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6600"/>
    <a:srgbClr val="009900"/>
    <a:srgbClr val="FF3300"/>
    <a:srgbClr val="CC00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8" d="100"/>
          <a:sy n="78" d="100"/>
        </p:scale>
        <p:origin x="101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51FC189-0413-4792-ABE4-D27CBA3F03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D7C42F0-485C-4FEA-90AE-4E2C41D0BE9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8E5A230-4A65-41B7-994F-141BD089FCF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548F43E2-B8D6-4D61-AD22-D325CCBCE0D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98188E0B-18CB-4AB5-B7CC-A5FEBD5CF45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9D68AFCE-50DC-4B4C-9910-FC5B5D8D5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5ECF981-072C-41EA-BCAA-8B3A37FA45F7}" type="slidenum">
              <a:rPr lang="en-US" altLang="es-CR"/>
              <a:pPr>
                <a:defRPr/>
              </a:pPr>
              <a:t>‹#›</a:t>
            </a:fld>
            <a:endParaRPr lang="en-US" alt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6969F5-2D73-4057-89A5-0AEDD5922C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0BDF3E-D2D8-41A6-BB57-0F1D95255C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BA6018-3D29-42A4-AB19-761CB6C61A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5823B-37CF-4527-88A0-A3592054172D}" type="slidenum">
              <a:rPr lang="en-US" altLang="es-CR"/>
              <a:pPr>
                <a:defRPr/>
              </a:pPr>
              <a:t>‹#›</a:t>
            </a:fld>
            <a:r>
              <a:rPr lang="es-CR" altLang="es-CR"/>
              <a:t>/12</a:t>
            </a:r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85157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35F828-B8E6-4A91-8879-3E505C73EB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94EDCD-C099-46DD-A550-8A49626062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BE60F6-52E8-4C2E-8ED9-D807046CD6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63ED1-AA63-4E37-B0C7-A32A8E18FD93}" type="slidenum">
              <a:rPr lang="en-US" altLang="es-CR"/>
              <a:pPr>
                <a:defRPr/>
              </a:pPr>
              <a:t>‹#›</a:t>
            </a:fld>
            <a:r>
              <a:rPr lang="es-CR" altLang="es-CR"/>
              <a:t>/12</a:t>
            </a:r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384368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5DF42-07EC-4B8D-9CEA-FEB7B88F90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5B6672-17FA-4B03-8CB2-B97CB224BF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C17BDA-A945-4A07-8EAD-69149A1577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F190C-1BC1-4CBA-8E09-3B9718DEEAF6}" type="slidenum">
              <a:rPr lang="en-US" altLang="es-CR"/>
              <a:pPr>
                <a:defRPr/>
              </a:pPr>
              <a:t>‹#›</a:t>
            </a:fld>
            <a:r>
              <a:rPr lang="es-CR" altLang="es-CR"/>
              <a:t>/12</a:t>
            </a:r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177742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5258D8-EF0A-48C0-B158-A449BB5E6E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AFD396-81F6-4848-853B-38A1C0857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FE3AA5-D144-4D56-88B8-B2F613DB71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DE741-0715-4AA1-B3F4-0F6C755E0244}" type="slidenum">
              <a:rPr lang="en-US" altLang="es-CR"/>
              <a:pPr>
                <a:defRPr/>
              </a:pPr>
              <a:t>‹#›</a:t>
            </a:fld>
            <a:r>
              <a:rPr lang="es-CR" altLang="es-CR"/>
              <a:t>/12</a:t>
            </a:r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400689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029364-8EBF-45CF-B103-5DFD12AAB9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651CA2-CEDC-4265-97E5-74D1F8F6E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0DE14B-B7F5-427B-9710-3DE4FF6779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122A1-B112-4180-B296-E67361C1D06C}" type="slidenum">
              <a:rPr lang="en-US" altLang="es-CR"/>
              <a:pPr>
                <a:defRPr/>
              </a:pPr>
              <a:t>‹#›</a:t>
            </a:fld>
            <a:r>
              <a:rPr lang="es-CR" altLang="es-CR"/>
              <a:t>/12</a:t>
            </a:r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220612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CA9BDA-4B6E-4228-AB15-59CE4D680C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A042A-3E9F-45B5-9600-9B4C60AFF9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57F5A-BE69-4A65-9EDC-CEE0497933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2E856-64CD-45BB-910D-5AC1823326C1}" type="slidenum">
              <a:rPr lang="en-US" altLang="es-CR"/>
              <a:pPr>
                <a:defRPr/>
              </a:pPr>
              <a:t>‹#›</a:t>
            </a:fld>
            <a:r>
              <a:rPr lang="es-CR" altLang="es-CR"/>
              <a:t>/12</a:t>
            </a:r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243738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004D7B4-132F-416C-B808-F2A60286B9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468B8BE-EC0F-4857-973A-F0D963154A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00E9C90-B1AE-4A6E-960B-759B84C87E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F3F18-1836-4D7C-9D79-6F1D2389FC90}" type="slidenum">
              <a:rPr lang="en-US" altLang="es-CR"/>
              <a:pPr>
                <a:defRPr/>
              </a:pPr>
              <a:t>‹#›</a:t>
            </a:fld>
            <a:r>
              <a:rPr lang="es-CR" altLang="es-CR"/>
              <a:t>/12</a:t>
            </a:r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328625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868B113-0A03-4360-BB00-988965EDB8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FB1102-72B0-461D-9C01-88F7C809FF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9ABE3F-7E03-4064-A966-2B74FC1C9C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0250F-F41A-40AC-8D9D-D5A514F02CB0}" type="slidenum">
              <a:rPr lang="en-US" altLang="es-CR"/>
              <a:pPr>
                <a:defRPr/>
              </a:pPr>
              <a:t>‹#›</a:t>
            </a:fld>
            <a:r>
              <a:rPr lang="es-CR" altLang="es-CR"/>
              <a:t>/12</a:t>
            </a:r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288704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6328A08-DE3E-414F-94EA-D547E83993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AF4869D-6A1C-4F1A-AC2F-8D1C711499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DF7437E-5539-4320-95B2-E14B776907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30F48-8C7B-483A-B027-6194FC131CEF}" type="slidenum">
              <a:rPr lang="en-US" altLang="es-CR"/>
              <a:pPr>
                <a:defRPr/>
              </a:pPr>
              <a:t>‹#›</a:t>
            </a:fld>
            <a:r>
              <a:rPr lang="es-CR" altLang="es-CR"/>
              <a:t>/12</a:t>
            </a:r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341399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8EEA25-AA56-49A8-A61A-074D378ACA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FE3A3-27F7-4D00-A481-68DD4742FE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004E-483B-4C56-B0D1-920760F37A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2ADD4-8647-4A48-BC0A-B2611E892BA9}" type="slidenum">
              <a:rPr lang="en-US" altLang="es-CR"/>
              <a:pPr>
                <a:defRPr/>
              </a:pPr>
              <a:t>‹#›</a:t>
            </a:fld>
            <a:r>
              <a:rPr lang="es-CR" altLang="es-CR"/>
              <a:t>/12</a:t>
            </a:r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349313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D13F9-B3A7-44E7-A8DC-2F078C9A5C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9FE5E6-3E37-4CC7-8704-7F4E336825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E0D1BE-540E-494B-9358-00EF1F6882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F5F8F-528E-499D-BB52-44B98D3959F1}" type="slidenum">
              <a:rPr lang="en-US" altLang="es-CR"/>
              <a:pPr>
                <a:defRPr/>
              </a:pPr>
              <a:t>‹#›</a:t>
            </a:fld>
            <a:r>
              <a:rPr lang="es-CR" altLang="es-CR"/>
              <a:t>/12</a:t>
            </a:r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287226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9556F55-BCA2-4FEE-A96E-FC4954F06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B042423-366A-434B-89D0-9FFBDB362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text styles</a:t>
            </a:r>
          </a:p>
          <a:p>
            <a:pPr lvl="1"/>
            <a:r>
              <a:rPr lang="en-US" altLang="es-ES"/>
              <a:t>Second level</a:t>
            </a:r>
          </a:p>
          <a:p>
            <a:pPr lvl="2"/>
            <a:r>
              <a:rPr lang="en-US" altLang="es-ES"/>
              <a:t>Third level</a:t>
            </a:r>
          </a:p>
          <a:p>
            <a:pPr lvl="3"/>
            <a:r>
              <a:rPr lang="en-US" altLang="es-ES"/>
              <a:t>Fourth level</a:t>
            </a:r>
          </a:p>
          <a:p>
            <a:pPr lvl="4"/>
            <a:r>
              <a:rPr lang="en-US" altLang="es-E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7456B23-D23B-44B8-B48A-6DF8804FC3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964C291-A6A7-4638-A2B1-86CB3F6DFD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B99E1FF-230C-4512-8FCF-ED82276F06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BD030B0-6150-4178-AB8D-BFDD2D356DC1}" type="slidenum">
              <a:rPr lang="en-US" altLang="es-CR"/>
              <a:pPr>
                <a:defRPr/>
              </a:pPr>
              <a:t>‹#›</a:t>
            </a:fld>
            <a:r>
              <a:rPr lang="es-CR" altLang="es-CR"/>
              <a:t>/12</a:t>
            </a:r>
            <a:endParaRPr lang="en-US" alt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5 Marcador de número de diapositiva">
            <a:extLst>
              <a:ext uri="{FF2B5EF4-FFF2-40B4-BE49-F238E27FC236}">
                <a16:creationId xmlns:a16="http://schemas.microsoft.com/office/drawing/2014/main" id="{374F7013-884E-42D4-BA8E-31065833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8086E2-9C7E-448D-A8CB-987D5D561CAF}" type="slidenum">
              <a:rPr lang="en-US" altLang="es-E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r>
              <a:rPr lang="es-CR" altLang="es-ES" sz="1400"/>
              <a:t>/12</a:t>
            </a:r>
            <a:endParaRPr lang="en-US" altLang="es-ES" sz="140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FEE90706-E9BC-40C2-A8C0-FFBBFFAF0F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pPr eaLnBrk="1" hangingPunct="1"/>
            <a:br>
              <a:rPr lang="es-CR" altLang="es-ES" sz="5400">
                <a:solidFill>
                  <a:srgbClr val="FF3300"/>
                </a:solidFill>
              </a:rPr>
            </a:br>
            <a:br>
              <a:rPr lang="es-CR" altLang="es-ES" sz="5400">
                <a:solidFill>
                  <a:srgbClr val="FF3300"/>
                </a:solidFill>
              </a:rPr>
            </a:br>
            <a:r>
              <a:rPr lang="es-CR" altLang="es-ES" sz="9600">
                <a:solidFill>
                  <a:srgbClr val="009900"/>
                </a:solidFill>
                <a:latin typeface="AR BERKLEY" pitchFamily="2" charset="0"/>
              </a:rPr>
              <a:t>Manejo de excepciones con</a:t>
            </a:r>
            <a:br>
              <a:rPr lang="es-CR" altLang="es-ES" sz="9600">
                <a:solidFill>
                  <a:srgbClr val="FF3300"/>
                </a:solidFill>
                <a:latin typeface="AR BERKLEY" pitchFamily="2" charset="0"/>
              </a:rPr>
            </a:br>
            <a:r>
              <a:rPr lang="es-CR" altLang="es-ES" sz="9600">
                <a:solidFill>
                  <a:srgbClr val="FF33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try – except</a:t>
            </a:r>
            <a:br>
              <a:rPr lang="es-CR" altLang="es-ES" sz="5400">
                <a:solidFill>
                  <a:srgbClr val="FF3300"/>
                </a:solidFill>
              </a:rPr>
            </a:br>
            <a:br>
              <a:rPr lang="es-CR" altLang="es-ES" sz="5400">
                <a:solidFill>
                  <a:srgbClr val="FF3300"/>
                </a:solidFill>
              </a:rPr>
            </a:br>
            <a:endParaRPr lang="en-US" altLang="es-ES"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Marcador de número de diapositiva">
            <a:extLst>
              <a:ext uri="{FF2B5EF4-FFF2-40B4-BE49-F238E27FC236}">
                <a16:creationId xmlns:a16="http://schemas.microsoft.com/office/drawing/2014/main" id="{9D42C065-C117-4C18-8037-CEB411B2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29D029-8BB6-44D6-9DB8-534865066F62}" type="slidenum">
              <a:rPr lang="en-US" altLang="es-E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r>
              <a:rPr lang="es-CR" altLang="es-ES" sz="1400"/>
              <a:t>/12</a:t>
            </a:r>
            <a:endParaRPr lang="en-US" altLang="es-E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B4F491F-1914-4F67-AED2-243809FE9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61963"/>
            <a:ext cx="8991600" cy="600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 u="sng">
                <a:solidFill>
                  <a:srgbClr val="009900"/>
                </a:solidFill>
              </a:rPr>
              <a:t>Validar que un valor sea un número entero y esté en el rango de 1 a 99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s-ES" sz="24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>
                <a:solidFill>
                  <a:srgbClr val="FF6600"/>
                </a:solidFill>
              </a:rPr>
              <a:t>while</a:t>
            </a:r>
            <a:r>
              <a:rPr lang="en-US" altLang="es-ES" sz="2400"/>
              <a:t> </a:t>
            </a:r>
            <a:r>
              <a:rPr lang="en-US" altLang="es-ES" sz="2400">
                <a:solidFill>
                  <a:srgbClr val="FF3399"/>
                </a:solidFill>
              </a:rPr>
              <a:t>True</a:t>
            </a:r>
            <a:r>
              <a:rPr lang="en-US" altLang="es-ES" sz="2400"/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/>
              <a:t>    </a:t>
            </a:r>
            <a:r>
              <a:rPr lang="en-US" altLang="es-ES" sz="2400">
                <a:solidFill>
                  <a:srgbClr val="FF6600"/>
                </a:solidFill>
              </a:rPr>
              <a:t>try</a:t>
            </a:r>
            <a:r>
              <a:rPr lang="en-US" altLang="es-ES" sz="2400"/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/>
              <a:t>        n=</a:t>
            </a:r>
            <a:r>
              <a:rPr lang="en-US" altLang="es-ES" sz="2400">
                <a:solidFill>
                  <a:srgbClr val="FF3399"/>
                </a:solidFill>
              </a:rPr>
              <a:t>int</a:t>
            </a:r>
            <a:r>
              <a:rPr lang="en-US" altLang="es-ES" sz="2400"/>
              <a:t>(</a:t>
            </a:r>
            <a:r>
              <a:rPr lang="en-US" altLang="es-ES" sz="2400">
                <a:solidFill>
                  <a:srgbClr val="FF3399"/>
                </a:solidFill>
              </a:rPr>
              <a:t>input</a:t>
            </a:r>
            <a:r>
              <a:rPr lang="en-US" altLang="es-ES" sz="2400"/>
              <a:t>(</a:t>
            </a:r>
            <a:r>
              <a:rPr lang="en-US" altLang="es-ES" sz="2400">
                <a:solidFill>
                  <a:schemeClr val="accent1"/>
                </a:solidFill>
              </a:rPr>
              <a:t>"Número entero entre 1 y 99 "</a:t>
            </a:r>
            <a:r>
              <a:rPr lang="en-US" altLang="es-ES" sz="2400"/>
              <a:t>))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/>
              <a:t>        </a:t>
            </a:r>
            <a:r>
              <a:rPr lang="en-US" altLang="es-ES" sz="2400">
                <a:solidFill>
                  <a:srgbClr val="FF6600"/>
                </a:solidFill>
              </a:rPr>
              <a:t>if</a:t>
            </a:r>
            <a:r>
              <a:rPr lang="en-US" altLang="es-ES" sz="2400"/>
              <a:t> n &gt;= 1 </a:t>
            </a:r>
            <a:r>
              <a:rPr lang="en-US" altLang="es-ES" sz="2400">
                <a:solidFill>
                  <a:srgbClr val="FF6600"/>
                </a:solidFill>
              </a:rPr>
              <a:t>and</a:t>
            </a:r>
            <a:r>
              <a:rPr lang="en-US" altLang="es-ES" sz="2400"/>
              <a:t> n &lt;= 99: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/>
              <a:t>            </a:t>
            </a:r>
            <a:r>
              <a:rPr lang="en-US" altLang="es-ES" sz="2400">
                <a:solidFill>
                  <a:srgbClr val="FF6600"/>
                </a:solidFill>
              </a:rPr>
              <a:t>break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/>
              <a:t>        </a:t>
            </a:r>
            <a:r>
              <a:rPr lang="en-US" altLang="es-ES" sz="2400">
                <a:solidFill>
                  <a:srgbClr val="FF6600"/>
                </a:solidFill>
              </a:rPr>
              <a:t>else</a:t>
            </a:r>
            <a:r>
              <a:rPr lang="en-US" altLang="es-ES" sz="2400"/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/>
              <a:t>            </a:t>
            </a:r>
            <a:r>
              <a:rPr lang="en-US" altLang="es-ES" sz="2400">
                <a:solidFill>
                  <a:srgbClr val="FF3399"/>
                </a:solidFill>
              </a:rPr>
              <a:t>input</a:t>
            </a:r>
            <a:r>
              <a:rPr lang="en-US" altLang="es-ES" sz="2400"/>
              <a:t>(</a:t>
            </a:r>
            <a:r>
              <a:rPr lang="en-US" altLang="es-ES" sz="2400">
                <a:solidFill>
                  <a:schemeClr val="accent1"/>
                </a:solidFill>
              </a:rPr>
              <a:t>"Dato no es válido. De &lt;Intro&gt; para continuar"</a:t>
            </a:r>
            <a:r>
              <a:rPr lang="en-US" altLang="es-ES" sz="2400"/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/>
              <a:t>    </a:t>
            </a:r>
            <a:r>
              <a:rPr lang="en-US" altLang="es-ES" sz="2400">
                <a:solidFill>
                  <a:srgbClr val="FF6600"/>
                </a:solidFill>
              </a:rPr>
              <a:t>except</a:t>
            </a:r>
            <a:r>
              <a:rPr lang="en-US" altLang="es-ES" sz="2400"/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/>
              <a:t>        </a:t>
            </a:r>
            <a:r>
              <a:rPr lang="en-US" altLang="es-ES" sz="2400">
                <a:solidFill>
                  <a:srgbClr val="FF3399"/>
                </a:solidFill>
              </a:rPr>
              <a:t>input</a:t>
            </a:r>
            <a:r>
              <a:rPr lang="en-US" altLang="es-ES" sz="2400"/>
              <a:t>(</a:t>
            </a:r>
            <a:r>
              <a:rPr lang="en-US" altLang="es-ES" sz="2400">
                <a:solidFill>
                  <a:schemeClr val="accent1"/>
                </a:solidFill>
              </a:rPr>
              <a:t>"Dato no es válido. De &lt;Intro&gt; para continuar"</a:t>
            </a:r>
            <a:r>
              <a:rPr lang="en-US" altLang="es-ES" sz="240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Marcador de número de diapositiva">
            <a:extLst>
              <a:ext uri="{FF2B5EF4-FFF2-40B4-BE49-F238E27FC236}">
                <a16:creationId xmlns:a16="http://schemas.microsoft.com/office/drawing/2014/main" id="{FB9DDB7B-6895-4ABA-8794-1546B9A4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F8B6B5-87D4-4A91-A3A3-AD415D1A87BD}" type="slidenum">
              <a:rPr lang="en-US" altLang="es-E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r>
              <a:rPr lang="es-CR" altLang="es-ES" sz="1400"/>
              <a:t>/12</a:t>
            </a:r>
            <a:endParaRPr lang="en-US" altLang="es-E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2EA8550-E0BE-4F4E-B27A-7B1005CF0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61963"/>
            <a:ext cx="8382000" cy="646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 u="sng">
                <a:solidFill>
                  <a:srgbClr val="009900"/>
                </a:solidFill>
              </a:rPr>
              <a:t>Validar valores de un número: meses que tienen 31 días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s-ES" sz="20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>
                <a:solidFill>
                  <a:srgbClr val="FF6600"/>
                </a:solidFill>
              </a:rPr>
              <a:t>while</a:t>
            </a:r>
            <a:r>
              <a:rPr lang="en-US" altLang="es-ES" sz="2400"/>
              <a:t> </a:t>
            </a:r>
            <a:r>
              <a:rPr lang="en-US" altLang="es-ES" sz="2400">
                <a:solidFill>
                  <a:srgbClr val="FF3399"/>
                </a:solidFill>
              </a:rPr>
              <a:t>True</a:t>
            </a:r>
            <a:r>
              <a:rPr lang="en-US" altLang="es-ES" sz="2400"/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/>
              <a:t>    </a:t>
            </a:r>
            <a:r>
              <a:rPr lang="en-US" altLang="es-ES" sz="2400">
                <a:solidFill>
                  <a:srgbClr val="FF6600"/>
                </a:solidFill>
              </a:rPr>
              <a:t>try</a:t>
            </a:r>
            <a:r>
              <a:rPr lang="en-US" altLang="es-ES" sz="2400"/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/>
              <a:t>        mes=</a:t>
            </a:r>
            <a:r>
              <a:rPr lang="en-US" altLang="es-ES" sz="2400">
                <a:solidFill>
                  <a:srgbClr val="FF3399"/>
                </a:solidFill>
              </a:rPr>
              <a:t>int</a:t>
            </a:r>
            <a:r>
              <a:rPr lang="en-US" altLang="es-ES" sz="2400"/>
              <a:t>(</a:t>
            </a:r>
            <a:r>
              <a:rPr lang="en-US" altLang="es-ES" sz="2400">
                <a:solidFill>
                  <a:srgbClr val="FF3399"/>
                </a:solidFill>
              </a:rPr>
              <a:t>input</a:t>
            </a:r>
            <a:r>
              <a:rPr lang="en-US" altLang="es-ES" sz="2400"/>
              <a:t>(</a:t>
            </a:r>
            <a:r>
              <a:rPr lang="en-US" altLang="es-ES" sz="2400">
                <a:solidFill>
                  <a:schemeClr val="accent1"/>
                </a:solidFill>
              </a:rPr>
              <a:t>"Mes de 31 días "</a:t>
            </a:r>
            <a:r>
              <a:rPr lang="en-US" altLang="es-ES" sz="2400"/>
              <a:t>))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/>
              <a:t>        </a:t>
            </a:r>
            <a:r>
              <a:rPr lang="en-US" altLang="es-ES" sz="2400">
                <a:solidFill>
                  <a:srgbClr val="FF6600"/>
                </a:solidFill>
              </a:rPr>
              <a:t>if</a:t>
            </a:r>
            <a:r>
              <a:rPr lang="en-US" altLang="es-ES" sz="2400"/>
              <a:t> mes </a:t>
            </a:r>
            <a:r>
              <a:rPr lang="en-US" altLang="es-ES" sz="2400">
                <a:solidFill>
                  <a:srgbClr val="FF6600"/>
                </a:solidFill>
              </a:rPr>
              <a:t>in</a:t>
            </a:r>
            <a:r>
              <a:rPr lang="en-US" altLang="es-ES" sz="2400"/>
              <a:t> [1, 3, 5, 7, 8, 10, 12]: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/>
              <a:t>            </a:t>
            </a:r>
            <a:r>
              <a:rPr lang="en-US" altLang="es-ES" sz="2400">
                <a:solidFill>
                  <a:srgbClr val="FF6600"/>
                </a:solidFill>
              </a:rPr>
              <a:t>break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/>
              <a:t>        </a:t>
            </a:r>
            <a:r>
              <a:rPr lang="en-US" altLang="es-ES" sz="2400">
                <a:solidFill>
                  <a:srgbClr val="FF6600"/>
                </a:solidFill>
              </a:rPr>
              <a:t>else</a:t>
            </a:r>
            <a:r>
              <a:rPr lang="en-US" altLang="es-ES" sz="2400"/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/>
              <a:t>            </a:t>
            </a:r>
            <a:r>
              <a:rPr lang="en-US" altLang="es-ES" sz="2400">
                <a:solidFill>
                  <a:srgbClr val="FF3399"/>
                </a:solidFill>
              </a:rPr>
              <a:t>input</a:t>
            </a:r>
            <a:r>
              <a:rPr lang="en-US" altLang="es-ES" sz="2400"/>
              <a:t>(</a:t>
            </a:r>
            <a:r>
              <a:rPr lang="en-US" altLang="es-ES" sz="2400">
                <a:solidFill>
                  <a:schemeClr val="accent1"/>
                </a:solidFill>
              </a:rPr>
              <a:t>"Dato no es válido. De &lt;Intro&gt; para continuar"</a:t>
            </a:r>
            <a:r>
              <a:rPr lang="en-US" altLang="es-ES" sz="2400"/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/>
              <a:t>    </a:t>
            </a:r>
            <a:r>
              <a:rPr lang="en-US" altLang="es-ES" sz="2400">
                <a:solidFill>
                  <a:srgbClr val="FF6600"/>
                </a:solidFill>
              </a:rPr>
              <a:t>except</a:t>
            </a:r>
            <a:r>
              <a:rPr lang="en-US" altLang="es-ES" sz="2400"/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/>
              <a:t>        </a:t>
            </a:r>
            <a:r>
              <a:rPr lang="en-US" altLang="es-ES" sz="2400">
                <a:solidFill>
                  <a:srgbClr val="FF3399"/>
                </a:solidFill>
              </a:rPr>
              <a:t>input</a:t>
            </a:r>
            <a:r>
              <a:rPr lang="en-US" altLang="es-ES" sz="2400"/>
              <a:t>(</a:t>
            </a:r>
            <a:r>
              <a:rPr lang="en-US" altLang="es-ES" sz="2400">
                <a:solidFill>
                  <a:schemeClr val="accent1"/>
                </a:solidFill>
              </a:rPr>
              <a:t>"Dato no es válido. De &lt;Intro&gt; para continuar"</a:t>
            </a:r>
            <a:r>
              <a:rPr lang="en-US" altLang="es-ES" sz="2400"/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s-E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Marcador de número de diapositiva">
            <a:extLst>
              <a:ext uri="{FF2B5EF4-FFF2-40B4-BE49-F238E27FC236}">
                <a16:creationId xmlns:a16="http://schemas.microsoft.com/office/drawing/2014/main" id="{59483712-C15B-4813-9FBD-CCA07A76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242256-9D7C-4C1B-AB82-E3F36F1EC661}" type="slidenum">
              <a:rPr lang="en-US" altLang="es-E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r>
              <a:rPr lang="es-CR" altLang="es-ES" sz="1400"/>
              <a:t>/12</a:t>
            </a:r>
            <a:endParaRPr lang="en-US" altLang="es-E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5A3DA1D-6B53-41EE-B4AF-57A419FED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85344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 u="sng">
                <a:solidFill>
                  <a:srgbClr val="009900"/>
                </a:solidFill>
              </a:rPr>
              <a:t>Validar valores específicos de un string: código de carrera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CR" altLang="es-ES" sz="2400"/>
              <a:t>		</a:t>
            </a:r>
            <a:r>
              <a:rPr lang="en-US" altLang="es-ES" sz="2400"/>
              <a:t>“IC": Ingeniería en Computación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CR" altLang="es-ES" sz="2400"/>
              <a:t>		</a:t>
            </a:r>
            <a:r>
              <a:rPr lang="en-US" altLang="es-ES" sz="2400"/>
              <a:t>“ATI": Administración de TI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>
                <a:solidFill>
                  <a:srgbClr val="FF6600"/>
                </a:solidFill>
              </a:rPr>
              <a:t>while</a:t>
            </a:r>
            <a:r>
              <a:rPr lang="en-US" altLang="es-ES" sz="2400"/>
              <a:t> </a:t>
            </a:r>
            <a:r>
              <a:rPr lang="en-US" altLang="es-ES" sz="2400">
                <a:solidFill>
                  <a:srgbClr val="FF3399"/>
                </a:solidFill>
              </a:rPr>
              <a:t>True</a:t>
            </a:r>
            <a:r>
              <a:rPr lang="en-US" altLang="es-ES" sz="2400"/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/>
              <a:t>    carrera = </a:t>
            </a:r>
            <a:r>
              <a:rPr lang="en-US" altLang="es-ES" sz="2400">
                <a:solidFill>
                  <a:srgbClr val="FF3399"/>
                </a:solidFill>
              </a:rPr>
              <a:t>input</a:t>
            </a:r>
            <a:r>
              <a:rPr lang="en-US" altLang="es-ES" sz="2400"/>
              <a:t>(</a:t>
            </a:r>
            <a:r>
              <a:rPr lang="en-US" altLang="es-ES" sz="2400">
                <a:solidFill>
                  <a:schemeClr val="accent1"/>
                </a:solidFill>
              </a:rPr>
              <a:t>“Código de carrera (IC</a:t>
            </a:r>
            <a:r>
              <a:rPr lang="es-CR" altLang="es-ES" sz="2400">
                <a:solidFill>
                  <a:schemeClr val="accent1"/>
                </a:solidFill>
              </a:rPr>
              <a:t>: Ingeniería en Computación, ATI: Administración en TI</a:t>
            </a:r>
            <a:r>
              <a:rPr lang="en-US" altLang="es-ES" sz="2400">
                <a:solidFill>
                  <a:schemeClr val="accent1"/>
                </a:solidFill>
              </a:rPr>
              <a:t>): "</a:t>
            </a:r>
            <a:r>
              <a:rPr lang="en-US" altLang="es-ES" sz="2400"/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/>
              <a:t>    </a:t>
            </a:r>
            <a:r>
              <a:rPr lang="en-US" altLang="es-ES" sz="2400">
                <a:solidFill>
                  <a:srgbClr val="FF3300"/>
                </a:solidFill>
              </a:rPr>
              <a:t>if </a:t>
            </a:r>
            <a:r>
              <a:rPr lang="en-US" altLang="es-ES" sz="2400"/>
              <a:t>carrera </a:t>
            </a:r>
            <a:r>
              <a:rPr lang="en-US" altLang="es-ES" sz="2400">
                <a:solidFill>
                  <a:srgbClr val="FF6600"/>
                </a:solidFill>
              </a:rPr>
              <a:t>in</a:t>
            </a:r>
            <a:r>
              <a:rPr lang="en-US" altLang="es-ES" sz="2400"/>
              <a:t> [</a:t>
            </a:r>
            <a:r>
              <a:rPr lang="en-US" altLang="es-ES" sz="2400">
                <a:solidFill>
                  <a:schemeClr val="accent1"/>
                </a:solidFill>
              </a:rPr>
              <a:t>“IC”</a:t>
            </a:r>
            <a:r>
              <a:rPr lang="en-US" altLang="es-ES" sz="2400"/>
              <a:t>,</a:t>
            </a:r>
            <a:r>
              <a:rPr lang="en-US" altLang="es-ES" sz="2400">
                <a:solidFill>
                  <a:schemeClr val="accent1"/>
                </a:solidFill>
              </a:rPr>
              <a:t>“ATI"</a:t>
            </a:r>
            <a:r>
              <a:rPr lang="en-US" altLang="es-ES" sz="2400"/>
              <a:t>]</a:t>
            </a:r>
            <a:r>
              <a:rPr lang="en-US" altLang="es-ES" sz="2400">
                <a:solidFill>
                  <a:schemeClr val="accent1"/>
                </a:solidFill>
              </a:rPr>
              <a:t>:</a:t>
            </a:r>
            <a:endParaRPr lang="en-US" altLang="es-ES" sz="24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/>
              <a:t>        </a:t>
            </a:r>
            <a:r>
              <a:rPr lang="en-US" altLang="es-ES" sz="2400">
                <a:solidFill>
                  <a:srgbClr val="FF6600"/>
                </a:solidFill>
              </a:rPr>
              <a:t>break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/>
              <a:t>    </a:t>
            </a:r>
            <a:r>
              <a:rPr lang="en-US" altLang="es-ES" sz="2400">
                <a:solidFill>
                  <a:srgbClr val="FF3300"/>
                </a:solidFill>
              </a:rPr>
              <a:t>else: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s-ES" sz="2400"/>
              <a:t>        </a:t>
            </a:r>
            <a:r>
              <a:rPr lang="en-US" altLang="es-ES" sz="2400">
                <a:solidFill>
                  <a:srgbClr val="FF3399"/>
                </a:solidFill>
              </a:rPr>
              <a:t>input</a:t>
            </a:r>
            <a:r>
              <a:rPr lang="en-US" altLang="es-ES" sz="2400"/>
              <a:t>(</a:t>
            </a:r>
            <a:r>
              <a:rPr lang="en-US" altLang="es-ES" sz="2400">
                <a:solidFill>
                  <a:schemeClr val="accent1"/>
                </a:solidFill>
              </a:rPr>
              <a:t>"Dato no es válido. De &lt;Intro&gt; para continuar "</a:t>
            </a:r>
            <a:r>
              <a:rPr lang="en-US" altLang="es-ES" sz="240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5 Marcador de número de diapositiva">
            <a:extLst>
              <a:ext uri="{FF2B5EF4-FFF2-40B4-BE49-F238E27FC236}">
                <a16:creationId xmlns:a16="http://schemas.microsoft.com/office/drawing/2014/main" id="{046F32D0-E8FF-496B-B0E4-34FBE0C8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AA0EBB-F112-4FC0-8C6C-7C26C06D5B8A}" type="slidenum">
              <a:rPr lang="en-US" altLang="es-E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r>
              <a:rPr lang="es-CR" altLang="es-ES" sz="1400"/>
              <a:t>/12</a:t>
            </a:r>
            <a:endParaRPr lang="en-US" altLang="es-E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856AD14-0B58-4B9F-B2D9-E172E8168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692150"/>
            <a:ext cx="7772400" cy="615950"/>
          </a:xfrm>
          <a:solidFill>
            <a:srgbClr val="00B0F0"/>
          </a:solidFill>
        </p:spPr>
        <p:txBody>
          <a:bodyPr/>
          <a:lstStyle/>
          <a:p>
            <a:pPr eaLnBrk="1" hangingPunct="1"/>
            <a:r>
              <a:rPr lang="es-MX" altLang="es-ES" b="1">
                <a:solidFill>
                  <a:srgbClr val="0099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MANEJO DE EXCEPCIONES</a:t>
            </a:r>
            <a:endParaRPr lang="en-US" altLang="es-ES" b="1">
              <a:solidFill>
                <a:srgbClr val="0099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5281F637-FE0B-43FD-8B22-F74A8395F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557338"/>
            <a:ext cx="8077200" cy="4572000"/>
          </a:xfrm>
        </p:spPr>
        <p:txBody>
          <a:bodyPr/>
          <a:lstStyle/>
          <a:p>
            <a:pPr eaLnBrk="1" hangingPunct="1"/>
            <a:r>
              <a:rPr lang="es-MX" altLang="es-ES"/>
              <a:t>Errores de ejecución</a:t>
            </a:r>
          </a:p>
          <a:p>
            <a:pPr lvl="1" eaLnBrk="1" hangingPunct="1"/>
            <a:r>
              <a:rPr lang="es-MX" altLang="es-ES"/>
              <a:t>Detienen la ejecución del programa</a:t>
            </a:r>
          </a:p>
          <a:p>
            <a:pPr lvl="1" eaLnBrk="1" hangingPunct="1"/>
            <a:r>
              <a:rPr lang="es-MX" altLang="es-ES"/>
              <a:t>Despliegan mensaje con el error</a:t>
            </a:r>
          </a:p>
          <a:p>
            <a:pPr eaLnBrk="1" hangingPunct="1"/>
            <a:endParaRPr lang="es-MX" altLang="es-ES"/>
          </a:p>
          <a:p>
            <a:pPr eaLnBrk="1" hangingPunct="1"/>
            <a:r>
              <a:rPr lang="es-MX" altLang="es-ES"/>
              <a:t>Los errores de ejecución se les conoce como  excepciones</a:t>
            </a:r>
          </a:p>
          <a:p>
            <a:pPr eaLnBrk="1" hangingPunct="1"/>
            <a:endParaRPr lang="es-MX" altLang="es-ES"/>
          </a:p>
          <a:p>
            <a:pPr eaLnBrk="1" hangingPunct="1"/>
            <a:r>
              <a:rPr lang="es-MX" altLang="es-ES"/>
              <a:t>Las podemos controlar para evitar que el programa se detenga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5 Marcador de número de diapositiva">
            <a:extLst>
              <a:ext uri="{FF2B5EF4-FFF2-40B4-BE49-F238E27FC236}">
                <a16:creationId xmlns:a16="http://schemas.microsoft.com/office/drawing/2014/main" id="{D9458AB8-DFDC-4C8D-A826-02A29FAB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B2EEE8-B188-426B-B155-1C7337526A4E}" type="slidenum">
              <a:rPr lang="en-US" altLang="es-E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r>
              <a:rPr lang="es-CR" altLang="es-ES" sz="1400"/>
              <a:t>/12</a:t>
            </a:r>
            <a:endParaRPr lang="en-US" altLang="es-E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5A13CC64-193A-4330-9C8A-1F6F9296B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s-CR" altLang="es-ES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5B0A87E-65FD-40CA-9AF8-A872188F5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642350" cy="4495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ES" sz="3200"/>
              <a:t>&gt;&gt;&gt; print(50 / 0)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ES" sz="3200">
                <a:solidFill>
                  <a:srgbClr val="FF0000"/>
                </a:solidFill>
              </a:rPr>
              <a:t>Traceback (most recent call last):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ES" sz="3200">
                <a:solidFill>
                  <a:srgbClr val="FF0000"/>
                </a:solidFill>
              </a:rPr>
              <a:t>  File "&lt;pyshell#2&gt;", line 1, in &lt;module&gt;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ES" sz="3200">
                <a:solidFill>
                  <a:srgbClr val="FF0000"/>
                </a:solidFill>
              </a:rPr>
              <a:t>    print(50 / 0)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ES" sz="3200">
                <a:solidFill>
                  <a:srgbClr val="FF0000"/>
                </a:solidFill>
              </a:rPr>
              <a:t>ZeroDivisionError: division by zero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MX" altLang="es-ES" sz="18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s-MX" altLang="es-ES" sz="2800"/>
              <a:t>Cada error ofrece esta información sobre él mismo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ES" sz="2400"/>
              <a:t>Lugar en donde ocurrió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ES" sz="2400"/>
              <a:t>Instrucción que causó el error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ES" sz="2400"/>
              <a:t>Tipo y  descripción del error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s-E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>
            <a:extLst>
              <a:ext uri="{FF2B5EF4-FFF2-40B4-BE49-F238E27FC236}">
                <a16:creationId xmlns:a16="http://schemas.microsoft.com/office/drawing/2014/main" id="{117E2C91-A42E-4F62-9A70-F6297A43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E840DE-3CF0-4639-A9F4-2FF9437A6D68}" type="slidenum">
              <a:rPr lang="en-US" altLang="es-E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r>
              <a:rPr lang="es-CR" altLang="es-ES" sz="1400"/>
              <a:t>/12</a:t>
            </a:r>
            <a:endParaRPr lang="en-US" altLang="es-E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DE798F3-F746-4D32-8053-565DB028D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75" y="692150"/>
            <a:ext cx="4968875" cy="1296988"/>
          </a:xfrm>
          <a:solidFill>
            <a:srgbClr val="00B0F0"/>
          </a:solidFill>
        </p:spPr>
        <p:txBody>
          <a:bodyPr/>
          <a:lstStyle/>
          <a:p>
            <a:pPr eaLnBrk="1" hangingPunct="1"/>
            <a:r>
              <a:rPr lang="es-MX" altLang="es-ES"/>
              <a:t>ESTATUTOS </a:t>
            </a:r>
            <a:br>
              <a:rPr lang="es-MX" altLang="es-ES"/>
            </a:br>
            <a:r>
              <a:rPr lang="es-MX" altLang="es-ES" b="1">
                <a:solidFill>
                  <a:srgbClr val="FF6600"/>
                </a:solidFill>
              </a:rPr>
              <a:t>try - except</a:t>
            </a:r>
            <a:endParaRPr lang="en-US" altLang="es-ES" b="1">
              <a:solidFill>
                <a:srgbClr val="FF6600"/>
              </a:solidFill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6F86AB3-C14B-4622-ADB9-E3782A114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355850"/>
            <a:ext cx="7772400" cy="3590925"/>
          </a:xfrm>
        </p:spPr>
        <p:txBody>
          <a:bodyPr/>
          <a:lstStyle/>
          <a:p>
            <a:pPr eaLnBrk="1" hangingPunct="1"/>
            <a:r>
              <a:rPr lang="es-MX" altLang="es-ES" sz="3600"/>
              <a:t>Permiten controlar errores de ejecución (excepciones) y evitar que el programa se detenga de manera abrupta</a:t>
            </a:r>
          </a:p>
          <a:p>
            <a:pPr eaLnBrk="1" hangingPunct="1"/>
            <a:endParaRPr lang="es-MX" altLang="es-ES"/>
          </a:p>
          <a:p>
            <a:pPr lvl="1" eaLnBrk="1" hangingPunct="1">
              <a:buFontTx/>
              <a:buNone/>
            </a:pPr>
            <a:endParaRPr lang="es-MX" altLang="es-ES"/>
          </a:p>
          <a:p>
            <a:pPr lvl="1" eaLnBrk="1" hangingPunct="1">
              <a:buFontTx/>
              <a:buNone/>
            </a:pPr>
            <a:r>
              <a:rPr lang="es-MX" altLang="es-ES"/>
              <a:t>	</a:t>
            </a:r>
            <a:endParaRPr lang="en-US" alt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5 Marcador de número de diapositiva">
            <a:extLst>
              <a:ext uri="{FF2B5EF4-FFF2-40B4-BE49-F238E27FC236}">
                <a16:creationId xmlns:a16="http://schemas.microsoft.com/office/drawing/2014/main" id="{6729CC74-DD5A-4B0E-A3CC-3B950E54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F2A820-D3A4-47D6-A248-1CD451A7338D}" type="slidenum">
              <a:rPr lang="en-US" altLang="es-E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r>
              <a:rPr lang="es-CR" altLang="es-ES" sz="1400"/>
              <a:t>/12</a:t>
            </a:r>
            <a:endParaRPr lang="en-US" altLang="es-E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10730D1-94AE-4542-AA94-99A72D99F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260350"/>
            <a:ext cx="5543550" cy="1143000"/>
          </a:xfrm>
          <a:solidFill>
            <a:srgbClr val="FF3399"/>
          </a:solidFill>
        </p:spPr>
        <p:txBody>
          <a:bodyPr/>
          <a:lstStyle/>
          <a:p>
            <a:pPr eaLnBrk="1" hangingPunct="1"/>
            <a:r>
              <a:rPr lang="es-CR" altLang="es-ES" b="1"/>
              <a:t>Forma básica</a:t>
            </a:r>
            <a:endParaRPr lang="en-US" altLang="es-ES" b="1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FD697A3-5711-46AB-A4E5-A485FD2CE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550275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>
                <a:solidFill>
                  <a:srgbClr val="FF3300"/>
                </a:solidFill>
              </a:rPr>
              <a:t>	try: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ES" sz="2800">
                <a:solidFill>
                  <a:srgbClr val="FF3300"/>
                </a:solidFill>
              </a:rPr>
              <a:t>		</a:t>
            </a:r>
            <a:r>
              <a:rPr lang="es-MX" altLang="es-ES" sz="2800"/>
              <a:t>instrucciones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MX" altLang="es-ES">
                <a:solidFill>
                  <a:srgbClr val="FF3300"/>
                </a:solidFill>
              </a:rPr>
              <a:t>except: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MX" altLang="es-ES">
                <a:solidFill>
                  <a:srgbClr val="FF3300"/>
                </a:solidFill>
              </a:rPr>
              <a:t>	  </a:t>
            </a:r>
            <a:r>
              <a:rPr lang="es-MX" altLang="es-ES"/>
              <a:t>instrucciones para controlar los errores de ejecución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MX" altLang="es-ES"/>
              <a:t>     (excepciones)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s-MX" altLang="es-ES"/>
          </a:p>
          <a:p>
            <a:pPr eaLnBrk="1" hangingPunct="1">
              <a:lnSpc>
                <a:spcPct val="90000"/>
              </a:lnSpc>
            </a:pPr>
            <a:r>
              <a:rPr lang="es-MX" altLang="es-ES" sz="2800"/>
              <a:t>Si ocurre un error de ejecución en las instrucciones que estan debajo del </a:t>
            </a:r>
            <a:r>
              <a:rPr lang="es-MX" altLang="es-ES" sz="2800">
                <a:solidFill>
                  <a:srgbClr val="FF3300"/>
                </a:solidFill>
              </a:rPr>
              <a:t>try</a:t>
            </a:r>
            <a:r>
              <a:rPr lang="es-MX" altLang="es-ES" sz="2800"/>
              <a:t>, la ejecución pasa automáticamente a las instrucciones del </a:t>
            </a:r>
            <a:r>
              <a:rPr lang="es-MX" altLang="es-ES" sz="2800">
                <a:solidFill>
                  <a:srgbClr val="FF3300"/>
                </a:solidFill>
              </a:rPr>
              <a:t>except</a:t>
            </a:r>
          </a:p>
          <a:p>
            <a:pPr eaLnBrk="1" hangingPunct="1">
              <a:lnSpc>
                <a:spcPct val="90000"/>
              </a:lnSpc>
            </a:pPr>
            <a:r>
              <a:rPr lang="es-MX" altLang="es-ES" sz="2800"/>
              <a:t>Las instrucciones que pertenecen al </a:t>
            </a:r>
            <a:r>
              <a:rPr lang="es-MX" altLang="es-ES" sz="2800">
                <a:solidFill>
                  <a:srgbClr val="FF3300"/>
                </a:solidFill>
              </a:rPr>
              <a:t>try</a:t>
            </a:r>
            <a:r>
              <a:rPr lang="es-MX" altLang="es-ES" sz="2800"/>
              <a:t> y al </a:t>
            </a:r>
            <a:r>
              <a:rPr lang="es-MX" altLang="es-ES" sz="2800">
                <a:solidFill>
                  <a:srgbClr val="FF3300"/>
                </a:solidFill>
              </a:rPr>
              <a:t>except</a:t>
            </a:r>
            <a:r>
              <a:rPr lang="es-MX" altLang="es-ES" sz="2800"/>
              <a:t> se indentan con respecto a ellas</a:t>
            </a:r>
            <a:endParaRPr lang="en-US" altLang="es-E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5 Marcador de número de diapositiva">
            <a:extLst>
              <a:ext uri="{FF2B5EF4-FFF2-40B4-BE49-F238E27FC236}">
                <a16:creationId xmlns:a16="http://schemas.microsoft.com/office/drawing/2014/main" id="{6D77A9CD-A950-4CEB-A2E9-D0AD1447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B6755B-7ABD-4641-92F2-E56E405CA046}" type="slidenum">
              <a:rPr lang="en-US" altLang="es-E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r>
              <a:rPr lang="es-CR" altLang="es-ES" sz="1400"/>
              <a:t>/12</a:t>
            </a:r>
            <a:endParaRPr lang="en-US" altLang="es-E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78359BC-F797-4869-8DCF-4B2D77EAB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381000"/>
            <a:ext cx="76962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CR" altLang="es-ES" sz="2800"/>
              <a:t>Ej</a:t>
            </a:r>
            <a:r>
              <a:rPr lang="en-US" altLang="es-ES" sz="2800"/>
              <a:t>emplo de excepciones</a:t>
            </a:r>
            <a:r>
              <a:rPr lang="es-CR" altLang="es-ES" sz="2800"/>
              <a:t>:</a:t>
            </a:r>
            <a:endParaRPr lang="en-US" altLang="es-ES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CR" altLang="es-ES" sz="2800"/>
              <a:t>	</a:t>
            </a:r>
            <a:r>
              <a:rPr lang="en-US" altLang="es-ES" sz="2800"/>
              <a:t>estatuto</a:t>
            </a:r>
            <a:r>
              <a:rPr lang="es-CR" altLang="es-ES" sz="2800"/>
              <a:t>s try –</a:t>
            </a:r>
            <a:r>
              <a:rPr lang="en-US" altLang="es-ES" sz="2800"/>
              <a:t> except</a:t>
            </a:r>
            <a:endParaRPr lang="es-CR" altLang="es-ES" sz="2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s-ES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ES" sz="2800">
                <a:solidFill>
                  <a:srgbClr val="FF3300"/>
                </a:solidFill>
              </a:rPr>
              <a:t>try: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ES" sz="2800"/>
              <a:t>    n1 = float(input("Numerador: "))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ES" sz="2800"/>
              <a:t>    n2 = float(input("Denominador: "))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ES" sz="2800"/>
              <a:t>    resultado = n1 / n2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ES" sz="2800"/>
              <a:t>    print("Resultado ", resultado)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s-ES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ES" sz="2800">
                <a:solidFill>
                  <a:srgbClr val="FF3300"/>
                </a:solidFill>
              </a:rPr>
              <a:t>except: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ES" sz="2800"/>
              <a:t>    print("Hay algún error en la ejecución del programa")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Marcador de número de diapositiva">
            <a:extLst>
              <a:ext uri="{FF2B5EF4-FFF2-40B4-BE49-F238E27FC236}">
                <a16:creationId xmlns:a16="http://schemas.microsoft.com/office/drawing/2014/main" id="{B52A014D-C146-4C55-BA55-07F95569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A2C726-043A-4697-84EF-035AC2AC1B11}" type="slidenum">
              <a:rPr lang="en-US" altLang="es-E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r>
              <a:rPr lang="es-CR" altLang="es-ES" sz="1400"/>
              <a:t>/12</a:t>
            </a:r>
            <a:endParaRPr lang="en-US" altLang="es-ES" sz="140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48A7326-5213-42B8-BDB7-803D389B5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4582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s-MX" sz="2800" dirty="0"/>
          </a:p>
          <a:p>
            <a:pPr eaLnBrk="1" hangingPunct="1">
              <a:lnSpc>
                <a:spcPct val="90000"/>
              </a:lnSpc>
              <a:defRPr/>
            </a:pPr>
            <a:endParaRPr lang="es-MX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s-MX" sz="2800" dirty="0"/>
              <a:t>Los errores (excepciones) tienen un tipo de error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MX" sz="2800" dirty="0"/>
              <a:t>Con base en ello el estatuto </a:t>
            </a:r>
            <a:r>
              <a:rPr lang="es-MX" sz="2800" dirty="0" err="1">
                <a:solidFill>
                  <a:srgbClr val="FF3300"/>
                </a:solidFill>
              </a:rPr>
              <a:t>except</a:t>
            </a:r>
            <a:r>
              <a:rPr lang="es-MX" sz="2800" dirty="0"/>
              <a:t> puede manejar los diferentes tipos de error.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MX" sz="2800" dirty="0"/>
              <a:t>Se ejecuta solo un </a:t>
            </a:r>
            <a:r>
              <a:rPr lang="es-MX" sz="2800" dirty="0" err="1">
                <a:solidFill>
                  <a:srgbClr val="FF3300"/>
                </a:solidFill>
              </a:rPr>
              <a:t>except</a:t>
            </a:r>
            <a:endParaRPr lang="es-MX" sz="2800" dirty="0">
              <a:solidFill>
                <a:srgbClr val="FF33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s-MX" sz="10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s-MX" sz="3200" dirty="0">
                <a:solidFill>
                  <a:srgbClr val="FF3300"/>
                </a:solidFill>
              </a:rPr>
              <a:t>try: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s-MX" sz="3200" dirty="0"/>
              <a:t>	instrucciones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s-MX" sz="3200" dirty="0" err="1">
                <a:solidFill>
                  <a:srgbClr val="FF3300"/>
                </a:solidFill>
              </a:rPr>
              <a:t>except</a:t>
            </a:r>
            <a:r>
              <a:rPr lang="es-MX" sz="3200" dirty="0"/>
              <a:t> </a:t>
            </a:r>
            <a:r>
              <a:rPr lang="es-MX" sz="3200" dirty="0" err="1">
                <a:solidFill>
                  <a:srgbClr val="FF3300"/>
                </a:solidFill>
              </a:rPr>
              <a:t>tipo_de_error</a:t>
            </a:r>
            <a:r>
              <a:rPr lang="es-MX" sz="3200" dirty="0">
                <a:solidFill>
                  <a:srgbClr val="FF3300"/>
                </a:solidFill>
              </a:rPr>
              <a:t>:</a:t>
            </a:r>
            <a:endParaRPr lang="en-US" sz="3200" dirty="0">
              <a:solidFill>
                <a:srgbClr val="FF33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s-MX" sz="3200" dirty="0"/>
              <a:t>	instrucciones para manejar este tipo de error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s-MX" sz="10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s-MX" sz="2400" dirty="0"/>
              <a:t>Si usamos un </a:t>
            </a:r>
            <a:r>
              <a:rPr lang="es-MX" sz="2400" dirty="0" err="1">
                <a:solidFill>
                  <a:srgbClr val="FF3300"/>
                </a:solidFill>
              </a:rPr>
              <a:t>except</a:t>
            </a:r>
            <a:r>
              <a:rPr lang="es-MX" sz="2400" dirty="0"/>
              <a:t> sin el tipo de error, éste debe ponerse de último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s-MX" sz="2400" dirty="0"/>
              <a:t>	</a:t>
            </a:r>
            <a:endParaRPr lang="en-US" sz="2400" dirty="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B69CBE7-1C5B-4238-B474-C61C3DB4D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260350"/>
            <a:ext cx="6624638" cy="865188"/>
          </a:xfrm>
          <a:solidFill>
            <a:srgbClr val="FF3399"/>
          </a:solidFill>
        </p:spPr>
        <p:txBody>
          <a:bodyPr/>
          <a:lstStyle/>
          <a:p>
            <a:pPr eaLnBrk="1" hangingPunct="1"/>
            <a:r>
              <a:rPr lang="es-CR" altLang="es-ES" b="1"/>
              <a:t>Forma según tipo de error</a:t>
            </a:r>
            <a:endParaRPr lang="en-US" altLang="es-E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5 Marcador de número de diapositiva">
            <a:extLst>
              <a:ext uri="{FF2B5EF4-FFF2-40B4-BE49-F238E27FC236}">
                <a16:creationId xmlns:a16="http://schemas.microsoft.com/office/drawing/2014/main" id="{278B1EC2-C972-4F5C-825E-D9217EA5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DB7A12-FDCE-4E62-9267-2307C8936549}" type="slidenum">
              <a:rPr lang="en-US" altLang="es-E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es-CR" altLang="es-ES" sz="1400"/>
              <a:t>/12</a:t>
            </a:r>
            <a:endParaRPr lang="en-US" altLang="es-E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8287F9D-09B1-40F0-A514-D7864E48F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304800"/>
            <a:ext cx="7696200" cy="632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CR" altLang="es-ES" sz="2400"/>
              <a:t>E</a:t>
            </a:r>
            <a:r>
              <a:rPr lang="en-US" altLang="es-ES" sz="2400"/>
              <a:t>jemplo de </a:t>
            </a:r>
            <a:r>
              <a:rPr lang="es-CR" altLang="es-ES" sz="2400"/>
              <a:t>manejo de </a:t>
            </a:r>
            <a:r>
              <a:rPr lang="en-US" altLang="es-ES" sz="2400"/>
              <a:t>excepciones</a:t>
            </a:r>
            <a:r>
              <a:rPr lang="es-CR" altLang="es-ES" sz="2400"/>
              <a:t>:</a:t>
            </a:r>
            <a:endParaRPr lang="en-US" altLang="es-ES" sz="2400"/>
          </a:p>
          <a:p>
            <a:pPr eaLnBrk="1" hangingPunct="1">
              <a:buFontTx/>
              <a:buNone/>
            </a:pPr>
            <a:r>
              <a:rPr lang="es-CR" altLang="es-ES" sz="2400"/>
              <a:t>	</a:t>
            </a:r>
            <a:r>
              <a:rPr lang="en-US" altLang="es-ES" sz="2400"/>
              <a:t>estatuto except manejando tipos de excepcion</a:t>
            </a:r>
          </a:p>
          <a:p>
            <a:pPr eaLnBrk="1" hangingPunct="1">
              <a:buFontTx/>
              <a:buNone/>
            </a:pPr>
            <a:endParaRPr lang="es-CR" altLang="es-ES" sz="2400"/>
          </a:p>
          <a:p>
            <a:pPr eaLnBrk="1" hangingPunct="1">
              <a:buFontTx/>
              <a:buNone/>
            </a:pPr>
            <a:r>
              <a:rPr lang="en-US" altLang="es-ES" sz="2400">
                <a:solidFill>
                  <a:srgbClr val="FF3300"/>
                </a:solidFill>
              </a:rPr>
              <a:t>try:</a:t>
            </a:r>
          </a:p>
          <a:p>
            <a:pPr eaLnBrk="1" hangingPunct="1">
              <a:buFontTx/>
              <a:buNone/>
            </a:pPr>
            <a:r>
              <a:rPr lang="en-US" altLang="es-ES" sz="2400"/>
              <a:t>    n1=float(input("Numerador: "))</a:t>
            </a:r>
          </a:p>
          <a:p>
            <a:pPr eaLnBrk="1" hangingPunct="1">
              <a:buFontTx/>
              <a:buNone/>
            </a:pPr>
            <a:r>
              <a:rPr lang="en-US" altLang="es-ES" sz="2400"/>
              <a:t>    n2=float(input("Denominador: "))</a:t>
            </a:r>
          </a:p>
          <a:p>
            <a:pPr eaLnBrk="1" hangingPunct="1">
              <a:buFontTx/>
              <a:buNone/>
            </a:pPr>
            <a:r>
              <a:rPr lang="en-US" altLang="es-ES" sz="2400"/>
              <a:t>    resultado=n1/n2</a:t>
            </a:r>
          </a:p>
          <a:p>
            <a:pPr eaLnBrk="1" hangingPunct="1">
              <a:buFontTx/>
              <a:buNone/>
            </a:pPr>
            <a:r>
              <a:rPr lang="en-US" altLang="es-ES" sz="2400"/>
              <a:t>    print ("Resultado ", resultado)</a:t>
            </a:r>
          </a:p>
          <a:p>
            <a:pPr eaLnBrk="1" hangingPunct="1">
              <a:buFontTx/>
              <a:buNone/>
            </a:pPr>
            <a:r>
              <a:rPr lang="en-US" altLang="es-ES" sz="2400">
                <a:solidFill>
                  <a:srgbClr val="FF3300"/>
                </a:solidFill>
              </a:rPr>
              <a:t>except ValueError:</a:t>
            </a:r>
          </a:p>
          <a:p>
            <a:pPr eaLnBrk="1" hangingPunct="1">
              <a:buFontTx/>
              <a:buNone/>
            </a:pPr>
            <a:r>
              <a:rPr lang="en-US" altLang="es-ES" sz="2400"/>
              <a:t>    print ("Debe dar solo números")</a:t>
            </a:r>
          </a:p>
          <a:p>
            <a:pPr eaLnBrk="1" hangingPunct="1">
              <a:buFontTx/>
              <a:buNone/>
            </a:pPr>
            <a:r>
              <a:rPr lang="en-US" altLang="es-ES" sz="2400">
                <a:solidFill>
                  <a:srgbClr val="FF3300"/>
                </a:solidFill>
              </a:rPr>
              <a:t>except ZeroDivisionError:</a:t>
            </a:r>
          </a:p>
          <a:p>
            <a:pPr eaLnBrk="1" hangingPunct="1">
              <a:buFontTx/>
              <a:buNone/>
            </a:pPr>
            <a:r>
              <a:rPr lang="en-US" altLang="es-ES" sz="2400"/>
              <a:t>    print ("Intent</a:t>
            </a:r>
            <a:r>
              <a:rPr lang="es-CR" altLang="es-ES" sz="2400"/>
              <a:t>a</a:t>
            </a:r>
            <a:r>
              <a:rPr lang="en-US" altLang="es-ES" sz="2400"/>
              <a:t> dividir por cero")</a:t>
            </a:r>
          </a:p>
          <a:p>
            <a:pPr eaLnBrk="1" hangingPunct="1">
              <a:buFontTx/>
              <a:buNone/>
            </a:pPr>
            <a:r>
              <a:rPr lang="en-US" altLang="es-ES" sz="2400">
                <a:solidFill>
                  <a:srgbClr val="FF3300"/>
                </a:solidFill>
              </a:rPr>
              <a:t>except:</a:t>
            </a:r>
          </a:p>
          <a:p>
            <a:pPr eaLnBrk="1" hangingPunct="1">
              <a:buFontTx/>
              <a:buNone/>
            </a:pPr>
            <a:r>
              <a:rPr lang="en-US" altLang="es-ES" sz="2400"/>
              <a:t>    print("Se dieron otras excepciones")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>
            <a:extLst>
              <a:ext uri="{FF2B5EF4-FFF2-40B4-BE49-F238E27FC236}">
                <a16:creationId xmlns:a16="http://schemas.microsoft.com/office/drawing/2014/main" id="{B022D51F-0D55-4EE0-901E-E8286B74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D53DDE-B023-438F-A4F6-825907A6C43C}" type="slidenum">
              <a:rPr lang="en-US" altLang="es-E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r>
              <a:rPr lang="es-CR" altLang="es-ES" sz="1400"/>
              <a:t>/12</a:t>
            </a:r>
            <a:endParaRPr lang="en-US" altLang="es-E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C650E91-C695-4D9E-8FCE-413BC0C8E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404813"/>
            <a:ext cx="6842125" cy="2016125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s-CR" altLang="es-ES" b="1">
                <a:solidFill>
                  <a:srgbClr val="009900"/>
                </a:solidFill>
              </a:rPr>
              <a:t>VALIDACIÓN DE DATOS</a:t>
            </a:r>
            <a:br>
              <a:rPr lang="es-CR" altLang="es-ES" b="1">
                <a:solidFill>
                  <a:srgbClr val="009900"/>
                </a:solidFill>
              </a:rPr>
            </a:br>
            <a:r>
              <a:rPr lang="es-CR" altLang="es-ES" b="1">
                <a:solidFill>
                  <a:srgbClr val="009900"/>
                </a:solidFill>
              </a:rPr>
              <a:t>DE ENTRADA CON </a:t>
            </a:r>
            <a:br>
              <a:rPr lang="es-CR" altLang="es-ES" b="1">
                <a:solidFill>
                  <a:srgbClr val="009900"/>
                </a:solidFill>
              </a:rPr>
            </a:br>
            <a:r>
              <a:rPr lang="es-CR" altLang="es-ES" b="1">
                <a:solidFill>
                  <a:srgbClr val="009900"/>
                </a:solidFill>
              </a:rPr>
              <a:t>try - except</a:t>
            </a:r>
            <a:endParaRPr lang="en-US" altLang="es-ES" b="1">
              <a:solidFill>
                <a:srgbClr val="009900"/>
              </a:solidFill>
            </a:endParaRP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0544A5F-45AE-4909-BA10-4B2D38B89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CR" altLang="es-ES"/>
          </a:p>
          <a:p>
            <a:pPr eaLnBrk="1" hangingPunct="1"/>
            <a:r>
              <a:rPr lang="es-CR" altLang="es-ES"/>
              <a:t>Asegurarse que los datos que recibe el programa esten de acuerdo a las especificaciones</a:t>
            </a:r>
          </a:p>
          <a:p>
            <a:pPr eaLnBrk="1" hangingPunct="1"/>
            <a:endParaRPr lang="es-CR" altLang="es-ES"/>
          </a:p>
          <a:p>
            <a:pPr eaLnBrk="1" hangingPunct="1"/>
            <a:r>
              <a:rPr lang="es-CR" altLang="es-ES"/>
              <a:t>Ejemplos</a:t>
            </a:r>
            <a:endParaRPr lang="en-US" alt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708</Words>
  <Application>Microsoft Office PowerPoint</Application>
  <PresentationFormat>On-screen Show (4:3)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Aharoni</vt:lpstr>
      <vt:lpstr>AR BERKLEY</vt:lpstr>
      <vt:lpstr>Times New Roman</vt:lpstr>
      <vt:lpstr>Default Design</vt:lpstr>
      <vt:lpstr>  Manejo de excepciones con try – except  </vt:lpstr>
      <vt:lpstr>MANEJO DE EXCEPCIONES</vt:lpstr>
      <vt:lpstr>PowerPoint Presentation</vt:lpstr>
      <vt:lpstr>ESTATUTOS  try - except</vt:lpstr>
      <vt:lpstr>Forma básica</vt:lpstr>
      <vt:lpstr>PowerPoint Presentation</vt:lpstr>
      <vt:lpstr>Forma según tipo de error</vt:lpstr>
      <vt:lpstr>PowerPoint Presentation</vt:lpstr>
      <vt:lpstr>VALIDACIÓN DE DATOS DE ENTRADA CON  try - except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</dc:creator>
  <cp:lastModifiedBy>WilliamMataRodriguez</cp:lastModifiedBy>
  <cp:revision>43</cp:revision>
  <dcterms:created xsi:type="dcterms:W3CDTF">2010-09-09T18:22:39Z</dcterms:created>
  <dcterms:modified xsi:type="dcterms:W3CDTF">2019-12-03T18:11:06Z</dcterms:modified>
</cp:coreProperties>
</file>