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91" d="100"/>
          <a:sy n="91" d="100"/>
        </p:scale>
        <p:origin x="102" y="15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osh\Desktop\SQL\SQL%20Project\Saves\Submission_JoshSander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Top</a:t>
            </a:r>
            <a:r>
              <a:rPr lang="en-US" baseline="0"/>
              <a:t> 5 States by Customer Total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'question 1'!$B$2</c:f>
              <c:strCache>
                <c:ptCount val="1"/>
                <c:pt idx="0">
                  <c:v>total_customers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'question 1'!$A$3:$A$6</c:f>
              <c:strCache>
                <c:ptCount val="4"/>
                <c:pt idx="0">
                  <c:v>California</c:v>
                </c:pt>
                <c:pt idx="1">
                  <c:v>Texas</c:v>
                </c:pt>
                <c:pt idx="2">
                  <c:v>Florida</c:v>
                </c:pt>
                <c:pt idx="3">
                  <c:v>New York</c:v>
                </c:pt>
              </c:strCache>
            </c:strRef>
          </c:cat>
          <c:val>
            <c:numRef>
              <c:f>'question 1'!$B$3:$B$6</c:f>
              <c:numCache>
                <c:formatCode>General</c:formatCode>
                <c:ptCount val="4"/>
                <c:pt idx="0">
                  <c:v>97</c:v>
                </c:pt>
                <c:pt idx="1">
                  <c:v>97</c:v>
                </c:pt>
                <c:pt idx="2">
                  <c:v>86</c:v>
                </c:pt>
                <c:pt idx="3">
                  <c:v>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FF9-46C5-B4CE-5F91EE42490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459912400"/>
        <c:axId val="460108416"/>
      </c:barChart>
      <c:catAx>
        <c:axId val="4599124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0108416"/>
        <c:crosses val="autoZero"/>
        <c:auto val="1"/>
        <c:lblAlgn val="ctr"/>
        <c:lblOffset val="100"/>
        <c:noMultiLvlLbl val="0"/>
      </c:catAx>
      <c:valAx>
        <c:axId val="4601084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99124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dirty="0"/>
              <a:t>Average</a:t>
            </a:r>
            <a:r>
              <a:rPr lang="en-US" baseline="0" dirty="0"/>
              <a:t> </a:t>
            </a:r>
            <a:r>
              <a:rPr lang="en-US" dirty="0"/>
              <a:t>rating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0"/>
          <c:tx>
            <c:strRef>
              <c:f>'question 2'!$B$1</c:f>
              <c:strCache>
                <c:ptCount val="1"/>
                <c:pt idx="0">
                  <c:v>average_rating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'question 2'!$B$2:$B$5</c:f>
              <c:numCache>
                <c:formatCode>0.00</c:formatCode>
                <c:ptCount val="4"/>
                <c:pt idx="0">
                  <c:v>3.5548000000000002</c:v>
                </c:pt>
                <c:pt idx="1">
                  <c:v>3.355</c:v>
                </c:pt>
                <c:pt idx="2">
                  <c:v>2.9563000000000001</c:v>
                </c:pt>
                <c:pt idx="3">
                  <c:v>2.3969999999999998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4A7-457E-BC98-CA527CA9C1D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573634976"/>
        <c:axId val="461998432"/>
      </c:barChart>
      <c:catAx>
        <c:axId val="57363497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1998432"/>
        <c:crosses val="autoZero"/>
        <c:auto val="1"/>
        <c:lblAlgn val="ctr"/>
        <c:lblOffset val="100"/>
        <c:noMultiLvlLbl val="0"/>
      </c:catAx>
      <c:valAx>
        <c:axId val="4619984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36349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dirty="0"/>
              <a:t>Customer</a:t>
            </a:r>
            <a:r>
              <a:rPr lang="en-US" baseline="0" dirty="0"/>
              <a:t> Satisfaction Reviews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stacked"/>
        <c:varyColors val="0"/>
        <c:ser>
          <c:idx val="1"/>
          <c:order val="0"/>
          <c:tx>
            <c:strRef>
              <c:f>'question 1'!$B$91</c:f>
              <c:strCache>
                <c:ptCount val="1"/>
                <c:pt idx="0">
                  <c:v>percentage_very_bad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'question 1'!$B$92:$B$95</c:f>
              <c:numCache>
                <c:formatCode>General</c:formatCode>
                <c:ptCount val="4"/>
                <c:pt idx="0">
                  <c:v>10.97</c:v>
                </c:pt>
                <c:pt idx="1">
                  <c:v>14.89</c:v>
                </c:pt>
                <c:pt idx="2">
                  <c:v>17.899999999999999</c:v>
                </c:pt>
                <c:pt idx="3">
                  <c:v>30.65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E5B-47A9-B755-049AA5019FDD}"/>
            </c:ext>
          </c:extLst>
        </c:ser>
        <c:ser>
          <c:idx val="2"/>
          <c:order val="1"/>
          <c:tx>
            <c:strRef>
              <c:f>'question 1'!$C$91</c:f>
              <c:strCache>
                <c:ptCount val="1"/>
                <c:pt idx="0">
                  <c:v>percentage_bad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'question 1'!$C$92:$C$95</c:f>
              <c:numCache>
                <c:formatCode>General</c:formatCode>
                <c:ptCount val="4"/>
                <c:pt idx="0">
                  <c:v>11.29</c:v>
                </c:pt>
                <c:pt idx="1">
                  <c:v>14.12</c:v>
                </c:pt>
                <c:pt idx="2">
                  <c:v>22.71</c:v>
                </c:pt>
                <c:pt idx="3">
                  <c:v>29.15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E5B-47A9-B755-049AA5019FDD}"/>
            </c:ext>
          </c:extLst>
        </c:ser>
        <c:ser>
          <c:idx val="3"/>
          <c:order val="2"/>
          <c:tx>
            <c:strRef>
              <c:f>'question 1'!$D$91</c:f>
              <c:strCache>
                <c:ptCount val="1"/>
                <c:pt idx="0">
                  <c:v>percentage_okay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'question 1'!$D$92:$D$95</c:f>
              <c:numCache>
                <c:formatCode>General</c:formatCode>
                <c:ptCount val="4"/>
                <c:pt idx="0">
                  <c:v>19.03</c:v>
                </c:pt>
                <c:pt idx="1">
                  <c:v>20.23</c:v>
                </c:pt>
                <c:pt idx="2">
                  <c:v>21.83</c:v>
                </c:pt>
                <c:pt idx="3">
                  <c:v>20.100000000000001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E5B-47A9-B755-049AA5019FDD}"/>
            </c:ext>
          </c:extLst>
        </c:ser>
        <c:ser>
          <c:idx val="4"/>
          <c:order val="3"/>
          <c:tx>
            <c:strRef>
              <c:f>'question 1'!$E$91</c:f>
              <c:strCache>
                <c:ptCount val="1"/>
                <c:pt idx="0">
                  <c:v>percentage_good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'question 1'!$E$92:$E$95</c:f>
              <c:numCache>
                <c:formatCode>General</c:formatCode>
                <c:ptCount val="4"/>
                <c:pt idx="0">
                  <c:v>28.71</c:v>
                </c:pt>
                <c:pt idx="1">
                  <c:v>22.14</c:v>
                </c:pt>
                <c:pt idx="2">
                  <c:v>20.96</c:v>
                </c:pt>
                <c:pt idx="3">
                  <c:v>10.050000000000001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E5B-47A9-B755-049AA5019FDD}"/>
            </c:ext>
          </c:extLst>
        </c:ser>
        <c:ser>
          <c:idx val="5"/>
          <c:order val="4"/>
          <c:tx>
            <c:strRef>
              <c:f>'question 1'!$F$91</c:f>
              <c:strCache>
                <c:ptCount val="1"/>
                <c:pt idx="0">
                  <c:v>percentage_very_good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'question 1'!$F$92:$F$95</c:f>
              <c:numCache>
                <c:formatCode>General</c:formatCode>
                <c:ptCount val="4"/>
                <c:pt idx="0">
                  <c:v>30</c:v>
                </c:pt>
                <c:pt idx="1">
                  <c:v>28.63</c:v>
                </c:pt>
                <c:pt idx="2">
                  <c:v>16.59</c:v>
                </c:pt>
                <c:pt idx="3">
                  <c:v>10.050000000000001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E5B-47A9-B755-049AA5019FD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32256975"/>
        <c:axId val="1603462287"/>
      </c:barChart>
      <c:catAx>
        <c:axId val="32256975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QUARTER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03462287"/>
        <c:crosses val="autoZero"/>
        <c:auto val="1"/>
        <c:lblAlgn val="ctr"/>
        <c:lblOffset val="100"/>
        <c:noMultiLvlLbl val="0"/>
      </c:catAx>
      <c:valAx>
        <c:axId val="1603462287"/>
        <c:scaling>
          <c:orientation val="minMax"/>
          <c:max val="100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25697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'question 1'!$B$100</c:f>
              <c:strCache>
                <c:ptCount val="1"/>
                <c:pt idx="0">
                  <c:v>customer_count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'question 1'!$A$101:$A$105</c:f>
              <c:strCache>
                <c:ptCount val="5"/>
                <c:pt idx="0">
                  <c:v>Chevrolet</c:v>
                </c:pt>
                <c:pt idx="1">
                  <c:v>Ford</c:v>
                </c:pt>
                <c:pt idx="2">
                  <c:v>Toyota</c:v>
                </c:pt>
                <c:pt idx="3">
                  <c:v>Pontiac</c:v>
                </c:pt>
                <c:pt idx="4">
                  <c:v>Dodge</c:v>
                </c:pt>
              </c:strCache>
            </c:strRef>
          </c:cat>
          <c:val>
            <c:numRef>
              <c:f>'question 1'!$B$101:$B$105</c:f>
              <c:numCache>
                <c:formatCode>General</c:formatCode>
                <c:ptCount val="5"/>
                <c:pt idx="0">
                  <c:v>83</c:v>
                </c:pt>
                <c:pt idx="1">
                  <c:v>63</c:v>
                </c:pt>
                <c:pt idx="2">
                  <c:v>52</c:v>
                </c:pt>
                <c:pt idx="3">
                  <c:v>50</c:v>
                </c:pt>
                <c:pt idx="4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912-48A4-84AC-6B398821E59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294847231"/>
        <c:axId val="139831343"/>
      </c:barChart>
      <c:catAx>
        <c:axId val="29484723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9831343"/>
        <c:crosses val="autoZero"/>
        <c:auto val="1"/>
        <c:lblAlgn val="ctr"/>
        <c:lblOffset val="100"/>
        <c:noMultiLvlLbl val="0"/>
      </c:catAx>
      <c:valAx>
        <c:axId val="1398313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484723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dirty="0"/>
              <a:t>Total</a:t>
            </a:r>
            <a:r>
              <a:rPr lang="en-US" baseline="0" dirty="0"/>
              <a:t> </a:t>
            </a:r>
            <a:r>
              <a:rPr lang="en-US" dirty="0"/>
              <a:t>orders by quarter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1"/>
          <c:order val="0"/>
          <c:tx>
            <c:strRef>
              <c:f>'question 1'!$B$266</c:f>
              <c:strCache>
                <c:ptCount val="1"/>
                <c:pt idx="0">
                  <c:v>total_orders</c:v>
                </c:pt>
              </c:strCache>
            </c:strRef>
          </c:tx>
          <c:spPr>
            <a:ln w="34925" cap="rnd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'question 1'!$B$267:$B$270</c:f>
              <c:numCache>
                <c:formatCode>General</c:formatCode>
                <c:ptCount val="4"/>
                <c:pt idx="0">
                  <c:v>310</c:v>
                </c:pt>
                <c:pt idx="1">
                  <c:v>262</c:v>
                </c:pt>
                <c:pt idx="2">
                  <c:v>229</c:v>
                </c:pt>
                <c:pt idx="3">
                  <c:v>199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414-4866-9716-FC6B28A715FC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130728111"/>
        <c:axId val="1138743999"/>
      </c:lineChart>
      <c:catAx>
        <c:axId val="13072811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aseline="0"/>
                  <a:t>Quarter</a:t>
                </a:r>
                <a:endParaRPr lang="en-US"/>
              </a:p>
            </c:rich>
          </c:tx>
          <c:layout>
            <c:manualLayout>
              <c:xMode val="edge"/>
              <c:yMode val="edge"/>
              <c:x val="0.45179724409448818"/>
              <c:y val="0.7969437153689121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38743999"/>
        <c:crosses val="autoZero"/>
        <c:auto val="1"/>
        <c:lblAlgn val="ctr"/>
        <c:lblOffset val="100"/>
        <c:noMultiLvlLbl val="0"/>
      </c:catAx>
      <c:valAx>
        <c:axId val="113874399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072811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7149136045494312"/>
          <c:y val="0.88483741615631384"/>
          <c:w val="0.23128390201224847"/>
          <c:h val="7.812554680664918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1"/>
          <c:order val="0"/>
          <c:tx>
            <c:strRef>
              <c:f>'question 1'!$B$291</c:f>
              <c:strCache>
                <c:ptCount val="1"/>
                <c:pt idx="0">
                  <c:v>total_revenue</c:v>
                </c:pt>
              </c:strCache>
            </c:strRef>
          </c:tx>
          <c:spPr>
            <a:ln w="34925" cap="rnd">
              <a:solidFill>
                <a:schemeClr val="accent5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val>
            <c:numRef>
              <c:f>'question 1'!$B$292:$B$295</c:f>
              <c:numCache>
                <c:formatCode>General</c:formatCode>
                <c:ptCount val="4"/>
                <c:pt idx="0">
                  <c:v>39637630.969999999</c:v>
                </c:pt>
                <c:pt idx="1">
                  <c:v>32913737.809999999</c:v>
                </c:pt>
                <c:pt idx="2">
                  <c:v>29435427.48</c:v>
                </c:pt>
                <c:pt idx="3">
                  <c:v>23496008.100000001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ACA-44CC-B607-8274EBAC19A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9450671"/>
        <c:axId val="1782808079"/>
      </c:lineChart>
      <c:lineChart>
        <c:grouping val="standard"/>
        <c:varyColors val="0"/>
        <c:ser>
          <c:idx val="2"/>
          <c:order val="1"/>
          <c:tx>
            <c:strRef>
              <c:f>'question 1'!$C$291</c:f>
              <c:strCache>
                <c:ptCount val="1"/>
                <c:pt idx="0">
                  <c:v>total_orders</c:v>
                </c:pt>
              </c:strCache>
            </c:strRef>
          </c:tx>
          <c:spPr>
            <a:ln w="34925" cap="rnd">
              <a:solidFill>
                <a:schemeClr val="accent4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val>
            <c:numRef>
              <c:f>'question 1'!$C$292:$C$295</c:f>
              <c:numCache>
                <c:formatCode>General</c:formatCode>
                <c:ptCount val="4"/>
                <c:pt idx="0">
                  <c:v>310</c:v>
                </c:pt>
                <c:pt idx="1">
                  <c:v>262</c:v>
                </c:pt>
                <c:pt idx="2">
                  <c:v>229</c:v>
                </c:pt>
                <c:pt idx="3">
                  <c:v>199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ACA-44CC-B607-8274EBAC19A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9440927"/>
        <c:axId val="1782814319"/>
      </c:lineChart>
      <c:catAx>
        <c:axId val="12945067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quarter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82808079"/>
        <c:crosses val="autoZero"/>
        <c:auto val="1"/>
        <c:lblAlgn val="ctr"/>
        <c:lblOffset val="100"/>
        <c:noMultiLvlLbl val="0"/>
      </c:catAx>
      <c:valAx>
        <c:axId val="17828080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Total</a:t>
                </a:r>
                <a:r>
                  <a:rPr lang="en-US" baseline="0"/>
                  <a:t> Revenue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9450671"/>
        <c:crosses val="autoZero"/>
        <c:crossBetween val="between"/>
      </c:valAx>
      <c:valAx>
        <c:axId val="1782814319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orders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9440927"/>
        <c:crosses val="max"/>
        <c:crossBetween val="between"/>
      </c:valAx>
      <c:catAx>
        <c:axId val="129440927"/>
        <c:scaling>
          <c:orientation val="minMax"/>
        </c:scaling>
        <c:delete val="1"/>
        <c:axPos val="b"/>
        <c:majorTickMark val="none"/>
        <c:minorTickMark val="none"/>
        <c:tickLblPos val="nextTo"/>
        <c:crossAx val="1782814319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dirty="0"/>
              <a:t>Average</a:t>
            </a:r>
            <a:r>
              <a:rPr lang="en-US" baseline="0" dirty="0"/>
              <a:t> </a:t>
            </a:r>
            <a:r>
              <a:rPr lang="en-US" dirty="0"/>
              <a:t>discount</a:t>
            </a:r>
            <a:r>
              <a:rPr lang="en-US" baseline="0" dirty="0"/>
              <a:t> </a:t>
            </a:r>
            <a:r>
              <a:rPr lang="en-US" dirty="0"/>
              <a:t>percentage by card type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'question 1'!$B$303</c:f>
              <c:strCache>
                <c:ptCount val="1"/>
                <c:pt idx="0">
                  <c:v>average_discount_percentage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'question 1'!$A$304:$A$319</c:f>
              <c:strCache>
                <c:ptCount val="16"/>
                <c:pt idx="0">
                  <c:v>jcb</c:v>
                </c:pt>
                <c:pt idx="1">
                  <c:v>visa-electron</c:v>
                </c:pt>
                <c:pt idx="2">
                  <c:v>switch</c:v>
                </c:pt>
                <c:pt idx="3">
                  <c:v>diners-club-carte-blanche</c:v>
                </c:pt>
                <c:pt idx="4">
                  <c:v>laser</c:v>
                </c:pt>
                <c:pt idx="5">
                  <c:v>china-unionpay</c:v>
                </c:pt>
                <c:pt idx="6">
                  <c:v>diners-club-enroute</c:v>
                </c:pt>
                <c:pt idx="7">
                  <c:v>americanexpress</c:v>
                </c:pt>
                <c:pt idx="8">
                  <c:v>mastercard</c:v>
                </c:pt>
                <c:pt idx="9">
                  <c:v>visa</c:v>
                </c:pt>
                <c:pt idx="10">
                  <c:v>bankcard</c:v>
                </c:pt>
                <c:pt idx="11">
                  <c:v>solo</c:v>
                </c:pt>
                <c:pt idx="12">
                  <c:v>maestro</c:v>
                </c:pt>
                <c:pt idx="13">
                  <c:v>diners-club-us-ca</c:v>
                </c:pt>
                <c:pt idx="14">
                  <c:v>instapayment</c:v>
                </c:pt>
                <c:pt idx="15">
                  <c:v>diners-club-international</c:v>
                </c:pt>
              </c:strCache>
            </c:strRef>
          </c:cat>
          <c:val>
            <c:numRef>
              <c:f>'question 1'!$B$304:$B$319</c:f>
              <c:numCache>
                <c:formatCode>General</c:formatCode>
                <c:ptCount val="16"/>
                <c:pt idx="0">
                  <c:v>60.74</c:v>
                </c:pt>
                <c:pt idx="1">
                  <c:v>62.35</c:v>
                </c:pt>
                <c:pt idx="2">
                  <c:v>61.02</c:v>
                </c:pt>
                <c:pt idx="3">
                  <c:v>61.45</c:v>
                </c:pt>
                <c:pt idx="4">
                  <c:v>64.38</c:v>
                </c:pt>
                <c:pt idx="5">
                  <c:v>62.22</c:v>
                </c:pt>
                <c:pt idx="6">
                  <c:v>59.98</c:v>
                </c:pt>
                <c:pt idx="7">
                  <c:v>61.63</c:v>
                </c:pt>
                <c:pt idx="8">
                  <c:v>62.95</c:v>
                </c:pt>
                <c:pt idx="9">
                  <c:v>60.08</c:v>
                </c:pt>
                <c:pt idx="10">
                  <c:v>60.95</c:v>
                </c:pt>
                <c:pt idx="11">
                  <c:v>58.5</c:v>
                </c:pt>
                <c:pt idx="12">
                  <c:v>62.42</c:v>
                </c:pt>
                <c:pt idx="13">
                  <c:v>61.46</c:v>
                </c:pt>
                <c:pt idx="14">
                  <c:v>62.06</c:v>
                </c:pt>
                <c:pt idx="15">
                  <c:v>58.4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E44-43A7-9F67-255523B8058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353904975"/>
        <c:axId val="126699599"/>
      </c:barChart>
      <c:catAx>
        <c:axId val="35390497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6699599"/>
        <c:crosses val="autoZero"/>
        <c:auto val="1"/>
        <c:lblAlgn val="ctr"/>
        <c:lblOffset val="100"/>
        <c:noMultiLvlLbl val="0"/>
      </c:catAx>
      <c:valAx>
        <c:axId val="12669959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390497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dirty="0"/>
              <a:t>Average</a:t>
            </a:r>
            <a:r>
              <a:rPr lang="en-US" baseline="0" dirty="0"/>
              <a:t> </a:t>
            </a:r>
            <a:r>
              <a:rPr lang="en-US" dirty="0"/>
              <a:t>ship</a:t>
            </a:r>
            <a:r>
              <a:rPr lang="en-US" baseline="0" dirty="0"/>
              <a:t> </a:t>
            </a:r>
            <a:r>
              <a:rPr lang="en-US" dirty="0"/>
              <a:t>time</a:t>
            </a:r>
            <a:r>
              <a:rPr lang="en-US" baseline="0" dirty="0"/>
              <a:t> </a:t>
            </a:r>
            <a:r>
              <a:rPr lang="en-US" dirty="0"/>
              <a:t>in</a:t>
            </a:r>
            <a:r>
              <a:rPr lang="en-US" baseline="0" dirty="0"/>
              <a:t> </a:t>
            </a:r>
            <a:r>
              <a:rPr lang="en-US" dirty="0"/>
              <a:t>days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0"/>
          <c:tx>
            <c:strRef>
              <c:f>'question 1'!$B$329</c:f>
              <c:strCache>
                <c:ptCount val="1"/>
                <c:pt idx="0">
                  <c:v>average_ship_time_in_days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'question 1'!$B$330:$B$333</c:f>
              <c:numCache>
                <c:formatCode>General</c:formatCode>
                <c:ptCount val="4"/>
                <c:pt idx="0">
                  <c:v>57.17</c:v>
                </c:pt>
                <c:pt idx="1">
                  <c:v>71.11</c:v>
                </c:pt>
                <c:pt idx="2">
                  <c:v>117.76</c:v>
                </c:pt>
                <c:pt idx="3">
                  <c:v>174.1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6CB-4D6F-9181-3815D66F693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356027951"/>
        <c:axId val="54163055"/>
      </c:barChart>
      <c:catAx>
        <c:axId val="35602795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quarter</a:t>
                </a:r>
              </a:p>
            </c:rich>
          </c:tx>
          <c:layout>
            <c:manualLayout>
              <c:xMode val="edge"/>
              <c:yMode val="edge"/>
              <c:x val="0.48459601924759393"/>
              <c:y val="0.7784251968503936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163055"/>
        <c:crosses val="autoZero"/>
        <c:auto val="1"/>
        <c:lblAlgn val="ctr"/>
        <c:lblOffset val="100"/>
        <c:noMultiLvlLbl val="0"/>
      </c:catAx>
      <c:valAx>
        <c:axId val="5416305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days</a:t>
                </a:r>
                <a:r>
                  <a:rPr lang="en-US" baseline="0"/>
                  <a:t> to ship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602795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304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328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gradFill>
        <a:gsLst>
          <a:gs pos="100000">
            <a:schemeClr val="dk1">
              <a:lumMod val="95000"/>
              <a:lumOff val="5000"/>
            </a:schemeClr>
          </a:gs>
          <a:gs pos="0">
            <a:schemeClr val="dk1">
              <a:lumMod val="75000"/>
              <a:lumOff val="25000"/>
            </a:schemeClr>
          </a:gs>
        </a:gsLst>
        <a:path path="circle">
          <a:fillToRect l="50000" t="50000" r="50000" b="50000"/>
        </a:path>
      </a:gradFill>
      <a:ln w="9525">
        <a:solidFill>
          <a:schemeClr val="dk1">
            <a:lumMod val="75000"/>
            <a:lumOff val="2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/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/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gradFill>
        <a:gsLst>
          <a:gs pos="100000">
            <a:schemeClr val="lt1">
              <a:lumMod val="85000"/>
            </a:schemeClr>
          </a:gs>
          <a:gs pos="0">
            <a:schemeClr val="lt1"/>
          </a:gs>
        </a:gsLst>
        <a:path path="circle">
          <a:fillToRect l="50000" t="50000" r="50000" b="50000"/>
        </a:path>
      </a:gradFill>
      <a:ln w="9525" cap="flat" cmpd="sng" algn="ctr">
        <a:solidFill>
          <a:schemeClr val="lt1"/>
        </a:solidFill>
        <a:round/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4196A-CF8A-76E8-7945-9CB23570FF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E71F9C-F04A-BB10-282E-BAF2A748A2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CECC29-6C72-9AE6-6BB3-D11FB8D48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22A4A-4F75-443F-A16E-395278923E7C}" type="datetimeFigureOut">
              <a:rPr lang="en-US" smtClean="0"/>
              <a:t>1/27/2024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88C920-CCF6-31D3-6B40-2494E0BA7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08F4AE-A865-C1C3-DF28-FDC1713FC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53B49-C7B7-4669-91DB-7F61192F4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791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09FAE-93E2-3700-15AF-C6D73F78F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532593-194E-AA8B-2A47-579320ABC6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B73792-A391-CD19-0C01-19DF9BD56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22A4A-4F75-443F-A16E-395278923E7C}" type="datetimeFigureOut">
              <a:rPr lang="en-US" smtClean="0"/>
              <a:t>1/27/2024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5CF310-1DFE-043C-0D80-6B5B36777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BD8331-3FF9-9EB1-8DC8-34210CC52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53B49-C7B7-4669-91DB-7F61192F4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895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ED1BEB-6FDC-6FC7-5142-B96AD0100B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C9A6C5-50CF-1338-8DAC-D0A42A7FC3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B6A723-4C53-1A36-D35F-C0E5ED89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22A4A-4F75-443F-A16E-395278923E7C}" type="datetimeFigureOut">
              <a:rPr lang="en-US" smtClean="0"/>
              <a:t>1/27/2024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DC06A3-4265-DA26-9FF4-603222F60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B87C62-755E-FD8A-BE96-D00861AE4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53B49-C7B7-4669-91DB-7F61192F4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954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BDDC1-EB40-6F0F-BB4C-2A0925D65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33F1FB-1B93-0804-D9DD-A868C6703C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F15F1A-8079-4101-7795-9FB91D647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22A4A-4F75-443F-A16E-395278923E7C}" type="datetimeFigureOut">
              <a:rPr lang="en-US" smtClean="0"/>
              <a:t>1/27/2024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A4AE2E-0C43-42E9-5FE7-4DE3A09A9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78C725-52ED-F5FA-6CF0-8CABFC5E9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53B49-C7B7-4669-91DB-7F61192F4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736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EA38A-4CE7-DBED-7C07-FCA65C0EC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3B9813-1DFF-522C-76C8-C96D441909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BAC809-2EF0-9145-BE5A-27EA7A3E3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22A4A-4F75-443F-A16E-395278923E7C}" type="datetimeFigureOut">
              <a:rPr lang="en-US" smtClean="0"/>
              <a:t>1/27/2024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40AF7A-9933-47EB-26DF-E42F62DD2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D4CA58-4C7E-8DBE-9233-2454C8409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53B49-C7B7-4669-91DB-7F61192F4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923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8CDC6-0CF5-F80C-E5BC-1AADF2AEE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892E0C-FDAA-C974-B5B5-3E308CE24B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C2D060-8C9F-8EC5-D9C6-F5FD89982F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74F2CE-683C-0A2C-EC0E-B6E0F2C25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22A4A-4F75-443F-A16E-395278923E7C}" type="datetimeFigureOut">
              <a:rPr lang="en-US" smtClean="0"/>
              <a:t>1/27/2024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EFA437-610D-E823-B12A-966DD03ED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06B882-6DA5-3110-6F50-F3233BF79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53B49-C7B7-4669-91DB-7F61192F4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564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98BF5-131F-9EAA-28C6-A731A2DBF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EE126A-B276-BCB9-7D4E-36D3D018F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E8348E-E3FB-C6B6-3456-0B922BE009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8AE804-7C2E-DD54-1268-CC9F0ABE46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ABD05F-4D1D-4381-9B43-FF337F08F6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7C3386-F625-80D0-509E-0A3D5218E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22A4A-4F75-443F-A16E-395278923E7C}" type="datetimeFigureOut">
              <a:rPr lang="en-US" smtClean="0"/>
              <a:t>1/27/2024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30EF74-DB14-C057-5BD6-EA2759649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9EA8A-CAB0-A6DE-4746-2BA8DF56E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53B49-C7B7-4669-91DB-7F61192F4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580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C1DF3-44BA-DA3E-D562-2FD71557D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CDE7CA-BFFD-4527-8386-5B6416001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22A4A-4F75-443F-A16E-395278923E7C}" type="datetimeFigureOut">
              <a:rPr lang="en-US" smtClean="0"/>
              <a:t>1/27/2024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571C5C-723C-3690-3495-297030B24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D17C34-7897-E8BB-AE13-054A8083B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53B49-C7B7-4669-91DB-7F61192F4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269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1C172D-1817-01C8-8BF6-583A6C363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22A4A-4F75-443F-A16E-395278923E7C}" type="datetimeFigureOut">
              <a:rPr lang="en-US" smtClean="0"/>
              <a:t>1/27/2024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9D999E-5FFA-93DC-1424-72C4142B6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76F367-E71F-8684-2D5B-6972288C4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53B49-C7B7-4669-91DB-7F61192F4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051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72053-5120-A03F-266E-8AA837BE3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78EB85-BF86-A290-66A6-EE6E21569C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24E465-1797-DCDB-9810-13198346A6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89E643-E030-8D2C-8E6D-DE3D837D0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22A4A-4F75-443F-A16E-395278923E7C}" type="datetimeFigureOut">
              <a:rPr lang="en-US" smtClean="0"/>
              <a:t>1/27/2024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71ECEC-D10D-4E33-B7FE-F7E3FD4D8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443D01-8B04-87C9-DBE4-2E26FA04D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53B49-C7B7-4669-91DB-7F61192F4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629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84789-64A8-51D8-CDFA-2D8CD6E58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865FB0-B51E-B85E-ABFB-7371A47101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CFBC86-67F1-5F0B-2E26-E34A2B8A2A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B7FA4E-46D2-8B82-57F1-4E85A193F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22A4A-4F75-443F-A16E-395278923E7C}" type="datetimeFigureOut">
              <a:rPr lang="en-US" smtClean="0"/>
              <a:t>1/27/2024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FBBB26-32DC-4861-2F30-76AF05C03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70AFA4-C7C7-FA3D-0D32-7EA09514F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53B49-C7B7-4669-91DB-7F61192F4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686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C48014-44A0-6350-A776-724630534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C9B1F-9EEF-500F-0237-30EE9A46FE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92DC6C-0053-0F49-1EB9-A07758C070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522A4A-4F75-443F-A16E-395278923E7C}" type="datetimeFigureOut">
              <a:rPr lang="en-US" smtClean="0"/>
              <a:t>1/27/2024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635DB6-59AA-CEC2-8BFD-97F1CC8467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8D72F7-16C1-DCD3-47CE-D173516062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953B49-C7B7-4669-91DB-7F61192F4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129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B7928-7832-B8E9-7047-F2678457E0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SQL and Databases: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F08303-7BF7-156E-A940-5A69B3116F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dirty="0"/>
              <a:t>	        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Project Report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6DAA13-9021-677D-F4DC-CF96EA11FACE}"/>
              </a:ext>
            </a:extLst>
          </p:cNvPr>
          <p:cNvSpPr txBox="1"/>
          <p:nvPr/>
        </p:nvSpPr>
        <p:spPr>
          <a:xfrm>
            <a:off x="7369342" y="6166185"/>
            <a:ext cx="3410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By: Josh Sanders DAE-UTA-JUL23</a:t>
            </a:r>
          </a:p>
        </p:txBody>
      </p:sp>
    </p:spTree>
    <p:extLst>
      <p:ext uri="{BB962C8B-B14F-4D97-AF65-F5344CB8AC3E}">
        <p14:creationId xmlns:p14="http://schemas.microsoft.com/office/powerpoint/2010/main" val="13478864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1325F-8008-AF0D-A790-CF27EF398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Trend of Purchase by Quarter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BF3519D-703A-0207-9A2D-ED9C961C64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8411961"/>
              </p:ext>
            </p:extLst>
          </p:nvPr>
        </p:nvGraphicFramePr>
        <p:xfrm>
          <a:off x="838200" y="1825625"/>
          <a:ext cx="10515600" cy="35998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7B00BCB-177D-4047-1E73-17B24A06FC64}"/>
              </a:ext>
            </a:extLst>
          </p:cNvPr>
          <p:cNvSpPr txBox="1"/>
          <p:nvPr/>
        </p:nvSpPr>
        <p:spPr>
          <a:xfrm>
            <a:off x="838200" y="5756366"/>
            <a:ext cx="1051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trend of orders is declining </a:t>
            </a:r>
            <a:r>
              <a:rPr lang="en-US" dirty="0" err="1"/>
              <a:t>QoQ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 seems to be a link between customer satisfaction and orders.</a:t>
            </a:r>
          </a:p>
        </p:txBody>
      </p:sp>
    </p:spTree>
    <p:extLst>
      <p:ext uri="{BB962C8B-B14F-4D97-AF65-F5344CB8AC3E}">
        <p14:creationId xmlns:p14="http://schemas.microsoft.com/office/powerpoint/2010/main" val="1116356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29CF9-EB92-C3C2-9C3D-9AC194F4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Quarter on Quarter % Change in Revenue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42D8CF8-199F-0223-9496-6787AB00D8B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58503810"/>
              </p:ext>
            </p:extLst>
          </p:nvPr>
        </p:nvGraphicFramePr>
        <p:xfrm>
          <a:off x="2186152" y="2322265"/>
          <a:ext cx="7819696" cy="22134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71939">
                  <a:extLst>
                    <a:ext uri="{9D8B030D-6E8A-4147-A177-3AD203B41FA5}">
                      <a16:colId xmlns:a16="http://schemas.microsoft.com/office/drawing/2014/main" val="1119091492"/>
                    </a:ext>
                  </a:extLst>
                </a:gridCol>
                <a:gridCol w="2195914">
                  <a:extLst>
                    <a:ext uri="{9D8B030D-6E8A-4147-A177-3AD203B41FA5}">
                      <a16:colId xmlns:a16="http://schemas.microsoft.com/office/drawing/2014/main" val="3292592940"/>
                    </a:ext>
                  </a:extLst>
                </a:gridCol>
                <a:gridCol w="1907926">
                  <a:extLst>
                    <a:ext uri="{9D8B030D-6E8A-4147-A177-3AD203B41FA5}">
                      <a16:colId xmlns:a16="http://schemas.microsoft.com/office/drawing/2014/main" val="2352867510"/>
                    </a:ext>
                  </a:extLst>
                </a:gridCol>
                <a:gridCol w="2143917">
                  <a:extLst>
                    <a:ext uri="{9D8B030D-6E8A-4147-A177-3AD203B41FA5}">
                      <a16:colId xmlns:a16="http://schemas.microsoft.com/office/drawing/2014/main" val="2317904944"/>
                    </a:ext>
                  </a:extLst>
                </a:gridCol>
              </a:tblGrid>
              <a:tr h="4426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quarter_number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current_quarter_revenue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last_quarter_revenue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qoq_percentage_change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5241999"/>
                  </a:ext>
                </a:extLst>
              </a:tr>
              <a:tr h="4426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39637630.97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NULL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NULL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3318770"/>
                  </a:ext>
                </a:extLst>
              </a:tr>
              <a:tr h="4426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32913737.81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39637630.97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-16.96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9371088"/>
                  </a:ext>
                </a:extLst>
              </a:tr>
              <a:tr h="4426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29435427.48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32913737.81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-10.57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5859831"/>
                  </a:ext>
                </a:extLst>
              </a:tr>
              <a:tr h="4426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23496008.1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29435427.48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-20.18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647085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B217FCF-A25B-B454-607D-D7348EA3E1AC}"/>
              </a:ext>
            </a:extLst>
          </p:cNvPr>
          <p:cNvSpPr txBox="1"/>
          <p:nvPr/>
        </p:nvSpPr>
        <p:spPr>
          <a:xfrm>
            <a:off x="1297577" y="5460274"/>
            <a:ext cx="96578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Revenue has decreased every quarter this year.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had a small uptick in negative change in Q3 – analysis needed for why. Could be holiday season related.</a:t>
            </a:r>
          </a:p>
        </p:txBody>
      </p:sp>
    </p:spTree>
    <p:extLst>
      <p:ext uri="{BB962C8B-B14F-4D97-AF65-F5344CB8AC3E}">
        <p14:creationId xmlns:p14="http://schemas.microsoft.com/office/powerpoint/2010/main" val="42410400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55C91-BFD3-1AF0-D654-7C570D4B5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Trend of Revenue and Orders by Quarter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47368C4-CB2C-8AB2-B2D9-D04218F8EB9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0428986"/>
              </p:ext>
            </p:extLst>
          </p:nvPr>
        </p:nvGraphicFramePr>
        <p:xfrm>
          <a:off x="838200" y="1825625"/>
          <a:ext cx="10515600" cy="38871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B6949D1-B1E9-F07F-869A-0BDE0155D444}"/>
              </a:ext>
            </a:extLst>
          </p:cNvPr>
          <p:cNvSpPr txBox="1"/>
          <p:nvPr/>
        </p:nvSpPr>
        <p:spPr>
          <a:xfrm>
            <a:off x="838201" y="5913120"/>
            <a:ext cx="1051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Order number and revenue appear to be correlated, with steep decreases in both over the year.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means if we can increase orders then we can increase revenue. Need to set new quarterly targets for orders next year.</a:t>
            </a:r>
          </a:p>
        </p:txBody>
      </p:sp>
    </p:spTree>
    <p:extLst>
      <p:ext uri="{BB962C8B-B14F-4D97-AF65-F5344CB8AC3E}">
        <p14:creationId xmlns:p14="http://schemas.microsoft.com/office/powerpoint/2010/main" val="24399135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D4874E-55D7-7371-DC87-F06FC250FE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96686"/>
            <a:ext cx="10515600" cy="5480277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Shipping Metrics</a:t>
            </a:r>
          </a:p>
        </p:txBody>
      </p:sp>
    </p:spTree>
    <p:extLst>
      <p:ext uri="{BB962C8B-B14F-4D97-AF65-F5344CB8AC3E}">
        <p14:creationId xmlns:p14="http://schemas.microsoft.com/office/powerpoint/2010/main" val="13307109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3F1CD-3512-955F-A800-0CF2A2F26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Average Discount Offered by Credit Card Type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7A8CD4E-AA39-1200-136F-1C93CC393A5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02564179"/>
              </p:ext>
            </p:extLst>
          </p:nvPr>
        </p:nvGraphicFramePr>
        <p:xfrm>
          <a:off x="838200" y="1825625"/>
          <a:ext cx="10515600" cy="37304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0B2E067-9F2B-DD04-8FC5-CE3FF00B5619}"/>
              </a:ext>
            </a:extLst>
          </p:cNvPr>
          <p:cNvSpPr txBox="1"/>
          <p:nvPr/>
        </p:nvSpPr>
        <p:spPr>
          <a:xfrm>
            <a:off x="838200" y="5799909"/>
            <a:ext cx="1051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need to make sure that our credit card discounts are being applied to the most used cards and that we are incentivizing any cards that benefit our business.</a:t>
            </a:r>
          </a:p>
        </p:txBody>
      </p:sp>
    </p:spTree>
    <p:extLst>
      <p:ext uri="{BB962C8B-B14F-4D97-AF65-F5344CB8AC3E}">
        <p14:creationId xmlns:p14="http://schemas.microsoft.com/office/powerpoint/2010/main" val="21280756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D1A91-94C5-8533-0D9B-4326659BE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Time Taken to Ship Orders by Quarter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FADAF3E-2ED5-9A5E-9FCE-33145EEF44A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065977"/>
              </p:ext>
            </p:extLst>
          </p:nvPr>
        </p:nvGraphicFramePr>
        <p:xfrm>
          <a:off x="838200" y="1825625"/>
          <a:ext cx="10515600" cy="39481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E4F72D0-0B50-4F5E-F490-72D511D6C0B3}"/>
              </a:ext>
            </a:extLst>
          </p:cNvPr>
          <p:cNvSpPr txBox="1"/>
          <p:nvPr/>
        </p:nvSpPr>
        <p:spPr>
          <a:xfrm>
            <a:off x="838200" y="5869577"/>
            <a:ext cx="1051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Steep rise in shipping times </a:t>
            </a:r>
            <a:r>
              <a:rPr lang="en-US" dirty="0" err="1"/>
              <a:t>QoQ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Top priority to understand how we can reduce shipping times as this seems to be driving revenue loss and customer dissatisfaction.</a:t>
            </a:r>
          </a:p>
        </p:txBody>
      </p:sp>
    </p:spTree>
    <p:extLst>
      <p:ext uri="{BB962C8B-B14F-4D97-AF65-F5344CB8AC3E}">
        <p14:creationId xmlns:p14="http://schemas.microsoft.com/office/powerpoint/2010/main" val="29922080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E8253-46C5-812A-A66C-55D87241E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Insights and 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F62899-E16D-FD21-E512-625201F825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Understand the shipping delays ASAP and fix them.</a:t>
            </a:r>
          </a:p>
          <a:p>
            <a:r>
              <a:rPr lang="en-US" dirty="0"/>
              <a:t>Continue to monitor shipping times and customer satisfaction closely.</a:t>
            </a:r>
          </a:p>
          <a:p>
            <a:r>
              <a:rPr lang="en-US" dirty="0"/>
              <a:t>Target Chevrolet sales in our biggest states possibly with new sales incentives.</a:t>
            </a:r>
          </a:p>
          <a:p>
            <a:r>
              <a:rPr lang="en-US" dirty="0"/>
              <a:t>Make sure our credit card discounts are being applied appropriately and run a new analysis to see if they are having any impact on revenue.</a:t>
            </a:r>
          </a:p>
        </p:txBody>
      </p:sp>
    </p:spTree>
    <p:extLst>
      <p:ext uri="{BB962C8B-B14F-4D97-AF65-F5344CB8AC3E}">
        <p14:creationId xmlns:p14="http://schemas.microsoft.com/office/powerpoint/2010/main" val="2250025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A5AFD-AE59-D83E-6B45-DD16CE2CF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Business Overview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6128E9-EB1E-4C08-177B-E64A4128B266}"/>
              </a:ext>
            </a:extLst>
          </p:cNvPr>
          <p:cNvSpPr txBox="1"/>
          <p:nvPr/>
        </p:nvSpPr>
        <p:spPr>
          <a:xfrm>
            <a:off x="1697956" y="2060020"/>
            <a:ext cx="2099511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Total Revenue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322E6E-C4BD-7EE5-3A92-501E31374B95}"/>
              </a:ext>
            </a:extLst>
          </p:cNvPr>
          <p:cNvSpPr txBox="1"/>
          <p:nvPr/>
        </p:nvSpPr>
        <p:spPr>
          <a:xfrm>
            <a:off x="3926806" y="2060020"/>
            <a:ext cx="2099511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Total Orders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4F67FC-B92E-6BD4-07EF-47D1714FEC5D}"/>
              </a:ext>
            </a:extLst>
          </p:cNvPr>
          <p:cNvSpPr txBox="1"/>
          <p:nvPr/>
        </p:nvSpPr>
        <p:spPr>
          <a:xfrm>
            <a:off x="6155656" y="2060020"/>
            <a:ext cx="2099511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Total Customers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CE6ADA-133C-7E7C-5636-177AF102368E}"/>
              </a:ext>
            </a:extLst>
          </p:cNvPr>
          <p:cNvSpPr txBox="1"/>
          <p:nvPr/>
        </p:nvSpPr>
        <p:spPr>
          <a:xfrm>
            <a:off x="8384506" y="2060020"/>
            <a:ext cx="2099511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AVG Rating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5B1C0A-BDB1-CF45-3CC2-B8CFC1364758}"/>
              </a:ext>
            </a:extLst>
          </p:cNvPr>
          <p:cNvSpPr txBox="1"/>
          <p:nvPr/>
        </p:nvSpPr>
        <p:spPr>
          <a:xfrm>
            <a:off x="1697957" y="4217068"/>
            <a:ext cx="2099511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Last Qtr Revenue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15BE66C-7AB7-C9A5-6AA2-1D443E7598C7}"/>
              </a:ext>
            </a:extLst>
          </p:cNvPr>
          <p:cNvSpPr txBox="1"/>
          <p:nvPr/>
        </p:nvSpPr>
        <p:spPr>
          <a:xfrm>
            <a:off x="3991477" y="4217068"/>
            <a:ext cx="2099511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Last Qtr Orders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87E1F7-53AE-849B-4371-1075F8140AD5}"/>
              </a:ext>
            </a:extLst>
          </p:cNvPr>
          <p:cNvSpPr txBox="1"/>
          <p:nvPr/>
        </p:nvSpPr>
        <p:spPr>
          <a:xfrm>
            <a:off x="6284996" y="4217068"/>
            <a:ext cx="2099511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AVG Days to Ship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5F798C0-FFB9-B61C-5141-AD4D842B7C07}"/>
              </a:ext>
            </a:extLst>
          </p:cNvPr>
          <p:cNvSpPr txBox="1"/>
          <p:nvPr/>
        </p:nvSpPr>
        <p:spPr>
          <a:xfrm>
            <a:off x="8578516" y="4217068"/>
            <a:ext cx="2099511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% Good Feedback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8ECDD1D-9201-69E7-29F0-E168E8B3AC09}"/>
              </a:ext>
            </a:extLst>
          </p:cNvPr>
          <p:cNvSpPr txBox="1"/>
          <p:nvPr/>
        </p:nvSpPr>
        <p:spPr>
          <a:xfrm>
            <a:off x="1697955" y="2431596"/>
            <a:ext cx="2099511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$125,482,804.36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BD8D152-2EFF-AB11-0B29-63C515EF7F08}"/>
              </a:ext>
            </a:extLst>
          </p:cNvPr>
          <p:cNvSpPr txBox="1"/>
          <p:nvPr/>
        </p:nvSpPr>
        <p:spPr>
          <a:xfrm>
            <a:off x="3926807" y="2431596"/>
            <a:ext cx="2099511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1000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C56332-2887-800C-3709-D21C9A036A61}"/>
              </a:ext>
            </a:extLst>
          </p:cNvPr>
          <p:cNvSpPr txBox="1"/>
          <p:nvPr/>
        </p:nvSpPr>
        <p:spPr>
          <a:xfrm>
            <a:off x="6155656" y="2413253"/>
            <a:ext cx="2099511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1000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6C9229-10A0-06EE-2FCF-0723DE0E5167}"/>
              </a:ext>
            </a:extLst>
          </p:cNvPr>
          <p:cNvSpPr txBox="1"/>
          <p:nvPr/>
        </p:nvSpPr>
        <p:spPr>
          <a:xfrm>
            <a:off x="8384508" y="2431596"/>
            <a:ext cx="2099511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3.07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7D90E21-9A01-4C3C-8E42-07CDC1EB449B}"/>
              </a:ext>
            </a:extLst>
          </p:cNvPr>
          <p:cNvSpPr txBox="1"/>
          <p:nvPr/>
        </p:nvSpPr>
        <p:spPr>
          <a:xfrm>
            <a:off x="1697957" y="4586400"/>
            <a:ext cx="2099511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23,496,008.10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AC68103-E618-3A7E-6999-B68EC552B500}"/>
              </a:ext>
            </a:extLst>
          </p:cNvPr>
          <p:cNvSpPr txBox="1"/>
          <p:nvPr/>
        </p:nvSpPr>
        <p:spPr>
          <a:xfrm>
            <a:off x="3991473" y="4586400"/>
            <a:ext cx="2109541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199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84B80D5-667D-9CED-4C6B-B139C38042D7}"/>
              </a:ext>
            </a:extLst>
          </p:cNvPr>
          <p:cNvSpPr txBox="1"/>
          <p:nvPr/>
        </p:nvSpPr>
        <p:spPr>
          <a:xfrm>
            <a:off x="6284993" y="4586400"/>
            <a:ext cx="2099511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105.04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72E3C1D-9A8D-074E-B5D5-C68621569478}"/>
              </a:ext>
            </a:extLst>
          </p:cNvPr>
          <p:cNvSpPr txBox="1"/>
          <p:nvPr/>
        </p:nvSpPr>
        <p:spPr>
          <a:xfrm>
            <a:off x="8578512" y="4586400"/>
            <a:ext cx="2099511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42%</a:t>
            </a:r>
          </a:p>
        </p:txBody>
      </p:sp>
    </p:spTree>
    <p:extLst>
      <p:ext uri="{BB962C8B-B14F-4D97-AF65-F5344CB8AC3E}">
        <p14:creationId xmlns:p14="http://schemas.microsoft.com/office/powerpoint/2010/main" val="1511211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4B54EE-021A-F53B-A864-D47AA9E782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Customer Metrics</a:t>
            </a:r>
          </a:p>
        </p:txBody>
      </p:sp>
    </p:spTree>
    <p:extLst>
      <p:ext uri="{BB962C8B-B14F-4D97-AF65-F5344CB8AC3E}">
        <p14:creationId xmlns:p14="http://schemas.microsoft.com/office/powerpoint/2010/main" val="3688461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43967-6308-5572-CB03-17AAB05C7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Distribution of Customers Across States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DF742419-EE92-517B-5FA1-2C2E1AA5CE0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92660898"/>
              </p:ext>
            </p:extLst>
          </p:nvPr>
        </p:nvGraphicFramePr>
        <p:xfrm>
          <a:off x="838199" y="1825625"/>
          <a:ext cx="10247811" cy="36781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4AE4B01E-B831-000F-CFE0-860FA67ED679}"/>
              </a:ext>
            </a:extLst>
          </p:cNvPr>
          <p:cNvSpPr txBox="1"/>
          <p:nvPr/>
        </p:nvSpPr>
        <p:spPr>
          <a:xfrm>
            <a:off x="838199" y="5860869"/>
            <a:ext cx="102478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Our top 5 states by customer totals are California, Texas, Florida, and New York.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These are our largest markets and should be targeted for continual sales.</a:t>
            </a:r>
          </a:p>
        </p:txBody>
      </p:sp>
    </p:spTree>
    <p:extLst>
      <p:ext uri="{BB962C8B-B14F-4D97-AF65-F5344CB8AC3E}">
        <p14:creationId xmlns:p14="http://schemas.microsoft.com/office/powerpoint/2010/main" val="626182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5B18D-F934-D321-8943-3B33F9324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Average Customer Ratings by Quarter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CB74786-EF48-4B8A-84D2-326023FD17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09726025"/>
              </p:ext>
            </p:extLst>
          </p:nvPr>
        </p:nvGraphicFramePr>
        <p:xfrm>
          <a:off x="838200" y="1825625"/>
          <a:ext cx="10515600" cy="35475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49BE703-4C02-E339-C119-7440D3A4294E}"/>
              </a:ext>
            </a:extLst>
          </p:cNvPr>
          <p:cNvSpPr txBox="1"/>
          <p:nvPr/>
        </p:nvSpPr>
        <p:spPr>
          <a:xfrm>
            <a:off x="838200" y="5634446"/>
            <a:ext cx="1051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Our average customer ratings have declined steadily </a:t>
            </a:r>
            <a:r>
              <a:rPr lang="en-US" dirty="0" err="1"/>
              <a:t>QoQ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Need to investigate the reasons this is happening as it could be affecting our revenue.</a:t>
            </a:r>
          </a:p>
        </p:txBody>
      </p:sp>
    </p:spTree>
    <p:extLst>
      <p:ext uri="{BB962C8B-B14F-4D97-AF65-F5344CB8AC3E}">
        <p14:creationId xmlns:p14="http://schemas.microsoft.com/office/powerpoint/2010/main" val="18282244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90802-0ACA-CD70-6F7C-0665A55C2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Trend of Customer Satisfaction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0F2054-56A3-5ADC-ABB4-A82A1D078D29}"/>
              </a:ext>
            </a:extLst>
          </p:cNvPr>
          <p:cNvSpPr txBox="1"/>
          <p:nvPr/>
        </p:nvSpPr>
        <p:spPr>
          <a:xfrm>
            <a:off x="838199" y="5695406"/>
            <a:ext cx="105156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Customer satisfaction is declining </a:t>
            </a:r>
            <a:r>
              <a:rPr lang="en-US" dirty="0" err="1"/>
              <a:t>QoQ</a:t>
            </a:r>
            <a:r>
              <a:rPr lang="en-US" dirty="0"/>
              <a:t> with the percentage of “very bad” reviews increasing at an alarming rate.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need to understand what we did well in Q1 and how that fell off throughout the year.</a:t>
            </a: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3BBCF65B-8C44-84AD-BC35-4E18371065E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98479882"/>
              </p:ext>
            </p:extLst>
          </p:nvPr>
        </p:nvGraphicFramePr>
        <p:xfrm>
          <a:off x="722587" y="1344068"/>
          <a:ext cx="10292254" cy="38165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230443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605ED-9D9F-10CB-86A5-94E06989E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Top Vehicle Makers Preferred by Customers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D465780-59D9-E05D-1A76-6D695027C6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3822141"/>
              </p:ext>
            </p:extLst>
          </p:nvPr>
        </p:nvGraphicFramePr>
        <p:xfrm>
          <a:off x="838200" y="1825625"/>
          <a:ext cx="10515600" cy="34778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09831CD-7922-E667-0CD0-0BFB2DCE922D}"/>
              </a:ext>
            </a:extLst>
          </p:cNvPr>
          <p:cNvSpPr txBox="1"/>
          <p:nvPr/>
        </p:nvSpPr>
        <p:spPr>
          <a:xfrm>
            <a:off x="838200" y="5643154"/>
            <a:ext cx="1051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Chevrolet has a commanding lead in preferred vehicle maker we need to target sales rich environments for Chevrolet to maximize revenue.</a:t>
            </a:r>
          </a:p>
        </p:txBody>
      </p:sp>
    </p:spTree>
    <p:extLst>
      <p:ext uri="{BB962C8B-B14F-4D97-AF65-F5344CB8AC3E}">
        <p14:creationId xmlns:p14="http://schemas.microsoft.com/office/powerpoint/2010/main" val="13641421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F298B-1CD2-2EDE-F1B7-4DD75A99B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Preferred Vehicle Make in Each State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8CA875D-B5C8-763A-8857-D954029E54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3060979"/>
              </p:ext>
            </p:extLst>
          </p:nvPr>
        </p:nvGraphicFramePr>
        <p:xfrm>
          <a:off x="843379" y="1905000"/>
          <a:ext cx="2979321" cy="3048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39947">
                  <a:extLst>
                    <a:ext uri="{9D8B030D-6E8A-4147-A177-3AD203B41FA5}">
                      <a16:colId xmlns:a16="http://schemas.microsoft.com/office/drawing/2014/main" val="707026868"/>
                    </a:ext>
                  </a:extLst>
                </a:gridCol>
                <a:gridCol w="1739374">
                  <a:extLst>
                    <a:ext uri="{9D8B030D-6E8A-4147-A177-3AD203B41FA5}">
                      <a16:colId xmlns:a16="http://schemas.microsoft.com/office/drawing/2014/main" val="149820884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State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Vehicle Maker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5722516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Alabama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Dodge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8220551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Alaska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Chevrolet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1310428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Arizona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Pontiac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944753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Arizona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Cadillac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8963777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Arkansas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Suzuki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3477615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Arkansas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Chevrolet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199096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Arkansas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Pontiac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6939016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Arkansas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Volkswagen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997026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Arkansas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Mitsubishi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6226937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Arkansas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GMC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9084651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California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Ford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6843024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California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Dodge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3608385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California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Audi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337731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California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Nissan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3476728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California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Chevrolet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6157725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E462E1D-C184-0E11-CFC7-6061B7CB16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6185919"/>
              </p:ext>
            </p:extLst>
          </p:nvPr>
        </p:nvGraphicFramePr>
        <p:xfrm>
          <a:off x="4235888" y="1905000"/>
          <a:ext cx="2984500" cy="3048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45126">
                  <a:extLst>
                    <a:ext uri="{9D8B030D-6E8A-4147-A177-3AD203B41FA5}">
                      <a16:colId xmlns:a16="http://schemas.microsoft.com/office/drawing/2014/main" val="3121653784"/>
                    </a:ext>
                  </a:extLst>
                </a:gridCol>
                <a:gridCol w="1739374">
                  <a:extLst>
                    <a:ext uri="{9D8B030D-6E8A-4147-A177-3AD203B41FA5}">
                      <a16:colId xmlns:a16="http://schemas.microsoft.com/office/drawing/2014/main" val="33373955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Colorado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Chevrolet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9101049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Connecticut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Chevrolet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1085269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Connecticut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Mercury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1853761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Connecticut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Maserati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80142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Connecticut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Volvo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1103526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Delaware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Mitsubishi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6835155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District of Columbia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Chevrolet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0989552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Florida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Toyota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5278575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Georgia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Toyota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2386795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Hawaii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Ford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0451367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Hawaii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Toyota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7679267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Hawaii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Pontiac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7669276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Hawaii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Nissan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6742257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Hawaii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Cadillac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66048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Hawaii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GMC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1422627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Idaho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Dodge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40024254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1E10BFE-78A1-11AF-7134-C19E35CC4E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97599"/>
              </p:ext>
            </p:extLst>
          </p:nvPr>
        </p:nvGraphicFramePr>
        <p:xfrm>
          <a:off x="7601826" y="1905000"/>
          <a:ext cx="2984500" cy="3048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45126">
                  <a:extLst>
                    <a:ext uri="{9D8B030D-6E8A-4147-A177-3AD203B41FA5}">
                      <a16:colId xmlns:a16="http://schemas.microsoft.com/office/drawing/2014/main" val="1924595338"/>
                    </a:ext>
                  </a:extLst>
                </a:gridCol>
                <a:gridCol w="1739374">
                  <a:extLst>
                    <a:ext uri="{9D8B030D-6E8A-4147-A177-3AD203B41FA5}">
                      <a16:colId xmlns:a16="http://schemas.microsoft.com/office/drawing/2014/main" val="152952272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Illinois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Ford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4281073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Illinois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GMC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1868913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Illinois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Chevrolet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003381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Indiana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Mazda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4416182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Iowa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Chrysler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798932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Iowa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Chevrolet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9943526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Iowa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Hyundai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17294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Iowa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Isuzu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5518385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Iowa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Dodge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8873394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Iowa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Mazda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5032903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Iowa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Porsche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0459462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Iowa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Jeep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6235903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Iowa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Ford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38304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Iowa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Pontiac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0390651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Iowa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Subaru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7045545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Kansas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GMC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81337534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240954E-017A-8CB0-07C8-B2A975DEA624}"/>
              </a:ext>
            </a:extLst>
          </p:cNvPr>
          <p:cNvSpPr txBox="1"/>
          <p:nvPr/>
        </p:nvSpPr>
        <p:spPr>
          <a:xfrm>
            <a:off x="838200" y="5381897"/>
            <a:ext cx="97481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is a subset of the full dataset condensed to show the overall trend that most states have multiple preferred vehicle makers. Most states have multiple top vehicle makes.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means we do not have enough order data collected yet to determine clear winners or multiple makers are preferred throughout various states and or regions. More analysis needed.</a:t>
            </a:r>
          </a:p>
        </p:txBody>
      </p:sp>
    </p:spTree>
    <p:extLst>
      <p:ext uri="{BB962C8B-B14F-4D97-AF65-F5344CB8AC3E}">
        <p14:creationId xmlns:p14="http://schemas.microsoft.com/office/powerpoint/2010/main" val="35396708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E1860B-F638-9048-2ED6-0A7259E0A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44434"/>
            <a:ext cx="10515600" cy="5532529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Revenue Metrics</a:t>
            </a:r>
          </a:p>
        </p:txBody>
      </p:sp>
    </p:spTree>
    <p:extLst>
      <p:ext uri="{BB962C8B-B14F-4D97-AF65-F5344CB8AC3E}">
        <p14:creationId xmlns:p14="http://schemas.microsoft.com/office/powerpoint/2010/main" val="35187020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538</TotalTime>
  <Words>677</Words>
  <Application>Microsoft Office PowerPoint</Application>
  <PresentationFormat>Widescreen</PresentationFormat>
  <Paragraphs>186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SQL and Databases:</vt:lpstr>
      <vt:lpstr>Business Overview</vt:lpstr>
      <vt:lpstr>PowerPoint Presentation</vt:lpstr>
      <vt:lpstr>Distribution of Customers Across States</vt:lpstr>
      <vt:lpstr>Average Customer Ratings by Quarter</vt:lpstr>
      <vt:lpstr>Trend of Customer Satisfaction</vt:lpstr>
      <vt:lpstr>Top Vehicle Makers Preferred by Customers</vt:lpstr>
      <vt:lpstr>Most Preferred Vehicle Make in Each State</vt:lpstr>
      <vt:lpstr>PowerPoint Presentation</vt:lpstr>
      <vt:lpstr>Trend of Purchase by Quarter</vt:lpstr>
      <vt:lpstr>Quarter on Quarter % Change in Revenue</vt:lpstr>
      <vt:lpstr>Trend of Revenue and Orders by Quarter</vt:lpstr>
      <vt:lpstr>PowerPoint Presentation</vt:lpstr>
      <vt:lpstr>Average Discount Offered by Credit Card Type</vt:lpstr>
      <vt:lpstr>Time Taken to Ship Orders by Quarter</vt:lpstr>
      <vt:lpstr>Insights and Recommendations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and Databases:</dc:title>
  <dc:creator>Josh Sanders</dc:creator>
  <cp:lastModifiedBy>Josh Sanders</cp:lastModifiedBy>
  <cp:revision>4</cp:revision>
  <dcterms:created xsi:type="dcterms:W3CDTF">2023-09-17T19:18:57Z</dcterms:created>
  <dcterms:modified xsi:type="dcterms:W3CDTF">2024-01-27T21:04:41Z</dcterms:modified>
</cp:coreProperties>
</file>