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1" r:id="rId10"/>
    <p:sldId id="296" r:id="rId11"/>
    <p:sldId id="282" r:id="rId12"/>
    <p:sldId id="280" r:id="rId13"/>
    <p:sldId id="263" r:id="rId14"/>
    <p:sldId id="269" r:id="rId15"/>
    <p:sldId id="270" r:id="rId16"/>
    <p:sldId id="271" r:id="rId17"/>
    <p:sldId id="272" r:id="rId18"/>
    <p:sldId id="266" r:id="rId19"/>
    <p:sldId id="274" r:id="rId20"/>
    <p:sldId id="275" r:id="rId21"/>
    <p:sldId id="276" r:id="rId22"/>
    <p:sldId id="273" r:id="rId23"/>
    <p:sldId id="284" r:id="rId24"/>
    <p:sldId id="285" r:id="rId25"/>
    <p:sldId id="286" r:id="rId26"/>
    <p:sldId id="283" r:id="rId27"/>
    <p:sldId id="288" r:id="rId28"/>
    <p:sldId id="289" r:id="rId29"/>
    <p:sldId id="290" r:id="rId30"/>
    <p:sldId id="287" r:id="rId31"/>
    <p:sldId id="292" r:id="rId32"/>
    <p:sldId id="291" r:id="rId33"/>
    <p:sldId id="278" r:id="rId34"/>
    <p:sldId id="279" r:id="rId35"/>
    <p:sldId id="277" r:id="rId36"/>
    <p:sldId id="265" r:id="rId37"/>
    <p:sldId id="268" r:id="rId38"/>
    <p:sldId id="293" r:id="rId39"/>
    <p:sldId id="294" r:id="rId40"/>
    <p:sldId id="295" r:id="rId41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43"/>
      <p:bold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60A82-8FBC-4D00-AD05-78210EC47BC1}">
  <a:tblStyle styleId="{D5960A82-8FBC-4D00-AD05-78210EC47BC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98059-A9CC-48B1-AD1E-6A31F46AD06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3B630BD-A093-465C-8EEA-ABA936196D9A}">
      <dgm:prSet phldrT="[Texto]"/>
      <dgm:spPr>
        <a:solidFill>
          <a:schemeClr val="accent3"/>
        </a:solidFill>
      </dgm:spPr>
      <dgm:t>
        <a:bodyPr/>
        <a:lstStyle/>
        <a:p>
          <a:r>
            <a:rPr lang="es-ES"/>
            <a:t>Jorge Sanz (Coordinador)</a:t>
          </a:r>
        </a:p>
      </dgm:t>
    </dgm:pt>
    <dgm:pt modelId="{6D2E6D1D-3948-4432-B727-58CACEB505D7}" type="parTrans" cxnId="{7D6E9993-F884-4DC5-AC99-D24D4603482D}">
      <dgm:prSet/>
      <dgm:spPr/>
      <dgm:t>
        <a:bodyPr/>
        <a:lstStyle/>
        <a:p>
          <a:endParaRPr lang="es-ES"/>
        </a:p>
      </dgm:t>
    </dgm:pt>
    <dgm:pt modelId="{4887F2A0-D1BA-402A-910E-725D0BEE2CEF}" type="sibTrans" cxnId="{7D6E9993-F884-4DC5-AC99-D24D4603482D}">
      <dgm:prSet/>
      <dgm:spPr/>
      <dgm:t>
        <a:bodyPr/>
        <a:lstStyle/>
        <a:p>
          <a:endParaRPr lang="es-ES"/>
        </a:p>
      </dgm:t>
    </dgm:pt>
    <dgm:pt modelId="{423054D6-6114-4AB9-9242-3B3293DECC5D}">
      <dgm:prSet phldrT="[Texto]"/>
      <dgm:spPr>
        <a:solidFill>
          <a:schemeClr val="accent3"/>
        </a:solidFill>
      </dgm:spPr>
      <dgm:t>
        <a:bodyPr/>
        <a:lstStyle/>
        <a:p>
          <a:r>
            <a:rPr lang="es-ES"/>
            <a:t>Enrique Ruiz</a:t>
          </a:r>
        </a:p>
      </dgm:t>
    </dgm:pt>
    <dgm:pt modelId="{FB31E244-49A7-4FFB-9C76-6C762C98909D}" type="parTrans" cxnId="{4372F1FF-90A3-4F68-85A3-E1BABD05E84A}">
      <dgm:prSet/>
      <dgm:spPr/>
      <dgm:t>
        <a:bodyPr/>
        <a:lstStyle/>
        <a:p>
          <a:endParaRPr lang="es-ES"/>
        </a:p>
      </dgm:t>
    </dgm:pt>
    <dgm:pt modelId="{CCD15D35-D875-4967-9A84-B4C516CA00E2}" type="sibTrans" cxnId="{4372F1FF-90A3-4F68-85A3-E1BABD05E84A}">
      <dgm:prSet/>
      <dgm:spPr/>
      <dgm:t>
        <a:bodyPr/>
        <a:lstStyle/>
        <a:p>
          <a:endParaRPr lang="es-ES"/>
        </a:p>
      </dgm:t>
    </dgm:pt>
    <dgm:pt modelId="{BD9205CC-3F0F-45EA-A1C7-7A93A0E05F58}">
      <dgm:prSet phldrT="[Texto]"/>
      <dgm:spPr>
        <a:solidFill>
          <a:schemeClr val="accent3"/>
        </a:solidFill>
      </dgm:spPr>
      <dgm:t>
        <a:bodyPr/>
        <a:lstStyle/>
        <a:p>
          <a:r>
            <a:rPr lang="es-ES"/>
            <a:t>David Bustos</a:t>
          </a:r>
        </a:p>
      </dgm:t>
    </dgm:pt>
    <dgm:pt modelId="{743118DE-A748-4731-919A-09598DD8E2B5}" type="parTrans" cxnId="{016AF6A5-E3F4-442A-8356-4504E22F7D8A}">
      <dgm:prSet/>
      <dgm:spPr/>
      <dgm:t>
        <a:bodyPr/>
        <a:lstStyle/>
        <a:p>
          <a:endParaRPr lang="es-ES"/>
        </a:p>
      </dgm:t>
    </dgm:pt>
    <dgm:pt modelId="{AB1AE3AE-24E0-4818-8DB5-F7D896959E62}" type="sibTrans" cxnId="{016AF6A5-E3F4-442A-8356-4504E22F7D8A}">
      <dgm:prSet/>
      <dgm:spPr/>
      <dgm:t>
        <a:bodyPr/>
        <a:lstStyle/>
        <a:p>
          <a:endParaRPr lang="es-ES"/>
        </a:p>
      </dgm:t>
    </dgm:pt>
    <dgm:pt modelId="{1B8B0075-D29A-47B4-9D89-DC2EA2F3BFDB}">
      <dgm:prSet phldrT="[Texto]"/>
      <dgm:spPr>
        <a:solidFill>
          <a:schemeClr val="accent3"/>
        </a:solidFill>
      </dgm:spPr>
      <dgm:t>
        <a:bodyPr/>
        <a:lstStyle/>
        <a:p>
          <a:r>
            <a:rPr lang="es-ES" dirty="0"/>
            <a:t>Cheng Liang</a:t>
          </a:r>
        </a:p>
      </dgm:t>
    </dgm:pt>
    <dgm:pt modelId="{9C22BA0B-5B65-4FDA-8ED1-694E0D11AAEB}" type="parTrans" cxnId="{B3549EFF-9720-4BB9-9950-5B6CEEFD2BDE}">
      <dgm:prSet/>
      <dgm:spPr/>
      <dgm:t>
        <a:bodyPr/>
        <a:lstStyle/>
        <a:p>
          <a:endParaRPr lang="es-ES"/>
        </a:p>
      </dgm:t>
    </dgm:pt>
    <dgm:pt modelId="{34E3574D-AB5F-4FA2-BB8D-B0EFEEC64264}" type="sibTrans" cxnId="{B3549EFF-9720-4BB9-9950-5B6CEEFD2BDE}">
      <dgm:prSet/>
      <dgm:spPr/>
      <dgm:t>
        <a:bodyPr/>
        <a:lstStyle/>
        <a:p>
          <a:endParaRPr lang="es-ES"/>
        </a:p>
      </dgm:t>
    </dgm:pt>
    <dgm:pt modelId="{D1D8FE22-2C83-4812-8D98-C515EEC61030}" type="pres">
      <dgm:prSet presAssocID="{5B698059-A9CC-48B1-AD1E-6A31F46AD0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0E8624-3952-4360-A6EE-30BE522EA1ED}" type="pres">
      <dgm:prSet presAssocID="{D3B630BD-A093-465C-8EEA-ABA936196D9A}" presName="hierRoot1" presStyleCnt="0">
        <dgm:presLayoutVars>
          <dgm:hierBranch val="init"/>
        </dgm:presLayoutVars>
      </dgm:prSet>
      <dgm:spPr/>
    </dgm:pt>
    <dgm:pt modelId="{98CFBF67-D7F8-4911-9C25-D258A2EDB12F}" type="pres">
      <dgm:prSet presAssocID="{D3B630BD-A093-465C-8EEA-ABA936196D9A}" presName="rootComposite1" presStyleCnt="0"/>
      <dgm:spPr/>
    </dgm:pt>
    <dgm:pt modelId="{F2124D9B-AA1A-4FCD-8018-42B95259F9BE}" type="pres">
      <dgm:prSet presAssocID="{D3B630BD-A093-465C-8EEA-ABA936196D9A}" presName="rootText1" presStyleLbl="node0" presStyleIdx="0" presStyleCnt="1">
        <dgm:presLayoutVars>
          <dgm:chPref val="3"/>
        </dgm:presLayoutVars>
      </dgm:prSet>
      <dgm:spPr/>
    </dgm:pt>
    <dgm:pt modelId="{AEB45690-0B57-4C69-9A4C-E21F4B94D64C}" type="pres">
      <dgm:prSet presAssocID="{D3B630BD-A093-465C-8EEA-ABA936196D9A}" presName="rootConnector1" presStyleLbl="node1" presStyleIdx="0" presStyleCnt="0"/>
      <dgm:spPr/>
    </dgm:pt>
    <dgm:pt modelId="{FEF6D41A-3AE9-4873-98C4-384FD2E5C8BF}" type="pres">
      <dgm:prSet presAssocID="{D3B630BD-A093-465C-8EEA-ABA936196D9A}" presName="hierChild2" presStyleCnt="0"/>
      <dgm:spPr/>
    </dgm:pt>
    <dgm:pt modelId="{E0BA11E8-ED6A-4E07-A858-F51F9C04D5E2}" type="pres">
      <dgm:prSet presAssocID="{FB31E244-49A7-4FFB-9C76-6C762C98909D}" presName="Name37" presStyleLbl="parChTrans1D2" presStyleIdx="0" presStyleCnt="3"/>
      <dgm:spPr/>
    </dgm:pt>
    <dgm:pt modelId="{A117ABF6-6F2D-4182-B998-3425CBD9CDAC}" type="pres">
      <dgm:prSet presAssocID="{423054D6-6114-4AB9-9242-3B3293DECC5D}" presName="hierRoot2" presStyleCnt="0">
        <dgm:presLayoutVars>
          <dgm:hierBranch val="init"/>
        </dgm:presLayoutVars>
      </dgm:prSet>
      <dgm:spPr/>
    </dgm:pt>
    <dgm:pt modelId="{2C3CF78B-B64C-47EF-A4C5-749A75B9D96B}" type="pres">
      <dgm:prSet presAssocID="{423054D6-6114-4AB9-9242-3B3293DECC5D}" presName="rootComposite" presStyleCnt="0"/>
      <dgm:spPr/>
    </dgm:pt>
    <dgm:pt modelId="{4DB78893-4516-45B9-881C-E9093EB7CE7F}" type="pres">
      <dgm:prSet presAssocID="{423054D6-6114-4AB9-9242-3B3293DECC5D}" presName="rootText" presStyleLbl="node2" presStyleIdx="0" presStyleCnt="3">
        <dgm:presLayoutVars>
          <dgm:chPref val="3"/>
        </dgm:presLayoutVars>
      </dgm:prSet>
      <dgm:spPr/>
    </dgm:pt>
    <dgm:pt modelId="{0382A093-9511-4B01-A8E3-F9B80554F17A}" type="pres">
      <dgm:prSet presAssocID="{423054D6-6114-4AB9-9242-3B3293DECC5D}" presName="rootConnector" presStyleLbl="node2" presStyleIdx="0" presStyleCnt="3"/>
      <dgm:spPr/>
    </dgm:pt>
    <dgm:pt modelId="{A300C7B0-FB15-481E-97CA-9B25586BE4EA}" type="pres">
      <dgm:prSet presAssocID="{423054D6-6114-4AB9-9242-3B3293DECC5D}" presName="hierChild4" presStyleCnt="0"/>
      <dgm:spPr/>
    </dgm:pt>
    <dgm:pt modelId="{65E6E730-F94B-4B49-AA04-23E0C1B7CC89}" type="pres">
      <dgm:prSet presAssocID="{423054D6-6114-4AB9-9242-3B3293DECC5D}" presName="hierChild5" presStyleCnt="0"/>
      <dgm:spPr/>
    </dgm:pt>
    <dgm:pt modelId="{763E672F-947E-4507-B4D9-656B827C9E34}" type="pres">
      <dgm:prSet presAssocID="{743118DE-A748-4731-919A-09598DD8E2B5}" presName="Name37" presStyleLbl="parChTrans1D2" presStyleIdx="1" presStyleCnt="3"/>
      <dgm:spPr/>
    </dgm:pt>
    <dgm:pt modelId="{96D5DFA9-B969-4173-B30A-BF1E78C4B304}" type="pres">
      <dgm:prSet presAssocID="{BD9205CC-3F0F-45EA-A1C7-7A93A0E05F58}" presName="hierRoot2" presStyleCnt="0">
        <dgm:presLayoutVars>
          <dgm:hierBranch val="init"/>
        </dgm:presLayoutVars>
      </dgm:prSet>
      <dgm:spPr/>
    </dgm:pt>
    <dgm:pt modelId="{F38AFDC6-7E31-487F-AFEE-DB04CB7C5569}" type="pres">
      <dgm:prSet presAssocID="{BD9205CC-3F0F-45EA-A1C7-7A93A0E05F58}" presName="rootComposite" presStyleCnt="0"/>
      <dgm:spPr/>
    </dgm:pt>
    <dgm:pt modelId="{A43AA3BE-F96C-4D9C-8446-5245ADFC42DD}" type="pres">
      <dgm:prSet presAssocID="{BD9205CC-3F0F-45EA-A1C7-7A93A0E05F58}" presName="rootText" presStyleLbl="node2" presStyleIdx="1" presStyleCnt="3">
        <dgm:presLayoutVars>
          <dgm:chPref val="3"/>
        </dgm:presLayoutVars>
      </dgm:prSet>
      <dgm:spPr/>
    </dgm:pt>
    <dgm:pt modelId="{F33538A8-1899-4778-8E6D-B01493F0FCE0}" type="pres">
      <dgm:prSet presAssocID="{BD9205CC-3F0F-45EA-A1C7-7A93A0E05F58}" presName="rootConnector" presStyleLbl="node2" presStyleIdx="1" presStyleCnt="3"/>
      <dgm:spPr/>
    </dgm:pt>
    <dgm:pt modelId="{1D538276-15E4-4D53-AE0C-9DCAB680DA5B}" type="pres">
      <dgm:prSet presAssocID="{BD9205CC-3F0F-45EA-A1C7-7A93A0E05F58}" presName="hierChild4" presStyleCnt="0"/>
      <dgm:spPr/>
    </dgm:pt>
    <dgm:pt modelId="{6473A4A2-50AB-4B57-9506-232EE0261EBE}" type="pres">
      <dgm:prSet presAssocID="{BD9205CC-3F0F-45EA-A1C7-7A93A0E05F58}" presName="hierChild5" presStyleCnt="0"/>
      <dgm:spPr/>
    </dgm:pt>
    <dgm:pt modelId="{09A8DF7F-663F-4480-8B24-A5E7F6197187}" type="pres">
      <dgm:prSet presAssocID="{9C22BA0B-5B65-4FDA-8ED1-694E0D11AAEB}" presName="Name37" presStyleLbl="parChTrans1D2" presStyleIdx="2" presStyleCnt="3"/>
      <dgm:spPr/>
    </dgm:pt>
    <dgm:pt modelId="{FB74A11F-2D7F-4B10-8EF8-1C1D885B507A}" type="pres">
      <dgm:prSet presAssocID="{1B8B0075-D29A-47B4-9D89-DC2EA2F3BFDB}" presName="hierRoot2" presStyleCnt="0">
        <dgm:presLayoutVars>
          <dgm:hierBranch val="init"/>
        </dgm:presLayoutVars>
      </dgm:prSet>
      <dgm:spPr/>
    </dgm:pt>
    <dgm:pt modelId="{86009B49-0105-49F2-81F0-0D92AA3B3F92}" type="pres">
      <dgm:prSet presAssocID="{1B8B0075-D29A-47B4-9D89-DC2EA2F3BFDB}" presName="rootComposite" presStyleCnt="0"/>
      <dgm:spPr/>
    </dgm:pt>
    <dgm:pt modelId="{FC5BC421-C39A-4D94-BCE0-C35E7767544A}" type="pres">
      <dgm:prSet presAssocID="{1B8B0075-D29A-47B4-9D89-DC2EA2F3BFDB}" presName="rootText" presStyleLbl="node2" presStyleIdx="2" presStyleCnt="3">
        <dgm:presLayoutVars>
          <dgm:chPref val="3"/>
        </dgm:presLayoutVars>
      </dgm:prSet>
      <dgm:spPr/>
    </dgm:pt>
    <dgm:pt modelId="{0BB02101-8D32-490D-A04D-6CE52A609C00}" type="pres">
      <dgm:prSet presAssocID="{1B8B0075-D29A-47B4-9D89-DC2EA2F3BFDB}" presName="rootConnector" presStyleLbl="node2" presStyleIdx="2" presStyleCnt="3"/>
      <dgm:spPr/>
    </dgm:pt>
    <dgm:pt modelId="{91394525-304B-4590-B384-B4589F1BB6FF}" type="pres">
      <dgm:prSet presAssocID="{1B8B0075-D29A-47B4-9D89-DC2EA2F3BFDB}" presName="hierChild4" presStyleCnt="0"/>
      <dgm:spPr/>
    </dgm:pt>
    <dgm:pt modelId="{28C09B47-B838-4A34-B2DB-D8DB08C852FD}" type="pres">
      <dgm:prSet presAssocID="{1B8B0075-D29A-47B4-9D89-DC2EA2F3BFDB}" presName="hierChild5" presStyleCnt="0"/>
      <dgm:spPr/>
    </dgm:pt>
    <dgm:pt modelId="{D9F6F933-CF69-48D5-862B-996AB23F20F3}" type="pres">
      <dgm:prSet presAssocID="{D3B630BD-A093-465C-8EEA-ABA936196D9A}" presName="hierChild3" presStyleCnt="0"/>
      <dgm:spPr/>
    </dgm:pt>
  </dgm:ptLst>
  <dgm:cxnLst>
    <dgm:cxn modelId="{B3549EFF-9720-4BB9-9950-5B6CEEFD2BDE}" srcId="{D3B630BD-A093-465C-8EEA-ABA936196D9A}" destId="{1B8B0075-D29A-47B4-9D89-DC2EA2F3BFDB}" srcOrd="2" destOrd="0" parTransId="{9C22BA0B-5B65-4FDA-8ED1-694E0D11AAEB}" sibTransId="{34E3574D-AB5F-4FA2-BB8D-B0EFEEC64264}"/>
    <dgm:cxn modelId="{409E2F77-D74A-40D1-AA4A-6A54CB140553}" type="presOf" srcId="{D3B630BD-A093-465C-8EEA-ABA936196D9A}" destId="{AEB45690-0B57-4C69-9A4C-E21F4B94D64C}" srcOrd="1" destOrd="0" presId="urn:microsoft.com/office/officeart/2005/8/layout/orgChart1"/>
    <dgm:cxn modelId="{4372F1FF-90A3-4F68-85A3-E1BABD05E84A}" srcId="{D3B630BD-A093-465C-8EEA-ABA936196D9A}" destId="{423054D6-6114-4AB9-9242-3B3293DECC5D}" srcOrd="0" destOrd="0" parTransId="{FB31E244-49A7-4FFB-9C76-6C762C98909D}" sibTransId="{CCD15D35-D875-4967-9A84-B4C516CA00E2}"/>
    <dgm:cxn modelId="{5D57090A-C9CD-4AC7-BC7A-12B6531B033A}" type="presOf" srcId="{5B698059-A9CC-48B1-AD1E-6A31F46AD065}" destId="{D1D8FE22-2C83-4812-8D98-C515EEC61030}" srcOrd="0" destOrd="0" presId="urn:microsoft.com/office/officeart/2005/8/layout/orgChart1"/>
    <dgm:cxn modelId="{B34CE6BB-87B5-4121-BD09-2B0CFB4CAF2D}" type="presOf" srcId="{BD9205CC-3F0F-45EA-A1C7-7A93A0E05F58}" destId="{A43AA3BE-F96C-4D9C-8446-5245ADFC42DD}" srcOrd="0" destOrd="0" presId="urn:microsoft.com/office/officeart/2005/8/layout/orgChart1"/>
    <dgm:cxn modelId="{7E8B49A9-E05F-4EFC-8090-0A3DC7EF335B}" type="presOf" srcId="{423054D6-6114-4AB9-9242-3B3293DECC5D}" destId="{0382A093-9511-4B01-A8E3-F9B80554F17A}" srcOrd="1" destOrd="0" presId="urn:microsoft.com/office/officeart/2005/8/layout/orgChart1"/>
    <dgm:cxn modelId="{AAEFC97E-FE0E-4E6D-A334-62EEE736557F}" type="presOf" srcId="{D3B630BD-A093-465C-8EEA-ABA936196D9A}" destId="{F2124D9B-AA1A-4FCD-8018-42B95259F9BE}" srcOrd="0" destOrd="0" presId="urn:microsoft.com/office/officeart/2005/8/layout/orgChart1"/>
    <dgm:cxn modelId="{7D6E9993-F884-4DC5-AC99-D24D4603482D}" srcId="{5B698059-A9CC-48B1-AD1E-6A31F46AD065}" destId="{D3B630BD-A093-465C-8EEA-ABA936196D9A}" srcOrd="0" destOrd="0" parTransId="{6D2E6D1D-3948-4432-B727-58CACEB505D7}" sibTransId="{4887F2A0-D1BA-402A-910E-725D0BEE2CEF}"/>
    <dgm:cxn modelId="{6AB0F1B2-8F07-4605-8EA4-212BA3F1C79E}" type="presOf" srcId="{1B8B0075-D29A-47B4-9D89-DC2EA2F3BFDB}" destId="{FC5BC421-C39A-4D94-BCE0-C35E7767544A}" srcOrd="0" destOrd="0" presId="urn:microsoft.com/office/officeart/2005/8/layout/orgChart1"/>
    <dgm:cxn modelId="{9AA6158D-81C7-44B4-BDA3-1FAD4E9690E7}" type="presOf" srcId="{423054D6-6114-4AB9-9242-3B3293DECC5D}" destId="{4DB78893-4516-45B9-881C-E9093EB7CE7F}" srcOrd="0" destOrd="0" presId="urn:microsoft.com/office/officeart/2005/8/layout/orgChart1"/>
    <dgm:cxn modelId="{4B1AB87A-9D48-43A5-BD15-FA6176AA7A9C}" type="presOf" srcId="{9C22BA0B-5B65-4FDA-8ED1-694E0D11AAEB}" destId="{09A8DF7F-663F-4480-8B24-A5E7F6197187}" srcOrd="0" destOrd="0" presId="urn:microsoft.com/office/officeart/2005/8/layout/orgChart1"/>
    <dgm:cxn modelId="{2C11015D-F8AB-422F-8075-48D1A4DAFF28}" type="presOf" srcId="{FB31E244-49A7-4FFB-9C76-6C762C98909D}" destId="{E0BA11E8-ED6A-4E07-A858-F51F9C04D5E2}" srcOrd="0" destOrd="0" presId="urn:microsoft.com/office/officeart/2005/8/layout/orgChart1"/>
    <dgm:cxn modelId="{016AF6A5-E3F4-442A-8356-4504E22F7D8A}" srcId="{D3B630BD-A093-465C-8EEA-ABA936196D9A}" destId="{BD9205CC-3F0F-45EA-A1C7-7A93A0E05F58}" srcOrd="1" destOrd="0" parTransId="{743118DE-A748-4731-919A-09598DD8E2B5}" sibTransId="{AB1AE3AE-24E0-4818-8DB5-F7D896959E62}"/>
    <dgm:cxn modelId="{84A7A9AC-6699-4090-9994-8922BAA49DA2}" type="presOf" srcId="{743118DE-A748-4731-919A-09598DD8E2B5}" destId="{763E672F-947E-4507-B4D9-656B827C9E34}" srcOrd="0" destOrd="0" presId="urn:microsoft.com/office/officeart/2005/8/layout/orgChart1"/>
    <dgm:cxn modelId="{00BBB9C2-4954-4993-9469-4048B9208C57}" type="presOf" srcId="{1B8B0075-D29A-47B4-9D89-DC2EA2F3BFDB}" destId="{0BB02101-8D32-490D-A04D-6CE52A609C00}" srcOrd="1" destOrd="0" presId="urn:microsoft.com/office/officeart/2005/8/layout/orgChart1"/>
    <dgm:cxn modelId="{7344D552-F386-4B7B-95BA-E1B374CF7130}" type="presOf" srcId="{BD9205CC-3F0F-45EA-A1C7-7A93A0E05F58}" destId="{F33538A8-1899-4778-8E6D-B01493F0FCE0}" srcOrd="1" destOrd="0" presId="urn:microsoft.com/office/officeart/2005/8/layout/orgChart1"/>
    <dgm:cxn modelId="{33A0F8D2-066C-4BCE-986B-57B3791A9BCD}" type="presParOf" srcId="{D1D8FE22-2C83-4812-8D98-C515EEC61030}" destId="{C70E8624-3952-4360-A6EE-30BE522EA1ED}" srcOrd="0" destOrd="0" presId="urn:microsoft.com/office/officeart/2005/8/layout/orgChart1"/>
    <dgm:cxn modelId="{BC54A410-224C-4616-8AC1-9E00D7F99AD5}" type="presParOf" srcId="{C70E8624-3952-4360-A6EE-30BE522EA1ED}" destId="{98CFBF67-D7F8-4911-9C25-D258A2EDB12F}" srcOrd="0" destOrd="0" presId="urn:microsoft.com/office/officeart/2005/8/layout/orgChart1"/>
    <dgm:cxn modelId="{B06792ED-E3A6-4906-9B9F-DB543BAC01B2}" type="presParOf" srcId="{98CFBF67-D7F8-4911-9C25-D258A2EDB12F}" destId="{F2124D9B-AA1A-4FCD-8018-42B95259F9BE}" srcOrd="0" destOrd="0" presId="urn:microsoft.com/office/officeart/2005/8/layout/orgChart1"/>
    <dgm:cxn modelId="{ED037656-6C6B-4455-8367-7C51A9816A7A}" type="presParOf" srcId="{98CFBF67-D7F8-4911-9C25-D258A2EDB12F}" destId="{AEB45690-0B57-4C69-9A4C-E21F4B94D64C}" srcOrd="1" destOrd="0" presId="urn:microsoft.com/office/officeart/2005/8/layout/orgChart1"/>
    <dgm:cxn modelId="{927CF3CB-40DD-4362-B2E9-58D083FBEA3E}" type="presParOf" srcId="{C70E8624-3952-4360-A6EE-30BE522EA1ED}" destId="{FEF6D41A-3AE9-4873-98C4-384FD2E5C8BF}" srcOrd="1" destOrd="0" presId="urn:microsoft.com/office/officeart/2005/8/layout/orgChart1"/>
    <dgm:cxn modelId="{008C1F53-31D7-4E5C-B853-033B94D1EA61}" type="presParOf" srcId="{FEF6D41A-3AE9-4873-98C4-384FD2E5C8BF}" destId="{E0BA11E8-ED6A-4E07-A858-F51F9C04D5E2}" srcOrd="0" destOrd="0" presId="urn:microsoft.com/office/officeart/2005/8/layout/orgChart1"/>
    <dgm:cxn modelId="{14349684-83DC-4669-9AC4-A0BFA7A3355A}" type="presParOf" srcId="{FEF6D41A-3AE9-4873-98C4-384FD2E5C8BF}" destId="{A117ABF6-6F2D-4182-B998-3425CBD9CDAC}" srcOrd="1" destOrd="0" presId="urn:microsoft.com/office/officeart/2005/8/layout/orgChart1"/>
    <dgm:cxn modelId="{5DA2840E-1456-4634-96A2-8C954EB296FC}" type="presParOf" srcId="{A117ABF6-6F2D-4182-B998-3425CBD9CDAC}" destId="{2C3CF78B-B64C-47EF-A4C5-749A75B9D96B}" srcOrd="0" destOrd="0" presId="urn:microsoft.com/office/officeart/2005/8/layout/orgChart1"/>
    <dgm:cxn modelId="{17796E39-20AB-4149-821E-9219E3CC9B1B}" type="presParOf" srcId="{2C3CF78B-B64C-47EF-A4C5-749A75B9D96B}" destId="{4DB78893-4516-45B9-881C-E9093EB7CE7F}" srcOrd="0" destOrd="0" presId="urn:microsoft.com/office/officeart/2005/8/layout/orgChart1"/>
    <dgm:cxn modelId="{A210FCF1-30AE-48C0-8960-A39708F581A9}" type="presParOf" srcId="{2C3CF78B-B64C-47EF-A4C5-749A75B9D96B}" destId="{0382A093-9511-4B01-A8E3-F9B80554F17A}" srcOrd="1" destOrd="0" presId="urn:microsoft.com/office/officeart/2005/8/layout/orgChart1"/>
    <dgm:cxn modelId="{A8E44564-D7CB-45F2-BC41-FED4213BB7A9}" type="presParOf" srcId="{A117ABF6-6F2D-4182-B998-3425CBD9CDAC}" destId="{A300C7B0-FB15-481E-97CA-9B25586BE4EA}" srcOrd="1" destOrd="0" presId="urn:microsoft.com/office/officeart/2005/8/layout/orgChart1"/>
    <dgm:cxn modelId="{7550864C-F477-4DAF-81CE-4F1EA0F1A4A4}" type="presParOf" srcId="{A117ABF6-6F2D-4182-B998-3425CBD9CDAC}" destId="{65E6E730-F94B-4B49-AA04-23E0C1B7CC89}" srcOrd="2" destOrd="0" presId="urn:microsoft.com/office/officeart/2005/8/layout/orgChart1"/>
    <dgm:cxn modelId="{37A5F47F-9888-4B86-B804-91E6A7864421}" type="presParOf" srcId="{FEF6D41A-3AE9-4873-98C4-384FD2E5C8BF}" destId="{763E672F-947E-4507-B4D9-656B827C9E34}" srcOrd="2" destOrd="0" presId="urn:microsoft.com/office/officeart/2005/8/layout/orgChart1"/>
    <dgm:cxn modelId="{AE197B33-46EC-4B02-9025-CB360E2AB055}" type="presParOf" srcId="{FEF6D41A-3AE9-4873-98C4-384FD2E5C8BF}" destId="{96D5DFA9-B969-4173-B30A-BF1E78C4B304}" srcOrd="3" destOrd="0" presId="urn:microsoft.com/office/officeart/2005/8/layout/orgChart1"/>
    <dgm:cxn modelId="{8E0B3F32-49C4-4B77-95A3-8245635536F1}" type="presParOf" srcId="{96D5DFA9-B969-4173-B30A-BF1E78C4B304}" destId="{F38AFDC6-7E31-487F-AFEE-DB04CB7C5569}" srcOrd="0" destOrd="0" presId="urn:microsoft.com/office/officeart/2005/8/layout/orgChart1"/>
    <dgm:cxn modelId="{A0FDD474-ECF8-4D6D-BB09-6CC587B76C0B}" type="presParOf" srcId="{F38AFDC6-7E31-487F-AFEE-DB04CB7C5569}" destId="{A43AA3BE-F96C-4D9C-8446-5245ADFC42DD}" srcOrd="0" destOrd="0" presId="urn:microsoft.com/office/officeart/2005/8/layout/orgChart1"/>
    <dgm:cxn modelId="{C82B1D65-6C46-4D53-A5CE-9429EEF02B1B}" type="presParOf" srcId="{F38AFDC6-7E31-487F-AFEE-DB04CB7C5569}" destId="{F33538A8-1899-4778-8E6D-B01493F0FCE0}" srcOrd="1" destOrd="0" presId="urn:microsoft.com/office/officeart/2005/8/layout/orgChart1"/>
    <dgm:cxn modelId="{B58C52D2-E026-4187-9678-5EE330B82037}" type="presParOf" srcId="{96D5DFA9-B969-4173-B30A-BF1E78C4B304}" destId="{1D538276-15E4-4D53-AE0C-9DCAB680DA5B}" srcOrd="1" destOrd="0" presId="urn:microsoft.com/office/officeart/2005/8/layout/orgChart1"/>
    <dgm:cxn modelId="{C975EAA8-6F25-4C88-B1A7-B177AA4E87BA}" type="presParOf" srcId="{96D5DFA9-B969-4173-B30A-BF1E78C4B304}" destId="{6473A4A2-50AB-4B57-9506-232EE0261EBE}" srcOrd="2" destOrd="0" presId="urn:microsoft.com/office/officeart/2005/8/layout/orgChart1"/>
    <dgm:cxn modelId="{9349F620-7023-4D10-A38C-225211B3579E}" type="presParOf" srcId="{FEF6D41A-3AE9-4873-98C4-384FD2E5C8BF}" destId="{09A8DF7F-663F-4480-8B24-A5E7F6197187}" srcOrd="4" destOrd="0" presId="urn:microsoft.com/office/officeart/2005/8/layout/orgChart1"/>
    <dgm:cxn modelId="{AA059880-ECE0-4355-9BCF-769F13AA0ED4}" type="presParOf" srcId="{FEF6D41A-3AE9-4873-98C4-384FD2E5C8BF}" destId="{FB74A11F-2D7F-4B10-8EF8-1C1D885B507A}" srcOrd="5" destOrd="0" presId="urn:microsoft.com/office/officeart/2005/8/layout/orgChart1"/>
    <dgm:cxn modelId="{F31EB804-5FD5-43DF-85F2-95B92FF2FE8E}" type="presParOf" srcId="{FB74A11F-2D7F-4B10-8EF8-1C1D885B507A}" destId="{86009B49-0105-49F2-81F0-0D92AA3B3F92}" srcOrd="0" destOrd="0" presId="urn:microsoft.com/office/officeart/2005/8/layout/orgChart1"/>
    <dgm:cxn modelId="{27EE5CBB-FCC8-4544-9A85-13C41513126F}" type="presParOf" srcId="{86009B49-0105-49F2-81F0-0D92AA3B3F92}" destId="{FC5BC421-C39A-4D94-BCE0-C35E7767544A}" srcOrd="0" destOrd="0" presId="urn:microsoft.com/office/officeart/2005/8/layout/orgChart1"/>
    <dgm:cxn modelId="{27219C91-5F41-4111-BF4B-91AF1A36D201}" type="presParOf" srcId="{86009B49-0105-49F2-81F0-0D92AA3B3F92}" destId="{0BB02101-8D32-490D-A04D-6CE52A609C00}" srcOrd="1" destOrd="0" presId="urn:microsoft.com/office/officeart/2005/8/layout/orgChart1"/>
    <dgm:cxn modelId="{276A25A4-5E1C-49B7-BA3C-EC91E7F6C125}" type="presParOf" srcId="{FB74A11F-2D7F-4B10-8EF8-1C1D885B507A}" destId="{91394525-304B-4590-B384-B4589F1BB6FF}" srcOrd="1" destOrd="0" presId="urn:microsoft.com/office/officeart/2005/8/layout/orgChart1"/>
    <dgm:cxn modelId="{EC857015-0829-4AD8-B3ED-4764A59319E0}" type="presParOf" srcId="{FB74A11F-2D7F-4B10-8EF8-1C1D885B507A}" destId="{28C09B47-B838-4A34-B2DB-D8DB08C852FD}" srcOrd="2" destOrd="0" presId="urn:microsoft.com/office/officeart/2005/8/layout/orgChart1"/>
    <dgm:cxn modelId="{87BA157E-CFD5-46EB-878D-A5645C9B190B}" type="presParOf" srcId="{C70E8624-3952-4360-A6EE-30BE522EA1ED}" destId="{D9F6F933-CF69-48D5-862B-996AB23F20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8DF7F-663F-4480-8B24-A5E7F6197187}">
      <dsp:nvSpPr>
        <dsp:cNvPr id="0" name=""/>
        <dsp:cNvSpPr/>
      </dsp:nvSpPr>
      <dsp:spPr>
        <a:xfrm>
          <a:off x="3984087" y="1838037"/>
          <a:ext cx="2818771" cy="489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04"/>
              </a:lnTo>
              <a:lnTo>
                <a:pt x="2818771" y="244604"/>
              </a:lnTo>
              <a:lnTo>
                <a:pt x="2818771" y="489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E672F-947E-4507-B4D9-656B827C9E34}">
      <dsp:nvSpPr>
        <dsp:cNvPr id="0" name=""/>
        <dsp:cNvSpPr/>
      </dsp:nvSpPr>
      <dsp:spPr>
        <a:xfrm>
          <a:off x="3938367" y="1838037"/>
          <a:ext cx="91440" cy="4892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9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A11E8-ED6A-4E07-A858-F51F9C04D5E2}">
      <dsp:nvSpPr>
        <dsp:cNvPr id="0" name=""/>
        <dsp:cNvSpPr/>
      </dsp:nvSpPr>
      <dsp:spPr>
        <a:xfrm>
          <a:off x="1165316" y="1838037"/>
          <a:ext cx="2818771" cy="489208"/>
        </a:xfrm>
        <a:custGeom>
          <a:avLst/>
          <a:gdLst/>
          <a:ahLst/>
          <a:cxnLst/>
          <a:rect l="0" t="0" r="0" b="0"/>
          <a:pathLst>
            <a:path>
              <a:moveTo>
                <a:pt x="2818771" y="0"/>
              </a:moveTo>
              <a:lnTo>
                <a:pt x="2818771" y="244604"/>
              </a:lnTo>
              <a:lnTo>
                <a:pt x="0" y="244604"/>
              </a:lnTo>
              <a:lnTo>
                <a:pt x="0" y="489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24D9B-AA1A-4FCD-8018-42B95259F9BE}">
      <dsp:nvSpPr>
        <dsp:cNvPr id="0" name=""/>
        <dsp:cNvSpPr/>
      </dsp:nvSpPr>
      <dsp:spPr>
        <a:xfrm>
          <a:off x="2819306" y="673255"/>
          <a:ext cx="2329562" cy="116478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Jorge Sanz (Coordinador)</a:t>
          </a:r>
        </a:p>
      </dsp:txBody>
      <dsp:txXfrm>
        <a:off x="2819306" y="673255"/>
        <a:ext cx="2329562" cy="1164781"/>
      </dsp:txXfrm>
    </dsp:sp>
    <dsp:sp modelId="{4DB78893-4516-45B9-881C-E9093EB7CE7F}">
      <dsp:nvSpPr>
        <dsp:cNvPr id="0" name=""/>
        <dsp:cNvSpPr/>
      </dsp:nvSpPr>
      <dsp:spPr>
        <a:xfrm>
          <a:off x="534" y="2327245"/>
          <a:ext cx="2329562" cy="116478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Enrique Ruiz</a:t>
          </a:r>
        </a:p>
      </dsp:txBody>
      <dsp:txXfrm>
        <a:off x="534" y="2327245"/>
        <a:ext cx="2329562" cy="1164781"/>
      </dsp:txXfrm>
    </dsp:sp>
    <dsp:sp modelId="{A43AA3BE-F96C-4D9C-8446-5245ADFC42DD}">
      <dsp:nvSpPr>
        <dsp:cNvPr id="0" name=""/>
        <dsp:cNvSpPr/>
      </dsp:nvSpPr>
      <dsp:spPr>
        <a:xfrm>
          <a:off x="2819306" y="2327245"/>
          <a:ext cx="2329562" cy="116478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David Bustos</a:t>
          </a:r>
        </a:p>
      </dsp:txBody>
      <dsp:txXfrm>
        <a:off x="2819306" y="2327245"/>
        <a:ext cx="2329562" cy="1164781"/>
      </dsp:txXfrm>
    </dsp:sp>
    <dsp:sp modelId="{FC5BC421-C39A-4D94-BCE0-C35E7767544A}">
      <dsp:nvSpPr>
        <dsp:cNvPr id="0" name=""/>
        <dsp:cNvSpPr/>
      </dsp:nvSpPr>
      <dsp:spPr>
        <a:xfrm>
          <a:off x="5638077" y="2327245"/>
          <a:ext cx="2329562" cy="116478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Cheng Liang</a:t>
          </a:r>
        </a:p>
      </dsp:txBody>
      <dsp:txXfrm>
        <a:off x="5638077" y="2327245"/>
        <a:ext cx="2329562" cy="1164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5171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9219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dirty="0"/>
              <a:t>LIANG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24083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LIANG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377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dirty="0"/>
              <a:t>LIANG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4742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LIANG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243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4083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47227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3173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3312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48957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2351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998327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7903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dirty="0"/>
              <a:t>JORGE</a:t>
            </a: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888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04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493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368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1559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03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Arial Black"/>
              <a:buNone/>
              <a:defRPr sz="4800" b="1" i="0" u="none" strike="noStrike" cap="none">
                <a:solidFill>
                  <a:srgbClr val="D8D8D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4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8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4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8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2" cy="3951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3008313" cy="552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575050" y="1295400"/>
            <a:ext cx="511175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1905000"/>
            <a:ext cx="3008313" cy="4221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2156618" y="-404018"/>
            <a:ext cx="483076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 rot="5400000">
            <a:off x="5166516" y="2605881"/>
            <a:ext cx="498316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 rot="5400000">
            <a:off x="975516" y="624680"/>
            <a:ext cx="4983163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ERP Servers</a:t>
            </a:r>
            <a:endParaRPr lang="en-PH" sz="4000" dirty="0">
              <a:solidFill>
                <a:schemeClr val="dk1"/>
              </a:solidFill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PH" sz="2800" dirty="0"/>
              <a:t>GRUPO M3</a:t>
            </a:r>
            <a:br>
              <a:rPr lang="en-PH" sz="1800" dirty="0"/>
            </a:br>
            <a:br>
              <a:rPr lang="en-PH" sz="1800" dirty="0"/>
            </a:br>
            <a:endParaRPr lang="en-PH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3000" dirty="0"/>
              <a:t>Fuente de información: </a:t>
            </a:r>
            <a:r>
              <a:rPr lang="es-ES" sz="3000" dirty="0" err="1"/>
              <a:t>Odoo</a:t>
            </a:r>
            <a:r>
              <a:rPr lang="es-ES" sz="3000" dirty="0"/>
              <a:t>	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" y="1046871"/>
            <a:ext cx="9143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odoo.com: Página oficial de </a:t>
            </a:r>
            <a:r>
              <a:rPr lang="es-ES" sz="2800" dirty="0" err="1"/>
              <a:t>Odoo</a:t>
            </a:r>
            <a:endParaRPr lang="es-ES" sz="2800" dirty="0"/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</a:t>
            </a:r>
            <a:r>
              <a:rPr lang="es-ES" sz="2800" dirty="0" err="1"/>
              <a:t>qubiq</a:t>
            </a:r>
            <a:r>
              <a:rPr lang="es-ES" sz="2800" dirty="0"/>
              <a:t>: Tutoriales de primer uso</a:t>
            </a:r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ANGEL MOYA (Experto en </a:t>
            </a:r>
            <a:r>
              <a:rPr lang="es-ES" sz="2800" dirty="0" err="1"/>
              <a:t>Odoo</a:t>
            </a:r>
            <a:r>
              <a:rPr lang="es-ES" sz="2800" dirty="0"/>
              <a:t>): Blog dedicado a la instalación en Linux</a:t>
            </a:r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Video tutorial (YouTube)</a:t>
            </a:r>
          </a:p>
        </p:txBody>
      </p:sp>
      <p:pic>
        <p:nvPicPr>
          <p:cNvPr id="1030" name="Picture 6" descr="Resultado de imagen de fuentes de informa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08" y="4733480"/>
            <a:ext cx="1799383" cy="17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3865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2400" dirty="0"/>
              <a:t>Fuente de información: </a:t>
            </a:r>
            <a:r>
              <a:rPr lang="es-ES" sz="2400" dirty="0" err="1"/>
              <a:t>OpenBravo</a:t>
            </a:r>
            <a:r>
              <a:rPr lang="es-ES" sz="2400" dirty="0"/>
              <a:t>	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" y="1046871"/>
            <a:ext cx="9143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openbravo.com: Página oficial de </a:t>
            </a:r>
            <a:r>
              <a:rPr lang="es-ES" sz="2800" dirty="0" err="1"/>
              <a:t>OpenBravo</a:t>
            </a:r>
            <a:endParaRPr lang="es-ES" sz="2800" dirty="0"/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Ajedrez y Programación (Blog): Tutorial a nivel usuario</a:t>
            </a:r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</a:t>
            </a:r>
            <a:r>
              <a:rPr lang="es-ES" sz="2800" dirty="0" err="1"/>
              <a:t>Sugerendo</a:t>
            </a:r>
            <a:r>
              <a:rPr lang="es-ES" sz="2800" dirty="0"/>
              <a:t> (Blog):  Guía de instalación de </a:t>
            </a:r>
            <a:r>
              <a:rPr lang="es-ES" sz="2800" dirty="0" err="1"/>
              <a:t>OpenBravo</a:t>
            </a:r>
            <a:r>
              <a:rPr lang="es-ES" sz="2800" dirty="0"/>
              <a:t> de forma local (Windows/Linux)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  <p:pic>
        <p:nvPicPr>
          <p:cNvPr id="1030" name="Picture 6" descr="Resultado de imagen de fuentes de informa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232" y="4461355"/>
            <a:ext cx="2123536" cy="21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6766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No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ERP </a:t>
            </a:r>
            <a:r>
              <a:rPr lang="en-PH" sz="4000" dirty="0" err="1">
                <a:solidFill>
                  <a:schemeClr val="dk1"/>
                </a:solidFill>
              </a:rPr>
              <a:t>OpenSource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48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Máster en IEBS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633046" y="3184211"/>
            <a:ext cx="7962315" cy="2941952"/>
          </a:xfrm>
        </p:spPr>
        <p:txBody>
          <a:bodyPr/>
          <a:lstStyle/>
          <a:p>
            <a:r>
              <a:rPr lang="es-ES" dirty="0"/>
              <a:t>Ofrecido por IEBS, la Escuela de Negocios de la Innovación y los Emprendedores.</a:t>
            </a:r>
          </a:p>
          <a:p>
            <a:r>
              <a:rPr lang="es-ES" dirty="0"/>
              <a:t>Consta de 5 módulos de aprendizaje.</a:t>
            </a:r>
          </a:p>
          <a:p>
            <a:r>
              <a:rPr lang="es-ES" dirty="0"/>
              <a:t>Metodología: Online.</a:t>
            </a:r>
          </a:p>
          <a:p>
            <a:r>
              <a:rPr lang="es-ES" dirty="0"/>
              <a:t>Duración: 10 meses-750 horas.</a:t>
            </a:r>
          </a:p>
          <a:p>
            <a:r>
              <a:rPr lang="es-ES" dirty="0"/>
              <a:t>Precio: 5250 euros.</a:t>
            </a:r>
          </a:p>
          <a:p>
            <a:endParaRPr lang="es-ES" dirty="0"/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948202" y="1465606"/>
            <a:ext cx="7337670" cy="13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002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No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ERP </a:t>
            </a:r>
            <a:br>
              <a:rPr lang="en-PH" sz="4000" dirty="0">
                <a:solidFill>
                  <a:schemeClr val="dk1"/>
                </a:solidFill>
              </a:rPr>
            </a:br>
            <a:r>
              <a:rPr lang="en-PH" sz="4000" dirty="0" err="1">
                <a:solidFill>
                  <a:schemeClr val="dk1"/>
                </a:solidFill>
              </a:rPr>
              <a:t>Odoo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670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Curso Intensivo </a:t>
            </a:r>
            <a:r>
              <a:rPr lang="es-ES" sz="3800" dirty="0" err="1"/>
              <a:t>Algios</a:t>
            </a:r>
            <a:endParaRPr lang="es-ES" sz="3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745588" y="3319975"/>
            <a:ext cx="7941209" cy="2806188"/>
          </a:xfrm>
        </p:spPr>
        <p:txBody>
          <a:bodyPr/>
          <a:lstStyle/>
          <a:p>
            <a:r>
              <a:rPr lang="es-ES" dirty="0"/>
              <a:t>Curso Intensivo de </a:t>
            </a:r>
            <a:r>
              <a:rPr lang="es-ES" dirty="0" err="1"/>
              <a:t>Odoo</a:t>
            </a:r>
            <a:r>
              <a:rPr lang="es-ES" dirty="0"/>
              <a:t> ofrecido por </a:t>
            </a:r>
            <a:r>
              <a:rPr lang="es-ES" dirty="0" err="1"/>
              <a:t>Algios</a:t>
            </a:r>
            <a:r>
              <a:rPr lang="es-ES" dirty="0"/>
              <a:t>.</a:t>
            </a:r>
          </a:p>
          <a:p>
            <a:r>
              <a:rPr lang="es-ES" dirty="0"/>
              <a:t>Consta de 10 temas.</a:t>
            </a:r>
          </a:p>
          <a:p>
            <a:r>
              <a:rPr lang="es-ES" dirty="0"/>
              <a:t>Modalidad: Presencial.</a:t>
            </a:r>
          </a:p>
          <a:p>
            <a:r>
              <a:rPr lang="es-ES" dirty="0"/>
              <a:t>Duración: 24 horas.</a:t>
            </a:r>
          </a:p>
          <a:p>
            <a:r>
              <a:rPr lang="es-ES" dirty="0"/>
              <a:t>Precio: 1250 euros.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82" y="1573053"/>
            <a:ext cx="5196760" cy="1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493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Acedis</a:t>
            </a:r>
            <a:r>
              <a:rPr lang="es-ES" dirty="0"/>
              <a:t> Formación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6013" y="3022034"/>
            <a:ext cx="7983415" cy="604910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Curso de Gestión Integral de la Empresa con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626013" y="3947805"/>
            <a:ext cx="7983415" cy="2178358"/>
          </a:xfrm>
        </p:spPr>
        <p:txBody>
          <a:bodyPr/>
          <a:lstStyle/>
          <a:p>
            <a:r>
              <a:rPr lang="es-ES" dirty="0"/>
              <a:t>Consta de 5 temas.</a:t>
            </a:r>
          </a:p>
          <a:p>
            <a:r>
              <a:rPr lang="es-ES" dirty="0"/>
              <a:t>Metodología: Online.</a:t>
            </a:r>
          </a:p>
          <a:p>
            <a:r>
              <a:rPr lang="es-ES" dirty="0"/>
              <a:t>Duración: 40 horas.</a:t>
            </a:r>
          </a:p>
          <a:p>
            <a:r>
              <a:rPr lang="es-ES" dirty="0"/>
              <a:t>Precio: 295 euros.</a:t>
            </a:r>
          </a:p>
          <a:p>
            <a:endParaRPr lang="es-ES" dirty="0"/>
          </a:p>
        </p:txBody>
      </p:sp>
      <p:pic>
        <p:nvPicPr>
          <p:cNvPr id="1028" name="Picture 4" descr="Resultado de imagen de acedis form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71" y="1237289"/>
            <a:ext cx="3404381" cy="146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1508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Acedis</a:t>
            </a:r>
            <a:r>
              <a:rPr lang="es-ES" dirty="0"/>
              <a:t> Formación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6013" y="1902392"/>
            <a:ext cx="7983415" cy="604910"/>
          </a:xfrm>
        </p:spPr>
        <p:txBody>
          <a:bodyPr/>
          <a:lstStyle/>
          <a:p>
            <a:pPr indent="0" algn="ctr">
              <a:buNone/>
            </a:pPr>
            <a:r>
              <a:rPr lang="es-ES" dirty="0"/>
              <a:t>Herramientas Tecnológicas de Gestión Empresarial con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626013" y="3216285"/>
            <a:ext cx="7983415" cy="2178358"/>
          </a:xfrm>
        </p:spPr>
        <p:txBody>
          <a:bodyPr/>
          <a:lstStyle/>
          <a:p>
            <a:r>
              <a:rPr lang="es-ES" dirty="0"/>
              <a:t>Consta de 5 temas.</a:t>
            </a:r>
          </a:p>
          <a:p>
            <a:r>
              <a:rPr lang="es-ES" dirty="0"/>
              <a:t>Metodología: Online.</a:t>
            </a:r>
          </a:p>
          <a:p>
            <a:r>
              <a:rPr lang="es-ES" dirty="0"/>
              <a:t>Duración: 40 horas.</a:t>
            </a:r>
          </a:p>
          <a:p>
            <a:r>
              <a:rPr lang="es-ES" dirty="0"/>
              <a:t>Precio: 295 euros.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00713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No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ERP </a:t>
            </a:r>
            <a:r>
              <a:rPr lang="en-PH" sz="4000" dirty="0" err="1">
                <a:solidFill>
                  <a:schemeClr val="dk1"/>
                </a:solidFill>
              </a:rPr>
              <a:t>OpenBravo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58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Curso Funcional 1 ERP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58130" y="3319975"/>
            <a:ext cx="7828668" cy="2806188"/>
          </a:xfrm>
        </p:spPr>
        <p:txBody>
          <a:bodyPr/>
          <a:lstStyle/>
          <a:p>
            <a:r>
              <a:rPr lang="es-ES" dirty="0"/>
              <a:t>Curso Funcional 1 ERP ofrecida por </a:t>
            </a:r>
            <a:r>
              <a:rPr lang="es-ES" dirty="0" err="1"/>
              <a:t>OpenBravo</a:t>
            </a:r>
            <a:r>
              <a:rPr lang="es-ES" dirty="0"/>
              <a:t>.</a:t>
            </a:r>
          </a:p>
          <a:p>
            <a:r>
              <a:rPr lang="es-ES" dirty="0"/>
              <a:t>Consta de 10 sesiones.</a:t>
            </a:r>
          </a:p>
          <a:p>
            <a:r>
              <a:rPr lang="es-ES" dirty="0"/>
              <a:t>Modo: Instructor.</a:t>
            </a:r>
          </a:p>
          <a:p>
            <a:r>
              <a:rPr lang="es-ES" dirty="0"/>
              <a:t>Duración: 40h/4 semanas</a:t>
            </a:r>
          </a:p>
          <a:p>
            <a:r>
              <a:rPr lang="es-ES" dirty="0"/>
              <a:t>Precio: 800 euros.</a:t>
            </a:r>
          </a:p>
          <a:p>
            <a:endParaRPr lang="es-ES" dirty="0"/>
          </a:p>
        </p:txBody>
      </p:sp>
      <p:pic>
        <p:nvPicPr>
          <p:cNvPr id="6" name="Picture 4" descr="Resultado de imagen de openbrav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61" y="1301450"/>
            <a:ext cx="5536504" cy="16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441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>
                <a:solidFill>
                  <a:schemeClr val="dk1"/>
                </a:solidFill>
              </a:rPr>
              <a:t>Introducción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Curso Funcional 2 ERP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58130" y="3319975"/>
            <a:ext cx="7828668" cy="2806188"/>
          </a:xfrm>
        </p:spPr>
        <p:txBody>
          <a:bodyPr/>
          <a:lstStyle/>
          <a:p>
            <a:r>
              <a:rPr lang="es-ES" dirty="0"/>
              <a:t>Curso Funcional 2 ERP ofrecida por </a:t>
            </a:r>
            <a:r>
              <a:rPr lang="es-ES" dirty="0" err="1"/>
              <a:t>OpenBravo</a:t>
            </a:r>
            <a:r>
              <a:rPr lang="es-ES" dirty="0"/>
              <a:t>.</a:t>
            </a:r>
          </a:p>
          <a:p>
            <a:r>
              <a:rPr lang="es-ES" dirty="0"/>
              <a:t>Consta de 4 sesiones.</a:t>
            </a:r>
          </a:p>
          <a:p>
            <a:r>
              <a:rPr lang="es-ES" dirty="0"/>
              <a:t>Modo: Instructor.</a:t>
            </a:r>
          </a:p>
          <a:p>
            <a:r>
              <a:rPr lang="es-ES" dirty="0"/>
              <a:t>Duración: 30h/3 semanas</a:t>
            </a:r>
          </a:p>
          <a:p>
            <a:r>
              <a:rPr lang="es-ES" dirty="0"/>
              <a:t>Precio: 499 euros.</a:t>
            </a:r>
          </a:p>
          <a:p>
            <a:endParaRPr lang="es-ES" dirty="0"/>
          </a:p>
        </p:txBody>
      </p:sp>
      <p:pic>
        <p:nvPicPr>
          <p:cNvPr id="6" name="Picture 4" descr="Resultado de imagen de openbrav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61" y="1301450"/>
            <a:ext cx="5536504" cy="16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680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FUE-UJI Formación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Curso Funcional de </a:t>
            </a:r>
            <a:r>
              <a:rPr lang="es-ES" dirty="0" err="1"/>
              <a:t>OpenBravo</a:t>
            </a:r>
            <a:r>
              <a:rPr lang="es-ES" dirty="0"/>
              <a:t> ofrecido por FUE-UJI Formación.</a:t>
            </a:r>
          </a:p>
          <a:p>
            <a:r>
              <a:rPr lang="es-ES" dirty="0"/>
              <a:t>Consta de 9 temas.</a:t>
            </a:r>
          </a:p>
          <a:p>
            <a:r>
              <a:rPr lang="es-ES" dirty="0"/>
              <a:t>Modalidad: Presencial.</a:t>
            </a:r>
          </a:p>
          <a:p>
            <a:r>
              <a:rPr lang="es-ES" dirty="0"/>
              <a:t>Duración: 22-26 junio</a:t>
            </a:r>
          </a:p>
          <a:p>
            <a:r>
              <a:rPr lang="es-ES" dirty="0"/>
              <a:t>Precio: 120 euros.</a:t>
            </a:r>
          </a:p>
        </p:txBody>
      </p:sp>
      <p:pic>
        <p:nvPicPr>
          <p:cNvPr id="3074" name="Picture 2" descr="Resultado de imagen de fue uj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75" y="1355407"/>
            <a:ext cx="45720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7004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ERP Open Source</a:t>
            </a:r>
          </a:p>
        </p:txBody>
      </p:sp>
    </p:spTree>
    <p:extLst>
      <p:ext uri="{BB962C8B-B14F-4D97-AF65-F5344CB8AC3E}">
        <p14:creationId xmlns:p14="http://schemas.microsoft.com/office/powerpoint/2010/main" val="295923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Tutorial </a:t>
            </a:r>
            <a:r>
              <a:rPr lang="es-ES" dirty="0" err="1"/>
              <a:t>Adempiere</a:t>
            </a:r>
            <a:r>
              <a:rPr lang="es-ES" dirty="0"/>
              <a:t> Conceptos Generales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Video tutorial del proveedor 1 ERP open </a:t>
            </a:r>
            <a:r>
              <a:rPr lang="es-ES" dirty="0" err="1"/>
              <a:t>source</a:t>
            </a:r>
            <a:r>
              <a:rPr lang="es-ES" dirty="0"/>
              <a:t> en Latinoamérica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Trata conceptos generales aplicados en </a:t>
            </a:r>
            <a:r>
              <a:rPr lang="es-ES" dirty="0" err="1"/>
              <a:t>Adempiere</a:t>
            </a:r>
            <a:endParaRPr lang="es-ES" dirty="0"/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Subido a la plataforma </a:t>
            </a:r>
            <a:r>
              <a:rPr lang="es-ES" dirty="0" err="1"/>
              <a:t>Vimeo</a:t>
            </a:r>
            <a:endParaRPr lang="es-ES" dirty="0"/>
          </a:p>
        </p:txBody>
      </p:sp>
      <p:pic>
        <p:nvPicPr>
          <p:cNvPr id="2050" name="Picture 2" descr="https://tstalent.net/site/images/productos/20120920_ADempiere_Log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596" y="1148272"/>
            <a:ext cx="2595666" cy="214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4127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Tutorial mantenimiento ERP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Video tutorial del programa MP software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Conceptos sobre mantenimiento ERP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Subido a la plataforma YouTube</a:t>
            </a:r>
          </a:p>
        </p:txBody>
      </p:sp>
      <p:pic>
        <p:nvPicPr>
          <p:cNvPr id="3074" name="Picture 2" descr="https://pbs.twimg.com/profile_images/2383015714/Logo-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84" y="1171575"/>
            <a:ext cx="2015490" cy="20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420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Tutorial General ERP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Video tutorial más completo conceptos ERP (en inglés)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Firmado por una web con mucha experiencia en </a:t>
            </a:r>
            <a:r>
              <a:rPr lang="es-ES" dirty="0" err="1"/>
              <a:t>ERPs</a:t>
            </a:r>
            <a:endParaRPr lang="es-ES" dirty="0"/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Subido a la plataforma YouTube</a:t>
            </a:r>
          </a:p>
        </p:txBody>
      </p:sp>
      <p:pic>
        <p:nvPicPr>
          <p:cNvPr id="4098" name="Picture 2" descr="Resultado de imagen de handsonerp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257" y="1367497"/>
            <a:ext cx="1924343" cy="192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9751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Odoo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956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Jornadas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1 y 2 de Junio en Barcelona </a:t>
            </a:r>
            <a:r>
              <a:rPr lang="es-ES" dirty="0" err="1"/>
              <a:t>World</a:t>
            </a:r>
            <a:r>
              <a:rPr lang="es-ES" dirty="0"/>
              <a:t> Mobile Center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Organizados por </a:t>
            </a:r>
            <a:r>
              <a:rPr lang="es-ES" dirty="0" err="1"/>
              <a:t>Odoo</a:t>
            </a:r>
            <a:r>
              <a:rPr lang="es-ES" dirty="0"/>
              <a:t> en el que se tratara todo sobre el ERP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Se subirán los videos de las charlas más adelante a YouTube</a:t>
            </a:r>
          </a:p>
        </p:txBody>
      </p:sp>
      <p:pic>
        <p:nvPicPr>
          <p:cNvPr id="5122" name="Picture 2" descr="Resultado de imagen de odo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27" y="1346834"/>
            <a:ext cx="3505204" cy="166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298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Videotutorial</a:t>
            </a:r>
            <a:r>
              <a:rPr lang="es-ES" dirty="0"/>
              <a:t>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Impartido por un reconocido ingeniero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Compuesto por 79 vídeos muy completos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Se encuentra en YouTube</a:t>
            </a:r>
          </a:p>
        </p:txBody>
      </p:sp>
      <p:pic>
        <p:nvPicPr>
          <p:cNvPr id="5122" name="Picture 2" descr="Resultado de imagen de odo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27" y="1346834"/>
            <a:ext cx="3505204" cy="166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7070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Tutorial localizado en una web de la comunidad sobre </a:t>
            </a:r>
            <a:r>
              <a:rPr lang="es-ES" dirty="0" err="1"/>
              <a:t>Odoo</a:t>
            </a:r>
            <a:r>
              <a:rPr lang="es-ES" dirty="0"/>
              <a:t> (en inglés)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Conceptos básicos sobre </a:t>
            </a:r>
            <a:r>
              <a:rPr lang="es-ES" dirty="0" err="1"/>
              <a:t>Odoo</a:t>
            </a:r>
            <a:r>
              <a:rPr lang="es-ES" dirty="0"/>
              <a:t> 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Buena guía para principiantes</a:t>
            </a:r>
          </a:p>
        </p:txBody>
      </p:sp>
      <p:pic>
        <p:nvPicPr>
          <p:cNvPr id="5122" name="Picture 2" descr="Resultado de imagen de odo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27" y="1346834"/>
            <a:ext cx="3505204" cy="166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2315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PH" sz="4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 lang="en-PH" sz="4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445758"/>
              </p:ext>
            </p:extLst>
          </p:nvPr>
        </p:nvGraphicFramePr>
        <p:xfrm>
          <a:off x="838200" y="2011679"/>
          <a:ext cx="7968175" cy="4165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Openbravo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596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Video tutorial Open bravo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Video tutorial completo primeros pasos y conceptos open bravo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Impartido por un informático didáctico y muy contribuyente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Subido a YouTube y complementado en blogs</a:t>
            </a:r>
          </a:p>
        </p:txBody>
      </p:sp>
      <p:pic>
        <p:nvPicPr>
          <p:cNvPr id="6146" name="Picture 2" descr="http://www.openbravo.com/content/img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79" y="1703070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8533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Ayudas</a:t>
            </a:r>
            <a:r>
              <a:rPr lang="en-PH" sz="4000" dirty="0">
                <a:solidFill>
                  <a:schemeClr val="dk1"/>
                </a:solidFill>
              </a:rPr>
              <a:t> para </a:t>
            </a:r>
            <a:r>
              <a:rPr lang="en-PH" sz="4000" dirty="0" err="1">
                <a:solidFill>
                  <a:schemeClr val="dk1"/>
                </a:solidFill>
              </a:rPr>
              <a:t>estudiar</a:t>
            </a:r>
            <a:r>
              <a:rPr lang="en-PH" sz="4000" dirty="0">
                <a:solidFill>
                  <a:schemeClr val="dk1"/>
                </a:solidFill>
              </a:rPr>
              <a:t> las </a:t>
            </a:r>
            <a:r>
              <a:rPr lang="en-PH" sz="4000" dirty="0" err="1">
                <a:solidFill>
                  <a:schemeClr val="dk1"/>
                </a:solidFill>
              </a:rPr>
              <a:t>tecnologías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2976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Máster IEBS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618979" y="2363372"/>
            <a:ext cx="7666892" cy="2771335"/>
          </a:xfrm>
        </p:spPr>
        <p:txBody>
          <a:bodyPr/>
          <a:lstStyle/>
          <a:p>
            <a:r>
              <a:rPr lang="es-ES" dirty="0"/>
              <a:t>Preinscripción: 10% descuento adicional si se reserva antes del 30 de enero.</a:t>
            </a:r>
          </a:p>
          <a:p>
            <a:r>
              <a:rPr lang="es-ES" dirty="0"/>
              <a:t>5% descuento para pago al contado.</a:t>
            </a:r>
          </a:p>
          <a:p>
            <a:r>
              <a:rPr lang="es-ES" dirty="0"/>
              <a:t>Becas y ayudas: Ayudas Innova: 25% descuento; Becas Necesitas: 40% descuento</a:t>
            </a:r>
          </a:p>
          <a:p>
            <a:pPr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74730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r>
              <a:rPr lang="es-ES" dirty="0"/>
              <a:t> y </a:t>
            </a:r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55547" y="1528132"/>
            <a:ext cx="5970669" cy="2185739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55546" y="3989978"/>
            <a:ext cx="5970670" cy="21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589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Recursos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781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13" name="Marcador de texto 3"/>
          <p:cNvSpPr>
            <a:spLocks noGrp="1"/>
          </p:cNvSpPr>
          <p:nvPr>
            <p:ph type="body" idx="2"/>
          </p:nvPr>
        </p:nvSpPr>
        <p:spPr>
          <a:xfrm>
            <a:off x="496009" y="1674374"/>
            <a:ext cx="3292621" cy="646796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Gratis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idx="2"/>
          </p:nvPr>
        </p:nvSpPr>
        <p:spPr>
          <a:xfrm>
            <a:off x="4648200" y="1674374"/>
            <a:ext cx="3292621" cy="646796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De Pago</a:t>
            </a:r>
          </a:p>
        </p:txBody>
      </p:sp>
      <p:sp>
        <p:nvSpPr>
          <p:cNvPr id="17" name="Marcador de contenido 3"/>
          <p:cNvSpPr txBox="1">
            <a:spLocks/>
          </p:cNvSpPr>
          <p:nvPr/>
        </p:nvSpPr>
        <p:spPr>
          <a:xfrm>
            <a:off x="496009" y="2519143"/>
            <a:ext cx="370407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000" dirty="0">
                <a:latin typeface="+mn-lt"/>
              </a:rPr>
              <a:t>Sistema Operativo: Linux</a:t>
            </a:r>
          </a:p>
          <a:p>
            <a:r>
              <a:rPr lang="es-ES" sz="2000" dirty="0">
                <a:latin typeface="+mn-lt"/>
              </a:rPr>
              <a:t>Máquina virtual: VMWare y Virtual Box</a:t>
            </a:r>
          </a:p>
          <a:p>
            <a:r>
              <a:rPr lang="es-ES" sz="2000" dirty="0">
                <a:latin typeface="+mn-lt"/>
              </a:rPr>
              <a:t>BBDD: </a:t>
            </a:r>
            <a:r>
              <a:rPr lang="es-ES" sz="2000" dirty="0" err="1">
                <a:latin typeface="+mn-lt"/>
              </a:rPr>
              <a:t>PostgreSQL</a:t>
            </a:r>
            <a:r>
              <a:rPr lang="es-ES" sz="2000" dirty="0">
                <a:latin typeface="+mn-lt"/>
              </a:rPr>
              <a:t> y </a:t>
            </a:r>
            <a:r>
              <a:rPr lang="es-ES" sz="2000" dirty="0" err="1">
                <a:latin typeface="+mn-lt"/>
              </a:rPr>
              <a:t>MySQL</a:t>
            </a:r>
            <a:endParaRPr lang="es-ES" sz="2000" dirty="0">
              <a:latin typeface="+mn-lt"/>
            </a:endParaRPr>
          </a:p>
          <a:p>
            <a:r>
              <a:rPr lang="es-ES" sz="2000" dirty="0">
                <a:latin typeface="+mn-lt"/>
              </a:rPr>
              <a:t>Tutoriales YouTube de Python y </a:t>
            </a:r>
            <a:r>
              <a:rPr lang="es-ES" sz="2000" dirty="0" err="1">
                <a:latin typeface="+mn-lt"/>
              </a:rPr>
              <a:t>Javascript</a:t>
            </a:r>
            <a:endParaRPr lang="es-ES" sz="2000" dirty="0">
              <a:latin typeface="+mn-lt"/>
            </a:endParaRPr>
          </a:p>
        </p:txBody>
      </p:sp>
      <p:sp>
        <p:nvSpPr>
          <p:cNvPr id="18" name="Marcador de contenido 5"/>
          <p:cNvSpPr txBox="1">
            <a:spLocks/>
          </p:cNvSpPr>
          <p:nvPr/>
        </p:nvSpPr>
        <p:spPr>
          <a:xfrm>
            <a:off x="4828344" y="2519143"/>
            <a:ext cx="3112477" cy="36845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0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Sistema Operativo: Windows</a:t>
            </a:r>
          </a:p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0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Máquina virtual: VMWare Workstation</a:t>
            </a:r>
          </a:p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0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Python: SEED y </a:t>
            </a:r>
            <a:r>
              <a:rPr lang="es-ES" sz="2000" dirty="0" err="1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Udemy</a:t>
            </a:r>
            <a:endParaRPr lang="es-ES" sz="2000" dirty="0">
              <a:solidFill>
                <a:srgbClr val="6E6E6E"/>
              </a:solidFill>
              <a:latin typeface="+mn-lt"/>
              <a:ea typeface="Calibri"/>
              <a:cs typeface="Calibri"/>
              <a:sym typeface="Calibri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6950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</a:t>
            </a:r>
            <a:r>
              <a:rPr lang="es-ES" dirty="0" err="1"/>
              <a:t>OpenBravo</a:t>
            </a:r>
            <a:endParaRPr lang="es-ES" dirty="0"/>
          </a:p>
        </p:txBody>
      </p:sp>
      <p:sp>
        <p:nvSpPr>
          <p:cNvPr id="13" name="Marcador de texto 3"/>
          <p:cNvSpPr>
            <a:spLocks noGrp="1"/>
          </p:cNvSpPr>
          <p:nvPr>
            <p:ph type="body" idx="2"/>
          </p:nvPr>
        </p:nvSpPr>
        <p:spPr>
          <a:xfrm>
            <a:off x="496009" y="1674374"/>
            <a:ext cx="3292621" cy="646796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Gratis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idx="2"/>
          </p:nvPr>
        </p:nvSpPr>
        <p:spPr>
          <a:xfrm>
            <a:off x="4648200" y="1674374"/>
            <a:ext cx="3292621" cy="646796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De Pago</a:t>
            </a:r>
          </a:p>
        </p:txBody>
      </p:sp>
      <p:sp>
        <p:nvSpPr>
          <p:cNvPr id="7" name="Marcador de contenido 3"/>
          <p:cNvSpPr txBox="1">
            <a:spLocks/>
          </p:cNvSpPr>
          <p:nvPr/>
        </p:nvSpPr>
        <p:spPr>
          <a:xfrm>
            <a:off x="496009" y="2519143"/>
            <a:ext cx="3808412" cy="34596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400" dirty="0"/>
              <a:t>Navegadores: Firefox, Chrome, </a:t>
            </a:r>
            <a:r>
              <a:rPr lang="es-ES" sz="2400" dirty="0" err="1"/>
              <a:t>Edge</a:t>
            </a:r>
            <a:r>
              <a:rPr lang="es-ES" sz="2400" dirty="0"/>
              <a:t> y Safari</a:t>
            </a:r>
          </a:p>
          <a:p>
            <a:r>
              <a:rPr lang="es-ES" sz="2400" dirty="0"/>
              <a:t>-Sistema Operativo: Linux y Solaris.</a:t>
            </a:r>
          </a:p>
          <a:p>
            <a:r>
              <a:rPr lang="es-ES" sz="2400" dirty="0"/>
              <a:t>-Bases de datos compatibles: </a:t>
            </a:r>
            <a:r>
              <a:rPr lang="es-ES" sz="2400" dirty="0" err="1"/>
              <a:t>PostgreSQL</a:t>
            </a:r>
            <a:r>
              <a:rPr lang="es-ES" sz="2400" dirty="0"/>
              <a:t> 9.3. o superior</a:t>
            </a:r>
          </a:p>
          <a:p>
            <a:endParaRPr lang="es-ES" dirty="0"/>
          </a:p>
        </p:txBody>
      </p:sp>
      <p:sp>
        <p:nvSpPr>
          <p:cNvPr id="8" name="Marcador de contenido 5"/>
          <p:cNvSpPr txBox="1">
            <a:spLocks/>
          </p:cNvSpPr>
          <p:nvPr/>
        </p:nvSpPr>
        <p:spPr>
          <a:xfrm>
            <a:off x="4521591" y="2519143"/>
            <a:ext cx="3862754" cy="36845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400" dirty="0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Sistema Operativo: Microsoft Windows y Mac OS X</a:t>
            </a:r>
          </a:p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400" dirty="0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-Bases de datos compatibles: Oracle 12c</a:t>
            </a:r>
          </a:p>
        </p:txBody>
      </p:sp>
    </p:spTree>
    <p:extLst>
      <p:ext uri="{BB962C8B-B14F-4D97-AF65-F5344CB8AC3E}">
        <p14:creationId xmlns:p14="http://schemas.microsoft.com/office/powerpoint/2010/main" val="40500606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Conclusión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0313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/>
              <a:t>Características: Gratis, selección módulos</a:t>
            </a:r>
          </a:p>
          <a:p>
            <a:r>
              <a:rPr lang="es-ES" dirty="0"/>
              <a:t>Fuentes de Información: YouTube</a:t>
            </a:r>
          </a:p>
          <a:p>
            <a:r>
              <a:rPr lang="es-ES" dirty="0"/>
              <a:t>Cursos gratis: Jornadas </a:t>
            </a:r>
            <a:r>
              <a:rPr lang="es-ES" dirty="0" err="1"/>
              <a:t>Odoo</a:t>
            </a:r>
            <a:endParaRPr lang="es-ES" dirty="0"/>
          </a:p>
          <a:p>
            <a:r>
              <a:rPr lang="es-ES" dirty="0"/>
              <a:t>Ayudas</a:t>
            </a:r>
          </a:p>
          <a:p>
            <a:r>
              <a:rPr lang="es-ES" dirty="0"/>
              <a:t>Recursos: Máquina virtual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s-ES" dirty="0" err="1"/>
              <a:t>Openbravo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s-ES" dirty="0"/>
              <a:t>Cursos de pago: más baratos y propios</a:t>
            </a:r>
          </a:p>
          <a:p>
            <a:r>
              <a:rPr lang="es-ES" dirty="0"/>
              <a:t>Ayudas</a:t>
            </a:r>
          </a:p>
          <a:p>
            <a:r>
              <a:rPr lang="es-ES" dirty="0"/>
              <a:t>Requisitos: mayor número de sistemas y BBDD.</a:t>
            </a:r>
          </a:p>
        </p:txBody>
      </p:sp>
    </p:spTree>
    <p:extLst>
      <p:ext uri="{BB962C8B-B14F-4D97-AF65-F5344CB8AC3E}">
        <p14:creationId xmlns:p14="http://schemas.microsoft.com/office/powerpoint/2010/main" val="34787627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ERP</a:t>
            </a:r>
          </a:p>
        </p:txBody>
      </p:sp>
      <p:pic>
        <p:nvPicPr>
          <p:cNvPr id="5" name="Picture 4" descr="Resultado de imagen de que es un erp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28" y="1564077"/>
            <a:ext cx="5601603" cy="466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8083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9600" dirty="0">
                <a:solidFill>
                  <a:schemeClr val="dk1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007665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3000" dirty="0"/>
              <a:t>¿Qué es un ERP </a:t>
            </a:r>
            <a:r>
              <a:rPr lang="es-ES" sz="3000" dirty="0" err="1"/>
              <a:t>OpenSource</a:t>
            </a:r>
            <a:r>
              <a:rPr lang="es-ES" sz="3000" dirty="0"/>
              <a:t>?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38200" y="2312085"/>
            <a:ext cx="357796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Personalización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Libertad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Ahorro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Comunidad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Actualizaciones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Auditoría Informática</a:t>
            </a:r>
          </a:p>
        </p:txBody>
      </p:sp>
      <p:pic>
        <p:nvPicPr>
          <p:cNvPr id="6" name="Picture 2" descr="Resultado de imagen de muñeco pensand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65" y="2014245"/>
            <a:ext cx="3781644" cy="378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5188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pic>
        <p:nvPicPr>
          <p:cNvPr id="5" name="Picture 2" descr="Resultado de imagen de ODO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77" y="1193861"/>
            <a:ext cx="5234163" cy="169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79828" y="3012399"/>
            <a:ext cx="4360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Funciones integradas: ventas, CRM, gestión de proyectos, almacenes e inventarios, </a:t>
            </a:r>
            <a:r>
              <a:rPr lang="es-ES" sz="2000" dirty="0" err="1"/>
              <a:t>ecommerce</a:t>
            </a:r>
            <a:r>
              <a:rPr lang="es-ES" sz="2000" dirty="0"/>
              <a:t>, RRHH, contabilidad,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Paquete básico con opción de más 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Trabajo remoto por interfaz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Localización contable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413615" y="3012399"/>
            <a:ext cx="3463099" cy="2671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Código abierto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Multiplataforma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Fácil manejo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Integración con otras aplicaciones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Pagar por lo necesario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Gratis</a:t>
            </a:r>
          </a:p>
        </p:txBody>
      </p:sp>
    </p:spTree>
    <p:extLst>
      <p:ext uri="{BB962C8B-B14F-4D97-AF65-F5344CB8AC3E}">
        <p14:creationId xmlns:p14="http://schemas.microsoft.com/office/powerpoint/2010/main" val="2227697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5" name="Picture 4" descr="Resultado de imagen de openbrav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61" y="1301450"/>
            <a:ext cx="5536504" cy="16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559929" y="2847695"/>
            <a:ext cx="3958884" cy="363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400" dirty="0">
                <a:latin typeface="+mn-lt"/>
              </a:rPr>
              <a:t>Facilidad de uso e implementación</a:t>
            </a:r>
          </a:p>
          <a:p>
            <a:r>
              <a:rPr lang="es-ES" sz="2400" dirty="0">
                <a:latin typeface="+mn-lt"/>
              </a:rPr>
              <a:t>Precio variable </a:t>
            </a:r>
          </a:p>
          <a:p>
            <a:r>
              <a:rPr lang="es-ES" sz="2400" dirty="0">
                <a:latin typeface="+mn-lt"/>
              </a:rPr>
              <a:t>Interfaz web</a:t>
            </a:r>
          </a:p>
          <a:p>
            <a:r>
              <a:rPr lang="es-ES" sz="2400" dirty="0">
                <a:latin typeface="+mn-lt"/>
              </a:rPr>
              <a:t>Adaptación a las necesidades</a:t>
            </a:r>
          </a:p>
          <a:p>
            <a:r>
              <a:rPr lang="es-ES" sz="2400" dirty="0">
                <a:latin typeface="+mn-lt"/>
              </a:rPr>
              <a:t>Modularidad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518813" y="2996455"/>
            <a:ext cx="3700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Automatización de tareas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Adaptación de la interfaz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Multiplataforma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Código abierto</a:t>
            </a:r>
          </a:p>
        </p:txBody>
      </p:sp>
    </p:spTree>
    <p:extLst>
      <p:ext uri="{BB962C8B-B14F-4D97-AF65-F5344CB8AC3E}">
        <p14:creationId xmlns:p14="http://schemas.microsoft.com/office/powerpoint/2010/main" val="29422502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>
                <a:solidFill>
                  <a:schemeClr val="dk1"/>
                </a:solidFill>
              </a:rPr>
              <a:t>Fuentes de </a:t>
            </a:r>
            <a:r>
              <a:rPr lang="en-PH" sz="4000" dirty="0" err="1">
                <a:solidFill>
                  <a:schemeClr val="dk1"/>
                </a:solidFill>
              </a:rPr>
              <a:t>Información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195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2800" dirty="0"/>
              <a:t>Fuente de información: General	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" y="1046871"/>
            <a:ext cx="9143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Gestiopolis</a:t>
            </a:r>
            <a:r>
              <a:rPr lang="es-ES" sz="2800" dirty="0"/>
              <a:t>: Conocer cual será el impacto en nuestra empresa al utilizar un ERP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Hipertextual</a:t>
            </a:r>
            <a:r>
              <a:rPr lang="es-ES" sz="2800" dirty="0"/>
              <a:t>: Diferencia entre Software libre y </a:t>
            </a:r>
            <a:r>
              <a:rPr lang="es-ES" sz="2800" dirty="0" err="1"/>
              <a:t>OpenSource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Quees</a:t>
            </a:r>
            <a:r>
              <a:rPr lang="es-ES" sz="2800" dirty="0"/>
              <a:t>: Sitio web donde podemos encontrar que es y cual es el origen del ERP</a:t>
            </a:r>
          </a:p>
        </p:txBody>
      </p:sp>
      <p:pic>
        <p:nvPicPr>
          <p:cNvPr id="1030" name="Picture 6" descr="Resultado de imagen de fuentes de informa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08" y="4733480"/>
            <a:ext cx="1799383" cy="17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6052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3F3F3F"/>
      </a:dk1>
      <a:lt1>
        <a:srgbClr val="FFFFFF"/>
      </a:lt1>
      <a:dk2>
        <a:srgbClr val="464646"/>
      </a:dk2>
      <a:lt2>
        <a:srgbClr val="FFFFFF"/>
      </a:lt2>
      <a:accent1>
        <a:srgbClr val="595959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872</Words>
  <Application>Microsoft Office PowerPoint</Application>
  <PresentationFormat>Presentación en pantalla (4:3)</PresentationFormat>
  <Paragraphs>219</Paragraphs>
  <Slides>40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4" baseType="lpstr">
      <vt:lpstr>Arial</vt:lpstr>
      <vt:lpstr>Arial Black</vt:lpstr>
      <vt:lpstr>Calibri</vt:lpstr>
      <vt:lpstr>Office Theme</vt:lpstr>
      <vt:lpstr>ERP Servers</vt:lpstr>
      <vt:lpstr>Introducción</vt:lpstr>
      <vt:lpstr>Equipo</vt:lpstr>
      <vt:lpstr>Introducción al ERP</vt:lpstr>
      <vt:lpstr>¿Qué es un ERP OpenSource?</vt:lpstr>
      <vt:lpstr>Odoo</vt:lpstr>
      <vt:lpstr>OpenBravo</vt:lpstr>
      <vt:lpstr>Fuentes de Información</vt:lpstr>
      <vt:lpstr>Fuente de información: General  </vt:lpstr>
      <vt:lpstr>Fuente de información: Odoo  </vt:lpstr>
      <vt:lpstr>Fuente de información: OpenBravo  </vt:lpstr>
      <vt:lpstr>Cursos No gratuitos ERP OpenSource</vt:lpstr>
      <vt:lpstr>Máster en IEBS</vt:lpstr>
      <vt:lpstr>Cursos No gratuitos ERP  Odoo</vt:lpstr>
      <vt:lpstr>Curso Intensivo Algios</vt:lpstr>
      <vt:lpstr>Acedis Formación</vt:lpstr>
      <vt:lpstr>Acedis Formación</vt:lpstr>
      <vt:lpstr>Cursos No gratuitos ERP OpenBravo</vt:lpstr>
      <vt:lpstr>Curso Funcional 1 ERP</vt:lpstr>
      <vt:lpstr>Curso Funcional 2 ERP</vt:lpstr>
      <vt:lpstr>FUE-UJI Formación</vt:lpstr>
      <vt:lpstr>Cursos Gratuitos ERP Open Source</vt:lpstr>
      <vt:lpstr>Tutorial Adempiere Conceptos Generales</vt:lpstr>
      <vt:lpstr>Tutorial mantenimiento ERP</vt:lpstr>
      <vt:lpstr>Tutorial General ERP</vt:lpstr>
      <vt:lpstr>Cursos Gratuitos Odoo</vt:lpstr>
      <vt:lpstr>Jornadas Odoo</vt:lpstr>
      <vt:lpstr>Videotutorial Odoo</vt:lpstr>
      <vt:lpstr>Primeros pasos Odoo</vt:lpstr>
      <vt:lpstr>Cursos Gratuitos Openbravo</vt:lpstr>
      <vt:lpstr>Video tutorial Open bravo</vt:lpstr>
      <vt:lpstr>Ayudas para estudiar las tecnologías</vt:lpstr>
      <vt:lpstr>Máster IEBS</vt:lpstr>
      <vt:lpstr>Odoo y OpenBravo</vt:lpstr>
      <vt:lpstr>Recursos</vt:lpstr>
      <vt:lpstr>Recursos Odoo</vt:lpstr>
      <vt:lpstr>Recursos OpenBravo</vt:lpstr>
      <vt:lpstr>Conclusión</vt:lpstr>
      <vt:lpstr>Conclusión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Servers</dc:title>
  <dc:creator>Cheng Liang Sun</dc:creator>
  <cp:lastModifiedBy>Enrique Ruiz</cp:lastModifiedBy>
  <cp:revision>24</cp:revision>
  <dcterms:modified xsi:type="dcterms:W3CDTF">2017-03-22T09:48:21Z</dcterms:modified>
</cp:coreProperties>
</file>