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6"/>
  </p:notesMasterIdLst>
  <p:sldIdLst>
    <p:sldId id="256" r:id="rId2"/>
    <p:sldId id="309" r:id="rId3"/>
    <p:sldId id="310" r:id="rId4"/>
    <p:sldId id="311" r:id="rId5"/>
    <p:sldId id="257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12" r:id="rId20"/>
    <p:sldId id="316" r:id="rId21"/>
    <p:sldId id="315" r:id="rId22"/>
    <p:sldId id="313" r:id="rId23"/>
    <p:sldId id="314" r:id="rId24"/>
    <p:sldId id="295" r:id="rId25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27"/>
      <p:bold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960A82-8FBC-4D00-AD05-78210EC47BC1}">
  <a:tblStyle styleId="{D5960A82-8FBC-4D00-AD05-78210EC47BC1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ENRIQUE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5741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9958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4186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74569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71226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77903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11085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JORGE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1307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JORGE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0303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ENRIQUE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7137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ENRIQUE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3930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ENRIQUE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8595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ENRIQUE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989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0" y="2057400"/>
            <a:ext cx="9144000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Font typeface="Arial Black"/>
              <a:buNone/>
              <a:defRPr sz="4800" b="1" i="0" u="none" strike="noStrike" cap="none">
                <a:solidFill>
                  <a:srgbClr val="D8D8D8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0" y="3352800"/>
            <a:ext cx="91440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8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7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7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3008313" cy="552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575050" y="1295400"/>
            <a:ext cx="5111750" cy="4830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266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247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57200" y="1905000"/>
            <a:ext cx="3008313" cy="42211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 rot="5400000">
            <a:off x="2156618" y="-404018"/>
            <a:ext cx="483076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266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247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 rot="5400000">
            <a:off x="5166516" y="2605881"/>
            <a:ext cx="4983163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 rot="5400000">
            <a:off x="975516" y="624680"/>
            <a:ext cx="4983163" cy="601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266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247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266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247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0" y="2057400"/>
            <a:ext cx="91440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ERP Servers</a:t>
            </a:r>
            <a:endParaRPr lang="en-PH" sz="4000" dirty="0">
              <a:solidFill>
                <a:schemeClr val="dk1"/>
              </a:solidFill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0" y="3352800"/>
            <a:ext cx="91440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PH" sz="2800" dirty="0"/>
              <a:t>GRUPO M3</a:t>
            </a:r>
            <a:br>
              <a:rPr lang="en-PH" sz="1800" dirty="0"/>
            </a:br>
            <a:br>
              <a:rPr lang="en-PH" sz="1800" dirty="0"/>
            </a:br>
            <a:endParaRPr lang="en-PH" sz="18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36196" y="0"/>
            <a:ext cx="6129033" cy="1046871"/>
          </a:xfrm>
        </p:spPr>
        <p:txBody>
          <a:bodyPr/>
          <a:lstStyle/>
          <a:p>
            <a:r>
              <a:rPr lang="es-ES" dirty="0"/>
              <a:t>Categoría E: Usabilidad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427672"/>
            <a:ext cx="8376249" cy="4800600"/>
          </a:xfrm>
        </p:spPr>
        <p:txBody>
          <a:bodyPr/>
          <a:lstStyle/>
          <a:p>
            <a:r>
              <a:rPr lang="es-ES" b="1" dirty="0"/>
              <a:t> E.1: Edición de la Interfaz</a:t>
            </a:r>
          </a:p>
          <a:p>
            <a:pPr lvl="1"/>
            <a:r>
              <a:rPr lang="es-ES" i="1" dirty="0"/>
              <a:t> Personalización de la interfaz</a:t>
            </a:r>
          </a:p>
          <a:p>
            <a:pPr lvl="1"/>
            <a:endParaRPr lang="es-ES" dirty="0"/>
          </a:p>
          <a:p>
            <a:r>
              <a:rPr lang="es-ES" b="1" dirty="0"/>
              <a:t> E.2: Selección de módulos</a:t>
            </a:r>
          </a:p>
          <a:p>
            <a:pPr lvl="1"/>
            <a:r>
              <a:rPr lang="es-ES" i="1" dirty="0"/>
              <a:t> Elección de los módulos necesarios</a:t>
            </a:r>
          </a:p>
          <a:p>
            <a:pPr lvl="1"/>
            <a:endParaRPr lang="es-ES" dirty="0"/>
          </a:p>
          <a:p>
            <a:r>
              <a:rPr lang="es-ES" b="1" dirty="0"/>
              <a:t> E.3: Facilidad de uso</a:t>
            </a:r>
          </a:p>
          <a:p>
            <a:pPr lvl="1"/>
            <a:r>
              <a:rPr lang="es-ES" i="1" dirty="0"/>
              <a:t> Interfaz intuitiva</a:t>
            </a:r>
          </a:p>
          <a:p>
            <a:pPr lvl="1"/>
            <a:endParaRPr lang="es-ES" dirty="0"/>
          </a:p>
          <a:p>
            <a:r>
              <a:rPr lang="es-ES" b="1" dirty="0"/>
              <a:t> E.4: Actualización</a:t>
            </a:r>
          </a:p>
          <a:p>
            <a:pPr lvl="1"/>
            <a:r>
              <a:rPr lang="es-ES" i="1" dirty="0"/>
              <a:t> Mejores periódicas del sistema</a:t>
            </a:r>
            <a:endParaRPr lang="es-ES" dirty="0"/>
          </a:p>
          <a:p>
            <a:pPr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1232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PH" sz="4000" dirty="0" err="1">
                <a:solidFill>
                  <a:schemeClr val="dk1"/>
                </a:solidFill>
              </a:rPr>
              <a:t>Evaluación</a:t>
            </a:r>
            <a:r>
              <a:rPr lang="en-PH" sz="4000" dirty="0">
                <a:solidFill>
                  <a:schemeClr val="dk1"/>
                </a:solidFill>
              </a:rPr>
              <a:t> de </a:t>
            </a:r>
            <a:r>
              <a:rPr lang="en-PH" sz="4000" dirty="0" err="1">
                <a:solidFill>
                  <a:schemeClr val="dk1"/>
                </a:solidFill>
              </a:rPr>
              <a:t>los</a:t>
            </a:r>
            <a:r>
              <a:rPr lang="en-PH" sz="4000" dirty="0">
                <a:solidFill>
                  <a:schemeClr val="dk1"/>
                </a:solidFill>
              </a:rPr>
              <a:t> </a:t>
            </a:r>
            <a:r>
              <a:rPr lang="en-PH" sz="4000" dirty="0" err="1">
                <a:solidFill>
                  <a:schemeClr val="dk1"/>
                </a:solidFill>
              </a:rPr>
              <a:t>criterios</a:t>
            </a:r>
            <a:r>
              <a:rPr lang="en-PH" sz="4000" dirty="0">
                <a:solidFill>
                  <a:schemeClr val="dk1"/>
                </a:solidFill>
              </a:rPr>
              <a:t> </a:t>
            </a:r>
            <a:r>
              <a:rPr lang="en-PH" sz="4000" dirty="0" err="1">
                <a:solidFill>
                  <a:schemeClr val="dk1"/>
                </a:solidFill>
              </a:rPr>
              <a:t>Odoo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1223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Odoo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655" y="1478133"/>
            <a:ext cx="50292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5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Odoo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1428750"/>
            <a:ext cx="50196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86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Odoo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2519362"/>
            <a:ext cx="50196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05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PH" sz="4000" dirty="0" err="1">
                <a:solidFill>
                  <a:schemeClr val="dk1"/>
                </a:solidFill>
              </a:rPr>
              <a:t>Evaluación</a:t>
            </a:r>
            <a:r>
              <a:rPr lang="en-PH" sz="4000" dirty="0">
                <a:solidFill>
                  <a:schemeClr val="dk1"/>
                </a:solidFill>
              </a:rPr>
              <a:t> de </a:t>
            </a:r>
            <a:r>
              <a:rPr lang="en-PH" sz="4000" dirty="0" err="1">
                <a:solidFill>
                  <a:schemeClr val="dk1"/>
                </a:solidFill>
              </a:rPr>
              <a:t>los</a:t>
            </a:r>
            <a:r>
              <a:rPr lang="en-PH" sz="4000" dirty="0">
                <a:solidFill>
                  <a:schemeClr val="dk1"/>
                </a:solidFill>
              </a:rPr>
              <a:t> </a:t>
            </a:r>
            <a:r>
              <a:rPr lang="en-PH" sz="4000" dirty="0" err="1">
                <a:solidFill>
                  <a:schemeClr val="dk1"/>
                </a:solidFill>
              </a:rPr>
              <a:t>criterios</a:t>
            </a:r>
            <a:r>
              <a:rPr lang="en-PH" sz="4000" dirty="0">
                <a:solidFill>
                  <a:schemeClr val="dk1"/>
                </a:solidFill>
              </a:rPr>
              <a:t> </a:t>
            </a:r>
            <a:r>
              <a:rPr lang="es-ES" sz="4000" dirty="0" err="1">
                <a:solidFill>
                  <a:schemeClr val="dk1"/>
                </a:solidFill>
              </a:rPr>
              <a:t>OpenBravo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2042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OpenBravo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590675"/>
            <a:ext cx="50292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90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OpenBravo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6" y="2269512"/>
            <a:ext cx="5019675" cy="14573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112" y="3726837"/>
            <a:ext cx="50387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84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OpenBravo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619" y="1792605"/>
            <a:ext cx="50006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4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PH" sz="4000" dirty="0" err="1">
                <a:solidFill>
                  <a:schemeClr val="dk1"/>
                </a:solidFill>
              </a:rPr>
              <a:t>Comparación</a:t>
            </a:r>
            <a:r>
              <a:rPr lang="en-PH" sz="4000" dirty="0">
                <a:solidFill>
                  <a:schemeClr val="dk1"/>
                </a:solidFill>
              </a:rPr>
              <a:t> </a:t>
            </a:r>
            <a:r>
              <a:rPr lang="en-PH" sz="4000" dirty="0" err="1">
                <a:solidFill>
                  <a:schemeClr val="dk1"/>
                </a:solidFill>
              </a:rPr>
              <a:t>Tecnologías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9831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0" y="2057400"/>
            <a:ext cx="91440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b="1" i="0" u="none" strike="noStrike" cap="none" dirty="0" err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Descripción</a:t>
            </a:r>
            <a:r>
              <a:rPr lang="en-PH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PH" sz="4000" b="1" i="0" u="none" strike="noStrike" cap="none" dirty="0" err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tecnologías</a:t>
            </a:r>
            <a:endParaRPr lang="en-PH" sz="4000" dirty="0">
              <a:solidFill>
                <a:schemeClr val="dk1"/>
              </a:solidFill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0" y="3352800"/>
            <a:ext cx="91440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br>
              <a:rPr lang="en-PH" sz="1800" dirty="0"/>
            </a:br>
            <a:br>
              <a:rPr lang="en-PH" sz="1800" dirty="0"/>
            </a:br>
            <a:endParaRPr lang="en-PH" sz="1800" dirty="0"/>
          </a:p>
        </p:txBody>
      </p:sp>
    </p:spTree>
    <p:extLst>
      <p:ext uri="{BB962C8B-B14F-4D97-AF65-F5344CB8AC3E}">
        <p14:creationId xmlns:p14="http://schemas.microsoft.com/office/powerpoint/2010/main" val="3510948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indent="0">
              <a:buNone/>
            </a:pPr>
            <a:endParaRPr lang="es-ES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2079314" y="1295399"/>
          <a:ext cx="4985371" cy="4830765"/>
        </p:xfrm>
        <a:graphic>
          <a:graphicData uri="http://schemas.openxmlformats.org/drawingml/2006/table">
            <a:tbl>
              <a:tblPr firstRow="1" firstCol="1" bandRow="1"/>
              <a:tblGrid>
                <a:gridCol w="705376">
                  <a:extLst>
                    <a:ext uri="{9D8B030D-6E8A-4147-A177-3AD203B41FA5}">
                      <a16:colId xmlns:a16="http://schemas.microsoft.com/office/drawing/2014/main" val="2901735755"/>
                    </a:ext>
                  </a:extLst>
                </a:gridCol>
                <a:gridCol w="1060558">
                  <a:extLst>
                    <a:ext uri="{9D8B030D-6E8A-4147-A177-3AD203B41FA5}">
                      <a16:colId xmlns:a16="http://schemas.microsoft.com/office/drawing/2014/main" val="2359380460"/>
                    </a:ext>
                  </a:extLst>
                </a:gridCol>
                <a:gridCol w="1161377">
                  <a:extLst>
                    <a:ext uri="{9D8B030D-6E8A-4147-A177-3AD203B41FA5}">
                      <a16:colId xmlns:a16="http://schemas.microsoft.com/office/drawing/2014/main" val="3011434129"/>
                    </a:ext>
                  </a:extLst>
                </a:gridCol>
                <a:gridCol w="2058060">
                  <a:extLst>
                    <a:ext uri="{9D8B030D-6E8A-4147-A177-3AD203B41FA5}">
                      <a16:colId xmlns:a16="http://schemas.microsoft.com/office/drawing/2014/main" val="1360432603"/>
                    </a:ext>
                  </a:extLst>
                </a:gridCol>
              </a:tblGrid>
              <a:tr h="10064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CRITERIOS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TECNOLOGÍA A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TECNOLOGÍA B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COMENTARIOS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648236"/>
                  </a:ext>
                </a:extLst>
              </a:tr>
              <a:tr h="30192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A.1 Nombre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Odoo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OpenBravo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Odoo tiene una mejor imagen corporativa (más moderna y cercana al usuario), OpenBravo por su parte sigue una línea más seria y discreta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968677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A.2 Precio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Odoo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OpenBravo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Por lo general Odoo presenta una mayor flexibilidad de precios sobre todo de cara a la pequeña y mediana empresa, OpenBravo sin embargo es una mejor opción para empresas grandes y con mayores exigencias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536704"/>
                  </a:ext>
                </a:extLst>
              </a:tr>
              <a:tr h="5032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A.3 Cursos Gratuitos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Odoo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OpenBravo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Hay más contenido en cursos gratuitos para Odoo que para OpenBravo debido a su mayor comunidad y apoyo que da la misma empresa en forma de jornadas, OpenBravo en cambio tiene una extensa wiki y cursos de pago para formar usuarios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350114"/>
                  </a:ext>
                </a:extLst>
              </a:tr>
              <a:tr h="30192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A.4 Cursos No Gratuitos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Odoo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OpenBravo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Ambos tienen una amplia variedad de cursos de pago por lo que no habrá problemas en recibir formación de mucha calidad de esta forma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810255"/>
                  </a:ext>
                </a:extLst>
              </a:tr>
              <a:tr h="10064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B.1 Java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Odoo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OpenBravo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Ambos utilizan Java en su código fuente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056143"/>
                  </a:ext>
                </a:extLst>
              </a:tr>
              <a:tr h="10064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B.2 Python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Odoo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OpenBravo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Únicamente Odoo utiliza Python en su código fuente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510886"/>
                  </a:ext>
                </a:extLst>
              </a:tr>
              <a:tr h="10064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B.3 C#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Odoo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OpenBravo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Ninguno de los dos usa C# en su código fuente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683665"/>
                  </a:ext>
                </a:extLst>
              </a:tr>
              <a:tr h="30192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C.1 Oracle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Odoo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OpenBravo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Únicamente OpenBravo es compatible con servidores Oracle por lo que puede ser un criterio crítico para ciertos usuarios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618299"/>
                  </a:ext>
                </a:extLst>
              </a:tr>
              <a:tr h="10064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C.2 PostgresSQL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Odoo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OpenBravo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Ambos son compatibles con servidores PostgresSQL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976593"/>
                  </a:ext>
                </a:extLst>
              </a:tr>
              <a:tr h="10064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C.3 MySQL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Odoo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OpenBravo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Ninguno es compatible con servidores MySQL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144513"/>
                  </a:ext>
                </a:extLst>
              </a:tr>
              <a:tr h="20128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C.4 Apache HTTP Server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Odoo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OpenBravo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Ninguno es compatible con Apache HTTP Server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845226"/>
                  </a:ext>
                </a:extLst>
              </a:tr>
              <a:tr h="10064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C.5 Java 2 SE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Odoo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OpenBravo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Ninguno ofrece compatibilidad con Java 2 SE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928647"/>
                  </a:ext>
                </a:extLst>
              </a:tr>
              <a:tr h="30192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D.1 Windows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Odoo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OpenBravo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Ambos son compatibles con Windows lo cual es perfecto porque es el sistema operativo más utilizado en pc y en el entorno empresarial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076418"/>
                  </a:ext>
                </a:extLst>
              </a:tr>
              <a:tr h="20128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D.2 Mac OS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Odoo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OpenBravo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 dos son compatibles con Mac OS otro de los sistemas operativos con más cuota de mercado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242734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D.3 Linux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Odoo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OpenBravo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Ambos son compatibles con Linux otro sistema operativo que a pesar de no tener tanta cuota de mercado como los anteriores sigue teniendo una fuerte presencia dependiendo del software a utilizar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320456"/>
                  </a:ext>
                </a:extLst>
              </a:tr>
              <a:tr h="20128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D.4 Solaris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Odoo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OpenBravo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Únicamente OpenBravo ofrece compatibilidad con Solaris por lo que es un criterio excluyente entre los dos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315918"/>
                  </a:ext>
                </a:extLst>
              </a:tr>
              <a:tr h="20128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E.1 Edición de la Interfaz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Odoo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OpenBravo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Ambos tienen una edición de interfaz muy completa y flexible para el usuario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780843"/>
                  </a:ext>
                </a:extLst>
              </a:tr>
              <a:tr h="30192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E.2 Selección de los módulos necesarios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Odoo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OpenBravo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Ambos nos permiten seleccionar los módulos que el usuario necesite de cara a sus necesidades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680585"/>
                  </a:ext>
                </a:extLst>
              </a:tr>
              <a:tr h="30192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E. 3 Facilidad de uso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Odoo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OpenBravo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Ambos nos ofrecen una buena facilidad de uso, son intuitivos y a través de una buena formación dan rápidamente resultados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897800"/>
                  </a:ext>
                </a:extLst>
              </a:tr>
              <a:tr h="20128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E.4 Actualización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Odoo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OpenBravo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Las dos herramientas ofrecen soporte y actualizaciones periódicas que mantienen el software al día</a:t>
                      </a:r>
                    </a:p>
                  </a:txBody>
                  <a:tcPr marL="38475" marR="38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13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641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PH" sz="4000" dirty="0" err="1">
                <a:solidFill>
                  <a:schemeClr val="dk1"/>
                </a:solidFill>
              </a:rPr>
              <a:t>Recomendaciones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8487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559453"/>
              </p:ext>
            </p:extLst>
          </p:nvPr>
        </p:nvGraphicFramePr>
        <p:xfrm>
          <a:off x="506437" y="1463040"/>
          <a:ext cx="7441808" cy="4684545"/>
        </p:xfrm>
        <a:graphic>
          <a:graphicData uri="http://schemas.openxmlformats.org/drawingml/2006/table">
            <a:tbl>
              <a:tblPr firstRow="1" firstCol="1" bandRow="1">
                <a:tableStyleId>{D5960A82-8FBC-4D00-AD05-78210EC47BC1}</a:tableStyleId>
              </a:tblPr>
              <a:tblGrid>
                <a:gridCol w="2231491">
                  <a:extLst>
                    <a:ext uri="{9D8B030D-6E8A-4147-A177-3AD203B41FA5}">
                      <a16:colId xmlns:a16="http://schemas.microsoft.com/office/drawing/2014/main" val="2741661247"/>
                    </a:ext>
                  </a:extLst>
                </a:gridCol>
                <a:gridCol w="2731759">
                  <a:extLst>
                    <a:ext uri="{9D8B030D-6E8A-4147-A177-3AD203B41FA5}">
                      <a16:colId xmlns:a16="http://schemas.microsoft.com/office/drawing/2014/main" val="945800140"/>
                    </a:ext>
                  </a:extLst>
                </a:gridCol>
                <a:gridCol w="2478558">
                  <a:extLst>
                    <a:ext uri="{9D8B030D-6E8A-4147-A177-3AD203B41FA5}">
                      <a16:colId xmlns:a16="http://schemas.microsoft.com/office/drawing/2014/main" val="2680829264"/>
                    </a:ext>
                  </a:extLst>
                </a:gridCol>
              </a:tblGrid>
              <a:tr h="62934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effectLst/>
                        </a:rPr>
                        <a:t>Criterios relevantes para la decisión</a:t>
                      </a:r>
                      <a:endParaRPr lang="es-ES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bg1"/>
                          </a:solidFill>
                          <a:effectLst/>
                        </a:rPr>
                        <a:t>Ventajas ODOO</a:t>
                      </a:r>
                      <a:endParaRPr lang="es-ES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effectLst/>
                        </a:rPr>
                        <a:t>Ventajas OPENBRAVO</a:t>
                      </a:r>
                      <a:endParaRPr lang="es-ES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48190"/>
                  </a:ext>
                </a:extLst>
              </a:tr>
              <a:tr h="3028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bg1"/>
                          </a:solidFill>
                          <a:effectLst/>
                        </a:rPr>
                        <a:t>General: Precio</a:t>
                      </a:r>
                      <a:endParaRPr lang="es-ES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1298113"/>
                  </a:ext>
                </a:extLst>
              </a:tr>
              <a:tr h="62934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bg1"/>
                          </a:solidFill>
                          <a:effectLst/>
                        </a:rPr>
                        <a:t>General: Cursos Gratuitos</a:t>
                      </a:r>
                      <a:endParaRPr lang="es-ES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2647806"/>
                  </a:ext>
                </a:extLst>
              </a:tr>
              <a:tr h="3028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bg1"/>
                          </a:solidFill>
                          <a:effectLst/>
                        </a:rPr>
                        <a:t>Nombre: Java</a:t>
                      </a:r>
                      <a:endParaRPr lang="es-ES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9704366"/>
                  </a:ext>
                </a:extLst>
              </a:tr>
              <a:tr h="3028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bg1"/>
                          </a:solidFill>
                          <a:effectLst/>
                        </a:rPr>
                        <a:t>Nombre: Python</a:t>
                      </a:r>
                      <a:endParaRPr lang="es-ES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8772323"/>
                  </a:ext>
                </a:extLst>
              </a:tr>
              <a:tr h="62934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bg1"/>
                          </a:solidFill>
                          <a:effectLst/>
                        </a:rPr>
                        <a:t>Servidores software: PostgreSQL</a:t>
                      </a:r>
                      <a:endParaRPr lang="es-ES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8735977"/>
                  </a:ext>
                </a:extLst>
              </a:tr>
              <a:tr h="62934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bg1"/>
                          </a:solidFill>
                          <a:effectLst/>
                        </a:rPr>
                        <a:t>Servidores software: MySQL</a:t>
                      </a:r>
                      <a:endParaRPr lang="es-ES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7246117"/>
                  </a:ext>
                </a:extLst>
              </a:tr>
              <a:tr h="62934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bg1"/>
                          </a:solidFill>
                          <a:effectLst/>
                        </a:rPr>
                        <a:t>Usabilidad: Facilidad de uso</a:t>
                      </a:r>
                      <a:endParaRPr lang="es-ES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0822266"/>
                  </a:ext>
                </a:extLst>
              </a:tr>
              <a:tr h="62934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effectLst/>
                        </a:rPr>
                        <a:t>Usabilidad: Selección de módulos</a:t>
                      </a:r>
                      <a:endParaRPr lang="es-ES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X (selección individual)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X (selección por paquetes)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1652286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06437" y="2556848"/>
            <a:ext cx="810299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Tecnología recomendada: </a:t>
            </a:r>
            <a:r>
              <a:rPr kumimoji="0" lang="es-ES" altLang="es-E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ODOO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06437" y="208250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/>
              <a:t>Situación 1: ODOO</a:t>
            </a:r>
          </a:p>
        </p:txBody>
      </p:sp>
    </p:spTree>
    <p:extLst>
      <p:ext uri="{BB962C8B-B14F-4D97-AF65-F5344CB8AC3E}">
        <p14:creationId xmlns:p14="http://schemas.microsoft.com/office/powerpoint/2010/main" val="1943862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06437" y="2556848"/>
            <a:ext cx="810299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Tecnología recomendada: </a:t>
            </a:r>
            <a:r>
              <a:rPr kumimoji="0" lang="es-ES" altLang="es-E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ODOO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0"/>
            <a:ext cx="5904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/>
              <a:t>Situación 2: OPENBRAVO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80108"/>
              </p:ext>
            </p:extLst>
          </p:nvPr>
        </p:nvGraphicFramePr>
        <p:xfrm>
          <a:off x="351692" y="1350496"/>
          <a:ext cx="8482819" cy="4881494"/>
        </p:xfrm>
        <a:graphic>
          <a:graphicData uri="http://schemas.openxmlformats.org/drawingml/2006/table">
            <a:tbl>
              <a:tblPr firstRow="1" firstCol="1" bandRow="1">
                <a:tableStyleId>{D5960A82-8FBC-4D00-AD05-78210EC47BC1}</a:tableStyleId>
              </a:tblPr>
              <a:tblGrid>
                <a:gridCol w="2543648">
                  <a:extLst>
                    <a:ext uri="{9D8B030D-6E8A-4147-A177-3AD203B41FA5}">
                      <a16:colId xmlns:a16="http://schemas.microsoft.com/office/drawing/2014/main" val="4046146374"/>
                    </a:ext>
                  </a:extLst>
                </a:gridCol>
                <a:gridCol w="3113896">
                  <a:extLst>
                    <a:ext uri="{9D8B030D-6E8A-4147-A177-3AD203B41FA5}">
                      <a16:colId xmlns:a16="http://schemas.microsoft.com/office/drawing/2014/main" val="1694171785"/>
                    </a:ext>
                  </a:extLst>
                </a:gridCol>
                <a:gridCol w="2825275">
                  <a:extLst>
                    <a:ext uri="{9D8B030D-6E8A-4147-A177-3AD203B41FA5}">
                      <a16:colId xmlns:a16="http://schemas.microsoft.com/office/drawing/2014/main" val="3883418851"/>
                    </a:ext>
                  </a:extLst>
                </a:gridCol>
              </a:tblGrid>
              <a:tr h="6130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bg1"/>
                          </a:solidFill>
                          <a:effectLst/>
                        </a:rPr>
                        <a:t>Criterios relevantes para la decisión</a:t>
                      </a:r>
                      <a:endParaRPr lang="es-ES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bg1"/>
                          </a:solidFill>
                          <a:effectLst/>
                        </a:rPr>
                        <a:t>Ventajas ODOO</a:t>
                      </a:r>
                      <a:endParaRPr lang="es-ES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effectLst/>
                        </a:rPr>
                        <a:t>Ventajas OPENBRAVO</a:t>
                      </a:r>
                      <a:endParaRPr lang="es-ES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343989"/>
                  </a:ext>
                </a:extLst>
              </a:tr>
              <a:tr h="2949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bg1"/>
                          </a:solidFill>
                          <a:effectLst/>
                        </a:rPr>
                        <a:t>General: Precio</a:t>
                      </a:r>
                      <a:endParaRPr lang="es-ES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X 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X (Pueden permitírselo)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0166459"/>
                  </a:ext>
                </a:extLst>
              </a:tr>
              <a:tr h="6130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bg1"/>
                          </a:solidFill>
                          <a:effectLst/>
                        </a:rPr>
                        <a:t>General: Cursos Gratuitos</a:t>
                      </a:r>
                      <a:endParaRPr lang="es-ES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748689"/>
                  </a:ext>
                </a:extLst>
              </a:tr>
              <a:tr h="6130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bg1"/>
                          </a:solidFill>
                          <a:effectLst/>
                        </a:rPr>
                        <a:t>General: Cursos no Gratuitos</a:t>
                      </a:r>
                      <a:endParaRPr lang="es-ES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9158550"/>
                  </a:ext>
                </a:extLst>
              </a:tr>
              <a:tr h="2949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bg1"/>
                          </a:solidFill>
                          <a:effectLst/>
                        </a:rPr>
                        <a:t>Nombre: Java</a:t>
                      </a:r>
                      <a:endParaRPr lang="es-ES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7011373"/>
                  </a:ext>
                </a:extLst>
              </a:tr>
              <a:tr h="6130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bg1"/>
                          </a:solidFill>
                          <a:effectLst/>
                        </a:rPr>
                        <a:t>Servidores software: PostgreSQL</a:t>
                      </a:r>
                      <a:endParaRPr lang="es-ES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5689442"/>
                  </a:ext>
                </a:extLst>
              </a:tr>
              <a:tr h="6130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bg1"/>
                          </a:solidFill>
                          <a:effectLst/>
                        </a:rPr>
                        <a:t>Servidores software: Oracle</a:t>
                      </a:r>
                      <a:endParaRPr lang="es-ES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937113"/>
                  </a:ext>
                </a:extLst>
              </a:tr>
              <a:tr h="6130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bg1"/>
                          </a:solidFill>
                          <a:effectLst/>
                        </a:rPr>
                        <a:t>Usabilidad: Facilidad de uso</a:t>
                      </a:r>
                      <a:endParaRPr lang="es-ES" sz="11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8461812"/>
                  </a:ext>
                </a:extLst>
              </a:tr>
              <a:tr h="6130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effectLst/>
                        </a:rPr>
                        <a:t>Usabilidad: Selección de módulos</a:t>
                      </a:r>
                      <a:endParaRPr lang="es-ES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X (selección individual)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X (selección por paquetes)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0110196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707911" y="2121242"/>
            <a:ext cx="14381045" cy="810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7476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9600" dirty="0">
                <a:solidFill>
                  <a:schemeClr val="dk1"/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500766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Odoo</a:t>
            </a:r>
            <a:endParaRPr lang="es-ES" dirty="0"/>
          </a:p>
        </p:txBody>
      </p:sp>
      <p:pic>
        <p:nvPicPr>
          <p:cNvPr id="5" name="Picture 2" descr="Resultado de imagen de ODO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277" y="1193861"/>
            <a:ext cx="5234163" cy="169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379828" y="3012399"/>
            <a:ext cx="4360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Funciones integradas: ventas, CRM, gestión de proyectos, almacenes e inventarios, </a:t>
            </a:r>
            <a:r>
              <a:rPr lang="es-ES" sz="2000" dirty="0" err="1"/>
              <a:t>ecommerce</a:t>
            </a:r>
            <a:r>
              <a:rPr lang="es-ES" sz="2000" dirty="0"/>
              <a:t>, RRHH, contabilidad,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Paquete básico con opción de más módulos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Trabajo remoto por interfaz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Localización contable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5413615" y="3012399"/>
            <a:ext cx="3463099" cy="2671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ES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Código abierto</a:t>
            </a:r>
          </a:p>
          <a:p>
            <a:r>
              <a:rPr lang="es-ES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Multiplataforma</a:t>
            </a:r>
          </a:p>
          <a:p>
            <a:r>
              <a:rPr lang="es-ES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Fácil manejo</a:t>
            </a:r>
          </a:p>
          <a:p>
            <a:r>
              <a:rPr lang="es-ES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Integración con otras aplicaciones</a:t>
            </a:r>
          </a:p>
          <a:p>
            <a:r>
              <a:rPr lang="es-ES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Pagar por lo necesario</a:t>
            </a:r>
          </a:p>
          <a:p>
            <a:r>
              <a:rPr lang="es-ES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Gratis</a:t>
            </a:r>
          </a:p>
        </p:txBody>
      </p:sp>
    </p:spTree>
    <p:extLst>
      <p:ext uri="{BB962C8B-B14F-4D97-AF65-F5344CB8AC3E}">
        <p14:creationId xmlns:p14="http://schemas.microsoft.com/office/powerpoint/2010/main" val="25554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OpenBravo</a:t>
            </a:r>
            <a:endParaRPr lang="es-ES" dirty="0"/>
          </a:p>
        </p:txBody>
      </p:sp>
      <p:pic>
        <p:nvPicPr>
          <p:cNvPr id="5" name="Picture 4" descr="Resultado de imagen de openbravo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561" y="1301450"/>
            <a:ext cx="5536504" cy="169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559929" y="2847695"/>
            <a:ext cx="3958884" cy="3637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ES" sz="2400" dirty="0">
                <a:latin typeface="+mn-lt"/>
              </a:rPr>
              <a:t>Facilidad de uso e implementación</a:t>
            </a:r>
          </a:p>
          <a:p>
            <a:r>
              <a:rPr lang="es-ES" sz="2400" dirty="0">
                <a:latin typeface="+mn-lt"/>
              </a:rPr>
              <a:t>Precio variable </a:t>
            </a:r>
          </a:p>
          <a:p>
            <a:r>
              <a:rPr lang="es-ES" sz="2400" dirty="0">
                <a:latin typeface="+mn-lt"/>
              </a:rPr>
              <a:t>Interfaz web</a:t>
            </a:r>
          </a:p>
          <a:p>
            <a:r>
              <a:rPr lang="es-ES" sz="2400" dirty="0">
                <a:latin typeface="+mn-lt"/>
              </a:rPr>
              <a:t>Adaptación a las necesidades</a:t>
            </a:r>
          </a:p>
          <a:p>
            <a:r>
              <a:rPr lang="es-ES" sz="2400" dirty="0">
                <a:latin typeface="+mn-lt"/>
              </a:rPr>
              <a:t>Modularidad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518813" y="2996455"/>
            <a:ext cx="37005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6E6E6E"/>
                </a:solidFill>
                <a:latin typeface="+mn-lt"/>
                <a:ea typeface="Calibri"/>
                <a:cs typeface="Calibri"/>
                <a:sym typeface="Calibri"/>
              </a:rPr>
              <a:t>Automatización de tareas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6E6E6E"/>
                </a:solidFill>
                <a:latin typeface="+mn-lt"/>
                <a:ea typeface="Calibri"/>
                <a:cs typeface="Calibri"/>
                <a:sym typeface="Calibri"/>
              </a:rPr>
              <a:t>Adaptación de la interfaz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6E6E6E"/>
                </a:solidFill>
                <a:latin typeface="+mn-lt"/>
                <a:ea typeface="Calibri"/>
                <a:cs typeface="Calibri"/>
                <a:sym typeface="Calibri"/>
              </a:rPr>
              <a:t>Multiplataforma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6E6E6E"/>
                </a:solidFill>
                <a:latin typeface="+mn-lt"/>
                <a:ea typeface="Calibri"/>
                <a:cs typeface="Calibri"/>
                <a:sym typeface="Calibri"/>
              </a:rPr>
              <a:t>Código abierto</a:t>
            </a:r>
          </a:p>
        </p:txBody>
      </p:sp>
    </p:spTree>
    <p:extLst>
      <p:ext uri="{BB962C8B-B14F-4D97-AF65-F5344CB8AC3E}">
        <p14:creationId xmlns:p14="http://schemas.microsoft.com/office/powerpoint/2010/main" val="904962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PH" sz="4000" dirty="0" err="1">
                <a:solidFill>
                  <a:schemeClr val="dk1"/>
                </a:solidFill>
              </a:rPr>
              <a:t>Criterios</a:t>
            </a:r>
            <a:r>
              <a:rPr lang="en-PH" sz="4000" dirty="0">
                <a:solidFill>
                  <a:schemeClr val="dk1"/>
                </a:solidFill>
              </a:rPr>
              <a:t> de </a:t>
            </a:r>
            <a:r>
              <a:rPr lang="en-PH" sz="4000" dirty="0" err="1">
                <a:solidFill>
                  <a:schemeClr val="dk1"/>
                </a:solidFill>
              </a:rPr>
              <a:t>comparación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36196" y="0"/>
            <a:ext cx="6129033" cy="1046871"/>
          </a:xfrm>
        </p:spPr>
        <p:txBody>
          <a:bodyPr/>
          <a:lstStyle/>
          <a:p>
            <a:r>
              <a:rPr lang="es-ES" dirty="0"/>
              <a:t>Categoría A: General</a:t>
            </a:r>
            <a:endParaRPr lang="es-ES" sz="28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76249" cy="4525963"/>
          </a:xfrm>
        </p:spPr>
        <p:txBody>
          <a:bodyPr/>
          <a:lstStyle/>
          <a:p>
            <a:r>
              <a:rPr lang="es-ES" dirty="0"/>
              <a:t> </a:t>
            </a:r>
            <a:r>
              <a:rPr lang="es-ES" b="1" dirty="0"/>
              <a:t>A.1: Nombre</a:t>
            </a:r>
          </a:p>
          <a:p>
            <a:pPr lvl="1"/>
            <a:r>
              <a:rPr lang="es-ES" i="1" dirty="0"/>
              <a:t> Nombre de la persona, institución o empresa que ha creado la herramienta</a:t>
            </a:r>
            <a:endParaRPr lang="es-ES" b="1" dirty="0"/>
          </a:p>
          <a:p>
            <a:r>
              <a:rPr lang="es-ES" b="1" dirty="0"/>
              <a:t> A.2: Precio</a:t>
            </a:r>
          </a:p>
          <a:p>
            <a:pPr lvl="1"/>
            <a:r>
              <a:rPr lang="es-ES" i="1" dirty="0"/>
              <a:t> Precio de adquisición del sistema</a:t>
            </a:r>
            <a:endParaRPr lang="es-ES" b="1" dirty="0"/>
          </a:p>
          <a:p>
            <a:r>
              <a:rPr lang="es-ES" b="1" dirty="0"/>
              <a:t> A.3: Cursos Gratuitos</a:t>
            </a:r>
          </a:p>
          <a:p>
            <a:pPr lvl="1"/>
            <a:r>
              <a:rPr lang="es-ES" i="1" dirty="0"/>
              <a:t> Precio de adquisición del sistema</a:t>
            </a:r>
            <a:endParaRPr lang="es-ES" b="1" dirty="0"/>
          </a:p>
          <a:p>
            <a:r>
              <a:rPr lang="es-ES" i="1" dirty="0"/>
              <a:t> </a:t>
            </a:r>
            <a:r>
              <a:rPr lang="es-ES" b="1" dirty="0"/>
              <a:t>A.4: Cursos No Gratuitos</a:t>
            </a:r>
          </a:p>
          <a:p>
            <a:pPr lvl="1"/>
            <a:r>
              <a:rPr lang="es-ES" i="1" dirty="0"/>
              <a:t> Precio de adquisición del sistema</a:t>
            </a:r>
          </a:p>
          <a:p>
            <a:pPr lvl="1" indent="0">
              <a:buNone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5053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36196" y="0"/>
            <a:ext cx="6129033" cy="1046871"/>
          </a:xfrm>
        </p:spPr>
        <p:txBody>
          <a:bodyPr/>
          <a:lstStyle/>
          <a:p>
            <a:r>
              <a:rPr lang="es-ES" dirty="0"/>
              <a:t>Categoría B: Nombre</a:t>
            </a:r>
            <a:endParaRPr lang="es-ES" sz="28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76249" cy="4525963"/>
          </a:xfrm>
        </p:spPr>
        <p:txBody>
          <a:bodyPr/>
          <a:lstStyle/>
          <a:p>
            <a:r>
              <a:rPr lang="es-ES" dirty="0"/>
              <a:t> </a:t>
            </a:r>
            <a:r>
              <a:rPr lang="es-ES" b="1" dirty="0"/>
              <a:t>B.1: Java</a:t>
            </a:r>
          </a:p>
          <a:p>
            <a:pPr lvl="1"/>
            <a:r>
              <a:rPr lang="es-ES" i="1" dirty="0"/>
              <a:t> Usa lenguaje Java en el código fuente</a:t>
            </a:r>
          </a:p>
          <a:p>
            <a:pPr lvl="1" indent="0">
              <a:buNone/>
            </a:pPr>
            <a:endParaRPr lang="es-ES" dirty="0"/>
          </a:p>
          <a:p>
            <a:r>
              <a:rPr lang="es-ES" i="1" dirty="0"/>
              <a:t> </a:t>
            </a:r>
            <a:r>
              <a:rPr lang="es-ES" b="1" dirty="0"/>
              <a:t>B.2: Python</a:t>
            </a:r>
          </a:p>
          <a:p>
            <a:pPr lvl="1"/>
            <a:r>
              <a:rPr lang="es-ES" i="1" dirty="0"/>
              <a:t> Usa lenguaje Java en el código fuente</a:t>
            </a:r>
          </a:p>
          <a:p>
            <a:pPr lvl="1" indent="0">
              <a:buNone/>
            </a:pPr>
            <a:endParaRPr lang="es-ES" dirty="0"/>
          </a:p>
          <a:p>
            <a:r>
              <a:rPr lang="es-ES" i="1" dirty="0"/>
              <a:t> </a:t>
            </a:r>
            <a:r>
              <a:rPr lang="es-ES" b="1" dirty="0"/>
              <a:t>B.3: C#</a:t>
            </a:r>
          </a:p>
          <a:p>
            <a:pPr lvl="1"/>
            <a:r>
              <a:rPr lang="es-ES" i="1" dirty="0"/>
              <a:t> Descripción: Usa lenguaje C# en el código fuente</a:t>
            </a:r>
            <a:endParaRPr lang="es-ES" dirty="0"/>
          </a:p>
          <a:p>
            <a:endParaRPr lang="es-ES" i="1" dirty="0"/>
          </a:p>
          <a:p>
            <a:endParaRPr lang="es-ES" i="1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4359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36196" y="0"/>
            <a:ext cx="6129033" cy="1046871"/>
          </a:xfrm>
        </p:spPr>
        <p:txBody>
          <a:bodyPr/>
          <a:lstStyle/>
          <a:p>
            <a:r>
              <a:rPr lang="es-ES" sz="3000" dirty="0"/>
              <a:t>Categoría C: Servidores Software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76249" cy="4800600"/>
          </a:xfrm>
        </p:spPr>
        <p:txBody>
          <a:bodyPr/>
          <a:lstStyle/>
          <a:p>
            <a:r>
              <a:rPr lang="es-ES" b="1" dirty="0"/>
              <a:t> C.1: Oracle</a:t>
            </a:r>
          </a:p>
          <a:p>
            <a:pPr lvl="1"/>
            <a:r>
              <a:rPr lang="es-ES" i="1" dirty="0"/>
              <a:t> Compatibilidad con Oracle</a:t>
            </a:r>
            <a:endParaRPr lang="es-ES" dirty="0"/>
          </a:p>
          <a:p>
            <a:r>
              <a:rPr lang="es-ES" b="1" dirty="0"/>
              <a:t> C.2: </a:t>
            </a:r>
            <a:r>
              <a:rPr lang="es-ES" b="1" dirty="0" err="1"/>
              <a:t>PostgresSQL</a:t>
            </a:r>
            <a:endParaRPr lang="es-ES" b="1" dirty="0"/>
          </a:p>
          <a:p>
            <a:pPr lvl="1"/>
            <a:r>
              <a:rPr lang="es-ES" i="1" dirty="0"/>
              <a:t> Compatibilidad con </a:t>
            </a:r>
            <a:r>
              <a:rPr lang="es-ES" i="1" dirty="0" err="1"/>
              <a:t>PostgresSQL</a:t>
            </a:r>
            <a:endParaRPr lang="es-ES" dirty="0"/>
          </a:p>
          <a:p>
            <a:r>
              <a:rPr lang="es-ES" b="1" dirty="0"/>
              <a:t> C.3: </a:t>
            </a:r>
            <a:r>
              <a:rPr lang="es-ES" b="1" dirty="0" err="1"/>
              <a:t>MySQL</a:t>
            </a:r>
            <a:endParaRPr lang="es-ES" b="1" dirty="0"/>
          </a:p>
          <a:p>
            <a:pPr lvl="1"/>
            <a:r>
              <a:rPr lang="es-ES" i="1" dirty="0"/>
              <a:t> Compatibilidad con </a:t>
            </a:r>
            <a:r>
              <a:rPr lang="es-ES" i="1" dirty="0" err="1"/>
              <a:t>MySQL</a:t>
            </a:r>
            <a:endParaRPr lang="es-ES" dirty="0"/>
          </a:p>
          <a:p>
            <a:r>
              <a:rPr lang="es-ES" b="1" dirty="0"/>
              <a:t> C.4: Apache HTTP Server</a:t>
            </a:r>
          </a:p>
          <a:p>
            <a:pPr lvl="1"/>
            <a:r>
              <a:rPr lang="es-ES" i="1" dirty="0"/>
              <a:t> Compatibilidad con Apache HTTP Server</a:t>
            </a:r>
            <a:endParaRPr lang="es-ES" dirty="0"/>
          </a:p>
          <a:p>
            <a:r>
              <a:rPr lang="es-ES" b="1" dirty="0"/>
              <a:t> C.5: Java 2 SE</a:t>
            </a:r>
          </a:p>
          <a:p>
            <a:pPr lvl="1"/>
            <a:r>
              <a:rPr lang="es-ES" i="1" dirty="0"/>
              <a:t> Compatibilidad con Java 2 SE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21526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36196" y="0"/>
            <a:ext cx="6129033" cy="1046871"/>
          </a:xfrm>
        </p:spPr>
        <p:txBody>
          <a:bodyPr/>
          <a:lstStyle/>
          <a:p>
            <a:r>
              <a:rPr lang="es-ES" sz="3000" dirty="0"/>
              <a:t>Categoría D: Sistemas Operativos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427672"/>
            <a:ext cx="8376249" cy="4800600"/>
          </a:xfrm>
        </p:spPr>
        <p:txBody>
          <a:bodyPr/>
          <a:lstStyle/>
          <a:p>
            <a:r>
              <a:rPr lang="es-ES" b="1" dirty="0"/>
              <a:t> D.1: Windows</a:t>
            </a:r>
          </a:p>
          <a:p>
            <a:pPr lvl="1"/>
            <a:r>
              <a:rPr lang="es-ES" i="1" dirty="0"/>
              <a:t> Compatibilidad con Windows</a:t>
            </a:r>
          </a:p>
          <a:p>
            <a:pPr lvl="1"/>
            <a:endParaRPr lang="es-ES" dirty="0"/>
          </a:p>
          <a:p>
            <a:r>
              <a:rPr lang="es-ES" b="1" dirty="0"/>
              <a:t> D.2: Mac OS </a:t>
            </a:r>
          </a:p>
          <a:p>
            <a:pPr lvl="1"/>
            <a:r>
              <a:rPr lang="es-ES" i="1" dirty="0"/>
              <a:t> Compatibilidad con Mac Os</a:t>
            </a:r>
          </a:p>
          <a:p>
            <a:pPr lvl="1"/>
            <a:endParaRPr lang="es-ES" dirty="0"/>
          </a:p>
          <a:p>
            <a:r>
              <a:rPr lang="es-ES" b="1" dirty="0"/>
              <a:t> D.3: Linux</a:t>
            </a:r>
          </a:p>
          <a:p>
            <a:pPr lvl="1"/>
            <a:r>
              <a:rPr lang="es-ES" i="1" dirty="0"/>
              <a:t> Compatibilidad con Linux</a:t>
            </a:r>
          </a:p>
          <a:p>
            <a:pPr lvl="1"/>
            <a:endParaRPr lang="es-ES" dirty="0"/>
          </a:p>
          <a:p>
            <a:r>
              <a:rPr lang="es-ES" b="1" dirty="0"/>
              <a:t> D.4: Solaris</a:t>
            </a:r>
          </a:p>
          <a:p>
            <a:pPr lvl="1"/>
            <a:r>
              <a:rPr lang="es-ES" i="1" dirty="0"/>
              <a:t> Compatibilidad con Solaris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22119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rgbClr val="3F3F3F"/>
      </a:dk1>
      <a:lt1>
        <a:srgbClr val="FFFFFF"/>
      </a:lt1>
      <a:dk2>
        <a:srgbClr val="464646"/>
      </a:dk2>
      <a:lt2>
        <a:srgbClr val="FFFFFF"/>
      </a:lt2>
      <a:accent1>
        <a:srgbClr val="595959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1041</Words>
  <Application>Microsoft Office PowerPoint</Application>
  <PresentationFormat>Presentación en pantalla (4:3)</PresentationFormat>
  <Paragraphs>257</Paragraphs>
  <Slides>24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Times New Roman</vt:lpstr>
      <vt:lpstr>Arial Black</vt:lpstr>
      <vt:lpstr>Calibri</vt:lpstr>
      <vt:lpstr>Office Theme</vt:lpstr>
      <vt:lpstr>ERP Servers</vt:lpstr>
      <vt:lpstr>Descripción tecnologías</vt:lpstr>
      <vt:lpstr>Odoo</vt:lpstr>
      <vt:lpstr>OpenBravo</vt:lpstr>
      <vt:lpstr>Criterios de comparación</vt:lpstr>
      <vt:lpstr>Categoría A: General</vt:lpstr>
      <vt:lpstr>Categoría B: Nombre</vt:lpstr>
      <vt:lpstr>Categoría C: Servidores Software</vt:lpstr>
      <vt:lpstr>Categoría D: Sistemas Operativos</vt:lpstr>
      <vt:lpstr>Categoría E: Usabilidad</vt:lpstr>
      <vt:lpstr>Evaluación de los criterios Odoo</vt:lpstr>
      <vt:lpstr>Odoo</vt:lpstr>
      <vt:lpstr>Odoo</vt:lpstr>
      <vt:lpstr>Odoo</vt:lpstr>
      <vt:lpstr>Evaluación de los criterios OpenBravo</vt:lpstr>
      <vt:lpstr>OpenBravo</vt:lpstr>
      <vt:lpstr>OpenBravo</vt:lpstr>
      <vt:lpstr>OpenBravo</vt:lpstr>
      <vt:lpstr>Comparación Tecnologías</vt:lpstr>
      <vt:lpstr>Comparación</vt:lpstr>
      <vt:lpstr>Recomendaciones</vt:lpstr>
      <vt:lpstr>Presentación de PowerPoint</vt:lpstr>
      <vt:lpstr>Presentación de PowerPoint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Servers</dc:title>
  <dc:creator>Cheng Liang Sun</dc:creator>
  <cp:lastModifiedBy>David Bustos</cp:lastModifiedBy>
  <cp:revision>35</cp:revision>
  <dcterms:modified xsi:type="dcterms:W3CDTF">2017-04-03T20:01:53Z</dcterms:modified>
</cp:coreProperties>
</file>