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309" r:id="rId3"/>
    <p:sldId id="310" r:id="rId4"/>
    <p:sldId id="311" r:id="rId5"/>
    <p:sldId id="257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2" r:id="rId20"/>
    <p:sldId id="313" r:id="rId21"/>
    <p:sldId id="314" r:id="rId22"/>
    <p:sldId id="295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Arial Black" panose="020B0A04020102020204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60A82-8FBC-4D00-AD05-78210EC47BC1}">
  <a:tblStyle styleId="{D5960A82-8FBC-4D00-AD05-78210EC47BC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5741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9958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4186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74569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790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11085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JORGE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1307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JORGE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0303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7137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930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595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989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0" y="20574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Arial Black"/>
              <a:buNone/>
              <a:defRPr sz="4800" b="1" i="0" u="none" strike="noStrike" cap="none">
                <a:solidFill>
                  <a:srgbClr val="D8D8D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0" y="33528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3008313" cy="552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575050" y="1295400"/>
            <a:ext cx="5111750" cy="483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1905000"/>
            <a:ext cx="3008313" cy="42211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2156618" y="-404018"/>
            <a:ext cx="483076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 rot="5400000">
            <a:off x="5166516" y="2605881"/>
            <a:ext cx="498316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 rot="5400000">
            <a:off x="975516" y="624680"/>
            <a:ext cx="4983163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0" y="20574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ERP Servers</a:t>
            </a:r>
            <a:endParaRPr lang="en-PH" sz="4000" dirty="0">
              <a:solidFill>
                <a:schemeClr val="dk1"/>
              </a:solidFill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0" y="33528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PH" sz="2800" dirty="0"/>
              <a:t>GRUPO M3</a:t>
            </a:r>
            <a:br>
              <a:rPr lang="en-PH" sz="1800" dirty="0"/>
            </a:br>
            <a:br>
              <a:rPr lang="en-PH" sz="1800" dirty="0"/>
            </a:br>
            <a:endParaRPr lang="en-PH" sz="1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dirty="0"/>
              <a:t>Categoría E: Usabilidad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27672"/>
            <a:ext cx="8376249" cy="4800600"/>
          </a:xfrm>
        </p:spPr>
        <p:txBody>
          <a:bodyPr/>
          <a:lstStyle/>
          <a:p>
            <a:r>
              <a:rPr lang="es-ES" b="1" dirty="0"/>
              <a:t> E.1: Edición de la Interfaz</a:t>
            </a:r>
          </a:p>
          <a:p>
            <a:pPr lvl="1"/>
            <a:r>
              <a:rPr lang="es-ES" i="1" dirty="0"/>
              <a:t> Personalización de la interfaz</a:t>
            </a:r>
          </a:p>
          <a:p>
            <a:pPr lvl="1"/>
            <a:endParaRPr lang="es-ES" dirty="0"/>
          </a:p>
          <a:p>
            <a:r>
              <a:rPr lang="es-ES" b="1" dirty="0"/>
              <a:t> E.2: Selección de módulos</a:t>
            </a:r>
          </a:p>
          <a:p>
            <a:pPr lvl="1"/>
            <a:r>
              <a:rPr lang="es-ES" i="1" dirty="0"/>
              <a:t> Elección de los módulos necesarios</a:t>
            </a:r>
          </a:p>
          <a:p>
            <a:pPr lvl="1"/>
            <a:endParaRPr lang="es-ES" dirty="0"/>
          </a:p>
          <a:p>
            <a:r>
              <a:rPr lang="es-ES" b="1" dirty="0"/>
              <a:t> E.3: Facilidad de uso</a:t>
            </a:r>
          </a:p>
          <a:p>
            <a:pPr lvl="1"/>
            <a:r>
              <a:rPr lang="es-ES" i="1" dirty="0"/>
              <a:t> Interfaz intuitiva</a:t>
            </a:r>
          </a:p>
          <a:p>
            <a:pPr lvl="1"/>
            <a:endParaRPr lang="es-ES" dirty="0"/>
          </a:p>
          <a:p>
            <a:r>
              <a:rPr lang="es-ES" b="1" dirty="0"/>
              <a:t> E.4: Actualización</a:t>
            </a:r>
          </a:p>
          <a:p>
            <a:pPr lvl="1"/>
            <a:r>
              <a:rPr lang="es-ES" i="1" dirty="0"/>
              <a:t> Mejores periódicas del sistema</a:t>
            </a:r>
            <a:endParaRPr lang="es-ES" dirty="0"/>
          </a:p>
          <a:p>
            <a:pPr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1232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PH" sz="4000" dirty="0" err="1">
                <a:solidFill>
                  <a:schemeClr val="dk1"/>
                </a:solidFill>
              </a:rPr>
              <a:t>Evaluación</a:t>
            </a:r>
            <a:r>
              <a:rPr lang="en-PH" sz="4000" dirty="0">
                <a:solidFill>
                  <a:schemeClr val="dk1"/>
                </a:solidFill>
              </a:rPr>
              <a:t> de </a:t>
            </a:r>
            <a:r>
              <a:rPr lang="en-PH" sz="4000" dirty="0" err="1">
                <a:solidFill>
                  <a:schemeClr val="dk1"/>
                </a:solidFill>
              </a:rPr>
              <a:t>los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criterios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Odoo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122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55" y="1478133"/>
            <a:ext cx="50292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428750"/>
            <a:ext cx="50196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8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2519362"/>
            <a:ext cx="50196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05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PH" sz="4000" dirty="0" err="1">
                <a:solidFill>
                  <a:schemeClr val="dk1"/>
                </a:solidFill>
              </a:rPr>
              <a:t>Evaluación</a:t>
            </a:r>
            <a:r>
              <a:rPr lang="en-PH" sz="4000" dirty="0">
                <a:solidFill>
                  <a:schemeClr val="dk1"/>
                </a:solidFill>
              </a:rPr>
              <a:t> de </a:t>
            </a:r>
            <a:r>
              <a:rPr lang="en-PH" sz="4000" dirty="0" err="1">
                <a:solidFill>
                  <a:schemeClr val="dk1"/>
                </a:solidFill>
              </a:rPr>
              <a:t>los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criterios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s-ES" sz="4000" dirty="0" err="1">
                <a:solidFill>
                  <a:schemeClr val="dk1"/>
                </a:solidFill>
              </a:rPr>
              <a:t>OpenBravo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04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OpenBravo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590675"/>
            <a:ext cx="50292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9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OpenBravo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6" y="2269512"/>
            <a:ext cx="5019675" cy="14573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3726837"/>
            <a:ext cx="50387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OpenBravo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619" y="1792605"/>
            <a:ext cx="5000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4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PH" sz="4000" dirty="0" err="1">
                <a:solidFill>
                  <a:schemeClr val="dk1"/>
                </a:solidFill>
              </a:rPr>
              <a:t>Recomendaciones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983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0" y="20574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Descripción</a:t>
            </a:r>
            <a:r>
              <a:rPr lang="en-PH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PH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tecnologías</a:t>
            </a:r>
            <a:endParaRPr lang="en-PH" sz="4000" dirty="0">
              <a:solidFill>
                <a:schemeClr val="dk1"/>
              </a:solidFill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0" y="33528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br>
              <a:rPr lang="en-PH" sz="1800" dirty="0"/>
            </a:br>
            <a:br>
              <a:rPr lang="en-PH" sz="1800" dirty="0"/>
            </a:br>
            <a:endParaRPr lang="en-PH" sz="1800" dirty="0"/>
          </a:p>
        </p:txBody>
      </p:sp>
    </p:spTree>
    <p:extLst>
      <p:ext uri="{BB962C8B-B14F-4D97-AF65-F5344CB8AC3E}">
        <p14:creationId xmlns:p14="http://schemas.microsoft.com/office/powerpoint/2010/main" val="3510948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559453"/>
              </p:ext>
            </p:extLst>
          </p:nvPr>
        </p:nvGraphicFramePr>
        <p:xfrm>
          <a:off x="506437" y="1463040"/>
          <a:ext cx="7441808" cy="4684545"/>
        </p:xfrm>
        <a:graphic>
          <a:graphicData uri="http://schemas.openxmlformats.org/drawingml/2006/table">
            <a:tbl>
              <a:tblPr firstRow="1" firstCol="1" bandRow="1">
                <a:tableStyleId>{D5960A82-8FBC-4D00-AD05-78210EC47BC1}</a:tableStyleId>
              </a:tblPr>
              <a:tblGrid>
                <a:gridCol w="2231491">
                  <a:extLst>
                    <a:ext uri="{9D8B030D-6E8A-4147-A177-3AD203B41FA5}">
                      <a16:colId xmlns:a16="http://schemas.microsoft.com/office/drawing/2014/main" val="2741661247"/>
                    </a:ext>
                  </a:extLst>
                </a:gridCol>
                <a:gridCol w="2731759">
                  <a:extLst>
                    <a:ext uri="{9D8B030D-6E8A-4147-A177-3AD203B41FA5}">
                      <a16:colId xmlns:a16="http://schemas.microsoft.com/office/drawing/2014/main" val="945800140"/>
                    </a:ext>
                  </a:extLst>
                </a:gridCol>
                <a:gridCol w="2478558">
                  <a:extLst>
                    <a:ext uri="{9D8B030D-6E8A-4147-A177-3AD203B41FA5}">
                      <a16:colId xmlns:a16="http://schemas.microsoft.com/office/drawing/2014/main" val="2680829264"/>
                    </a:ext>
                  </a:extLst>
                </a:gridCol>
              </a:tblGrid>
              <a:tr h="6293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Criterios relevantes para la decisión</a:t>
                      </a:r>
                      <a:endParaRPr lang="es-E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Ventajas ODOO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Ventajas OPENBRAVO</a:t>
                      </a:r>
                      <a:endParaRPr lang="es-E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48190"/>
                  </a:ext>
                </a:extLst>
              </a:tr>
              <a:tr h="3028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General: Precio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298113"/>
                  </a:ext>
                </a:extLst>
              </a:tr>
              <a:tr h="6293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General: Cursos Gratuitos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647806"/>
                  </a:ext>
                </a:extLst>
              </a:tr>
              <a:tr h="3028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Nombre: Java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9704366"/>
                  </a:ext>
                </a:extLst>
              </a:tr>
              <a:tr h="3028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Nombre: Python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8772323"/>
                  </a:ext>
                </a:extLst>
              </a:tr>
              <a:tr h="6293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Servidores software: PostgreSQL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8735977"/>
                  </a:ext>
                </a:extLst>
              </a:tr>
              <a:tr h="6293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Servidores software: MySQL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7246117"/>
                  </a:ext>
                </a:extLst>
              </a:tr>
              <a:tr h="6293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Usabilidad: Facilidad de uso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822266"/>
                  </a:ext>
                </a:extLst>
              </a:tr>
              <a:tr h="6293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Usabilidad: Selección de módulos</a:t>
                      </a:r>
                      <a:endParaRPr lang="es-E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 (selección individual)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X (selección por paquetes)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1652286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6437" y="2556848"/>
            <a:ext cx="810299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Tecnología recomendada: </a:t>
            </a:r>
            <a:r>
              <a:rPr kumimoji="0" lang="es-ES" altLang="es-E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ODOO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06437" y="20825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/>
              <a:t>Situación 1: ODOO</a:t>
            </a:r>
          </a:p>
        </p:txBody>
      </p:sp>
    </p:spTree>
    <p:extLst>
      <p:ext uri="{BB962C8B-B14F-4D97-AF65-F5344CB8AC3E}">
        <p14:creationId xmlns:p14="http://schemas.microsoft.com/office/powerpoint/2010/main" val="1943862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6437" y="2556848"/>
            <a:ext cx="810299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Tecnología recomendada: </a:t>
            </a:r>
            <a:r>
              <a:rPr kumimoji="0" lang="es-ES" altLang="es-E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ODOO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5904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Situación 2: OPENBRAVO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0108"/>
              </p:ext>
            </p:extLst>
          </p:nvPr>
        </p:nvGraphicFramePr>
        <p:xfrm>
          <a:off x="351692" y="1350496"/>
          <a:ext cx="8482819" cy="4881494"/>
        </p:xfrm>
        <a:graphic>
          <a:graphicData uri="http://schemas.openxmlformats.org/drawingml/2006/table">
            <a:tbl>
              <a:tblPr firstRow="1" firstCol="1" bandRow="1">
                <a:tableStyleId>{D5960A82-8FBC-4D00-AD05-78210EC47BC1}</a:tableStyleId>
              </a:tblPr>
              <a:tblGrid>
                <a:gridCol w="2543648">
                  <a:extLst>
                    <a:ext uri="{9D8B030D-6E8A-4147-A177-3AD203B41FA5}">
                      <a16:colId xmlns:a16="http://schemas.microsoft.com/office/drawing/2014/main" val="4046146374"/>
                    </a:ext>
                  </a:extLst>
                </a:gridCol>
                <a:gridCol w="3113896">
                  <a:extLst>
                    <a:ext uri="{9D8B030D-6E8A-4147-A177-3AD203B41FA5}">
                      <a16:colId xmlns:a16="http://schemas.microsoft.com/office/drawing/2014/main" val="1694171785"/>
                    </a:ext>
                  </a:extLst>
                </a:gridCol>
                <a:gridCol w="2825275">
                  <a:extLst>
                    <a:ext uri="{9D8B030D-6E8A-4147-A177-3AD203B41FA5}">
                      <a16:colId xmlns:a16="http://schemas.microsoft.com/office/drawing/2014/main" val="3883418851"/>
                    </a:ext>
                  </a:extLst>
                </a:gridCol>
              </a:tblGrid>
              <a:tr h="6130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Criterios relevantes para la decisión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Ventajas ODOO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Ventajas OPENBRAVO</a:t>
                      </a:r>
                      <a:endParaRPr lang="es-E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343989"/>
                  </a:ext>
                </a:extLst>
              </a:tr>
              <a:tr h="2949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General: Precio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 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 (Pueden permitírselo)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166459"/>
                  </a:ext>
                </a:extLst>
              </a:tr>
              <a:tr h="6130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General: Cursos Gratuitos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748689"/>
                  </a:ext>
                </a:extLst>
              </a:tr>
              <a:tr h="6130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General: Cursos no Gratuitos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9158550"/>
                  </a:ext>
                </a:extLst>
              </a:tr>
              <a:tr h="2949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Nombre: Java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7011373"/>
                  </a:ext>
                </a:extLst>
              </a:tr>
              <a:tr h="6130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Servidores software: PostgreSQL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5689442"/>
                  </a:ext>
                </a:extLst>
              </a:tr>
              <a:tr h="6130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Servidores software: Oracle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37113"/>
                  </a:ext>
                </a:extLst>
              </a:tr>
              <a:tr h="6130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Usabilidad: Facilidad de uso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8461812"/>
                  </a:ext>
                </a:extLst>
              </a:tr>
              <a:tr h="6130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Usabilidad: Selección de módulos</a:t>
                      </a:r>
                      <a:endParaRPr lang="es-E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 (selección individual)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X (selección por paquetes)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011019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707911" y="2121242"/>
            <a:ext cx="14381045" cy="81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476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9600" dirty="0">
                <a:solidFill>
                  <a:schemeClr val="dk1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00766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endParaRPr lang="es-ES" dirty="0"/>
          </a:p>
        </p:txBody>
      </p:sp>
      <p:pic>
        <p:nvPicPr>
          <p:cNvPr id="5" name="Picture 2" descr="Resultado de imagen de ODO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77" y="1193861"/>
            <a:ext cx="5234163" cy="169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79828" y="3012399"/>
            <a:ext cx="4360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Funciones integradas: ventas, CRM, gestión de proyectos, almacenes e inventarios, </a:t>
            </a:r>
            <a:r>
              <a:rPr lang="es-ES" sz="2000" dirty="0" err="1"/>
              <a:t>ecommerce</a:t>
            </a:r>
            <a:r>
              <a:rPr lang="es-ES" sz="2000" dirty="0"/>
              <a:t>, RRHH, contabilidad,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Paquete básico con opción de más módulos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Trabajo remoto por interfaz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Localización contable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413615" y="3012399"/>
            <a:ext cx="3463099" cy="2671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Código abierto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Multiplataforma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Fácil manejo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Integración con otras aplicaciones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Pagar por lo necesario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Gratis</a:t>
            </a:r>
          </a:p>
        </p:txBody>
      </p:sp>
    </p:spTree>
    <p:extLst>
      <p:ext uri="{BB962C8B-B14F-4D97-AF65-F5344CB8AC3E}">
        <p14:creationId xmlns:p14="http://schemas.microsoft.com/office/powerpoint/2010/main" val="25554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OpenBravo</a:t>
            </a:r>
            <a:endParaRPr lang="es-ES" dirty="0"/>
          </a:p>
        </p:txBody>
      </p:sp>
      <p:pic>
        <p:nvPicPr>
          <p:cNvPr id="5" name="Picture 4" descr="Resultado de imagen de openbrav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61" y="1301450"/>
            <a:ext cx="5536504" cy="169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559929" y="2847695"/>
            <a:ext cx="3958884" cy="363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400" dirty="0">
                <a:latin typeface="+mn-lt"/>
              </a:rPr>
              <a:t>Facilidad de uso e implementación</a:t>
            </a:r>
          </a:p>
          <a:p>
            <a:r>
              <a:rPr lang="es-ES" sz="2400" dirty="0">
                <a:latin typeface="+mn-lt"/>
              </a:rPr>
              <a:t>Precio variable </a:t>
            </a:r>
          </a:p>
          <a:p>
            <a:r>
              <a:rPr lang="es-ES" sz="2400" dirty="0">
                <a:latin typeface="+mn-lt"/>
              </a:rPr>
              <a:t>Interfaz web</a:t>
            </a:r>
          </a:p>
          <a:p>
            <a:r>
              <a:rPr lang="es-ES" sz="2400" dirty="0">
                <a:latin typeface="+mn-lt"/>
              </a:rPr>
              <a:t>Adaptación a las necesidades</a:t>
            </a:r>
          </a:p>
          <a:p>
            <a:r>
              <a:rPr lang="es-ES" sz="2400" dirty="0">
                <a:latin typeface="+mn-lt"/>
              </a:rPr>
              <a:t>Modularidad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518813" y="2996455"/>
            <a:ext cx="3700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Automatización de tareas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Adaptación de la interfaz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Multiplataforma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Código abierto</a:t>
            </a:r>
          </a:p>
        </p:txBody>
      </p:sp>
    </p:spTree>
    <p:extLst>
      <p:ext uri="{BB962C8B-B14F-4D97-AF65-F5344CB8AC3E}">
        <p14:creationId xmlns:p14="http://schemas.microsoft.com/office/powerpoint/2010/main" val="90496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PH" sz="4000" dirty="0" err="1">
                <a:solidFill>
                  <a:schemeClr val="dk1"/>
                </a:solidFill>
              </a:rPr>
              <a:t>Criterios</a:t>
            </a:r>
            <a:r>
              <a:rPr lang="en-PH" sz="4000" dirty="0">
                <a:solidFill>
                  <a:schemeClr val="dk1"/>
                </a:solidFill>
              </a:rPr>
              <a:t> de </a:t>
            </a:r>
            <a:r>
              <a:rPr lang="en-PH" sz="4000" dirty="0" err="1">
                <a:solidFill>
                  <a:schemeClr val="dk1"/>
                </a:solidFill>
              </a:rPr>
              <a:t>comparación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dirty="0"/>
              <a:t>Categoría A: General</a:t>
            </a:r>
            <a:endParaRPr lang="es-ES" sz="2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76249" cy="4525963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b="1" dirty="0"/>
              <a:t>A.1: Nombre</a:t>
            </a:r>
          </a:p>
          <a:p>
            <a:pPr lvl="1"/>
            <a:r>
              <a:rPr lang="es-ES" i="1" dirty="0"/>
              <a:t> Nombre de la persona, institución o empresa que ha creado la herramienta</a:t>
            </a:r>
            <a:endParaRPr lang="es-ES" b="1" dirty="0"/>
          </a:p>
          <a:p>
            <a:r>
              <a:rPr lang="es-ES" b="1" dirty="0"/>
              <a:t> A.2: Precio</a:t>
            </a:r>
          </a:p>
          <a:p>
            <a:pPr lvl="1"/>
            <a:r>
              <a:rPr lang="es-ES" i="1" dirty="0"/>
              <a:t> Precio de adquisición del sistema</a:t>
            </a:r>
            <a:endParaRPr lang="es-ES" b="1" dirty="0"/>
          </a:p>
          <a:p>
            <a:r>
              <a:rPr lang="es-ES" b="1" dirty="0"/>
              <a:t> A.3: Cursos Gratuitos</a:t>
            </a:r>
          </a:p>
          <a:p>
            <a:pPr lvl="1"/>
            <a:r>
              <a:rPr lang="es-ES" i="1" dirty="0"/>
              <a:t> Precio de adquisición del sistema</a:t>
            </a:r>
            <a:endParaRPr lang="es-ES" b="1" dirty="0"/>
          </a:p>
          <a:p>
            <a:r>
              <a:rPr lang="es-ES" i="1" dirty="0"/>
              <a:t> </a:t>
            </a:r>
            <a:r>
              <a:rPr lang="es-ES" b="1" dirty="0"/>
              <a:t>A.4: Cursos No Gratuitos</a:t>
            </a:r>
          </a:p>
          <a:p>
            <a:pPr lvl="1"/>
            <a:r>
              <a:rPr lang="es-ES" i="1" dirty="0"/>
              <a:t> Precio de adquisición del sistema</a:t>
            </a:r>
          </a:p>
          <a:p>
            <a:pPr lvl="1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053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dirty="0"/>
              <a:t>Categoría B: Nombre</a:t>
            </a:r>
            <a:endParaRPr lang="es-ES" sz="2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76249" cy="4525963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b="1" dirty="0"/>
              <a:t>B.1: Java</a:t>
            </a:r>
          </a:p>
          <a:p>
            <a:pPr lvl="1"/>
            <a:r>
              <a:rPr lang="es-ES" i="1" dirty="0"/>
              <a:t> Usa lenguaje Java en el código fuente</a:t>
            </a:r>
          </a:p>
          <a:p>
            <a:pPr lvl="1" indent="0">
              <a:buNone/>
            </a:pPr>
            <a:endParaRPr lang="es-ES" dirty="0"/>
          </a:p>
          <a:p>
            <a:r>
              <a:rPr lang="es-ES" i="1" dirty="0"/>
              <a:t> </a:t>
            </a:r>
            <a:r>
              <a:rPr lang="es-ES" b="1" dirty="0"/>
              <a:t>B.2: Python</a:t>
            </a:r>
          </a:p>
          <a:p>
            <a:pPr lvl="1"/>
            <a:r>
              <a:rPr lang="es-ES" i="1" dirty="0"/>
              <a:t> Usa lenguaje Java en el código fuente</a:t>
            </a:r>
          </a:p>
          <a:p>
            <a:pPr lvl="1" indent="0">
              <a:buNone/>
            </a:pPr>
            <a:endParaRPr lang="es-ES" dirty="0"/>
          </a:p>
          <a:p>
            <a:r>
              <a:rPr lang="es-ES" i="1" dirty="0"/>
              <a:t> </a:t>
            </a:r>
            <a:r>
              <a:rPr lang="es-ES" b="1" dirty="0"/>
              <a:t>B.3: C#</a:t>
            </a:r>
          </a:p>
          <a:p>
            <a:pPr lvl="1"/>
            <a:r>
              <a:rPr lang="es-ES" i="1" dirty="0"/>
              <a:t> Descripción: Usa lenguaje C# en el código fuente</a:t>
            </a:r>
            <a:endParaRPr lang="es-ES" dirty="0"/>
          </a:p>
          <a:p>
            <a:endParaRPr lang="es-ES" i="1" dirty="0"/>
          </a:p>
          <a:p>
            <a:endParaRPr lang="es-ES" i="1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4359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sz="3000" dirty="0"/>
              <a:t>Categoría C: Servidores Software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76249" cy="4800600"/>
          </a:xfrm>
        </p:spPr>
        <p:txBody>
          <a:bodyPr/>
          <a:lstStyle/>
          <a:p>
            <a:r>
              <a:rPr lang="es-ES" b="1" dirty="0"/>
              <a:t> C.1: Oracle</a:t>
            </a:r>
          </a:p>
          <a:p>
            <a:pPr lvl="1"/>
            <a:r>
              <a:rPr lang="es-ES" i="1" dirty="0"/>
              <a:t> Compatibilidad con Oracle</a:t>
            </a:r>
            <a:endParaRPr lang="es-ES" dirty="0"/>
          </a:p>
          <a:p>
            <a:r>
              <a:rPr lang="es-ES" b="1" dirty="0"/>
              <a:t> C.2: </a:t>
            </a:r>
            <a:r>
              <a:rPr lang="es-ES" b="1" dirty="0" err="1"/>
              <a:t>PostgresSQL</a:t>
            </a:r>
            <a:endParaRPr lang="es-ES" b="1" dirty="0"/>
          </a:p>
          <a:p>
            <a:pPr lvl="1"/>
            <a:r>
              <a:rPr lang="es-ES" i="1" dirty="0"/>
              <a:t> Compatibilidad con </a:t>
            </a:r>
            <a:r>
              <a:rPr lang="es-ES" i="1" dirty="0" err="1"/>
              <a:t>PostgresSQL</a:t>
            </a:r>
            <a:endParaRPr lang="es-ES" dirty="0"/>
          </a:p>
          <a:p>
            <a:r>
              <a:rPr lang="es-ES" b="1" dirty="0"/>
              <a:t> C.3: </a:t>
            </a:r>
            <a:r>
              <a:rPr lang="es-ES" b="1" dirty="0" err="1"/>
              <a:t>MySQL</a:t>
            </a:r>
            <a:endParaRPr lang="es-ES" b="1" dirty="0"/>
          </a:p>
          <a:p>
            <a:pPr lvl="1"/>
            <a:r>
              <a:rPr lang="es-ES" i="1" dirty="0"/>
              <a:t> Compatibilidad con </a:t>
            </a:r>
            <a:r>
              <a:rPr lang="es-ES" i="1" dirty="0" err="1"/>
              <a:t>MySQL</a:t>
            </a:r>
            <a:endParaRPr lang="es-ES" dirty="0"/>
          </a:p>
          <a:p>
            <a:r>
              <a:rPr lang="es-ES" b="1" dirty="0"/>
              <a:t> C.4: Apache HTTP Server</a:t>
            </a:r>
          </a:p>
          <a:p>
            <a:pPr lvl="1"/>
            <a:r>
              <a:rPr lang="es-ES" i="1" dirty="0"/>
              <a:t> Compatibilidad con Apache HTTP Server</a:t>
            </a:r>
            <a:endParaRPr lang="es-ES" dirty="0"/>
          </a:p>
          <a:p>
            <a:r>
              <a:rPr lang="es-ES" b="1" dirty="0"/>
              <a:t> C.5: Java 2 SE</a:t>
            </a:r>
          </a:p>
          <a:p>
            <a:pPr lvl="1"/>
            <a:r>
              <a:rPr lang="es-ES" i="1" dirty="0"/>
              <a:t> Compatibilidad con Java 2 SE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2152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sz="3000" dirty="0"/>
              <a:t>Categoría D: Sistemas Operativos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27672"/>
            <a:ext cx="8376249" cy="4800600"/>
          </a:xfrm>
        </p:spPr>
        <p:txBody>
          <a:bodyPr/>
          <a:lstStyle/>
          <a:p>
            <a:r>
              <a:rPr lang="es-ES" b="1" dirty="0"/>
              <a:t> D.1: Windows</a:t>
            </a:r>
          </a:p>
          <a:p>
            <a:pPr lvl="1"/>
            <a:r>
              <a:rPr lang="es-ES" i="1" dirty="0"/>
              <a:t> Compatibilidad con Windows</a:t>
            </a:r>
          </a:p>
          <a:p>
            <a:pPr lvl="1"/>
            <a:endParaRPr lang="es-ES" dirty="0"/>
          </a:p>
          <a:p>
            <a:r>
              <a:rPr lang="es-ES" b="1" dirty="0"/>
              <a:t> D.2: Mac OS </a:t>
            </a:r>
          </a:p>
          <a:p>
            <a:pPr lvl="1"/>
            <a:r>
              <a:rPr lang="es-ES" i="1" dirty="0"/>
              <a:t> Compatibilidad con Mac Os</a:t>
            </a:r>
          </a:p>
          <a:p>
            <a:pPr lvl="1"/>
            <a:endParaRPr lang="es-ES" dirty="0"/>
          </a:p>
          <a:p>
            <a:r>
              <a:rPr lang="es-ES" b="1" dirty="0"/>
              <a:t> D.3: Linux</a:t>
            </a:r>
          </a:p>
          <a:p>
            <a:pPr lvl="1"/>
            <a:r>
              <a:rPr lang="es-ES" i="1" dirty="0"/>
              <a:t> Compatibilidad con Linux</a:t>
            </a:r>
          </a:p>
          <a:p>
            <a:pPr lvl="1"/>
            <a:endParaRPr lang="es-ES" dirty="0"/>
          </a:p>
          <a:p>
            <a:r>
              <a:rPr lang="es-ES" b="1" dirty="0"/>
              <a:t> D.4: Solaris</a:t>
            </a:r>
          </a:p>
          <a:p>
            <a:pPr lvl="1"/>
            <a:r>
              <a:rPr lang="es-ES" i="1" dirty="0"/>
              <a:t> Compatibilidad con Solaris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211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3F3F3F"/>
      </a:dk1>
      <a:lt1>
        <a:srgbClr val="FFFFFF"/>
      </a:lt1>
      <a:dk2>
        <a:srgbClr val="464646"/>
      </a:dk2>
      <a:lt2>
        <a:srgbClr val="FFFFFF"/>
      </a:lt2>
      <a:accent1>
        <a:srgbClr val="595959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507</Words>
  <Application>Microsoft Office PowerPoint</Application>
  <PresentationFormat>Presentación en pantalla (4:3)</PresentationFormat>
  <Paragraphs>170</Paragraphs>
  <Slides>22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Times New Roman</vt:lpstr>
      <vt:lpstr>Arial</vt:lpstr>
      <vt:lpstr>Calibri</vt:lpstr>
      <vt:lpstr>Arial Black</vt:lpstr>
      <vt:lpstr>Office Theme</vt:lpstr>
      <vt:lpstr>ERP Servers</vt:lpstr>
      <vt:lpstr>Descripción tecnologías</vt:lpstr>
      <vt:lpstr>Odoo</vt:lpstr>
      <vt:lpstr>OpenBravo</vt:lpstr>
      <vt:lpstr>Criterios de comparación</vt:lpstr>
      <vt:lpstr>Categoría A: General</vt:lpstr>
      <vt:lpstr>Categoría B: Nombre</vt:lpstr>
      <vt:lpstr>Categoría C: Servidores Software</vt:lpstr>
      <vt:lpstr>Categoría D: Sistemas Operativos</vt:lpstr>
      <vt:lpstr>Categoría E: Usabilidad</vt:lpstr>
      <vt:lpstr>Evaluación de los criterios Odoo</vt:lpstr>
      <vt:lpstr>Odoo</vt:lpstr>
      <vt:lpstr>Odoo</vt:lpstr>
      <vt:lpstr>Odoo</vt:lpstr>
      <vt:lpstr>Evaluación de los criterios OpenBravo</vt:lpstr>
      <vt:lpstr>OpenBravo</vt:lpstr>
      <vt:lpstr>OpenBravo</vt:lpstr>
      <vt:lpstr>OpenBravo</vt:lpstr>
      <vt:lpstr>Recomendaciones</vt:lpstr>
      <vt:lpstr>Presentación de PowerPoint</vt:lpstr>
      <vt:lpstr>Presentación de PowerPoint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Servers</dc:title>
  <dc:creator>Cheng Liang Sun</dc:creator>
  <cp:lastModifiedBy>Jorge Sanz Ruiz</cp:lastModifiedBy>
  <cp:revision>33</cp:revision>
  <dcterms:modified xsi:type="dcterms:W3CDTF">2017-04-03T14:51:11Z</dcterms:modified>
</cp:coreProperties>
</file>