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6858000" cx="9144000"/>
  <p:notesSz cx="6858000" cy="9144000"/>
  <p:embeddedFontLst>
    <p:embeddedFont>
      <p:font typeface="Arial Black"/>
      <p:regular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ArialBlack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P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P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ENRIQUE</a:t>
            </a:r>
          </a:p>
        </p:txBody>
      </p:sp>
      <p:sp>
        <p:nvSpPr>
          <p:cNvPr id="56" name="Shape 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P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ENRIQUE</a:t>
            </a:r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P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JORGE</a:t>
            </a: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P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P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JORGE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P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P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JORGE</a:t>
            </a: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P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P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JORGE</a:t>
            </a: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P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P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ENRIQUE</a:t>
            </a:r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/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/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P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ENRIQUE</a:t>
            </a:r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/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/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PH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P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ENRIQUE</a:t>
            </a:r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PH"/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PH"/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PH"/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PH"/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PH"/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P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ENRIQUE</a:t>
            </a:r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PH"/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PH"/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PH"/>
              <a:t>‹#›</a:t>
            </a:fld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PH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P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ENRIQUE</a:t>
            </a:r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/>
              <a:t>‹#›</a:t>
            </a:fld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P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ENRIQUE</a:t>
            </a:r>
          </a:p>
        </p:txBody>
      </p:sp>
      <p:sp>
        <p:nvSpPr>
          <p:cNvPr id="361" name="Shape 3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P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ENRIQUE</a:t>
            </a:r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P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ENRIQUE</a:t>
            </a:r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0" y="2057400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Font typeface="Arial Black"/>
              <a:buNone/>
              <a:defRPr b="1" i="0" sz="4800" u="none" cap="none" strike="noStrike">
                <a:solidFill>
                  <a:srgbClr val="D8D8D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0" y="3352800"/>
            <a:ext cx="9144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b="0" i="0" sz="28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b="0" i="0" sz="24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b="0" i="0" sz="20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b="0" i="0" sz="20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b="0" i="0" sz="20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b="0" i="0" sz="20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b="0" i="0" sz="20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b="0" i="0" sz="20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PH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683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3238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79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286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286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286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2860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2860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2860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48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683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3238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79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286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286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286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2860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2860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2860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PH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1295400"/>
            <a:ext cx="3008313" cy="5524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575050" y="1295400"/>
            <a:ext cx="511175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469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254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810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79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79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79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79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79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79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57200" y="1905000"/>
            <a:ext cx="3008313" cy="4221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b="0" i="0" sz="14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b="0" i="0" sz="12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b="0" i="0" sz="10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b="0" i="0" sz="9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b="0" i="0" sz="9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PH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7" name="Shape 3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b="0" i="0" sz="32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b="0" i="0" sz="28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b="0" i="0" sz="24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b="0" i="0" sz="20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b="0" i="0" sz="20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b="0" i="0" sz="14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b="0" i="0" sz="12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b="0" i="0" sz="10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b="0" i="0" sz="9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b="0" i="0" sz="9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PH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 rot="5400000">
            <a:off x="2156618" y="-404018"/>
            <a:ext cx="48307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469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254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810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79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79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79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79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79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79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PH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 rot="5400000">
            <a:off x="5166516" y="2605881"/>
            <a:ext cx="49831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 rot="5400000">
            <a:off x="975515" y="624679"/>
            <a:ext cx="4983163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469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254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810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79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79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79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79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79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79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PH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469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254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810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79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79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79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79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79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79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PH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0" y="1452490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b="1" i="0" lang="en-PH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ERP Servers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0" y="2888566"/>
            <a:ext cx="9144000" cy="2654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PH" sz="2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GRUPO M3: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PH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Jorge Sanz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PH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Enrique Ruiz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PH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Cheng Liang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PH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David Bustos</a:t>
            </a:r>
            <a:br>
              <a:rPr b="0" i="0" lang="en-PH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PH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 sz="3600"/>
              <a:t>Criterio 3: Diseño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79400" y="1140300"/>
            <a:ext cx="8185200" cy="525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</a:pPr>
            <a:r>
              <a:rPr b="1" lang="en-PH" sz="2000"/>
              <a:t>Criterio de control de usuario</a:t>
            </a:r>
          </a:p>
          <a:p>
            <a:pPr indent="-355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</a:pPr>
            <a:r>
              <a:rPr i="1" lang="en-PH" sz="2000"/>
              <a:t>El usuario tiene la libertad para moverse de ventana a ventana y hacer cualquier cosa que desee.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i="1" sz="600"/>
          </a:p>
          <a:p>
            <a:pPr indent="-355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</a:pPr>
            <a:r>
              <a:rPr b="1" lang="en-PH" sz="2000"/>
              <a:t>Criterio de control de Personalización  </a:t>
            </a:r>
          </a:p>
          <a:p>
            <a:pPr indent="-355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</a:pPr>
            <a:r>
              <a:rPr i="1" lang="en-PH" sz="2000"/>
              <a:t>Se debe permitir personalizar las diferentes ventanas del sistema, así como otros elementos.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i="1" sz="600"/>
          </a:p>
          <a:p>
            <a:pPr indent="-355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</a:pPr>
            <a:r>
              <a:rPr b="1" lang="en-PH" sz="2000"/>
              <a:t>Criterio de control de Sensibilidad </a:t>
            </a:r>
          </a:p>
          <a:p>
            <a:pPr indent="-355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</a:pPr>
            <a:r>
              <a:rPr i="1" lang="en-PH" sz="2000"/>
              <a:t>Se deben usar cuadros de diálogo para indicar errores de usuario, a través de mensajes claros y entendibles.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407400" y="1228525"/>
            <a:ext cx="8329200" cy="482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-PH" sz="2000"/>
              <a:t>Criterio de control de Indulgencia</a:t>
            </a:r>
          </a:p>
          <a:p>
            <a:pPr indent="-355600" lvl="1" marL="914400" rtl="0">
              <a:spcBef>
                <a:spcPts val="560"/>
              </a:spcBef>
              <a:buSzPct val="100000"/>
            </a:pPr>
            <a:r>
              <a:rPr i="1" lang="en-PH" sz="2000"/>
              <a:t>El usuario debe sentirse libre para explorar la aplicación y dar vistazos rápidos en las diversas ventanas y característica. Se debe dar también una forma de salida agradable cuando se decide abandonar ya sea una transacción o la aplicación misma.</a:t>
            </a:r>
          </a:p>
          <a:p>
            <a:pPr indent="0" lvl="0" marL="457200" rtl="0">
              <a:spcBef>
                <a:spcPts val="560"/>
              </a:spcBef>
              <a:buNone/>
            </a:pPr>
            <a:r>
              <a:t/>
            </a:r>
            <a:endParaRPr i="1" sz="600"/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-PH" sz="2000"/>
              <a:t>Criterio de control de Claridad 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i="1" lang="en-PH" sz="2000"/>
              <a:t>La información presentada en la interfaz debe ser comprensible y el uso de la aplicación debe ser visualmente sencillo.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i="1" sz="600"/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-PH" sz="2000"/>
              <a:t>Criterio de control de Estética 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i="1" lang="en-PH" sz="2000"/>
              <a:t>Se debe tener especial cuidado con los colores a usar, el tipo de letra, el tamaño de la misma. No se deben presentar ventanas con exceso de objetos; es mejor dividirlas en otras ventanas, para evitar confusiones.</a:t>
            </a:r>
            <a:br>
              <a:rPr lang="en-PH" sz="2000"/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 sz="3600"/>
              <a:t>Criterio 4: Calidad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79400" y="1140300"/>
            <a:ext cx="8185200" cy="525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</a:pPr>
            <a:r>
              <a:rPr b="1" lang="en-PH" sz="2000"/>
              <a:t>Criterio de Seguridad</a:t>
            </a:r>
          </a:p>
          <a:p>
            <a:pPr indent="-355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</a:pPr>
            <a:r>
              <a:rPr lang="en-PH" sz="2000"/>
              <a:t>La disponibilidad de mecanismos que controlen o protejan los datos</a:t>
            </a:r>
            <a:br>
              <a:rPr lang="en-PH" sz="2000"/>
            </a:br>
          </a:p>
          <a:p>
            <a:pPr indent="-355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</a:pPr>
            <a:r>
              <a:rPr b="1" lang="en-PH" sz="2000"/>
              <a:t>Criterio de Satisfacción</a:t>
            </a:r>
          </a:p>
          <a:p>
            <a:pPr indent="-355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</a:pPr>
            <a:r>
              <a:rPr lang="en-PH" sz="2000"/>
              <a:t>El grado en que se ha conseguido la total implementación de las funciones requeridas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55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</a:pPr>
            <a:r>
              <a:rPr b="1" lang="en-PH" sz="2000"/>
              <a:t>Criterio de Eficiencia en la Ejecución</a:t>
            </a:r>
          </a:p>
          <a:p>
            <a:pPr indent="-355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</a:pPr>
            <a:r>
              <a:rPr lang="en-PH" sz="2000"/>
              <a:t>El rendimiento en tiempo de ejecución del programa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55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</a:pPr>
            <a:r>
              <a:rPr b="1" lang="en-PH" sz="2000"/>
              <a:t>Criterio de Didactismo</a:t>
            </a:r>
          </a:p>
          <a:p>
            <a:pPr indent="-355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</a:pPr>
            <a:r>
              <a:rPr lang="en-PH" sz="2000"/>
              <a:t>El grado en que el programa muestra su propio funcionamiento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55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</a:pPr>
            <a:r>
              <a:rPr b="1" lang="en-PH" sz="2000"/>
              <a:t>Criterio de Modularidad</a:t>
            </a:r>
          </a:p>
          <a:p>
            <a:pPr indent="-355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</a:pPr>
            <a:r>
              <a:rPr lang="en-PH" sz="2000"/>
              <a:t>La independencia funcional de los componentes del programa</a:t>
            </a:r>
            <a:br>
              <a:rPr lang="en-PH" sz="2000"/>
            </a:b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de ODOO"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6292" y="2266522"/>
            <a:ext cx="5234163" cy="1691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PH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Documentación de diseño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260" y="2443683"/>
            <a:ext cx="8774723" cy="2130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PH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 principal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938" y="1318845"/>
            <a:ext cx="8640000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PH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 Discuss</a:t>
            </a: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936" y="1318845"/>
            <a:ext cx="8640000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PH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 Settings</a:t>
            </a: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825" y="1315670"/>
            <a:ext cx="8640000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 sz="2700"/>
              <a:t>Documentación de construcción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PH"/>
              <a:t>Modo desarrollador: nos ayuda a configurar campos que no podríamos configurar de otro modo.</a:t>
            </a:r>
          </a:p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PH"/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01565"/>
            <a:ext cx="9143999" cy="3600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 sz="3600"/>
              <a:t>Documentación pruebas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41650" y="1165950"/>
            <a:ext cx="4038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PH"/>
              <a:t>Error similar: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275" y="1757275"/>
            <a:ext cx="7649450" cy="482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319178" y="1341407"/>
            <a:ext cx="822097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14350" lvl="0" marL="857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AutoNum type="arabicPeriod"/>
            </a:pPr>
            <a:r>
              <a:rPr b="0" i="0" lang="en-PH" sz="28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rPr>
              <a:t>Planificación </a:t>
            </a:r>
          </a:p>
          <a:p>
            <a:pPr indent="-514350" lvl="0" marL="8572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AutoNum type="arabicPeriod"/>
            </a:pPr>
            <a:r>
              <a:rPr b="0" i="0" lang="en-PH" sz="28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rPr>
              <a:t>Requisitos</a:t>
            </a:r>
          </a:p>
          <a:p>
            <a:pPr indent="-514350" lvl="0" marL="8572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AutoNum type="arabicPeriod"/>
            </a:pPr>
            <a:r>
              <a:rPr lang="en-PH"/>
              <a:t>Criterios de comparación</a:t>
            </a:r>
          </a:p>
          <a:p>
            <a:pPr indent="-514350" lvl="0" marL="8572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AutoNum type="arabicPeriod"/>
            </a:pPr>
            <a:r>
              <a:rPr lang="en-PH"/>
              <a:t>Odoo</a:t>
            </a:r>
          </a:p>
          <a:p>
            <a:pPr indent="-514350" lvl="0" marL="8572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AutoNum type="arabicPeriod"/>
            </a:pPr>
            <a:r>
              <a:rPr lang="en-PH"/>
              <a:t>OpenBravo</a:t>
            </a:r>
          </a:p>
          <a:p>
            <a:pPr indent="-514350" lvl="0" marL="8572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AutoNum type="arabicPeriod"/>
            </a:pPr>
            <a:r>
              <a:rPr lang="en-PH"/>
              <a:t>Evaluación de los criterios</a:t>
            </a:r>
          </a:p>
          <a:p>
            <a:pPr indent="-514350" lvl="0" marL="8572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AutoNum type="arabicPeriod"/>
            </a:pPr>
            <a:r>
              <a:rPr lang="en-PH"/>
              <a:t>Comparativa de criterios</a:t>
            </a:r>
          </a:p>
          <a:p>
            <a:pPr indent="-514350" lvl="0" marL="8572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AutoNum type="arabicPeriod"/>
            </a:pPr>
            <a:r>
              <a:rPr lang="en-PH"/>
              <a:t>Conclusión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Resultado de imagen de INDICE" id="65" name="Shape 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1751" y="2385188"/>
            <a:ext cx="2438399" cy="24383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PH"/>
              <a:t>Indice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 sz="2700"/>
              <a:t>Documentación de instalación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650" y="1253400"/>
            <a:ext cx="5400675" cy="52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264350" y="1710600"/>
            <a:ext cx="7340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>
              <a:spcBef>
                <a:spcPts val="0"/>
              </a:spcBef>
              <a:buSzPct val="100000"/>
              <a:buFont typeface="Calibri"/>
              <a:buChar char="-"/>
            </a:pPr>
            <a:r>
              <a:rPr lang="en-PH" sz="2800">
                <a:latin typeface="Calibri"/>
                <a:ea typeface="Calibri"/>
                <a:cs typeface="Calibri"/>
                <a:sym typeface="Calibri"/>
              </a:rPr>
              <a:t>Meta: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222206" y="-76200"/>
            <a:ext cx="563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PH"/>
              <a:t>Manual de usuario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21" y="1600200"/>
            <a:ext cx="7353305" cy="45260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0" y="1066800"/>
            <a:ext cx="7340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  <a:buFont typeface="Calibri"/>
              <a:buChar char="-"/>
            </a:pPr>
            <a:r>
              <a:rPr lang="en-PH" sz="2800">
                <a:latin typeface="Calibri"/>
                <a:ea typeface="Calibri"/>
                <a:cs typeface="Calibri"/>
                <a:sym typeface="Calibri"/>
              </a:rPr>
              <a:t>Meta: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de openbravo logo" id="217" name="Shape 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760" y="1966250"/>
            <a:ext cx="5536500" cy="16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/>
              <a:t>Diseño</a:t>
            </a:r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25" y="1897225"/>
            <a:ext cx="8804550" cy="464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>
            <p:ph idx="1" type="body"/>
          </p:nvPr>
        </p:nvSpPr>
        <p:spPr>
          <a:xfrm>
            <a:off x="169725" y="1066800"/>
            <a:ext cx="3025800" cy="100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PH" sz="3600"/>
              <a:t>Workspace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/>
              <a:t>Diseño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169725" y="1066800"/>
            <a:ext cx="4044600" cy="100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PH" sz="3600"/>
              <a:t>Desplegables</a:t>
            </a:r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76" y="2344725"/>
            <a:ext cx="3025799" cy="399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874" y="2344725"/>
            <a:ext cx="3754549" cy="222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/>
              <a:t>Demostración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479400" y="1941900"/>
            <a:ext cx="8185200" cy="297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PH" sz="3600"/>
              <a:t>Prueba de Instalación.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indent="-457200" lvl="0" marL="457200">
              <a:spcBef>
                <a:spcPts val="0"/>
              </a:spcBef>
              <a:buSzPct val="100000"/>
            </a:pPr>
            <a:r>
              <a:rPr lang="en-PH" sz="3600"/>
              <a:t>Prueba de Manual de Usuario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150" y="4916100"/>
            <a:ext cx="2127696" cy="163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ctrTitle"/>
          </p:nvPr>
        </p:nvSpPr>
        <p:spPr>
          <a:xfrm>
            <a:off x="0" y="2143664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>
                <a:solidFill>
                  <a:schemeClr val="dk1"/>
                </a:solidFill>
              </a:rPr>
              <a:t>Evaluación de los criterios</a:t>
            </a: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/>
              <a:t>Odoo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50" y="2283375"/>
            <a:ext cx="8652225" cy="21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/>
              <a:t>Odoo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625" y="1788375"/>
            <a:ext cx="5438775" cy="26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2625" y="4410075"/>
            <a:ext cx="5438774" cy="6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/>
              <a:t>Odoo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" y="1600200"/>
            <a:ext cx="8229600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0" y="2143664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b="1" i="0" lang="en-PH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PLANIFICACIÓN</a:t>
            </a: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/>
              <a:t>Odoo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/>
              <a:t>Openbravo</a:t>
            </a:r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50" y="2283375"/>
            <a:ext cx="8652225" cy="21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/>
              <a:t>Openbravo</a:t>
            </a:r>
          </a:p>
        </p:txBody>
      </p: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475" y="1604075"/>
            <a:ext cx="6086475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/>
              <a:t>Openbravo</a:t>
            </a:r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74" y="2492724"/>
            <a:ext cx="8516449" cy="187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/>
              <a:t>Openbravo</a:t>
            </a:r>
          </a:p>
        </p:txBody>
      </p:sp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50" y="2729212"/>
            <a:ext cx="8698899" cy="13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ctrTitle"/>
          </p:nvPr>
        </p:nvSpPr>
        <p:spPr>
          <a:xfrm>
            <a:off x="0" y="2143664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>
                <a:solidFill>
                  <a:schemeClr val="dk1"/>
                </a:solidFill>
              </a:rPr>
              <a:t>Comparativa de criterios</a:t>
            </a:r>
          </a:p>
        </p:txBody>
      </p:sp>
    </p:spTree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/>
              <a:t>Comparativa</a:t>
            </a:r>
          </a:p>
        </p:txBody>
      </p:sp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25" y="2534812"/>
            <a:ext cx="8544349" cy="17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/>
              <a:t>Comparativa</a:t>
            </a:r>
          </a:p>
        </p:txBody>
      </p:sp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87" y="1275199"/>
            <a:ext cx="8404825" cy="492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/>
              <a:t>Comparativa</a:t>
            </a:r>
          </a:p>
        </p:txBody>
      </p:sp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87" y="2825712"/>
            <a:ext cx="8721824" cy="120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/>
              <a:t>Comparativa</a:t>
            </a:r>
          </a:p>
        </p:txBody>
      </p:sp>
      <p:pic>
        <p:nvPicPr>
          <p:cNvPr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12" y="2480387"/>
            <a:ext cx="8588375" cy="189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PH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Planificación</a:t>
            </a:r>
          </a:p>
        </p:txBody>
      </p:sp>
      <p:sp>
        <p:nvSpPr>
          <p:cNvPr id="77" name="Shape 77"/>
          <p:cNvSpPr/>
          <p:nvPr/>
        </p:nvSpPr>
        <p:spPr>
          <a:xfrm>
            <a:off x="4572000" y="3218875"/>
            <a:ext cx="2421436" cy="420249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59999"/>
                </a:lnTo>
                <a:lnTo>
                  <a:pt x="120000" y="59999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487AA8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8" name="Shape 78"/>
          <p:cNvSpPr/>
          <p:nvPr/>
        </p:nvSpPr>
        <p:spPr>
          <a:xfrm>
            <a:off x="2150561" y="3218875"/>
            <a:ext cx="2421436" cy="42024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20000" y="59999"/>
                </a:lnTo>
                <a:lnTo>
                  <a:pt x="0" y="59999"/>
                </a:lnTo>
                <a:lnTo>
                  <a:pt x="0" y="120000"/>
                </a:lnTo>
              </a:path>
            </a:pathLst>
          </a:custGeom>
          <a:noFill/>
          <a:ln cap="flat" cmpd="sng" w="12700">
            <a:solidFill>
              <a:srgbClr val="487AA8"/>
            </a:solidFill>
            <a:prstDash val="solid"/>
            <a:miter/>
            <a:headEnd len="med" w="med" type="none"/>
            <a:tailEnd len="med" w="med" type="none"/>
          </a:ln>
        </p:spPr>
      </p:sp>
      <p:grpSp>
        <p:nvGrpSpPr>
          <p:cNvPr id="79" name="Shape 79"/>
          <p:cNvGrpSpPr/>
          <p:nvPr/>
        </p:nvGrpSpPr>
        <p:grpSpPr>
          <a:xfrm>
            <a:off x="3571406" y="2218281"/>
            <a:ext cx="2001187" cy="1000593"/>
            <a:chOff x="2421897" y="774352"/>
            <a:chExt cx="2001187" cy="1000593"/>
          </a:xfrm>
        </p:grpSpPr>
        <p:sp>
          <p:nvSpPr>
            <p:cNvPr id="80" name="Shape 80"/>
            <p:cNvSpPr/>
            <p:nvPr/>
          </p:nvSpPr>
          <p:spPr>
            <a:xfrm>
              <a:off x="2421897" y="774352"/>
              <a:ext cx="2001187" cy="1000593"/>
            </a:xfrm>
            <a:prstGeom prst="rect">
              <a:avLst/>
            </a:prstGeom>
            <a:solidFill>
              <a:srgbClr val="599BD5"/>
            </a:solidFill>
            <a:ln cap="flat" cmpd="sng" w="12700">
              <a:solidFill>
                <a:srgbClr val="FFFFF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 txBox="1"/>
            <p:nvPr/>
          </p:nvSpPr>
          <p:spPr>
            <a:xfrm>
              <a:off x="2421897" y="774352"/>
              <a:ext cx="2001187" cy="10005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25" lIns="17125" rIns="17125" tIns="17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en-PH" sz="27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Jorge Sanz (Coordinador)</a:t>
              </a:r>
            </a:p>
          </p:txBody>
        </p:sp>
      </p:grpSp>
      <p:grpSp>
        <p:nvGrpSpPr>
          <p:cNvPr id="82" name="Shape 82"/>
          <p:cNvGrpSpPr/>
          <p:nvPr/>
        </p:nvGrpSpPr>
        <p:grpSpPr>
          <a:xfrm>
            <a:off x="1149967" y="3639125"/>
            <a:ext cx="2001187" cy="1000593"/>
            <a:chOff x="459" y="2195196"/>
            <a:chExt cx="2001187" cy="1000593"/>
          </a:xfrm>
        </p:grpSpPr>
        <p:sp>
          <p:nvSpPr>
            <p:cNvPr id="83" name="Shape 83"/>
            <p:cNvSpPr/>
            <p:nvPr/>
          </p:nvSpPr>
          <p:spPr>
            <a:xfrm>
              <a:off x="459" y="2195196"/>
              <a:ext cx="2001187" cy="1000593"/>
            </a:xfrm>
            <a:prstGeom prst="rect">
              <a:avLst/>
            </a:prstGeom>
            <a:solidFill>
              <a:srgbClr val="599BD5"/>
            </a:solidFill>
            <a:ln cap="flat" cmpd="sng" w="12700">
              <a:solidFill>
                <a:srgbClr val="FFFFF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 txBox="1"/>
            <p:nvPr/>
          </p:nvSpPr>
          <p:spPr>
            <a:xfrm>
              <a:off x="459" y="2195196"/>
              <a:ext cx="2001187" cy="10005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25" lIns="17125" rIns="17125" tIns="17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en-PH" sz="27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Enrique Ruiz</a:t>
              </a:r>
            </a:p>
          </p:txBody>
        </p:sp>
      </p:grpSp>
      <p:grpSp>
        <p:nvGrpSpPr>
          <p:cNvPr id="85" name="Shape 85"/>
          <p:cNvGrpSpPr/>
          <p:nvPr/>
        </p:nvGrpSpPr>
        <p:grpSpPr>
          <a:xfrm>
            <a:off x="3571406" y="3639125"/>
            <a:ext cx="2001187" cy="1000593"/>
            <a:chOff x="2421897" y="2195196"/>
            <a:chExt cx="2001187" cy="1000593"/>
          </a:xfrm>
        </p:grpSpPr>
        <p:sp>
          <p:nvSpPr>
            <p:cNvPr id="86" name="Shape 86"/>
            <p:cNvSpPr/>
            <p:nvPr/>
          </p:nvSpPr>
          <p:spPr>
            <a:xfrm>
              <a:off x="2421897" y="2195196"/>
              <a:ext cx="2001187" cy="1000593"/>
            </a:xfrm>
            <a:prstGeom prst="rect">
              <a:avLst/>
            </a:prstGeom>
            <a:solidFill>
              <a:srgbClr val="599BD5"/>
            </a:solidFill>
            <a:ln cap="flat" cmpd="sng" w="12700">
              <a:solidFill>
                <a:srgbClr val="FFFFF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 txBox="1"/>
            <p:nvPr/>
          </p:nvSpPr>
          <p:spPr>
            <a:xfrm>
              <a:off x="2421897" y="2195196"/>
              <a:ext cx="2001187" cy="10005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25" lIns="17125" rIns="17125" tIns="17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en-PH" sz="27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David Bustos</a:t>
              </a:r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x="5992844" y="3639125"/>
            <a:ext cx="2001187" cy="1000593"/>
            <a:chOff x="4843335" y="2195196"/>
            <a:chExt cx="2001187" cy="1000593"/>
          </a:xfrm>
        </p:grpSpPr>
        <p:sp>
          <p:nvSpPr>
            <p:cNvPr id="89" name="Shape 89"/>
            <p:cNvSpPr/>
            <p:nvPr/>
          </p:nvSpPr>
          <p:spPr>
            <a:xfrm>
              <a:off x="4843335" y="2195196"/>
              <a:ext cx="2001187" cy="1000593"/>
            </a:xfrm>
            <a:prstGeom prst="rect">
              <a:avLst/>
            </a:prstGeom>
            <a:solidFill>
              <a:srgbClr val="599BD5"/>
            </a:solidFill>
            <a:ln cap="flat" cmpd="sng" w="12700">
              <a:solidFill>
                <a:srgbClr val="FFFFF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 txBox="1"/>
            <p:nvPr/>
          </p:nvSpPr>
          <p:spPr>
            <a:xfrm>
              <a:off x="4843335" y="2195196"/>
              <a:ext cx="2001187" cy="10005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25" lIns="17125" rIns="17125" tIns="17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en-PH" sz="27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Cheng Liang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ctrTitle"/>
          </p:nvPr>
        </p:nvSpPr>
        <p:spPr>
          <a:xfrm>
            <a:off x="0" y="2143664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b="1" i="0" lang="en-PH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CONCLUSIÓN</a:t>
            </a:r>
          </a:p>
        </p:txBody>
      </p:sp>
    </p:spTree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" type="body"/>
          </p:nvPr>
        </p:nvSpPr>
        <p:spPr>
          <a:xfrm>
            <a:off x="2552700" y="3343475"/>
            <a:ext cx="4038600" cy="281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PH"/>
              <a:t>Facilidad de uso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PH"/>
              <a:t>Idioma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PH"/>
              <a:t>Claridad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PH"/>
              <a:t>Personalización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PH"/>
              <a:t>Estética</a:t>
            </a:r>
          </a:p>
          <a:p>
            <a:pPr indent="-228600" lvl="0" marL="457200">
              <a:spcBef>
                <a:spcPts val="0"/>
              </a:spcBef>
            </a:pPr>
            <a:r>
              <a:rPr lang="en-PH"/>
              <a:t>Modularidad</a:t>
            </a:r>
            <a:br>
              <a:rPr lang="en-PH"/>
            </a:br>
          </a:p>
        </p:txBody>
      </p:sp>
      <p:pic>
        <p:nvPicPr>
          <p:cNvPr descr="Resultado de imagen de ODOO" id="357" name="Shape 3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4942" y="1271272"/>
            <a:ext cx="5234100" cy="16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Shape 358"/>
          <p:cNvSpPr txBox="1"/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/>
              <a:t>Elegimos...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b="1" i="0" lang="en-PH" sz="9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FIN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0" y="2143664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b="1" i="0" lang="en-PH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REQUISITOS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6E"/>
              </a:buClr>
              <a:buSzPct val="25000"/>
              <a:buFont typeface="Arial"/>
              <a:buNone/>
            </a:pPr>
            <a:r>
              <a:rPr b="1" i="0" lang="en-PH" sz="28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rPr>
              <a:t>FUNCIONALES</a:t>
            </a:r>
            <a:r>
              <a:rPr b="0" i="0" lang="en-PH" sz="28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1905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</a:pPr>
            <a:r>
              <a:rPr b="0" i="0" lang="en-PH" sz="28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rPr>
              <a:t>Lenguaje</a:t>
            </a:r>
          </a:p>
          <a:p>
            <a:pPr indent="1905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</a:pPr>
            <a:r>
              <a:rPr b="0" i="0" lang="en-PH" sz="28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rPr>
              <a:t>BBDD</a:t>
            </a:r>
          </a:p>
          <a:p>
            <a:pPr indent="1905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</a:pPr>
            <a:r>
              <a:rPr b="0" i="0" lang="en-PH" sz="28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rPr>
              <a:t>Sistema Operativo</a:t>
            </a:r>
          </a:p>
          <a:p>
            <a:pPr indent="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E6E6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648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6E"/>
              </a:buClr>
              <a:buSzPct val="25000"/>
              <a:buFont typeface="Arial"/>
              <a:buNone/>
            </a:pPr>
            <a:r>
              <a:rPr b="1" i="0" lang="en-PH" sz="28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rPr>
              <a:t>NO FUNCIONALES</a:t>
            </a:r>
          </a:p>
          <a:p>
            <a:pPr indent="1905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</a:pPr>
            <a:r>
              <a:rPr b="0" i="0" lang="en-PH" sz="28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rPr>
              <a:t>Facilidad de uso</a:t>
            </a:r>
          </a:p>
          <a:p>
            <a:pPr indent="1905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</a:pPr>
            <a:r>
              <a:rPr b="0" i="0" lang="en-PH" sz="28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rPr>
              <a:t>Interfaz amigable</a:t>
            </a:r>
          </a:p>
          <a:p>
            <a:pPr indent="1905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</a:pPr>
            <a:r>
              <a:rPr b="0" i="0" lang="en-PH" sz="28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rPr>
              <a:t>Selección de módulos</a:t>
            </a:r>
          </a:p>
          <a:p>
            <a:pPr indent="1905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</a:pPr>
            <a:r>
              <a:rPr b="0" i="0" lang="en-PH" sz="28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rPr>
              <a:t>Personalización</a:t>
            </a:r>
          </a:p>
          <a:p>
            <a:pPr indent="1905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</a:pPr>
            <a:r>
              <a:rPr b="0" i="0" lang="en-PH" sz="2800" u="none" cap="none" strike="noStrik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rPr>
              <a:t>Velocidad de ejecución</a:t>
            </a:r>
          </a:p>
          <a:p>
            <a:pPr indent="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E6E6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sultado de imagen de REQUISITOS"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7698" y="4448907"/>
            <a:ext cx="1198097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ctrTitle"/>
          </p:nvPr>
        </p:nvSpPr>
        <p:spPr>
          <a:xfrm>
            <a:off x="0" y="2143664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>
                <a:solidFill>
                  <a:schemeClr val="dk1"/>
                </a:solidFill>
              </a:rPr>
              <a:t>CRITERIOS DE COMPARACION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/>
              <a:t>Criterio 1: Tiempo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79400" y="1140300"/>
            <a:ext cx="8185200" cy="525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-PH" sz="2000"/>
              <a:t>Criterio de tiempo de planificación:</a:t>
            </a:r>
          </a:p>
          <a:p>
            <a:pPr indent="-355600" lvl="1" marL="1371600" rtl="0">
              <a:spcBef>
                <a:spcPts val="0"/>
              </a:spcBef>
              <a:buSzPct val="100000"/>
            </a:pPr>
            <a:r>
              <a:rPr i="1" lang="en-PH" sz="2000"/>
              <a:t>Horas invertidas en la planificación inicial antes de implementar el software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i="1" sz="600"/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-PH" sz="2000"/>
              <a:t>Criterio de tiempo de preparación</a:t>
            </a:r>
          </a:p>
          <a:p>
            <a:pPr indent="-355600" lvl="1" marL="1371600" rtl="0">
              <a:spcBef>
                <a:spcPts val="0"/>
              </a:spcBef>
              <a:buSzPct val="100000"/>
            </a:pPr>
            <a:r>
              <a:rPr i="1" lang="en-PH" sz="2000"/>
              <a:t>Horas invertidas en la visualización de tutoriales, documentos o archivos para lograr a comprender correctamente el programa antes de su uso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i="1" sz="600"/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-PH" sz="2000"/>
              <a:t>Criterio de tiempo para la organización de los recursos</a:t>
            </a:r>
          </a:p>
          <a:p>
            <a:pPr indent="-355600" lvl="1" marL="1371600" rtl="0">
              <a:spcBef>
                <a:spcPts val="0"/>
              </a:spcBef>
              <a:buSzPct val="100000"/>
            </a:pPr>
            <a:r>
              <a:rPr i="1" lang="en-PH" sz="2000"/>
              <a:t>Tiempo que se ha tardado en la descripción de los recursos iniciales para su implementación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i="1" sz="600"/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-PH" sz="2000"/>
              <a:t>Criterio de tiempo de instalación de la tecnología a usar</a:t>
            </a:r>
          </a:p>
          <a:p>
            <a:pPr indent="-355600" lvl="1" marL="1371600" rtl="0">
              <a:spcBef>
                <a:spcPts val="0"/>
              </a:spcBef>
              <a:buSzPct val="100000"/>
            </a:pPr>
            <a:r>
              <a:rPr lang="en-PH" sz="2000"/>
              <a:t>Tiempo que se ha tardado en la instalación del software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-PH" sz="2000"/>
              <a:t>Criterio de velocidad de funcionamiento del sistema</a:t>
            </a:r>
          </a:p>
          <a:p>
            <a:pPr indent="-355600" lvl="1" marL="1371600" rtl="0">
              <a:spcBef>
                <a:spcPts val="0"/>
              </a:spcBef>
              <a:buSzPct val="100000"/>
            </a:pPr>
            <a:r>
              <a:rPr lang="en-PH" sz="2000"/>
              <a:t>Tiempo que se tarda en ejecutar.</a:t>
            </a:r>
            <a:br>
              <a:rPr lang="en-PH" sz="2000"/>
            </a:br>
            <a:br>
              <a:rPr lang="en-PH" sz="2000"/>
            </a:b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481" y="-76200"/>
            <a:ext cx="563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 sz="3600"/>
              <a:t>Criterio 2: Funcionalidad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79400" y="1140300"/>
            <a:ext cx="8185200" cy="525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</a:pPr>
            <a:r>
              <a:rPr b="1" lang="en-PH" sz="2000"/>
              <a:t>Criterio de facilidad de uso</a:t>
            </a:r>
          </a:p>
          <a:p>
            <a:pPr indent="-355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</a:pPr>
            <a:r>
              <a:rPr i="1" lang="en-PH" sz="2000"/>
              <a:t>Esfuerzo realizado para lograr el resultado final.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i="1" sz="600"/>
          </a:p>
          <a:p>
            <a:pPr indent="-355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</a:pPr>
            <a:r>
              <a:rPr b="1" lang="en-PH" sz="2000"/>
              <a:t>Criterio de idiomas</a:t>
            </a:r>
          </a:p>
          <a:p>
            <a:pPr indent="-355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</a:pPr>
            <a:r>
              <a:rPr i="1" lang="en-PH" sz="2000"/>
              <a:t>Capacidad de cambiar a otros idiomas y la facilidad para hacerlo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i="1" sz="600"/>
          </a:p>
          <a:p>
            <a:pPr indent="-355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</a:pPr>
            <a:r>
              <a:rPr b="1" lang="en-PH" sz="2000"/>
              <a:t>Criterio de claridad</a:t>
            </a:r>
          </a:p>
          <a:p>
            <a:pPr indent="-355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</a:pPr>
            <a:r>
              <a:rPr i="1" lang="en-PH" sz="2000"/>
              <a:t>Facilidad de entender el funcionamiento del programa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i="1" sz="600"/>
          </a:p>
          <a:p>
            <a:pPr indent="-355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</a:pPr>
            <a:r>
              <a:rPr b="1" lang="en-PH" sz="2000"/>
              <a:t>Criterio de documentación</a:t>
            </a:r>
          </a:p>
          <a:p>
            <a:pPr indent="-355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</a:pPr>
            <a:r>
              <a:rPr i="1" lang="en-PH" sz="2000"/>
              <a:t>Disponibilidad de manuales, guías o cualquier tipo de documento para facilitar el uso del programa 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i="1" sz="600"/>
          </a:p>
          <a:p>
            <a:pPr indent="-355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</a:pPr>
            <a:r>
              <a:rPr b="1" lang="en-PH" sz="2000"/>
              <a:t>Criterio de recuperación</a:t>
            </a:r>
          </a:p>
          <a:p>
            <a:pPr indent="-355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</a:pPr>
            <a:r>
              <a:rPr i="1" lang="en-PH" sz="2000"/>
              <a:t>Posee utilidades de recuperación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i="1" sz="600"/>
          </a:p>
          <a:p>
            <a:pPr indent="-355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</a:pPr>
            <a:r>
              <a:rPr b="1" lang="en-PH" sz="2000"/>
              <a:t>Criterio de seguridad</a:t>
            </a:r>
          </a:p>
          <a:p>
            <a:pPr indent="-355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</a:pPr>
            <a:r>
              <a:rPr i="1" lang="en-PH" sz="2000"/>
              <a:t>Capacidad de ingresar al programa mediante usuario y contraseña</a:t>
            </a:r>
            <a:br>
              <a:rPr i="1" lang="en-PH" sz="2000"/>
            </a:br>
            <a:br>
              <a:rPr i="1" lang="en-PH" sz="2000"/>
            </a:b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3F3F3F"/>
      </a:dk1>
      <a:lt1>
        <a:srgbClr val="FFFFFF"/>
      </a:lt1>
      <a:dk2>
        <a:srgbClr val="464646"/>
      </a:dk2>
      <a:lt2>
        <a:srgbClr val="FFFFFF"/>
      </a:lt2>
      <a:accent1>
        <a:srgbClr val="595959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