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45"/>
      <p:bold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10</a:t>
            </a:fld>
            <a:endParaRPr lang="en-P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11</a:t>
            </a:fld>
            <a:endParaRPr lang="en-P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12</a:t>
            </a:fld>
            <a:endParaRPr lang="en-P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18</a:t>
            </a:fld>
            <a:endParaRPr lang="en-P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19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20</a:t>
            </a:fld>
            <a:endParaRPr lang="en-P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21</a:t>
            </a:fld>
            <a:endParaRPr lang="en-P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23</a:t>
            </a:fld>
            <a:endParaRPr lang="en-P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24</a:t>
            </a:fld>
            <a:endParaRPr lang="en-P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25</a:t>
            </a:fld>
            <a:endParaRPr lang="en-P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27</a:t>
            </a:fld>
            <a:endParaRPr lang="en-P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28</a:t>
            </a:fld>
            <a:endParaRPr lang="en-P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29</a:t>
            </a:fld>
            <a:endParaRPr lang="en-P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30</a:t>
            </a:fld>
            <a:endParaRPr lang="en-P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31</a:t>
            </a:fld>
            <a:endParaRPr lang="en-P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32</a:t>
            </a:fld>
            <a:endParaRPr lang="en-P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33</a:t>
            </a:fld>
            <a:endParaRPr lang="en-P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34</a:t>
            </a:fld>
            <a:endParaRPr lang="en-P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36</a:t>
            </a:fld>
            <a:endParaRPr lang="en-P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37</a:t>
            </a:fld>
            <a:endParaRPr lang="en-P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38</a:t>
            </a:fld>
            <a:endParaRPr lang="en-PH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39</a:t>
            </a:fld>
            <a:endParaRPr lang="en-P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41</a:t>
            </a:fld>
            <a:endParaRPr lang="en-PH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8</a:t>
            </a:fld>
            <a:endParaRPr lang="en-P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9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Arial Black"/>
              <a:buNone/>
              <a:defRPr sz="4800" b="1" i="0" u="none" strike="noStrike" cap="none">
                <a:solidFill>
                  <a:srgbClr val="D8D8D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368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368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3008313" cy="55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575050" y="1295400"/>
            <a:ext cx="511175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469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4254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1905000"/>
            <a:ext cx="3008313" cy="4221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 rot="5400000">
            <a:off x="2156618" y="-404018"/>
            <a:ext cx="483076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469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4254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5400000">
            <a:off x="5166516" y="2605881"/>
            <a:ext cx="49831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975515" y="624679"/>
            <a:ext cx="4983163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469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4254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469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4254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0" y="145249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ERP Servers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0" y="2888566"/>
            <a:ext cx="9144000" cy="2654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GRUPO M3: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Jorge Sanz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Enrique Ruiz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Cheng Liang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David Bustos</a:t>
            </a:r>
            <a:br>
              <a:rPr lang="en-PH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PH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PH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sz="3600"/>
              <a:t>Criterio 3: Diseño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79400" y="1140300"/>
            <a:ext cx="8185200" cy="525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 b="1"/>
              <a:t>Criterio de control de usuario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 i="1"/>
              <a:t>El usuario tiene la libertad para moverse de ventana a ventana y hacer cualquier cosa que desee.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600" i="1"/>
          </a:p>
          <a:p>
            <a:pPr marL="457200" marR="0" lvl="0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 b="1"/>
              <a:t>Criterio de control de Personalización  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 i="1"/>
              <a:t>Se debe permitir personalizar las diferentes ventanas del sistema, así como otros elementos.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600" i="1"/>
          </a:p>
          <a:p>
            <a:pPr marL="457200" marR="0" lvl="0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 b="1"/>
              <a:t>Criterio de control de Sensibilidad 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 i="1"/>
              <a:t>Se deben usar cuadros de diálogo para indicar errores de usuario, a través de mensajes claros y entendibles. </a:t>
            </a: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07400" y="1228525"/>
            <a:ext cx="8329200" cy="482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PH" sz="2000" b="1"/>
              <a:t>Criterio de control de Indulgencia</a:t>
            </a:r>
          </a:p>
          <a:p>
            <a:pPr marL="914400" lvl="1" indent="-355600" rtl="0">
              <a:spcBef>
                <a:spcPts val="560"/>
              </a:spcBef>
              <a:buSzPct val="100000"/>
            </a:pPr>
            <a:r>
              <a:rPr lang="en-PH" sz="2000" i="1"/>
              <a:t>El usuario debe sentirse libre para explorar la aplicación y dar vistazos rápidos en las diversas ventanas y característica. Se debe dar también una forma de salida agradable cuando se decide abandonar ya sea una transacción o la aplicación misma.</a:t>
            </a:r>
          </a:p>
          <a:p>
            <a:pPr marL="457200" lvl="0" indent="0" rtl="0">
              <a:spcBef>
                <a:spcPts val="560"/>
              </a:spcBef>
              <a:buNone/>
            </a:pPr>
            <a:endParaRPr sz="600" i="1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PH" sz="2000" b="1"/>
              <a:t>Criterio de control de Claridad 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PH" sz="2000" i="1"/>
              <a:t>La información presentada en la interfaz debe ser comprensible y el uso de la aplicación debe ser visualmente sencillo.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600" i="1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PH" sz="2000" b="1"/>
              <a:t>Criterio de control de Estética 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PH" sz="2000" i="1"/>
              <a:t>Se debe tener especial cuidado con los colores a usar, el tipo de letra, el tamaño de la misma. No se deben presentar ventanas con exceso de objetos; es mejor dividirlas en otras ventanas, para evitar confusiones.</a:t>
            </a:r>
            <a:br>
              <a:rPr lang="en-PH" sz="2000"/>
            </a:br>
            <a:endParaRPr lang="en-PH" sz="20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sz="3600"/>
              <a:t>Criterio 4: Calidad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79400" y="1140300"/>
            <a:ext cx="8185200" cy="525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 b="1"/>
              <a:t>Criterio de Seguridad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/>
              <a:t>La disponibilidad de mecanismos que controlen o protejan los datos</a:t>
            </a:r>
            <a:br>
              <a:rPr lang="en-PH" sz="2000"/>
            </a:br>
            <a:endParaRPr lang="en-PH" sz="2000"/>
          </a:p>
          <a:p>
            <a:pPr marL="457200" marR="0" lvl="0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 b="1"/>
              <a:t>Criterio de Satisfacción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/>
              <a:t>El grado en que se ha conseguido la total implementación de las funciones requeridas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600"/>
          </a:p>
          <a:p>
            <a:pPr marL="457200" marR="0" lvl="0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 b="1"/>
              <a:t>Criterio de Eficiencia en la Ejecución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/>
              <a:t>El rendimiento en tiempo de ejecución del programa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600"/>
          </a:p>
          <a:p>
            <a:pPr marL="457200" marR="0" lvl="0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 b="1"/>
              <a:t>Criterio de Didactismo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/>
              <a:t>El grado en que el programa muestra su propio funcionamiento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600"/>
          </a:p>
          <a:p>
            <a:pPr marL="457200" marR="0" lvl="0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 b="1"/>
              <a:t>Criterio de Modularidad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/>
              <a:t>La independencia funcional de los componentes del programa</a:t>
            </a:r>
            <a:br>
              <a:rPr lang="en-PH" sz="2000"/>
            </a:br>
            <a:endParaRPr lang="en-PH" sz="2000"/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Resultado de imagen de ODO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6292" y="2266522"/>
            <a:ext cx="5234163" cy="1691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PH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Documentación de diseño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260" y="2443683"/>
            <a:ext cx="8774723" cy="213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PH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principal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938" y="1318845"/>
            <a:ext cx="8640000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PH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Discuss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936" y="1318845"/>
            <a:ext cx="8640000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PH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Settings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825" y="1315670"/>
            <a:ext cx="8640000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sz="2700"/>
              <a:t>Documentación de construcción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PH"/>
              <a:t>Modo desarrollador: nos ayuda a configurar campos que no podríamos configurar de otro modo.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PH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1565"/>
            <a:ext cx="9143999" cy="360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sz="3600"/>
              <a:t>Documentación pruebas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41650" y="116595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PH"/>
              <a:t>Error similar: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75" y="1757275"/>
            <a:ext cx="7649450" cy="48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9178" y="1341407"/>
            <a:ext cx="8220974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8572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lang="en-PH"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Planificación </a:t>
            </a:r>
          </a:p>
          <a:p>
            <a:pPr marL="8572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lang="en-PH"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</a:p>
          <a:p>
            <a:pPr marL="8572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lang="en-PH"/>
              <a:t>Criterios de comparación</a:t>
            </a:r>
          </a:p>
          <a:p>
            <a:pPr marL="8572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lang="en-PH"/>
              <a:t>Odoo</a:t>
            </a:r>
          </a:p>
          <a:p>
            <a:pPr marL="8572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lang="en-PH"/>
              <a:t>OpenBravo</a:t>
            </a:r>
          </a:p>
          <a:p>
            <a:pPr marL="8572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lang="en-PH"/>
              <a:t>Evaluación de los criterios</a:t>
            </a:r>
          </a:p>
          <a:p>
            <a:pPr marL="8572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lang="en-PH"/>
              <a:t>Comparativa de criterios</a:t>
            </a:r>
          </a:p>
          <a:p>
            <a:pPr marL="8572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lang="en-PH"/>
              <a:t>Conclusión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Shape 65" descr="Resultado de imagen de INDI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1751" y="2385188"/>
            <a:ext cx="2438399" cy="243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PH"/>
              <a:t>Indice</a:t>
            </a: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sz="2700"/>
              <a:t>Documentación de instalación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50" y="1253400"/>
            <a:ext cx="5400675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222206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PH"/>
              <a:t>Manual de usuario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21" y="1600200"/>
            <a:ext cx="7353305" cy="45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 descr="Resultado de imagen de openbravo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760" y="1966250"/>
            <a:ext cx="5536500" cy="16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Diseño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25" y="1897225"/>
            <a:ext cx="8804550" cy="46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69725" y="1066800"/>
            <a:ext cx="3025800" cy="100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</a:pPr>
            <a:r>
              <a:rPr lang="en-PH" sz="3600"/>
              <a:t>Workspace</a:t>
            </a:r>
          </a:p>
        </p:txBody>
      </p:sp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Diseño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69725" y="1066800"/>
            <a:ext cx="4044600" cy="100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</a:pPr>
            <a:r>
              <a:rPr lang="en-PH" sz="3600"/>
              <a:t>Desplegables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76" y="2344725"/>
            <a:ext cx="3025799" cy="399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874" y="2344725"/>
            <a:ext cx="3754549" cy="222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Demostración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79400" y="1941900"/>
            <a:ext cx="8185200" cy="297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</a:pPr>
            <a:r>
              <a:rPr lang="en-PH" sz="3600"/>
              <a:t>Prueba de Instalación.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600"/>
          </a:p>
          <a:p>
            <a:pPr marL="457200" lvl="0" indent="-457200">
              <a:spcBef>
                <a:spcPts val="0"/>
              </a:spcBef>
              <a:buSzPct val="100000"/>
            </a:pPr>
            <a:r>
              <a:rPr lang="en-PH" sz="3600"/>
              <a:t>Prueba de Manual de Usuario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150" y="4916100"/>
            <a:ext cx="2127696" cy="163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ctrTitle"/>
          </p:nvPr>
        </p:nvSpPr>
        <p:spPr>
          <a:xfrm>
            <a:off x="0" y="2143664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>
                <a:solidFill>
                  <a:schemeClr val="dk1"/>
                </a:solidFill>
              </a:rPr>
              <a:t>Evaluación de los criterios</a:t>
            </a:r>
          </a:p>
        </p:txBody>
      </p:sp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Odoo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50" y="2283375"/>
            <a:ext cx="8652225" cy="21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Odoo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25" y="1788375"/>
            <a:ext cx="5438775" cy="26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625" y="4410075"/>
            <a:ext cx="5438774" cy="6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Odoo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600200"/>
            <a:ext cx="8229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0" y="2143664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PLANIFICACIÓN</a:t>
            </a:r>
          </a:p>
        </p:txBody>
      </p: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Odoo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Openbravo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50" y="2283375"/>
            <a:ext cx="8652225" cy="21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Openbravo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475" y="1604075"/>
            <a:ext cx="608647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Openbravo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74" y="2492724"/>
            <a:ext cx="8516449" cy="187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Openbravo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50" y="2729212"/>
            <a:ext cx="8698899" cy="13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ctrTitle"/>
          </p:nvPr>
        </p:nvSpPr>
        <p:spPr>
          <a:xfrm>
            <a:off x="0" y="2143664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>
                <a:solidFill>
                  <a:schemeClr val="dk1"/>
                </a:solidFill>
              </a:rPr>
              <a:t>Comparativa de criterios</a:t>
            </a:r>
          </a:p>
        </p:txBody>
      </p:sp>
    </p:spTree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Comparativa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25" y="2534812"/>
            <a:ext cx="8544349" cy="17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Comparativa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87" y="1275199"/>
            <a:ext cx="8404825" cy="49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Comparativa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87" y="2825712"/>
            <a:ext cx="8721824" cy="12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Comparativa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12" y="2480387"/>
            <a:ext cx="8588375" cy="189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PH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</a:p>
        </p:txBody>
      </p:sp>
      <p:sp>
        <p:nvSpPr>
          <p:cNvPr id="77" name="Shape 77"/>
          <p:cNvSpPr/>
          <p:nvPr/>
        </p:nvSpPr>
        <p:spPr>
          <a:xfrm>
            <a:off x="4572000" y="3218875"/>
            <a:ext cx="2421436" cy="4202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59999"/>
                </a:lnTo>
                <a:lnTo>
                  <a:pt x="120000" y="59999"/>
                </a:lnTo>
                <a:lnTo>
                  <a:pt x="120000" y="120000"/>
                </a:lnTo>
              </a:path>
            </a:pathLst>
          </a:custGeom>
          <a:noFill/>
          <a:ln w="12700" cap="flat" cmpd="sng">
            <a:solidFill>
              <a:srgbClr val="487AA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/>
          <p:nvPr/>
        </p:nvSpPr>
        <p:spPr>
          <a:xfrm>
            <a:off x="2150561" y="3218875"/>
            <a:ext cx="2421436" cy="4202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59999"/>
                </a:lnTo>
                <a:lnTo>
                  <a:pt x="0" y="59999"/>
                </a:lnTo>
                <a:lnTo>
                  <a:pt x="0" y="120000"/>
                </a:lnTo>
              </a:path>
            </a:pathLst>
          </a:custGeom>
          <a:noFill/>
          <a:ln w="12700" cap="flat" cmpd="sng">
            <a:solidFill>
              <a:srgbClr val="487AA8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79" name="Shape 79"/>
          <p:cNvGrpSpPr/>
          <p:nvPr/>
        </p:nvGrpSpPr>
        <p:grpSpPr>
          <a:xfrm>
            <a:off x="3571406" y="2218281"/>
            <a:ext cx="2001187" cy="1000593"/>
            <a:chOff x="2421897" y="774352"/>
            <a:chExt cx="2001187" cy="1000593"/>
          </a:xfrm>
        </p:grpSpPr>
        <p:sp>
          <p:nvSpPr>
            <p:cNvPr id="80" name="Shape 80"/>
            <p:cNvSpPr/>
            <p:nvPr/>
          </p:nvSpPr>
          <p:spPr>
            <a:xfrm>
              <a:off x="2421897" y="774352"/>
              <a:ext cx="2001187" cy="1000593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2421897" y="774352"/>
              <a:ext cx="2001187" cy="1000593"/>
            </a:xfrm>
            <a:prstGeom prst="rect">
              <a:avLst/>
            </a:prstGeom>
            <a:noFill/>
            <a:ln>
              <a:noFill/>
            </a:ln>
          </p:spPr>
          <p:txBody>
            <a:bodyPr lIns="17125" tIns="17125" rIns="17125" bIns="17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PH" sz="27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Jorge Sanz (Coordinador)</a:t>
              </a:r>
            </a:p>
          </p:txBody>
        </p:sp>
      </p:grpSp>
      <p:grpSp>
        <p:nvGrpSpPr>
          <p:cNvPr id="82" name="Shape 82"/>
          <p:cNvGrpSpPr/>
          <p:nvPr/>
        </p:nvGrpSpPr>
        <p:grpSpPr>
          <a:xfrm>
            <a:off x="1149967" y="3639125"/>
            <a:ext cx="2001187" cy="1000593"/>
            <a:chOff x="459" y="2195196"/>
            <a:chExt cx="2001187" cy="1000593"/>
          </a:xfrm>
        </p:grpSpPr>
        <p:sp>
          <p:nvSpPr>
            <p:cNvPr id="83" name="Shape 83"/>
            <p:cNvSpPr/>
            <p:nvPr/>
          </p:nvSpPr>
          <p:spPr>
            <a:xfrm>
              <a:off x="459" y="2195196"/>
              <a:ext cx="2001187" cy="1000593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459" y="2195196"/>
              <a:ext cx="2001187" cy="1000593"/>
            </a:xfrm>
            <a:prstGeom prst="rect">
              <a:avLst/>
            </a:prstGeom>
            <a:noFill/>
            <a:ln>
              <a:noFill/>
            </a:ln>
          </p:spPr>
          <p:txBody>
            <a:bodyPr lIns="17125" tIns="17125" rIns="17125" bIns="17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PH" sz="27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Enrique Ruiz</a:t>
              </a: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3571406" y="3639125"/>
            <a:ext cx="2001187" cy="1000593"/>
            <a:chOff x="2421897" y="2195196"/>
            <a:chExt cx="2001187" cy="1000593"/>
          </a:xfrm>
        </p:grpSpPr>
        <p:sp>
          <p:nvSpPr>
            <p:cNvPr id="86" name="Shape 86"/>
            <p:cNvSpPr/>
            <p:nvPr/>
          </p:nvSpPr>
          <p:spPr>
            <a:xfrm>
              <a:off x="2421897" y="2195196"/>
              <a:ext cx="2001187" cy="1000593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2421897" y="2195196"/>
              <a:ext cx="2001187" cy="1000593"/>
            </a:xfrm>
            <a:prstGeom prst="rect">
              <a:avLst/>
            </a:prstGeom>
            <a:noFill/>
            <a:ln>
              <a:noFill/>
            </a:ln>
          </p:spPr>
          <p:txBody>
            <a:bodyPr lIns="17125" tIns="17125" rIns="17125" bIns="17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PH" sz="27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David Bustos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5992844" y="3639125"/>
            <a:ext cx="2001187" cy="1000593"/>
            <a:chOff x="4843335" y="2195196"/>
            <a:chExt cx="2001187" cy="1000593"/>
          </a:xfrm>
        </p:grpSpPr>
        <p:sp>
          <p:nvSpPr>
            <p:cNvPr id="89" name="Shape 89"/>
            <p:cNvSpPr/>
            <p:nvPr/>
          </p:nvSpPr>
          <p:spPr>
            <a:xfrm>
              <a:off x="4843335" y="2195196"/>
              <a:ext cx="2001187" cy="1000593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4843335" y="2195196"/>
              <a:ext cx="2001187" cy="1000593"/>
            </a:xfrm>
            <a:prstGeom prst="rect">
              <a:avLst/>
            </a:prstGeom>
            <a:noFill/>
            <a:ln>
              <a:noFill/>
            </a:ln>
          </p:spPr>
          <p:txBody>
            <a:bodyPr lIns="17125" tIns="17125" rIns="17125" bIns="17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PH" sz="27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Cheng Liang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ctrTitle"/>
          </p:nvPr>
        </p:nvSpPr>
        <p:spPr>
          <a:xfrm>
            <a:off x="0" y="2143664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CONCLUSIÓN</a:t>
            </a:r>
          </a:p>
        </p:txBody>
      </p:sp>
    </p:spTree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2552700" y="3343475"/>
            <a:ext cx="4038600" cy="281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PH"/>
              <a:t>Facilidad de uso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PH"/>
              <a:t>Idioma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PH"/>
              <a:t>Claridad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PH"/>
              <a:t>Personalización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PH"/>
              <a:t>Estética</a:t>
            </a:r>
          </a:p>
          <a:p>
            <a:pPr marL="457200" lvl="0" indent="-228600">
              <a:spcBef>
                <a:spcPts val="0"/>
              </a:spcBef>
            </a:pPr>
            <a:r>
              <a:rPr lang="en-PH"/>
              <a:t>Modularidad</a:t>
            </a:r>
            <a:br>
              <a:rPr lang="en-PH"/>
            </a:br>
            <a:endParaRPr lang="en-PH"/>
          </a:p>
        </p:txBody>
      </p:sp>
      <p:pic>
        <p:nvPicPr>
          <p:cNvPr id="355" name="Shape 355" descr="Resultado de imagen de ODO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4942" y="1271272"/>
            <a:ext cx="5234100" cy="16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Elegimos...</a:t>
            </a:r>
          </a:p>
        </p:txBody>
      </p:sp>
    </p:spTree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96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FIN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0" y="2143664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REQUISITOS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ct val="25000"/>
              <a:buFont typeface="Arial"/>
              <a:buNone/>
            </a:pPr>
            <a:r>
              <a:rPr lang="en-PH" sz="28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FUNCIONALES</a:t>
            </a:r>
            <a:r>
              <a:rPr lang="en-PH"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n-PH"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Lenguaje</a:t>
            </a:r>
          </a:p>
          <a:p>
            <a: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n-PH"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BBDD</a:t>
            </a:r>
          </a:p>
          <a:p>
            <a: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n-PH"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Sistema Operativo</a:t>
            </a:r>
          </a:p>
          <a:p>
            <a:pPr marL="3429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6E6E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ct val="25000"/>
              <a:buFont typeface="Arial"/>
              <a:buNone/>
            </a:pPr>
            <a:r>
              <a:rPr lang="en-PH" sz="28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NO FUNCIONALES</a:t>
            </a:r>
          </a:p>
          <a:p>
            <a: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n-PH"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Facilidad de uso</a:t>
            </a:r>
          </a:p>
          <a:p>
            <a: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n-PH"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Interfaz amigable</a:t>
            </a:r>
          </a:p>
          <a:p>
            <a: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n-PH"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Selección de módulos</a:t>
            </a:r>
          </a:p>
          <a:p>
            <a: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n-PH"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Personalización</a:t>
            </a:r>
          </a:p>
          <a:p>
            <a: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n-PH"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Velocidad de ejecución</a:t>
            </a:r>
          </a:p>
          <a:p>
            <a:pPr marL="3429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6E6E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 descr="Resultado de imagen de REQUISI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7698" y="4448907"/>
            <a:ext cx="1198097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0" y="2143664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>
                <a:solidFill>
                  <a:schemeClr val="dk1"/>
                </a:solidFill>
              </a:rPr>
              <a:t>CRITERIOS DE COMPARACION</a:t>
            </a: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Criterio 1: Tiempo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79400" y="1140300"/>
            <a:ext cx="8185200" cy="525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PH" sz="2000" b="1"/>
              <a:t>Criterio de tiempo de planificación:</a:t>
            </a:r>
          </a:p>
          <a:p>
            <a:pPr marL="1371600" lvl="1" indent="-355600" rtl="0">
              <a:spcBef>
                <a:spcPts val="0"/>
              </a:spcBef>
              <a:buSzPct val="100000"/>
            </a:pPr>
            <a:r>
              <a:rPr lang="en-PH" sz="2000" i="1"/>
              <a:t>Horas invertidas en la planificación inicial antes de implementar el software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600" i="1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PH" sz="2000" b="1"/>
              <a:t>Criterio de tiempo de preparación</a:t>
            </a:r>
          </a:p>
          <a:p>
            <a:pPr marL="1371600" lvl="1" indent="-355600" rtl="0">
              <a:spcBef>
                <a:spcPts val="0"/>
              </a:spcBef>
              <a:buSzPct val="100000"/>
            </a:pPr>
            <a:r>
              <a:rPr lang="en-PH" sz="2000" i="1"/>
              <a:t>Horas invertidas en la visualización de tutoriales, documentos o archivos para lograr a comprender correctamente el programa antes de su uso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600" i="1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PH" sz="2000" b="1"/>
              <a:t>Criterio de tiempo para la organización de los recursos</a:t>
            </a:r>
          </a:p>
          <a:p>
            <a:pPr marL="1371600" lvl="1" indent="-355600" rtl="0">
              <a:spcBef>
                <a:spcPts val="0"/>
              </a:spcBef>
              <a:buSzPct val="100000"/>
            </a:pPr>
            <a:r>
              <a:rPr lang="en-PH" sz="2000" i="1"/>
              <a:t>Tiempo que se ha tardado en la descripción de los recursos iniciales para su implementación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600" i="1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PH" sz="2000" b="1"/>
              <a:t>Criterio de tiempo de instalación de la tecnología a usar</a:t>
            </a:r>
          </a:p>
          <a:p>
            <a:pPr marL="1371600" lvl="1" indent="-355600" rtl="0">
              <a:spcBef>
                <a:spcPts val="0"/>
              </a:spcBef>
              <a:buSzPct val="100000"/>
            </a:pPr>
            <a:r>
              <a:rPr lang="en-PH" sz="2000"/>
              <a:t>Tiempo que se ha tardado en la instalación del software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600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PH" sz="2000" b="1"/>
              <a:t>Criterio de velocidad de funcionamiento del sistema</a:t>
            </a:r>
          </a:p>
          <a:p>
            <a:pPr marL="1371600" lvl="1" indent="-355600" rtl="0">
              <a:spcBef>
                <a:spcPts val="0"/>
              </a:spcBef>
              <a:buSzPct val="100000"/>
            </a:pPr>
            <a:r>
              <a:rPr lang="en-PH" sz="2000"/>
              <a:t>Tiempo que se tarda en ejecutar.</a:t>
            </a:r>
            <a:br>
              <a:rPr lang="en-PH" sz="2000"/>
            </a:br>
            <a:br>
              <a:rPr lang="en-PH" sz="2000"/>
            </a:br>
            <a:endParaRPr lang="en-PH" sz="2000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sz="3600"/>
              <a:t>Criterio 2: Funcionalidad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79400" y="1140300"/>
            <a:ext cx="8185200" cy="525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lang="en-PH" sz="2000" b="1"/>
              <a:t>Criterio de facilidad de uso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lang="en-PH" sz="2000" i="1"/>
              <a:t>Esfuerzo realizado para lograr el resultado final.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600" i="1"/>
          </a:p>
          <a:p>
            <a:pPr marL="457200" marR="0" lvl="0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lang="en-PH" sz="2000" b="1"/>
              <a:t>Criterio de idiomas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lang="en-PH" sz="2000" i="1"/>
              <a:t>Capacidad de cambiar a otros idiomas y la facilidad para hacerlo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600" i="1"/>
          </a:p>
          <a:p>
            <a:pPr marL="457200" marR="0" lvl="0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lang="en-PH" sz="2000" b="1"/>
              <a:t>Criterio de claridad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lang="en-PH" sz="2000" i="1"/>
              <a:t>Facilidad de entender el funcionamiento del programa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600" i="1"/>
          </a:p>
          <a:p>
            <a:pPr marL="457200" marR="0" lvl="0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lang="en-PH" sz="2000" b="1"/>
              <a:t>Criterio de documentación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lang="en-PH" sz="2000" i="1"/>
              <a:t>Disponibilidad de manuales, guías o cualquier tipo de documento para facilitar el uso del programa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600" i="1"/>
          </a:p>
          <a:p>
            <a:pPr marL="457200" marR="0" lvl="0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lang="en-PH" sz="2000" b="1"/>
              <a:t>Criterio de recuperación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lang="en-PH" sz="2000" i="1"/>
              <a:t>Posee utilidades de recuperación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600" i="1"/>
          </a:p>
          <a:p>
            <a:pPr marL="457200" marR="0" lvl="0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lang="en-PH" sz="2000" b="1"/>
              <a:t>Criterio de seguridad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lang="en-PH" sz="2000" i="1"/>
              <a:t>Capacidad de ingresar al programa mediante usuario y contraseña</a:t>
            </a:r>
            <a:br>
              <a:rPr lang="en-PH" sz="2000" i="1"/>
            </a:br>
            <a:br>
              <a:rPr lang="en-PH" sz="2000" i="1"/>
            </a:br>
            <a:endParaRPr lang="en-PH" sz="2000" i="1"/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464646"/>
      </a:dk2>
      <a:lt2>
        <a:srgbClr val="FFFFFF"/>
      </a:lt2>
      <a:accent1>
        <a:srgbClr val="59595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Presentación en pantalla (4:3)</PresentationFormat>
  <Paragraphs>185</Paragraphs>
  <Slides>42</Slides>
  <Notes>42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Arial</vt:lpstr>
      <vt:lpstr>Arial Black</vt:lpstr>
      <vt:lpstr>Calibri</vt:lpstr>
      <vt:lpstr>Office Theme</vt:lpstr>
      <vt:lpstr>ERP Servers</vt:lpstr>
      <vt:lpstr>Indice</vt:lpstr>
      <vt:lpstr>PLANIFICACIÓN</vt:lpstr>
      <vt:lpstr>Planificación</vt:lpstr>
      <vt:lpstr>REQUISITOS</vt:lpstr>
      <vt:lpstr>Presentación de PowerPoint</vt:lpstr>
      <vt:lpstr>CRITERIOS DE COMPARACION</vt:lpstr>
      <vt:lpstr>Criterio 1: Tiempo</vt:lpstr>
      <vt:lpstr>Criterio 2: Funcionalidad</vt:lpstr>
      <vt:lpstr>Criterio 3: Diseño</vt:lpstr>
      <vt:lpstr>Presentación de PowerPoint</vt:lpstr>
      <vt:lpstr>Criterio 4: Calidad</vt:lpstr>
      <vt:lpstr>Presentación de PowerPoint</vt:lpstr>
      <vt:lpstr>Documentación de diseño</vt:lpstr>
      <vt:lpstr>Pestaña principal</vt:lpstr>
      <vt:lpstr>Pestaña Discuss</vt:lpstr>
      <vt:lpstr>Pestaña Settings</vt:lpstr>
      <vt:lpstr>Documentación de construcción</vt:lpstr>
      <vt:lpstr>Documentación pruebas</vt:lpstr>
      <vt:lpstr>Documentación de instalación</vt:lpstr>
      <vt:lpstr>Manual de usuario</vt:lpstr>
      <vt:lpstr>Presentación de PowerPoint</vt:lpstr>
      <vt:lpstr>Diseño</vt:lpstr>
      <vt:lpstr>Diseño</vt:lpstr>
      <vt:lpstr>Demostración</vt:lpstr>
      <vt:lpstr>Evaluación de los criterios</vt:lpstr>
      <vt:lpstr>Odoo</vt:lpstr>
      <vt:lpstr>Odoo</vt:lpstr>
      <vt:lpstr>Odoo</vt:lpstr>
      <vt:lpstr>Odoo</vt:lpstr>
      <vt:lpstr>Openbravo</vt:lpstr>
      <vt:lpstr>Openbravo</vt:lpstr>
      <vt:lpstr>Openbravo</vt:lpstr>
      <vt:lpstr>Openbravo</vt:lpstr>
      <vt:lpstr>Comparativa de criterios</vt:lpstr>
      <vt:lpstr>Comparativa</vt:lpstr>
      <vt:lpstr>Comparativa</vt:lpstr>
      <vt:lpstr>Comparativa</vt:lpstr>
      <vt:lpstr>Comparativa</vt:lpstr>
      <vt:lpstr>CONCLUSIÓN</vt:lpstr>
      <vt:lpstr>Elegimos...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Servers</dc:title>
  <cp:lastModifiedBy>Enrique Ruiz</cp:lastModifiedBy>
  <cp:revision>1</cp:revision>
  <dcterms:modified xsi:type="dcterms:W3CDTF">2017-05-08T17:38:58Z</dcterms:modified>
</cp:coreProperties>
</file>