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884" y="-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489452"/>
            <a:ext cx="15544800" cy="95504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14408152"/>
            <a:ext cx="13716000" cy="6623048"/>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7592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45607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1460500"/>
            <a:ext cx="394335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1460500"/>
            <a:ext cx="1160145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8041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9373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6838958"/>
            <a:ext cx="15773400" cy="11410948"/>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8357858"/>
            <a:ext cx="15773400" cy="6000748"/>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E9D0B-B4C4-4647-A35A-75E649626003}"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69685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E9D0B-B4C4-4647-A35A-75E649626003}"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31081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460506"/>
            <a:ext cx="157734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6724652"/>
            <a:ext cx="7736680"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10020300"/>
            <a:ext cx="773668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6724652"/>
            <a:ext cx="7774782"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10020300"/>
            <a:ext cx="777478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E9D0B-B4C4-4647-A35A-75E649626003}"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2707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E9D0B-B4C4-4647-A35A-75E649626003}"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23903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E9D0B-B4C4-4647-A35A-75E649626003}"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43373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3949706"/>
            <a:ext cx="9258300" cy="1949450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5412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3949706"/>
            <a:ext cx="9258300" cy="1949450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341091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1460506"/>
            <a:ext cx="157734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7302500"/>
            <a:ext cx="157734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25425406"/>
            <a:ext cx="4114800" cy="1460500"/>
          </a:xfrm>
          <a:prstGeom prst="rect">
            <a:avLst/>
          </a:prstGeom>
        </p:spPr>
        <p:txBody>
          <a:bodyPr vert="horz" lIns="91440" tIns="45720" rIns="91440" bIns="45720" rtlCol="0" anchor="ctr"/>
          <a:lstStyle>
            <a:lvl1pPr algn="l">
              <a:defRPr sz="2400">
                <a:solidFill>
                  <a:schemeClr val="tx1">
                    <a:tint val="75000"/>
                  </a:schemeClr>
                </a:solidFill>
              </a:defRPr>
            </a:lvl1pPr>
          </a:lstStyle>
          <a:p>
            <a:fld id="{8F7E9D0B-B4C4-4647-A35A-75E649626003}" type="datetimeFigureOut">
              <a:rPr lang="en-US" smtClean="0"/>
              <a:t>5/4/2021</a:t>
            </a:fld>
            <a:endParaRPr lang="en-US"/>
          </a:p>
        </p:txBody>
      </p:sp>
      <p:sp>
        <p:nvSpPr>
          <p:cNvPr id="5" name="Footer Placeholder 4"/>
          <p:cNvSpPr>
            <a:spLocks noGrp="1"/>
          </p:cNvSpPr>
          <p:nvPr>
            <p:ph type="ftr" sz="quarter" idx="3"/>
          </p:nvPr>
        </p:nvSpPr>
        <p:spPr>
          <a:xfrm>
            <a:off x="6057900" y="25425406"/>
            <a:ext cx="6172200" cy="146050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25425406"/>
            <a:ext cx="4114800" cy="1460500"/>
          </a:xfrm>
          <a:prstGeom prst="rect">
            <a:avLst/>
          </a:prstGeom>
        </p:spPr>
        <p:txBody>
          <a:bodyPr vert="horz" lIns="91440" tIns="45720" rIns="91440" bIns="45720" rtlCol="0" anchor="ctr"/>
          <a:lstStyle>
            <a:lvl1pPr algn="r">
              <a:defRPr sz="2400">
                <a:solidFill>
                  <a:schemeClr val="tx1">
                    <a:tint val="75000"/>
                  </a:schemeClr>
                </a:solidFill>
              </a:defRPr>
            </a:lvl1pPr>
          </a:lstStyle>
          <a:p>
            <a:fld id="{E009D26F-68E7-4850-A2C0-2F7DD92F0133}" type="slidenum">
              <a:rPr lang="en-US" smtClean="0"/>
              <a:t>‹#›</a:t>
            </a:fld>
            <a:endParaRPr lang="en-US"/>
          </a:p>
        </p:txBody>
      </p:sp>
    </p:spTree>
    <p:extLst>
      <p:ext uri="{BB962C8B-B14F-4D97-AF65-F5344CB8AC3E}">
        <p14:creationId xmlns:p14="http://schemas.microsoft.com/office/powerpoint/2010/main" val="2736699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FAC-D49D-47C5-BED0-84D3EA644958}"/>
              </a:ext>
            </a:extLst>
          </p:cNvPr>
          <p:cNvSpPr>
            <a:spLocks noGrp="1"/>
          </p:cNvSpPr>
          <p:nvPr>
            <p:ph type="ctrTitle"/>
          </p:nvPr>
        </p:nvSpPr>
        <p:spPr>
          <a:xfrm>
            <a:off x="1371600" y="876300"/>
            <a:ext cx="15544800" cy="2857500"/>
          </a:xfrm>
        </p:spPr>
        <p:txBody>
          <a:bodyPr>
            <a:normAutofit fontScale="90000"/>
          </a:bodyPr>
          <a:lstStyle/>
          <a:p>
            <a:r>
              <a:rPr lang="en-US" dirty="0"/>
              <a:t>Dominion AI Using </a:t>
            </a:r>
            <a:br>
              <a:rPr lang="en-US" dirty="0"/>
            </a:br>
            <a:r>
              <a:rPr lang="en-US" dirty="0"/>
              <a:t>Monte Carlo Tree Search</a:t>
            </a:r>
          </a:p>
        </p:txBody>
      </p:sp>
      <p:sp>
        <p:nvSpPr>
          <p:cNvPr id="3" name="Subtitle 2">
            <a:extLst>
              <a:ext uri="{FF2B5EF4-FFF2-40B4-BE49-F238E27FC236}">
                <a16:creationId xmlns:a16="http://schemas.microsoft.com/office/drawing/2014/main" id="{F237D320-03D4-4E2A-858E-9876F5A69D6F}"/>
              </a:ext>
            </a:extLst>
          </p:cNvPr>
          <p:cNvSpPr>
            <a:spLocks noGrp="1"/>
          </p:cNvSpPr>
          <p:nvPr>
            <p:ph type="subTitle" idx="1"/>
          </p:nvPr>
        </p:nvSpPr>
        <p:spPr>
          <a:xfrm>
            <a:off x="9144000" y="4610100"/>
            <a:ext cx="6858000" cy="3346448"/>
          </a:xfrm>
        </p:spPr>
        <p:txBody>
          <a:bodyPr/>
          <a:lstStyle/>
          <a:p>
            <a:r>
              <a:rPr lang="en-US" dirty="0"/>
              <a:t>Picture of Dominion</a:t>
            </a:r>
          </a:p>
        </p:txBody>
      </p:sp>
      <p:sp>
        <p:nvSpPr>
          <p:cNvPr id="6" name="Freeform: Shape 5">
            <a:extLst>
              <a:ext uri="{FF2B5EF4-FFF2-40B4-BE49-F238E27FC236}">
                <a16:creationId xmlns:a16="http://schemas.microsoft.com/office/drawing/2014/main" id="{46011063-AA1C-4246-8AC6-F7C7C0A37BA2}"/>
              </a:ext>
            </a:extLst>
          </p:cNvPr>
          <p:cNvSpPr/>
          <p:nvPr/>
        </p:nvSpPr>
        <p:spPr>
          <a:xfrm>
            <a:off x="0" y="0"/>
            <a:ext cx="18288000" cy="27432000"/>
          </a:xfrm>
          <a:custGeom>
            <a:avLst/>
            <a:gdLst>
              <a:gd name="connsiteX0" fmla="*/ 419100 w 18288000"/>
              <a:gd name="connsiteY0" fmla="*/ 342901 h 27432000"/>
              <a:gd name="connsiteX1" fmla="*/ 419100 w 18288000"/>
              <a:gd name="connsiteY1" fmla="*/ 27089100 h 27432000"/>
              <a:gd name="connsiteX2" fmla="*/ 17945100 w 18288000"/>
              <a:gd name="connsiteY2" fmla="*/ 27089100 h 27432000"/>
              <a:gd name="connsiteX3" fmla="*/ 17945100 w 18288000"/>
              <a:gd name="connsiteY3" fmla="*/ 342901 h 27432000"/>
              <a:gd name="connsiteX4" fmla="*/ 0 w 18288000"/>
              <a:gd name="connsiteY4" fmla="*/ 0 h 27432000"/>
              <a:gd name="connsiteX5" fmla="*/ 18288000 w 18288000"/>
              <a:gd name="connsiteY5" fmla="*/ 0 h 27432000"/>
              <a:gd name="connsiteX6" fmla="*/ 18288000 w 18288000"/>
              <a:gd name="connsiteY6" fmla="*/ 27432000 h 27432000"/>
              <a:gd name="connsiteX7" fmla="*/ 0 w 18288000"/>
              <a:gd name="connsiteY7" fmla="*/ 27432000 h 27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27432000">
                <a:moveTo>
                  <a:pt x="419100" y="342901"/>
                </a:moveTo>
                <a:lnTo>
                  <a:pt x="419100" y="27089100"/>
                </a:lnTo>
                <a:lnTo>
                  <a:pt x="17945100" y="27089100"/>
                </a:lnTo>
                <a:lnTo>
                  <a:pt x="17945100" y="342901"/>
                </a:lnTo>
                <a:close/>
                <a:moveTo>
                  <a:pt x="0" y="0"/>
                </a:moveTo>
                <a:lnTo>
                  <a:pt x="18288000" y="0"/>
                </a:lnTo>
                <a:lnTo>
                  <a:pt x="18288000" y="27432000"/>
                </a:lnTo>
                <a:lnTo>
                  <a:pt x="0" y="27432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ubtitle 2">
            <a:extLst>
              <a:ext uri="{FF2B5EF4-FFF2-40B4-BE49-F238E27FC236}">
                <a16:creationId xmlns:a16="http://schemas.microsoft.com/office/drawing/2014/main" id="{CFF7C135-7551-41C6-9A93-67F1A8BCCC96}"/>
              </a:ext>
            </a:extLst>
          </p:cNvPr>
          <p:cNvSpPr txBox="1">
            <a:spLocks/>
          </p:cNvSpPr>
          <p:nvPr/>
        </p:nvSpPr>
        <p:spPr>
          <a:xfrm>
            <a:off x="914400" y="3733800"/>
            <a:ext cx="7467600" cy="5099048"/>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pPr algn="l"/>
            <a:r>
              <a:rPr lang="en-US" sz="2800" b="1" dirty="0"/>
              <a:t>Dominion</a:t>
            </a:r>
            <a:r>
              <a:rPr lang="en-US" sz="2800" dirty="0"/>
              <a:t> is a deckbuilding game of 2 to 4 players where each player takes turns playing and buying cards from a set of card piles</a:t>
            </a:r>
          </a:p>
          <a:p>
            <a:pPr algn="l"/>
            <a:r>
              <a:rPr lang="en-US" sz="2800" b="1" dirty="0"/>
              <a:t>Goal: </a:t>
            </a:r>
            <a:r>
              <a:rPr lang="en-US" sz="2800" dirty="0"/>
              <a:t>Have the most victory points from victory (green) cards</a:t>
            </a:r>
          </a:p>
          <a:p>
            <a:pPr algn="l"/>
            <a:r>
              <a:rPr lang="en-US" sz="2800" b="1" dirty="0"/>
              <a:t>Game ends when: </a:t>
            </a:r>
            <a:r>
              <a:rPr lang="en-US" sz="2800" dirty="0"/>
              <a:t>Province pile is empty OR three of any pile are empty</a:t>
            </a:r>
          </a:p>
          <a:p>
            <a:pPr algn="l"/>
            <a:r>
              <a:rPr lang="en-US" sz="2800" b="1" dirty="0"/>
              <a:t>Each Turn: </a:t>
            </a:r>
          </a:p>
          <a:p>
            <a:pPr marL="1428750" lvl="1" indent="-514350" algn="l">
              <a:buFont typeface="+mj-lt"/>
              <a:buAutoNum type="arabicPeriod"/>
            </a:pPr>
            <a:r>
              <a:rPr lang="en-US" sz="2000" dirty="0"/>
              <a:t>Play 1 action</a:t>
            </a:r>
          </a:p>
          <a:p>
            <a:pPr marL="1428750" lvl="1" indent="-514350" algn="l">
              <a:buFont typeface="+mj-lt"/>
              <a:buAutoNum type="arabicPeriod"/>
            </a:pPr>
            <a:r>
              <a:rPr lang="en-US" sz="2000" dirty="0"/>
              <a:t>Buy 1 card from the available piles</a:t>
            </a:r>
          </a:p>
          <a:p>
            <a:pPr marL="1428750" lvl="1" indent="-514350" algn="l">
              <a:buFont typeface="+mj-lt"/>
              <a:buAutoNum type="arabicPeriod"/>
            </a:pPr>
            <a:r>
              <a:rPr lang="en-US" sz="2000" dirty="0"/>
              <a:t>End Turn, discard hand, and draw 5 new cards</a:t>
            </a:r>
          </a:p>
        </p:txBody>
      </p:sp>
      <p:sp>
        <p:nvSpPr>
          <p:cNvPr id="9" name="Subtitle 2">
            <a:extLst>
              <a:ext uri="{FF2B5EF4-FFF2-40B4-BE49-F238E27FC236}">
                <a16:creationId xmlns:a16="http://schemas.microsoft.com/office/drawing/2014/main" id="{6D8EAA57-DD67-4EC1-974B-59A2F747A2C7}"/>
              </a:ext>
            </a:extLst>
          </p:cNvPr>
          <p:cNvSpPr txBox="1">
            <a:spLocks/>
          </p:cNvSpPr>
          <p:nvPr/>
        </p:nvSpPr>
        <p:spPr>
          <a:xfrm>
            <a:off x="9144000" y="9007470"/>
            <a:ext cx="8409240" cy="5099048"/>
          </a:xfrm>
          <a:prstGeom prst="rect">
            <a:avLst/>
          </a:prstGeom>
          <a:ln>
            <a:solidFill>
              <a:schemeClr val="tx1"/>
            </a:solidFill>
          </a:ln>
        </p:spPr>
        <p:txBody>
          <a:bodyPr vert="horz" lIns="91440" tIns="45720" rIns="91440" bIns="45720" rtlCol="0">
            <a:normAutofit fontScale="40000" lnSpcReduction="2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9000" dirty="0"/>
              <a:t>MCTS</a:t>
            </a:r>
          </a:p>
          <a:p>
            <a:pPr algn="l"/>
            <a:r>
              <a:rPr lang="en-US" sz="5000" b="1" dirty="0"/>
              <a:t>MCTS</a:t>
            </a:r>
            <a:r>
              <a:rPr lang="en-US" sz="5000" dirty="0"/>
              <a:t> is an AI strategy that tries to build the best incomplete tree that can always be asked what it believes is the best move.</a:t>
            </a:r>
          </a:p>
          <a:p>
            <a:pPr algn="l"/>
            <a:r>
              <a:rPr lang="en-US" sz="5000" dirty="0"/>
              <a:t>To build the tree four steps are repeated as many times as possible: selection, expansion, simulation, and backpropagation</a:t>
            </a:r>
          </a:p>
          <a:p>
            <a:pPr algn="l"/>
            <a:r>
              <a:rPr lang="en-US" sz="5000" b="1" dirty="0"/>
              <a:t>Selection: </a:t>
            </a:r>
            <a:r>
              <a:rPr lang="en-US" sz="5000" dirty="0"/>
              <a:t>Start at the top of the tree and ask the current node is there a move that has not been explored at least once. If yes, move to expand step. If no, use the Upper Confidence Bounds Applied to Trees (UCT) formula to determine which child should repeat this question.</a:t>
            </a:r>
          </a:p>
          <a:p>
            <a:pPr algn="l"/>
            <a:r>
              <a:rPr lang="en-US" sz="5000" b="1" dirty="0"/>
              <a:t>Expand: </a:t>
            </a:r>
            <a:r>
              <a:rPr lang="en-US" sz="5000" dirty="0"/>
              <a:t>Add a random not explored child node to the given node.</a:t>
            </a:r>
          </a:p>
          <a:p>
            <a:pPr algn="l"/>
            <a:r>
              <a:rPr lang="en-US" sz="5000" b="1" dirty="0"/>
              <a:t>Simulation: </a:t>
            </a:r>
            <a:r>
              <a:rPr lang="en-US" sz="5000" dirty="0"/>
              <a:t>Run a game of random moves as a simple test of how good the game state is</a:t>
            </a:r>
          </a:p>
          <a:p>
            <a:pPr algn="l"/>
            <a:r>
              <a:rPr lang="en-US" sz="5000" b="1" dirty="0"/>
              <a:t>Backpropagation: </a:t>
            </a:r>
            <a:r>
              <a:rPr lang="en-US" sz="5000" dirty="0"/>
              <a:t>Take the result from simulation and pass it back up the tree. This meta data will be used by the selection step to decide which node to expand</a:t>
            </a:r>
          </a:p>
        </p:txBody>
      </p:sp>
      <p:sp>
        <p:nvSpPr>
          <p:cNvPr id="10" name="Subtitle 2">
            <a:extLst>
              <a:ext uri="{FF2B5EF4-FFF2-40B4-BE49-F238E27FC236}">
                <a16:creationId xmlns:a16="http://schemas.microsoft.com/office/drawing/2014/main" id="{D485F070-38CA-400A-A69F-DDB3947DFF91}"/>
              </a:ext>
            </a:extLst>
          </p:cNvPr>
          <p:cNvSpPr txBox="1">
            <a:spLocks/>
          </p:cNvSpPr>
          <p:nvPr/>
        </p:nvSpPr>
        <p:spPr>
          <a:xfrm>
            <a:off x="914400" y="14404569"/>
            <a:ext cx="7467600" cy="4591853"/>
          </a:xfrm>
          <a:prstGeom prst="rect">
            <a:avLst/>
          </a:prstGeom>
          <a:ln>
            <a:solidFill>
              <a:schemeClr val="tx1"/>
            </a:solidFill>
          </a:ln>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3900" dirty="0"/>
              <a:t>MCTS in Dominion</a:t>
            </a:r>
          </a:p>
          <a:p>
            <a:pPr algn="l"/>
            <a:r>
              <a:rPr lang="en-US" sz="2000" b="1" dirty="0"/>
              <a:t>Problem: </a:t>
            </a:r>
            <a:r>
              <a:rPr lang="en-US" sz="2000" dirty="0"/>
              <a:t>Each Move may have multiple outcomes, so how should MCTS decide what is the best node to select?</a:t>
            </a:r>
          </a:p>
          <a:p>
            <a:pPr algn="l"/>
            <a:r>
              <a:rPr lang="en-US" sz="2000" b="1" dirty="0"/>
              <a:t>Solution: </a:t>
            </a:r>
            <a:r>
              <a:rPr lang="en-US" sz="2000" dirty="0"/>
              <a:t>When moving down the tree, pass the game state and the move to make to the Game, take the resulting game state and compare it against the child game states. If it does not exist, the new game state is the node to expand. Change the UCT formula to use the sum of the possible outcomes instead of a single node.</a:t>
            </a:r>
            <a:endParaRPr lang="en-US" sz="2000" b="1" dirty="0"/>
          </a:p>
        </p:txBody>
      </p:sp>
      <p:sp>
        <p:nvSpPr>
          <p:cNvPr id="11" name="Subtitle 2">
            <a:extLst>
              <a:ext uri="{FF2B5EF4-FFF2-40B4-BE49-F238E27FC236}">
                <a16:creationId xmlns:a16="http://schemas.microsoft.com/office/drawing/2014/main" id="{BECA0B05-0510-4C27-B445-E33B1490820D}"/>
              </a:ext>
            </a:extLst>
          </p:cNvPr>
          <p:cNvSpPr txBox="1">
            <a:spLocks/>
          </p:cNvSpPr>
          <p:nvPr/>
        </p:nvSpPr>
        <p:spPr>
          <a:xfrm>
            <a:off x="9144000" y="14404569"/>
            <a:ext cx="6858000" cy="3346448"/>
          </a:xfrm>
          <a:prstGeom prst="rect">
            <a:avLst/>
          </a:prstGeom>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dirty="0"/>
              <a:t>Pictures of MCTS in Dominion</a:t>
            </a:r>
          </a:p>
        </p:txBody>
      </p:sp>
      <p:sp>
        <p:nvSpPr>
          <p:cNvPr id="13" name="Subtitle 2">
            <a:extLst>
              <a:ext uri="{FF2B5EF4-FFF2-40B4-BE49-F238E27FC236}">
                <a16:creationId xmlns:a16="http://schemas.microsoft.com/office/drawing/2014/main" id="{F2DC209E-47F5-44AE-99B5-809F37FBF274}"/>
              </a:ext>
            </a:extLst>
          </p:cNvPr>
          <p:cNvSpPr txBox="1">
            <a:spLocks/>
          </p:cNvSpPr>
          <p:nvPr/>
        </p:nvSpPr>
        <p:spPr>
          <a:xfrm>
            <a:off x="9144000" y="19328994"/>
            <a:ext cx="8597900" cy="6807605"/>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4000" dirty="0"/>
              <a:t>Results</a:t>
            </a:r>
          </a:p>
          <a:p>
            <a:pPr algn="l"/>
            <a:r>
              <a:rPr lang="en-US" sz="2000" dirty="0"/>
              <a:t>My test AI is common AI strategy in Dominion called Big Money. It ignores action cards and focuses only on buying money and provinces. Random moves was shown to have a 0% win rate against Big Money. </a:t>
            </a:r>
          </a:p>
          <a:p>
            <a:pPr algn="l"/>
            <a:r>
              <a:rPr lang="en-US" sz="2000" dirty="0"/>
              <a:t>Pure MCTS using random moves was found to perform poorly against Big Money due to order of cards played mattering. A modified version of random that plays actions giving more actions first showed a massive win rate improvement even on a lower number of iterations per move.</a:t>
            </a:r>
          </a:p>
          <a:p>
            <a:pPr algn="l"/>
            <a:r>
              <a:rPr lang="en-US" sz="2000" dirty="0"/>
              <a:t>The theoretical value of C is √2, so other values were tried. The changes showed almost no difference, so they were deemed unimportant compared to changes in other areas.</a:t>
            </a:r>
          </a:p>
          <a:p>
            <a:pPr algn="l"/>
            <a:r>
              <a:rPr lang="en-US" sz="2000" dirty="0"/>
              <a:t>A powerful ability of MCTS is making other AIs better by using the specified AI as the simulation step. What is interesting is 1,000 iterations per move using Big Money performed worse than just Big Money on its own. This shows there needs to be a minimum number before MCTS can have any confidence in its moves. The win rate doubling to 81% using 10,000 iterations shows that MCTS can make an AI significantly better.</a:t>
            </a:r>
          </a:p>
          <a:p>
            <a:pPr algn="l"/>
            <a:r>
              <a:rPr lang="en-US" sz="2000" dirty="0"/>
              <a:t>Because using an AI that is not random moves as the simulation step will not try all moves, a chaos chance can be added that gives a percent chance that a random move is done instead of the given simulation AI. This change shows a minor improvement in results.</a:t>
            </a:r>
          </a:p>
        </p:txBody>
      </p:sp>
      <p:pic>
        <p:nvPicPr>
          <p:cNvPr id="18" name="Content Placeholder 4" descr="Diagram, schematic&#10;&#10;Description automatically generated">
            <a:extLst>
              <a:ext uri="{FF2B5EF4-FFF2-40B4-BE49-F238E27FC236}">
                <a16:creationId xmlns:a16="http://schemas.microsoft.com/office/drawing/2014/main" id="{A738D08D-DADB-42E1-88EE-CFFFE929A0AF}"/>
              </a:ext>
            </a:extLst>
          </p:cNvPr>
          <p:cNvPicPr>
            <a:picLocks noChangeAspect="1"/>
          </p:cNvPicPr>
          <p:nvPr/>
        </p:nvPicPr>
        <p:blipFill>
          <a:blip r:embed="rId2"/>
          <a:stretch>
            <a:fillRect/>
          </a:stretch>
        </p:blipFill>
        <p:spPr>
          <a:xfrm>
            <a:off x="914401" y="10494981"/>
            <a:ext cx="7467600" cy="332308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picture containing diagram&#10;&#10;Description automatically generated">
            <a:extLst>
              <a:ext uri="{FF2B5EF4-FFF2-40B4-BE49-F238E27FC236}">
                <a16:creationId xmlns:a16="http://schemas.microsoft.com/office/drawing/2014/main" id="{4E75BCFD-F75E-4991-BBAB-3B8AC1BA9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36" y="9096439"/>
            <a:ext cx="4401164" cy="1105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descr="Diagram&#10;&#10;Description automatically generated with medium confidence">
            <a:extLst>
              <a:ext uri="{FF2B5EF4-FFF2-40B4-BE49-F238E27FC236}">
                <a16:creationId xmlns:a16="http://schemas.microsoft.com/office/drawing/2014/main" id="{06F48EB7-55C8-4E34-9434-AC78E9E6D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106" y="14404569"/>
            <a:ext cx="8206134" cy="4749804"/>
          </a:xfrm>
          <a:prstGeom prst="rect">
            <a:avLst/>
          </a:prstGeom>
        </p:spPr>
      </p:pic>
      <p:pic>
        <p:nvPicPr>
          <p:cNvPr id="24" name="Picture 23" descr="Chart, bubble chart&#10;&#10;Description automatically generated">
            <a:extLst>
              <a:ext uri="{FF2B5EF4-FFF2-40B4-BE49-F238E27FC236}">
                <a16:creationId xmlns:a16="http://schemas.microsoft.com/office/drawing/2014/main" id="{85927A40-C00F-4C12-9AB7-B0FA40F39E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7106" y="14410548"/>
            <a:ext cx="2628994" cy="2580667"/>
          </a:xfrm>
          <a:prstGeom prst="rect">
            <a:avLst/>
          </a:prstGeom>
        </p:spPr>
      </p:pic>
      <p:graphicFrame>
        <p:nvGraphicFramePr>
          <p:cNvPr id="25" name="Table 5">
            <a:extLst>
              <a:ext uri="{FF2B5EF4-FFF2-40B4-BE49-F238E27FC236}">
                <a16:creationId xmlns:a16="http://schemas.microsoft.com/office/drawing/2014/main" id="{6DE1E699-9B0F-4C39-B2D8-41C1E23095E2}"/>
              </a:ext>
            </a:extLst>
          </p:cNvPr>
          <p:cNvGraphicFramePr>
            <a:graphicFrameLocks noGrp="1"/>
          </p:cNvGraphicFramePr>
          <p:nvPr>
            <p:extLst>
              <p:ext uri="{D42A27DB-BD31-4B8C-83A1-F6EECF244321}">
                <p14:modId xmlns:p14="http://schemas.microsoft.com/office/powerpoint/2010/main" val="3843532163"/>
              </p:ext>
            </p:extLst>
          </p:nvPr>
        </p:nvGraphicFramePr>
        <p:xfrm>
          <a:off x="925503" y="19447348"/>
          <a:ext cx="8127999" cy="2220578"/>
        </p:xfrm>
        <a:graphic>
          <a:graphicData uri="http://schemas.openxmlformats.org/drawingml/2006/table">
            <a:tbl>
              <a:tblPr firstRow="1" firstCol="1" bandRow="1">
                <a:tableStyleId>{5C22544A-7EE6-4342-B048-85BDC9FD1C3A}</a:tableStyleId>
              </a:tblPr>
              <a:tblGrid>
                <a:gridCol w="3100428">
                  <a:extLst>
                    <a:ext uri="{9D8B030D-6E8A-4147-A177-3AD203B41FA5}">
                      <a16:colId xmlns:a16="http://schemas.microsoft.com/office/drawing/2014/main" val="1996051710"/>
                    </a:ext>
                  </a:extLst>
                </a:gridCol>
                <a:gridCol w="2218283">
                  <a:extLst>
                    <a:ext uri="{9D8B030D-6E8A-4147-A177-3AD203B41FA5}">
                      <a16:colId xmlns:a16="http://schemas.microsoft.com/office/drawing/2014/main" val="2729747839"/>
                    </a:ext>
                  </a:extLst>
                </a:gridCol>
                <a:gridCol w="1864308">
                  <a:extLst>
                    <a:ext uri="{9D8B030D-6E8A-4147-A177-3AD203B41FA5}">
                      <a16:colId xmlns:a16="http://schemas.microsoft.com/office/drawing/2014/main" val="2519699921"/>
                    </a:ext>
                  </a:extLst>
                </a:gridCol>
                <a:gridCol w="944980">
                  <a:extLst>
                    <a:ext uri="{9D8B030D-6E8A-4147-A177-3AD203B41FA5}">
                      <a16:colId xmlns:a16="http://schemas.microsoft.com/office/drawing/2014/main" val="274762158"/>
                    </a:ext>
                  </a:extLst>
                </a:gridCol>
              </a:tblGrid>
              <a:tr h="248730">
                <a:tc>
                  <a:txBody>
                    <a:bodyPr/>
                    <a:lstStyle/>
                    <a:p>
                      <a:r>
                        <a:rPr lang="en-US" sz="2000" dirty="0"/>
                        <a:t>AI</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198120">
                <a:tc>
                  <a:txBody>
                    <a:bodyPr/>
                    <a:lstStyle/>
                    <a:p>
                      <a:r>
                        <a:rPr lang="en-US" sz="2000" dirty="0"/>
                        <a:t>Random Moves</a:t>
                      </a:r>
                    </a:p>
                  </a:txBody>
                  <a:tcPr/>
                </a:tc>
                <a:tc>
                  <a:txBody>
                    <a:bodyPr/>
                    <a:lstStyle/>
                    <a:p>
                      <a:r>
                        <a:rPr lang="en-US" sz="2000" dirty="0"/>
                        <a:t>0</a:t>
                      </a:r>
                    </a:p>
                  </a:txBody>
                  <a:tcPr/>
                </a:tc>
                <a:tc>
                  <a:txBody>
                    <a:bodyPr/>
                    <a:lstStyle/>
                    <a:p>
                      <a:r>
                        <a:rPr lang="en-US" sz="2000" dirty="0"/>
                        <a:t>200</a:t>
                      </a:r>
                    </a:p>
                  </a:txBody>
                  <a:tcPr/>
                </a:tc>
                <a:tc>
                  <a:txBody>
                    <a:bodyPr/>
                    <a:lstStyle/>
                    <a:p>
                      <a:r>
                        <a:rPr lang="en-US" sz="2000" dirty="0"/>
                        <a:t>0%</a:t>
                      </a:r>
                    </a:p>
                  </a:txBody>
                  <a:tcPr/>
                </a:tc>
                <a:extLst>
                  <a:ext uri="{0D108BD9-81ED-4DB2-BD59-A6C34878D82A}">
                    <a16:rowId xmlns:a16="http://schemas.microsoft.com/office/drawing/2014/main" val="1794782388"/>
                  </a:ext>
                </a:extLst>
              </a:tr>
              <a:tr h="198120">
                <a:tc>
                  <a:txBody>
                    <a:bodyPr/>
                    <a:lstStyle/>
                    <a:p>
                      <a:r>
                        <a:rPr lang="en-US" sz="2000" dirty="0"/>
                        <a:t>MCTS 100,000 iterations per move using Random</a:t>
                      </a:r>
                    </a:p>
                  </a:txBody>
                  <a:tcPr/>
                </a:tc>
                <a:tc>
                  <a:txBody>
                    <a:bodyPr/>
                    <a:lstStyle/>
                    <a:p>
                      <a:r>
                        <a:rPr lang="en-US" sz="2000" dirty="0"/>
                        <a:t>4</a:t>
                      </a:r>
                    </a:p>
                  </a:txBody>
                  <a:tcPr/>
                </a:tc>
                <a:tc>
                  <a:txBody>
                    <a:bodyPr/>
                    <a:lstStyle/>
                    <a:p>
                      <a:r>
                        <a:rPr lang="en-US" sz="2000" dirty="0"/>
                        <a:t>20</a:t>
                      </a:r>
                    </a:p>
                  </a:txBody>
                  <a:tcPr/>
                </a:tc>
                <a:tc>
                  <a:txBody>
                    <a:bodyPr/>
                    <a:lstStyle/>
                    <a:p>
                      <a:r>
                        <a:rPr lang="en-US" sz="2000" dirty="0"/>
                        <a:t>20%</a:t>
                      </a:r>
                    </a:p>
                  </a:txBody>
                  <a:tcPr/>
                </a:tc>
                <a:extLst>
                  <a:ext uri="{0D108BD9-81ED-4DB2-BD59-A6C34878D82A}">
                    <a16:rowId xmlns:a16="http://schemas.microsoft.com/office/drawing/2014/main" val="1060896075"/>
                  </a:ext>
                </a:extLst>
              </a:tr>
              <a:tr h="727058">
                <a:tc>
                  <a:txBody>
                    <a:bodyPr/>
                    <a:lstStyle/>
                    <a:p>
                      <a:r>
                        <a:rPr lang="en-US" sz="2000" dirty="0"/>
                        <a:t>MCTS 20,000 iterations per move using </a:t>
                      </a:r>
                      <a:r>
                        <a:rPr lang="en-US" sz="2000" dirty="0" err="1"/>
                        <a:t>RandomPLUS</a:t>
                      </a:r>
                      <a:endParaRPr lang="en-US" sz="2000" dirty="0"/>
                    </a:p>
                  </a:txBody>
                  <a:tcPr/>
                </a:tc>
                <a:tc>
                  <a:txBody>
                    <a:bodyPr/>
                    <a:lstStyle/>
                    <a:p>
                      <a:r>
                        <a:rPr lang="en-US" sz="2000" dirty="0"/>
                        <a:t>61.5</a:t>
                      </a:r>
                    </a:p>
                  </a:txBody>
                  <a:tcPr/>
                </a:tc>
                <a:tc>
                  <a:txBody>
                    <a:bodyPr/>
                    <a:lstStyle/>
                    <a:p>
                      <a:r>
                        <a:rPr lang="en-US" sz="2000" dirty="0"/>
                        <a:t>100</a:t>
                      </a:r>
                    </a:p>
                  </a:txBody>
                  <a:tcPr/>
                </a:tc>
                <a:tc>
                  <a:txBody>
                    <a:bodyPr/>
                    <a:lstStyle/>
                    <a:p>
                      <a:r>
                        <a:rPr lang="en-US" sz="2000" dirty="0"/>
                        <a:t>61.5%</a:t>
                      </a:r>
                    </a:p>
                  </a:txBody>
                  <a:tcPr/>
                </a:tc>
                <a:extLst>
                  <a:ext uri="{0D108BD9-81ED-4DB2-BD59-A6C34878D82A}">
                    <a16:rowId xmlns:a16="http://schemas.microsoft.com/office/drawing/2014/main" val="3162985255"/>
                  </a:ext>
                </a:extLst>
              </a:tr>
            </a:tbl>
          </a:graphicData>
        </a:graphic>
      </p:graphicFrame>
      <p:graphicFrame>
        <p:nvGraphicFramePr>
          <p:cNvPr id="26" name="Table 4">
            <a:extLst>
              <a:ext uri="{FF2B5EF4-FFF2-40B4-BE49-F238E27FC236}">
                <a16:creationId xmlns:a16="http://schemas.microsoft.com/office/drawing/2014/main" id="{6C9F9EDB-B2D5-4CCA-BF39-0DB8C67C4FCA}"/>
              </a:ext>
            </a:extLst>
          </p:cNvPr>
          <p:cNvGraphicFramePr>
            <a:graphicFrameLocks noGrp="1"/>
          </p:cNvGraphicFramePr>
          <p:nvPr>
            <p:extLst>
              <p:ext uri="{D42A27DB-BD31-4B8C-83A1-F6EECF244321}">
                <p14:modId xmlns:p14="http://schemas.microsoft.com/office/powerpoint/2010/main" val="4049014112"/>
              </p:ext>
            </p:extLst>
          </p:nvPr>
        </p:nvGraphicFramePr>
        <p:xfrm>
          <a:off x="914400" y="23738250"/>
          <a:ext cx="8128000" cy="11887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sz="2000" dirty="0"/>
                        <a:t>MCTS Using Big Money</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2326208030"/>
                  </a:ext>
                </a:extLst>
              </a:tr>
              <a:tr h="370840">
                <a:tc>
                  <a:txBody>
                    <a:bodyPr/>
                    <a:lstStyle/>
                    <a:p>
                      <a:r>
                        <a:rPr lang="en-US" sz="2000" dirty="0"/>
                        <a:t>1,000 iterations per move</a:t>
                      </a:r>
                    </a:p>
                  </a:txBody>
                  <a:tcPr/>
                </a:tc>
                <a:tc>
                  <a:txBody>
                    <a:bodyPr/>
                    <a:lstStyle/>
                    <a:p>
                      <a:r>
                        <a:rPr lang="en-US" sz="2000" dirty="0"/>
                        <a:t>85</a:t>
                      </a:r>
                    </a:p>
                  </a:txBody>
                  <a:tcPr/>
                </a:tc>
                <a:tc>
                  <a:txBody>
                    <a:bodyPr/>
                    <a:lstStyle/>
                    <a:p>
                      <a:r>
                        <a:rPr lang="en-US" sz="2000" dirty="0"/>
                        <a:t>200</a:t>
                      </a:r>
                    </a:p>
                  </a:txBody>
                  <a:tcPr/>
                </a:tc>
                <a:tc>
                  <a:txBody>
                    <a:bodyPr/>
                    <a:lstStyle/>
                    <a:p>
                      <a:r>
                        <a:rPr lang="en-US" sz="2000" dirty="0"/>
                        <a:t>42.5%</a:t>
                      </a:r>
                    </a:p>
                  </a:txBody>
                  <a:tcPr/>
                </a:tc>
                <a:extLst>
                  <a:ext uri="{0D108BD9-81ED-4DB2-BD59-A6C34878D82A}">
                    <a16:rowId xmlns:a16="http://schemas.microsoft.com/office/drawing/2014/main" val="1285575392"/>
                  </a:ext>
                </a:extLst>
              </a:tr>
              <a:tr h="370840">
                <a:tc>
                  <a:txBody>
                    <a:bodyPr/>
                    <a:lstStyle/>
                    <a:p>
                      <a:r>
                        <a:rPr lang="en-US" sz="2000" dirty="0"/>
                        <a:t>10,000 iterations per move</a:t>
                      </a:r>
                    </a:p>
                  </a:txBody>
                  <a:tcPr/>
                </a:tc>
                <a:tc>
                  <a:txBody>
                    <a:bodyPr/>
                    <a:lstStyle/>
                    <a:p>
                      <a:r>
                        <a:rPr lang="en-US" sz="2000" dirty="0"/>
                        <a:t>162</a:t>
                      </a:r>
                    </a:p>
                  </a:txBody>
                  <a:tcPr/>
                </a:tc>
                <a:tc>
                  <a:txBody>
                    <a:bodyPr/>
                    <a:lstStyle/>
                    <a:p>
                      <a:r>
                        <a:rPr lang="en-US" sz="2000" dirty="0"/>
                        <a:t>200</a:t>
                      </a:r>
                    </a:p>
                  </a:txBody>
                  <a:tcPr/>
                </a:tc>
                <a:tc>
                  <a:txBody>
                    <a:bodyPr/>
                    <a:lstStyle/>
                    <a:p>
                      <a:r>
                        <a:rPr lang="en-US" sz="2000" dirty="0"/>
                        <a:t>81%</a:t>
                      </a:r>
                    </a:p>
                  </a:txBody>
                  <a:tcPr/>
                </a:tc>
                <a:extLst>
                  <a:ext uri="{0D108BD9-81ED-4DB2-BD59-A6C34878D82A}">
                    <a16:rowId xmlns:a16="http://schemas.microsoft.com/office/drawing/2014/main" val="1049228917"/>
                  </a:ext>
                </a:extLst>
              </a:tr>
            </a:tbl>
          </a:graphicData>
        </a:graphic>
      </p:graphicFrame>
      <p:graphicFrame>
        <p:nvGraphicFramePr>
          <p:cNvPr id="27" name="Table 5">
            <a:extLst>
              <a:ext uri="{FF2B5EF4-FFF2-40B4-BE49-F238E27FC236}">
                <a16:creationId xmlns:a16="http://schemas.microsoft.com/office/drawing/2014/main" id="{0907B2C3-4F3B-4AEC-B3E8-DFCE74EEAF36}"/>
              </a:ext>
            </a:extLst>
          </p:cNvPr>
          <p:cNvGraphicFramePr>
            <a:graphicFrameLocks noGrp="1"/>
          </p:cNvGraphicFramePr>
          <p:nvPr>
            <p:extLst>
              <p:ext uri="{D42A27DB-BD31-4B8C-83A1-F6EECF244321}">
                <p14:modId xmlns:p14="http://schemas.microsoft.com/office/powerpoint/2010/main" val="14111998"/>
              </p:ext>
            </p:extLst>
          </p:nvPr>
        </p:nvGraphicFramePr>
        <p:xfrm>
          <a:off x="914400" y="25311530"/>
          <a:ext cx="8128000" cy="7924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163396">
                <a:tc>
                  <a:txBody>
                    <a:bodyPr/>
                    <a:lstStyle/>
                    <a:p>
                      <a:r>
                        <a:rPr lang="en-US" sz="2000" dirty="0"/>
                        <a:t>Chaos Chance</a:t>
                      </a:r>
                    </a:p>
                  </a:txBody>
                  <a:tcPr/>
                </a:tc>
                <a:tc>
                  <a:txBody>
                    <a:bodyPr/>
                    <a:lstStyle/>
                    <a:p>
                      <a:r>
                        <a:rPr lang="en-US" sz="2000" dirty="0"/>
                        <a:t>Wins vs 0% Chaos Chance</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370840">
                <a:tc>
                  <a:txBody>
                    <a:bodyPr/>
                    <a:lstStyle/>
                    <a:p>
                      <a:r>
                        <a:rPr lang="en-US" sz="2000" dirty="0"/>
                        <a:t>15%</a:t>
                      </a:r>
                    </a:p>
                  </a:txBody>
                  <a:tcPr/>
                </a:tc>
                <a:tc>
                  <a:txBody>
                    <a:bodyPr/>
                    <a:lstStyle/>
                    <a:p>
                      <a:r>
                        <a:rPr lang="en-US" sz="2000" dirty="0"/>
                        <a:t>27</a:t>
                      </a:r>
                    </a:p>
                  </a:txBody>
                  <a:tcPr/>
                </a:tc>
                <a:tc>
                  <a:txBody>
                    <a:bodyPr/>
                    <a:lstStyle/>
                    <a:p>
                      <a:r>
                        <a:rPr lang="en-US" sz="2000" dirty="0"/>
                        <a:t>50</a:t>
                      </a:r>
                    </a:p>
                  </a:txBody>
                  <a:tcPr/>
                </a:tc>
                <a:tc>
                  <a:txBody>
                    <a:bodyPr/>
                    <a:lstStyle/>
                    <a:p>
                      <a:r>
                        <a:rPr lang="en-US" sz="2000" dirty="0"/>
                        <a:t>54%</a:t>
                      </a:r>
                    </a:p>
                  </a:txBody>
                  <a:tcPr/>
                </a:tc>
                <a:extLst>
                  <a:ext uri="{0D108BD9-81ED-4DB2-BD59-A6C34878D82A}">
                    <a16:rowId xmlns:a16="http://schemas.microsoft.com/office/drawing/2014/main" val="3162985255"/>
                  </a:ext>
                </a:extLst>
              </a:tr>
            </a:tbl>
          </a:graphicData>
        </a:graphic>
      </p:graphicFrame>
      <p:graphicFrame>
        <p:nvGraphicFramePr>
          <p:cNvPr id="28" name="Table 14">
            <a:extLst>
              <a:ext uri="{FF2B5EF4-FFF2-40B4-BE49-F238E27FC236}">
                <a16:creationId xmlns:a16="http://schemas.microsoft.com/office/drawing/2014/main" id="{91CD862D-F874-433C-A22E-A7B7E13DED7B}"/>
              </a:ext>
            </a:extLst>
          </p:cNvPr>
          <p:cNvGraphicFramePr>
            <a:graphicFrameLocks noGrp="1"/>
          </p:cNvGraphicFramePr>
          <p:nvPr>
            <p:extLst>
              <p:ext uri="{D42A27DB-BD31-4B8C-83A1-F6EECF244321}">
                <p14:modId xmlns:p14="http://schemas.microsoft.com/office/powerpoint/2010/main" val="1449359949"/>
              </p:ext>
            </p:extLst>
          </p:nvPr>
        </p:nvGraphicFramePr>
        <p:xfrm>
          <a:off x="914400" y="22098604"/>
          <a:ext cx="8128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sz="2000" dirty="0"/>
                        <a:t>C Value</a:t>
                      </a:r>
                    </a:p>
                  </a:txBody>
                  <a:tcPr/>
                </a:tc>
                <a:tc>
                  <a:txBody>
                    <a:bodyPr/>
                    <a:lstStyle/>
                    <a:p>
                      <a:r>
                        <a:rPr lang="en-US" sz="2000" dirty="0"/>
                        <a:t>Wins vs C=√2</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190751089"/>
                  </a:ext>
                </a:extLst>
              </a:tr>
              <a:tr h="370840">
                <a:tc>
                  <a:txBody>
                    <a:bodyPr/>
                    <a:lstStyle/>
                    <a:p>
                      <a:r>
                        <a:rPr lang="en-US" sz="2000" dirty="0"/>
                        <a:t>0.5</a:t>
                      </a:r>
                    </a:p>
                  </a:txBody>
                  <a:tcPr/>
                </a:tc>
                <a:tc>
                  <a:txBody>
                    <a:bodyPr/>
                    <a:lstStyle/>
                    <a:p>
                      <a:r>
                        <a:rPr lang="en-US" sz="2000" dirty="0"/>
                        <a:t>9.5</a:t>
                      </a:r>
                    </a:p>
                  </a:txBody>
                  <a:tcPr/>
                </a:tc>
                <a:tc>
                  <a:txBody>
                    <a:bodyPr/>
                    <a:lstStyle/>
                    <a:p>
                      <a:r>
                        <a:rPr lang="en-US" sz="2000" dirty="0"/>
                        <a:t>20</a:t>
                      </a:r>
                    </a:p>
                  </a:txBody>
                  <a:tcPr/>
                </a:tc>
                <a:tc>
                  <a:txBody>
                    <a:bodyPr/>
                    <a:lstStyle/>
                    <a:p>
                      <a:r>
                        <a:rPr lang="en-US" sz="2000" dirty="0"/>
                        <a:t>47.5%</a:t>
                      </a:r>
                    </a:p>
                  </a:txBody>
                  <a:tcPr/>
                </a:tc>
                <a:extLst>
                  <a:ext uri="{0D108BD9-81ED-4DB2-BD59-A6C34878D82A}">
                    <a16:rowId xmlns:a16="http://schemas.microsoft.com/office/drawing/2014/main" val="2647436786"/>
                  </a:ext>
                </a:extLst>
              </a:tr>
              <a:tr h="370840">
                <a:tc>
                  <a:txBody>
                    <a:bodyPr/>
                    <a:lstStyle/>
                    <a:p>
                      <a:r>
                        <a:rPr lang="en-US" sz="2000" dirty="0"/>
                        <a:t>5</a:t>
                      </a:r>
                    </a:p>
                  </a:txBody>
                  <a:tcPr/>
                </a:tc>
                <a:tc>
                  <a:txBody>
                    <a:bodyPr/>
                    <a:lstStyle/>
                    <a:p>
                      <a:r>
                        <a:rPr lang="en-US" sz="2000" dirty="0"/>
                        <a:t>9</a:t>
                      </a:r>
                    </a:p>
                  </a:txBody>
                  <a:tcPr/>
                </a:tc>
                <a:tc>
                  <a:txBody>
                    <a:bodyPr/>
                    <a:lstStyle/>
                    <a:p>
                      <a:r>
                        <a:rPr lang="en-US" sz="2000" dirty="0"/>
                        <a:t>20</a:t>
                      </a:r>
                    </a:p>
                  </a:txBody>
                  <a:tcPr/>
                </a:tc>
                <a:tc>
                  <a:txBody>
                    <a:bodyPr/>
                    <a:lstStyle/>
                    <a:p>
                      <a:r>
                        <a:rPr lang="en-US" sz="2000"/>
                        <a:t>45%</a:t>
                      </a:r>
                      <a:endParaRPr lang="en-US" sz="2000" dirty="0"/>
                    </a:p>
                  </a:txBody>
                  <a:tcPr/>
                </a:tc>
                <a:extLst>
                  <a:ext uri="{0D108BD9-81ED-4DB2-BD59-A6C34878D82A}">
                    <a16:rowId xmlns:a16="http://schemas.microsoft.com/office/drawing/2014/main" val="1922956115"/>
                  </a:ext>
                </a:extLst>
              </a:tr>
            </a:tbl>
          </a:graphicData>
        </a:graphic>
      </p:graphicFrame>
      <p:pic>
        <p:nvPicPr>
          <p:cNvPr id="30" name="Picture 29" descr="Diagram&#10;&#10;Description automatically generated with medium confidence">
            <a:extLst>
              <a:ext uri="{FF2B5EF4-FFF2-40B4-BE49-F238E27FC236}">
                <a16:creationId xmlns:a16="http://schemas.microsoft.com/office/drawing/2014/main" id="{77B35969-F852-4A35-8C57-D6606893EA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17624905"/>
            <a:ext cx="4400000" cy="1104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TextBox 30">
            <a:extLst>
              <a:ext uri="{FF2B5EF4-FFF2-40B4-BE49-F238E27FC236}">
                <a16:creationId xmlns:a16="http://schemas.microsoft.com/office/drawing/2014/main" id="{56B7F7FD-709E-4D12-9059-BB7DAC5FD442}"/>
              </a:ext>
            </a:extLst>
          </p:cNvPr>
          <p:cNvSpPr txBox="1"/>
          <p:nvPr/>
        </p:nvSpPr>
        <p:spPr>
          <a:xfrm>
            <a:off x="914400" y="9448911"/>
            <a:ext cx="2839367" cy="400110"/>
          </a:xfrm>
          <a:prstGeom prst="rect">
            <a:avLst/>
          </a:prstGeom>
          <a:noFill/>
          <a:ln>
            <a:solidFill>
              <a:schemeClr val="tx1"/>
            </a:solidFill>
          </a:ln>
        </p:spPr>
        <p:txBody>
          <a:bodyPr wrap="none" rtlCol="0">
            <a:spAutoFit/>
          </a:bodyPr>
          <a:lstStyle/>
          <a:p>
            <a:r>
              <a:rPr lang="en-US" sz="2000" dirty="0"/>
              <a:t>Score = Wins/Simulations</a:t>
            </a:r>
          </a:p>
        </p:txBody>
      </p:sp>
      <p:pic>
        <p:nvPicPr>
          <p:cNvPr id="5" name="Picture 4" descr="Graphical user interface, website&#10;&#10;Description automatically generated">
            <a:extLst>
              <a:ext uri="{FF2B5EF4-FFF2-40B4-BE49-F238E27FC236}">
                <a16:creationId xmlns:a16="http://schemas.microsoft.com/office/drawing/2014/main" id="{2C54D354-874A-4394-8594-090AB5EA1D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0296" y="3740971"/>
            <a:ext cx="8992944" cy="5222045"/>
          </a:xfrm>
          <a:prstGeom prst="rect">
            <a:avLst/>
          </a:prstGeom>
        </p:spPr>
      </p:pic>
    </p:spTree>
    <p:extLst>
      <p:ext uri="{BB962C8B-B14F-4D97-AF65-F5344CB8AC3E}">
        <p14:creationId xmlns:p14="http://schemas.microsoft.com/office/powerpoint/2010/main" val="41523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726</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Dominion AI Using  Monte Carlo Tree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Sarasua</dc:creator>
  <cp:lastModifiedBy>Jonathan Sarasua</cp:lastModifiedBy>
  <cp:revision>21</cp:revision>
  <dcterms:created xsi:type="dcterms:W3CDTF">2021-04-26T22:29:40Z</dcterms:created>
  <dcterms:modified xsi:type="dcterms:W3CDTF">2021-05-05T00:50:00Z</dcterms:modified>
</cp:coreProperties>
</file>