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6" r:id="rId3"/>
    <p:sldId id="267" r:id="rId4"/>
    <p:sldId id="263" r:id="rId5"/>
    <p:sldId id="285" r:id="rId6"/>
    <p:sldId id="284" r:id="rId7"/>
    <p:sldId id="268" r:id="rId8"/>
    <p:sldId id="257" r:id="rId9"/>
    <p:sldId id="258" r:id="rId10"/>
    <p:sldId id="269" r:id="rId11"/>
    <p:sldId id="259" r:id="rId12"/>
    <p:sldId id="260" r:id="rId13"/>
    <p:sldId id="270" r:id="rId14"/>
    <p:sldId id="265" r:id="rId15"/>
    <p:sldId id="264" r:id="rId16"/>
    <p:sldId id="261" r:id="rId17"/>
    <p:sldId id="274" r:id="rId18"/>
    <p:sldId id="275" r:id="rId19"/>
    <p:sldId id="271" r:id="rId20"/>
    <p:sldId id="282" r:id="rId21"/>
    <p:sldId id="272" r:id="rId22"/>
    <p:sldId id="276" r:id="rId23"/>
    <p:sldId id="283" r:id="rId24"/>
    <p:sldId id="279" r:id="rId25"/>
    <p:sldId id="280" r:id="rId26"/>
    <p:sldId id="281" r:id="rId27"/>
    <p:sldId id="278" r:id="rId28"/>
    <p:sldId id="273" r:id="rId29"/>
    <p:sldId id="277"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4</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3443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11</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14</a:t>
            </a:fld>
            <a:endParaRPr lang="en-US"/>
          </a:p>
        </p:txBody>
      </p:sp>
    </p:spTree>
    <p:extLst>
      <p:ext uri="{BB962C8B-B14F-4D97-AF65-F5344CB8AC3E}">
        <p14:creationId xmlns:p14="http://schemas.microsoft.com/office/powerpoint/2010/main" val="2038581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b="1" u="sng" dirty="0">
                <a:solidFill>
                  <a:schemeClr val="accent1"/>
                </a:solidFill>
              </a:rPr>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2895600" y="764373"/>
            <a:ext cx="8610600" cy="1293028"/>
          </a:xfrm>
        </p:spPr>
        <p:txBody>
          <a:bodyPr>
            <a:normAutofit/>
          </a:bodyPr>
          <a:lstStyle/>
          <a:p>
            <a:r>
              <a:rPr lang="en-US"/>
              <a:t>Dominion</a:t>
            </a:r>
            <a:endParaRPr lang="en-US" dirty="0"/>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77333" y="2194560"/>
            <a:ext cx="5592838" cy="4024125"/>
          </a:xfrm>
        </p:spPr>
        <p:txBody>
          <a:bodyPr>
            <a:normAutofit fontScale="85000" lnSpcReduction="20000"/>
          </a:bodyPr>
          <a:lstStyle/>
          <a:p>
            <a:r>
              <a:rPr lang="en-US" dirty="0"/>
              <a:t>Start of game</a:t>
            </a:r>
          </a:p>
          <a:p>
            <a:pPr lvl="1"/>
            <a:r>
              <a:rPr lang="en-US" dirty="0"/>
              <a:t>Shuffle deck</a:t>
            </a:r>
          </a:p>
          <a:p>
            <a:pPr lvl="1"/>
            <a:r>
              <a:rPr lang="en-US" dirty="0"/>
              <a:t>Draw 5 cards</a:t>
            </a:r>
          </a:p>
          <a:p>
            <a:r>
              <a:rPr lang="en-US" dirty="0"/>
              <a:t>Each turn</a:t>
            </a:r>
          </a:p>
          <a:p>
            <a:pPr lvl="1"/>
            <a:r>
              <a:rPr lang="en-US" dirty="0"/>
              <a:t>Can play one action (grey cards)</a:t>
            </a:r>
          </a:p>
          <a:p>
            <a:pPr lvl="1"/>
            <a:r>
              <a:rPr lang="en-US" dirty="0"/>
              <a:t>Can buy one card</a:t>
            </a:r>
          </a:p>
          <a:p>
            <a:pPr lvl="1"/>
            <a:r>
              <a:rPr lang="en-US" dirty="0"/>
              <a:t>Can End Turn</a:t>
            </a:r>
          </a:p>
          <a:p>
            <a:pPr lvl="2"/>
            <a:r>
              <a:rPr lang="en-US" dirty="0"/>
              <a:t>Discard all cards in hand, play area, and what you bought</a:t>
            </a:r>
          </a:p>
          <a:p>
            <a:pPr lvl="2"/>
            <a:r>
              <a:rPr lang="en-US" dirty="0"/>
              <a:t>Draw 5 new cards</a:t>
            </a:r>
          </a:p>
          <a:p>
            <a:pPr lvl="3"/>
            <a:r>
              <a:rPr lang="en-US" dirty="0"/>
              <a:t>If deck is empty, shuffle discard pile and make your deck</a:t>
            </a:r>
          </a:p>
          <a:p>
            <a:pPr lvl="1"/>
            <a:endParaRPr lang="en-US" dirty="0"/>
          </a:p>
          <a:p>
            <a:pPr lvl="1"/>
            <a:r>
              <a:rPr lang="en-US" dirty="0"/>
              <a:t>Some actions can give you more actions/buys</a:t>
            </a:r>
          </a:p>
          <a:p>
            <a:pPr lvl="1"/>
            <a:r>
              <a:rPr lang="en-US" dirty="0"/>
              <a:t>CANNOT PLAY ACTION AFTER BUYING</a:t>
            </a:r>
          </a:p>
          <a:p>
            <a:pPr lvl="1"/>
            <a:endParaRPr lang="en-US" dirty="0"/>
          </a:p>
        </p:txBody>
      </p:sp>
      <p:pic>
        <p:nvPicPr>
          <p:cNvPr id="1026" name="Picture 2">
            <a:extLst>
              <a:ext uri="{FF2B5EF4-FFF2-40B4-BE49-F238E27FC236}">
                <a16:creationId xmlns:a16="http://schemas.microsoft.com/office/drawing/2014/main" id="{E039ADE7-5F37-4872-8091-E449FCD499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0171" y="2292281"/>
            <a:ext cx="5649675" cy="34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Tree>
    <p:extLst>
      <p:ext uri="{BB962C8B-B14F-4D97-AF65-F5344CB8AC3E}">
        <p14:creationId xmlns:p14="http://schemas.microsoft.com/office/powerpoint/2010/main" val="67370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b="1" u="sng" dirty="0">
                <a:solidFill>
                  <a:schemeClr val="accent1"/>
                </a:solidFill>
              </a:rPr>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a:t>Big Money</a:t>
            </a:r>
          </a:p>
          <a:p>
            <a:pPr lvl="1"/>
            <a:r>
              <a:rPr lang="en-US" sz="1600"/>
              <a:t>Baseline</a:t>
            </a:r>
          </a:p>
          <a:p>
            <a:r>
              <a:rPr lang="en-US" sz="1600"/>
              <a:t>Single Witch</a:t>
            </a:r>
          </a:p>
          <a:p>
            <a:r>
              <a:rPr lang="en-US" sz="1600"/>
              <a:t>Double Witch</a:t>
            </a:r>
          </a:p>
          <a:p>
            <a:r>
              <a:rPr lang="en-US" sz="1600"/>
              <a:t>Sarasua1</a:t>
            </a:r>
          </a:p>
        </p:txBody>
      </p:sp>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Tree>
    <p:extLst>
      <p:ext uri="{BB962C8B-B14F-4D97-AF65-F5344CB8AC3E}">
        <p14:creationId xmlns:p14="http://schemas.microsoft.com/office/powerpoint/2010/main" val="140199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Failure</a:t>
            </a:r>
          </a:p>
          <a:p>
            <a:pPr lvl="1"/>
            <a:r>
              <a:rPr lang="en-US" dirty="0"/>
              <a:t>0% </a:t>
            </a:r>
            <a:r>
              <a:rPr lang="en-US" dirty="0" err="1"/>
              <a:t>winrate</a:t>
            </a:r>
            <a:r>
              <a:rPr lang="en-US" dirty="0"/>
              <a:t> against Big Money</a:t>
            </a:r>
          </a:p>
          <a:p>
            <a:pPr lvl="1"/>
            <a:r>
              <a:rPr lang="en-US" dirty="0"/>
              <a:t>Sadness</a:t>
            </a:r>
          </a:p>
        </p:txBody>
      </p:sp>
    </p:spTree>
    <p:extLst>
      <p:ext uri="{BB962C8B-B14F-4D97-AF65-F5344CB8AC3E}">
        <p14:creationId xmlns:p14="http://schemas.microsoft.com/office/powerpoint/2010/main" val="35346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a:t>Selection</a:t>
            </a:r>
          </a:p>
          <a:p>
            <a:pPr lvl="1"/>
            <a:r>
              <a:rPr lang="en-US" sz="1500"/>
              <a:t>Change exploration parameter (C) in UCT</a:t>
            </a:r>
          </a:p>
          <a:p>
            <a:pPr lvl="1"/>
            <a:r>
              <a:rPr lang="en-US" sz="1500"/>
              <a:t>Add a victory point nudge to handle any move winning/losing</a:t>
            </a:r>
          </a:p>
          <a:p>
            <a:r>
              <a:rPr lang="en-US" sz="1500"/>
              <a:t>Expansion</a:t>
            </a:r>
          </a:p>
          <a:p>
            <a:pPr lvl="1"/>
            <a:r>
              <a:rPr lang="en-US" sz="1500"/>
              <a:t>Can expand over only a subset of moves chosen from heuristics to reduce branching factor</a:t>
            </a:r>
          </a:p>
          <a:p>
            <a:r>
              <a:rPr lang="en-US" sz="1500"/>
              <a:t>Simulation</a:t>
            </a:r>
          </a:p>
          <a:p>
            <a:pPr lvl="1"/>
            <a:r>
              <a:rPr lang="en-US" sz="1500"/>
              <a:t>Can use a heuristic to simulate</a:t>
            </a:r>
          </a:p>
          <a:p>
            <a:pPr lvl="1"/>
            <a:r>
              <a:rPr lang="en-US" sz="1500"/>
              <a:t>Can use heuristic but sometimes choose random (epsilon heuristic)</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398484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Tweaked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Simulation heuristic</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915422122"/>
              </p:ext>
            </p:extLst>
          </p:nvPr>
        </p:nvGraphicFramePr>
        <p:xfrm>
          <a:off x="600075" y="2977091"/>
          <a:ext cx="10906126" cy="1854200"/>
        </p:xfrm>
        <a:graphic>
          <a:graphicData uri="http://schemas.openxmlformats.org/drawingml/2006/table">
            <a:tbl>
              <a:tblPr firstRow="1" bandRow="1">
                <a:tableStyleId>{5C22544A-7EE6-4342-B048-85BDC9FD1C3A}</a:tableStyleId>
              </a:tblPr>
              <a:tblGrid>
                <a:gridCol w="2324870">
                  <a:extLst>
                    <a:ext uri="{9D8B030D-6E8A-4147-A177-3AD203B41FA5}">
                      <a16:colId xmlns:a16="http://schemas.microsoft.com/office/drawing/2014/main" val="2871243299"/>
                    </a:ext>
                  </a:extLst>
                </a:gridCol>
                <a:gridCol w="1189855">
                  <a:extLst>
                    <a:ext uri="{9D8B030D-6E8A-4147-A177-3AD203B41FA5}">
                      <a16:colId xmlns:a16="http://schemas.microsoft.com/office/drawing/2014/main" val="2257286306"/>
                    </a:ext>
                  </a:extLst>
                </a:gridCol>
                <a:gridCol w="1514475">
                  <a:extLst>
                    <a:ext uri="{9D8B030D-6E8A-4147-A177-3AD203B41FA5}">
                      <a16:colId xmlns:a16="http://schemas.microsoft.com/office/drawing/2014/main" val="2900821545"/>
                    </a:ext>
                  </a:extLst>
                </a:gridCol>
                <a:gridCol w="1676400">
                  <a:extLst>
                    <a:ext uri="{9D8B030D-6E8A-4147-A177-3AD203B41FA5}">
                      <a16:colId xmlns:a16="http://schemas.microsoft.com/office/drawing/2014/main" val="3593440355"/>
                    </a:ext>
                  </a:extLst>
                </a:gridCol>
                <a:gridCol w="1971675">
                  <a:extLst>
                    <a:ext uri="{9D8B030D-6E8A-4147-A177-3AD203B41FA5}">
                      <a16:colId xmlns:a16="http://schemas.microsoft.com/office/drawing/2014/main" val="1477760064"/>
                    </a:ext>
                  </a:extLst>
                </a:gridCol>
                <a:gridCol w="2228851">
                  <a:extLst>
                    <a:ext uri="{9D8B030D-6E8A-4147-A177-3AD203B41FA5}">
                      <a16:colId xmlns:a16="http://schemas.microsoft.com/office/drawing/2014/main" val="485917680"/>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tc>
                  <a:txBody>
                    <a:bodyPr/>
                    <a:lstStyle/>
                    <a:p>
                      <a:r>
                        <a:rPr lang="en-US" dirty="0"/>
                        <a:t>Sarasua1 Epsilon</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259719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1743075" y="764373"/>
            <a:ext cx="9763125" cy="1293028"/>
          </a:xfrm>
        </p:spPr>
        <p:txBody>
          <a:bodyPr/>
          <a:lstStyle/>
          <a:p>
            <a:r>
              <a:rPr lang="en-US" dirty="0"/>
              <a:t>Results with Tweaked MCTS Cont’d</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Expansion Method</a:t>
            </a:r>
          </a:p>
          <a:p>
            <a:pPr lvl="1"/>
            <a:r>
              <a:rPr lang="en-US" dirty="0"/>
              <a:t>Time To settle on a move</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205470093"/>
              </p:ext>
            </p:extLst>
          </p:nvPr>
        </p:nvGraphicFramePr>
        <p:xfrm>
          <a:off x="2454274" y="3548591"/>
          <a:ext cx="8340725" cy="1854200"/>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871243299"/>
                    </a:ext>
                  </a:extLst>
                </a:gridCol>
                <a:gridCol w="1558289">
                  <a:extLst>
                    <a:ext uri="{9D8B030D-6E8A-4147-A177-3AD203B41FA5}">
                      <a16:colId xmlns:a16="http://schemas.microsoft.com/office/drawing/2014/main" val="2257286306"/>
                    </a:ext>
                  </a:extLst>
                </a:gridCol>
                <a:gridCol w="1668145">
                  <a:extLst>
                    <a:ext uri="{9D8B030D-6E8A-4147-A177-3AD203B41FA5}">
                      <a16:colId xmlns:a16="http://schemas.microsoft.com/office/drawing/2014/main" val="2900821545"/>
                    </a:ext>
                  </a:extLst>
                </a:gridCol>
                <a:gridCol w="1668145">
                  <a:extLst>
                    <a:ext uri="{9D8B030D-6E8A-4147-A177-3AD203B41FA5}">
                      <a16:colId xmlns:a16="http://schemas.microsoft.com/office/drawing/2014/main" val="3593440355"/>
                    </a:ext>
                  </a:extLst>
                </a:gridCol>
                <a:gridCol w="1668145">
                  <a:extLst>
                    <a:ext uri="{9D8B030D-6E8A-4147-A177-3AD203B41FA5}">
                      <a16:colId xmlns:a16="http://schemas.microsoft.com/office/drawing/2014/main" val="1477760064"/>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97844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b="1" u="sng" dirty="0">
                <a:solidFill>
                  <a:schemeClr val="accent1"/>
                </a:solidFill>
              </a:rPr>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00068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6C0D-E98F-4712-B030-5FEA17934183}"/>
              </a:ext>
            </a:extLst>
          </p:cNvPr>
          <p:cNvSpPr>
            <a:spLocks noGrp="1"/>
          </p:cNvSpPr>
          <p:nvPr>
            <p:ph type="title"/>
          </p:nvPr>
        </p:nvSpPr>
        <p:spPr/>
        <p:txBody>
          <a:bodyPr/>
          <a:lstStyle/>
          <a:p>
            <a:r>
              <a:rPr lang="en-US" dirty="0"/>
              <a:t>Sick Demo</a:t>
            </a:r>
          </a:p>
        </p:txBody>
      </p:sp>
      <p:sp>
        <p:nvSpPr>
          <p:cNvPr id="3" name="Content Placeholder 2">
            <a:extLst>
              <a:ext uri="{FF2B5EF4-FFF2-40B4-BE49-F238E27FC236}">
                <a16:creationId xmlns:a16="http://schemas.microsoft.com/office/drawing/2014/main" id="{EB819E91-A948-4954-9FD2-DF04AB1797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28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b="1" u="sng" dirty="0">
                <a:solidFill>
                  <a:schemeClr val="accent1"/>
                </a:solidFill>
              </a:rPr>
              <a:t>Implementation</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MCTS AI doesn’t know how the game is played</a:t>
            </a:r>
          </a:p>
          <a:p>
            <a:r>
              <a:rPr lang="en-US" dirty="0"/>
              <a:t>Only stores </a:t>
            </a:r>
            <a:r>
              <a:rPr lang="en-US" dirty="0" err="1"/>
              <a:t>gamestate</a:t>
            </a:r>
            <a:endParaRPr lang="en-US" dirty="0"/>
          </a:p>
          <a:p>
            <a:r>
              <a:rPr lang="en-US" dirty="0"/>
              <a:t>SHOW PICTURES</a:t>
            </a:r>
          </a:p>
        </p:txBody>
      </p:sp>
    </p:spTree>
    <p:extLst>
      <p:ext uri="{BB962C8B-B14F-4D97-AF65-F5344CB8AC3E}">
        <p14:creationId xmlns:p14="http://schemas.microsoft.com/office/powerpoint/2010/main" val="1142728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Tree Navigation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When navigating the tree for selection, the move is played and the </a:t>
            </a:r>
            <a:r>
              <a:rPr lang="en-US" dirty="0" err="1"/>
              <a:t>gamestate</a:t>
            </a:r>
            <a:r>
              <a:rPr lang="en-US" dirty="0"/>
              <a:t> is compared against the children to see which child is actually chosen</a:t>
            </a:r>
          </a:p>
          <a:p>
            <a:pPr lvl="1"/>
            <a:r>
              <a:rPr lang="en-US" dirty="0"/>
              <a:t>Have pretty picture showing this</a:t>
            </a:r>
          </a:p>
        </p:txBody>
      </p:sp>
    </p:spTree>
    <p:extLst>
      <p:ext uri="{BB962C8B-B14F-4D97-AF65-F5344CB8AC3E}">
        <p14:creationId xmlns:p14="http://schemas.microsoft.com/office/powerpoint/2010/main" val="1488974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Tree pictures</a:t>
            </a:r>
          </a:p>
          <a:p>
            <a:r>
              <a:rPr lang="en-US" dirty="0"/>
              <a:t>Code pictures</a:t>
            </a:r>
          </a:p>
          <a:p>
            <a:endParaRPr lang="en-US" dirty="0"/>
          </a:p>
        </p:txBody>
      </p:sp>
    </p:spTree>
    <p:extLst>
      <p:ext uri="{BB962C8B-B14F-4D97-AF65-F5344CB8AC3E}">
        <p14:creationId xmlns:p14="http://schemas.microsoft.com/office/powerpoint/2010/main" val="47053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Code overview</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r>
              <a:rPr lang="en-US" dirty="0"/>
              <a:t>Expansion</a:t>
            </a:r>
          </a:p>
          <a:p>
            <a:r>
              <a:rPr lang="en-US" dirty="0"/>
              <a:t>Simulation</a:t>
            </a:r>
          </a:p>
          <a:p>
            <a:r>
              <a:rPr lang="en-US" dirty="0"/>
              <a:t>Backpropagation</a:t>
            </a:r>
          </a:p>
          <a:p>
            <a:endParaRPr lang="en-US" dirty="0"/>
          </a:p>
        </p:txBody>
      </p:sp>
    </p:spTree>
    <p:extLst>
      <p:ext uri="{BB962C8B-B14F-4D97-AF65-F5344CB8AC3E}">
        <p14:creationId xmlns:p14="http://schemas.microsoft.com/office/powerpoint/2010/main" val="350394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Threads make MCTS go BRRRR</a:t>
            </a:r>
          </a:p>
        </p:txBody>
      </p:sp>
    </p:spTree>
    <p:extLst>
      <p:ext uri="{BB962C8B-B14F-4D97-AF65-F5344CB8AC3E}">
        <p14:creationId xmlns:p14="http://schemas.microsoft.com/office/powerpoint/2010/main" val="3164769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 blah blah blah</a:t>
            </a:r>
          </a:p>
        </p:txBody>
      </p:sp>
    </p:spTree>
    <p:extLst>
      <p:ext uri="{BB962C8B-B14F-4D97-AF65-F5344CB8AC3E}">
        <p14:creationId xmlns:p14="http://schemas.microsoft.com/office/powerpoint/2010/main" val="2154080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a:t>Previous Work</a:t>
            </a:r>
            <a:endParaRPr lang="en-US" sz="1800" dirty="0"/>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good with help</a:t>
            </a:r>
          </a:p>
          <a:p>
            <a:r>
              <a:rPr lang="en-US" dirty="0"/>
              <a:t>MCTS best in combination with other AI</a:t>
            </a:r>
          </a:p>
          <a:p>
            <a:r>
              <a:rPr lang="en-US" dirty="0"/>
              <a:t>MCTS could easily be swapped to a game</a:t>
            </a:r>
          </a:p>
        </p:txBody>
      </p:sp>
    </p:spTree>
    <p:extLst>
      <p:ext uri="{BB962C8B-B14F-4D97-AF65-F5344CB8AC3E}">
        <p14:creationId xmlns:p14="http://schemas.microsoft.com/office/powerpoint/2010/main" val="256574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C16B-55C5-4F1D-A4C8-BCFD81A53BD7}"/>
              </a:ext>
            </a:extLst>
          </p:cNvPr>
          <p:cNvSpPr>
            <a:spLocks noGrp="1"/>
          </p:cNvSpPr>
          <p:nvPr>
            <p:ph type="title"/>
          </p:nvPr>
        </p:nvSpPr>
        <p:spPr/>
        <p:txBody>
          <a:bodyPr/>
          <a:lstStyle/>
          <a:p>
            <a:r>
              <a:rPr lang="en-US" dirty="0"/>
              <a:t>Items TODO</a:t>
            </a:r>
          </a:p>
        </p:txBody>
      </p:sp>
      <p:sp>
        <p:nvSpPr>
          <p:cNvPr id="3" name="Content Placeholder 2">
            <a:extLst>
              <a:ext uri="{FF2B5EF4-FFF2-40B4-BE49-F238E27FC236}">
                <a16:creationId xmlns:a16="http://schemas.microsoft.com/office/drawing/2014/main" id="{2CA3A106-AE3F-4E23-A495-FD326FE5204C}"/>
              </a:ext>
            </a:extLst>
          </p:cNvPr>
          <p:cNvSpPr>
            <a:spLocks noGrp="1"/>
          </p:cNvSpPr>
          <p:nvPr>
            <p:ph idx="1"/>
          </p:nvPr>
        </p:nvSpPr>
        <p:spPr/>
        <p:txBody>
          <a:bodyPr/>
          <a:lstStyle/>
          <a:p>
            <a:r>
              <a:rPr lang="en-US" dirty="0"/>
              <a:t>Saving/Loading of the Tree</a:t>
            </a:r>
          </a:p>
          <a:p>
            <a:r>
              <a:rPr lang="en-US" dirty="0"/>
              <a:t>More Cards</a:t>
            </a:r>
          </a:p>
          <a:p>
            <a:r>
              <a:rPr lang="en-US" dirty="0"/>
              <a:t>More Heuristics</a:t>
            </a:r>
          </a:p>
          <a:p>
            <a:r>
              <a:rPr lang="en-US" dirty="0"/>
              <a:t>Clean up UI</a:t>
            </a:r>
          </a:p>
        </p:txBody>
      </p:sp>
    </p:spTree>
    <p:extLst>
      <p:ext uri="{BB962C8B-B14F-4D97-AF65-F5344CB8AC3E}">
        <p14:creationId xmlns:p14="http://schemas.microsoft.com/office/powerpoint/2010/main" val="98449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Jansen and </a:t>
            </a:r>
            <a:r>
              <a:rPr lang="en-US" dirty="0" err="1"/>
              <a:t>Tollisen</a:t>
            </a:r>
            <a:endParaRPr lang="en-US" dirty="0"/>
          </a:p>
        </p:txBody>
      </p:sp>
    </p:spTree>
    <p:extLst>
      <p:ext uri="{BB962C8B-B14F-4D97-AF65-F5344CB8AC3E}">
        <p14:creationId xmlns:p14="http://schemas.microsoft.com/office/powerpoint/2010/main" val="241000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4"/>
          <a:stretch>
            <a:fillRect/>
          </a:stretch>
        </p:blipFill>
        <p:spPr>
          <a:xfrm>
            <a:off x="5056589" y="3311277"/>
            <a:ext cx="6533501" cy="2907408"/>
          </a:xfrm>
          <a:prstGeom prst="rect">
            <a:avLst/>
          </a:prstGeom>
        </p:spPr>
      </p:pic>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spTree>
    <p:extLst>
      <p:ext uri="{BB962C8B-B14F-4D97-AF65-F5344CB8AC3E}">
        <p14:creationId xmlns:p14="http://schemas.microsoft.com/office/powerpoint/2010/main" val="125822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a:t>
            </a:r>
            <a:r>
              <a:rPr lang="en-US"/>
              <a:t>best move)</a:t>
            </a:r>
            <a:endParaRPr lang="en-US" dirty="0"/>
          </a:p>
          <a:p>
            <a:endParaRPr lang="en-US" dirty="0"/>
          </a:p>
        </p:txBody>
      </p:sp>
      <p:pic>
        <p:nvPicPr>
          <p:cNvPr id="5" name="Content Placeholder 4" descr="Diagram&#10;&#10;Description automatically generated">
            <a:extLst>
              <a:ext uri="{FF2B5EF4-FFF2-40B4-BE49-F238E27FC236}">
                <a16:creationId xmlns:a16="http://schemas.microsoft.com/office/drawing/2014/main" id="{B18F40F3-91DA-40A3-AE90-327E6C7730AC}"/>
              </a:ext>
            </a:extLst>
          </p:cNvPr>
          <p:cNvPicPr>
            <a:picLocks noChangeAspect="1"/>
          </p:cNvPicPr>
          <p:nvPr/>
        </p:nvPicPr>
        <p:blipFill>
          <a:blip r:embed="rId2"/>
          <a:stretch>
            <a:fillRect/>
          </a:stretch>
        </p:blipFill>
        <p:spPr>
          <a:xfrm>
            <a:off x="6288439" y="2267340"/>
            <a:ext cx="5517472" cy="3091866"/>
          </a:xfrm>
          <a:prstGeom prst="rect">
            <a:avLst/>
          </a:prstGeom>
        </p:spPr>
      </p:pic>
    </p:spTree>
    <p:extLst>
      <p:ext uri="{BB962C8B-B14F-4D97-AF65-F5344CB8AC3E}">
        <p14:creationId xmlns:p14="http://schemas.microsoft.com/office/powerpoint/2010/main" val="10038271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732</Words>
  <Application>Microsoft Office PowerPoint</Application>
  <PresentationFormat>Widescreen</PresentationFormat>
  <Paragraphs>245</Paragraphs>
  <Slides>30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Vapor Trail</vt:lpstr>
      <vt:lpstr>Dominion AI using Monte carlo tree search (mcts)</vt:lpstr>
      <vt:lpstr>Overview</vt:lpstr>
      <vt:lpstr>Overview</vt:lpstr>
      <vt:lpstr>Introduction</vt:lpstr>
      <vt:lpstr>Overview</vt:lpstr>
      <vt:lpstr>Previous work</vt:lpstr>
      <vt:lpstr>Overview</vt:lpstr>
      <vt:lpstr>MCTS</vt:lpstr>
      <vt:lpstr>MCTS in a card game</vt:lpstr>
      <vt:lpstr>Overview</vt:lpstr>
      <vt:lpstr>Dominion</vt:lpstr>
      <vt:lpstr>Dominion continued</vt:lpstr>
      <vt:lpstr>Overview</vt:lpstr>
      <vt:lpstr>Single State machine test bed</vt:lpstr>
      <vt:lpstr>Results with Base MCTS</vt:lpstr>
      <vt:lpstr>How to tweak mcts</vt:lpstr>
      <vt:lpstr>Results with Tweaked MCTS</vt:lpstr>
      <vt:lpstr>Results with Tweaked MCTS Cont’d</vt:lpstr>
      <vt:lpstr>Overview</vt:lpstr>
      <vt:lpstr>Sick Demo</vt:lpstr>
      <vt:lpstr>Overview</vt:lpstr>
      <vt:lpstr>Implementation</vt:lpstr>
      <vt:lpstr>Tree Navigation</vt:lpstr>
      <vt:lpstr>Data structure</vt:lpstr>
      <vt:lpstr>Code overview</vt:lpstr>
      <vt:lpstr>Threads</vt:lpstr>
      <vt:lpstr>Saving and loading</vt:lpstr>
      <vt:lpstr>Overview</vt:lpstr>
      <vt:lpstr>Conclusion</vt:lpstr>
      <vt:lpstr>Items 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5</cp:revision>
  <dcterms:created xsi:type="dcterms:W3CDTF">2021-02-01T17:20:01Z</dcterms:created>
  <dcterms:modified xsi:type="dcterms:W3CDTF">2021-02-09T18:28:28Z</dcterms:modified>
</cp:coreProperties>
</file>