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66" r:id="rId3"/>
    <p:sldId id="267" r:id="rId4"/>
    <p:sldId id="263" r:id="rId5"/>
    <p:sldId id="285" r:id="rId6"/>
    <p:sldId id="284" r:id="rId7"/>
    <p:sldId id="268" r:id="rId8"/>
    <p:sldId id="257" r:id="rId9"/>
    <p:sldId id="258" r:id="rId10"/>
    <p:sldId id="269" r:id="rId11"/>
    <p:sldId id="259" r:id="rId12"/>
    <p:sldId id="260" r:id="rId13"/>
    <p:sldId id="270" r:id="rId14"/>
    <p:sldId id="265" r:id="rId15"/>
    <p:sldId id="264" r:id="rId16"/>
    <p:sldId id="261" r:id="rId17"/>
    <p:sldId id="274" r:id="rId18"/>
    <p:sldId id="275" r:id="rId19"/>
    <p:sldId id="271" r:id="rId20"/>
    <p:sldId id="282" r:id="rId21"/>
    <p:sldId id="272" r:id="rId22"/>
    <p:sldId id="276" r:id="rId23"/>
    <p:sldId id="283" r:id="rId24"/>
    <p:sldId id="279" r:id="rId25"/>
    <p:sldId id="280" r:id="rId26"/>
    <p:sldId id="281" r:id="rId27"/>
    <p:sldId id="278" r:id="rId28"/>
    <p:sldId id="273" r:id="rId29"/>
    <p:sldId id="277" r:id="rId30"/>
    <p:sldId id="26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ler, Matthew" initials="BM" lastIdx="3" clrIdx="0">
    <p:extLst>
      <p:ext uri="{19B8F6BF-5375-455C-9EA6-DF929625EA0E}">
        <p15:presenceInfo xmlns:p15="http://schemas.microsoft.com/office/powerpoint/2012/main" userId="S-1-5-21-111288279-36659543-794563710-338192" providerId="AD"/>
      </p:ext>
    </p:extLst>
  </p:cmAuthor>
  <p:cmAuthor id="2" name="Jonathan Sarasua" initials="JS" lastIdx="1" clrIdx="1">
    <p:extLst>
      <p:ext uri="{19B8F6BF-5375-455C-9EA6-DF929625EA0E}">
        <p15:presenceInfo xmlns:p15="http://schemas.microsoft.com/office/powerpoint/2012/main" userId="1c0e41f32ad8a2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1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3T16:23:43.834" idx="3">
    <p:pos x="3415" y="3549"/>
    <p:text>WHY ARE YOU YELLING AT ME</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D1174-2A71-4A47-8EB9-A3A6D1C4EEBF}"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41453-26F1-4746-9680-9E83B3B431DE}" type="slidenum">
              <a:rPr lang="en-US" smtClean="0"/>
              <a:t>‹#›</a:t>
            </a:fld>
            <a:endParaRPr lang="en-US"/>
          </a:p>
        </p:txBody>
      </p:sp>
    </p:spTree>
    <p:extLst>
      <p:ext uri="{BB962C8B-B14F-4D97-AF65-F5344CB8AC3E}">
        <p14:creationId xmlns:p14="http://schemas.microsoft.com/office/powerpoint/2010/main" val="28789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my interest in boardgames and how I came to choose MCTS. I’ll mention I had no prior experience with AI, so MCTS made sense since the concept is simple but still pops up in conjunction with other AIs like Alpha Zero and Hierarchical Portfolio Search</a:t>
            </a:r>
          </a:p>
        </p:txBody>
      </p:sp>
      <p:sp>
        <p:nvSpPr>
          <p:cNvPr id="4" name="Slide Number Placeholder 3"/>
          <p:cNvSpPr>
            <a:spLocks noGrp="1"/>
          </p:cNvSpPr>
          <p:nvPr>
            <p:ph type="sldNum" sz="quarter" idx="5"/>
          </p:nvPr>
        </p:nvSpPr>
        <p:spPr/>
        <p:txBody>
          <a:bodyPr/>
          <a:lstStyle/>
          <a:p>
            <a:fld id="{6F141453-26F1-4746-9680-9E83B3B431DE}" type="slidenum">
              <a:rPr lang="en-US" smtClean="0"/>
              <a:t>4</a:t>
            </a:fld>
            <a:endParaRPr lang="en-US"/>
          </a:p>
        </p:txBody>
      </p:sp>
    </p:spTree>
    <p:extLst>
      <p:ext uri="{BB962C8B-B14F-4D97-AF65-F5344CB8AC3E}">
        <p14:creationId xmlns:p14="http://schemas.microsoft.com/office/powerpoint/2010/main" val="26514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theory of Pure MCTS</a:t>
            </a:r>
          </a:p>
        </p:txBody>
      </p:sp>
      <p:sp>
        <p:nvSpPr>
          <p:cNvPr id="4" name="Slide Number Placeholder 3"/>
          <p:cNvSpPr>
            <a:spLocks noGrp="1"/>
          </p:cNvSpPr>
          <p:nvPr>
            <p:ph type="sldNum" sz="quarter" idx="5"/>
          </p:nvPr>
        </p:nvSpPr>
        <p:spPr/>
        <p:txBody>
          <a:bodyPr/>
          <a:lstStyle/>
          <a:p>
            <a:fld id="{6F141453-26F1-4746-9680-9E83B3B431DE}" type="slidenum">
              <a:rPr lang="en-US" smtClean="0"/>
              <a:t>8</a:t>
            </a:fld>
            <a:endParaRPr lang="en-US"/>
          </a:p>
        </p:txBody>
      </p:sp>
    </p:spTree>
    <p:extLst>
      <p:ext uri="{BB962C8B-B14F-4D97-AF65-F5344CB8AC3E}">
        <p14:creationId xmlns:p14="http://schemas.microsoft.com/office/powerpoint/2010/main" val="3443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rules of Dominion</a:t>
            </a:r>
          </a:p>
        </p:txBody>
      </p:sp>
      <p:sp>
        <p:nvSpPr>
          <p:cNvPr id="4" name="Slide Number Placeholder 3"/>
          <p:cNvSpPr>
            <a:spLocks noGrp="1"/>
          </p:cNvSpPr>
          <p:nvPr>
            <p:ph type="sldNum" sz="quarter" idx="5"/>
          </p:nvPr>
        </p:nvSpPr>
        <p:spPr/>
        <p:txBody>
          <a:bodyPr/>
          <a:lstStyle/>
          <a:p>
            <a:fld id="{6F141453-26F1-4746-9680-9E83B3B431DE}" type="slidenum">
              <a:rPr lang="en-US" smtClean="0"/>
              <a:t>11</a:t>
            </a:fld>
            <a:endParaRPr lang="en-US"/>
          </a:p>
        </p:txBody>
      </p:sp>
    </p:spTree>
    <p:extLst>
      <p:ext uri="{BB962C8B-B14F-4D97-AF65-F5344CB8AC3E}">
        <p14:creationId xmlns:p14="http://schemas.microsoft.com/office/powerpoint/2010/main" val="228252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41453-26F1-4746-9680-9E83B3B431DE}" type="slidenum">
              <a:rPr lang="en-US" smtClean="0"/>
              <a:t>12</a:t>
            </a:fld>
            <a:endParaRPr lang="en-US"/>
          </a:p>
        </p:txBody>
      </p:sp>
    </p:spTree>
    <p:extLst>
      <p:ext uri="{BB962C8B-B14F-4D97-AF65-F5344CB8AC3E}">
        <p14:creationId xmlns:p14="http://schemas.microsoft.com/office/powerpoint/2010/main" val="279872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Dominion strategy theory and explain these state machines</a:t>
            </a:r>
          </a:p>
        </p:txBody>
      </p:sp>
      <p:sp>
        <p:nvSpPr>
          <p:cNvPr id="4" name="Slide Number Placeholder 3"/>
          <p:cNvSpPr>
            <a:spLocks noGrp="1"/>
          </p:cNvSpPr>
          <p:nvPr>
            <p:ph type="sldNum" sz="quarter" idx="5"/>
          </p:nvPr>
        </p:nvSpPr>
        <p:spPr/>
        <p:txBody>
          <a:bodyPr/>
          <a:lstStyle/>
          <a:p>
            <a:fld id="{6F141453-26F1-4746-9680-9E83B3B431DE}" type="slidenum">
              <a:rPr lang="en-US" smtClean="0"/>
              <a:t>14</a:t>
            </a:fld>
            <a:endParaRPr lang="en-US"/>
          </a:p>
        </p:txBody>
      </p:sp>
    </p:spTree>
    <p:extLst>
      <p:ext uri="{BB962C8B-B14F-4D97-AF65-F5344CB8AC3E}">
        <p14:creationId xmlns:p14="http://schemas.microsoft.com/office/powerpoint/2010/main" val="2038581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BF36-7477-47AF-83F3-EBA36F4F9A82}"/>
              </a:ext>
            </a:extLst>
          </p:cNvPr>
          <p:cNvSpPr>
            <a:spLocks noGrp="1"/>
          </p:cNvSpPr>
          <p:nvPr>
            <p:ph type="ctrTitle"/>
          </p:nvPr>
        </p:nvSpPr>
        <p:spPr/>
        <p:txBody>
          <a:bodyPr>
            <a:normAutofit fontScale="90000"/>
          </a:bodyPr>
          <a:lstStyle/>
          <a:p>
            <a:r>
              <a:rPr lang="en-US" dirty="0"/>
              <a:t>Dominion AI using Monte </a:t>
            </a:r>
            <a:r>
              <a:rPr lang="en-US" dirty="0" err="1"/>
              <a:t>carlo</a:t>
            </a:r>
            <a:r>
              <a:rPr lang="en-US" dirty="0"/>
              <a:t> tree search (</a:t>
            </a:r>
            <a:r>
              <a:rPr lang="en-US" dirty="0" err="1"/>
              <a:t>mcts</a:t>
            </a:r>
            <a:r>
              <a:rPr lang="en-US" dirty="0"/>
              <a:t>)</a:t>
            </a:r>
          </a:p>
        </p:txBody>
      </p:sp>
      <p:sp>
        <p:nvSpPr>
          <p:cNvPr id="3" name="Subtitle 2">
            <a:extLst>
              <a:ext uri="{FF2B5EF4-FFF2-40B4-BE49-F238E27FC236}">
                <a16:creationId xmlns:a16="http://schemas.microsoft.com/office/drawing/2014/main" id="{C17CC7F4-732E-48D8-A6F5-00D3CABA6012}"/>
              </a:ext>
            </a:extLst>
          </p:cNvPr>
          <p:cNvSpPr>
            <a:spLocks noGrp="1"/>
          </p:cNvSpPr>
          <p:nvPr>
            <p:ph type="subTitle" idx="1"/>
          </p:nvPr>
        </p:nvSpPr>
        <p:spPr/>
        <p:txBody>
          <a:bodyPr/>
          <a:lstStyle/>
          <a:p>
            <a:r>
              <a:rPr lang="en-US" dirty="0"/>
              <a:t>Jonathan Sarasua</a:t>
            </a:r>
          </a:p>
        </p:txBody>
      </p:sp>
    </p:spTree>
    <p:extLst>
      <p:ext uri="{BB962C8B-B14F-4D97-AF65-F5344CB8AC3E}">
        <p14:creationId xmlns:p14="http://schemas.microsoft.com/office/powerpoint/2010/main" val="28351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b="1" u="sng" dirty="0">
                <a:solidFill>
                  <a:schemeClr val="accent1"/>
                </a:solidFill>
              </a:rPr>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157302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F45D-29D5-425B-92B3-21FBBCAC85DE}"/>
              </a:ext>
            </a:extLst>
          </p:cNvPr>
          <p:cNvSpPr>
            <a:spLocks noGrp="1"/>
          </p:cNvSpPr>
          <p:nvPr>
            <p:ph type="title"/>
          </p:nvPr>
        </p:nvSpPr>
        <p:spPr>
          <a:xfrm>
            <a:off x="2895600" y="764373"/>
            <a:ext cx="8610600" cy="1293028"/>
          </a:xfrm>
        </p:spPr>
        <p:txBody>
          <a:bodyPr>
            <a:normAutofit/>
          </a:bodyPr>
          <a:lstStyle/>
          <a:p>
            <a:r>
              <a:rPr lang="en-US"/>
              <a:t>Dominion</a:t>
            </a:r>
            <a:endParaRPr lang="en-US" dirty="0"/>
          </a:p>
        </p:txBody>
      </p:sp>
      <p:sp>
        <p:nvSpPr>
          <p:cNvPr id="5" name="Content Placeholder 4">
            <a:extLst>
              <a:ext uri="{FF2B5EF4-FFF2-40B4-BE49-F238E27FC236}">
                <a16:creationId xmlns:a16="http://schemas.microsoft.com/office/drawing/2014/main" id="{0E077F5D-66A6-4579-9495-69D5F770953D}"/>
              </a:ext>
            </a:extLst>
          </p:cNvPr>
          <p:cNvSpPr>
            <a:spLocks noGrp="1"/>
          </p:cNvSpPr>
          <p:nvPr>
            <p:ph idx="1"/>
          </p:nvPr>
        </p:nvSpPr>
        <p:spPr>
          <a:xfrm>
            <a:off x="677333" y="2194560"/>
            <a:ext cx="5592838" cy="4024125"/>
          </a:xfrm>
        </p:spPr>
        <p:txBody>
          <a:bodyPr>
            <a:normAutofit fontScale="85000" lnSpcReduction="20000"/>
          </a:bodyPr>
          <a:lstStyle/>
          <a:p>
            <a:r>
              <a:rPr lang="en-US" dirty="0"/>
              <a:t>Start of game</a:t>
            </a:r>
          </a:p>
          <a:p>
            <a:pPr lvl="1"/>
            <a:r>
              <a:rPr lang="en-US" dirty="0"/>
              <a:t>Shuffle deck</a:t>
            </a:r>
          </a:p>
          <a:p>
            <a:pPr lvl="1"/>
            <a:r>
              <a:rPr lang="en-US" dirty="0"/>
              <a:t>Draw 5 cards</a:t>
            </a:r>
          </a:p>
          <a:p>
            <a:r>
              <a:rPr lang="en-US" dirty="0"/>
              <a:t>Each turn</a:t>
            </a:r>
          </a:p>
          <a:p>
            <a:pPr lvl="1"/>
            <a:r>
              <a:rPr lang="en-US" dirty="0"/>
              <a:t>Can play one action (grey cards)</a:t>
            </a:r>
          </a:p>
          <a:p>
            <a:pPr lvl="1"/>
            <a:r>
              <a:rPr lang="en-US" dirty="0"/>
              <a:t>Can buy one card</a:t>
            </a:r>
          </a:p>
          <a:p>
            <a:pPr lvl="1"/>
            <a:r>
              <a:rPr lang="en-US" dirty="0"/>
              <a:t>Can End Turn</a:t>
            </a:r>
          </a:p>
          <a:p>
            <a:pPr lvl="2"/>
            <a:r>
              <a:rPr lang="en-US" dirty="0"/>
              <a:t>Discard all cards in hand, play area, and what you bought</a:t>
            </a:r>
          </a:p>
          <a:p>
            <a:pPr lvl="2"/>
            <a:r>
              <a:rPr lang="en-US" dirty="0"/>
              <a:t>Draw 5 new cards</a:t>
            </a:r>
          </a:p>
          <a:p>
            <a:pPr lvl="3"/>
            <a:r>
              <a:rPr lang="en-US" dirty="0"/>
              <a:t>If deck is empty, shuffle discard pile and make your deck</a:t>
            </a:r>
          </a:p>
          <a:p>
            <a:pPr lvl="1"/>
            <a:endParaRPr lang="en-US" dirty="0"/>
          </a:p>
          <a:p>
            <a:pPr lvl="1"/>
            <a:r>
              <a:rPr lang="en-US" dirty="0"/>
              <a:t>Some actions can give you more actions/buys</a:t>
            </a:r>
          </a:p>
          <a:p>
            <a:pPr lvl="1"/>
            <a:r>
              <a:rPr lang="en-US" dirty="0"/>
              <a:t>Cannot play action after buying</a:t>
            </a:r>
          </a:p>
          <a:p>
            <a:pPr lvl="1"/>
            <a:endParaRPr lang="en-US" dirty="0"/>
          </a:p>
        </p:txBody>
      </p:sp>
      <p:pic>
        <p:nvPicPr>
          <p:cNvPr id="1026" name="Picture 2">
            <a:extLst>
              <a:ext uri="{FF2B5EF4-FFF2-40B4-BE49-F238E27FC236}">
                <a16:creationId xmlns:a16="http://schemas.microsoft.com/office/drawing/2014/main" id="{E039ADE7-5F37-4872-8091-E449FCD499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0171" y="2292281"/>
            <a:ext cx="5649675" cy="341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520E-D76E-4C23-BF7A-6FF3A32BBB83}"/>
              </a:ext>
            </a:extLst>
          </p:cNvPr>
          <p:cNvSpPr>
            <a:spLocks noGrp="1"/>
          </p:cNvSpPr>
          <p:nvPr>
            <p:ph type="title"/>
          </p:nvPr>
        </p:nvSpPr>
        <p:spPr/>
        <p:txBody>
          <a:bodyPr/>
          <a:lstStyle/>
          <a:p>
            <a:r>
              <a:rPr lang="en-US" dirty="0"/>
              <a:t>Dominion continued</a:t>
            </a:r>
          </a:p>
        </p:txBody>
      </p:sp>
      <p:sp>
        <p:nvSpPr>
          <p:cNvPr id="3" name="Content Placeholder 2">
            <a:extLst>
              <a:ext uri="{FF2B5EF4-FFF2-40B4-BE49-F238E27FC236}">
                <a16:creationId xmlns:a16="http://schemas.microsoft.com/office/drawing/2014/main" id="{EC5D88D7-4E43-44B4-973D-B45DFA2FD6D8}"/>
              </a:ext>
            </a:extLst>
          </p:cNvPr>
          <p:cNvSpPr>
            <a:spLocks noGrp="1"/>
          </p:cNvSpPr>
          <p:nvPr>
            <p:ph idx="1"/>
          </p:nvPr>
        </p:nvSpPr>
        <p:spPr>
          <a:xfrm>
            <a:off x="685800" y="2194560"/>
            <a:ext cx="4334069" cy="4024125"/>
          </a:xfrm>
        </p:spPr>
        <p:txBody>
          <a:bodyPr/>
          <a:lstStyle/>
          <a:p>
            <a:r>
              <a:rPr lang="en-US" dirty="0"/>
              <a:t>How to win:</a:t>
            </a:r>
          </a:p>
          <a:p>
            <a:pPr lvl="1"/>
            <a:r>
              <a:rPr lang="en-US" dirty="0"/>
              <a:t>Have more victory points from Green cards</a:t>
            </a:r>
          </a:p>
          <a:p>
            <a:pPr lvl="1"/>
            <a:endParaRPr lang="en-US" dirty="0"/>
          </a:p>
          <a:p>
            <a:r>
              <a:rPr lang="en-US" dirty="0"/>
              <a:t>Game Ends when:</a:t>
            </a:r>
          </a:p>
          <a:p>
            <a:pPr lvl="1"/>
            <a:r>
              <a:rPr lang="en-US" dirty="0"/>
              <a:t>3 of the piles are exhausted OR</a:t>
            </a:r>
          </a:p>
          <a:p>
            <a:pPr lvl="1"/>
            <a:r>
              <a:rPr lang="en-US" dirty="0"/>
              <a:t>Province pile is exhausted</a:t>
            </a:r>
          </a:p>
          <a:p>
            <a:pPr lvl="1"/>
            <a:endParaRPr lang="en-US" dirty="0"/>
          </a:p>
        </p:txBody>
      </p:sp>
      <p:pic>
        <p:nvPicPr>
          <p:cNvPr id="4" name="Picture 3">
            <a:extLst>
              <a:ext uri="{FF2B5EF4-FFF2-40B4-BE49-F238E27FC236}">
                <a16:creationId xmlns:a16="http://schemas.microsoft.com/office/drawing/2014/main" id="{C1CF8E84-AB74-4BE1-8F88-D49863EF2EFA}"/>
              </a:ext>
            </a:extLst>
          </p:cNvPr>
          <p:cNvPicPr>
            <a:picLocks noChangeAspect="1"/>
          </p:cNvPicPr>
          <p:nvPr/>
        </p:nvPicPr>
        <p:blipFill>
          <a:blip r:embed="rId3"/>
          <a:stretch>
            <a:fillRect/>
          </a:stretch>
        </p:blipFill>
        <p:spPr>
          <a:xfrm>
            <a:off x="5168995" y="2194560"/>
            <a:ext cx="6337205" cy="4024125"/>
          </a:xfrm>
          <a:prstGeom prst="rect">
            <a:avLst/>
          </a:prstGeom>
        </p:spPr>
      </p:pic>
      <p:sp>
        <p:nvSpPr>
          <p:cNvPr id="10" name="Freeform: Shape 9">
            <a:extLst>
              <a:ext uri="{FF2B5EF4-FFF2-40B4-BE49-F238E27FC236}">
                <a16:creationId xmlns:a16="http://schemas.microsoft.com/office/drawing/2014/main" id="{BC32E719-7EB5-4417-8D2C-1E65504CF818}"/>
              </a:ext>
            </a:extLst>
          </p:cNvPr>
          <p:cNvSpPr/>
          <p:nvPr/>
        </p:nvSpPr>
        <p:spPr>
          <a:xfrm>
            <a:off x="5137079" y="2157573"/>
            <a:ext cx="6411074" cy="4099389"/>
          </a:xfrm>
          <a:custGeom>
            <a:avLst/>
            <a:gdLst>
              <a:gd name="connsiteX0" fmla="*/ 5291191 w 6411074"/>
              <a:gd name="connsiteY0" fmla="*/ 246580 h 4099389"/>
              <a:gd name="connsiteX1" fmla="*/ 4726112 w 6411074"/>
              <a:gd name="connsiteY1" fmla="*/ 277402 h 4099389"/>
              <a:gd name="connsiteX2" fmla="*/ 4654193 w 6411074"/>
              <a:gd name="connsiteY2" fmla="*/ 318499 h 4099389"/>
              <a:gd name="connsiteX3" fmla="*/ 4654193 w 6411074"/>
              <a:gd name="connsiteY3" fmla="*/ 1191802 h 4099389"/>
              <a:gd name="connsiteX4" fmla="*/ 4746660 w 6411074"/>
              <a:gd name="connsiteY4" fmla="*/ 1243173 h 4099389"/>
              <a:gd name="connsiteX5" fmla="*/ 5383658 w 6411074"/>
              <a:gd name="connsiteY5" fmla="*/ 1222625 h 4099389"/>
              <a:gd name="connsiteX6" fmla="*/ 5373384 w 6411074"/>
              <a:gd name="connsiteY6" fmla="*/ 318499 h 4099389"/>
              <a:gd name="connsiteX7" fmla="*/ 0 w 6411074"/>
              <a:gd name="connsiteY7" fmla="*/ 0 h 4099389"/>
              <a:gd name="connsiteX8" fmla="*/ 6390525 w 6411074"/>
              <a:gd name="connsiteY8" fmla="*/ 0 h 4099389"/>
              <a:gd name="connsiteX9" fmla="*/ 6411074 w 6411074"/>
              <a:gd name="connsiteY9" fmla="*/ 4099389 h 4099389"/>
              <a:gd name="connsiteX10" fmla="*/ 10274 w 6411074"/>
              <a:gd name="connsiteY10" fmla="*/ 4068566 h 4099389"/>
              <a:gd name="connsiteX11" fmla="*/ 0 w 6411074"/>
              <a:gd name="connsiteY11" fmla="*/ 0 h 40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1074" h="4099389">
                <a:moveTo>
                  <a:pt x="5291191" y="246580"/>
                </a:moveTo>
                <a:lnTo>
                  <a:pt x="4726112" y="277402"/>
                </a:lnTo>
                <a:lnTo>
                  <a:pt x="4654193" y="318499"/>
                </a:lnTo>
                <a:lnTo>
                  <a:pt x="4654193" y="1191802"/>
                </a:lnTo>
                <a:lnTo>
                  <a:pt x="4746660" y="1243173"/>
                </a:lnTo>
                <a:lnTo>
                  <a:pt x="5383658" y="1222625"/>
                </a:lnTo>
                <a:lnTo>
                  <a:pt x="5373384" y="318499"/>
                </a:lnTo>
                <a:close/>
                <a:moveTo>
                  <a:pt x="0" y="0"/>
                </a:moveTo>
                <a:lnTo>
                  <a:pt x="6390525" y="0"/>
                </a:lnTo>
                <a:lnTo>
                  <a:pt x="6411074" y="4099389"/>
                </a:lnTo>
                <a:lnTo>
                  <a:pt x="10274" y="4068566"/>
                </a:lnTo>
                <a:cubicBezTo>
                  <a:pt x="6849" y="2712377"/>
                  <a:pt x="3425" y="1356189"/>
                  <a:pt x="0" y="0"/>
                </a:cubicBez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5D7295F-98B5-47EA-A3E2-F5EFFBA80420}"/>
              </a:ext>
            </a:extLst>
          </p:cNvPr>
          <p:cNvSpPr/>
          <p:nvPr/>
        </p:nvSpPr>
        <p:spPr>
          <a:xfrm>
            <a:off x="4972692" y="2065106"/>
            <a:ext cx="6678202" cy="4222678"/>
          </a:xfrm>
          <a:custGeom>
            <a:avLst/>
            <a:gdLst>
              <a:gd name="connsiteX0" fmla="*/ 3020602 w 6678202"/>
              <a:gd name="connsiteY0" fmla="*/ 328773 h 4222678"/>
              <a:gd name="connsiteX1" fmla="*/ 3020602 w 6678202"/>
              <a:gd name="connsiteY1" fmla="*/ 1363894 h 4222678"/>
              <a:gd name="connsiteX2" fmla="*/ 5568593 w 6678202"/>
              <a:gd name="connsiteY2" fmla="*/ 1363894 h 4222678"/>
              <a:gd name="connsiteX3" fmla="*/ 5568593 w 6678202"/>
              <a:gd name="connsiteY3" fmla="*/ 328773 h 4222678"/>
              <a:gd name="connsiteX4" fmla="*/ 0 w 6678202"/>
              <a:gd name="connsiteY4" fmla="*/ 0 h 4222678"/>
              <a:gd name="connsiteX5" fmla="*/ 6647380 w 6678202"/>
              <a:gd name="connsiteY5" fmla="*/ 30822 h 4222678"/>
              <a:gd name="connsiteX6" fmla="*/ 6678202 w 6678202"/>
              <a:gd name="connsiteY6" fmla="*/ 4171307 h 4222678"/>
              <a:gd name="connsiteX7" fmla="*/ 20548 w 6678202"/>
              <a:gd name="connsiteY7" fmla="*/ 4222678 h 422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8202" h="4222678">
                <a:moveTo>
                  <a:pt x="3020602" y="328773"/>
                </a:moveTo>
                <a:lnTo>
                  <a:pt x="3020602" y="1363894"/>
                </a:lnTo>
                <a:lnTo>
                  <a:pt x="5568593" y="1363894"/>
                </a:lnTo>
                <a:lnTo>
                  <a:pt x="5568593" y="328773"/>
                </a:lnTo>
                <a:close/>
                <a:moveTo>
                  <a:pt x="0" y="0"/>
                </a:moveTo>
                <a:lnTo>
                  <a:pt x="6647380" y="30822"/>
                </a:lnTo>
                <a:lnTo>
                  <a:pt x="6678202" y="4171307"/>
                </a:lnTo>
                <a:lnTo>
                  <a:pt x="20548" y="4222678"/>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37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b="1" u="sng" dirty="0">
                <a:solidFill>
                  <a:schemeClr val="accent1"/>
                </a:solidFill>
              </a:rPr>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33279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 name="Picture 3">
            <a:extLst>
              <a:ext uri="{FF2B5EF4-FFF2-40B4-BE49-F238E27FC236}">
                <a16:creationId xmlns:a16="http://schemas.microsoft.com/office/drawing/2014/main" id="{E8917D30-E1FE-48B9-BD09-0659BF141CBF}"/>
              </a:ext>
            </a:extLst>
          </p:cNvPr>
          <p:cNvPicPr>
            <a:picLocks noChangeAspect="1"/>
          </p:cNvPicPr>
          <p:nvPr/>
        </p:nvPicPr>
        <p:blipFill>
          <a:blip r:embed="rId4"/>
          <a:stretch>
            <a:fillRect/>
          </a:stretch>
        </p:blipFill>
        <p:spPr>
          <a:xfrm>
            <a:off x="4972699" y="1408018"/>
            <a:ext cx="6533501" cy="4148773"/>
          </a:xfrm>
          <a:prstGeom prst="rect">
            <a:avLst/>
          </a:prstGeom>
        </p:spPr>
      </p:pic>
      <p:sp>
        <p:nvSpPr>
          <p:cNvPr id="10" name="Freeform: Shape 9">
            <a:extLst>
              <a:ext uri="{FF2B5EF4-FFF2-40B4-BE49-F238E27FC236}">
                <a16:creationId xmlns:a16="http://schemas.microsoft.com/office/drawing/2014/main" id="{E264D90E-4393-4C7F-A960-DD82DBFD84C7}"/>
              </a:ext>
            </a:extLst>
          </p:cNvPr>
          <p:cNvSpPr/>
          <p:nvPr/>
        </p:nvSpPr>
        <p:spPr>
          <a:xfrm>
            <a:off x="-71919" y="-102742"/>
            <a:ext cx="12359811" cy="6996702"/>
          </a:xfrm>
          <a:custGeom>
            <a:avLst/>
            <a:gdLst>
              <a:gd name="connsiteX0" fmla="*/ 5250094 w 12359811"/>
              <a:gd name="connsiteY0" fmla="*/ 1633591 h 6996702"/>
              <a:gd name="connsiteX1" fmla="*/ 5250094 w 12359811"/>
              <a:gd name="connsiteY1" fmla="*/ 2815120 h 6996702"/>
              <a:gd name="connsiteX2" fmla="*/ 10644027 w 12359811"/>
              <a:gd name="connsiteY2" fmla="*/ 2856216 h 6996702"/>
              <a:gd name="connsiteX3" fmla="*/ 10623479 w 12359811"/>
              <a:gd name="connsiteY3" fmla="*/ 1633591 h 6996702"/>
              <a:gd name="connsiteX4" fmla="*/ 12298166 w 12359811"/>
              <a:gd name="connsiteY4" fmla="*/ 0 h 6996702"/>
              <a:gd name="connsiteX5" fmla="*/ 12359811 w 12359811"/>
              <a:gd name="connsiteY5" fmla="*/ 6965879 h 6996702"/>
              <a:gd name="connsiteX6" fmla="*/ 0 w 12359811"/>
              <a:gd name="connsiteY6" fmla="*/ 6996702 h 6996702"/>
              <a:gd name="connsiteX7" fmla="*/ 30822 w 12359811"/>
              <a:gd name="connsiteY7" fmla="*/ 82194 h 699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59811" h="6996702">
                <a:moveTo>
                  <a:pt x="5250094" y="1633591"/>
                </a:moveTo>
                <a:lnTo>
                  <a:pt x="5250094" y="2815120"/>
                </a:lnTo>
                <a:lnTo>
                  <a:pt x="10644027" y="2856216"/>
                </a:lnTo>
                <a:lnTo>
                  <a:pt x="10623479" y="1633591"/>
                </a:lnTo>
                <a:close/>
                <a:moveTo>
                  <a:pt x="12298166" y="0"/>
                </a:moveTo>
                <a:lnTo>
                  <a:pt x="12359811" y="6965879"/>
                </a:lnTo>
                <a:lnTo>
                  <a:pt x="0" y="6996702"/>
                </a:lnTo>
                <a:lnTo>
                  <a:pt x="30822" y="82194"/>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14646D-2A80-404C-AA27-07FDC85D13A5}"/>
              </a:ext>
            </a:extLst>
          </p:cNvPr>
          <p:cNvSpPr>
            <a:spLocks noGrp="1"/>
          </p:cNvSpPr>
          <p:nvPr>
            <p:ph type="title"/>
          </p:nvPr>
        </p:nvSpPr>
        <p:spPr>
          <a:xfrm>
            <a:off x="685799" y="764373"/>
            <a:ext cx="3977639" cy="1600200"/>
          </a:xfrm>
        </p:spPr>
        <p:txBody>
          <a:bodyPr anchor="b">
            <a:normAutofit/>
          </a:bodyPr>
          <a:lstStyle/>
          <a:p>
            <a:pPr algn="l"/>
            <a:r>
              <a:rPr lang="en-US" sz="3200"/>
              <a:t>Single State machine test bed</a:t>
            </a:r>
          </a:p>
        </p:txBody>
      </p:sp>
      <p:sp>
        <p:nvSpPr>
          <p:cNvPr id="3" name="Content Placeholder 2">
            <a:extLst>
              <a:ext uri="{FF2B5EF4-FFF2-40B4-BE49-F238E27FC236}">
                <a16:creationId xmlns:a16="http://schemas.microsoft.com/office/drawing/2014/main" id="{412A7E92-B671-4FFB-9035-6B05C2BBD434}"/>
              </a:ext>
            </a:extLst>
          </p:cNvPr>
          <p:cNvSpPr>
            <a:spLocks noGrp="1"/>
          </p:cNvSpPr>
          <p:nvPr>
            <p:ph idx="1"/>
          </p:nvPr>
        </p:nvSpPr>
        <p:spPr>
          <a:xfrm>
            <a:off x="685800" y="2364573"/>
            <a:ext cx="3977639" cy="3854112"/>
          </a:xfrm>
        </p:spPr>
        <p:txBody>
          <a:bodyPr>
            <a:normAutofit/>
          </a:bodyPr>
          <a:lstStyle/>
          <a:p>
            <a:r>
              <a:rPr lang="en-US" sz="1600" dirty="0"/>
              <a:t>Big Money</a:t>
            </a:r>
          </a:p>
          <a:p>
            <a:pPr lvl="1"/>
            <a:r>
              <a:rPr lang="en-US" sz="1600" dirty="0"/>
              <a:t>Baseline</a:t>
            </a:r>
          </a:p>
          <a:p>
            <a:r>
              <a:rPr lang="en-US" sz="1600" dirty="0"/>
              <a:t>Single Witch</a:t>
            </a:r>
          </a:p>
          <a:p>
            <a:r>
              <a:rPr lang="en-US" sz="1600" dirty="0"/>
              <a:t>Double Witch</a:t>
            </a:r>
          </a:p>
          <a:p>
            <a:r>
              <a:rPr lang="en-US" sz="1600" dirty="0"/>
              <a:t>Sarasua1</a:t>
            </a:r>
          </a:p>
        </p:txBody>
      </p:sp>
      <p:pic>
        <p:nvPicPr>
          <p:cNvPr id="1026" name="Picture 2">
            <a:extLst>
              <a:ext uri="{FF2B5EF4-FFF2-40B4-BE49-F238E27FC236}">
                <a16:creationId xmlns:a16="http://schemas.microsoft.com/office/drawing/2014/main" id="{267288B6-3942-4DAC-9E86-1B168B2DE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618" y="2467315"/>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9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xit" presetSubtype="0" fill="hold" grpId="2"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0"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Failure</a:t>
            </a:r>
          </a:p>
          <a:p>
            <a:pPr lvl="1"/>
            <a:r>
              <a:rPr lang="en-US" dirty="0"/>
              <a:t>0% </a:t>
            </a:r>
            <a:r>
              <a:rPr lang="en-US" dirty="0" err="1"/>
              <a:t>winrate</a:t>
            </a:r>
            <a:r>
              <a:rPr lang="en-US" dirty="0"/>
              <a:t> against Big Money</a:t>
            </a:r>
          </a:p>
          <a:p>
            <a:pPr lvl="1"/>
            <a:r>
              <a:rPr lang="en-US" dirty="0"/>
              <a:t>Sadness</a:t>
            </a:r>
          </a:p>
        </p:txBody>
      </p:sp>
    </p:spTree>
    <p:extLst>
      <p:ext uri="{BB962C8B-B14F-4D97-AF65-F5344CB8AC3E}">
        <p14:creationId xmlns:p14="http://schemas.microsoft.com/office/powerpoint/2010/main" val="35346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a:t>Selection</a:t>
            </a:r>
          </a:p>
          <a:p>
            <a:pPr lvl="1"/>
            <a:r>
              <a:rPr lang="en-US" sz="1500"/>
              <a:t>Change exploration parameter (C) in UCT</a:t>
            </a:r>
          </a:p>
          <a:p>
            <a:pPr lvl="1"/>
            <a:r>
              <a:rPr lang="en-US" sz="1500"/>
              <a:t>Add a victory point nudge to handle any move winning/losing</a:t>
            </a:r>
          </a:p>
          <a:p>
            <a:r>
              <a:rPr lang="en-US" sz="1500"/>
              <a:t>Expansion</a:t>
            </a:r>
          </a:p>
          <a:p>
            <a:pPr lvl="1"/>
            <a:r>
              <a:rPr lang="en-US" sz="1500"/>
              <a:t>Can expand over only a subset of moves chosen from heuristics to reduce branching factor</a:t>
            </a:r>
          </a:p>
          <a:p>
            <a:r>
              <a:rPr lang="en-US" sz="1500"/>
              <a:t>Simulation</a:t>
            </a:r>
          </a:p>
          <a:p>
            <a:pPr lvl="1"/>
            <a:r>
              <a:rPr lang="en-US" sz="1500"/>
              <a:t>Can use a heuristic to simulate</a:t>
            </a:r>
          </a:p>
          <a:p>
            <a:pPr lvl="1"/>
            <a:r>
              <a:rPr lang="en-US" sz="1500"/>
              <a:t>Can use heuristic but sometimes choose random (epsilon heuristic)</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2028701"/>
            <a:ext cx="6533501" cy="2907408"/>
          </a:xfrm>
          <a:prstGeom prst="rect">
            <a:avLst/>
          </a:prstGeom>
        </p:spPr>
      </p:pic>
    </p:spTree>
    <p:extLst>
      <p:ext uri="{BB962C8B-B14F-4D97-AF65-F5344CB8AC3E}">
        <p14:creationId xmlns:p14="http://schemas.microsoft.com/office/powerpoint/2010/main" val="398484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Tweaked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Simulation heuristic</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915422122"/>
              </p:ext>
            </p:extLst>
          </p:nvPr>
        </p:nvGraphicFramePr>
        <p:xfrm>
          <a:off x="600075" y="2977091"/>
          <a:ext cx="10906126" cy="1854200"/>
        </p:xfrm>
        <a:graphic>
          <a:graphicData uri="http://schemas.openxmlformats.org/drawingml/2006/table">
            <a:tbl>
              <a:tblPr firstRow="1" bandRow="1">
                <a:tableStyleId>{5C22544A-7EE6-4342-B048-85BDC9FD1C3A}</a:tableStyleId>
              </a:tblPr>
              <a:tblGrid>
                <a:gridCol w="2324870">
                  <a:extLst>
                    <a:ext uri="{9D8B030D-6E8A-4147-A177-3AD203B41FA5}">
                      <a16:colId xmlns:a16="http://schemas.microsoft.com/office/drawing/2014/main" val="2871243299"/>
                    </a:ext>
                  </a:extLst>
                </a:gridCol>
                <a:gridCol w="1189855">
                  <a:extLst>
                    <a:ext uri="{9D8B030D-6E8A-4147-A177-3AD203B41FA5}">
                      <a16:colId xmlns:a16="http://schemas.microsoft.com/office/drawing/2014/main" val="2257286306"/>
                    </a:ext>
                  </a:extLst>
                </a:gridCol>
                <a:gridCol w="1514475">
                  <a:extLst>
                    <a:ext uri="{9D8B030D-6E8A-4147-A177-3AD203B41FA5}">
                      <a16:colId xmlns:a16="http://schemas.microsoft.com/office/drawing/2014/main" val="2900821545"/>
                    </a:ext>
                  </a:extLst>
                </a:gridCol>
                <a:gridCol w="1676400">
                  <a:extLst>
                    <a:ext uri="{9D8B030D-6E8A-4147-A177-3AD203B41FA5}">
                      <a16:colId xmlns:a16="http://schemas.microsoft.com/office/drawing/2014/main" val="3593440355"/>
                    </a:ext>
                  </a:extLst>
                </a:gridCol>
                <a:gridCol w="1971675">
                  <a:extLst>
                    <a:ext uri="{9D8B030D-6E8A-4147-A177-3AD203B41FA5}">
                      <a16:colId xmlns:a16="http://schemas.microsoft.com/office/drawing/2014/main" val="1477760064"/>
                    </a:ext>
                  </a:extLst>
                </a:gridCol>
                <a:gridCol w="2228851">
                  <a:extLst>
                    <a:ext uri="{9D8B030D-6E8A-4147-A177-3AD203B41FA5}">
                      <a16:colId xmlns:a16="http://schemas.microsoft.com/office/drawing/2014/main" val="485917680"/>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tc>
                  <a:txBody>
                    <a:bodyPr/>
                    <a:lstStyle/>
                    <a:p>
                      <a:r>
                        <a:rPr lang="en-US" dirty="0"/>
                        <a:t>Sarasua1 Epsilon</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2597199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a:xfrm>
            <a:off x="1743075" y="764373"/>
            <a:ext cx="9763125" cy="1293028"/>
          </a:xfrm>
        </p:spPr>
        <p:txBody>
          <a:bodyPr/>
          <a:lstStyle/>
          <a:p>
            <a:r>
              <a:rPr lang="en-US" dirty="0"/>
              <a:t>Results with Tweaked MCTS Cont’d</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Expansion Method</a:t>
            </a:r>
          </a:p>
          <a:p>
            <a:pPr lvl="1"/>
            <a:r>
              <a:rPr lang="en-US" dirty="0"/>
              <a:t>Time To settle on a move</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205470093"/>
              </p:ext>
            </p:extLst>
          </p:nvPr>
        </p:nvGraphicFramePr>
        <p:xfrm>
          <a:off x="2454274" y="3548591"/>
          <a:ext cx="8340725" cy="1854200"/>
        </p:xfrm>
        <a:graphic>
          <a:graphicData uri="http://schemas.openxmlformats.org/drawingml/2006/table">
            <a:tbl>
              <a:tblPr firstRow="1" bandRow="1">
                <a:tableStyleId>{5C22544A-7EE6-4342-B048-85BDC9FD1C3A}</a:tableStyleId>
              </a:tblPr>
              <a:tblGrid>
                <a:gridCol w="1778001">
                  <a:extLst>
                    <a:ext uri="{9D8B030D-6E8A-4147-A177-3AD203B41FA5}">
                      <a16:colId xmlns:a16="http://schemas.microsoft.com/office/drawing/2014/main" val="2871243299"/>
                    </a:ext>
                  </a:extLst>
                </a:gridCol>
                <a:gridCol w="1558289">
                  <a:extLst>
                    <a:ext uri="{9D8B030D-6E8A-4147-A177-3AD203B41FA5}">
                      <a16:colId xmlns:a16="http://schemas.microsoft.com/office/drawing/2014/main" val="2257286306"/>
                    </a:ext>
                  </a:extLst>
                </a:gridCol>
                <a:gridCol w="1668145">
                  <a:extLst>
                    <a:ext uri="{9D8B030D-6E8A-4147-A177-3AD203B41FA5}">
                      <a16:colId xmlns:a16="http://schemas.microsoft.com/office/drawing/2014/main" val="2900821545"/>
                    </a:ext>
                  </a:extLst>
                </a:gridCol>
                <a:gridCol w="1668145">
                  <a:extLst>
                    <a:ext uri="{9D8B030D-6E8A-4147-A177-3AD203B41FA5}">
                      <a16:colId xmlns:a16="http://schemas.microsoft.com/office/drawing/2014/main" val="3593440355"/>
                    </a:ext>
                  </a:extLst>
                </a:gridCol>
                <a:gridCol w="1668145">
                  <a:extLst>
                    <a:ext uri="{9D8B030D-6E8A-4147-A177-3AD203B41FA5}">
                      <a16:colId xmlns:a16="http://schemas.microsoft.com/office/drawing/2014/main" val="1477760064"/>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97844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b="1" u="sng" dirty="0">
                <a:solidFill>
                  <a:schemeClr val="accent1"/>
                </a:solidFill>
              </a:rPr>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245028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2000687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6C0D-E98F-4712-B030-5FEA17934183}"/>
              </a:ext>
            </a:extLst>
          </p:cNvPr>
          <p:cNvSpPr>
            <a:spLocks noGrp="1"/>
          </p:cNvSpPr>
          <p:nvPr>
            <p:ph type="title"/>
          </p:nvPr>
        </p:nvSpPr>
        <p:spPr/>
        <p:txBody>
          <a:bodyPr/>
          <a:lstStyle/>
          <a:p>
            <a:r>
              <a:rPr lang="en-US" dirty="0"/>
              <a:t>Sick Demo</a:t>
            </a:r>
          </a:p>
        </p:txBody>
      </p:sp>
      <p:sp>
        <p:nvSpPr>
          <p:cNvPr id="3" name="Content Placeholder 2">
            <a:extLst>
              <a:ext uri="{FF2B5EF4-FFF2-40B4-BE49-F238E27FC236}">
                <a16:creationId xmlns:a16="http://schemas.microsoft.com/office/drawing/2014/main" id="{EB819E91-A948-4954-9FD2-DF04AB1797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288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b="1" u="sng" dirty="0">
                <a:solidFill>
                  <a:schemeClr val="accent1"/>
                </a:solidFill>
              </a:rPr>
              <a:t>Implementation</a:t>
            </a:r>
          </a:p>
          <a:p>
            <a:r>
              <a:rPr lang="en-US" sz="1800" dirty="0"/>
              <a:t>Conclusion</a:t>
            </a:r>
          </a:p>
          <a:p>
            <a:endParaRPr lang="en-US" sz="1800" dirty="0"/>
          </a:p>
        </p:txBody>
      </p:sp>
    </p:spTree>
    <p:extLst>
      <p:ext uri="{BB962C8B-B14F-4D97-AF65-F5344CB8AC3E}">
        <p14:creationId xmlns:p14="http://schemas.microsoft.com/office/powerpoint/2010/main" val="248746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MCTS AI doesn’t know how the game is played</a:t>
            </a:r>
          </a:p>
          <a:p>
            <a:r>
              <a:rPr lang="en-US" dirty="0"/>
              <a:t>Only stores </a:t>
            </a:r>
            <a:r>
              <a:rPr lang="en-US" dirty="0" err="1"/>
              <a:t>gamestate</a:t>
            </a:r>
            <a:endParaRPr lang="en-US" dirty="0"/>
          </a:p>
          <a:p>
            <a:r>
              <a:rPr lang="en-US" dirty="0"/>
              <a:t>SHOW PICTURES</a:t>
            </a:r>
          </a:p>
        </p:txBody>
      </p:sp>
    </p:spTree>
    <p:extLst>
      <p:ext uri="{BB962C8B-B14F-4D97-AF65-F5344CB8AC3E}">
        <p14:creationId xmlns:p14="http://schemas.microsoft.com/office/powerpoint/2010/main" val="1142728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Tree Navigation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When navigating the tree for selection, the move is played and the </a:t>
            </a:r>
            <a:r>
              <a:rPr lang="en-US" dirty="0" err="1"/>
              <a:t>gamestate</a:t>
            </a:r>
            <a:r>
              <a:rPr lang="en-US" dirty="0"/>
              <a:t> is compared against the children to see which child is actually chosen</a:t>
            </a:r>
          </a:p>
          <a:p>
            <a:pPr lvl="1"/>
            <a:r>
              <a:rPr lang="en-US" dirty="0"/>
              <a:t>Have pretty picture showing this</a:t>
            </a:r>
          </a:p>
        </p:txBody>
      </p:sp>
    </p:spTree>
    <p:extLst>
      <p:ext uri="{BB962C8B-B14F-4D97-AF65-F5344CB8AC3E}">
        <p14:creationId xmlns:p14="http://schemas.microsoft.com/office/powerpoint/2010/main" val="1488974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Data structure</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Tree pictures</a:t>
            </a:r>
          </a:p>
          <a:p>
            <a:r>
              <a:rPr lang="en-US" dirty="0"/>
              <a:t>Code pictures</a:t>
            </a:r>
          </a:p>
          <a:p>
            <a:endParaRPr lang="en-US" dirty="0"/>
          </a:p>
        </p:txBody>
      </p:sp>
    </p:spTree>
    <p:extLst>
      <p:ext uri="{BB962C8B-B14F-4D97-AF65-F5344CB8AC3E}">
        <p14:creationId xmlns:p14="http://schemas.microsoft.com/office/powerpoint/2010/main" val="47053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Code overview</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Selection</a:t>
            </a:r>
          </a:p>
          <a:p>
            <a:r>
              <a:rPr lang="en-US" dirty="0"/>
              <a:t>Expansion</a:t>
            </a:r>
          </a:p>
          <a:p>
            <a:r>
              <a:rPr lang="en-US" dirty="0"/>
              <a:t>Simulation</a:t>
            </a:r>
          </a:p>
          <a:p>
            <a:r>
              <a:rPr lang="en-US" dirty="0"/>
              <a:t>Backpropagation</a:t>
            </a:r>
          </a:p>
          <a:p>
            <a:endParaRPr lang="en-US" dirty="0"/>
          </a:p>
        </p:txBody>
      </p:sp>
    </p:spTree>
    <p:extLst>
      <p:ext uri="{BB962C8B-B14F-4D97-AF65-F5344CB8AC3E}">
        <p14:creationId xmlns:p14="http://schemas.microsoft.com/office/powerpoint/2010/main" val="350394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Threads make MCTS go BRRRR</a:t>
            </a:r>
          </a:p>
        </p:txBody>
      </p:sp>
    </p:spTree>
    <p:extLst>
      <p:ext uri="{BB962C8B-B14F-4D97-AF65-F5344CB8AC3E}">
        <p14:creationId xmlns:p14="http://schemas.microsoft.com/office/powerpoint/2010/main" val="3164769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Saving and loading</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Binary format blah blah blah</a:t>
            </a:r>
          </a:p>
        </p:txBody>
      </p:sp>
    </p:spTree>
    <p:extLst>
      <p:ext uri="{BB962C8B-B14F-4D97-AF65-F5344CB8AC3E}">
        <p14:creationId xmlns:p14="http://schemas.microsoft.com/office/powerpoint/2010/main" val="2154080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a:t>Previous Work</a:t>
            </a:r>
            <a:endParaRPr lang="en-US" sz="1800" dirty="0"/>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b="1" u="sng" dirty="0">
                <a:solidFill>
                  <a:schemeClr val="accent1"/>
                </a:solidFill>
              </a:rPr>
              <a:t>Conclusion</a:t>
            </a:r>
          </a:p>
          <a:p>
            <a:endParaRPr lang="en-US" sz="1800" dirty="0"/>
          </a:p>
        </p:txBody>
      </p:sp>
    </p:spTree>
    <p:extLst>
      <p:ext uri="{BB962C8B-B14F-4D97-AF65-F5344CB8AC3E}">
        <p14:creationId xmlns:p14="http://schemas.microsoft.com/office/powerpoint/2010/main" val="2537048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MCTS good with help</a:t>
            </a:r>
          </a:p>
          <a:p>
            <a:r>
              <a:rPr lang="en-US" dirty="0"/>
              <a:t>MCTS best in combination with other AI</a:t>
            </a:r>
          </a:p>
          <a:p>
            <a:r>
              <a:rPr lang="en-US" dirty="0"/>
              <a:t>MCTS could easily be swapped to a game</a:t>
            </a:r>
          </a:p>
        </p:txBody>
      </p:sp>
    </p:spTree>
    <p:extLst>
      <p:ext uri="{BB962C8B-B14F-4D97-AF65-F5344CB8AC3E}">
        <p14:creationId xmlns:p14="http://schemas.microsoft.com/office/powerpoint/2010/main" val="256574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b="1" u="sng" dirty="0">
                <a:solidFill>
                  <a:schemeClr val="accent1"/>
                </a:solidFill>
              </a:rPr>
              <a:t>Introduction</a:t>
            </a:r>
          </a:p>
          <a:p>
            <a:r>
              <a:rPr lang="en-US" sz="1800" dirty="0"/>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3115253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C16B-55C5-4F1D-A4C8-BCFD81A53BD7}"/>
              </a:ext>
            </a:extLst>
          </p:cNvPr>
          <p:cNvSpPr>
            <a:spLocks noGrp="1"/>
          </p:cNvSpPr>
          <p:nvPr>
            <p:ph type="title"/>
          </p:nvPr>
        </p:nvSpPr>
        <p:spPr/>
        <p:txBody>
          <a:bodyPr/>
          <a:lstStyle/>
          <a:p>
            <a:r>
              <a:rPr lang="en-US" dirty="0"/>
              <a:t>Items TODO</a:t>
            </a:r>
          </a:p>
        </p:txBody>
      </p:sp>
      <p:sp>
        <p:nvSpPr>
          <p:cNvPr id="3" name="Content Placeholder 2">
            <a:extLst>
              <a:ext uri="{FF2B5EF4-FFF2-40B4-BE49-F238E27FC236}">
                <a16:creationId xmlns:a16="http://schemas.microsoft.com/office/drawing/2014/main" id="{2CA3A106-AE3F-4E23-A495-FD326FE5204C}"/>
              </a:ext>
            </a:extLst>
          </p:cNvPr>
          <p:cNvSpPr>
            <a:spLocks noGrp="1"/>
          </p:cNvSpPr>
          <p:nvPr>
            <p:ph idx="1"/>
          </p:nvPr>
        </p:nvSpPr>
        <p:spPr/>
        <p:txBody>
          <a:bodyPr/>
          <a:lstStyle/>
          <a:p>
            <a:r>
              <a:rPr lang="en-US" dirty="0"/>
              <a:t>Saving/Loading of the Tree</a:t>
            </a:r>
          </a:p>
          <a:p>
            <a:r>
              <a:rPr lang="en-US" dirty="0"/>
              <a:t>More Cards</a:t>
            </a:r>
          </a:p>
          <a:p>
            <a:r>
              <a:rPr lang="en-US" dirty="0"/>
              <a:t>More Heuristics</a:t>
            </a:r>
          </a:p>
          <a:p>
            <a:r>
              <a:rPr lang="en-US" dirty="0"/>
              <a:t>Clean up UI</a:t>
            </a:r>
          </a:p>
        </p:txBody>
      </p:sp>
    </p:spTree>
    <p:extLst>
      <p:ext uri="{BB962C8B-B14F-4D97-AF65-F5344CB8AC3E}">
        <p14:creationId xmlns:p14="http://schemas.microsoft.com/office/powerpoint/2010/main" val="98449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0FAA-7969-43A0-B66E-BF94887ADBCD}"/>
              </a:ext>
            </a:extLst>
          </p:cNvPr>
          <p:cNvSpPr>
            <a:spLocks noGrp="1"/>
          </p:cNvSpPr>
          <p:nvPr>
            <p:ph type="title"/>
          </p:nvPr>
        </p:nvSpPr>
        <p:spPr>
          <a:xfrm>
            <a:off x="619760" y="764373"/>
            <a:ext cx="6832600" cy="129302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5625AF6-5D3E-47B0-9315-3FB921F26E13}"/>
              </a:ext>
            </a:extLst>
          </p:cNvPr>
          <p:cNvSpPr>
            <a:spLocks noGrp="1"/>
          </p:cNvSpPr>
          <p:nvPr>
            <p:ph idx="1"/>
          </p:nvPr>
        </p:nvSpPr>
        <p:spPr>
          <a:xfrm>
            <a:off x="619760" y="2194560"/>
            <a:ext cx="6832600" cy="4024125"/>
          </a:xfrm>
        </p:spPr>
        <p:txBody>
          <a:bodyPr>
            <a:normAutofit/>
          </a:bodyPr>
          <a:lstStyle/>
          <a:p>
            <a:r>
              <a:rPr lang="en-US" dirty="0"/>
              <a:t>Why Dominion?</a:t>
            </a:r>
          </a:p>
          <a:p>
            <a:pPr lvl="1"/>
            <a:endParaRPr lang="en-US" dirty="0"/>
          </a:p>
          <a:p>
            <a:r>
              <a:rPr lang="en-US" dirty="0"/>
              <a:t>Why MCTS?</a:t>
            </a:r>
          </a:p>
        </p:txBody>
      </p:sp>
      <p:pic>
        <p:nvPicPr>
          <p:cNvPr id="4" name="Picture 2">
            <a:extLst>
              <a:ext uri="{FF2B5EF4-FFF2-40B4-BE49-F238E27FC236}">
                <a16:creationId xmlns:a16="http://schemas.microsoft.com/office/drawing/2014/main" id="{32D8CE5C-2416-4084-9F31-A84D245CB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43" b="-1"/>
          <a:stretch/>
        </p:blipFill>
        <p:spPr bwMode="auto">
          <a:xfrm>
            <a:off x="6580543" y="2057401"/>
            <a:ext cx="4631552" cy="302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ppt_x"/>
                                          </p:val>
                                        </p:tav>
                                        <p:tav tm="100000">
                                          <p:val>
                                            <p:strVal val="#ppt_x"/>
                                          </p:val>
                                        </p:tav>
                                      </p:tavLst>
                                    </p:anim>
                                    <p:anim calcmode="lin" valueType="num">
                                      <p:cBhvr additive="base">
                                        <p:cTn id="1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u="sng" dirty="0">
                <a:solidFill>
                  <a:srgbClr val="FF0000"/>
                </a:solidFill>
              </a:rPr>
              <a:t>Previous Work</a:t>
            </a:r>
          </a:p>
          <a:p>
            <a:r>
              <a:rPr lang="en-US" sz="1800" dirty="0"/>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425670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904A-EB5B-4DFA-9141-0D78892FFAA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69E23C4B-64D4-4515-9B17-A62A1AE56EB2}"/>
              </a:ext>
            </a:extLst>
          </p:cNvPr>
          <p:cNvSpPr>
            <a:spLocks noGrp="1"/>
          </p:cNvSpPr>
          <p:nvPr>
            <p:ph idx="1"/>
          </p:nvPr>
        </p:nvSpPr>
        <p:spPr/>
        <p:txBody>
          <a:bodyPr/>
          <a:lstStyle/>
          <a:p>
            <a:r>
              <a:rPr lang="en-US" dirty="0"/>
              <a:t>MCTS with other AIs</a:t>
            </a:r>
          </a:p>
          <a:p>
            <a:pPr lvl="1"/>
            <a:r>
              <a:rPr lang="en-US" dirty="0"/>
              <a:t>Alpha Zero</a:t>
            </a:r>
          </a:p>
          <a:p>
            <a:pPr lvl="1"/>
            <a:r>
              <a:rPr lang="en-US" dirty="0"/>
              <a:t>Hierarchical Portfolio Search (HPS)</a:t>
            </a:r>
          </a:p>
          <a:p>
            <a:r>
              <a:rPr lang="en-US" dirty="0"/>
              <a:t>MCTS with Dominion</a:t>
            </a:r>
          </a:p>
          <a:p>
            <a:pPr lvl="1"/>
            <a:r>
              <a:rPr lang="en-US" dirty="0"/>
              <a:t>Jansen and </a:t>
            </a:r>
            <a:r>
              <a:rPr lang="en-US" dirty="0" err="1"/>
              <a:t>Tollisen</a:t>
            </a:r>
            <a:endParaRPr lang="en-US" dirty="0"/>
          </a:p>
          <a:p>
            <a:pPr lvl="2"/>
            <a:r>
              <a:rPr lang="en-US" dirty="0"/>
              <a:t>Used simple set of cards</a:t>
            </a:r>
          </a:p>
          <a:p>
            <a:pPr lvl="2"/>
            <a:r>
              <a:rPr lang="en-US" dirty="0"/>
              <a:t>~68% </a:t>
            </a:r>
            <a:r>
              <a:rPr lang="en-US" dirty="0" err="1"/>
              <a:t>winrate</a:t>
            </a:r>
            <a:r>
              <a:rPr lang="en-US" dirty="0"/>
              <a:t> against common state machine AIs like Single Witch</a:t>
            </a:r>
          </a:p>
          <a:p>
            <a:pPr lvl="1"/>
            <a:endParaRPr lang="en-US" dirty="0"/>
          </a:p>
        </p:txBody>
      </p:sp>
    </p:spTree>
    <p:extLst>
      <p:ext uri="{BB962C8B-B14F-4D97-AF65-F5344CB8AC3E}">
        <p14:creationId xmlns:p14="http://schemas.microsoft.com/office/powerpoint/2010/main" val="241000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b="1" u="sng" dirty="0">
                <a:solidFill>
                  <a:schemeClr val="accent1"/>
                </a:solidFill>
              </a:rPr>
              <a:t>Monte Carlo Tree Search</a:t>
            </a:r>
          </a:p>
          <a:p>
            <a:r>
              <a:rPr lang="en-US" sz="1800" dirty="0"/>
              <a:t>Dominion</a:t>
            </a:r>
          </a:p>
          <a:p>
            <a:r>
              <a:rPr lang="en-US" sz="1800" dirty="0"/>
              <a:t>Results</a:t>
            </a:r>
          </a:p>
          <a:p>
            <a:r>
              <a:rPr lang="en-US" sz="1800" dirty="0"/>
              <a:t>Artifact Demo</a:t>
            </a:r>
          </a:p>
          <a:p>
            <a:r>
              <a:rPr lang="en-US" sz="1800" dirty="0"/>
              <a:t>Implementation</a:t>
            </a:r>
          </a:p>
          <a:p>
            <a:r>
              <a:rPr lang="en-US" sz="1800" dirty="0"/>
              <a:t>Conclusion</a:t>
            </a:r>
          </a:p>
          <a:p>
            <a:endParaRPr lang="en-US" sz="1800" dirty="0"/>
          </a:p>
        </p:txBody>
      </p:sp>
    </p:spTree>
    <p:extLst>
      <p:ext uri="{BB962C8B-B14F-4D97-AF65-F5344CB8AC3E}">
        <p14:creationId xmlns:p14="http://schemas.microsoft.com/office/powerpoint/2010/main" val="134988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B97BB60-8AEE-4643-BE83-929417100632}"/>
              </a:ext>
            </a:extLst>
          </p:cNvPr>
          <p:cNvSpPr>
            <a:spLocks noGrp="1"/>
          </p:cNvSpPr>
          <p:nvPr>
            <p:ph type="title"/>
          </p:nvPr>
        </p:nvSpPr>
        <p:spPr>
          <a:xfrm>
            <a:off x="685799" y="764373"/>
            <a:ext cx="3977639" cy="1600200"/>
          </a:xfrm>
        </p:spPr>
        <p:txBody>
          <a:bodyPr anchor="b">
            <a:normAutofit/>
          </a:bodyPr>
          <a:lstStyle/>
          <a:p>
            <a:pPr algn="l"/>
            <a:r>
              <a:rPr lang="en-US" sz="3200"/>
              <a:t>MCTS</a:t>
            </a:r>
          </a:p>
        </p:txBody>
      </p:sp>
      <p:sp>
        <p:nvSpPr>
          <p:cNvPr id="22" name="Content Placeholder 8">
            <a:extLst>
              <a:ext uri="{FF2B5EF4-FFF2-40B4-BE49-F238E27FC236}">
                <a16:creationId xmlns:a16="http://schemas.microsoft.com/office/drawing/2014/main" id="{938869CD-999F-486B-AEE4-A2AC821B08B6}"/>
              </a:ext>
            </a:extLst>
          </p:cNvPr>
          <p:cNvSpPr>
            <a:spLocks noGrp="1"/>
          </p:cNvSpPr>
          <p:nvPr>
            <p:ph idx="1"/>
          </p:nvPr>
        </p:nvSpPr>
        <p:spPr>
          <a:xfrm>
            <a:off x="685800" y="2364573"/>
            <a:ext cx="3977639" cy="3854112"/>
          </a:xfrm>
        </p:spPr>
        <p:txBody>
          <a:bodyPr>
            <a:normAutofit fontScale="92500" lnSpcReduction="10000"/>
          </a:bodyPr>
          <a:lstStyle/>
          <a:p>
            <a:r>
              <a:rPr lang="en-US" sz="1600" dirty="0"/>
              <a:t>Build the best incomplete tree of </a:t>
            </a:r>
            <a:r>
              <a:rPr lang="en-US" sz="1600" dirty="0" err="1"/>
              <a:t>gamestates</a:t>
            </a:r>
            <a:endParaRPr lang="en-US" sz="1600" dirty="0"/>
          </a:p>
          <a:p>
            <a:r>
              <a:rPr lang="en-US" sz="1600" dirty="0"/>
              <a:t>Selection</a:t>
            </a:r>
          </a:p>
          <a:p>
            <a:pPr lvl="1"/>
            <a:r>
              <a:rPr lang="en-US" sz="1400" dirty="0"/>
              <a:t>Uses Upper Confidence Bounds Applied To Trees (UCT) to select the best node to expand</a:t>
            </a:r>
          </a:p>
          <a:p>
            <a:r>
              <a:rPr lang="en-US" sz="1600" dirty="0"/>
              <a:t>Expansion</a:t>
            </a:r>
          </a:p>
          <a:p>
            <a:pPr lvl="1"/>
            <a:r>
              <a:rPr lang="en-US" sz="1400" dirty="0"/>
              <a:t>Add unexplored child node to selected node</a:t>
            </a:r>
          </a:p>
          <a:p>
            <a:r>
              <a:rPr lang="en-US" sz="1600" dirty="0"/>
              <a:t>Simulation</a:t>
            </a:r>
          </a:p>
          <a:p>
            <a:pPr lvl="1"/>
            <a:r>
              <a:rPr lang="en-US" sz="1400" dirty="0"/>
              <a:t>Plays a game using a specified policy and returns 0, 0.5, or 1 for loss, tie, or win</a:t>
            </a:r>
          </a:p>
          <a:p>
            <a:r>
              <a:rPr lang="en-US" sz="1600" dirty="0"/>
              <a:t>Backpropagation</a:t>
            </a:r>
          </a:p>
          <a:p>
            <a:pPr lvl="1"/>
            <a:r>
              <a:rPr lang="en-US" sz="1400" dirty="0"/>
              <a:t>Take the result from simulation and backpropagate relative to the current player</a:t>
            </a:r>
          </a:p>
        </p:txBody>
      </p:sp>
      <p:sp>
        <p:nvSpPr>
          <p:cNvPr id="17" name="TextBox 16">
            <a:extLst>
              <a:ext uri="{FF2B5EF4-FFF2-40B4-BE49-F238E27FC236}">
                <a16:creationId xmlns:a16="http://schemas.microsoft.com/office/drawing/2014/main" id="{5FD05699-5F4D-4C55-B22D-F2E6BC952A9D}"/>
              </a:ext>
            </a:extLst>
          </p:cNvPr>
          <p:cNvSpPr txBox="1"/>
          <p:nvPr/>
        </p:nvSpPr>
        <p:spPr>
          <a:xfrm>
            <a:off x="7367587" y="2074447"/>
            <a:ext cx="2478833" cy="1015663"/>
          </a:xfrm>
          <a:prstGeom prst="rect">
            <a:avLst/>
          </a:prstGeom>
          <a:noFill/>
        </p:spPr>
        <p:txBody>
          <a:bodyPr wrap="square" rtlCol="0">
            <a:spAutoFit/>
          </a:bodyPr>
          <a:lstStyle/>
          <a:p>
            <a:r>
              <a:rPr lang="en-US" sz="1200" dirty="0"/>
              <a:t>UCT</a:t>
            </a:r>
          </a:p>
          <a:p>
            <a:r>
              <a:rPr lang="en-US" sz="1200" dirty="0" err="1"/>
              <a:t>Xj</a:t>
            </a:r>
            <a:r>
              <a:rPr lang="en-US" sz="1200" dirty="0"/>
              <a:t> = </a:t>
            </a:r>
            <a:r>
              <a:rPr lang="en-US" sz="1200" dirty="0" err="1"/>
              <a:t>winrate</a:t>
            </a:r>
            <a:endParaRPr lang="en-US" sz="1200" dirty="0"/>
          </a:p>
          <a:p>
            <a:r>
              <a:rPr lang="en-US" sz="1200" dirty="0"/>
              <a:t>C = Exploration parameter</a:t>
            </a:r>
          </a:p>
          <a:p>
            <a:r>
              <a:rPr lang="en-US" sz="1200" dirty="0"/>
              <a:t>N = parent simulations</a:t>
            </a:r>
          </a:p>
          <a:p>
            <a:r>
              <a:rPr lang="en-US" sz="1200" dirty="0"/>
              <a:t>Nj = current nodes simulations</a:t>
            </a:r>
          </a:p>
        </p:txBody>
      </p:sp>
      <p:pic>
        <p:nvPicPr>
          <p:cNvPr id="15" name="Picture 2">
            <a:extLst>
              <a:ext uri="{FF2B5EF4-FFF2-40B4-BE49-F238E27FC236}">
                <a16:creationId xmlns:a16="http://schemas.microsoft.com/office/drawing/2014/main" id="{43BAEFF5-E878-4FB9-ACDE-5AA19B143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2" y="2170859"/>
            <a:ext cx="25431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Diagram, schematic&#10;&#10;Description automatically generated">
            <a:extLst>
              <a:ext uri="{FF2B5EF4-FFF2-40B4-BE49-F238E27FC236}">
                <a16:creationId xmlns:a16="http://schemas.microsoft.com/office/drawing/2014/main" id="{179FB368-E6D4-4663-9378-3775E91DFCFD}"/>
              </a:ext>
            </a:extLst>
          </p:cNvPr>
          <p:cNvPicPr>
            <a:picLocks noChangeAspect="1"/>
          </p:cNvPicPr>
          <p:nvPr/>
        </p:nvPicPr>
        <p:blipFill>
          <a:blip r:embed="rId5"/>
          <a:stretch>
            <a:fillRect/>
          </a:stretch>
        </p:blipFill>
        <p:spPr>
          <a:xfrm>
            <a:off x="5056589" y="3311277"/>
            <a:ext cx="6533501" cy="2907408"/>
          </a:xfrm>
          <a:prstGeom prst="rect">
            <a:avLst/>
          </a:prstGeom>
        </p:spPr>
      </p:pic>
    </p:spTree>
    <p:extLst>
      <p:ext uri="{BB962C8B-B14F-4D97-AF65-F5344CB8AC3E}">
        <p14:creationId xmlns:p14="http://schemas.microsoft.com/office/powerpoint/2010/main" val="12582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50" fill="hold"/>
                                        <p:tgtEl>
                                          <p:spTgt spid="15"/>
                                        </p:tgtEl>
                                      </p:cBhvr>
                                      <p:by x="200000" y="20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50" fill="hold"/>
                                        <p:tgtEl>
                                          <p:spTgt spid="15"/>
                                        </p:tgtEl>
                                      </p:cBhvr>
                                      <p:by x="50000" y="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50" fill="hold"/>
                                        <p:tgtEl>
                                          <p:spTgt spid="5"/>
                                        </p:tgtEl>
                                      </p:cBhvr>
                                      <p:by x="150000" y="150000"/>
                                    </p:animScale>
                                  </p:childTnLst>
                                </p:cTn>
                              </p:par>
                              <p:par>
                                <p:cTn id="15" presetID="42" presetClass="path" presetSubtype="0" fill="hold" nodeType="withEffect">
                                  <p:stCondLst>
                                    <p:cond delay="0"/>
                                  </p:stCondLst>
                                  <p:childTnLst>
                                    <p:animMotion origin="layout" path="M -0.18268 -0.21181 L -2.29167E-6 4.07407E-6 " pathEditMode="relative" rAng="0" ptsTypes="AA">
                                      <p:cBhvr>
                                        <p:cTn id="16" dur="250" spd="-100000" fill="hold"/>
                                        <p:tgtEl>
                                          <p:spTgt spid="5"/>
                                        </p:tgtEl>
                                        <p:attrNameLst>
                                          <p:attrName>ppt_x</p:attrName>
                                          <p:attrName>ppt_y</p:attrName>
                                        </p:attrNameLst>
                                      </p:cBhvr>
                                      <p:rCtr x="9128" y="10579"/>
                                    </p:animMotion>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nodeType="clickEffect">
                                  <p:stCondLst>
                                    <p:cond delay="0"/>
                                  </p:stCondLst>
                                  <p:childTnLst>
                                    <p:animScale>
                                      <p:cBhvr>
                                        <p:cTn id="20" dur="250" fill="hold"/>
                                        <p:tgtEl>
                                          <p:spTgt spid="5"/>
                                        </p:tgtEl>
                                      </p:cBhvr>
                                      <p:by x="75000" y="75000"/>
                                    </p:animScale>
                                  </p:childTnLst>
                                </p:cTn>
                              </p:par>
                              <p:par>
                                <p:cTn id="21" presetID="0" presetClass="path" presetSubtype="0" fill="hold" nodeType="withEffect">
                                  <p:stCondLst>
                                    <p:cond delay="0"/>
                                  </p:stCondLst>
                                  <p:childTnLst>
                                    <p:animMotion origin="layout" path="M -2.29167E-6 4.07407E-6 L -0.18268 -0.21181 " pathEditMode="relative" rAng="0" ptsTypes="AA">
                                      <p:cBhvr>
                                        <p:cTn id="22" dur="250" spd="-100000" fill="hold"/>
                                        <p:tgtEl>
                                          <p:spTgt spid="5"/>
                                        </p:tgtEl>
                                        <p:attrNameLst>
                                          <p:attrName>ppt_x</p:attrName>
                                          <p:attrName>ppt_y</p:attrName>
                                        </p:attrNameLst>
                                      </p:cBhvr>
                                      <p:rCtr x="-9141" y="-97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Each move may have multiple outcomes</a:t>
            </a:r>
          </a:p>
          <a:p>
            <a:r>
              <a:rPr lang="en-US" dirty="0"/>
              <a:t>Whichever move has been simulated the most (sum of each outcome’s simulations is the </a:t>
            </a:r>
            <a:r>
              <a:rPr lang="en-US"/>
              <a:t>best move)</a:t>
            </a:r>
            <a:endParaRPr lang="en-US" dirty="0"/>
          </a:p>
          <a:p>
            <a:endParaRPr lang="en-US" dirty="0"/>
          </a:p>
        </p:txBody>
      </p:sp>
      <p:pic>
        <p:nvPicPr>
          <p:cNvPr id="5" name="Content Placeholder 4" descr="Diagram&#10;&#10;Description automatically generated">
            <a:extLst>
              <a:ext uri="{FF2B5EF4-FFF2-40B4-BE49-F238E27FC236}">
                <a16:creationId xmlns:a16="http://schemas.microsoft.com/office/drawing/2014/main" id="{B18F40F3-91DA-40A3-AE90-327E6C7730AC}"/>
              </a:ext>
            </a:extLst>
          </p:cNvPr>
          <p:cNvPicPr>
            <a:picLocks noChangeAspect="1"/>
          </p:cNvPicPr>
          <p:nvPr/>
        </p:nvPicPr>
        <p:blipFill>
          <a:blip r:embed="rId2"/>
          <a:stretch>
            <a:fillRect/>
          </a:stretch>
        </p:blipFill>
        <p:spPr>
          <a:xfrm>
            <a:off x="6288439" y="2267340"/>
            <a:ext cx="5517472" cy="3091866"/>
          </a:xfrm>
          <a:prstGeom prst="rect">
            <a:avLst/>
          </a:prstGeom>
        </p:spPr>
      </p:pic>
    </p:spTree>
    <p:extLst>
      <p:ext uri="{BB962C8B-B14F-4D97-AF65-F5344CB8AC3E}">
        <p14:creationId xmlns:p14="http://schemas.microsoft.com/office/powerpoint/2010/main" val="10038271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764</Words>
  <Application>Microsoft Office PowerPoint</Application>
  <PresentationFormat>Widescreen</PresentationFormat>
  <Paragraphs>251</Paragraphs>
  <Slides>30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Century Gothic</vt:lpstr>
      <vt:lpstr>Vapor Trail</vt:lpstr>
      <vt:lpstr>Dominion AI using Monte carlo tree search (mcts)</vt:lpstr>
      <vt:lpstr>Overview</vt:lpstr>
      <vt:lpstr>Overview</vt:lpstr>
      <vt:lpstr>Introduction</vt:lpstr>
      <vt:lpstr>Overview</vt:lpstr>
      <vt:lpstr>Previous work</vt:lpstr>
      <vt:lpstr>Overview</vt:lpstr>
      <vt:lpstr>MCTS</vt:lpstr>
      <vt:lpstr>MCTS in a card game</vt:lpstr>
      <vt:lpstr>Overview</vt:lpstr>
      <vt:lpstr>Dominion</vt:lpstr>
      <vt:lpstr>Dominion continued</vt:lpstr>
      <vt:lpstr>Overview</vt:lpstr>
      <vt:lpstr>Single State machine test bed</vt:lpstr>
      <vt:lpstr>Results with Base MCTS</vt:lpstr>
      <vt:lpstr>How to tweak mcts</vt:lpstr>
      <vt:lpstr>Results with Tweaked MCTS</vt:lpstr>
      <vt:lpstr>Results with Tweaked MCTS Cont’d</vt:lpstr>
      <vt:lpstr>Overview</vt:lpstr>
      <vt:lpstr>Sick Demo</vt:lpstr>
      <vt:lpstr>Overview</vt:lpstr>
      <vt:lpstr>Implementation</vt:lpstr>
      <vt:lpstr>Tree Navigation</vt:lpstr>
      <vt:lpstr>Data structure</vt:lpstr>
      <vt:lpstr>Code overview</vt:lpstr>
      <vt:lpstr>Threads</vt:lpstr>
      <vt:lpstr>Saving and loading</vt:lpstr>
      <vt:lpstr>Overview</vt:lpstr>
      <vt:lpstr>Conclusion</vt:lpstr>
      <vt:lpstr>Items 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AI using Monte carlo tree search (mcts)</dc:title>
  <dc:creator>Jonathan Sarasua</dc:creator>
  <cp:lastModifiedBy>Jonathan Sarasua</cp:lastModifiedBy>
  <cp:revision>15</cp:revision>
  <dcterms:created xsi:type="dcterms:W3CDTF">2021-02-01T17:20:01Z</dcterms:created>
  <dcterms:modified xsi:type="dcterms:W3CDTF">2021-02-23T03:25:18Z</dcterms:modified>
</cp:coreProperties>
</file>