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31"/>
  </p:notesMasterIdLst>
  <p:sldIdLst>
    <p:sldId id="256" r:id="rId2"/>
    <p:sldId id="266" r:id="rId3"/>
    <p:sldId id="267" r:id="rId4"/>
    <p:sldId id="263" r:id="rId5"/>
    <p:sldId id="285" r:id="rId6"/>
    <p:sldId id="284" r:id="rId7"/>
    <p:sldId id="268" r:id="rId8"/>
    <p:sldId id="257" r:id="rId9"/>
    <p:sldId id="258" r:id="rId10"/>
    <p:sldId id="269" r:id="rId11"/>
    <p:sldId id="259" r:id="rId12"/>
    <p:sldId id="260" r:id="rId13"/>
    <p:sldId id="270" r:id="rId14"/>
    <p:sldId id="265" r:id="rId15"/>
    <p:sldId id="264" r:id="rId16"/>
    <p:sldId id="261" r:id="rId17"/>
    <p:sldId id="274" r:id="rId18"/>
    <p:sldId id="275" r:id="rId19"/>
    <p:sldId id="271" r:id="rId20"/>
    <p:sldId id="282" r:id="rId21"/>
    <p:sldId id="272" r:id="rId22"/>
    <p:sldId id="279" r:id="rId23"/>
    <p:sldId id="276" r:id="rId24"/>
    <p:sldId id="283" r:id="rId25"/>
    <p:sldId id="280" r:id="rId26"/>
    <p:sldId id="281" r:id="rId27"/>
    <p:sldId id="278" r:id="rId28"/>
    <p:sldId id="273" r:id="rId29"/>
    <p:sldId id="277"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utler, Matthew" initials="BM" lastIdx="3" clrIdx="0">
    <p:extLst>
      <p:ext uri="{19B8F6BF-5375-455C-9EA6-DF929625EA0E}">
        <p15:presenceInfo xmlns:p15="http://schemas.microsoft.com/office/powerpoint/2012/main" userId="S-1-5-21-111288279-36659543-794563710-338192" providerId="AD"/>
      </p:ext>
    </p:extLst>
  </p:cmAuthor>
  <p:cmAuthor id="2" name="Jonathan Sarasua" initials="JS" lastIdx="1" clrIdx="1">
    <p:extLst>
      <p:ext uri="{19B8F6BF-5375-455C-9EA6-DF929625EA0E}">
        <p15:presenceInfo xmlns:p15="http://schemas.microsoft.com/office/powerpoint/2012/main" userId="1c0e41f32ad8a29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p:scale>
          <a:sx n="100" d="100"/>
          <a:sy n="100" d="100"/>
        </p:scale>
        <p:origin x="-48" y="21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FBD1174-2A71-4A47-8EB9-A3A6D1C4EEBF}" type="datetimeFigureOut">
              <a:rPr lang="en-US" smtClean="0"/>
              <a:t>3/8/2021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F141453-26F1-4746-9680-9E83B3B431DE}" type="slidenum">
              <a:rPr lang="en-US" smtClean="0"/>
              <a:t>‹#›</a:t>
            </a:fld>
            <a:endParaRPr lang="en-US"/>
          </a:p>
        </p:txBody>
      </p:sp>
    </p:spTree>
    <p:extLst>
      <p:ext uri="{BB962C8B-B14F-4D97-AF65-F5344CB8AC3E}">
        <p14:creationId xmlns:p14="http://schemas.microsoft.com/office/powerpoint/2010/main" val="28789234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I’ll talk about my interest in boardgames and how I came to choose MCTS. I’ll mention I had no prior experience with AI, so MCTS made sense since the concept is simple but still pops up in conjunction with other AIs like Alpha Zero and Hierarchical Portfolio Search</a:t>
            </a:r>
          </a:p>
        </p:txBody>
      </p:sp>
      <p:sp>
        <p:nvSpPr>
          <p:cNvPr id="4" name="Slide Number Placeholder 3"/>
          <p:cNvSpPr>
            <a:spLocks noGrp="1"/>
          </p:cNvSpPr>
          <p:nvPr>
            <p:ph type="sldNum" sz="quarter" idx="5"/>
          </p:nvPr>
        </p:nvSpPr>
        <p:spPr/>
        <p:txBody>
          <a:bodyPr/>
          <a:lstStyle/>
          <a:p>
            <a:fld id="{6F141453-26F1-4746-9680-9E83B3B431DE}" type="slidenum">
              <a:rPr lang="en-US" smtClean="0"/>
              <a:t>4</a:t>
            </a:fld>
            <a:endParaRPr lang="en-US"/>
          </a:p>
        </p:txBody>
      </p:sp>
    </p:spTree>
    <p:extLst>
      <p:ext uri="{BB962C8B-B14F-4D97-AF65-F5344CB8AC3E}">
        <p14:creationId xmlns:p14="http://schemas.microsoft.com/office/powerpoint/2010/main" val="26514508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I’ll talk about the basic theory of Pure MCTS</a:t>
            </a:r>
          </a:p>
        </p:txBody>
      </p:sp>
      <p:sp>
        <p:nvSpPr>
          <p:cNvPr id="4" name="Slide Number Placeholder 3"/>
          <p:cNvSpPr>
            <a:spLocks noGrp="1"/>
          </p:cNvSpPr>
          <p:nvPr>
            <p:ph type="sldNum" sz="quarter" idx="5"/>
          </p:nvPr>
        </p:nvSpPr>
        <p:spPr/>
        <p:txBody>
          <a:bodyPr/>
          <a:lstStyle/>
          <a:p>
            <a:fld id="{6F141453-26F1-4746-9680-9E83B3B431DE}" type="slidenum">
              <a:rPr lang="en-US" smtClean="0"/>
              <a:t>8</a:t>
            </a:fld>
            <a:endParaRPr lang="en-US"/>
          </a:p>
        </p:txBody>
      </p:sp>
    </p:spTree>
    <p:extLst>
      <p:ext uri="{BB962C8B-B14F-4D97-AF65-F5344CB8AC3E}">
        <p14:creationId xmlns:p14="http://schemas.microsoft.com/office/powerpoint/2010/main" val="344341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I’ll talk about the basic rules of Dominion</a:t>
            </a:r>
          </a:p>
        </p:txBody>
      </p:sp>
      <p:sp>
        <p:nvSpPr>
          <p:cNvPr id="4" name="Slide Number Placeholder 3"/>
          <p:cNvSpPr>
            <a:spLocks noGrp="1"/>
          </p:cNvSpPr>
          <p:nvPr>
            <p:ph type="sldNum" sz="quarter" idx="5"/>
          </p:nvPr>
        </p:nvSpPr>
        <p:spPr/>
        <p:txBody>
          <a:bodyPr/>
          <a:lstStyle/>
          <a:p>
            <a:fld id="{6F141453-26F1-4746-9680-9E83B3B431DE}" type="slidenum">
              <a:rPr lang="en-US" smtClean="0"/>
              <a:t>11</a:t>
            </a:fld>
            <a:endParaRPr lang="en-US"/>
          </a:p>
        </p:txBody>
      </p:sp>
    </p:spTree>
    <p:extLst>
      <p:ext uri="{BB962C8B-B14F-4D97-AF65-F5344CB8AC3E}">
        <p14:creationId xmlns:p14="http://schemas.microsoft.com/office/powerpoint/2010/main" val="22825242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F141453-26F1-4746-9680-9E83B3B431DE}" type="slidenum">
              <a:rPr lang="en-US" smtClean="0"/>
              <a:t>12</a:t>
            </a:fld>
            <a:endParaRPr lang="en-US"/>
          </a:p>
        </p:txBody>
      </p:sp>
    </p:spTree>
    <p:extLst>
      <p:ext uri="{BB962C8B-B14F-4D97-AF65-F5344CB8AC3E}">
        <p14:creationId xmlns:p14="http://schemas.microsoft.com/office/powerpoint/2010/main" val="27987288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I’ll talk about Dominion strategy theory and explain these state machines</a:t>
            </a:r>
          </a:p>
        </p:txBody>
      </p:sp>
      <p:sp>
        <p:nvSpPr>
          <p:cNvPr id="4" name="Slide Number Placeholder 3"/>
          <p:cNvSpPr>
            <a:spLocks noGrp="1"/>
          </p:cNvSpPr>
          <p:nvPr>
            <p:ph type="sldNum" sz="quarter" idx="5"/>
          </p:nvPr>
        </p:nvSpPr>
        <p:spPr/>
        <p:txBody>
          <a:bodyPr/>
          <a:lstStyle/>
          <a:p>
            <a:fld id="{6F141453-26F1-4746-9680-9E83B3B431DE}" type="slidenum">
              <a:rPr lang="en-US" smtClean="0"/>
              <a:t>14</a:t>
            </a:fld>
            <a:endParaRPr lang="en-US"/>
          </a:p>
        </p:txBody>
      </p:sp>
    </p:spTree>
    <p:extLst>
      <p:ext uri="{BB962C8B-B14F-4D97-AF65-F5344CB8AC3E}">
        <p14:creationId xmlns:p14="http://schemas.microsoft.com/office/powerpoint/2010/main" val="203858101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dirty="0"/>
              <a:t>3/8/2021</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3/8/2021</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3/8/2021</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dirty="0"/>
              <a:pPr/>
              <a:t>3/8/2021</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3/8/2021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3/8/2021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dirty="0"/>
              <a:pPr/>
              <a:t>3/8/2021</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3/8/2021</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3/8/2021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3/8/2021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3/8/2021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3/8/2021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3/8/2021</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8.jpeg"/><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jpeg"/></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09BF36-7477-47AF-83F3-EBA36F4F9A82}"/>
              </a:ext>
            </a:extLst>
          </p:cNvPr>
          <p:cNvSpPr>
            <a:spLocks noGrp="1"/>
          </p:cNvSpPr>
          <p:nvPr>
            <p:ph type="ctrTitle"/>
          </p:nvPr>
        </p:nvSpPr>
        <p:spPr/>
        <p:txBody>
          <a:bodyPr>
            <a:normAutofit fontScale="90000"/>
          </a:bodyPr>
          <a:lstStyle/>
          <a:p>
            <a:r>
              <a:rPr lang="en-US" dirty="0"/>
              <a:t>Dominion AI using Monte </a:t>
            </a:r>
            <a:r>
              <a:rPr lang="en-US" dirty="0" err="1"/>
              <a:t>carlo</a:t>
            </a:r>
            <a:r>
              <a:rPr lang="en-US" dirty="0"/>
              <a:t> tree search (</a:t>
            </a:r>
            <a:r>
              <a:rPr lang="en-US" dirty="0" err="1"/>
              <a:t>mcts</a:t>
            </a:r>
            <a:r>
              <a:rPr lang="en-US" dirty="0"/>
              <a:t>)</a:t>
            </a:r>
          </a:p>
        </p:txBody>
      </p:sp>
      <p:sp>
        <p:nvSpPr>
          <p:cNvPr id="3" name="Subtitle 2">
            <a:extLst>
              <a:ext uri="{FF2B5EF4-FFF2-40B4-BE49-F238E27FC236}">
                <a16:creationId xmlns:a16="http://schemas.microsoft.com/office/drawing/2014/main" id="{C17CC7F4-732E-48D8-A6F5-00D3CABA6012}"/>
              </a:ext>
            </a:extLst>
          </p:cNvPr>
          <p:cNvSpPr>
            <a:spLocks noGrp="1"/>
          </p:cNvSpPr>
          <p:nvPr>
            <p:ph type="subTitle" idx="1"/>
          </p:nvPr>
        </p:nvSpPr>
        <p:spPr/>
        <p:txBody>
          <a:bodyPr/>
          <a:lstStyle/>
          <a:p>
            <a:r>
              <a:rPr lang="en-US" dirty="0"/>
              <a:t>Jonathan Sarasua</a:t>
            </a:r>
          </a:p>
        </p:txBody>
      </p:sp>
    </p:spTree>
    <p:extLst>
      <p:ext uri="{BB962C8B-B14F-4D97-AF65-F5344CB8AC3E}">
        <p14:creationId xmlns:p14="http://schemas.microsoft.com/office/powerpoint/2010/main" val="28351874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ounded Rectangle 14">
            <a:extLst>
              <a:ext uri="{FF2B5EF4-FFF2-40B4-BE49-F238E27FC236}">
                <a16:creationId xmlns:a16="http://schemas.microsoft.com/office/drawing/2014/main" id="{637BD688-14A6-4B96-B8A2-3CD81C054F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0"/>
            <a:ext cx="7555992" cy="6858000"/>
          </a:xfrm>
          <a:prstGeom prst="rect">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useBgFill="1">
        <p:nvSpPr>
          <p:cNvPr id="10" name="Rectangle 9">
            <a:extLst>
              <a:ext uri="{FF2B5EF4-FFF2-40B4-BE49-F238E27FC236}">
                <a16:creationId xmlns:a16="http://schemas.microsoft.com/office/drawing/2014/main" id="{B7B2544F-CA5E-40F6-9525-716A90C83F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pic>
        <p:nvPicPr>
          <p:cNvPr id="12" name="Picture 11">
            <a:extLst>
              <a:ext uri="{FF2B5EF4-FFF2-40B4-BE49-F238E27FC236}">
                <a16:creationId xmlns:a16="http://schemas.microsoft.com/office/drawing/2014/main" id="{D2B93162-635C-46F5-97EC-E98C1659F1F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r="61975"/>
          <a:stretch/>
        </p:blipFill>
        <p:spPr>
          <a:xfrm>
            <a:off x="0" y="4375150"/>
            <a:ext cx="4636008" cy="2482850"/>
          </a:xfrm>
          <a:prstGeom prst="rect">
            <a:avLst/>
          </a:prstGeom>
        </p:spPr>
      </p:pic>
      <p:sp>
        <p:nvSpPr>
          <p:cNvPr id="2" name="Title 1">
            <a:extLst>
              <a:ext uri="{FF2B5EF4-FFF2-40B4-BE49-F238E27FC236}">
                <a16:creationId xmlns:a16="http://schemas.microsoft.com/office/drawing/2014/main" id="{24AABBAB-DF93-4F2C-95A8-B65EE819E69F}"/>
              </a:ext>
            </a:extLst>
          </p:cNvPr>
          <p:cNvSpPr>
            <a:spLocks noGrp="1"/>
          </p:cNvSpPr>
          <p:nvPr>
            <p:ph type="title"/>
          </p:nvPr>
        </p:nvSpPr>
        <p:spPr>
          <a:xfrm>
            <a:off x="665922" y="987287"/>
            <a:ext cx="3548269" cy="4697896"/>
          </a:xfrm>
        </p:spPr>
        <p:txBody>
          <a:bodyPr>
            <a:normAutofit/>
          </a:bodyPr>
          <a:lstStyle/>
          <a:p>
            <a:r>
              <a:rPr lang="en-US" sz="3600"/>
              <a:t>Overview</a:t>
            </a:r>
          </a:p>
        </p:txBody>
      </p:sp>
      <p:sp>
        <p:nvSpPr>
          <p:cNvPr id="3" name="Content Placeholder 2">
            <a:extLst>
              <a:ext uri="{FF2B5EF4-FFF2-40B4-BE49-F238E27FC236}">
                <a16:creationId xmlns:a16="http://schemas.microsoft.com/office/drawing/2014/main" id="{48AF95FD-8171-4E1B-A7D1-A8603A9574A8}"/>
              </a:ext>
            </a:extLst>
          </p:cNvPr>
          <p:cNvSpPr>
            <a:spLocks noGrp="1"/>
          </p:cNvSpPr>
          <p:nvPr>
            <p:ph idx="1"/>
          </p:nvPr>
        </p:nvSpPr>
        <p:spPr>
          <a:xfrm>
            <a:off x="5057825" y="987287"/>
            <a:ext cx="5755949" cy="4697895"/>
          </a:xfrm>
        </p:spPr>
        <p:txBody>
          <a:bodyPr anchor="ctr">
            <a:normAutofit/>
          </a:bodyPr>
          <a:lstStyle/>
          <a:p>
            <a:r>
              <a:rPr lang="en-US" sz="1800" dirty="0"/>
              <a:t>Introduction</a:t>
            </a:r>
          </a:p>
          <a:p>
            <a:r>
              <a:rPr lang="en-US" sz="1800" dirty="0"/>
              <a:t>Previous Work</a:t>
            </a:r>
          </a:p>
          <a:p>
            <a:r>
              <a:rPr lang="en-US" sz="1800" dirty="0"/>
              <a:t>Monte Carlo Tree Search</a:t>
            </a:r>
          </a:p>
          <a:p>
            <a:r>
              <a:rPr lang="en-US" sz="1800" b="1" u="sng" dirty="0">
                <a:solidFill>
                  <a:schemeClr val="accent1"/>
                </a:solidFill>
              </a:rPr>
              <a:t>Dominion</a:t>
            </a:r>
          </a:p>
          <a:p>
            <a:r>
              <a:rPr lang="en-US" sz="1800" dirty="0"/>
              <a:t>Results</a:t>
            </a:r>
          </a:p>
          <a:p>
            <a:r>
              <a:rPr lang="en-US" sz="1800" dirty="0"/>
              <a:t>Artifact Demo</a:t>
            </a:r>
          </a:p>
          <a:p>
            <a:r>
              <a:rPr lang="en-US" sz="1800" dirty="0"/>
              <a:t>Implementation</a:t>
            </a:r>
          </a:p>
          <a:p>
            <a:r>
              <a:rPr lang="en-US" sz="1800" dirty="0"/>
              <a:t>Conclusion</a:t>
            </a:r>
          </a:p>
          <a:p>
            <a:endParaRPr lang="en-US" sz="1800" dirty="0"/>
          </a:p>
        </p:txBody>
      </p:sp>
    </p:spTree>
    <p:extLst>
      <p:ext uri="{BB962C8B-B14F-4D97-AF65-F5344CB8AC3E}">
        <p14:creationId xmlns:p14="http://schemas.microsoft.com/office/powerpoint/2010/main" val="15730254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FF45D-29D5-425B-92B3-21FBBCAC85DE}"/>
              </a:ext>
            </a:extLst>
          </p:cNvPr>
          <p:cNvSpPr>
            <a:spLocks noGrp="1"/>
          </p:cNvSpPr>
          <p:nvPr>
            <p:ph type="title"/>
          </p:nvPr>
        </p:nvSpPr>
        <p:spPr>
          <a:xfrm>
            <a:off x="2895600" y="764373"/>
            <a:ext cx="8610600" cy="1293028"/>
          </a:xfrm>
        </p:spPr>
        <p:txBody>
          <a:bodyPr>
            <a:normAutofit/>
          </a:bodyPr>
          <a:lstStyle/>
          <a:p>
            <a:r>
              <a:rPr lang="en-US"/>
              <a:t>Dominion</a:t>
            </a:r>
            <a:endParaRPr lang="en-US" dirty="0"/>
          </a:p>
        </p:txBody>
      </p:sp>
      <p:sp>
        <p:nvSpPr>
          <p:cNvPr id="5" name="Content Placeholder 4">
            <a:extLst>
              <a:ext uri="{FF2B5EF4-FFF2-40B4-BE49-F238E27FC236}">
                <a16:creationId xmlns:a16="http://schemas.microsoft.com/office/drawing/2014/main" id="{0E077F5D-66A6-4579-9495-69D5F770953D}"/>
              </a:ext>
            </a:extLst>
          </p:cNvPr>
          <p:cNvSpPr>
            <a:spLocks noGrp="1"/>
          </p:cNvSpPr>
          <p:nvPr>
            <p:ph idx="1"/>
          </p:nvPr>
        </p:nvSpPr>
        <p:spPr>
          <a:xfrm>
            <a:off x="677333" y="2194560"/>
            <a:ext cx="5592838" cy="4024125"/>
          </a:xfrm>
        </p:spPr>
        <p:txBody>
          <a:bodyPr>
            <a:normAutofit fontScale="85000" lnSpcReduction="20000"/>
          </a:bodyPr>
          <a:lstStyle/>
          <a:p>
            <a:r>
              <a:rPr lang="en-US" dirty="0"/>
              <a:t>Start of game</a:t>
            </a:r>
          </a:p>
          <a:p>
            <a:pPr lvl="1"/>
            <a:r>
              <a:rPr lang="en-US" dirty="0"/>
              <a:t>Shuffle deck</a:t>
            </a:r>
          </a:p>
          <a:p>
            <a:pPr lvl="1"/>
            <a:r>
              <a:rPr lang="en-US" dirty="0"/>
              <a:t>Draw 5 cards</a:t>
            </a:r>
          </a:p>
          <a:p>
            <a:r>
              <a:rPr lang="en-US" dirty="0"/>
              <a:t>Each turn</a:t>
            </a:r>
          </a:p>
          <a:p>
            <a:pPr lvl="1"/>
            <a:r>
              <a:rPr lang="en-US" dirty="0"/>
              <a:t>Play one action (grey cards)</a:t>
            </a:r>
          </a:p>
          <a:p>
            <a:pPr lvl="1"/>
            <a:r>
              <a:rPr lang="en-US" dirty="0"/>
              <a:t>Buy one card</a:t>
            </a:r>
          </a:p>
          <a:p>
            <a:pPr lvl="1"/>
            <a:r>
              <a:rPr lang="en-US" dirty="0"/>
              <a:t>End Turn</a:t>
            </a:r>
          </a:p>
          <a:p>
            <a:pPr lvl="2"/>
            <a:r>
              <a:rPr lang="en-US" dirty="0"/>
              <a:t>Discard all cards in hand, play area, and what you bought</a:t>
            </a:r>
          </a:p>
          <a:p>
            <a:pPr lvl="2"/>
            <a:r>
              <a:rPr lang="en-US" dirty="0"/>
              <a:t>Draw 5 new cards</a:t>
            </a:r>
          </a:p>
          <a:p>
            <a:pPr lvl="3"/>
            <a:r>
              <a:rPr lang="en-US" dirty="0"/>
              <a:t>If deck is empty, shuffle discard pile and make your deck</a:t>
            </a:r>
          </a:p>
          <a:p>
            <a:pPr lvl="1"/>
            <a:endParaRPr lang="en-US" dirty="0"/>
          </a:p>
          <a:p>
            <a:pPr lvl="1"/>
            <a:r>
              <a:rPr lang="en-US" dirty="0"/>
              <a:t>Some actions can give you more actions/buys</a:t>
            </a:r>
          </a:p>
          <a:p>
            <a:pPr lvl="1"/>
            <a:r>
              <a:rPr lang="en-US" dirty="0"/>
              <a:t>Cannot play action after buying</a:t>
            </a:r>
          </a:p>
          <a:p>
            <a:pPr lvl="1"/>
            <a:endParaRPr lang="en-US" dirty="0"/>
          </a:p>
        </p:txBody>
      </p:sp>
      <p:pic>
        <p:nvPicPr>
          <p:cNvPr id="1026" name="Picture 2">
            <a:extLst>
              <a:ext uri="{FF2B5EF4-FFF2-40B4-BE49-F238E27FC236}">
                <a16:creationId xmlns:a16="http://schemas.microsoft.com/office/drawing/2014/main" id="{E039ADE7-5F37-4872-8091-E449FCD49913}"/>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270171" y="2292281"/>
            <a:ext cx="5649675" cy="34180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55177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fade">
                                      <p:cBhvr>
                                        <p:cTn id="10" dur="500"/>
                                        <p:tgtEl>
                                          <p:spTgt spid="5">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Effect transition="in" filter="fade">
                                      <p:cBhvr>
                                        <p:cTn id="13" dur="500"/>
                                        <p:tgtEl>
                                          <p:spTgt spid="5">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1026"/>
                                        </p:tgtEl>
                                        <p:attrNameLst>
                                          <p:attrName>style.visibility</p:attrName>
                                        </p:attrNameLst>
                                      </p:cBhvr>
                                      <p:to>
                                        <p:strVal val="visible"/>
                                      </p:to>
                                    </p:set>
                                    <p:animEffect transition="in" filter="fade">
                                      <p:cBhvr>
                                        <p:cTn id="16" dur="500"/>
                                        <p:tgtEl>
                                          <p:spTgt spid="1026"/>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5">
                                            <p:txEl>
                                              <p:pRg st="3" end="3"/>
                                            </p:txEl>
                                          </p:spTgt>
                                        </p:tgtEl>
                                        <p:attrNameLst>
                                          <p:attrName>style.visibility</p:attrName>
                                        </p:attrNameLst>
                                      </p:cBhvr>
                                      <p:to>
                                        <p:strVal val="visible"/>
                                      </p:to>
                                    </p:set>
                                    <p:animEffect transition="in" filter="fade">
                                      <p:cBhvr>
                                        <p:cTn id="21" dur="500"/>
                                        <p:tgtEl>
                                          <p:spTgt spid="5">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5">
                                            <p:txEl>
                                              <p:pRg st="4" end="4"/>
                                            </p:txEl>
                                          </p:spTgt>
                                        </p:tgtEl>
                                        <p:attrNameLst>
                                          <p:attrName>style.visibility</p:attrName>
                                        </p:attrNameLst>
                                      </p:cBhvr>
                                      <p:to>
                                        <p:strVal val="visible"/>
                                      </p:to>
                                    </p:set>
                                    <p:animEffect transition="in" filter="fade">
                                      <p:cBhvr>
                                        <p:cTn id="26" dur="500"/>
                                        <p:tgtEl>
                                          <p:spTgt spid="5">
                                            <p:txEl>
                                              <p:pRg st="4" end="4"/>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5">
                                            <p:txEl>
                                              <p:pRg st="5" end="5"/>
                                            </p:txEl>
                                          </p:spTgt>
                                        </p:tgtEl>
                                        <p:attrNameLst>
                                          <p:attrName>style.visibility</p:attrName>
                                        </p:attrNameLst>
                                      </p:cBhvr>
                                      <p:to>
                                        <p:strVal val="visible"/>
                                      </p:to>
                                    </p:set>
                                    <p:animEffect transition="in" filter="fade">
                                      <p:cBhvr>
                                        <p:cTn id="31" dur="500"/>
                                        <p:tgtEl>
                                          <p:spTgt spid="5">
                                            <p:txEl>
                                              <p:pRg st="5" end="5"/>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5">
                                            <p:txEl>
                                              <p:pRg st="6" end="6"/>
                                            </p:txEl>
                                          </p:spTgt>
                                        </p:tgtEl>
                                        <p:attrNameLst>
                                          <p:attrName>style.visibility</p:attrName>
                                        </p:attrNameLst>
                                      </p:cBhvr>
                                      <p:to>
                                        <p:strVal val="visible"/>
                                      </p:to>
                                    </p:set>
                                    <p:animEffect transition="in" filter="fade">
                                      <p:cBhvr>
                                        <p:cTn id="36" dur="500"/>
                                        <p:tgtEl>
                                          <p:spTgt spid="5">
                                            <p:txEl>
                                              <p:pRg st="6" end="6"/>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5">
                                            <p:txEl>
                                              <p:pRg st="7" end="7"/>
                                            </p:txEl>
                                          </p:spTgt>
                                        </p:tgtEl>
                                        <p:attrNameLst>
                                          <p:attrName>style.visibility</p:attrName>
                                        </p:attrNameLst>
                                      </p:cBhvr>
                                      <p:to>
                                        <p:strVal val="visible"/>
                                      </p:to>
                                    </p:set>
                                    <p:animEffect transition="in" filter="fade">
                                      <p:cBhvr>
                                        <p:cTn id="41" dur="500"/>
                                        <p:tgtEl>
                                          <p:spTgt spid="5">
                                            <p:txEl>
                                              <p:pRg st="7" end="7"/>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5">
                                            <p:txEl>
                                              <p:pRg st="8" end="8"/>
                                            </p:txEl>
                                          </p:spTgt>
                                        </p:tgtEl>
                                        <p:attrNameLst>
                                          <p:attrName>style.visibility</p:attrName>
                                        </p:attrNameLst>
                                      </p:cBhvr>
                                      <p:to>
                                        <p:strVal val="visible"/>
                                      </p:to>
                                    </p:set>
                                    <p:animEffect transition="in" filter="fade">
                                      <p:cBhvr>
                                        <p:cTn id="46" dur="500"/>
                                        <p:tgtEl>
                                          <p:spTgt spid="5">
                                            <p:txEl>
                                              <p:pRg st="8" end="8"/>
                                            </p:txEl>
                                          </p:spTgt>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5">
                                            <p:txEl>
                                              <p:pRg st="9" end="9"/>
                                            </p:txEl>
                                          </p:spTgt>
                                        </p:tgtEl>
                                        <p:attrNameLst>
                                          <p:attrName>style.visibility</p:attrName>
                                        </p:attrNameLst>
                                      </p:cBhvr>
                                      <p:to>
                                        <p:strVal val="visible"/>
                                      </p:to>
                                    </p:set>
                                    <p:animEffect transition="in" filter="fade">
                                      <p:cBhvr>
                                        <p:cTn id="49" dur="500"/>
                                        <p:tgtEl>
                                          <p:spTgt spid="5">
                                            <p:txEl>
                                              <p:pRg st="9" end="9"/>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5">
                                            <p:txEl>
                                              <p:pRg st="11" end="11"/>
                                            </p:txEl>
                                          </p:spTgt>
                                        </p:tgtEl>
                                        <p:attrNameLst>
                                          <p:attrName>style.visibility</p:attrName>
                                        </p:attrNameLst>
                                      </p:cBhvr>
                                      <p:to>
                                        <p:strVal val="visible"/>
                                      </p:to>
                                    </p:set>
                                    <p:animEffect transition="in" filter="fade">
                                      <p:cBhvr>
                                        <p:cTn id="54" dur="500"/>
                                        <p:tgtEl>
                                          <p:spTgt spid="5">
                                            <p:txEl>
                                              <p:pRg st="11" end="11"/>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grpId="0" nodeType="clickEffect">
                                  <p:stCondLst>
                                    <p:cond delay="0"/>
                                  </p:stCondLst>
                                  <p:childTnLst>
                                    <p:set>
                                      <p:cBhvr>
                                        <p:cTn id="58" dur="1" fill="hold">
                                          <p:stCondLst>
                                            <p:cond delay="0"/>
                                          </p:stCondLst>
                                        </p:cTn>
                                        <p:tgtEl>
                                          <p:spTgt spid="5">
                                            <p:txEl>
                                              <p:pRg st="12" end="12"/>
                                            </p:txEl>
                                          </p:spTgt>
                                        </p:tgtEl>
                                        <p:attrNameLst>
                                          <p:attrName>style.visibility</p:attrName>
                                        </p:attrNameLst>
                                      </p:cBhvr>
                                      <p:to>
                                        <p:strVal val="visible"/>
                                      </p:to>
                                    </p:set>
                                    <p:animEffect transition="in" filter="fade">
                                      <p:cBhvr>
                                        <p:cTn id="59" dur="500"/>
                                        <p:tgtEl>
                                          <p:spTgt spid="5">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39520E-D76E-4C23-BF7A-6FF3A32BBB83}"/>
              </a:ext>
            </a:extLst>
          </p:cNvPr>
          <p:cNvSpPr>
            <a:spLocks noGrp="1"/>
          </p:cNvSpPr>
          <p:nvPr>
            <p:ph type="title"/>
          </p:nvPr>
        </p:nvSpPr>
        <p:spPr/>
        <p:txBody>
          <a:bodyPr/>
          <a:lstStyle/>
          <a:p>
            <a:r>
              <a:rPr lang="en-US" dirty="0"/>
              <a:t>Dominion continued</a:t>
            </a:r>
          </a:p>
        </p:txBody>
      </p:sp>
      <p:sp>
        <p:nvSpPr>
          <p:cNvPr id="3" name="Content Placeholder 2">
            <a:extLst>
              <a:ext uri="{FF2B5EF4-FFF2-40B4-BE49-F238E27FC236}">
                <a16:creationId xmlns:a16="http://schemas.microsoft.com/office/drawing/2014/main" id="{EC5D88D7-4E43-44B4-973D-B45DFA2FD6D8}"/>
              </a:ext>
            </a:extLst>
          </p:cNvPr>
          <p:cNvSpPr>
            <a:spLocks noGrp="1"/>
          </p:cNvSpPr>
          <p:nvPr>
            <p:ph idx="1"/>
          </p:nvPr>
        </p:nvSpPr>
        <p:spPr>
          <a:xfrm>
            <a:off x="685800" y="2194560"/>
            <a:ext cx="4334069" cy="4024125"/>
          </a:xfrm>
        </p:spPr>
        <p:txBody>
          <a:bodyPr/>
          <a:lstStyle/>
          <a:p>
            <a:r>
              <a:rPr lang="en-US" dirty="0"/>
              <a:t>How to win:</a:t>
            </a:r>
          </a:p>
          <a:p>
            <a:pPr lvl="1"/>
            <a:r>
              <a:rPr lang="en-US" dirty="0"/>
              <a:t>Have more victory points from Green cards</a:t>
            </a:r>
          </a:p>
          <a:p>
            <a:pPr lvl="1"/>
            <a:endParaRPr lang="en-US" dirty="0"/>
          </a:p>
          <a:p>
            <a:r>
              <a:rPr lang="en-US" dirty="0"/>
              <a:t>Game Ends when:</a:t>
            </a:r>
          </a:p>
          <a:p>
            <a:pPr lvl="1"/>
            <a:r>
              <a:rPr lang="en-US" dirty="0"/>
              <a:t>3 of the piles are exhausted OR</a:t>
            </a:r>
          </a:p>
          <a:p>
            <a:pPr lvl="1"/>
            <a:r>
              <a:rPr lang="en-US" dirty="0"/>
              <a:t>Province pile is exhausted</a:t>
            </a:r>
          </a:p>
          <a:p>
            <a:pPr lvl="1"/>
            <a:endParaRPr lang="en-US" dirty="0"/>
          </a:p>
        </p:txBody>
      </p:sp>
      <p:pic>
        <p:nvPicPr>
          <p:cNvPr id="4" name="Picture 3">
            <a:extLst>
              <a:ext uri="{FF2B5EF4-FFF2-40B4-BE49-F238E27FC236}">
                <a16:creationId xmlns:a16="http://schemas.microsoft.com/office/drawing/2014/main" id="{C1CF8E84-AB74-4BE1-8F88-D49863EF2EFA}"/>
              </a:ext>
            </a:extLst>
          </p:cNvPr>
          <p:cNvPicPr>
            <a:picLocks noChangeAspect="1"/>
          </p:cNvPicPr>
          <p:nvPr/>
        </p:nvPicPr>
        <p:blipFill>
          <a:blip r:embed="rId3"/>
          <a:stretch>
            <a:fillRect/>
          </a:stretch>
        </p:blipFill>
        <p:spPr>
          <a:xfrm>
            <a:off x="5168995" y="2194560"/>
            <a:ext cx="6337205" cy="4024125"/>
          </a:xfrm>
          <a:prstGeom prst="rect">
            <a:avLst/>
          </a:prstGeom>
        </p:spPr>
      </p:pic>
      <p:sp>
        <p:nvSpPr>
          <p:cNvPr id="10" name="Freeform: Shape 9">
            <a:extLst>
              <a:ext uri="{FF2B5EF4-FFF2-40B4-BE49-F238E27FC236}">
                <a16:creationId xmlns:a16="http://schemas.microsoft.com/office/drawing/2014/main" id="{BC32E719-7EB5-4417-8D2C-1E65504CF818}"/>
              </a:ext>
            </a:extLst>
          </p:cNvPr>
          <p:cNvSpPr/>
          <p:nvPr/>
        </p:nvSpPr>
        <p:spPr>
          <a:xfrm>
            <a:off x="5137079" y="2157573"/>
            <a:ext cx="6411074" cy="4099389"/>
          </a:xfrm>
          <a:custGeom>
            <a:avLst/>
            <a:gdLst>
              <a:gd name="connsiteX0" fmla="*/ 5291191 w 6411074"/>
              <a:gd name="connsiteY0" fmla="*/ 246580 h 4099389"/>
              <a:gd name="connsiteX1" fmla="*/ 4726112 w 6411074"/>
              <a:gd name="connsiteY1" fmla="*/ 277402 h 4099389"/>
              <a:gd name="connsiteX2" fmla="*/ 4654193 w 6411074"/>
              <a:gd name="connsiteY2" fmla="*/ 318499 h 4099389"/>
              <a:gd name="connsiteX3" fmla="*/ 4654193 w 6411074"/>
              <a:gd name="connsiteY3" fmla="*/ 1191802 h 4099389"/>
              <a:gd name="connsiteX4" fmla="*/ 4746660 w 6411074"/>
              <a:gd name="connsiteY4" fmla="*/ 1243173 h 4099389"/>
              <a:gd name="connsiteX5" fmla="*/ 5383658 w 6411074"/>
              <a:gd name="connsiteY5" fmla="*/ 1222625 h 4099389"/>
              <a:gd name="connsiteX6" fmla="*/ 5373384 w 6411074"/>
              <a:gd name="connsiteY6" fmla="*/ 318499 h 4099389"/>
              <a:gd name="connsiteX7" fmla="*/ 0 w 6411074"/>
              <a:gd name="connsiteY7" fmla="*/ 0 h 4099389"/>
              <a:gd name="connsiteX8" fmla="*/ 6390525 w 6411074"/>
              <a:gd name="connsiteY8" fmla="*/ 0 h 4099389"/>
              <a:gd name="connsiteX9" fmla="*/ 6411074 w 6411074"/>
              <a:gd name="connsiteY9" fmla="*/ 4099389 h 4099389"/>
              <a:gd name="connsiteX10" fmla="*/ 10274 w 6411074"/>
              <a:gd name="connsiteY10" fmla="*/ 4068566 h 4099389"/>
              <a:gd name="connsiteX11" fmla="*/ 0 w 6411074"/>
              <a:gd name="connsiteY11" fmla="*/ 0 h 40993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411074" h="4099389">
                <a:moveTo>
                  <a:pt x="5291191" y="246580"/>
                </a:moveTo>
                <a:lnTo>
                  <a:pt x="4726112" y="277402"/>
                </a:lnTo>
                <a:lnTo>
                  <a:pt x="4654193" y="318499"/>
                </a:lnTo>
                <a:lnTo>
                  <a:pt x="4654193" y="1191802"/>
                </a:lnTo>
                <a:lnTo>
                  <a:pt x="4746660" y="1243173"/>
                </a:lnTo>
                <a:lnTo>
                  <a:pt x="5383658" y="1222625"/>
                </a:lnTo>
                <a:lnTo>
                  <a:pt x="5373384" y="318499"/>
                </a:lnTo>
                <a:close/>
                <a:moveTo>
                  <a:pt x="0" y="0"/>
                </a:moveTo>
                <a:lnTo>
                  <a:pt x="6390525" y="0"/>
                </a:lnTo>
                <a:lnTo>
                  <a:pt x="6411074" y="4099389"/>
                </a:lnTo>
                <a:lnTo>
                  <a:pt x="10274" y="4068566"/>
                </a:lnTo>
                <a:cubicBezTo>
                  <a:pt x="6849" y="2712377"/>
                  <a:pt x="3425" y="1356189"/>
                  <a:pt x="0" y="0"/>
                </a:cubicBezTo>
                <a:close/>
              </a:path>
            </a:pathLst>
          </a:custGeom>
          <a:solidFill>
            <a:srgbClr val="000000">
              <a:alpha val="50196"/>
            </a:srgbClr>
          </a:solidFill>
        </p:spPr>
        <p:style>
          <a:lnRef idx="2">
            <a:schemeClr val="dk1">
              <a:shade val="50000"/>
            </a:schemeClr>
          </a:lnRef>
          <a:fillRef idx="1">
            <a:schemeClr val="dk1"/>
          </a:fillRef>
          <a:effectRef idx="0">
            <a:schemeClr val="dk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25D7295F-98B5-47EA-A3E2-F5EFFBA80420}"/>
              </a:ext>
            </a:extLst>
          </p:cNvPr>
          <p:cNvSpPr/>
          <p:nvPr/>
        </p:nvSpPr>
        <p:spPr>
          <a:xfrm>
            <a:off x="4972692" y="2065106"/>
            <a:ext cx="6678202" cy="4222678"/>
          </a:xfrm>
          <a:custGeom>
            <a:avLst/>
            <a:gdLst>
              <a:gd name="connsiteX0" fmla="*/ 3020602 w 6678202"/>
              <a:gd name="connsiteY0" fmla="*/ 328773 h 4222678"/>
              <a:gd name="connsiteX1" fmla="*/ 3020602 w 6678202"/>
              <a:gd name="connsiteY1" fmla="*/ 1363894 h 4222678"/>
              <a:gd name="connsiteX2" fmla="*/ 5568593 w 6678202"/>
              <a:gd name="connsiteY2" fmla="*/ 1363894 h 4222678"/>
              <a:gd name="connsiteX3" fmla="*/ 5568593 w 6678202"/>
              <a:gd name="connsiteY3" fmla="*/ 328773 h 4222678"/>
              <a:gd name="connsiteX4" fmla="*/ 0 w 6678202"/>
              <a:gd name="connsiteY4" fmla="*/ 0 h 4222678"/>
              <a:gd name="connsiteX5" fmla="*/ 6647380 w 6678202"/>
              <a:gd name="connsiteY5" fmla="*/ 30822 h 4222678"/>
              <a:gd name="connsiteX6" fmla="*/ 6678202 w 6678202"/>
              <a:gd name="connsiteY6" fmla="*/ 4171307 h 4222678"/>
              <a:gd name="connsiteX7" fmla="*/ 20548 w 6678202"/>
              <a:gd name="connsiteY7" fmla="*/ 4222678 h 4222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78202" h="4222678">
                <a:moveTo>
                  <a:pt x="3020602" y="328773"/>
                </a:moveTo>
                <a:lnTo>
                  <a:pt x="3020602" y="1363894"/>
                </a:lnTo>
                <a:lnTo>
                  <a:pt x="5568593" y="1363894"/>
                </a:lnTo>
                <a:lnTo>
                  <a:pt x="5568593" y="328773"/>
                </a:lnTo>
                <a:close/>
                <a:moveTo>
                  <a:pt x="0" y="0"/>
                </a:moveTo>
                <a:lnTo>
                  <a:pt x="6647380" y="30822"/>
                </a:lnTo>
                <a:lnTo>
                  <a:pt x="6678202" y="4171307"/>
                </a:lnTo>
                <a:lnTo>
                  <a:pt x="20548" y="4222678"/>
                </a:lnTo>
                <a:close/>
              </a:path>
            </a:pathLst>
          </a:custGeom>
          <a:solidFill>
            <a:srgbClr val="000000">
              <a:alpha val="50196"/>
            </a:srgbClr>
          </a:solidFill>
        </p:spPr>
        <p:style>
          <a:lnRef idx="2">
            <a:schemeClr val="dk1">
              <a:shade val="50000"/>
            </a:schemeClr>
          </a:lnRef>
          <a:fillRef idx="1">
            <a:schemeClr val="dk1"/>
          </a:fillRef>
          <a:effectRef idx="0">
            <a:schemeClr val="dk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673705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fade">
                                      <p:cBhvr>
                                        <p:cTn id="13" dur="500"/>
                                        <p:tgtEl>
                                          <p:spTgt spid="14"/>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xit" presetSubtype="0" fill="hold" grpId="1" nodeType="clickEffect">
                                  <p:stCondLst>
                                    <p:cond delay="0"/>
                                  </p:stCondLst>
                                  <p:childTnLst>
                                    <p:animEffect transition="out" filter="fade">
                                      <p:cBhvr>
                                        <p:cTn id="17" dur="500"/>
                                        <p:tgtEl>
                                          <p:spTgt spid="14"/>
                                        </p:tgtEl>
                                      </p:cBhvr>
                                    </p:animEffect>
                                    <p:set>
                                      <p:cBhvr>
                                        <p:cTn id="18" dur="1" fill="hold">
                                          <p:stCondLst>
                                            <p:cond delay="499"/>
                                          </p:stCondLst>
                                        </p:cTn>
                                        <p:tgtEl>
                                          <p:spTgt spid="14"/>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fade">
                                      <p:cBhvr>
                                        <p:cTn id="23" dur="500"/>
                                        <p:tgtEl>
                                          <p:spTgt spid="3">
                                            <p:txEl>
                                              <p:pRg st="3" end="3"/>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Effect transition="in" filter="fade">
                                      <p:cBhvr>
                                        <p:cTn id="26" dur="500"/>
                                        <p:tgtEl>
                                          <p:spTgt spid="3">
                                            <p:txEl>
                                              <p:pRg st="4" end="4"/>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Effect transition="in" filter="fade">
                                      <p:cBhvr>
                                        <p:cTn id="29" dur="500"/>
                                        <p:tgtEl>
                                          <p:spTgt spid="3">
                                            <p:txEl>
                                              <p:pRg st="5" end="5"/>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fade">
                                      <p:cBhvr>
                                        <p:cTn id="32" dur="500"/>
                                        <p:tgtEl>
                                          <p:spTgt spid="10"/>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xit" presetSubtype="0" fill="hold" grpId="1" nodeType="clickEffect">
                                  <p:stCondLst>
                                    <p:cond delay="0"/>
                                  </p:stCondLst>
                                  <p:childTnLst>
                                    <p:animEffect transition="out" filter="fade">
                                      <p:cBhvr>
                                        <p:cTn id="36" dur="500"/>
                                        <p:tgtEl>
                                          <p:spTgt spid="10"/>
                                        </p:tgtEl>
                                      </p:cBhvr>
                                    </p:animEffect>
                                    <p:set>
                                      <p:cBhvr>
                                        <p:cTn id="37" dur="1" fill="hold">
                                          <p:stCondLst>
                                            <p:cond delay="499"/>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0" grpId="1" animBg="1"/>
      <p:bldP spid="14" grpId="0" animBg="1"/>
      <p:bldP spid="14" grpId="1" animBg="1"/>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ounded Rectangle 14">
            <a:extLst>
              <a:ext uri="{FF2B5EF4-FFF2-40B4-BE49-F238E27FC236}">
                <a16:creationId xmlns:a16="http://schemas.microsoft.com/office/drawing/2014/main" id="{637BD688-14A6-4B96-B8A2-3CD81C054F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0"/>
            <a:ext cx="7555992" cy="6858000"/>
          </a:xfrm>
          <a:prstGeom prst="rect">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useBgFill="1">
        <p:nvSpPr>
          <p:cNvPr id="10" name="Rectangle 9">
            <a:extLst>
              <a:ext uri="{FF2B5EF4-FFF2-40B4-BE49-F238E27FC236}">
                <a16:creationId xmlns:a16="http://schemas.microsoft.com/office/drawing/2014/main" id="{B7B2544F-CA5E-40F6-9525-716A90C83F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pic>
        <p:nvPicPr>
          <p:cNvPr id="12" name="Picture 11">
            <a:extLst>
              <a:ext uri="{FF2B5EF4-FFF2-40B4-BE49-F238E27FC236}">
                <a16:creationId xmlns:a16="http://schemas.microsoft.com/office/drawing/2014/main" id="{D2B93162-635C-46F5-97EC-E98C1659F1F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r="61975"/>
          <a:stretch/>
        </p:blipFill>
        <p:spPr>
          <a:xfrm>
            <a:off x="0" y="4375150"/>
            <a:ext cx="4636008" cy="2482850"/>
          </a:xfrm>
          <a:prstGeom prst="rect">
            <a:avLst/>
          </a:prstGeom>
        </p:spPr>
      </p:pic>
      <p:sp>
        <p:nvSpPr>
          <p:cNvPr id="2" name="Title 1">
            <a:extLst>
              <a:ext uri="{FF2B5EF4-FFF2-40B4-BE49-F238E27FC236}">
                <a16:creationId xmlns:a16="http://schemas.microsoft.com/office/drawing/2014/main" id="{24AABBAB-DF93-4F2C-95A8-B65EE819E69F}"/>
              </a:ext>
            </a:extLst>
          </p:cNvPr>
          <p:cNvSpPr>
            <a:spLocks noGrp="1"/>
          </p:cNvSpPr>
          <p:nvPr>
            <p:ph type="title"/>
          </p:nvPr>
        </p:nvSpPr>
        <p:spPr>
          <a:xfrm>
            <a:off x="665922" y="987287"/>
            <a:ext cx="3548269" cy="4697896"/>
          </a:xfrm>
        </p:spPr>
        <p:txBody>
          <a:bodyPr>
            <a:normAutofit/>
          </a:bodyPr>
          <a:lstStyle/>
          <a:p>
            <a:r>
              <a:rPr lang="en-US" sz="3600"/>
              <a:t>Overview</a:t>
            </a:r>
          </a:p>
        </p:txBody>
      </p:sp>
      <p:sp>
        <p:nvSpPr>
          <p:cNvPr id="3" name="Content Placeholder 2">
            <a:extLst>
              <a:ext uri="{FF2B5EF4-FFF2-40B4-BE49-F238E27FC236}">
                <a16:creationId xmlns:a16="http://schemas.microsoft.com/office/drawing/2014/main" id="{48AF95FD-8171-4E1B-A7D1-A8603A9574A8}"/>
              </a:ext>
            </a:extLst>
          </p:cNvPr>
          <p:cNvSpPr>
            <a:spLocks noGrp="1"/>
          </p:cNvSpPr>
          <p:nvPr>
            <p:ph idx="1"/>
          </p:nvPr>
        </p:nvSpPr>
        <p:spPr>
          <a:xfrm>
            <a:off x="5057825" y="987287"/>
            <a:ext cx="5755949" cy="4697895"/>
          </a:xfrm>
        </p:spPr>
        <p:txBody>
          <a:bodyPr anchor="ctr">
            <a:normAutofit/>
          </a:bodyPr>
          <a:lstStyle/>
          <a:p>
            <a:r>
              <a:rPr lang="en-US" sz="1800" dirty="0"/>
              <a:t>Introduction</a:t>
            </a:r>
          </a:p>
          <a:p>
            <a:r>
              <a:rPr lang="en-US" sz="1800" dirty="0"/>
              <a:t>Previous Work</a:t>
            </a:r>
          </a:p>
          <a:p>
            <a:r>
              <a:rPr lang="en-US" sz="1800" dirty="0"/>
              <a:t>Monte Carlo Tree Search</a:t>
            </a:r>
          </a:p>
          <a:p>
            <a:r>
              <a:rPr lang="en-US" sz="1800" dirty="0"/>
              <a:t>Dominion</a:t>
            </a:r>
          </a:p>
          <a:p>
            <a:r>
              <a:rPr lang="en-US" sz="1800" b="1" u="sng" dirty="0">
                <a:solidFill>
                  <a:schemeClr val="accent1"/>
                </a:solidFill>
              </a:rPr>
              <a:t>Results</a:t>
            </a:r>
          </a:p>
          <a:p>
            <a:r>
              <a:rPr lang="en-US" sz="1800" dirty="0"/>
              <a:t>Artifact Demo</a:t>
            </a:r>
          </a:p>
          <a:p>
            <a:r>
              <a:rPr lang="en-US" sz="1800" dirty="0"/>
              <a:t>Implementation</a:t>
            </a:r>
          </a:p>
          <a:p>
            <a:r>
              <a:rPr lang="en-US" sz="1800" dirty="0"/>
              <a:t>Conclusion</a:t>
            </a:r>
          </a:p>
          <a:p>
            <a:endParaRPr lang="en-US" sz="1800" dirty="0"/>
          </a:p>
        </p:txBody>
      </p:sp>
    </p:spTree>
    <p:extLst>
      <p:ext uri="{BB962C8B-B14F-4D97-AF65-F5344CB8AC3E}">
        <p14:creationId xmlns:p14="http://schemas.microsoft.com/office/powerpoint/2010/main" val="3327935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D94F7C0-1344-4B3C-AFCB-E7F006BB5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4EC584A2-4215-4DB8-AE1F-E3768D77E8D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pic>
        <p:nvPicPr>
          <p:cNvPr id="4" name="Picture 3">
            <a:extLst>
              <a:ext uri="{FF2B5EF4-FFF2-40B4-BE49-F238E27FC236}">
                <a16:creationId xmlns:a16="http://schemas.microsoft.com/office/drawing/2014/main" id="{E8917D30-E1FE-48B9-BD09-0659BF141CBF}"/>
              </a:ext>
            </a:extLst>
          </p:cNvPr>
          <p:cNvPicPr>
            <a:picLocks noChangeAspect="1"/>
          </p:cNvPicPr>
          <p:nvPr/>
        </p:nvPicPr>
        <p:blipFill>
          <a:blip r:embed="rId4"/>
          <a:stretch>
            <a:fillRect/>
          </a:stretch>
        </p:blipFill>
        <p:spPr>
          <a:xfrm>
            <a:off x="4972699" y="1408018"/>
            <a:ext cx="6533501" cy="4148773"/>
          </a:xfrm>
          <a:prstGeom prst="rect">
            <a:avLst/>
          </a:prstGeom>
        </p:spPr>
      </p:pic>
      <p:sp>
        <p:nvSpPr>
          <p:cNvPr id="10" name="Freeform: Shape 9">
            <a:extLst>
              <a:ext uri="{FF2B5EF4-FFF2-40B4-BE49-F238E27FC236}">
                <a16:creationId xmlns:a16="http://schemas.microsoft.com/office/drawing/2014/main" id="{E264D90E-4393-4C7F-A960-DD82DBFD84C7}"/>
              </a:ext>
            </a:extLst>
          </p:cNvPr>
          <p:cNvSpPr/>
          <p:nvPr/>
        </p:nvSpPr>
        <p:spPr>
          <a:xfrm>
            <a:off x="-71919" y="-102742"/>
            <a:ext cx="12359811" cy="6996702"/>
          </a:xfrm>
          <a:custGeom>
            <a:avLst/>
            <a:gdLst>
              <a:gd name="connsiteX0" fmla="*/ 5250094 w 12359811"/>
              <a:gd name="connsiteY0" fmla="*/ 1633591 h 6996702"/>
              <a:gd name="connsiteX1" fmla="*/ 5250094 w 12359811"/>
              <a:gd name="connsiteY1" fmla="*/ 2815120 h 6996702"/>
              <a:gd name="connsiteX2" fmla="*/ 10644027 w 12359811"/>
              <a:gd name="connsiteY2" fmla="*/ 2856216 h 6996702"/>
              <a:gd name="connsiteX3" fmla="*/ 10623479 w 12359811"/>
              <a:gd name="connsiteY3" fmla="*/ 1633591 h 6996702"/>
              <a:gd name="connsiteX4" fmla="*/ 12298166 w 12359811"/>
              <a:gd name="connsiteY4" fmla="*/ 0 h 6996702"/>
              <a:gd name="connsiteX5" fmla="*/ 12359811 w 12359811"/>
              <a:gd name="connsiteY5" fmla="*/ 6965879 h 6996702"/>
              <a:gd name="connsiteX6" fmla="*/ 0 w 12359811"/>
              <a:gd name="connsiteY6" fmla="*/ 6996702 h 6996702"/>
              <a:gd name="connsiteX7" fmla="*/ 30822 w 12359811"/>
              <a:gd name="connsiteY7" fmla="*/ 82194 h 6996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359811" h="6996702">
                <a:moveTo>
                  <a:pt x="5250094" y="1633591"/>
                </a:moveTo>
                <a:lnTo>
                  <a:pt x="5250094" y="2815120"/>
                </a:lnTo>
                <a:lnTo>
                  <a:pt x="10644027" y="2856216"/>
                </a:lnTo>
                <a:lnTo>
                  <a:pt x="10623479" y="1633591"/>
                </a:lnTo>
                <a:close/>
                <a:moveTo>
                  <a:pt x="12298166" y="0"/>
                </a:moveTo>
                <a:lnTo>
                  <a:pt x="12359811" y="6965879"/>
                </a:lnTo>
                <a:lnTo>
                  <a:pt x="0" y="6996702"/>
                </a:lnTo>
                <a:lnTo>
                  <a:pt x="30822" y="82194"/>
                </a:lnTo>
                <a:close/>
              </a:path>
            </a:pathLst>
          </a:custGeom>
          <a:solidFill>
            <a:srgbClr val="000000">
              <a:alpha val="50196"/>
            </a:srgbClr>
          </a:solidFill>
        </p:spPr>
        <p:style>
          <a:lnRef idx="2">
            <a:schemeClr val="dk1">
              <a:shade val="50000"/>
            </a:schemeClr>
          </a:lnRef>
          <a:fillRef idx="1">
            <a:schemeClr val="dk1"/>
          </a:fillRef>
          <a:effectRef idx="0">
            <a:schemeClr val="dk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E214646D-2A80-404C-AA27-07FDC85D13A5}"/>
              </a:ext>
            </a:extLst>
          </p:cNvPr>
          <p:cNvSpPr>
            <a:spLocks noGrp="1"/>
          </p:cNvSpPr>
          <p:nvPr>
            <p:ph type="title"/>
          </p:nvPr>
        </p:nvSpPr>
        <p:spPr>
          <a:xfrm>
            <a:off x="685799" y="764373"/>
            <a:ext cx="3977639" cy="1600200"/>
          </a:xfrm>
        </p:spPr>
        <p:txBody>
          <a:bodyPr anchor="b">
            <a:normAutofit/>
          </a:bodyPr>
          <a:lstStyle/>
          <a:p>
            <a:pPr algn="l"/>
            <a:r>
              <a:rPr lang="en-US" sz="3200"/>
              <a:t>Single State machine test bed</a:t>
            </a:r>
          </a:p>
        </p:txBody>
      </p:sp>
      <p:sp>
        <p:nvSpPr>
          <p:cNvPr id="3" name="Content Placeholder 2">
            <a:extLst>
              <a:ext uri="{FF2B5EF4-FFF2-40B4-BE49-F238E27FC236}">
                <a16:creationId xmlns:a16="http://schemas.microsoft.com/office/drawing/2014/main" id="{412A7E92-B671-4FFB-9035-6B05C2BBD434}"/>
              </a:ext>
            </a:extLst>
          </p:cNvPr>
          <p:cNvSpPr>
            <a:spLocks noGrp="1"/>
          </p:cNvSpPr>
          <p:nvPr>
            <p:ph idx="1"/>
          </p:nvPr>
        </p:nvSpPr>
        <p:spPr>
          <a:xfrm>
            <a:off x="685800" y="2364573"/>
            <a:ext cx="3977639" cy="3854112"/>
          </a:xfrm>
        </p:spPr>
        <p:txBody>
          <a:bodyPr>
            <a:normAutofit/>
          </a:bodyPr>
          <a:lstStyle/>
          <a:p>
            <a:r>
              <a:rPr lang="en-US" sz="1600" dirty="0"/>
              <a:t>Big Money</a:t>
            </a:r>
          </a:p>
          <a:p>
            <a:pPr lvl="1"/>
            <a:r>
              <a:rPr lang="en-US" sz="1600" dirty="0"/>
              <a:t>Baseline</a:t>
            </a:r>
          </a:p>
          <a:p>
            <a:r>
              <a:rPr lang="en-US" sz="1600" dirty="0"/>
              <a:t>Single Witch</a:t>
            </a:r>
          </a:p>
          <a:p>
            <a:r>
              <a:rPr lang="en-US" sz="1600" dirty="0"/>
              <a:t>Double Witch</a:t>
            </a:r>
          </a:p>
          <a:p>
            <a:r>
              <a:rPr lang="en-US" sz="1600" dirty="0"/>
              <a:t>Sarasua1</a:t>
            </a:r>
          </a:p>
        </p:txBody>
      </p:sp>
      <p:pic>
        <p:nvPicPr>
          <p:cNvPr id="1026" name="Picture 2">
            <a:extLst>
              <a:ext uri="{FF2B5EF4-FFF2-40B4-BE49-F238E27FC236}">
                <a16:creationId xmlns:a16="http://schemas.microsoft.com/office/drawing/2014/main" id="{267288B6-3942-4DAC-9E86-1B168B2DEEA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74618" y="2467315"/>
            <a:ext cx="1988820" cy="31780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019934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1"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fade">
                                      <p:cBhvr>
                                        <p:cTn id="13" dur="500"/>
                                        <p:tgtEl>
                                          <p:spTgt spid="3">
                                            <p:txEl>
                                              <p:pRg st="1" end="1"/>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fade">
                                      <p:cBhvr>
                                        <p:cTn id="18" dur="500"/>
                                        <p:tgtEl>
                                          <p:spTgt spid="3">
                                            <p:txEl>
                                              <p:pRg st="2" end="2"/>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1026"/>
                                        </p:tgtEl>
                                        <p:attrNameLst>
                                          <p:attrName>style.visibility</p:attrName>
                                        </p:attrNameLst>
                                      </p:cBhvr>
                                      <p:to>
                                        <p:strVal val="visible"/>
                                      </p:to>
                                    </p:set>
                                    <p:animEffect transition="in" filter="fade">
                                      <p:cBhvr>
                                        <p:cTn id="21" dur="500"/>
                                        <p:tgtEl>
                                          <p:spTgt spid="1026"/>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fade">
                                      <p:cBhvr>
                                        <p:cTn id="26" dur="500"/>
                                        <p:tgtEl>
                                          <p:spTgt spid="3">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fade">
                                      <p:cBhvr>
                                        <p:cTn id="31" dur="500"/>
                                        <p:tgtEl>
                                          <p:spTgt spid="3">
                                            <p:txEl>
                                              <p:pRg st="4" end="4"/>
                                            </p:txEl>
                                          </p:spTgt>
                                        </p:tgtEl>
                                      </p:cBhvr>
                                    </p:animEffect>
                                  </p:childTnLst>
                                </p:cTn>
                              </p:par>
                              <p:par>
                                <p:cTn id="32" presetID="10" presetClass="exit" presetSubtype="0" fill="hold" grpId="2" nodeType="withEffect">
                                  <p:stCondLst>
                                    <p:cond delay="0"/>
                                  </p:stCondLst>
                                  <p:childTnLst>
                                    <p:animEffect transition="out" filter="fade">
                                      <p:cBhvr>
                                        <p:cTn id="33" dur="500"/>
                                        <p:tgtEl>
                                          <p:spTgt spid="10"/>
                                        </p:tgtEl>
                                      </p:cBhvr>
                                    </p:animEffect>
                                    <p:set>
                                      <p:cBhvr>
                                        <p:cTn id="34" dur="1" fill="hold">
                                          <p:stCondLst>
                                            <p:cond delay="499"/>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1" animBg="1"/>
      <p:bldP spid="10" grpId="2"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D27F6-4564-42B5-9C66-DB1EFCE346E2}"/>
              </a:ext>
            </a:extLst>
          </p:cNvPr>
          <p:cNvSpPr>
            <a:spLocks noGrp="1"/>
          </p:cNvSpPr>
          <p:nvPr>
            <p:ph type="title"/>
          </p:nvPr>
        </p:nvSpPr>
        <p:spPr/>
        <p:txBody>
          <a:bodyPr/>
          <a:lstStyle/>
          <a:p>
            <a:r>
              <a:rPr lang="en-US" dirty="0"/>
              <a:t>Results with Base MCTS</a:t>
            </a:r>
          </a:p>
        </p:txBody>
      </p:sp>
      <p:sp>
        <p:nvSpPr>
          <p:cNvPr id="3" name="Content Placeholder 2">
            <a:extLst>
              <a:ext uri="{FF2B5EF4-FFF2-40B4-BE49-F238E27FC236}">
                <a16:creationId xmlns:a16="http://schemas.microsoft.com/office/drawing/2014/main" id="{FAE2FE6A-E278-4C02-A6A7-759B344B73E3}"/>
              </a:ext>
            </a:extLst>
          </p:cNvPr>
          <p:cNvSpPr>
            <a:spLocks noGrp="1"/>
          </p:cNvSpPr>
          <p:nvPr>
            <p:ph idx="1"/>
          </p:nvPr>
        </p:nvSpPr>
        <p:spPr/>
        <p:txBody>
          <a:bodyPr/>
          <a:lstStyle/>
          <a:p>
            <a:r>
              <a:rPr lang="en-US" dirty="0"/>
              <a:t>Failure</a:t>
            </a:r>
          </a:p>
          <a:p>
            <a:pPr lvl="1"/>
            <a:r>
              <a:rPr lang="en-US" dirty="0"/>
              <a:t>0% </a:t>
            </a:r>
            <a:r>
              <a:rPr lang="en-US" dirty="0" err="1"/>
              <a:t>winrate</a:t>
            </a:r>
            <a:r>
              <a:rPr lang="en-US" dirty="0"/>
              <a:t> against Big Money</a:t>
            </a:r>
          </a:p>
          <a:p>
            <a:pPr lvl="1"/>
            <a:r>
              <a:rPr lang="en-US" dirty="0"/>
              <a:t>Sadness</a:t>
            </a:r>
          </a:p>
        </p:txBody>
      </p:sp>
    </p:spTree>
    <p:extLst>
      <p:ext uri="{BB962C8B-B14F-4D97-AF65-F5344CB8AC3E}">
        <p14:creationId xmlns:p14="http://schemas.microsoft.com/office/powerpoint/2010/main" val="3534609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CD94F7C0-1344-4B3C-AFCB-E7F006BB5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4EC584A2-4215-4DB8-AE1F-E3768D77E8D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1">
            <a:extLst>
              <a:ext uri="{FF2B5EF4-FFF2-40B4-BE49-F238E27FC236}">
                <a16:creationId xmlns:a16="http://schemas.microsoft.com/office/drawing/2014/main" id="{42D5A213-7661-4642-A954-F441993FD3D7}"/>
              </a:ext>
            </a:extLst>
          </p:cNvPr>
          <p:cNvSpPr>
            <a:spLocks noGrp="1"/>
          </p:cNvSpPr>
          <p:nvPr>
            <p:ph type="title"/>
          </p:nvPr>
        </p:nvSpPr>
        <p:spPr>
          <a:xfrm>
            <a:off x="685799" y="764373"/>
            <a:ext cx="3977639" cy="1600200"/>
          </a:xfrm>
        </p:spPr>
        <p:txBody>
          <a:bodyPr anchor="b">
            <a:normAutofit/>
          </a:bodyPr>
          <a:lstStyle/>
          <a:p>
            <a:pPr algn="l"/>
            <a:r>
              <a:rPr lang="en-US" sz="3200"/>
              <a:t>How to tweak mcts</a:t>
            </a:r>
          </a:p>
        </p:txBody>
      </p:sp>
      <p:sp>
        <p:nvSpPr>
          <p:cNvPr id="3" name="Content Placeholder 2">
            <a:extLst>
              <a:ext uri="{FF2B5EF4-FFF2-40B4-BE49-F238E27FC236}">
                <a16:creationId xmlns:a16="http://schemas.microsoft.com/office/drawing/2014/main" id="{502F1203-B05F-4681-BEA8-81470126C87D}"/>
              </a:ext>
            </a:extLst>
          </p:cNvPr>
          <p:cNvSpPr>
            <a:spLocks noGrp="1"/>
          </p:cNvSpPr>
          <p:nvPr>
            <p:ph idx="1"/>
          </p:nvPr>
        </p:nvSpPr>
        <p:spPr>
          <a:xfrm>
            <a:off x="685800" y="2364573"/>
            <a:ext cx="3977639" cy="3854112"/>
          </a:xfrm>
        </p:spPr>
        <p:txBody>
          <a:bodyPr>
            <a:normAutofit/>
          </a:bodyPr>
          <a:lstStyle/>
          <a:p>
            <a:r>
              <a:rPr lang="en-US" sz="1500"/>
              <a:t>Selection</a:t>
            </a:r>
          </a:p>
          <a:p>
            <a:pPr lvl="1"/>
            <a:r>
              <a:rPr lang="en-US" sz="1500"/>
              <a:t>Change exploration parameter (C) in UCT</a:t>
            </a:r>
          </a:p>
          <a:p>
            <a:pPr lvl="1"/>
            <a:r>
              <a:rPr lang="en-US" sz="1500"/>
              <a:t>Add a victory point nudge to handle any move winning/losing</a:t>
            </a:r>
          </a:p>
          <a:p>
            <a:r>
              <a:rPr lang="en-US" sz="1500"/>
              <a:t>Expansion</a:t>
            </a:r>
          </a:p>
          <a:p>
            <a:pPr lvl="1"/>
            <a:r>
              <a:rPr lang="en-US" sz="1500"/>
              <a:t>Can expand over only a subset of moves chosen from heuristics to reduce branching factor</a:t>
            </a:r>
          </a:p>
          <a:p>
            <a:r>
              <a:rPr lang="en-US" sz="1500"/>
              <a:t>Simulation</a:t>
            </a:r>
          </a:p>
          <a:p>
            <a:pPr lvl="1"/>
            <a:r>
              <a:rPr lang="en-US" sz="1500"/>
              <a:t>Can use a heuristic to simulate</a:t>
            </a:r>
          </a:p>
          <a:p>
            <a:pPr lvl="1"/>
            <a:r>
              <a:rPr lang="en-US" sz="1500"/>
              <a:t>Can use heuristic but sometimes choose random (epsilon heuristic)</a:t>
            </a:r>
          </a:p>
        </p:txBody>
      </p:sp>
      <p:pic>
        <p:nvPicPr>
          <p:cNvPr id="7" name="Content Placeholder 4" descr="Diagram, schematic&#10;&#10;Description automatically generated">
            <a:extLst>
              <a:ext uri="{FF2B5EF4-FFF2-40B4-BE49-F238E27FC236}">
                <a16:creationId xmlns:a16="http://schemas.microsoft.com/office/drawing/2014/main" id="{E357B0D9-DEA6-411B-919B-DA1EC925D43A}"/>
              </a:ext>
            </a:extLst>
          </p:cNvPr>
          <p:cNvPicPr>
            <a:picLocks noChangeAspect="1"/>
          </p:cNvPicPr>
          <p:nvPr/>
        </p:nvPicPr>
        <p:blipFill>
          <a:blip r:embed="rId3"/>
          <a:stretch>
            <a:fillRect/>
          </a:stretch>
        </p:blipFill>
        <p:spPr>
          <a:xfrm>
            <a:off x="4972699" y="2028701"/>
            <a:ext cx="6533501" cy="2907408"/>
          </a:xfrm>
          <a:prstGeom prst="rect">
            <a:avLst/>
          </a:prstGeom>
        </p:spPr>
      </p:pic>
    </p:spTree>
    <p:extLst>
      <p:ext uri="{BB962C8B-B14F-4D97-AF65-F5344CB8AC3E}">
        <p14:creationId xmlns:p14="http://schemas.microsoft.com/office/powerpoint/2010/main" val="39848407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D27F6-4564-42B5-9C66-DB1EFCE346E2}"/>
              </a:ext>
            </a:extLst>
          </p:cNvPr>
          <p:cNvSpPr>
            <a:spLocks noGrp="1"/>
          </p:cNvSpPr>
          <p:nvPr>
            <p:ph type="title"/>
          </p:nvPr>
        </p:nvSpPr>
        <p:spPr/>
        <p:txBody>
          <a:bodyPr/>
          <a:lstStyle/>
          <a:p>
            <a:r>
              <a:rPr lang="en-US" dirty="0"/>
              <a:t>Results with Tweaked MCTS</a:t>
            </a:r>
          </a:p>
        </p:txBody>
      </p:sp>
      <p:sp>
        <p:nvSpPr>
          <p:cNvPr id="3" name="Content Placeholder 2">
            <a:extLst>
              <a:ext uri="{FF2B5EF4-FFF2-40B4-BE49-F238E27FC236}">
                <a16:creationId xmlns:a16="http://schemas.microsoft.com/office/drawing/2014/main" id="{FAE2FE6A-E278-4C02-A6A7-759B344B73E3}"/>
              </a:ext>
            </a:extLst>
          </p:cNvPr>
          <p:cNvSpPr>
            <a:spLocks noGrp="1"/>
          </p:cNvSpPr>
          <p:nvPr>
            <p:ph idx="1"/>
          </p:nvPr>
        </p:nvSpPr>
        <p:spPr/>
        <p:txBody>
          <a:bodyPr/>
          <a:lstStyle/>
          <a:p>
            <a:r>
              <a:rPr lang="en-US" dirty="0"/>
              <a:t>Success!</a:t>
            </a:r>
          </a:p>
          <a:p>
            <a:pPr lvl="1"/>
            <a:r>
              <a:rPr lang="en-US" dirty="0"/>
              <a:t>Simulation heuristic</a:t>
            </a:r>
          </a:p>
          <a:p>
            <a:pPr lvl="1"/>
            <a:endParaRPr lang="en-US" dirty="0"/>
          </a:p>
        </p:txBody>
      </p:sp>
      <p:graphicFrame>
        <p:nvGraphicFramePr>
          <p:cNvPr id="7" name="Table 7">
            <a:extLst>
              <a:ext uri="{FF2B5EF4-FFF2-40B4-BE49-F238E27FC236}">
                <a16:creationId xmlns:a16="http://schemas.microsoft.com/office/drawing/2014/main" id="{D7DEAFE4-844F-4659-AFEF-086D8468BE13}"/>
              </a:ext>
            </a:extLst>
          </p:cNvPr>
          <p:cNvGraphicFramePr>
            <a:graphicFrameLocks noGrp="1"/>
          </p:cNvGraphicFramePr>
          <p:nvPr>
            <p:extLst>
              <p:ext uri="{D42A27DB-BD31-4B8C-83A1-F6EECF244321}">
                <p14:modId xmlns:p14="http://schemas.microsoft.com/office/powerpoint/2010/main" val="3915422122"/>
              </p:ext>
            </p:extLst>
          </p:nvPr>
        </p:nvGraphicFramePr>
        <p:xfrm>
          <a:off x="600075" y="2977091"/>
          <a:ext cx="10906126" cy="1854200"/>
        </p:xfrm>
        <a:graphic>
          <a:graphicData uri="http://schemas.openxmlformats.org/drawingml/2006/table">
            <a:tbl>
              <a:tblPr firstRow="1" bandRow="1">
                <a:tableStyleId>{5C22544A-7EE6-4342-B048-85BDC9FD1C3A}</a:tableStyleId>
              </a:tblPr>
              <a:tblGrid>
                <a:gridCol w="2324870">
                  <a:extLst>
                    <a:ext uri="{9D8B030D-6E8A-4147-A177-3AD203B41FA5}">
                      <a16:colId xmlns:a16="http://schemas.microsoft.com/office/drawing/2014/main" val="2871243299"/>
                    </a:ext>
                  </a:extLst>
                </a:gridCol>
                <a:gridCol w="1189855">
                  <a:extLst>
                    <a:ext uri="{9D8B030D-6E8A-4147-A177-3AD203B41FA5}">
                      <a16:colId xmlns:a16="http://schemas.microsoft.com/office/drawing/2014/main" val="2257286306"/>
                    </a:ext>
                  </a:extLst>
                </a:gridCol>
                <a:gridCol w="1514475">
                  <a:extLst>
                    <a:ext uri="{9D8B030D-6E8A-4147-A177-3AD203B41FA5}">
                      <a16:colId xmlns:a16="http://schemas.microsoft.com/office/drawing/2014/main" val="2900821545"/>
                    </a:ext>
                  </a:extLst>
                </a:gridCol>
                <a:gridCol w="1676400">
                  <a:extLst>
                    <a:ext uri="{9D8B030D-6E8A-4147-A177-3AD203B41FA5}">
                      <a16:colId xmlns:a16="http://schemas.microsoft.com/office/drawing/2014/main" val="3593440355"/>
                    </a:ext>
                  </a:extLst>
                </a:gridCol>
                <a:gridCol w="1971675">
                  <a:extLst>
                    <a:ext uri="{9D8B030D-6E8A-4147-A177-3AD203B41FA5}">
                      <a16:colId xmlns:a16="http://schemas.microsoft.com/office/drawing/2014/main" val="1477760064"/>
                    </a:ext>
                  </a:extLst>
                </a:gridCol>
                <a:gridCol w="2228851">
                  <a:extLst>
                    <a:ext uri="{9D8B030D-6E8A-4147-A177-3AD203B41FA5}">
                      <a16:colId xmlns:a16="http://schemas.microsoft.com/office/drawing/2014/main" val="485917680"/>
                    </a:ext>
                  </a:extLst>
                </a:gridCol>
              </a:tblGrid>
              <a:tr h="370840">
                <a:tc>
                  <a:txBody>
                    <a:bodyPr/>
                    <a:lstStyle/>
                    <a:p>
                      <a:endParaRPr lang="en-US" dirty="0"/>
                    </a:p>
                  </a:txBody>
                  <a:tcPr/>
                </a:tc>
                <a:tc>
                  <a:txBody>
                    <a:bodyPr/>
                    <a:lstStyle/>
                    <a:p>
                      <a:r>
                        <a:rPr lang="en-US" dirty="0"/>
                        <a:t>Random</a:t>
                      </a:r>
                    </a:p>
                  </a:txBody>
                  <a:tcPr/>
                </a:tc>
                <a:tc>
                  <a:txBody>
                    <a:bodyPr/>
                    <a:lstStyle/>
                    <a:p>
                      <a:r>
                        <a:rPr lang="en-US" dirty="0"/>
                        <a:t>Big Money</a:t>
                      </a:r>
                    </a:p>
                  </a:txBody>
                  <a:tcPr/>
                </a:tc>
                <a:tc>
                  <a:txBody>
                    <a:bodyPr/>
                    <a:lstStyle/>
                    <a:p>
                      <a:r>
                        <a:rPr lang="en-US" dirty="0"/>
                        <a:t>Single Witch</a:t>
                      </a:r>
                    </a:p>
                  </a:txBody>
                  <a:tcPr/>
                </a:tc>
                <a:tc>
                  <a:txBody>
                    <a:bodyPr/>
                    <a:lstStyle/>
                    <a:p>
                      <a:r>
                        <a:rPr lang="en-US" dirty="0"/>
                        <a:t>Sarasua1</a:t>
                      </a:r>
                    </a:p>
                  </a:txBody>
                  <a:tcPr/>
                </a:tc>
                <a:tc>
                  <a:txBody>
                    <a:bodyPr/>
                    <a:lstStyle/>
                    <a:p>
                      <a:r>
                        <a:rPr lang="en-US" dirty="0"/>
                        <a:t>Sarasua1 Epsilon</a:t>
                      </a:r>
                    </a:p>
                  </a:txBody>
                  <a:tcPr/>
                </a:tc>
                <a:extLst>
                  <a:ext uri="{0D108BD9-81ED-4DB2-BD59-A6C34878D82A}">
                    <a16:rowId xmlns:a16="http://schemas.microsoft.com/office/drawing/2014/main" val="3360126556"/>
                  </a:ext>
                </a:extLst>
              </a:tr>
              <a:tr h="370840">
                <a:tc>
                  <a:txBody>
                    <a:bodyPr/>
                    <a:lstStyle/>
                    <a:p>
                      <a:r>
                        <a:rPr lang="en-US" dirty="0"/>
                        <a:t>Big Money</a:t>
                      </a:r>
                    </a:p>
                  </a:txBody>
                  <a:tcPr>
                    <a:solidFill>
                      <a:schemeClr val="accent1"/>
                    </a:solidFill>
                  </a:tcPr>
                </a:tc>
                <a:tc>
                  <a:txBody>
                    <a:bodyPr/>
                    <a:lstStyle/>
                    <a:p>
                      <a:r>
                        <a:rPr lang="en-US" dirty="0"/>
                        <a:t>50</a:t>
                      </a:r>
                    </a:p>
                  </a:txBody>
                  <a:tcPr/>
                </a:tc>
                <a:tc>
                  <a:txBody>
                    <a:bodyPr/>
                    <a:lstStyle/>
                    <a:p>
                      <a:r>
                        <a:rPr lang="en-US" dirty="0"/>
                        <a:t>50</a:t>
                      </a:r>
                    </a:p>
                  </a:txBody>
                  <a:tcPr/>
                </a:tc>
                <a:tc>
                  <a:txBody>
                    <a:bodyPr/>
                    <a:lstStyle/>
                    <a:p>
                      <a:r>
                        <a:rPr lang="en-US" dirty="0"/>
                        <a:t>50</a:t>
                      </a:r>
                    </a:p>
                  </a:txBody>
                  <a:tcPr/>
                </a:tc>
                <a:tc>
                  <a:txBody>
                    <a:bodyPr/>
                    <a:lstStyle/>
                    <a:p>
                      <a:r>
                        <a:rPr lang="en-US" dirty="0"/>
                        <a:t>50</a:t>
                      </a:r>
                    </a:p>
                  </a:txBody>
                  <a:tcPr/>
                </a:tc>
                <a:tc>
                  <a:txBody>
                    <a:bodyPr/>
                    <a:lstStyle/>
                    <a:p>
                      <a:r>
                        <a:rPr lang="en-US" dirty="0"/>
                        <a:t>60</a:t>
                      </a:r>
                    </a:p>
                  </a:txBody>
                  <a:tcPr/>
                </a:tc>
                <a:extLst>
                  <a:ext uri="{0D108BD9-81ED-4DB2-BD59-A6C34878D82A}">
                    <a16:rowId xmlns:a16="http://schemas.microsoft.com/office/drawing/2014/main" val="3335217576"/>
                  </a:ext>
                </a:extLst>
              </a:tr>
              <a:tr h="370840">
                <a:tc>
                  <a:txBody>
                    <a:bodyPr/>
                    <a:lstStyle/>
                    <a:p>
                      <a:r>
                        <a:rPr lang="en-US" dirty="0"/>
                        <a:t>Single Witch</a:t>
                      </a:r>
                    </a:p>
                  </a:txBody>
                  <a:tcPr>
                    <a:solidFill>
                      <a:schemeClr val="accent1"/>
                    </a:solidFill>
                  </a:tcPr>
                </a:tc>
                <a:tc>
                  <a:txBody>
                    <a:bodyPr/>
                    <a:lstStyle/>
                    <a:p>
                      <a:r>
                        <a:rPr lang="en-US" dirty="0"/>
                        <a:t>50</a:t>
                      </a:r>
                    </a:p>
                  </a:txBody>
                  <a:tcPr/>
                </a:tc>
                <a:tc>
                  <a:txBody>
                    <a:bodyPr/>
                    <a:lstStyle/>
                    <a:p>
                      <a:r>
                        <a:rPr lang="en-US" dirty="0"/>
                        <a:t>50</a:t>
                      </a:r>
                    </a:p>
                  </a:txBody>
                  <a:tcPr/>
                </a:tc>
                <a:tc>
                  <a:txBody>
                    <a:bodyPr/>
                    <a:lstStyle/>
                    <a:p>
                      <a:r>
                        <a:rPr lang="en-US" dirty="0"/>
                        <a:t>50</a:t>
                      </a:r>
                    </a:p>
                  </a:txBody>
                  <a:tcPr/>
                </a:tc>
                <a:tc>
                  <a:txBody>
                    <a:bodyPr/>
                    <a:lstStyle/>
                    <a:p>
                      <a:r>
                        <a:rPr lang="en-US" dirty="0"/>
                        <a:t>50</a:t>
                      </a:r>
                    </a:p>
                  </a:txBody>
                  <a:tcPr/>
                </a:tc>
                <a:tc>
                  <a:txBody>
                    <a:bodyPr/>
                    <a:lstStyle/>
                    <a:p>
                      <a:r>
                        <a:rPr lang="en-US" dirty="0"/>
                        <a:t>60</a:t>
                      </a:r>
                    </a:p>
                  </a:txBody>
                  <a:tcPr/>
                </a:tc>
                <a:extLst>
                  <a:ext uri="{0D108BD9-81ED-4DB2-BD59-A6C34878D82A}">
                    <a16:rowId xmlns:a16="http://schemas.microsoft.com/office/drawing/2014/main" val="1517176968"/>
                  </a:ext>
                </a:extLst>
              </a:tr>
              <a:tr h="370840">
                <a:tc>
                  <a:txBody>
                    <a:bodyPr/>
                    <a:lstStyle/>
                    <a:p>
                      <a:r>
                        <a:rPr lang="en-US" dirty="0"/>
                        <a:t>Double Witch</a:t>
                      </a:r>
                    </a:p>
                  </a:txBody>
                  <a:tcPr>
                    <a:solidFill>
                      <a:schemeClr val="accent1"/>
                    </a:solidFill>
                  </a:tcPr>
                </a:tc>
                <a:tc>
                  <a:txBody>
                    <a:bodyPr/>
                    <a:lstStyle/>
                    <a:p>
                      <a:r>
                        <a:rPr lang="en-US" dirty="0"/>
                        <a:t>50</a:t>
                      </a:r>
                    </a:p>
                  </a:txBody>
                  <a:tcPr/>
                </a:tc>
                <a:tc>
                  <a:txBody>
                    <a:bodyPr/>
                    <a:lstStyle/>
                    <a:p>
                      <a:r>
                        <a:rPr lang="en-US" dirty="0"/>
                        <a:t>50</a:t>
                      </a:r>
                    </a:p>
                  </a:txBody>
                  <a:tcPr/>
                </a:tc>
                <a:tc>
                  <a:txBody>
                    <a:bodyPr/>
                    <a:lstStyle/>
                    <a:p>
                      <a:r>
                        <a:rPr lang="en-US" dirty="0"/>
                        <a:t>50</a:t>
                      </a:r>
                    </a:p>
                  </a:txBody>
                  <a:tcPr/>
                </a:tc>
                <a:tc>
                  <a:txBody>
                    <a:bodyPr/>
                    <a:lstStyle/>
                    <a:p>
                      <a:r>
                        <a:rPr lang="en-US" dirty="0"/>
                        <a:t>50</a:t>
                      </a:r>
                    </a:p>
                  </a:txBody>
                  <a:tcPr/>
                </a:tc>
                <a:tc>
                  <a:txBody>
                    <a:bodyPr/>
                    <a:lstStyle/>
                    <a:p>
                      <a:r>
                        <a:rPr lang="en-US" dirty="0"/>
                        <a:t>60</a:t>
                      </a:r>
                    </a:p>
                  </a:txBody>
                  <a:tcPr/>
                </a:tc>
                <a:extLst>
                  <a:ext uri="{0D108BD9-81ED-4DB2-BD59-A6C34878D82A}">
                    <a16:rowId xmlns:a16="http://schemas.microsoft.com/office/drawing/2014/main" val="1130817624"/>
                  </a:ext>
                </a:extLst>
              </a:tr>
              <a:tr h="370840">
                <a:tc>
                  <a:txBody>
                    <a:bodyPr/>
                    <a:lstStyle/>
                    <a:p>
                      <a:r>
                        <a:rPr lang="en-US" dirty="0"/>
                        <a:t>Sarasua1</a:t>
                      </a:r>
                    </a:p>
                  </a:txBody>
                  <a:tcPr>
                    <a:solidFill>
                      <a:schemeClr val="accent1"/>
                    </a:solidFill>
                  </a:tcPr>
                </a:tc>
                <a:tc>
                  <a:txBody>
                    <a:bodyPr/>
                    <a:lstStyle/>
                    <a:p>
                      <a:r>
                        <a:rPr lang="en-US" dirty="0"/>
                        <a:t>50</a:t>
                      </a:r>
                    </a:p>
                  </a:txBody>
                  <a:tcPr/>
                </a:tc>
                <a:tc>
                  <a:txBody>
                    <a:bodyPr/>
                    <a:lstStyle/>
                    <a:p>
                      <a:r>
                        <a:rPr lang="en-US" dirty="0"/>
                        <a:t>50</a:t>
                      </a:r>
                    </a:p>
                  </a:txBody>
                  <a:tcPr/>
                </a:tc>
                <a:tc>
                  <a:txBody>
                    <a:bodyPr/>
                    <a:lstStyle/>
                    <a:p>
                      <a:r>
                        <a:rPr lang="en-US" dirty="0"/>
                        <a:t>50</a:t>
                      </a:r>
                    </a:p>
                  </a:txBody>
                  <a:tcPr/>
                </a:tc>
                <a:tc>
                  <a:txBody>
                    <a:bodyPr/>
                    <a:lstStyle/>
                    <a:p>
                      <a:r>
                        <a:rPr lang="en-US" dirty="0"/>
                        <a:t>50</a:t>
                      </a:r>
                    </a:p>
                  </a:txBody>
                  <a:tcPr/>
                </a:tc>
                <a:tc>
                  <a:txBody>
                    <a:bodyPr/>
                    <a:lstStyle/>
                    <a:p>
                      <a:r>
                        <a:rPr lang="en-US" dirty="0"/>
                        <a:t>60</a:t>
                      </a:r>
                    </a:p>
                  </a:txBody>
                  <a:tcPr/>
                </a:tc>
                <a:extLst>
                  <a:ext uri="{0D108BD9-81ED-4DB2-BD59-A6C34878D82A}">
                    <a16:rowId xmlns:a16="http://schemas.microsoft.com/office/drawing/2014/main" val="1481704081"/>
                  </a:ext>
                </a:extLst>
              </a:tr>
            </a:tbl>
          </a:graphicData>
        </a:graphic>
      </p:graphicFrame>
    </p:spTree>
    <p:extLst>
      <p:ext uri="{BB962C8B-B14F-4D97-AF65-F5344CB8AC3E}">
        <p14:creationId xmlns:p14="http://schemas.microsoft.com/office/powerpoint/2010/main" val="25971994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D27F6-4564-42B5-9C66-DB1EFCE346E2}"/>
              </a:ext>
            </a:extLst>
          </p:cNvPr>
          <p:cNvSpPr>
            <a:spLocks noGrp="1"/>
          </p:cNvSpPr>
          <p:nvPr>
            <p:ph type="title"/>
          </p:nvPr>
        </p:nvSpPr>
        <p:spPr>
          <a:xfrm>
            <a:off x="1743075" y="764373"/>
            <a:ext cx="9763125" cy="1293028"/>
          </a:xfrm>
        </p:spPr>
        <p:txBody>
          <a:bodyPr/>
          <a:lstStyle/>
          <a:p>
            <a:r>
              <a:rPr lang="en-US" dirty="0"/>
              <a:t>Results with Tweaked MCTS Cont’d</a:t>
            </a:r>
          </a:p>
        </p:txBody>
      </p:sp>
      <p:sp>
        <p:nvSpPr>
          <p:cNvPr id="3" name="Content Placeholder 2">
            <a:extLst>
              <a:ext uri="{FF2B5EF4-FFF2-40B4-BE49-F238E27FC236}">
                <a16:creationId xmlns:a16="http://schemas.microsoft.com/office/drawing/2014/main" id="{FAE2FE6A-E278-4C02-A6A7-759B344B73E3}"/>
              </a:ext>
            </a:extLst>
          </p:cNvPr>
          <p:cNvSpPr>
            <a:spLocks noGrp="1"/>
          </p:cNvSpPr>
          <p:nvPr>
            <p:ph idx="1"/>
          </p:nvPr>
        </p:nvSpPr>
        <p:spPr/>
        <p:txBody>
          <a:bodyPr/>
          <a:lstStyle/>
          <a:p>
            <a:r>
              <a:rPr lang="en-US" dirty="0"/>
              <a:t>Success!</a:t>
            </a:r>
          </a:p>
          <a:p>
            <a:pPr lvl="1"/>
            <a:r>
              <a:rPr lang="en-US" dirty="0"/>
              <a:t>Expansion Method</a:t>
            </a:r>
          </a:p>
          <a:p>
            <a:pPr lvl="1"/>
            <a:r>
              <a:rPr lang="en-US" dirty="0"/>
              <a:t>Time To settle on a move</a:t>
            </a:r>
          </a:p>
          <a:p>
            <a:pPr lvl="1"/>
            <a:endParaRPr lang="en-US" dirty="0"/>
          </a:p>
        </p:txBody>
      </p:sp>
      <p:graphicFrame>
        <p:nvGraphicFramePr>
          <p:cNvPr id="7" name="Table 7">
            <a:extLst>
              <a:ext uri="{FF2B5EF4-FFF2-40B4-BE49-F238E27FC236}">
                <a16:creationId xmlns:a16="http://schemas.microsoft.com/office/drawing/2014/main" id="{D7DEAFE4-844F-4659-AFEF-086D8468BE13}"/>
              </a:ext>
            </a:extLst>
          </p:cNvPr>
          <p:cNvGraphicFramePr>
            <a:graphicFrameLocks noGrp="1"/>
          </p:cNvGraphicFramePr>
          <p:nvPr>
            <p:extLst>
              <p:ext uri="{D42A27DB-BD31-4B8C-83A1-F6EECF244321}">
                <p14:modId xmlns:p14="http://schemas.microsoft.com/office/powerpoint/2010/main" val="3205470093"/>
              </p:ext>
            </p:extLst>
          </p:nvPr>
        </p:nvGraphicFramePr>
        <p:xfrm>
          <a:off x="2454274" y="3548591"/>
          <a:ext cx="8340725" cy="1854200"/>
        </p:xfrm>
        <a:graphic>
          <a:graphicData uri="http://schemas.openxmlformats.org/drawingml/2006/table">
            <a:tbl>
              <a:tblPr firstRow="1" bandRow="1">
                <a:tableStyleId>{5C22544A-7EE6-4342-B048-85BDC9FD1C3A}</a:tableStyleId>
              </a:tblPr>
              <a:tblGrid>
                <a:gridCol w="1778001">
                  <a:extLst>
                    <a:ext uri="{9D8B030D-6E8A-4147-A177-3AD203B41FA5}">
                      <a16:colId xmlns:a16="http://schemas.microsoft.com/office/drawing/2014/main" val="2871243299"/>
                    </a:ext>
                  </a:extLst>
                </a:gridCol>
                <a:gridCol w="1558289">
                  <a:extLst>
                    <a:ext uri="{9D8B030D-6E8A-4147-A177-3AD203B41FA5}">
                      <a16:colId xmlns:a16="http://schemas.microsoft.com/office/drawing/2014/main" val="2257286306"/>
                    </a:ext>
                  </a:extLst>
                </a:gridCol>
                <a:gridCol w="1668145">
                  <a:extLst>
                    <a:ext uri="{9D8B030D-6E8A-4147-A177-3AD203B41FA5}">
                      <a16:colId xmlns:a16="http://schemas.microsoft.com/office/drawing/2014/main" val="2900821545"/>
                    </a:ext>
                  </a:extLst>
                </a:gridCol>
                <a:gridCol w="1668145">
                  <a:extLst>
                    <a:ext uri="{9D8B030D-6E8A-4147-A177-3AD203B41FA5}">
                      <a16:colId xmlns:a16="http://schemas.microsoft.com/office/drawing/2014/main" val="3593440355"/>
                    </a:ext>
                  </a:extLst>
                </a:gridCol>
                <a:gridCol w="1668145">
                  <a:extLst>
                    <a:ext uri="{9D8B030D-6E8A-4147-A177-3AD203B41FA5}">
                      <a16:colId xmlns:a16="http://schemas.microsoft.com/office/drawing/2014/main" val="1477760064"/>
                    </a:ext>
                  </a:extLst>
                </a:gridCol>
              </a:tblGrid>
              <a:tr h="370840">
                <a:tc>
                  <a:txBody>
                    <a:bodyPr/>
                    <a:lstStyle/>
                    <a:p>
                      <a:endParaRPr lang="en-US" dirty="0"/>
                    </a:p>
                  </a:txBody>
                  <a:tcPr/>
                </a:tc>
                <a:tc>
                  <a:txBody>
                    <a:bodyPr/>
                    <a:lstStyle/>
                    <a:p>
                      <a:r>
                        <a:rPr lang="en-US" dirty="0"/>
                        <a:t>Random</a:t>
                      </a:r>
                    </a:p>
                  </a:txBody>
                  <a:tcPr/>
                </a:tc>
                <a:tc>
                  <a:txBody>
                    <a:bodyPr/>
                    <a:lstStyle/>
                    <a:p>
                      <a:r>
                        <a:rPr lang="en-US" dirty="0"/>
                        <a:t>Big Money</a:t>
                      </a:r>
                    </a:p>
                  </a:txBody>
                  <a:tcPr/>
                </a:tc>
                <a:tc>
                  <a:txBody>
                    <a:bodyPr/>
                    <a:lstStyle/>
                    <a:p>
                      <a:r>
                        <a:rPr lang="en-US" dirty="0"/>
                        <a:t>Single Witch</a:t>
                      </a:r>
                    </a:p>
                  </a:txBody>
                  <a:tcPr/>
                </a:tc>
                <a:tc>
                  <a:txBody>
                    <a:bodyPr/>
                    <a:lstStyle/>
                    <a:p>
                      <a:r>
                        <a:rPr lang="en-US" dirty="0"/>
                        <a:t>Sarasua1</a:t>
                      </a:r>
                    </a:p>
                  </a:txBody>
                  <a:tcPr/>
                </a:tc>
                <a:extLst>
                  <a:ext uri="{0D108BD9-81ED-4DB2-BD59-A6C34878D82A}">
                    <a16:rowId xmlns:a16="http://schemas.microsoft.com/office/drawing/2014/main" val="3360126556"/>
                  </a:ext>
                </a:extLst>
              </a:tr>
              <a:tr h="370840">
                <a:tc>
                  <a:txBody>
                    <a:bodyPr/>
                    <a:lstStyle/>
                    <a:p>
                      <a:r>
                        <a:rPr lang="en-US" dirty="0"/>
                        <a:t>Big Money</a:t>
                      </a:r>
                    </a:p>
                  </a:txBody>
                  <a:tcPr>
                    <a:solidFill>
                      <a:schemeClr val="accent1"/>
                    </a:solidFill>
                  </a:tcPr>
                </a:tc>
                <a:tc>
                  <a:txBody>
                    <a:bodyPr/>
                    <a:lstStyle/>
                    <a:p>
                      <a:r>
                        <a:rPr lang="en-US" dirty="0"/>
                        <a:t>50</a:t>
                      </a:r>
                    </a:p>
                  </a:txBody>
                  <a:tcPr/>
                </a:tc>
                <a:tc>
                  <a:txBody>
                    <a:bodyPr/>
                    <a:lstStyle/>
                    <a:p>
                      <a:r>
                        <a:rPr lang="en-US" dirty="0"/>
                        <a:t>50</a:t>
                      </a:r>
                    </a:p>
                  </a:txBody>
                  <a:tcPr/>
                </a:tc>
                <a:tc>
                  <a:txBody>
                    <a:bodyPr/>
                    <a:lstStyle/>
                    <a:p>
                      <a:r>
                        <a:rPr lang="en-US" dirty="0"/>
                        <a:t>50</a:t>
                      </a:r>
                    </a:p>
                  </a:txBody>
                  <a:tcPr/>
                </a:tc>
                <a:tc>
                  <a:txBody>
                    <a:bodyPr/>
                    <a:lstStyle/>
                    <a:p>
                      <a:r>
                        <a:rPr lang="en-US" dirty="0"/>
                        <a:t>50</a:t>
                      </a:r>
                    </a:p>
                  </a:txBody>
                  <a:tcPr/>
                </a:tc>
                <a:extLst>
                  <a:ext uri="{0D108BD9-81ED-4DB2-BD59-A6C34878D82A}">
                    <a16:rowId xmlns:a16="http://schemas.microsoft.com/office/drawing/2014/main" val="3335217576"/>
                  </a:ext>
                </a:extLst>
              </a:tr>
              <a:tr h="370840">
                <a:tc>
                  <a:txBody>
                    <a:bodyPr/>
                    <a:lstStyle/>
                    <a:p>
                      <a:r>
                        <a:rPr lang="en-US" dirty="0"/>
                        <a:t>Single Witch</a:t>
                      </a:r>
                    </a:p>
                  </a:txBody>
                  <a:tcPr>
                    <a:solidFill>
                      <a:schemeClr val="accent1"/>
                    </a:solidFill>
                  </a:tcPr>
                </a:tc>
                <a:tc>
                  <a:txBody>
                    <a:bodyPr/>
                    <a:lstStyle/>
                    <a:p>
                      <a:r>
                        <a:rPr lang="en-US" dirty="0"/>
                        <a:t>50</a:t>
                      </a:r>
                    </a:p>
                  </a:txBody>
                  <a:tcPr/>
                </a:tc>
                <a:tc>
                  <a:txBody>
                    <a:bodyPr/>
                    <a:lstStyle/>
                    <a:p>
                      <a:r>
                        <a:rPr lang="en-US" dirty="0"/>
                        <a:t>50</a:t>
                      </a:r>
                    </a:p>
                  </a:txBody>
                  <a:tcPr/>
                </a:tc>
                <a:tc>
                  <a:txBody>
                    <a:bodyPr/>
                    <a:lstStyle/>
                    <a:p>
                      <a:r>
                        <a:rPr lang="en-US" dirty="0"/>
                        <a:t>50</a:t>
                      </a:r>
                    </a:p>
                  </a:txBody>
                  <a:tcPr/>
                </a:tc>
                <a:tc>
                  <a:txBody>
                    <a:bodyPr/>
                    <a:lstStyle/>
                    <a:p>
                      <a:r>
                        <a:rPr lang="en-US" dirty="0"/>
                        <a:t>50</a:t>
                      </a:r>
                    </a:p>
                  </a:txBody>
                  <a:tcPr/>
                </a:tc>
                <a:extLst>
                  <a:ext uri="{0D108BD9-81ED-4DB2-BD59-A6C34878D82A}">
                    <a16:rowId xmlns:a16="http://schemas.microsoft.com/office/drawing/2014/main" val="1517176968"/>
                  </a:ext>
                </a:extLst>
              </a:tr>
              <a:tr h="370840">
                <a:tc>
                  <a:txBody>
                    <a:bodyPr/>
                    <a:lstStyle/>
                    <a:p>
                      <a:r>
                        <a:rPr lang="en-US" dirty="0"/>
                        <a:t>Double Witch</a:t>
                      </a:r>
                    </a:p>
                  </a:txBody>
                  <a:tcPr>
                    <a:solidFill>
                      <a:schemeClr val="accent1"/>
                    </a:solidFill>
                  </a:tcPr>
                </a:tc>
                <a:tc>
                  <a:txBody>
                    <a:bodyPr/>
                    <a:lstStyle/>
                    <a:p>
                      <a:r>
                        <a:rPr lang="en-US" dirty="0"/>
                        <a:t>50</a:t>
                      </a:r>
                    </a:p>
                  </a:txBody>
                  <a:tcPr/>
                </a:tc>
                <a:tc>
                  <a:txBody>
                    <a:bodyPr/>
                    <a:lstStyle/>
                    <a:p>
                      <a:r>
                        <a:rPr lang="en-US" dirty="0"/>
                        <a:t>50</a:t>
                      </a:r>
                    </a:p>
                  </a:txBody>
                  <a:tcPr/>
                </a:tc>
                <a:tc>
                  <a:txBody>
                    <a:bodyPr/>
                    <a:lstStyle/>
                    <a:p>
                      <a:r>
                        <a:rPr lang="en-US" dirty="0"/>
                        <a:t>50</a:t>
                      </a:r>
                    </a:p>
                  </a:txBody>
                  <a:tcPr/>
                </a:tc>
                <a:tc>
                  <a:txBody>
                    <a:bodyPr/>
                    <a:lstStyle/>
                    <a:p>
                      <a:r>
                        <a:rPr lang="en-US" dirty="0"/>
                        <a:t>50</a:t>
                      </a:r>
                    </a:p>
                  </a:txBody>
                  <a:tcPr/>
                </a:tc>
                <a:extLst>
                  <a:ext uri="{0D108BD9-81ED-4DB2-BD59-A6C34878D82A}">
                    <a16:rowId xmlns:a16="http://schemas.microsoft.com/office/drawing/2014/main" val="1130817624"/>
                  </a:ext>
                </a:extLst>
              </a:tr>
              <a:tr h="370840">
                <a:tc>
                  <a:txBody>
                    <a:bodyPr/>
                    <a:lstStyle/>
                    <a:p>
                      <a:r>
                        <a:rPr lang="en-US" dirty="0"/>
                        <a:t>Sarasua1</a:t>
                      </a:r>
                    </a:p>
                  </a:txBody>
                  <a:tcPr>
                    <a:solidFill>
                      <a:schemeClr val="accent1"/>
                    </a:solidFill>
                  </a:tcPr>
                </a:tc>
                <a:tc>
                  <a:txBody>
                    <a:bodyPr/>
                    <a:lstStyle/>
                    <a:p>
                      <a:r>
                        <a:rPr lang="en-US" dirty="0"/>
                        <a:t>50</a:t>
                      </a:r>
                    </a:p>
                  </a:txBody>
                  <a:tcPr/>
                </a:tc>
                <a:tc>
                  <a:txBody>
                    <a:bodyPr/>
                    <a:lstStyle/>
                    <a:p>
                      <a:r>
                        <a:rPr lang="en-US" dirty="0"/>
                        <a:t>50</a:t>
                      </a:r>
                    </a:p>
                  </a:txBody>
                  <a:tcPr/>
                </a:tc>
                <a:tc>
                  <a:txBody>
                    <a:bodyPr/>
                    <a:lstStyle/>
                    <a:p>
                      <a:r>
                        <a:rPr lang="en-US" dirty="0"/>
                        <a:t>50</a:t>
                      </a:r>
                    </a:p>
                  </a:txBody>
                  <a:tcPr/>
                </a:tc>
                <a:tc>
                  <a:txBody>
                    <a:bodyPr/>
                    <a:lstStyle/>
                    <a:p>
                      <a:r>
                        <a:rPr lang="en-US" dirty="0"/>
                        <a:t>50</a:t>
                      </a:r>
                    </a:p>
                  </a:txBody>
                  <a:tcPr/>
                </a:tc>
                <a:extLst>
                  <a:ext uri="{0D108BD9-81ED-4DB2-BD59-A6C34878D82A}">
                    <a16:rowId xmlns:a16="http://schemas.microsoft.com/office/drawing/2014/main" val="1481704081"/>
                  </a:ext>
                </a:extLst>
              </a:tr>
            </a:tbl>
          </a:graphicData>
        </a:graphic>
      </p:graphicFrame>
    </p:spTree>
    <p:extLst>
      <p:ext uri="{BB962C8B-B14F-4D97-AF65-F5344CB8AC3E}">
        <p14:creationId xmlns:p14="http://schemas.microsoft.com/office/powerpoint/2010/main" val="9784415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ounded Rectangle 14">
            <a:extLst>
              <a:ext uri="{FF2B5EF4-FFF2-40B4-BE49-F238E27FC236}">
                <a16:creationId xmlns:a16="http://schemas.microsoft.com/office/drawing/2014/main" id="{637BD688-14A6-4B96-B8A2-3CD81C054F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0"/>
            <a:ext cx="7555992" cy="6858000"/>
          </a:xfrm>
          <a:prstGeom prst="rect">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useBgFill="1">
        <p:nvSpPr>
          <p:cNvPr id="10" name="Rectangle 9">
            <a:extLst>
              <a:ext uri="{FF2B5EF4-FFF2-40B4-BE49-F238E27FC236}">
                <a16:creationId xmlns:a16="http://schemas.microsoft.com/office/drawing/2014/main" id="{B7B2544F-CA5E-40F6-9525-716A90C83F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pic>
        <p:nvPicPr>
          <p:cNvPr id="12" name="Picture 11">
            <a:extLst>
              <a:ext uri="{FF2B5EF4-FFF2-40B4-BE49-F238E27FC236}">
                <a16:creationId xmlns:a16="http://schemas.microsoft.com/office/drawing/2014/main" id="{D2B93162-635C-46F5-97EC-E98C1659F1F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r="61975"/>
          <a:stretch/>
        </p:blipFill>
        <p:spPr>
          <a:xfrm>
            <a:off x="0" y="4375150"/>
            <a:ext cx="4636008" cy="2482850"/>
          </a:xfrm>
          <a:prstGeom prst="rect">
            <a:avLst/>
          </a:prstGeom>
        </p:spPr>
      </p:pic>
      <p:sp>
        <p:nvSpPr>
          <p:cNvPr id="2" name="Title 1">
            <a:extLst>
              <a:ext uri="{FF2B5EF4-FFF2-40B4-BE49-F238E27FC236}">
                <a16:creationId xmlns:a16="http://schemas.microsoft.com/office/drawing/2014/main" id="{24AABBAB-DF93-4F2C-95A8-B65EE819E69F}"/>
              </a:ext>
            </a:extLst>
          </p:cNvPr>
          <p:cNvSpPr>
            <a:spLocks noGrp="1"/>
          </p:cNvSpPr>
          <p:nvPr>
            <p:ph type="title"/>
          </p:nvPr>
        </p:nvSpPr>
        <p:spPr>
          <a:xfrm>
            <a:off x="665922" y="987287"/>
            <a:ext cx="3548269" cy="4697896"/>
          </a:xfrm>
        </p:spPr>
        <p:txBody>
          <a:bodyPr>
            <a:normAutofit/>
          </a:bodyPr>
          <a:lstStyle/>
          <a:p>
            <a:r>
              <a:rPr lang="en-US" sz="3600"/>
              <a:t>Overview</a:t>
            </a:r>
          </a:p>
        </p:txBody>
      </p:sp>
      <p:sp>
        <p:nvSpPr>
          <p:cNvPr id="3" name="Content Placeholder 2">
            <a:extLst>
              <a:ext uri="{FF2B5EF4-FFF2-40B4-BE49-F238E27FC236}">
                <a16:creationId xmlns:a16="http://schemas.microsoft.com/office/drawing/2014/main" id="{48AF95FD-8171-4E1B-A7D1-A8603A9574A8}"/>
              </a:ext>
            </a:extLst>
          </p:cNvPr>
          <p:cNvSpPr>
            <a:spLocks noGrp="1"/>
          </p:cNvSpPr>
          <p:nvPr>
            <p:ph idx="1"/>
          </p:nvPr>
        </p:nvSpPr>
        <p:spPr>
          <a:xfrm>
            <a:off x="5057825" y="987287"/>
            <a:ext cx="5755949" cy="4697895"/>
          </a:xfrm>
        </p:spPr>
        <p:txBody>
          <a:bodyPr anchor="ctr">
            <a:normAutofit/>
          </a:bodyPr>
          <a:lstStyle/>
          <a:p>
            <a:r>
              <a:rPr lang="en-US" sz="1800" dirty="0"/>
              <a:t>Introduction</a:t>
            </a:r>
          </a:p>
          <a:p>
            <a:r>
              <a:rPr lang="en-US" sz="1800" dirty="0"/>
              <a:t>Previous Work</a:t>
            </a:r>
          </a:p>
          <a:p>
            <a:r>
              <a:rPr lang="en-US" sz="1800" dirty="0"/>
              <a:t>Monte Carlo Tree Search</a:t>
            </a:r>
          </a:p>
          <a:p>
            <a:r>
              <a:rPr lang="en-US" sz="1800" dirty="0"/>
              <a:t>Dominion</a:t>
            </a:r>
          </a:p>
          <a:p>
            <a:r>
              <a:rPr lang="en-US" sz="1800" dirty="0"/>
              <a:t>Results</a:t>
            </a:r>
          </a:p>
          <a:p>
            <a:r>
              <a:rPr lang="en-US" sz="1800" b="1" u="sng" dirty="0">
                <a:solidFill>
                  <a:schemeClr val="accent1"/>
                </a:solidFill>
              </a:rPr>
              <a:t>Artifact Demo</a:t>
            </a:r>
          </a:p>
          <a:p>
            <a:r>
              <a:rPr lang="en-US" sz="1800" dirty="0"/>
              <a:t>Implementation</a:t>
            </a:r>
          </a:p>
          <a:p>
            <a:r>
              <a:rPr lang="en-US" sz="1800" dirty="0"/>
              <a:t>Conclusion</a:t>
            </a:r>
          </a:p>
          <a:p>
            <a:endParaRPr lang="en-US" sz="1800" dirty="0"/>
          </a:p>
        </p:txBody>
      </p:sp>
    </p:spTree>
    <p:extLst>
      <p:ext uri="{BB962C8B-B14F-4D97-AF65-F5344CB8AC3E}">
        <p14:creationId xmlns:p14="http://schemas.microsoft.com/office/powerpoint/2010/main" val="24502823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ounded Rectangle 14">
            <a:extLst>
              <a:ext uri="{FF2B5EF4-FFF2-40B4-BE49-F238E27FC236}">
                <a16:creationId xmlns:a16="http://schemas.microsoft.com/office/drawing/2014/main" id="{637BD688-14A6-4B96-B8A2-3CD81C054F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0"/>
            <a:ext cx="7555992" cy="6858000"/>
          </a:xfrm>
          <a:prstGeom prst="rect">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useBgFill="1">
        <p:nvSpPr>
          <p:cNvPr id="10" name="Rectangle 9">
            <a:extLst>
              <a:ext uri="{FF2B5EF4-FFF2-40B4-BE49-F238E27FC236}">
                <a16:creationId xmlns:a16="http://schemas.microsoft.com/office/drawing/2014/main" id="{B7B2544F-CA5E-40F6-9525-716A90C83F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pic>
        <p:nvPicPr>
          <p:cNvPr id="12" name="Picture 11">
            <a:extLst>
              <a:ext uri="{FF2B5EF4-FFF2-40B4-BE49-F238E27FC236}">
                <a16:creationId xmlns:a16="http://schemas.microsoft.com/office/drawing/2014/main" id="{D2B93162-635C-46F5-97EC-E98C1659F1F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r="61975"/>
          <a:stretch/>
        </p:blipFill>
        <p:spPr>
          <a:xfrm>
            <a:off x="0" y="4375150"/>
            <a:ext cx="4636008" cy="2482850"/>
          </a:xfrm>
          <a:prstGeom prst="rect">
            <a:avLst/>
          </a:prstGeom>
        </p:spPr>
      </p:pic>
      <p:sp>
        <p:nvSpPr>
          <p:cNvPr id="2" name="Title 1">
            <a:extLst>
              <a:ext uri="{FF2B5EF4-FFF2-40B4-BE49-F238E27FC236}">
                <a16:creationId xmlns:a16="http://schemas.microsoft.com/office/drawing/2014/main" id="{24AABBAB-DF93-4F2C-95A8-B65EE819E69F}"/>
              </a:ext>
            </a:extLst>
          </p:cNvPr>
          <p:cNvSpPr>
            <a:spLocks noGrp="1"/>
          </p:cNvSpPr>
          <p:nvPr>
            <p:ph type="title"/>
          </p:nvPr>
        </p:nvSpPr>
        <p:spPr>
          <a:xfrm>
            <a:off x="665922" y="987287"/>
            <a:ext cx="3548269" cy="4697896"/>
          </a:xfrm>
        </p:spPr>
        <p:txBody>
          <a:bodyPr>
            <a:normAutofit/>
          </a:bodyPr>
          <a:lstStyle/>
          <a:p>
            <a:r>
              <a:rPr lang="en-US" sz="3600"/>
              <a:t>Overview</a:t>
            </a:r>
          </a:p>
        </p:txBody>
      </p:sp>
      <p:sp>
        <p:nvSpPr>
          <p:cNvPr id="3" name="Content Placeholder 2">
            <a:extLst>
              <a:ext uri="{FF2B5EF4-FFF2-40B4-BE49-F238E27FC236}">
                <a16:creationId xmlns:a16="http://schemas.microsoft.com/office/drawing/2014/main" id="{48AF95FD-8171-4E1B-A7D1-A8603A9574A8}"/>
              </a:ext>
            </a:extLst>
          </p:cNvPr>
          <p:cNvSpPr>
            <a:spLocks noGrp="1"/>
          </p:cNvSpPr>
          <p:nvPr>
            <p:ph idx="1"/>
          </p:nvPr>
        </p:nvSpPr>
        <p:spPr>
          <a:xfrm>
            <a:off x="5057825" y="987287"/>
            <a:ext cx="5755949" cy="4697895"/>
          </a:xfrm>
        </p:spPr>
        <p:txBody>
          <a:bodyPr anchor="ctr">
            <a:normAutofit/>
          </a:bodyPr>
          <a:lstStyle/>
          <a:p>
            <a:r>
              <a:rPr lang="en-US" sz="1800" dirty="0"/>
              <a:t>Introduction</a:t>
            </a:r>
          </a:p>
          <a:p>
            <a:r>
              <a:rPr lang="en-US" sz="1800" dirty="0"/>
              <a:t>Previous Work</a:t>
            </a:r>
          </a:p>
          <a:p>
            <a:r>
              <a:rPr lang="en-US" sz="1800" dirty="0"/>
              <a:t>Monte Carlo Tree Search</a:t>
            </a:r>
          </a:p>
          <a:p>
            <a:r>
              <a:rPr lang="en-US" sz="1800" dirty="0"/>
              <a:t>Dominion</a:t>
            </a:r>
          </a:p>
          <a:p>
            <a:r>
              <a:rPr lang="en-US" sz="1800" dirty="0"/>
              <a:t>Results</a:t>
            </a:r>
          </a:p>
          <a:p>
            <a:r>
              <a:rPr lang="en-US" sz="1800" dirty="0"/>
              <a:t>Artifact Demo</a:t>
            </a:r>
          </a:p>
          <a:p>
            <a:r>
              <a:rPr lang="en-US" sz="1800" dirty="0"/>
              <a:t>Implementation</a:t>
            </a:r>
          </a:p>
          <a:p>
            <a:r>
              <a:rPr lang="en-US" sz="1800" dirty="0"/>
              <a:t>Conclusion</a:t>
            </a:r>
          </a:p>
          <a:p>
            <a:endParaRPr lang="en-US" sz="1800" dirty="0"/>
          </a:p>
        </p:txBody>
      </p:sp>
    </p:spTree>
    <p:extLst>
      <p:ext uri="{BB962C8B-B14F-4D97-AF65-F5344CB8AC3E}">
        <p14:creationId xmlns:p14="http://schemas.microsoft.com/office/powerpoint/2010/main" val="20006873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AD6C0D-E98F-4712-B030-5FEA17934183}"/>
              </a:ext>
            </a:extLst>
          </p:cNvPr>
          <p:cNvSpPr>
            <a:spLocks noGrp="1"/>
          </p:cNvSpPr>
          <p:nvPr>
            <p:ph type="title"/>
          </p:nvPr>
        </p:nvSpPr>
        <p:spPr/>
        <p:txBody>
          <a:bodyPr/>
          <a:lstStyle/>
          <a:p>
            <a:r>
              <a:rPr lang="en-US" dirty="0"/>
              <a:t>Sick Demo</a:t>
            </a:r>
          </a:p>
        </p:txBody>
      </p:sp>
      <p:sp>
        <p:nvSpPr>
          <p:cNvPr id="3" name="Content Placeholder 2">
            <a:extLst>
              <a:ext uri="{FF2B5EF4-FFF2-40B4-BE49-F238E27FC236}">
                <a16:creationId xmlns:a16="http://schemas.microsoft.com/office/drawing/2014/main" id="{EB819E91-A948-4954-9FD2-DF04AB17975E}"/>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828820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ounded Rectangle 14">
            <a:extLst>
              <a:ext uri="{FF2B5EF4-FFF2-40B4-BE49-F238E27FC236}">
                <a16:creationId xmlns:a16="http://schemas.microsoft.com/office/drawing/2014/main" id="{637BD688-14A6-4B96-B8A2-3CD81C054F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0"/>
            <a:ext cx="7555992" cy="6858000"/>
          </a:xfrm>
          <a:prstGeom prst="rect">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useBgFill="1">
        <p:nvSpPr>
          <p:cNvPr id="10" name="Rectangle 9">
            <a:extLst>
              <a:ext uri="{FF2B5EF4-FFF2-40B4-BE49-F238E27FC236}">
                <a16:creationId xmlns:a16="http://schemas.microsoft.com/office/drawing/2014/main" id="{B7B2544F-CA5E-40F6-9525-716A90C83F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pic>
        <p:nvPicPr>
          <p:cNvPr id="12" name="Picture 11">
            <a:extLst>
              <a:ext uri="{FF2B5EF4-FFF2-40B4-BE49-F238E27FC236}">
                <a16:creationId xmlns:a16="http://schemas.microsoft.com/office/drawing/2014/main" id="{D2B93162-635C-46F5-97EC-E98C1659F1F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r="61975"/>
          <a:stretch/>
        </p:blipFill>
        <p:spPr>
          <a:xfrm>
            <a:off x="0" y="4375150"/>
            <a:ext cx="4636008" cy="2482850"/>
          </a:xfrm>
          <a:prstGeom prst="rect">
            <a:avLst/>
          </a:prstGeom>
        </p:spPr>
      </p:pic>
      <p:sp>
        <p:nvSpPr>
          <p:cNvPr id="2" name="Title 1">
            <a:extLst>
              <a:ext uri="{FF2B5EF4-FFF2-40B4-BE49-F238E27FC236}">
                <a16:creationId xmlns:a16="http://schemas.microsoft.com/office/drawing/2014/main" id="{24AABBAB-DF93-4F2C-95A8-B65EE819E69F}"/>
              </a:ext>
            </a:extLst>
          </p:cNvPr>
          <p:cNvSpPr>
            <a:spLocks noGrp="1"/>
          </p:cNvSpPr>
          <p:nvPr>
            <p:ph type="title"/>
          </p:nvPr>
        </p:nvSpPr>
        <p:spPr>
          <a:xfrm>
            <a:off x="665922" y="987287"/>
            <a:ext cx="3548269" cy="4697896"/>
          </a:xfrm>
        </p:spPr>
        <p:txBody>
          <a:bodyPr>
            <a:normAutofit/>
          </a:bodyPr>
          <a:lstStyle/>
          <a:p>
            <a:r>
              <a:rPr lang="en-US" sz="3600"/>
              <a:t>Overview</a:t>
            </a:r>
          </a:p>
        </p:txBody>
      </p:sp>
      <p:sp>
        <p:nvSpPr>
          <p:cNvPr id="3" name="Content Placeholder 2">
            <a:extLst>
              <a:ext uri="{FF2B5EF4-FFF2-40B4-BE49-F238E27FC236}">
                <a16:creationId xmlns:a16="http://schemas.microsoft.com/office/drawing/2014/main" id="{48AF95FD-8171-4E1B-A7D1-A8603A9574A8}"/>
              </a:ext>
            </a:extLst>
          </p:cNvPr>
          <p:cNvSpPr>
            <a:spLocks noGrp="1"/>
          </p:cNvSpPr>
          <p:nvPr>
            <p:ph idx="1"/>
          </p:nvPr>
        </p:nvSpPr>
        <p:spPr>
          <a:xfrm>
            <a:off x="5057825" y="987287"/>
            <a:ext cx="5755949" cy="4697895"/>
          </a:xfrm>
        </p:spPr>
        <p:txBody>
          <a:bodyPr anchor="ctr">
            <a:normAutofit/>
          </a:bodyPr>
          <a:lstStyle/>
          <a:p>
            <a:r>
              <a:rPr lang="en-US" sz="1800" dirty="0"/>
              <a:t>Introduction</a:t>
            </a:r>
          </a:p>
          <a:p>
            <a:r>
              <a:rPr lang="en-US" sz="1800" dirty="0"/>
              <a:t>Previous Work</a:t>
            </a:r>
          </a:p>
          <a:p>
            <a:r>
              <a:rPr lang="en-US" sz="1800" dirty="0"/>
              <a:t>Monte Carlo Tree Search</a:t>
            </a:r>
          </a:p>
          <a:p>
            <a:r>
              <a:rPr lang="en-US" sz="1800" dirty="0"/>
              <a:t>Dominion</a:t>
            </a:r>
          </a:p>
          <a:p>
            <a:r>
              <a:rPr lang="en-US" sz="1800" dirty="0"/>
              <a:t>Results</a:t>
            </a:r>
          </a:p>
          <a:p>
            <a:r>
              <a:rPr lang="en-US" sz="1800" dirty="0"/>
              <a:t>Artifact Demo</a:t>
            </a:r>
          </a:p>
          <a:p>
            <a:r>
              <a:rPr lang="en-US" sz="1800" b="1" u="sng" dirty="0">
                <a:solidFill>
                  <a:schemeClr val="accent1"/>
                </a:solidFill>
              </a:rPr>
              <a:t>Implementation</a:t>
            </a:r>
          </a:p>
          <a:p>
            <a:r>
              <a:rPr lang="en-US" sz="1800" dirty="0"/>
              <a:t>Conclusion</a:t>
            </a:r>
          </a:p>
          <a:p>
            <a:endParaRPr lang="en-US" sz="1800" dirty="0"/>
          </a:p>
        </p:txBody>
      </p:sp>
    </p:spTree>
    <p:extLst>
      <p:ext uri="{BB962C8B-B14F-4D97-AF65-F5344CB8AC3E}">
        <p14:creationId xmlns:p14="http://schemas.microsoft.com/office/powerpoint/2010/main" val="24874640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B71CFC-09BE-420D-8B8E-32C342C2C475}"/>
              </a:ext>
            </a:extLst>
          </p:cNvPr>
          <p:cNvSpPr>
            <a:spLocks noGrp="1"/>
          </p:cNvSpPr>
          <p:nvPr>
            <p:ph type="title"/>
          </p:nvPr>
        </p:nvSpPr>
        <p:spPr/>
        <p:txBody>
          <a:bodyPr/>
          <a:lstStyle/>
          <a:p>
            <a:r>
              <a:rPr lang="en-US" dirty="0"/>
              <a:t>Data structure</a:t>
            </a:r>
          </a:p>
        </p:txBody>
      </p:sp>
      <p:sp>
        <p:nvSpPr>
          <p:cNvPr id="4" name="Rectangle 3">
            <a:extLst>
              <a:ext uri="{FF2B5EF4-FFF2-40B4-BE49-F238E27FC236}">
                <a16:creationId xmlns:a16="http://schemas.microsoft.com/office/drawing/2014/main" id="{7A176CB1-838A-48D6-98EA-A27ACC5E9B09}"/>
              </a:ext>
            </a:extLst>
          </p:cNvPr>
          <p:cNvSpPr/>
          <p:nvPr/>
        </p:nvSpPr>
        <p:spPr>
          <a:xfrm>
            <a:off x="4508121" y="2376172"/>
            <a:ext cx="3175757" cy="14393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t>Node</a:t>
            </a:r>
          </a:p>
        </p:txBody>
      </p:sp>
      <p:sp>
        <p:nvSpPr>
          <p:cNvPr id="5" name="Rectangle 4">
            <a:extLst>
              <a:ext uri="{FF2B5EF4-FFF2-40B4-BE49-F238E27FC236}">
                <a16:creationId xmlns:a16="http://schemas.microsoft.com/office/drawing/2014/main" id="{73D9B034-2F89-482D-85E3-C22F7AC5AE7C}"/>
              </a:ext>
            </a:extLst>
          </p:cNvPr>
          <p:cNvSpPr/>
          <p:nvPr/>
        </p:nvSpPr>
        <p:spPr>
          <a:xfrm>
            <a:off x="6670600" y="2447894"/>
            <a:ext cx="915635" cy="1221305"/>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23DB0834-4B9B-4A2C-B40C-10D200932D83}"/>
              </a:ext>
            </a:extLst>
          </p:cNvPr>
          <p:cNvSpPr/>
          <p:nvPr/>
        </p:nvSpPr>
        <p:spPr>
          <a:xfrm>
            <a:off x="4570219" y="3078334"/>
            <a:ext cx="924025" cy="65451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Data</a:t>
            </a:r>
          </a:p>
        </p:txBody>
      </p:sp>
      <p:sp>
        <p:nvSpPr>
          <p:cNvPr id="7" name="Rectangle 6">
            <a:extLst>
              <a:ext uri="{FF2B5EF4-FFF2-40B4-BE49-F238E27FC236}">
                <a16:creationId xmlns:a16="http://schemas.microsoft.com/office/drawing/2014/main" id="{30314A95-9EAB-4647-AF04-9A65447A6C34}"/>
              </a:ext>
            </a:extLst>
          </p:cNvPr>
          <p:cNvSpPr/>
          <p:nvPr/>
        </p:nvSpPr>
        <p:spPr>
          <a:xfrm>
            <a:off x="6686239" y="2848680"/>
            <a:ext cx="837398" cy="24025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A22132BE-8012-401D-930E-C65FD4269717}"/>
              </a:ext>
            </a:extLst>
          </p:cNvPr>
          <p:cNvSpPr/>
          <p:nvPr/>
        </p:nvSpPr>
        <p:spPr>
          <a:xfrm>
            <a:off x="6722335" y="2897345"/>
            <a:ext cx="211756" cy="1222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088E1CB6-D7E7-455B-97A1-329ABEBEB114}"/>
              </a:ext>
            </a:extLst>
          </p:cNvPr>
          <p:cNvSpPr/>
          <p:nvPr/>
        </p:nvSpPr>
        <p:spPr>
          <a:xfrm>
            <a:off x="6991842" y="2897345"/>
            <a:ext cx="211756" cy="1222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A3B3537-54E3-4949-853F-0101F6D4F57D}"/>
              </a:ext>
            </a:extLst>
          </p:cNvPr>
          <p:cNvSpPr/>
          <p:nvPr/>
        </p:nvSpPr>
        <p:spPr>
          <a:xfrm>
            <a:off x="7261349" y="2897345"/>
            <a:ext cx="211756" cy="1222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A9569B18-317D-4B4F-BD2D-2A1AE65D4ED5}"/>
              </a:ext>
            </a:extLst>
          </p:cNvPr>
          <p:cNvSpPr/>
          <p:nvPr/>
        </p:nvSpPr>
        <p:spPr>
          <a:xfrm>
            <a:off x="6695863" y="3137595"/>
            <a:ext cx="837398" cy="24025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606AD36-A4AE-4CBB-AD77-B31D63C80A32}"/>
              </a:ext>
            </a:extLst>
          </p:cNvPr>
          <p:cNvSpPr/>
          <p:nvPr/>
        </p:nvSpPr>
        <p:spPr>
          <a:xfrm>
            <a:off x="6731959" y="3186260"/>
            <a:ext cx="211756" cy="1222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C27FC981-828B-489B-86C6-EC172E874C1B}"/>
              </a:ext>
            </a:extLst>
          </p:cNvPr>
          <p:cNvSpPr/>
          <p:nvPr/>
        </p:nvSpPr>
        <p:spPr>
          <a:xfrm>
            <a:off x="6686239" y="3427957"/>
            <a:ext cx="837398" cy="24025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EB82C448-1252-4A41-AD42-9246630FF72D}"/>
              </a:ext>
            </a:extLst>
          </p:cNvPr>
          <p:cNvSpPr/>
          <p:nvPr/>
        </p:nvSpPr>
        <p:spPr>
          <a:xfrm>
            <a:off x="6722335" y="3476622"/>
            <a:ext cx="211756" cy="1222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B0FF1216-DB3D-436C-85DC-5663EACB5E1E}"/>
              </a:ext>
            </a:extLst>
          </p:cNvPr>
          <p:cNvSpPr/>
          <p:nvPr/>
        </p:nvSpPr>
        <p:spPr>
          <a:xfrm>
            <a:off x="6991842" y="3476622"/>
            <a:ext cx="211756" cy="1222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7D9BEA9F-A9E2-413B-8791-DDCB8D725200}"/>
              </a:ext>
            </a:extLst>
          </p:cNvPr>
          <p:cNvSpPr/>
          <p:nvPr/>
        </p:nvSpPr>
        <p:spPr>
          <a:xfrm>
            <a:off x="7261349" y="3476622"/>
            <a:ext cx="211756" cy="1222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16D58604-3D62-4492-924E-5A5E1B4F3223}"/>
              </a:ext>
            </a:extLst>
          </p:cNvPr>
          <p:cNvSpPr txBox="1"/>
          <p:nvPr/>
        </p:nvSpPr>
        <p:spPr>
          <a:xfrm>
            <a:off x="6647120" y="2454292"/>
            <a:ext cx="915635" cy="369332"/>
          </a:xfrm>
          <a:prstGeom prst="rect">
            <a:avLst/>
          </a:prstGeom>
          <a:noFill/>
        </p:spPr>
        <p:txBody>
          <a:bodyPr wrap="none" rtlCol="0">
            <a:spAutoFit/>
          </a:bodyPr>
          <a:lstStyle/>
          <a:p>
            <a:r>
              <a:rPr lang="en-US" dirty="0"/>
              <a:t>Moves</a:t>
            </a:r>
          </a:p>
        </p:txBody>
      </p:sp>
      <p:sp>
        <p:nvSpPr>
          <p:cNvPr id="20" name="TextBox 19">
            <a:extLst>
              <a:ext uri="{FF2B5EF4-FFF2-40B4-BE49-F238E27FC236}">
                <a16:creationId xmlns:a16="http://schemas.microsoft.com/office/drawing/2014/main" id="{8DB781A7-E7CF-4C82-BA86-59FF9A751FE7}"/>
              </a:ext>
            </a:extLst>
          </p:cNvPr>
          <p:cNvSpPr txBox="1"/>
          <p:nvPr/>
        </p:nvSpPr>
        <p:spPr>
          <a:xfrm>
            <a:off x="8109020" y="3308528"/>
            <a:ext cx="3308919" cy="369332"/>
          </a:xfrm>
          <a:prstGeom prst="rect">
            <a:avLst/>
          </a:prstGeom>
          <a:noFill/>
        </p:spPr>
        <p:txBody>
          <a:bodyPr wrap="none" rtlCol="0">
            <a:spAutoFit/>
          </a:bodyPr>
          <a:lstStyle/>
          <a:p>
            <a:r>
              <a:rPr lang="en-US" dirty="0"/>
              <a:t>Possible outcomes for move</a:t>
            </a:r>
          </a:p>
        </p:txBody>
      </p:sp>
      <p:cxnSp>
        <p:nvCxnSpPr>
          <p:cNvPr id="21" name="Straight Arrow Connector 20">
            <a:extLst>
              <a:ext uri="{FF2B5EF4-FFF2-40B4-BE49-F238E27FC236}">
                <a16:creationId xmlns:a16="http://schemas.microsoft.com/office/drawing/2014/main" id="{FC3C3570-3B5B-4E71-AADF-E1D5A8F459C9}"/>
              </a:ext>
            </a:extLst>
          </p:cNvPr>
          <p:cNvCxnSpPr>
            <a:cxnSpLocks/>
            <a:stCxn id="20" idx="1"/>
            <a:endCxn id="18" idx="3"/>
          </p:cNvCxnSpPr>
          <p:nvPr/>
        </p:nvCxnSpPr>
        <p:spPr>
          <a:xfrm flipH="1">
            <a:off x="7473105" y="3493194"/>
            <a:ext cx="635915" cy="44562"/>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sp>
        <p:nvSpPr>
          <p:cNvPr id="22" name="Rectangle 21">
            <a:extLst>
              <a:ext uri="{FF2B5EF4-FFF2-40B4-BE49-F238E27FC236}">
                <a16:creationId xmlns:a16="http://schemas.microsoft.com/office/drawing/2014/main" id="{4494AEE9-9680-49C1-9642-82158E4B02AF}"/>
              </a:ext>
            </a:extLst>
          </p:cNvPr>
          <p:cNvSpPr/>
          <p:nvPr/>
        </p:nvSpPr>
        <p:spPr>
          <a:xfrm>
            <a:off x="4570219" y="2815919"/>
            <a:ext cx="1373723" cy="21447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200" dirty="0"/>
              <a:t>Parent Pointer</a:t>
            </a:r>
          </a:p>
        </p:txBody>
      </p:sp>
      <p:sp>
        <p:nvSpPr>
          <p:cNvPr id="23" name="Rectangle 22">
            <a:extLst>
              <a:ext uri="{FF2B5EF4-FFF2-40B4-BE49-F238E27FC236}">
                <a16:creationId xmlns:a16="http://schemas.microsoft.com/office/drawing/2014/main" id="{96D152DE-7824-4373-8D4F-2E6BB977E734}"/>
              </a:ext>
            </a:extLst>
          </p:cNvPr>
          <p:cNvSpPr/>
          <p:nvPr/>
        </p:nvSpPr>
        <p:spPr>
          <a:xfrm>
            <a:off x="2934596" y="4258730"/>
            <a:ext cx="1819469" cy="174427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24" name="TextBox 23">
            <a:extLst>
              <a:ext uri="{FF2B5EF4-FFF2-40B4-BE49-F238E27FC236}">
                <a16:creationId xmlns:a16="http://schemas.microsoft.com/office/drawing/2014/main" id="{9F7ACDDE-A159-4A0F-BDC6-C2009A207DE5}"/>
              </a:ext>
            </a:extLst>
          </p:cNvPr>
          <p:cNvSpPr txBox="1"/>
          <p:nvPr/>
        </p:nvSpPr>
        <p:spPr>
          <a:xfrm>
            <a:off x="3469868" y="4259722"/>
            <a:ext cx="748923" cy="369332"/>
          </a:xfrm>
          <a:prstGeom prst="rect">
            <a:avLst/>
          </a:prstGeom>
          <a:noFill/>
        </p:spPr>
        <p:txBody>
          <a:bodyPr wrap="none" rtlCol="0">
            <a:spAutoFit/>
          </a:bodyPr>
          <a:lstStyle/>
          <a:p>
            <a:r>
              <a:rPr lang="en-US" dirty="0"/>
              <a:t>Data</a:t>
            </a:r>
          </a:p>
        </p:txBody>
      </p:sp>
      <p:sp>
        <p:nvSpPr>
          <p:cNvPr id="25" name="Rectangle 24">
            <a:extLst>
              <a:ext uri="{FF2B5EF4-FFF2-40B4-BE49-F238E27FC236}">
                <a16:creationId xmlns:a16="http://schemas.microsoft.com/office/drawing/2014/main" id="{012F8992-05FB-4F82-A190-7433386C2482}"/>
              </a:ext>
            </a:extLst>
          </p:cNvPr>
          <p:cNvSpPr/>
          <p:nvPr/>
        </p:nvSpPr>
        <p:spPr>
          <a:xfrm>
            <a:off x="3138230" y="4766213"/>
            <a:ext cx="1412197" cy="4198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Metadata</a:t>
            </a:r>
          </a:p>
        </p:txBody>
      </p:sp>
      <p:sp>
        <p:nvSpPr>
          <p:cNvPr id="26" name="Rectangle 25">
            <a:extLst>
              <a:ext uri="{FF2B5EF4-FFF2-40B4-BE49-F238E27FC236}">
                <a16:creationId xmlns:a16="http://schemas.microsoft.com/office/drawing/2014/main" id="{8F8683B1-EC7E-4347-86A4-24EB49D19678}"/>
              </a:ext>
            </a:extLst>
          </p:cNvPr>
          <p:cNvSpPr/>
          <p:nvPr/>
        </p:nvSpPr>
        <p:spPr>
          <a:xfrm>
            <a:off x="3093217" y="5281969"/>
            <a:ext cx="1457210" cy="4572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err="1"/>
              <a:t>Gamestate</a:t>
            </a:r>
            <a:endParaRPr lang="en-US" dirty="0"/>
          </a:p>
        </p:txBody>
      </p:sp>
      <p:cxnSp>
        <p:nvCxnSpPr>
          <p:cNvPr id="28" name="Straight Arrow Connector 27">
            <a:extLst>
              <a:ext uri="{FF2B5EF4-FFF2-40B4-BE49-F238E27FC236}">
                <a16:creationId xmlns:a16="http://schemas.microsoft.com/office/drawing/2014/main" id="{72A9D26F-5D52-4FDC-9A06-BDABB37B6FC3}"/>
              </a:ext>
            </a:extLst>
          </p:cNvPr>
          <p:cNvCxnSpPr/>
          <p:nvPr/>
        </p:nvCxnSpPr>
        <p:spPr>
          <a:xfrm flipH="1">
            <a:off x="4284105" y="3598890"/>
            <a:ext cx="469960" cy="725514"/>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sp>
        <p:nvSpPr>
          <p:cNvPr id="29" name="Rectangle 28">
            <a:extLst>
              <a:ext uri="{FF2B5EF4-FFF2-40B4-BE49-F238E27FC236}">
                <a16:creationId xmlns:a16="http://schemas.microsoft.com/office/drawing/2014/main" id="{6B9FF7E8-0602-45C5-863C-6F1259F30FD1}"/>
              </a:ext>
            </a:extLst>
          </p:cNvPr>
          <p:cNvSpPr/>
          <p:nvPr/>
        </p:nvSpPr>
        <p:spPr>
          <a:xfrm>
            <a:off x="5373121" y="4629054"/>
            <a:ext cx="2150516" cy="1174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t>Metadata</a:t>
            </a:r>
          </a:p>
          <a:p>
            <a:pPr algn="ctr"/>
            <a:endParaRPr lang="en-US" dirty="0"/>
          </a:p>
          <a:p>
            <a:r>
              <a:rPr lang="en-US" dirty="0"/>
              <a:t>Float wins;</a:t>
            </a:r>
          </a:p>
          <a:p>
            <a:r>
              <a:rPr lang="en-US" dirty="0"/>
              <a:t>Float simulations</a:t>
            </a:r>
          </a:p>
        </p:txBody>
      </p:sp>
      <p:cxnSp>
        <p:nvCxnSpPr>
          <p:cNvPr id="33" name="Straight Arrow Connector 32">
            <a:extLst>
              <a:ext uri="{FF2B5EF4-FFF2-40B4-BE49-F238E27FC236}">
                <a16:creationId xmlns:a16="http://schemas.microsoft.com/office/drawing/2014/main" id="{9CA7AF74-5EF2-4C36-9A09-86FFEDF140D0}"/>
              </a:ext>
            </a:extLst>
          </p:cNvPr>
          <p:cNvCxnSpPr>
            <a:cxnSpLocks/>
            <a:stCxn id="20" idx="1"/>
          </p:cNvCxnSpPr>
          <p:nvPr/>
        </p:nvCxnSpPr>
        <p:spPr>
          <a:xfrm flipH="1">
            <a:off x="7113720" y="3493194"/>
            <a:ext cx="995300" cy="72718"/>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36" name="Straight Arrow Connector 35">
            <a:extLst>
              <a:ext uri="{FF2B5EF4-FFF2-40B4-BE49-F238E27FC236}">
                <a16:creationId xmlns:a16="http://schemas.microsoft.com/office/drawing/2014/main" id="{1D263E0E-7401-4790-B107-B55E394937AF}"/>
              </a:ext>
            </a:extLst>
          </p:cNvPr>
          <p:cNvCxnSpPr>
            <a:cxnSpLocks/>
            <a:stCxn id="20" idx="1"/>
          </p:cNvCxnSpPr>
          <p:nvPr/>
        </p:nvCxnSpPr>
        <p:spPr>
          <a:xfrm flipH="1">
            <a:off x="6864370" y="3493194"/>
            <a:ext cx="1244650" cy="22934"/>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44" name="Straight Arrow Connector 43">
            <a:extLst>
              <a:ext uri="{FF2B5EF4-FFF2-40B4-BE49-F238E27FC236}">
                <a16:creationId xmlns:a16="http://schemas.microsoft.com/office/drawing/2014/main" id="{1C75002A-A494-4E32-A52B-614424E6D81A}"/>
              </a:ext>
            </a:extLst>
          </p:cNvPr>
          <p:cNvCxnSpPr>
            <a:cxnSpLocks/>
            <a:stCxn id="45" idx="1"/>
            <a:endCxn id="7" idx="3"/>
          </p:cNvCxnSpPr>
          <p:nvPr/>
        </p:nvCxnSpPr>
        <p:spPr>
          <a:xfrm flipH="1">
            <a:off x="7523637" y="2911204"/>
            <a:ext cx="626490" cy="57601"/>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sp>
        <p:nvSpPr>
          <p:cNvPr id="45" name="TextBox 44">
            <a:extLst>
              <a:ext uri="{FF2B5EF4-FFF2-40B4-BE49-F238E27FC236}">
                <a16:creationId xmlns:a16="http://schemas.microsoft.com/office/drawing/2014/main" id="{91DDC28D-92AA-4419-BEC0-302B447B7AB8}"/>
              </a:ext>
            </a:extLst>
          </p:cNvPr>
          <p:cNvSpPr txBox="1"/>
          <p:nvPr/>
        </p:nvSpPr>
        <p:spPr>
          <a:xfrm>
            <a:off x="8150127" y="2726538"/>
            <a:ext cx="825867" cy="369332"/>
          </a:xfrm>
          <a:prstGeom prst="rect">
            <a:avLst/>
          </a:prstGeom>
          <a:noFill/>
        </p:spPr>
        <p:txBody>
          <a:bodyPr wrap="none" rtlCol="0">
            <a:spAutoFit/>
          </a:bodyPr>
          <a:lstStyle/>
          <a:p>
            <a:r>
              <a:rPr lang="en-US" dirty="0"/>
              <a:t>Move</a:t>
            </a:r>
          </a:p>
        </p:txBody>
      </p:sp>
      <p:cxnSp>
        <p:nvCxnSpPr>
          <p:cNvPr id="46" name="Straight Arrow Connector 45">
            <a:extLst>
              <a:ext uri="{FF2B5EF4-FFF2-40B4-BE49-F238E27FC236}">
                <a16:creationId xmlns:a16="http://schemas.microsoft.com/office/drawing/2014/main" id="{B3EA13B6-24A3-4070-9DAB-75662ED4EEF0}"/>
              </a:ext>
            </a:extLst>
          </p:cNvPr>
          <p:cNvCxnSpPr>
            <a:cxnSpLocks/>
            <a:stCxn id="45" idx="1"/>
          </p:cNvCxnSpPr>
          <p:nvPr/>
        </p:nvCxnSpPr>
        <p:spPr>
          <a:xfrm flipH="1">
            <a:off x="7425503" y="2911204"/>
            <a:ext cx="724624" cy="322227"/>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48" name="Straight Arrow Connector 47">
            <a:extLst>
              <a:ext uri="{FF2B5EF4-FFF2-40B4-BE49-F238E27FC236}">
                <a16:creationId xmlns:a16="http://schemas.microsoft.com/office/drawing/2014/main" id="{7097CD0D-9B0B-4EA5-AED4-CB731A6487E6}"/>
              </a:ext>
            </a:extLst>
          </p:cNvPr>
          <p:cNvCxnSpPr>
            <a:cxnSpLocks/>
            <a:stCxn id="45" idx="1"/>
          </p:cNvCxnSpPr>
          <p:nvPr/>
        </p:nvCxnSpPr>
        <p:spPr>
          <a:xfrm flipH="1">
            <a:off x="7486695" y="2911204"/>
            <a:ext cx="663432" cy="512330"/>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53" name="Straight Arrow Connector 52">
            <a:extLst>
              <a:ext uri="{FF2B5EF4-FFF2-40B4-BE49-F238E27FC236}">
                <a16:creationId xmlns:a16="http://schemas.microsoft.com/office/drawing/2014/main" id="{DEBAB712-F974-4EF8-AC5B-BE21FE7F36F0}"/>
              </a:ext>
            </a:extLst>
          </p:cNvPr>
          <p:cNvCxnSpPr>
            <a:stCxn id="25" idx="3"/>
          </p:cNvCxnSpPr>
          <p:nvPr/>
        </p:nvCxnSpPr>
        <p:spPr>
          <a:xfrm>
            <a:off x="4550427" y="4976152"/>
            <a:ext cx="943817" cy="34387"/>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spTree>
    <p:extLst>
      <p:ext uri="{BB962C8B-B14F-4D97-AF65-F5344CB8AC3E}">
        <p14:creationId xmlns:p14="http://schemas.microsoft.com/office/powerpoint/2010/main" val="4705369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fade">
                                      <p:cBhvr>
                                        <p:cTn id="25" dur="500"/>
                                        <p:tgtEl>
                                          <p:spTgt spid="10"/>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fade">
                                      <p:cBhvr>
                                        <p:cTn id="28" dur="500"/>
                                        <p:tgtEl>
                                          <p:spTgt spid="11"/>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fade">
                                      <p:cBhvr>
                                        <p:cTn id="31" dur="500"/>
                                        <p:tgtEl>
                                          <p:spTgt spid="12"/>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5"/>
                                        </p:tgtEl>
                                        <p:attrNameLst>
                                          <p:attrName>style.visibility</p:attrName>
                                        </p:attrNameLst>
                                      </p:cBhvr>
                                      <p:to>
                                        <p:strVal val="visible"/>
                                      </p:to>
                                    </p:set>
                                    <p:animEffect transition="in" filter="fade">
                                      <p:cBhvr>
                                        <p:cTn id="34" dur="500"/>
                                        <p:tgtEl>
                                          <p:spTgt spid="15"/>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fade">
                                      <p:cBhvr>
                                        <p:cTn id="37" dur="500"/>
                                        <p:tgtEl>
                                          <p:spTgt spid="16"/>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7"/>
                                        </p:tgtEl>
                                        <p:attrNameLst>
                                          <p:attrName>style.visibility</p:attrName>
                                        </p:attrNameLst>
                                      </p:cBhvr>
                                      <p:to>
                                        <p:strVal val="visible"/>
                                      </p:to>
                                    </p:set>
                                    <p:animEffect transition="in" filter="fade">
                                      <p:cBhvr>
                                        <p:cTn id="40" dur="500"/>
                                        <p:tgtEl>
                                          <p:spTgt spid="17"/>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8"/>
                                        </p:tgtEl>
                                        <p:attrNameLst>
                                          <p:attrName>style.visibility</p:attrName>
                                        </p:attrNameLst>
                                      </p:cBhvr>
                                      <p:to>
                                        <p:strVal val="visible"/>
                                      </p:to>
                                    </p:set>
                                    <p:animEffect transition="in" filter="fade">
                                      <p:cBhvr>
                                        <p:cTn id="43" dur="500"/>
                                        <p:tgtEl>
                                          <p:spTgt spid="18"/>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9"/>
                                        </p:tgtEl>
                                        <p:attrNameLst>
                                          <p:attrName>style.visibility</p:attrName>
                                        </p:attrNameLst>
                                      </p:cBhvr>
                                      <p:to>
                                        <p:strVal val="visible"/>
                                      </p:to>
                                    </p:set>
                                    <p:animEffect transition="in" filter="fade">
                                      <p:cBhvr>
                                        <p:cTn id="46" dur="500"/>
                                        <p:tgtEl>
                                          <p:spTgt spid="19"/>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22"/>
                                        </p:tgtEl>
                                        <p:attrNameLst>
                                          <p:attrName>style.visibility</p:attrName>
                                        </p:attrNameLst>
                                      </p:cBhvr>
                                      <p:to>
                                        <p:strVal val="visible"/>
                                      </p:to>
                                    </p:set>
                                    <p:animEffect transition="in" filter="fade">
                                      <p:cBhvr>
                                        <p:cTn id="49" dur="500"/>
                                        <p:tgtEl>
                                          <p:spTgt spid="22"/>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nodeType="clickEffect">
                                  <p:stCondLst>
                                    <p:cond delay="0"/>
                                  </p:stCondLst>
                                  <p:childTnLst>
                                    <p:set>
                                      <p:cBhvr>
                                        <p:cTn id="53" dur="1" fill="hold">
                                          <p:stCondLst>
                                            <p:cond delay="0"/>
                                          </p:stCondLst>
                                        </p:cTn>
                                        <p:tgtEl>
                                          <p:spTgt spid="21"/>
                                        </p:tgtEl>
                                        <p:attrNameLst>
                                          <p:attrName>style.visibility</p:attrName>
                                        </p:attrNameLst>
                                      </p:cBhvr>
                                      <p:to>
                                        <p:strVal val="visible"/>
                                      </p:to>
                                    </p:set>
                                    <p:animEffect transition="in" filter="fade">
                                      <p:cBhvr>
                                        <p:cTn id="54" dur="500"/>
                                        <p:tgtEl>
                                          <p:spTgt spid="21"/>
                                        </p:tgtEl>
                                      </p:cBhvr>
                                    </p:animEffect>
                                  </p:childTnLst>
                                </p:cTn>
                              </p:par>
                              <p:par>
                                <p:cTn id="55" presetID="10" presetClass="entr" presetSubtype="0" fill="hold" nodeType="withEffect">
                                  <p:stCondLst>
                                    <p:cond delay="0"/>
                                  </p:stCondLst>
                                  <p:childTnLst>
                                    <p:set>
                                      <p:cBhvr>
                                        <p:cTn id="56" dur="1" fill="hold">
                                          <p:stCondLst>
                                            <p:cond delay="0"/>
                                          </p:stCondLst>
                                        </p:cTn>
                                        <p:tgtEl>
                                          <p:spTgt spid="36"/>
                                        </p:tgtEl>
                                        <p:attrNameLst>
                                          <p:attrName>style.visibility</p:attrName>
                                        </p:attrNameLst>
                                      </p:cBhvr>
                                      <p:to>
                                        <p:strVal val="visible"/>
                                      </p:to>
                                    </p:set>
                                    <p:animEffect transition="in" filter="fade">
                                      <p:cBhvr>
                                        <p:cTn id="57" dur="500"/>
                                        <p:tgtEl>
                                          <p:spTgt spid="36"/>
                                        </p:tgtEl>
                                      </p:cBhvr>
                                    </p:animEffect>
                                  </p:childTnLst>
                                </p:cTn>
                              </p:par>
                              <p:par>
                                <p:cTn id="58" presetID="10" presetClass="entr" presetSubtype="0" fill="hold" nodeType="withEffect">
                                  <p:stCondLst>
                                    <p:cond delay="0"/>
                                  </p:stCondLst>
                                  <p:childTnLst>
                                    <p:set>
                                      <p:cBhvr>
                                        <p:cTn id="59" dur="1" fill="hold">
                                          <p:stCondLst>
                                            <p:cond delay="0"/>
                                          </p:stCondLst>
                                        </p:cTn>
                                        <p:tgtEl>
                                          <p:spTgt spid="33"/>
                                        </p:tgtEl>
                                        <p:attrNameLst>
                                          <p:attrName>style.visibility</p:attrName>
                                        </p:attrNameLst>
                                      </p:cBhvr>
                                      <p:to>
                                        <p:strVal val="visible"/>
                                      </p:to>
                                    </p:set>
                                    <p:animEffect transition="in" filter="fade">
                                      <p:cBhvr>
                                        <p:cTn id="60" dur="500"/>
                                        <p:tgtEl>
                                          <p:spTgt spid="33"/>
                                        </p:tgtEl>
                                      </p:cBhvr>
                                    </p:animEffect>
                                  </p:childTnLst>
                                </p:cTn>
                              </p:par>
                              <p:par>
                                <p:cTn id="61" presetID="10" presetClass="entr" presetSubtype="0" fill="hold" nodeType="withEffect">
                                  <p:stCondLst>
                                    <p:cond delay="0"/>
                                  </p:stCondLst>
                                  <p:childTnLst>
                                    <p:set>
                                      <p:cBhvr>
                                        <p:cTn id="62" dur="1" fill="hold">
                                          <p:stCondLst>
                                            <p:cond delay="0"/>
                                          </p:stCondLst>
                                        </p:cTn>
                                        <p:tgtEl>
                                          <p:spTgt spid="48"/>
                                        </p:tgtEl>
                                        <p:attrNameLst>
                                          <p:attrName>style.visibility</p:attrName>
                                        </p:attrNameLst>
                                      </p:cBhvr>
                                      <p:to>
                                        <p:strVal val="visible"/>
                                      </p:to>
                                    </p:set>
                                    <p:animEffect transition="in" filter="fade">
                                      <p:cBhvr>
                                        <p:cTn id="63" dur="500"/>
                                        <p:tgtEl>
                                          <p:spTgt spid="48"/>
                                        </p:tgtEl>
                                      </p:cBhvr>
                                    </p:animEffect>
                                  </p:childTnLst>
                                </p:cTn>
                              </p:par>
                              <p:par>
                                <p:cTn id="64" presetID="10" presetClass="entr" presetSubtype="0" fill="hold" nodeType="withEffect">
                                  <p:stCondLst>
                                    <p:cond delay="0"/>
                                  </p:stCondLst>
                                  <p:childTnLst>
                                    <p:set>
                                      <p:cBhvr>
                                        <p:cTn id="65" dur="1" fill="hold">
                                          <p:stCondLst>
                                            <p:cond delay="0"/>
                                          </p:stCondLst>
                                        </p:cTn>
                                        <p:tgtEl>
                                          <p:spTgt spid="46"/>
                                        </p:tgtEl>
                                        <p:attrNameLst>
                                          <p:attrName>style.visibility</p:attrName>
                                        </p:attrNameLst>
                                      </p:cBhvr>
                                      <p:to>
                                        <p:strVal val="visible"/>
                                      </p:to>
                                    </p:set>
                                    <p:animEffect transition="in" filter="fade">
                                      <p:cBhvr>
                                        <p:cTn id="66" dur="500"/>
                                        <p:tgtEl>
                                          <p:spTgt spid="46"/>
                                        </p:tgtEl>
                                      </p:cBhvr>
                                    </p:animEffect>
                                  </p:childTnLst>
                                </p:cTn>
                              </p:par>
                              <p:par>
                                <p:cTn id="67" presetID="10" presetClass="entr" presetSubtype="0" fill="hold" nodeType="withEffect">
                                  <p:stCondLst>
                                    <p:cond delay="0"/>
                                  </p:stCondLst>
                                  <p:childTnLst>
                                    <p:set>
                                      <p:cBhvr>
                                        <p:cTn id="68" dur="1" fill="hold">
                                          <p:stCondLst>
                                            <p:cond delay="0"/>
                                          </p:stCondLst>
                                        </p:cTn>
                                        <p:tgtEl>
                                          <p:spTgt spid="44"/>
                                        </p:tgtEl>
                                        <p:attrNameLst>
                                          <p:attrName>style.visibility</p:attrName>
                                        </p:attrNameLst>
                                      </p:cBhvr>
                                      <p:to>
                                        <p:strVal val="visible"/>
                                      </p:to>
                                    </p:set>
                                    <p:animEffect transition="in" filter="fade">
                                      <p:cBhvr>
                                        <p:cTn id="69" dur="500"/>
                                        <p:tgtEl>
                                          <p:spTgt spid="44"/>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45"/>
                                        </p:tgtEl>
                                        <p:attrNameLst>
                                          <p:attrName>style.visibility</p:attrName>
                                        </p:attrNameLst>
                                      </p:cBhvr>
                                      <p:to>
                                        <p:strVal val="visible"/>
                                      </p:to>
                                    </p:set>
                                    <p:animEffect transition="in" filter="fade">
                                      <p:cBhvr>
                                        <p:cTn id="72" dur="500"/>
                                        <p:tgtEl>
                                          <p:spTgt spid="45"/>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20"/>
                                        </p:tgtEl>
                                        <p:attrNameLst>
                                          <p:attrName>style.visibility</p:attrName>
                                        </p:attrNameLst>
                                      </p:cBhvr>
                                      <p:to>
                                        <p:strVal val="visible"/>
                                      </p:to>
                                    </p:set>
                                    <p:animEffect transition="in" filter="fade">
                                      <p:cBhvr>
                                        <p:cTn id="75" dur="500"/>
                                        <p:tgtEl>
                                          <p:spTgt spid="20"/>
                                        </p:tgtEl>
                                      </p:cBhvr>
                                    </p:animEffect>
                                  </p:childTnLst>
                                </p:cTn>
                              </p:par>
                            </p:childTnLst>
                          </p:cTn>
                        </p:par>
                      </p:childTnLst>
                    </p:cTn>
                  </p:par>
                  <p:par>
                    <p:cTn id="76" fill="hold">
                      <p:stCondLst>
                        <p:cond delay="indefinite"/>
                      </p:stCondLst>
                      <p:childTnLst>
                        <p:par>
                          <p:cTn id="77" fill="hold">
                            <p:stCondLst>
                              <p:cond delay="0"/>
                            </p:stCondLst>
                            <p:childTnLst>
                              <p:par>
                                <p:cTn id="78" presetID="10" presetClass="entr" presetSubtype="0" fill="hold" grpId="0" nodeType="clickEffect">
                                  <p:stCondLst>
                                    <p:cond delay="0"/>
                                  </p:stCondLst>
                                  <p:childTnLst>
                                    <p:set>
                                      <p:cBhvr>
                                        <p:cTn id="79" dur="1" fill="hold">
                                          <p:stCondLst>
                                            <p:cond delay="0"/>
                                          </p:stCondLst>
                                        </p:cTn>
                                        <p:tgtEl>
                                          <p:spTgt spid="23"/>
                                        </p:tgtEl>
                                        <p:attrNameLst>
                                          <p:attrName>style.visibility</p:attrName>
                                        </p:attrNameLst>
                                      </p:cBhvr>
                                      <p:to>
                                        <p:strVal val="visible"/>
                                      </p:to>
                                    </p:set>
                                    <p:animEffect transition="in" filter="fade">
                                      <p:cBhvr>
                                        <p:cTn id="80" dur="500"/>
                                        <p:tgtEl>
                                          <p:spTgt spid="23"/>
                                        </p:tgtEl>
                                      </p:cBhvr>
                                    </p:animEffect>
                                  </p:childTnLst>
                                </p:cTn>
                              </p:par>
                              <p:par>
                                <p:cTn id="81" presetID="10" presetClass="entr" presetSubtype="0" fill="hold" grpId="0" nodeType="withEffect">
                                  <p:stCondLst>
                                    <p:cond delay="0"/>
                                  </p:stCondLst>
                                  <p:childTnLst>
                                    <p:set>
                                      <p:cBhvr>
                                        <p:cTn id="82" dur="1" fill="hold">
                                          <p:stCondLst>
                                            <p:cond delay="0"/>
                                          </p:stCondLst>
                                        </p:cTn>
                                        <p:tgtEl>
                                          <p:spTgt spid="24"/>
                                        </p:tgtEl>
                                        <p:attrNameLst>
                                          <p:attrName>style.visibility</p:attrName>
                                        </p:attrNameLst>
                                      </p:cBhvr>
                                      <p:to>
                                        <p:strVal val="visible"/>
                                      </p:to>
                                    </p:set>
                                    <p:animEffect transition="in" filter="fade">
                                      <p:cBhvr>
                                        <p:cTn id="83" dur="500"/>
                                        <p:tgtEl>
                                          <p:spTgt spid="24"/>
                                        </p:tgtEl>
                                      </p:cBhvr>
                                    </p:animEffect>
                                  </p:childTnLst>
                                </p:cTn>
                              </p:par>
                              <p:par>
                                <p:cTn id="84" presetID="10" presetClass="entr" presetSubtype="0" fill="hold" grpId="0" nodeType="withEffect">
                                  <p:stCondLst>
                                    <p:cond delay="0"/>
                                  </p:stCondLst>
                                  <p:childTnLst>
                                    <p:set>
                                      <p:cBhvr>
                                        <p:cTn id="85" dur="1" fill="hold">
                                          <p:stCondLst>
                                            <p:cond delay="0"/>
                                          </p:stCondLst>
                                        </p:cTn>
                                        <p:tgtEl>
                                          <p:spTgt spid="25"/>
                                        </p:tgtEl>
                                        <p:attrNameLst>
                                          <p:attrName>style.visibility</p:attrName>
                                        </p:attrNameLst>
                                      </p:cBhvr>
                                      <p:to>
                                        <p:strVal val="visible"/>
                                      </p:to>
                                    </p:set>
                                    <p:animEffect transition="in" filter="fade">
                                      <p:cBhvr>
                                        <p:cTn id="86" dur="500"/>
                                        <p:tgtEl>
                                          <p:spTgt spid="25"/>
                                        </p:tgtEl>
                                      </p:cBhvr>
                                    </p:animEffect>
                                  </p:childTnLst>
                                </p:cTn>
                              </p:par>
                              <p:par>
                                <p:cTn id="87" presetID="10" presetClass="entr" presetSubtype="0" fill="hold" grpId="0" nodeType="withEffect">
                                  <p:stCondLst>
                                    <p:cond delay="0"/>
                                  </p:stCondLst>
                                  <p:childTnLst>
                                    <p:set>
                                      <p:cBhvr>
                                        <p:cTn id="88" dur="1" fill="hold">
                                          <p:stCondLst>
                                            <p:cond delay="0"/>
                                          </p:stCondLst>
                                        </p:cTn>
                                        <p:tgtEl>
                                          <p:spTgt spid="26"/>
                                        </p:tgtEl>
                                        <p:attrNameLst>
                                          <p:attrName>style.visibility</p:attrName>
                                        </p:attrNameLst>
                                      </p:cBhvr>
                                      <p:to>
                                        <p:strVal val="visible"/>
                                      </p:to>
                                    </p:set>
                                    <p:animEffect transition="in" filter="fade">
                                      <p:cBhvr>
                                        <p:cTn id="89" dur="500"/>
                                        <p:tgtEl>
                                          <p:spTgt spid="26"/>
                                        </p:tgtEl>
                                      </p:cBhvr>
                                    </p:animEffect>
                                  </p:childTnLst>
                                </p:cTn>
                              </p:par>
                              <p:par>
                                <p:cTn id="90" presetID="10" presetClass="entr" presetSubtype="0" fill="hold" nodeType="withEffect">
                                  <p:stCondLst>
                                    <p:cond delay="0"/>
                                  </p:stCondLst>
                                  <p:childTnLst>
                                    <p:set>
                                      <p:cBhvr>
                                        <p:cTn id="91" dur="1" fill="hold">
                                          <p:stCondLst>
                                            <p:cond delay="0"/>
                                          </p:stCondLst>
                                        </p:cTn>
                                        <p:tgtEl>
                                          <p:spTgt spid="28"/>
                                        </p:tgtEl>
                                        <p:attrNameLst>
                                          <p:attrName>style.visibility</p:attrName>
                                        </p:attrNameLst>
                                      </p:cBhvr>
                                      <p:to>
                                        <p:strVal val="visible"/>
                                      </p:to>
                                    </p:set>
                                    <p:animEffect transition="in" filter="fade">
                                      <p:cBhvr>
                                        <p:cTn id="92" dur="500"/>
                                        <p:tgtEl>
                                          <p:spTgt spid="28"/>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presetSubtype="0" fill="hold" grpId="0" nodeType="clickEffect">
                                  <p:stCondLst>
                                    <p:cond delay="0"/>
                                  </p:stCondLst>
                                  <p:childTnLst>
                                    <p:set>
                                      <p:cBhvr>
                                        <p:cTn id="96" dur="1" fill="hold">
                                          <p:stCondLst>
                                            <p:cond delay="0"/>
                                          </p:stCondLst>
                                        </p:cTn>
                                        <p:tgtEl>
                                          <p:spTgt spid="29"/>
                                        </p:tgtEl>
                                        <p:attrNameLst>
                                          <p:attrName>style.visibility</p:attrName>
                                        </p:attrNameLst>
                                      </p:cBhvr>
                                      <p:to>
                                        <p:strVal val="visible"/>
                                      </p:to>
                                    </p:set>
                                    <p:animEffect transition="in" filter="fade">
                                      <p:cBhvr>
                                        <p:cTn id="97" dur="500"/>
                                        <p:tgtEl>
                                          <p:spTgt spid="29"/>
                                        </p:tgtEl>
                                      </p:cBhvr>
                                    </p:animEffect>
                                  </p:childTnLst>
                                </p:cTn>
                              </p:par>
                              <p:par>
                                <p:cTn id="98" presetID="10" presetClass="entr" presetSubtype="0" fill="hold" nodeType="withEffect">
                                  <p:stCondLst>
                                    <p:cond delay="0"/>
                                  </p:stCondLst>
                                  <p:childTnLst>
                                    <p:set>
                                      <p:cBhvr>
                                        <p:cTn id="99" dur="1" fill="hold">
                                          <p:stCondLst>
                                            <p:cond delay="0"/>
                                          </p:stCondLst>
                                        </p:cTn>
                                        <p:tgtEl>
                                          <p:spTgt spid="53"/>
                                        </p:tgtEl>
                                        <p:attrNameLst>
                                          <p:attrName>style.visibility</p:attrName>
                                        </p:attrNameLst>
                                      </p:cBhvr>
                                      <p:to>
                                        <p:strVal val="visible"/>
                                      </p:to>
                                    </p:set>
                                    <p:animEffect transition="in" filter="fade">
                                      <p:cBhvr>
                                        <p:cTn id="100" dur="5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2" grpId="0" animBg="1"/>
      <p:bldP spid="15" grpId="0" animBg="1"/>
      <p:bldP spid="16" grpId="0" animBg="1"/>
      <p:bldP spid="17" grpId="0" animBg="1"/>
      <p:bldP spid="18" grpId="0" animBg="1"/>
      <p:bldP spid="19" grpId="0"/>
      <p:bldP spid="20" grpId="0"/>
      <p:bldP spid="22" grpId="0" animBg="1"/>
      <p:bldP spid="23" grpId="0" animBg="1"/>
      <p:bldP spid="24" grpId="0"/>
      <p:bldP spid="25" grpId="0" animBg="1"/>
      <p:bldP spid="26" grpId="0" animBg="1"/>
      <p:bldP spid="29" grpId="0" animBg="1"/>
      <p:bldP spid="45"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B71CFC-09BE-420D-8B8E-32C342C2C475}"/>
              </a:ext>
            </a:extLst>
          </p:cNvPr>
          <p:cNvSpPr>
            <a:spLocks noGrp="1"/>
          </p:cNvSpPr>
          <p:nvPr>
            <p:ph type="title"/>
          </p:nvPr>
        </p:nvSpPr>
        <p:spPr/>
        <p:txBody>
          <a:bodyPr/>
          <a:lstStyle/>
          <a:p>
            <a:r>
              <a:rPr lang="en-US" dirty="0"/>
              <a:t>Implementation</a:t>
            </a:r>
          </a:p>
        </p:txBody>
      </p:sp>
      <p:sp>
        <p:nvSpPr>
          <p:cNvPr id="3" name="Content Placeholder 2">
            <a:extLst>
              <a:ext uri="{FF2B5EF4-FFF2-40B4-BE49-F238E27FC236}">
                <a16:creationId xmlns:a16="http://schemas.microsoft.com/office/drawing/2014/main" id="{8F1EF69E-FFAB-40C3-BA74-FD784A5E95AD}"/>
              </a:ext>
            </a:extLst>
          </p:cNvPr>
          <p:cNvSpPr>
            <a:spLocks noGrp="1"/>
          </p:cNvSpPr>
          <p:nvPr>
            <p:ph idx="1"/>
          </p:nvPr>
        </p:nvSpPr>
        <p:spPr/>
        <p:txBody>
          <a:bodyPr/>
          <a:lstStyle/>
          <a:p>
            <a:r>
              <a:rPr lang="en-US" dirty="0"/>
              <a:t>Selection</a:t>
            </a:r>
          </a:p>
          <a:p>
            <a:pPr lvl="1"/>
            <a:r>
              <a:rPr lang="en-US" dirty="0"/>
              <a:t>How to calculate score?</a:t>
            </a:r>
          </a:p>
          <a:p>
            <a:pPr lvl="2"/>
            <a:r>
              <a:rPr lang="en-US" dirty="0"/>
              <a:t>Sum all possible outcomes for each move</a:t>
            </a:r>
          </a:p>
          <a:p>
            <a:pPr lvl="2"/>
            <a:r>
              <a:rPr lang="en-US" dirty="0"/>
              <a:t>Add VP Nudge</a:t>
            </a:r>
          </a:p>
          <a:p>
            <a:r>
              <a:rPr lang="en-US" dirty="0"/>
              <a:t>Expand</a:t>
            </a:r>
          </a:p>
          <a:p>
            <a:pPr lvl="1"/>
            <a:r>
              <a:rPr lang="en-US" dirty="0"/>
              <a:t>Expand over all possible moves</a:t>
            </a:r>
          </a:p>
          <a:p>
            <a:pPr lvl="2"/>
            <a:r>
              <a:rPr lang="en-US" dirty="0"/>
              <a:t>Don’t include duplicates</a:t>
            </a:r>
          </a:p>
          <a:p>
            <a:pPr lvl="1"/>
            <a:r>
              <a:rPr lang="en-US" dirty="0"/>
              <a:t>Expand over subset of moves</a:t>
            </a:r>
          </a:p>
          <a:p>
            <a:pPr lvl="2"/>
            <a:r>
              <a:rPr lang="en-US" dirty="0"/>
              <a:t>Subset gathered using heuristics</a:t>
            </a:r>
          </a:p>
          <a:p>
            <a:pPr lvl="3"/>
            <a:r>
              <a:rPr lang="en-US" dirty="0"/>
              <a:t>Buy Highest VP card</a:t>
            </a:r>
          </a:p>
          <a:p>
            <a:pPr lvl="3"/>
            <a:r>
              <a:rPr lang="en-US" dirty="0"/>
              <a:t>Buy highest Money Card,</a:t>
            </a:r>
          </a:p>
          <a:p>
            <a:pPr lvl="3"/>
            <a:r>
              <a:rPr lang="en-US" dirty="0"/>
              <a:t>Buy highest action card</a:t>
            </a:r>
          </a:p>
        </p:txBody>
      </p:sp>
      <p:sp>
        <p:nvSpPr>
          <p:cNvPr id="4" name="Rectangle 3">
            <a:extLst>
              <a:ext uri="{FF2B5EF4-FFF2-40B4-BE49-F238E27FC236}">
                <a16:creationId xmlns:a16="http://schemas.microsoft.com/office/drawing/2014/main" id="{5F060D32-A2DA-411A-8167-2A1BF7BCCEC1}"/>
              </a:ext>
            </a:extLst>
          </p:cNvPr>
          <p:cNvSpPr/>
          <p:nvPr/>
        </p:nvSpPr>
        <p:spPr>
          <a:xfrm>
            <a:off x="7462812" y="2709302"/>
            <a:ext cx="3175757" cy="14393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t>Node</a:t>
            </a:r>
          </a:p>
        </p:txBody>
      </p:sp>
      <p:sp>
        <p:nvSpPr>
          <p:cNvPr id="5" name="Rectangle 4">
            <a:extLst>
              <a:ext uri="{FF2B5EF4-FFF2-40B4-BE49-F238E27FC236}">
                <a16:creationId xmlns:a16="http://schemas.microsoft.com/office/drawing/2014/main" id="{184044D9-ABEC-4E4C-BC80-65326337884B}"/>
              </a:ext>
            </a:extLst>
          </p:cNvPr>
          <p:cNvSpPr/>
          <p:nvPr/>
        </p:nvSpPr>
        <p:spPr>
          <a:xfrm>
            <a:off x="9625291" y="2781024"/>
            <a:ext cx="915635" cy="1221305"/>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572D4D74-FD12-4CF9-8BF8-593B7DD2F4C1}"/>
              </a:ext>
            </a:extLst>
          </p:cNvPr>
          <p:cNvSpPr/>
          <p:nvPr/>
        </p:nvSpPr>
        <p:spPr>
          <a:xfrm>
            <a:off x="7524910" y="3411464"/>
            <a:ext cx="924025" cy="65451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Data</a:t>
            </a:r>
          </a:p>
        </p:txBody>
      </p:sp>
      <p:sp>
        <p:nvSpPr>
          <p:cNvPr id="7" name="Rectangle 6">
            <a:extLst>
              <a:ext uri="{FF2B5EF4-FFF2-40B4-BE49-F238E27FC236}">
                <a16:creationId xmlns:a16="http://schemas.microsoft.com/office/drawing/2014/main" id="{84B9E206-A03A-4FE7-94AB-84574233E54F}"/>
              </a:ext>
            </a:extLst>
          </p:cNvPr>
          <p:cNvSpPr/>
          <p:nvPr/>
        </p:nvSpPr>
        <p:spPr>
          <a:xfrm>
            <a:off x="9640930" y="3181810"/>
            <a:ext cx="837398" cy="24025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6CDA7317-1F5C-48D4-9F53-48DEFCC4B225}"/>
              </a:ext>
            </a:extLst>
          </p:cNvPr>
          <p:cNvSpPr/>
          <p:nvPr/>
        </p:nvSpPr>
        <p:spPr>
          <a:xfrm>
            <a:off x="9677026" y="3230475"/>
            <a:ext cx="211756" cy="1222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DC373875-493F-4DCE-B4E6-D5C6C4050515}"/>
              </a:ext>
            </a:extLst>
          </p:cNvPr>
          <p:cNvSpPr/>
          <p:nvPr/>
        </p:nvSpPr>
        <p:spPr>
          <a:xfrm>
            <a:off x="9946533" y="3230475"/>
            <a:ext cx="211756" cy="1222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8DCC4BF-2107-4149-94F3-F111CA1E8394}"/>
              </a:ext>
            </a:extLst>
          </p:cNvPr>
          <p:cNvSpPr/>
          <p:nvPr/>
        </p:nvSpPr>
        <p:spPr>
          <a:xfrm>
            <a:off x="10216040" y="3230475"/>
            <a:ext cx="211756" cy="1222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350AB4D-72D8-470C-85D0-555A6533176E}"/>
              </a:ext>
            </a:extLst>
          </p:cNvPr>
          <p:cNvSpPr/>
          <p:nvPr/>
        </p:nvSpPr>
        <p:spPr>
          <a:xfrm>
            <a:off x="9650554" y="3470725"/>
            <a:ext cx="837398" cy="24025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1FDF743-50FA-46C9-8261-09D8F1988E30}"/>
              </a:ext>
            </a:extLst>
          </p:cNvPr>
          <p:cNvSpPr/>
          <p:nvPr/>
        </p:nvSpPr>
        <p:spPr>
          <a:xfrm>
            <a:off x="9686650" y="3519390"/>
            <a:ext cx="211756" cy="1222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95FDB5D3-14FE-4B99-B469-423683B3B14E}"/>
              </a:ext>
            </a:extLst>
          </p:cNvPr>
          <p:cNvSpPr/>
          <p:nvPr/>
        </p:nvSpPr>
        <p:spPr>
          <a:xfrm>
            <a:off x="9640930" y="3761087"/>
            <a:ext cx="837398" cy="24025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C281730D-BE05-4E19-957F-9E7744FE34F5}"/>
              </a:ext>
            </a:extLst>
          </p:cNvPr>
          <p:cNvSpPr/>
          <p:nvPr/>
        </p:nvSpPr>
        <p:spPr>
          <a:xfrm>
            <a:off x="9677026" y="3809752"/>
            <a:ext cx="211756" cy="1222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A5DF3EC3-9985-469F-B453-E41F05FD090E}"/>
              </a:ext>
            </a:extLst>
          </p:cNvPr>
          <p:cNvSpPr/>
          <p:nvPr/>
        </p:nvSpPr>
        <p:spPr>
          <a:xfrm>
            <a:off x="9946533" y="3809752"/>
            <a:ext cx="211756" cy="1222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00DC30F5-44BE-4DCF-B533-73B6547971EF}"/>
              </a:ext>
            </a:extLst>
          </p:cNvPr>
          <p:cNvSpPr/>
          <p:nvPr/>
        </p:nvSpPr>
        <p:spPr>
          <a:xfrm>
            <a:off x="10216040" y="3809752"/>
            <a:ext cx="211756" cy="1222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1B2AA746-F007-4B8C-8238-3582B46AB168}"/>
              </a:ext>
            </a:extLst>
          </p:cNvPr>
          <p:cNvSpPr txBox="1"/>
          <p:nvPr/>
        </p:nvSpPr>
        <p:spPr>
          <a:xfrm>
            <a:off x="9601811" y="2787422"/>
            <a:ext cx="915635" cy="369332"/>
          </a:xfrm>
          <a:prstGeom prst="rect">
            <a:avLst/>
          </a:prstGeom>
          <a:noFill/>
        </p:spPr>
        <p:txBody>
          <a:bodyPr wrap="none" rtlCol="0">
            <a:spAutoFit/>
          </a:bodyPr>
          <a:lstStyle/>
          <a:p>
            <a:r>
              <a:rPr lang="en-US" dirty="0"/>
              <a:t>Moves</a:t>
            </a:r>
          </a:p>
        </p:txBody>
      </p:sp>
      <p:sp>
        <p:nvSpPr>
          <p:cNvPr id="20" name="Rectangle 19">
            <a:extLst>
              <a:ext uri="{FF2B5EF4-FFF2-40B4-BE49-F238E27FC236}">
                <a16:creationId xmlns:a16="http://schemas.microsoft.com/office/drawing/2014/main" id="{93B5EEB3-724B-430E-BE8C-3F69C8FF567A}"/>
              </a:ext>
            </a:extLst>
          </p:cNvPr>
          <p:cNvSpPr/>
          <p:nvPr/>
        </p:nvSpPr>
        <p:spPr>
          <a:xfrm>
            <a:off x="7524910" y="3149049"/>
            <a:ext cx="1373723" cy="21447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200" dirty="0"/>
              <a:t>Parent Pointer</a:t>
            </a:r>
          </a:p>
        </p:txBody>
      </p:sp>
      <p:sp>
        <p:nvSpPr>
          <p:cNvPr id="21" name="Rectangle 20">
            <a:extLst>
              <a:ext uri="{FF2B5EF4-FFF2-40B4-BE49-F238E27FC236}">
                <a16:creationId xmlns:a16="http://schemas.microsoft.com/office/drawing/2014/main" id="{FA0D5976-98D6-46CD-8A0C-05A0EE278B80}"/>
              </a:ext>
            </a:extLst>
          </p:cNvPr>
          <p:cNvSpPr/>
          <p:nvPr/>
        </p:nvSpPr>
        <p:spPr>
          <a:xfrm>
            <a:off x="7310869" y="4425567"/>
            <a:ext cx="1819469" cy="174427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22" name="TextBox 21">
            <a:extLst>
              <a:ext uri="{FF2B5EF4-FFF2-40B4-BE49-F238E27FC236}">
                <a16:creationId xmlns:a16="http://schemas.microsoft.com/office/drawing/2014/main" id="{B52E3C16-089B-46B7-8264-1B15395C8C21}"/>
              </a:ext>
            </a:extLst>
          </p:cNvPr>
          <p:cNvSpPr txBox="1"/>
          <p:nvPr/>
        </p:nvSpPr>
        <p:spPr>
          <a:xfrm>
            <a:off x="7846141" y="4426559"/>
            <a:ext cx="748923" cy="369332"/>
          </a:xfrm>
          <a:prstGeom prst="rect">
            <a:avLst/>
          </a:prstGeom>
          <a:noFill/>
        </p:spPr>
        <p:txBody>
          <a:bodyPr wrap="none" rtlCol="0">
            <a:spAutoFit/>
          </a:bodyPr>
          <a:lstStyle/>
          <a:p>
            <a:r>
              <a:rPr lang="en-US" dirty="0"/>
              <a:t>Data</a:t>
            </a:r>
          </a:p>
        </p:txBody>
      </p:sp>
      <p:sp>
        <p:nvSpPr>
          <p:cNvPr id="23" name="Rectangle 22">
            <a:extLst>
              <a:ext uri="{FF2B5EF4-FFF2-40B4-BE49-F238E27FC236}">
                <a16:creationId xmlns:a16="http://schemas.microsoft.com/office/drawing/2014/main" id="{6663BF4C-21DD-4F39-BB0B-A3EB77258B29}"/>
              </a:ext>
            </a:extLst>
          </p:cNvPr>
          <p:cNvSpPr/>
          <p:nvPr/>
        </p:nvSpPr>
        <p:spPr>
          <a:xfrm>
            <a:off x="7514503" y="4933050"/>
            <a:ext cx="1412197" cy="4198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Metadata</a:t>
            </a:r>
          </a:p>
        </p:txBody>
      </p:sp>
      <p:sp>
        <p:nvSpPr>
          <p:cNvPr id="24" name="Rectangle 23">
            <a:extLst>
              <a:ext uri="{FF2B5EF4-FFF2-40B4-BE49-F238E27FC236}">
                <a16:creationId xmlns:a16="http://schemas.microsoft.com/office/drawing/2014/main" id="{0B401A32-CB1B-4BFF-B924-5062C17C7C7A}"/>
              </a:ext>
            </a:extLst>
          </p:cNvPr>
          <p:cNvSpPr/>
          <p:nvPr/>
        </p:nvSpPr>
        <p:spPr>
          <a:xfrm>
            <a:off x="7469490" y="5448806"/>
            <a:ext cx="1457210" cy="4572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err="1"/>
              <a:t>Gamestate</a:t>
            </a:r>
            <a:endParaRPr lang="en-US" dirty="0"/>
          </a:p>
        </p:txBody>
      </p:sp>
      <p:cxnSp>
        <p:nvCxnSpPr>
          <p:cNvPr id="25" name="Straight Arrow Connector 24">
            <a:extLst>
              <a:ext uri="{FF2B5EF4-FFF2-40B4-BE49-F238E27FC236}">
                <a16:creationId xmlns:a16="http://schemas.microsoft.com/office/drawing/2014/main" id="{CCA41210-F324-4EBA-8CE0-8C63D8938E8A}"/>
              </a:ext>
            </a:extLst>
          </p:cNvPr>
          <p:cNvCxnSpPr>
            <a:cxnSpLocks/>
          </p:cNvCxnSpPr>
          <p:nvPr/>
        </p:nvCxnSpPr>
        <p:spPr>
          <a:xfrm>
            <a:off x="7708756" y="3932020"/>
            <a:ext cx="21511" cy="590334"/>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sp>
        <p:nvSpPr>
          <p:cNvPr id="26" name="Rectangle 25">
            <a:extLst>
              <a:ext uri="{FF2B5EF4-FFF2-40B4-BE49-F238E27FC236}">
                <a16:creationId xmlns:a16="http://schemas.microsoft.com/office/drawing/2014/main" id="{63C3A6C1-DAEF-428A-9B97-A5D5DD7D70C8}"/>
              </a:ext>
            </a:extLst>
          </p:cNvPr>
          <p:cNvSpPr/>
          <p:nvPr/>
        </p:nvSpPr>
        <p:spPr>
          <a:xfrm>
            <a:off x="9749394" y="4795891"/>
            <a:ext cx="2150516" cy="1174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t>Metadata</a:t>
            </a:r>
          </a:p>
          <a:p>
            <a:pPr algn="ctr"/>
            <a:endParaRPr lang="en-US" dirty="0"/>
          </a:p>
          <a:p>
            <a:r>
              <a:rPr lang="en-US" dirty="0"/>
              <a:t>Float wins;</a:t>
            </a:r>
          </a:p>
          <a:p>
            <a:r>
              <a:rPr lang="en-US" dirty="0"/>
              <a:t>Float simulations</a:t>
            </a:r>
          </a:p>
        </p:txBody>
      </p:sp>
      <p:cxnSp>
        <p:nvCxnSpPr>
          <p:cNvPr id="33" name="Straight Arrow Connector 32">
            <a:extLst>
              <a:ext uri="{FF2B5EF4-FFF2-40B4-BE49-F238E27FC236}">
                <a16:creationId xmlns:a16="http://schemas.microsoft.com/office/drawing/2014/main" id="{1565222F-0091-4DC1-AF65-DD8EA131C586}"/>
              </a:ext>
            </a:extLst>
          </p:cNvPr>
          <p:cNvCxnSpPr>
            <a:stCxn id="23" idx="3"/>
          </p:cNvCxnSpPr>
          <p:nvPr/>
        </p:nvCxnSpPr>
        <p:spPr>
          <a:xfrm>
            <a:off x="8926700" y="5142989"/>
            <a:ext cx="943817" cy="34387"/>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spTree>
    <p:extLst>
      <p:ext uri="{BB962C8B-B14F-4D97-AF65-F5344CB8AC3E}">
        <p14:creationId xmlns:p14="http://schemas.microsoft.com/office/powerpoint/2010/main" val="11427287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fade">
                                      <p:cBhvr>
                                        <p:cTn id="25" dur="500"/>
                                        <p:tgtEl>
                                          <p:spTgt spid="10"/>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fade">
                                      <p:cBhvr>
                                        <p:cTn id="28" dur="500"/>
                                        <p:tgtEl>
                                          <p:spTgt spid="11"/>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fade">
                                      <p:cBhvr>
                                        <p:cTn id="31" dur="500"/>
                                        <p:tgtEl>
                                          <p:spTgt spid="12"/>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fade">
                                      <p:cBhvr>
                                        <p:cTn id="34" dur="500"/>
                                        <p:tgtEl>
                                          <p:spTgt spid="13"/>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fade">
                                      <p:cBhvr>
                                        <p:cTn id="37" dur="500"/>
                                        <p:tgtEl>
                                          <p:spTgt spid="14"/>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fade">
                                      <p:cBhvr>
                                        <p:cTn id="40" dur="500"/>
                                        <p:tgtEl>
                                          <p:spTgt spid="15"/>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6"/>
                                        </p:tgtEl>
                                        <p:attrNameLst>
                                          <p:attrName>style.visibility</p:attrName>
                                        </p:attrNameLst>
                                      </p:cBhvr>
                                      <p:to>
                                        <p:strVal val="visible"/>
                                      </p:to>
                                    </p:set>
                                    <p:animEffect transition="in" filter="fade">
                                      <p:cBhvr>
                                        <p:cTn id="43" dur="500"/>
                                        <p:tgtEl>
                                          <p:spTgt spid="16"/>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7"/>
                                        </p:tgtEl>
                                        <p:attrNameLst>
                                          <p:attrName>style.visibility</p:attrName>
                                        </p:attrNameLst>
                                      </p:cBhvr>
                                      <p:to>
                                        <p:strVal val="visible"/>
                                      </p:to>
                                    </p:set>
                                    <p:animEffect transition="in" filter="fade">
                                      <p:cBhvr>
                                        <p:cTn id="46" dur="500"/>
                                        <p:tgtEl>
                                          <p:spTgt spid="17"/>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20"/>
                                        </p:tgtEl>
                                        <p:attrNameLst>
                                          <p:attrName>style.visibility</p:attrName>
                                        </p:attrNameLst>
                                      </p:cBhvr>
                                      <p:to>
                                        <p:strVal val="visible"/>
                                      </p:to>
                                    </p:set>
                                    <p:animEffect transition="in" filter="fade">
                                      <p:cBhvr>
                                        <p:cTn id="49" dur="500"/>
                                        <p:tgtEl>
                                          <p:spTgt spid="20"/>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21"/>
                                        </p:tgtEl>
                                        <p:attrNameLst>
                                          <p:attrName>style.visibility</p:attrName>
                                        </p:attrNameLst>
                                      </p:cBhvr>
                                      <p:to>
                                        <p:strVal val="visible"/>
                                      </p:to>
                                    </p:set>
                                    <p:animEffect transition="in" filter="fade">
                                      <p:cBhvr>
                                        <p:cTn id="52" dur="500"/>
                                        <p:tgtEl>
                                          <p:spTgt spid="21"/>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22"/>
                                        </p:tgtEl>
                                        <p:attrNameLst>
                                          <p:attrName>style.visibility</p:attrName>
                                        </p:attrNameLst>
                                      </p:cBhvr>
                                      <p:to>
                                        <p:strVal val="visible"/>
                                      </p:to>
                                    </p:set>
                                    <p:animEffect transition="in" filter="fade">
                                      <p:cBhvr>
                                        <p:cTn id="55" dur="500"/>
                                        <p:tgtEl>
                                          <p:spTgt spid="22"/>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23"/>
                                        </p:tgtEl>
                                        <p:attrNameLst>
                                          <p:attrName>style.visibility</p:attrName>
                                        </p:attrNameLst>
                                      </p:cBhvr>
                                      <p:to>
                                        <p:strVal val="visible"/>
                                      </p:to>
                                    </p:set>
                                    <p:animEffect transition="in" filter="fade">
                                      <p:cBhvr>
                                        <p:cTn id="58" dur="500"/>
                                        <p:tgtEl>
                                          <p:spTgt spid="23"/>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24"/>
                                        </p:tgtEl>
                                        <p:attrNameLst>
                                          <p:attrName>style.visibility</p:attrName>
                                        </p:attrNameLst>
                                      </p:cBhvr>
                                      <p:to>
                                        <p:strVal val="visible"/>
                                      </p:to>
                                    </p:set>
                                    <p:animEffect transition="in" filter="fade">
                                      <p:cBhvr>
                                        <p:cTn id="61" dur="500"/>
                                        <p:tgtEl>
                                          <p:spTgt spid="24"/>
                                        </p:tgtEl>
                                      </p:cBhvr>
                                    </p:animEffect>
                                  </p:childTnLst>
                                </p:cTn>
                              </p:par>
                              <p:par>
                                <p:cTn id="62" presetID="10" presetClass="entr" presetSubtype="0" fill="hold" nodeType="withEffect">
                                  <p:stCondLst>
                                    <p:cond delay="0"/>
                                  </p:stCondLst>
                                  <p:childTnLst>
                                    <p:set>
                                      <p:cBhvr>
                                        <p:cTn id="63" dur="1" fill="hold">
                                          <p:stCondLst>
                                            <p:cond delay="0"/>
                                          </p:stCondLst>
                                        </p:cTn>
                                        <p:tgtEl>
                                          <p:spTgt spid="25"/>
                                        </p:tgtEl>
                                        <p:attrNameLst>
                                          <p:attrName>style.visibility</p:attrName>
                                        </p:attrNameLst>
                                      </p:cBhvr>
                                      <p:to>
                                        <p:strVal val="visible"/>
                                      </p:to>
                                    </p:set>
                                    <p:animEffect transition="in" filter="fade">
                                      <p:cBhvr>
                                        <p:cTn id="64" dur="500"/>
                                        <p:tgtEl>
                                          <p:spTgt spid="25"/>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26"/>
                                        </p:tgtEl>
                                        <p:attrNameLst>
                                          <p:attrName>style.visibility</p:attrName>
                                        </p:attrNameLst>
                                      </p:cBhvr>
                                      <p:to>
                                        <p:strVal val="visible"/>
                                      </p:to>
                                    </p:set>
                                    <p:animEffect transition="in" filter="fade">
                                      <p:cBhvr>
                                        <p:cTn id="67" dur="500"/>
                                        <p:tgtEl>
                                          <p:spTgt spid="26"/>
                                        </p:tgtEl>
                                      </p:cBhvr>
                                    </p:animEffect>
                                  </p:childTnLst>
                                </p:cTn>
                              </p:par>
                              <p:par>
                                <p:cTn id="68" presetID="10" presetClass="entr" presetSubtype="0" fill="hold" nodeType="withEffect">
                                  <p:stCondLst>
                                    <p:cond delay="0"/>
                                  </p:stCondLst>
                                  <p:childTnLst>
                                    <p:set>
                                      <p:cBhvr>
                                        <p:cTn id="69" dur="1" fill="hold">
                                          <p:stCondLst>
                                            <p:cond delay="0"/>
                                          </p:stCondLst>
                                        </p:cTn>
                                        <p:tgtEl>
                                          <p:spTgt spid="33"/>
                                        </p:tgtEl>
                                        <p:attrNameLst>
                                          <p:attrName>style.visibility</p:attrName>
                                        </p:attrNameLst>
                                      </p:cBhvr>
                                      <p:to>
                                        <p:strVal val="visible"/>
                                      </p:to>
                                    </p:set>
                                    <p:animEffect transition="in" filter="fade">
                                      <p:cBhvr>
                                        <p:cTn id="70" dur="500"/>
                                        <p:tgtEl>
                                          <p:spTgt spid="33"/>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nodeType="clickEffect">
                                  <p:stCondLst>
                                    <p:cond delay="0"/>
                                  </p:stCondLst>
                                  <p:childTnLst>
                                    <p:set>
                                      <p:cBhvr>
                                        <p:cTn id="74" dur="1" fill="hold">
                                          <p:stCondLst>
                                            <p:cond delay="0"/>
                                          </p:stCondLst>
                                        </p:cTn>
                                        <p:tgtEl>
                                          <p:spTgt spid="3">
                                            <p:txEl>
                                              <p:pRg st="0" end="0"/>
                                            </p:txEl>
                                          </p:spTgt>
                                        </p:tgtEl>
                                        <p:attrNameLst>
                                          <p:attrName>style.visibility</p:attrName>
                                        </p:attrNameLst>
                                      </p:cBhvr>
                                      <p:to>
                                        <p:strVal val="visible"/>
                                      </p:to>
                                    </p:set>
                                    <p:animEffect transition="in" filter="fade">
                                      <p:cBhvr>
                                        <p:cTn id="75" dur="500"/>
                                        <p:tgtEl>
                                          <p:spTgt spid="3">
                                            <p:txEl>
                                              <p:pRg st="0" end="0"/>
                                            </p:txEl>
                                          </p:spTgt>
                                        </p:tgtEl>
                                      </p:cBhvr>
                                    </p:animEffect>
                                  </p:childTnLst>
                                </p:cTn>
                              </p:par>
                              <p:par>
                                <p:cTn id="76" presetID="10" presetClass="entr" presetSubtype="0" fill="hold" nodeType="withEffect">
                                  <p:stCondLst>
                                    <p:cond delay="0"/>
                                  </p:stCondLst>
                                  <p:childTnLst>
                                    <p:set>
                                      <p:cBhvr>
                                        <p:cTn id="77" dur="1" fill="hold">
                                          <p:stCondLst>
                                            <p:cond delay="0"/>
                                          </p:stCondLst>
                                        </p:cTn>
                                        <p:tgtEl>
                                          <p:spTgt spid="3">
                                            <p:txEl>
                                              <p:pRg st="1" end="1"/>
                                            </p:txEl>
                                          </p:spTgt>
                                        </p:tgtEl>
                                        <p:attrNameLst>
                                          <p:attrName>style.visibility</p:attrName>
                                        </p:attrNameLst>
                                      </p:cBhvr>
                                      <p:to>
                                        <p:strVal val="visible"/>
                                      </p:to>
                                    </p:set>
                                    <p:animEffect transition="in" filter="fade">
                                      <p:cBhvr>
                                        <p:cTn id="78" dur="500"/>
                                        <p:tgtEl>
                                          <p:spTgt spid="3">
                                            <p:txEl>
                                              <p:pRg st="1" end="1"/>
                                            </p:txEl>
                                          </p:spTgt>
                                        </p:tgtEl>
                                      </p:cBhvr>
                                    </p:animEffect>
                                  </p:childTnLst>
                                </p:cTn>
                              </p:par>
                            </p:childTnLst>
                          </p:cTn>
                        </p:par>
                      </p:childTnLst>
                    </p:cTn>
                  </p:par>
                  <p:par>
                    <p:cTn id="79" fill="hold">
                      <p:stCondLst>
                        <p:cond delay="indefinite"/>
                      </p:stCondLst>
                      <p:childTnLst>
                        <p:par>
                          <p:cTn id="80" fill="hold">
                            <p:stCondLst>
                              <p:cond delay="0"/>
                            </p:stCondLst>
                            <p:childTnLst>
                              <p:par>
                                <p:cTn id="81" presetID="10" presetClass="entr" presetSubtype="0" fill="hold" nodeType="clickEffect">
                                  <p:stCondLst>
                                    <p:cond delay="0"/>
                                  </p:stCondLst>
                                  <p:childTnLst>
                                    <p:set>
                                      <p:cBhvr>
                                        <p:cTn id="82" dur="1" fill="hold">
                                          <p:stCondLst>
                                            <p:cond delay="0"/>
                                          </p:stCondLst>
                                        </p:cTn>
                                        <p:tgtEl>
                                          <p:spTgt spid="3">
                                            <p:txEl>
                                              <p:pRg st="2" end="2"/>
                                            </p:txEl>
                                          </p:spTgt>
                                        </p:tgtEl>
                                        <p:attrNameLst>
                                          <p:attrName>style.visibility</p:attrName>
                                        </p:attrNameLst>
                                      </p:cBhvr>
                                      <p:to>
                                        <p:strVal val="visible"/>
                                      </p:to>
                                    </p:set>
                                    <p:animEffect transition="in" filter="fade">
                                      <p:cBhvr>
                                        <p:cTn id="83" dur="500"/>
                                        <p:tgtEl>
                                          <p:spTgt spid="3">
                                            <p:txEl>
                                              <p:pRg st="2" end="2"/>
                                            </p:txEl>
                                          </p:spTgt>
                                        </p:tgtEl>
                                      </p:cBhvr>
                                    </p:animEffect>
                                  </p:childTnLst>
                                </p:cTn>
                              </p:par>
                            </p:childTnLst>
                          </p:cTn>
                        </p:par>
                      </p:childTnLst>
                    </p:cTn>
                  </p:par>
                  <p:par>
                    <p:cTn id="84" fill="hold">
                      <p:stCondLst>
                        <p:cond delay="indefinite"/>
                      </p:stCondLst>
                      <p:childTnLst>
                        <p:par>
                          <p:cTn id="85" fill="hold">
                            <p:stCondLst>
                              <p:cond delay="0"/>
                            </p:stCondLst>
                            <p:childTnLst>
                              <p:par>
                                <p:cTn id="86" presetID="10" presetClass="entr" presetSubtype="0" fill="hold" nodeType="clickEffect">
                                  <p:stCondLst>
                                    <p:cond delay="0"/>
                                  </p:stCondLst>
                                  <p:childTnLst>
                                    <p:set>
                                      <p:cBhvr>
                                        <p:cTn id="87" dur="1" fill="hold">
                                          <p:stCondLst>
                                            <p:cond delay="0"/>
                                          </p:stCondLst>
                                        </p:cTn>
                                        <p:tgtEl>
                                          <p:spTgt spid="3">
                                            <p:txEl>
                                              <p:pRg st="3" end="3"/>
                                            </p:txEl>
                                          </p:spTgt>
                                        </p:tgtEl>
                                        <p:attrNameLst>
                                          <p:attrName>style.visibility</p:attrName>
                                        </p:attrNameLst>
                                      </p:cBhvr>
                                      <p:to>
                                        <p:strVal val="visible"/>
                                      </p:to>
                                    </p:set>
                                    <p:animEffect transition="in" filter="fade">
                                      <p:cBhvr>
                                        <p:cTn id="88" dur="500"/>
                                        <p:tgtEl>
                                          <p:spTgt spid="3">
                                            <p:txEl>
                                              <p:pRg st="3" end="3"/>
                                            </p:txEl>
                                          </p:spTgt>
                                        </p:tgtEl>
                                      </p:cBhvr>
                                    </p:animEffect>
                                  </p:childTnLst>
                                </p:cTn>
                              </p:par>
                            </p:childTnLst>
                          </p:cTn>
                        </p:par>
                      </p:childTnLst>
                    </p:cTn>
                  </p:par>
                  <p:par>
                    <p:cTn id="89" fill="hold">
                      <p:stCondLst>
                        <p:cond delay="indefinite"/>
                      </p:stCondLst>
                      <p:childTnLst>
                        <p:par>
                          <p:cTn id="90" fill="hold">
                            <p:stCondLst>
                              <p:cond delay="0"/>
                            </p:stCondLst>
                            <p:childTnLst>
                              <p:par>
                                <p:cTn id="91" presetID="10" presetClass="entr" presetSubtype="0" fill="hold" nodeType="clickEffect">
                                  <p:stCondLst>
                                    <p:cond delay="0"/>
                                  </p:stCondLst>
                                  <p:childTnLst>
                                    <p:set>
                                      <p:cBhvr>
                                        <p:cTn id="92" dur="1" fill="hold">
                                          <p:stCondLst>
                                            <p:cond delay="0"/>
                                          </p:stCondLst>
                                        </p:cTn>
                                        <p:tgtEl>
                                          <p:spTgt spid="3">
                                            <p:txEl>
                                              <p:pRg st="4" end="4"/>
                                            </p:txEl>
                                          </p:spTgt>
                                        </p:tgtEl>
                                        <p:attrNameLst>
                                          <p:attrName>style.visibility</p:attrName>
                                        </p:attrNameLst>
                                      </p:cBhvr>
                                      <p:to>
                                        <p:strVal val="visible"/>
                                      </p:to>
                                    </p:set>
                                    <p:animEffect transition="in" filter="fade">
                                      <p:cBhvr>
                                        <p:cTn id="93" dur="500"/>
                                        <p:tgtEl>
                                          <p:spTgt spid="3">
                                            <p:txEl>
                                              <p:pRg st="4" end="4"/>
                                            </p:txEl>
                                          </p:spTgt>
                                        </p:tgtEl>
                                      </p:cBhvr>
                                    </p:animEffect>
                                  </p:childTnLst>
                                </p:cTn>
                              </p:par>
                            </p:childTnLst>
                          </p:cTn>
                        </p:par>
                      </p:childTnLst>
                    </p:cTn>
                  </p:par>
                  <p:par>
                    <p:cTn id="94" fill="hold">
                      <p:stCondLst>
                        <p:cond delay="indefinite"/>
                      </p:stCondLst>
                      <p:childTnLst>
                        <p:par>
                          <p:cTn id="95" fill="hold">
                            <p:stCondLst>
                              <p:cond delay="0"/>
                            </p:stCondLst>
                            <p:childTnLst>
                              <p:par>
                                <p:cTn id="96" presetID="10" presetClass="entr" presetSubtype="0" fill="hold" nodeType="clickEffect">
                                  <p:stCondLst>
                                    <p:cond delay="0"/>
                                  </p:stCondLst>
                                  <p:childTnLst>
                                    <p:set>
                                      <p:cBhvr>
                                        <p:cTn id="97" dur="1" fill="hold">
                                          <p:stCondLst>
                                            <p:cond delay="0"/>
                                          </p:stCondLst>
                                        </p:cTn>
                                        <p:tgtEl>
                                          <p:spTgt spid="3">
                                            <p:txEl>
                                              <p:pRg st="5" end="5"/>
                                            </p:txEl>
                                          </p:spTgt>
                                        </p:tgtEl>
                                        <p:attrNameLst>
                                          <p:attrName>style.visibility</p:attrName>
                                        </p:attrNameLst>
                                      </p:cBhvr>
                                      <p:to>
                                        <p:strVal val="visible"/>
                                      </p:to>
                                    </p:set>
                                    <p:animEffect transition="in" filter="fade">
                                      <p:cBhvr>
                                        <p:cTn id="98" dur="500"/>
                                        <p:tgtEl>
                                          <p:spTgt spid="3">
                                            <p:txEl>
                                              <p:pRg st="5" end="5"/>
                                            </p:txEl>
                                          </p:spTgt>
                                        </p:tgtEl>
                                      </p:cBhvr>
                                    </p:animEffect>
                                  </p:childTnLst>
                                </p:cTn>
                              </p:par>
                            </p:childTnLst>
                          </p:cTn>
                        </p:par>
                      </p:childTnLst>
                    </p:cTn>
                  </p:par>
                  <p:par>
                    <p:cTn id="99" fill="hold">
                      <p:stCondLst>
                        <p:cond delay="indefinite"/>
                      </p:stCondLst>
                      <p:childTnLst>
                        <p:par>
                          <p:cTn id="100" fill="hold">
                            <p:stCondLst>
                              <p:cond delay="0"/>
                            </p:stCondLst>
                            <p:childTnLst>
                              <p:par>
                                <p:cTn id="101" presetID="10" presetClass="entr" presetSubtype="0" fill="hold" nodeType="clickEffect">
                                  <p:stCondLst>
                                    <p:cond delay="0"/>
                                  </p:stCondLst>
                                  <p:childTnLst>
                                    <p:set>
                                      <p:cBhvr>
                                        <p:cTn id="102" dur="1" fill="hold">
                                          <p:stCondLst>
                                            <p:cond delay="0"/>
                                          </p:stCondLst>
                                        </p:cTn>
                                        <p:tgtEl>
                                          <p:spTgt spid="3">
                                            <p:txEl>
                                              <p:pRg st="6" end="6"/>
                                            </p:txEl>
                                          </p:spTgt>
                                        </p:tgtEl>
                                        <p:attrNameLst>
                                          <p:attrName>style.visibility</p:attrName>
                                        </p:attrNameLst>
                                      </p:cBhvr>
                                      <p:to>
                                        <p:strVal val="visible"/>
                                      </p:to>
                                    </p:set>
                                    <p:animEffect transition="in" filter="fade">
                                      <p:cBhvr>
                                        <p:cTn id="103" dur="500"/>
                                        <p:tgtEl>
                                          <p:spTgt spid="3">
                                            <p:txEl>
                                              <p:pRg st="6" end="6"/>
                                            </p:txEl>
                                          </p:spTgt>
                                        </p:tgtEl>
                                      </p:cBhvr>
                                    </p:animEffect>
                                  </p:childTnLst>
                                </p:cTn>
                              </p:par>
                            </p:childTnLst>
                          </p:cTn>
                        </p:par>
                      </p:childTnLst>
                    </p:cTn>
                  </p:par>
                  <p:par>
                    <p:cTn id="104" fill="hold">
                      <p:stCondLst>
                        <p:cond delay="indefinite"/>
                      </p:stCondLst>
                      <p:childTnLst>
                        <p:par>
                          <p:cTn id="105" fill="hold">
                            <p:stCondLst>
                              <p:cond delay="0"/>
                            </p:stCondLst>
                            <p:childTnLst>
                              <p:par>
                                <p:cTn id="106" presetID="10" presetClass="entr" presetSubtype="0" fill="hold" nodeType="clickEffect">
                                  <p:stCondLst>
                                    <p:cond delay="0"/>
                                  </p:stCondLst>
                                  <p:childTnLst>
                                    <p:set>
                                      <p:cBhvr>
                                        <p:cTn id="107" dur="1" fill="hold">
                                          <p:stCondLst>
                                            <p:cond delay="0"/>
                                          </p:stCondLst>
                                        </p:cTn>
                                        <p:tgtEl>
                                          <p:spTgt spid="3">
                                            <p:txEl>
                                              <p:pRg st="7" end="7"/>
                                            </p:txEl>
                                          </p:spTgt>
                                        </p:tgtEl>
                                        <p:attrNameLst>
                                          <p:attrName>style.visibility</p:attrName>
                                        </p:attrNameLst>
                                      </p:cBhvr>
                                      <p:to>
                                        <p:strVal val="visible"/>
                                      </p:to>
                                    </p:set>
                                    <p:animEffect transition="in" filter="fade">
                                      <p:cBhvr>
                                        <p:cTn id="108" dur="500"/>
                                        <p:tgtEl>
                                          <p:spTgt spid="3">
                                            <p:txEl>
                                              <p:pRg st="7" end="7"/>
                                            </p:txEl>
                                          </p:spTgt>
                                        </p:tgtEl>
                                      </p:cBhvr>
                                    </p:animEffect>
                                  </p:childTnLst>
                                </p:cTn>
                              </p:par>
                            </p:childTnLst>
                          </p:cTn>
                        </p:par>
                      </p:childTnLst>
                    </p:cTn>
                  </p:par>
                  <p:par>
                    <p:cTn id="109" fill="hold">
                      <p:stCondLst>
                        <p:cond delay="indefinite"/>
                      </p:stCondLst>
                      <p:childTnLst>
                        <p:par>
                          <p:cTn id="110" fill="hold">
                            <p:stCondLst>
                              <p:cond delay="0"/>
                            </p:stCondLst>
                            <p:childTnLst>
                              <p:par>
                                <p:cTn id="111" presetID="10" presetClass="entr" presetSubtype="0" fill="hold" nodeType="clickEffect">
                                  <p:stCondLst>
                                    <p:cond delay="0"/>
                                  </p:stCondLst>
                                  <p:childTnLst>
                                    <p:set>
                                      <p:cBhvr>
                                        <p:cTn id="112" dur="1" fill="hold">
                                          <p:stCondLst>
                                            <p:cond delay="0"/>
                                          </p:stCondLst>
                                        </p:cTn>
                                        <p:tgtEl>
                                          <p:spTgt spid="3">
                                            <p:txEl>
                                              <p:pRg st="8" end="8"/>
                                            </p:txEl>
                                          </p:spTgt>
                                        </p:tgtEl>
                                        <p:attrNameLst>
                                          <p:attrName>style.visibility</p:attrName>
                                        </p:attrNameLst>
                                      </p:cBhvr>
                                      <p:to>
                                        <p:strVal val="visible"/>
                                      </p:to>
                                    </p:set>
                                    <p:animEffect transition="in" filter="fade">
                                      <p:cBhvr>
                                        <p:cTn id="113" dur="500"/>
                                        <p:tgtEl>
                                          <p:spTgt spid="3">
                                            <p:txEl>
                                              <p:pRg st="8" end="8"/>
                                            </p:txEl>
                                          </p:spTgt>
                                        </p:tgtEl>
                                      </p:cBhvr>
                                    </p:animEffect>
                                  </p:childTnLst>
                                </p:cTn>
                              </p:par>
                              <p:par>
                                <p:cTn id="114" presetID="10" presetClass="entr" presetSubtype="0" fill="hold" nodeType="withEffect">
                                  <p:stCondLst>
                                    <p:cond delay="0"/>
                                  </p:stCondLst>
                                  <p:childTnLst>
                                    <p:set>
                                      <p:cBhvr>
                                        <p:cTn id="115" dur="1" fill="hold">
                                          <p:stCondLst>
                                            <p:cond delay="0"/>
                                          </p:stCondLst>
                                        </p:cTn>
                                        <p:tgtEl>
                                          <p:spTgt spid="3">
                                            <p:txEl>
                                              <p:pRg st="9" end="9"/>
                                            </p:txEl>
                                          </p:spTgt>
                                        </p:tgtEl>
                                        <p:attrNameLst>
                                          <p:attrName>style.visibility</p:attrName>
                                        </p:attrNameLst>
                                      </p:cBhvr>
                                      <p:to>
                                        <p:strVal val="visible"/>
                                      </p:to>
                                    </p:set>
                                    <p:animEffect transition="in" filter="fade">
                                      <p:cBhvr>
                                        <p:cTn id="116" dur="500"/>
                                        <p:tgtEl>
                                          <p:spTgt spid="3">
                                            <p:txEl>
                                              <p:pRg st="9" end="9"/>
                                            </p:txEl>
                                          </p:spTgt>
                                        </p:tgtEl>
                                      </p:cBhvr>
                                    </p:animEffect>
                                  </p:childTnLst>
                                </p:cTn>
                              </p:par>
                              <p:par>
                                <p:cTn id="117" presetID="10" presetClass="entr" presetSubtype="0" fill="hold" nodeType="withEffect">
                                  <p:stCondLst>
                                    <p:cond delay="0"/>
                                  </p:stCondLst>
                                  <p:childTnLst>
                                    <p:set>
                                      <p:cBhvr>
                                        <p:cTn id="118" dur="1" fill="hold">
                                          <p:stCondLst>
                                            <p:cond delay="0"/>
                                          </p:stCondLst>
                                        </p:cTn>
                                        <p:tgtEl>
                                          <p:spTgt spid="3">
                                            <p:txEl>
                                              <p:pRg st="10" end="10"/>
                                            </p:txEl>
                                          </p:spTgt>
                                        </p:tgtEl>
                                        <p:attrNameLst>
                                          <p:attrName>style.visibility</p:attrName>
                                        </p:attrNameLst>
                                      </p:cBhvr>
                                      <p:to>
                                        <p:strVal val="visible"/>
                                      </p:to>
                                    </p:set>
                                    <p:animEffect transition="in" filter="fade">
                                      <p:cBhvr>
                                        <p:cTn id="119" dur="500"/>
                                        <p:tgtEl>
                                          <p:spTgt spid="3">
                                            <p:txEl>
                                              <p:pRg st="10" end="10"/>
                                            </p:txEl>
                                          </p:spTgt>
                                        </p:tgtEl>
                                      </p:cBhvr>
                                    </p:animEffect>
                                  </p:childTnLst>
                                </p:cTn>
                              </p:par>
                              <p:par>
                                <p:cTn id="120" presetID="10" presetClass="entr" presetSubtype="0" fill="hold" nodeType="withEffect">
                                  <p:stCondLst>
                                    <p:cond delay="0"/>
                                  </p:stCondLst>
                                  <p:childTnLst>
                                    <p:set>
                                      <p:cBhvr>
                                        <p:cTn id="121" dur="1" fill="hold">
                                          <p:stCondLst>
                                            <p:cond delay="0"/>
                                          </p:stCondLst>
                                        </p:cTn>
                                        <p:tgtEl>
                                          <p:spTgt spid="3">
                                            <p:txEl>
                                              <p:pRg st="11" end="11"/>
                                            </p:txEl>
                                          </p:spTgt>
                                        </p:tgtEl>
                                        <p:attrNameLst>
                                          <p:attrName>style.visibility</p:attrName>
                                        </p:attrNameLst>
                                      </p:cBhvr>
                                      <p:to>
                                        <p:strVal val="visible"/>
                                      </p:to>
                                    </p:set>
                                    <p:animEffect transition="in" filter="fade">
                                      <p:cBhvr>
                                        <p:cTn id="122"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p:bldP spid="20" grpId="0" animBg="1"/>
      <p:bldP spid="21" grpId="0" animBg="1"/>
      <p:bldP spid="22" grpId="0"/>
      <p:bldP spid="23" grpId="0" animBg="1"/>
      <p:bldP spid="24" grpId="0" animBg="1"/>
      <p:bldP spid="26"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B71CFC-09BE-420D-8B8E-32C342C2C475}"/>
              </a:ext>
            </a:extLst>
          </p:cNvPr>
          <p:cNvSpPr>
            <a:spLocks noGrp="1"/>
          </p:cNvSpPr>
          <p:nvPr>
            <p:ph type="title"/>
          </p:nvPr>
        </p:nvSpPr>
        <p:spPr/>
        <p:txBody>
          <a:bodyPr/>
          <a:lstStyle/>
          <a:p>
            <a:r>
              <a:rPr lang="en-US" dirty="0"/>
              <a:t>Implementation cont’d</a:t>
            </a:r>
          </a:p>
        </p:txBody>
      </p:sp>
      <p:sp>
        <p:nvSpPr>
          <p:cNvPr id="3" name="Content Placeholder 2">
            <a:extLst>
              <a:ext uri="{FF2B5EF4-FFF2-40B4-BE49-F238E27FC236}">
                <a16:creationId xmlns:a16="http://schemas.microsoft.com/office/drawing/2014/main" id="{8F1EF69E-FFAB-40C3-BA74-FD784A5E95AD}"/>
              </a:ext>
            </a:extLst>
          </p:cNvPr>
          <p:cNvSpPr>
            <a:spLocks noGrp="1"/>
          </p:cNvSpPr>
          <p:nvPr>
            <p:ph idx="1"/>
          </p:nvPr>
        </p:nvSpPr>
        <p:spPr/>
        <p:txBody>
          <a:bodyPr/>
          <a:lstStyle/>
          <a:p>
            <a:r>
              <a:rPr lang="en-US" dirty="0"/>
              <a:t>Best Move is selected from options</a:t>
            </a:r>
          </a:p>
          <a:p>
            <a:r>
              <a:rPr lang="en-US" dirty="0"/>
              <a:t>Ask Game for </a:t>
            </a:r>
            <a:r>
              <a:rPr lang="en-US" dirty="0" err="1"/>
              <a:t>gamestate</a:t>
            </a:r>
            <a:r>
              <a:rPr lang="en-US" dirty="0"/>
              <a:t> after playing move</a:t>
            </a:r>
          </a:p>
          <a:p>
            <a:r>
              <a:rPr lang="en-US" dirty="0"/>
              <a:t>Compare </a:t>
            </a:r>
            <a:r>
              <a:rPr lang="en-US" dirty="0" err="1"/>
              <a:t>gamestate</a:t>
            </a:r>
            <a:r>
              <a:rPr lang="en-US" dirty="0"/>
              <a:t> to stored </a:t>
            </a:r>
            <a:r>
              <a:rPr lang="en-US" dirty="0" err="1"/>
              <a:t>gamestates</a:t>
            </a:r>
            <a:endParaRPr lang="en-US" dirty="0"/>
          </a:p>
          <a:p>
            <a:pPr lvl="1"/>
            <a:r>
              <a:rPr lang="en-US" dirty="0"/>
              <a:t>If exists, navigate through stored node</a:t>
            </a:r>
          </a:p>
          <a:p>
            <a:pPr lvl="1"/>
            <a:r>
              <a:rPr lang="en-US" dirty="0"/>
              <a:t>Else expand the current node with this new </a:t>
            </a:r>
            <a:r>
              <a:rPr lang="en-US" dirty="0" err="1"/>
              <a:t>gamestate</a:t>
            </a:r>
            <a:endParaRPr lang="en-US" dirty="0"/>
          </a:p>
        </p:txBody>
      </p:sp>
      <p:sp>
        <p:nvSpPr>
          <p:cNvPr id="16" name="Rectangle 15">
            <a:extLst>
              <a:ext uri="{FF2B5EF4-FFF2-40B4-BE49-F238E27FC236}">
                <a16:creationId xmlns:a16="http://schemas.microsoft.com/office/drawing/2014/main" id="{E016E5F6-5107-4E9C-B8DB-DDD0C3CDE993}"/>
              </a:ext>
            </a:extLst>
          </p:cNvPr>
          <p:cNvSpPr/>
          <p:nvPr/>
        </p:nvSpPr>
        <p:spPr>
          <a:xfrm>
            <a:off x="1396242" y="4654231"/>
            <a:ext cx="3175757" cy="16377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t>Node</a:t>
            </a:r>
          </a:p>
        </p:txBody>
      </p:sp>
      <p:sp>
        <p:nvSpPr>
          <p:cNvPr id="17" name="Rectangle 16">
            <a:extLst>
              <a:ext uri="{FF2B5EF4-FFF2-40B4-BE49-F238E27FC236}">
                <a16:creationId xmlns:a16="http://schemas.microsoft.com/office/drawing/2014/main" id="{C22FF40B-7236-42A3-BD62-E7284A85B122}"/>
              </a:ext>
            </a:extLst>
          </p:cNvPr>
          <p:cNvSpPr/>
          <p:nvPr/>
        </p:nvSpPr>
        <p:spPr>
          <a:xfrm>
            <a:off x="3558721" y="4725953"/>
            <a:ext cx="915635" cy="1221305"/>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FD6C9FD8-8BA7-4D6B-957F-820A54CA53FD}"/>
              </a:ext>
            </a:extLst>
          </p:cNvPr>
          <p:cNvSpPr/>
          <p:nvPr/>
        </p:nvSpPr>
        <p:spPr>
          <a:xfrm>
            <a:off x="1458340" y="5356393"/>
            <a:ext cx="924025" cy="65451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Data</a:t>
            </a:r>
          </a:p>
        </p:txBody>
      </p:sp>
      <p:sp>
        <p:nvSpPr>
          <p:cNvPr id="19" name="Rectangle 18">
            <a:extLst>
              <a:ext uri="{FF2B5EF4-FFF2-40B4-BE49-F238E27FC236}">
                <a16:creationId xmlns:a16="http://schemas.microsoft.com/office/drawing/2014/main" id="{60E34FF9-F4B6-4B3A-B810-DC45B3A59442}"/>
              </a:ext>
            </a:extLst>
          </p:cNvPr>
          <p:cNvSpPr/>
          <p:nvPr/>
        </p:nvSpPr>
        <p:spPr>
          <a:xfrm>
            <a:off x="3574360" y="5126739"/>
            <a:ext cx="837398" cy="24025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FADC5862-59AE-4F96-80E3-7486140BB9B1}"/>
              </a:ext>
            </a:extLst>
          </p:cNvPr>
          <p:cNvSpPr/>
          <p:nvPr/>
        </p:nvSpPr>
        <p:spPr>
          <a:xfrm>
            <a:off x="3610456" y="5175404"/>
            <a:ext cx="211756" cy="1222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A5766B72-B331-4B30-8DD6-893719EA1677}"/>
              </a:ext>
            </a:extLst>
          </p:cNvPr>
          <p:cNvSpPr/>
          <p:nvPr/>
        </p:nvSpPr>
        <p:spPr>
          <a:xfrm>
            <a:off x="3879963" y="5175404"/>
            <a:ext cx="211756" cy="1222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84DAB4E7-243B-415D-9FB1-C632D1062FFD}"/>
              </a:ext>
            </a:extLst>
          </p:cNvPr>
          <p:cNvSpPr/>
          <p:nvPr/>
        </p:nvSpPr>
        <p:spPr>
          <a:xfrm>
            <a:off x="4149470" y="5175404"/>
            <a:ext cx="211756" cy="1222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53F0777F-8EC0-4473-847F-E2772D79F43F}"/>
              </a:ext>
            </a:extLst>
          </p:cNvPr>
          <p:cNvSpPr/>
          <p:nvPr/>
        </p:nvSpPr>
        <p:spPr>
          <a:xfrm>
            <a:off x="3583984" y="5415654"/>
            <a:ext cx="837398" cy="24025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AE874B1F-EBA6-4306-A12C-8F88E2A0C181}"/>
              </a:ext>
            </a:extLst>
          </p:cNvPr>
          <p:cNvSpPr/>
          <p:nvPr/>
        </p:nvSpPr>
        <p:spPr>
          <a:xfrm>
            <a:off x="3620080" y="5464319"/>
            <a:ext cx="211756" cy="1222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F7EF4112-5A2B-415C-B77E-6E884B53A34E}"/>
              </a:ext>
            </a:extLst>
          </p:cNvPr>
          <p:cNvSpPr/>
          <p:nvPr/>
        </p:nvSpPr>
        <p:spPr>
          <a:xfrm>
            <a:off x="3889587" y="5464319"/>
            <a:ext cx="211756" cy="1222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B349A1C2-2070-4EB2-845B-ADAEF2ED5FB3}"/>
              </a:ext>
            </a:extLst>
          </p:cNvPr>
          <p:cNvSpPr/>
          <p:nvPr/>
        </p:nvSpPr>
        <p:spPr>
          <a:xfrm>
            <a:off x="4159094" y="5464319"/>
            <a:ext cx="211756" cy="1222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1972B0B5-DCC4-4E12-BBF0-F81AEEF3CC40}"/>
              </a:ext>
            </a:extLst>
          </p:cNvPr>
          <p:cNvSpPr/>
          <p:nvPr/>
        </p:nvSpPr>
        <p:spPr>
          <a:xfrm>
            <a:off x="3574360" y="5706016"/>
            <a:ext cx="837398" cy="24025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234B3A94-2DFB-4B3E-92BC-39F9A00FA53B}"/>
              </a:ext>
            </a:extLst>
          </p:cNvPr>
          <p:cNvSpPr/>
          <p:nvPr/>
        </p:nvSpPr>
        <p:spPr>
          <a:xfrm>
            <a:off x="3610456" y="5754681"/>
            <a:ext cx="211756" cy="1222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5790B6CA-B1A0-4A14-B68B-7747A8FDFDBB}"/>
              </a:ext>
            </a:extLst>
          </p:cNvPr>
          <p:cNvSpPr/>
          <p:nvPr/>
        </p:nvSpPr>
        <p:spPr>
          <a:xfrm>
            <a:off x="3879963" y="5754681"/>
            <a:ext cx="211756" cy="1222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06D8AC6A-69F7-49C8-A0C1-C38B7D0C24DC}"/>
              </a:ext>
            </a:extLst>
          </p:cNvPr>
          <p:cNvSpPr/>
          <p:nvPr/>
        </p:nvSpPr>
        <p:spPr>
          <a:xfrm>
            <a:off x="4149470" y="5754681"/>
            <a:ext cx="211756" cy="1222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a:extLst>
              <a:ext uri="{FF2B5EF4-FFF2-40B4-BE49-F238E27FC236}">
                <a16:creationId xmlns:a16="http://schemas.microsoft.com/office/drawing/2014/main" id="{B5C3D651-F01F-44F7-97D2-50AEDA55F82D}"/>
              </a:ext>
            </a:extLst>
          </p:cNvPr>
          <p:cNvSpPr txBox="1"/>
          <p:nvPr/>
        </p:nvSpPr>
        <p:spPr>
          <a:xfrm>
            <a:off x="3535241" y="4732351"/>
            <a:ext cx="915635" cy="369332"/>
          </a:xfrm>
          <a:prstGeom prst="rect">
            <a:avLst/>
          </a:prstGeom>
          <a:noFill/>
        </p:spPr>
        <p:txBody>
          <a:bodyPr wrap="none" rtlCol="0">
            <a:spAutoFit/>
          </a:bodyPr>
          <a:lstStyle/>
          <a:p>
            <a:r>
              <a:rPr lang="en-US" dirty="0"/>
              <a:t>Moves</a:t>
            </a:r>
          </a:p>
        </p:txBody>
      </p:sp>
      <p:sp>
        <p:nvSpPr>
          <p:cNvPr id="32" name="Rectangle 31">
            <a:extLst>
              <a:ext uri="{FF2B5EF4-FFF2-40B4-BE49-F238E27FC236}">
                <a16:creationId xmlns:a16="http://schemas.microsoft.com/office/drawing/2014/main" id="{497FD862-3F66-4501-B94A-8DFD2A36D38E}"/>
              </a:ext>
            </a:extLst>
          </p:cNvPr>
          <p:cNvSpPr/>
          <p:nvPr/>
        </p:nvSpPr>
        <p:spPr>
          <a:xfrm>
            <a:off x="1458340" y="5093978"/>
            <a:ext cx="1373723" cy="21447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200" dirty="0"/>
              <a:t>Parent Pointer</a:t>
            </a:r>
          </a:p>
        </p:txBody>
      </p:sp>
      <p:sp>
        <p:nvSpPr>
          <p:cNvPr id="33" name="Arrow: Right 32">
            <a:extLst>
              <a:ext uri="{FF2B5EF4-FFF2-40B4-BE49-F238E27FC236}">
                <a16:creationId xmlns:a16="http://schemas.microsoft.com/office/drawing/2014/main" id="{0539D6C4-96A2-4F4C-999A-7DAFDC027058}"/>
              </a:ext>
            </a:extLst>
          </p:cNvPr>
          <p:cNvSpPr/>
          <p:nvPr/>
        </p:nvSpPr>
        <p:spPr>
          <a:xfrm>
            <a:off x="4411757" y="5175403"/>
            <a:ext cx="2315939" cy="216641"/>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4" name="TextBox 33">
            <a:extLst>
              <a:ext uri="{FF2B5EF4-FFF2-40B4-BE49-F238E27FC236}">
                <a16:creationId xmlns:a16="http://schemas.microsoft.com/office/drawing/2014/main" id="{7A665DAF-0164-4A40-8405-BE5BE3B65B6E}"/>
              </a:ext>
            </a:extLst>
          </p:cNvPr>
          <p:cNvSpPr txBox="1"/>
          <p:nvPr/>
        </p:nvSpPr>
        <p:spPr>
          <a:xfrm>
            <a:off x="4571556" y="4804625"/>
            <a:ext cx="1346844" cy="369332"/>
          </a:xfrm>
          <a:prstGeom prst="rect">
            <a:avLst/>
          </a:prstGeom>
          <a:noFill/>
        </p:spPr>
        <p:txBody>
          <a:bodyPr wrap="none" rtlCol="0">
            <a:spAutoFit/>
          </a:bodyPr>
          <a:lstStyle/>
          <a:p>
            <a:r>
              <a:rPr lang="en-US" dirty="0"/>
              <a:t>Best move</a:t>
            </a:r>
          </a:p>
        </p:txBody>
      </p:sp>
      <p:sp>
        <p:nvSpPr>
          <p:cNvPr id="35" name="Rectangle 34">
            <a:extLst>
              <a:ext uri="{FF2B5EF4-FFF2-40B4-BE49-F238E27FC236}">
                <a16:creationId xmlns:a16="http://schemas.microsoft.com/office/drawing/2014/main" id="{D712582C-03C5-4206-9395-12AB1D5EFFFC}"/>
              </a:ext>
            </a:extLst>
          </p:cNvPr>
          <p:cNvSpPr/>
          <p:nvPr/>
        </p:nvSpPr>
        <p:spPr>
          <a:xfrm>
            <a:off x="6727697" y="4634846"/>
            <a:ext cx="1866123" cy="1903481"/>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Game</a:t>
            </a:r>
          </a:p>
        </p:txBody>
      </p:sp>
      <p:sp>
        <p:nvSpPr>
          <p:cNvPr id="36" name="Arrow: Right 35">
            <a:extLst>
              <a:ext uri="{FF2B5EF4-FFF2-40B4-BE49-F238E27FC236}">
                <a16:creationId xmlns:a16="http://schemas.microsoft.com/office/drawing/2014/main" id="{B2F5F9FA-5405-46F5-81B7-D692D35E9879}"/>
              </a:ext>
            </a:extLst>
          </p:cNvPr>
          <p:cNvSpPr/>
          <p:nvPr/>
        </p:nvSpPr>
        <p:spPr>
          <a:xfrm>
            <a:off x="2444463" y="5590390"/>
            <a:ext cx="4283234" cy="240888"/>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8" name="TextBox 37">
            <a:extLst>
              <a:ext uri="{FF2B5EF4-FFF2-40B4-BE49-F238E27FC236}">
                <a16:creationId xmlns:a16="http://schemas.microsoft.com/office/drawing/2014/main" id="{B87B3208-7479-4DA2-97F5-FDDA3DCE57EF}"/>
              </a:ext>
            </a:extLst>
          </p:cNvPr>
          <p:cNvSpPr txBox="1"/>
          <p:nvPr/>
        </p:nvSpPr>
        <p:spPr>
          <a:xfrm>
            <a:off x="4570484" y="5319193"/>
            <a:ext cx="1465466" cy="369332"/>
          </a:xfrm>
          <a:prstGeom prst="rect">
            <a:avLst/>
          </a:prstGeom>
          <a:noFill/>
        </p:spPr>
        <p:txBody>
          <a:bodyPr wrap="none" rtlCol="0">
            <a:spAutoFit/>
          </a:bodyPr>
          <a:lstStyle/>
          <a:p>
            <a:r>
              <a:rPr lang="en-US" dirty="0" err="1"/>
              <a:t>Gamestate</a:t>
            </a:r>
            <a:endParaRPr lang="en-US" dirty="0"/>
          </a:p>
        </p:txBody>
      </p:sp>
      <p:sp>
        <p:nvSpPr>
          <p:cNvPr id="39" name="Arrow: Right 38">
            <a:extLst>
              <a:ext uri="{FF2B5EF4-FFF2-40B4-BE49-F238E27FC236}">
                <a16:creationId xmlns:a16="http://schemas.microsoft.com/office/drawing/2014/main" id="{95E66CC4-B105-433D-BFB1-DEAF6D2458C1}"/>
              </a:ext>
            </a:extLst>
          </p:cNvPr>
          <p:cNvSpPr/>
          <p:nvPr/>
        </p:nvSpPr>
        <p:spPr>
          <a:xfrm rot="10800000">
            <a:off x="4567350" y="6110115"/>
            <a:ext cx="2137142" cy="181857"/>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40" name="TextBox 39">
            <a:extLst>
              <a:ext uri="{FF2B5EF4-FFF2-40B4-BE49-F238E27FC236}">
                <a16:creationId xmlns:a16="http://schemas.microsoft.com/office/drawing/2014/main" id="{8CC79C18-3EBC-4372-A96D-C0AC043D7EB3}"/>
              </a:ext>
            </a:extLst>
          </p:cNvPr>
          <p:cNvSpPr txBox="1"/>
          <p:nvPr/>
        </p:nvSpPr>
        <p:spPr>
          <a:xfrm>
            <a:off x="4567350" y="5792627"/>
            <a:ext cx="2044149" cy="369332"/>
          </a:xfrm>
          <a:prstGeom prst="rect">
            <a:avLst/>
          </a:prstGeom>
          <a:noFill/>
        </p:spPr>
        <p:txBody>
          <a:bodyPr wrap="none" rtlCol="0">
            <a:spAutoFit/>
          </a:bodyPr>
          <a:lstStyle/>
          <a:p>
            <a:r>
              <a:rPr lang="en-US" dirty="0"/>
              <a:t>New </a:t>
            </a:r>
            <a:r>
              <a:rPr lang="en-US" dirty="0" err="1"/>
              <a:t>Gamestate</a:t>
            </a:r>
            <a:endParaRPr lang="en-US" dirty="0"/>
          </a:p>
        </p:txBody>
      </p:sp>
    </p:spTree>
    <p:extLst>
      <p:ext uri="{BB962C8B-B14F-4D97-AF65-F5344CB8AC3E}">
        <p14:creationId xmlns:p14="http://schemas.microsoft.com/office/powerpoint/2010/main" val="14889741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fade">
                                      <p:cBhvr>
                                        <p:cTn id="10" dur="500"/>
                                        <p:tgtEl>
                                          <p:spTgt spid="1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fade">
                                      <p:cBhvr>
                                        <p:cTn id="13" dur="500"/>
                                        <p:tgtEl>
                                          <p:spTgt spid="18"/>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9"/>
                                        </p:tgtEl>
                                        <p:attrNameLst>
                                          <p:attrName>style.visibility</p:attrName>
                                        </p:attrNameLst>
                                      </p:cBhvr>
                                      <p:to>
                                        <p:strVal val="visible"/>
                                      </p:to>
                                    </p:set>
                                    <p:animEffect transition="in" filter="fade">
                                      <p:cBhvr>
                                        <p:cTn id="16" dur="500"/>
                                        <p:tgtEl>
                                          <p:spTgt spid="19"/>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0"/>
                                        </p:tgtEl>
                                        <p:attrNameLst>
                                          <p:attrName>style.visibility</p:attrName>
                                        </p:attrNameLst>
                                      </p:cBhvr>
                                      <p:to>
                                        <p:strVal val="visible"/>
                                      </p:to>
                                    </p:set>
                                    <p:animEffect transition="in" filter="fade">
                                      <p:cBhvr>
                                        <p:cTn id="19" dur="500"/>
                                        <p:tgtEl>
                                          <p:spTgt spid="20"/>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fade">
                                      <p:cBhvr>
                                        <p:cTn id="22" dur="500"/>
                                        <p:tgtEl>
                                          <p:spTgt spid="21"/>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2"/>
                                        </p:tgtEl>
                                        <p:attrNameLst>
                                          <p:attrName>style.visibility</p:attrName>
                                        </p:attrNameLst>
                                      </p:cBhvr>
                                      <p:to>
                                        <p:strVal val="visible"/>
                                      </p:to>
                                    </p:set>
                                    <p:animEffect transition="in" filter="fade">
                                      <p:cBhvr>
                                        <p:cTn id="25" dur="500"/>
                                        <p:tgtEl>
                                          <p:spTgt spid="22"/>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3"/>
                                        </p:tgtEl>
                                        <p:attrNameLst>
                                          <p:attrName>style.visibility</p:attrName>
                                        </p:attrNameLst>
                                      </p:cBhvr>
                                      <p:to>
                                        <p:strVal val="visible"/>
                                      </p:to>
                                    </p:set>
                                    <p:animEffect transition="in" filter="fade">
                                      <p:cBhvr>
                                        <p:cTn id="28" dur="500"/>
                                        <p:tgtEl>
                                          <p:spTgt spid="23"/>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24"/>
                                        </p:tgtEl>
                                        <p:attrNameLst>
                                          <p:attrName>style.visibility</p:attrName>
                                        </p:attrNameLst>
                                      </p:cBhvr>
                                      <p:to>
                                        <p:strVal val="visible"/>
                                      </p:to>
                                    </p:set>
                                    <p:animEffect transition="in" filter="fade">
                                      <p:cBhvr>
                                        <p:cTn id="31" dur="500"/>
                                        <p:tgtEl>
                                          <p:spTgt spid="24"/>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5"/>
                                        </p:tgtEl>
                                        <p:attrNameLst>
                                          <p:attrName>style.visibility</p:attrName>
                                        </p:attrNameLst>
                                      </p:cBhvr>
                                      <p:to>
                                        <p:strVal val="visible"/>
                                      </p:to>
                                    </p:set>
                                    <p:animEffect transition="in" filter="fade">
                                      <p:cBhvr>
                                        <p:cTn id="34" dur="500"/>
                                        <p:tgtEl>
                                          <p:spTgt spid="25"/>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26"/>
                                        </p:tgtEl>
                                        <p:attrNameLst>
                                          <p:attrName>style.visibility</p:attrName>
                                        </p:attrNameLst>
                                      </p:cBhvr>
                                      <p:to>
                                        <p:strVal val="visible"/>
                                      </p:to>
                                    </p:set>
                                    <p:animEffect transition="in" filter="fade">
                                      <p:cBhvr>
                                        <p:cTn id="37" dur="500"/>
                                        <p:tgtEl>
                                          <p:spTgt spid="26"/>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27"/>
                                        </p:tgtEl>
                                        <p:attrNameLst>
                                          <p:attrName>style.visibility</p:attrName>
                                        </p:attrNameLst>
                                      </p:cBhvr>
                                      <p:to>
                                        <p:strVal val="visible"/>
                                      </p:to>
                                    </p:set>
                                    <p:animEffect transition="in" filter="fade">
                                      <p:cBhvr>
                                        <p:cTn id="40" dur="500"/>
                                        <p:tgtEl>
                                          <p:spTgt spid="27"/>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28"/>
                                        </p:tgtEl>
                                        <p:attrNameLst>
                                          <p:attrName>style.visibility</p:attrName>
                                        </p:attrNameLst>
                                      </p:cBhvr>
                                      <p:to>
                                        <p:strVal val="visible"/>
                                      </p:to>
                                    </p:set>
                                    <p:animEffect transition="in" filter="fade">
                                      <p:cBhvr>
                                        <p:cTn id="43" dur="500"/>
                                        <p:tgtEl>
                                          <p:spTgt spid="28"/>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29"/>
                                        </p:tgtEl>
                                        <p:attrNameLst>
                                          <p:attrName>style.visibility</p:attrName>
                                        </p:attrNameLst>
                                      </p:cBhvr>
                                      <p:to>
                                        <p:strVal val="visible"/>
                                      </p:to>
                                    </p:set>
                                    <p:animEffect transition="in" filter="fade">
                                      <p:cBhvr>
                                        <p:cTn id="46" dur="500"/>
                                        <p:tgtEl>
                                          <p:spTgt spid="29"/>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30"/>
                                        </p:tgtEl>
                                        <p:attrNameLst>
                                          <p:attrName>style.visibility</p:attrName>
                                        </p:attrNameLst>
                                      </p:cBhvr>
                                      <p:to>
                                        <p:strVal val="visible"/>
                                      </p:to>
                                    </p:set>
                                    <p:animEffect transition="in" filter="fade">
                                      <p:cBhvr>
                                        <p:cTn id="49" dur="500"/>
                                        <p:tgtEl>
                                          <p:spTgt spid="30"/>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31"/>
                                        </p:tgtEl>
                                        <p:attrNameLst>
                                          <p:attrName>style.visibility</p:attrName>
                                        </p:attrNameLst>
                                      </p:cBhvr>
                                      <p:to>
                                        <p:strVal val="visible"/>
                                      </p:to>
                                    </p:set>
                                    <p:animEffect transition="in" filter="fade">
                                      <p:cBhvr>
                                        <p:cTn id="52" dur="500"/>
                                        <p:tgtEl>
                                          <p:spTgt spid="31"/>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32"/>
                                        </p:tgtEl>
                                        <p:attrNameLst>
                                          <p:attrName>style.visibility</p:attrName>
                                        </p:attrNameLst>
                                      </p:cBhvr>
                                      <p:to>
                                        <p:strVal val="visible"/>
                                      </p:to>
                                    </p:set>
                                    <p:animEffect transition="in" filter="fade">
                                      <p:cBhvr>
                                        <p:cTn id="55" dur="500"/>
                                        <p:tgtEl>
                                          <p:spTgt spid="32"/>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35"/>
                                        </p:tgtEl>
                                        <p:attrNameLst>
                                          <p:attrName>style.visibility</p:attrName>
                                        </p:attrNameLst>
                                      </p:cBhvr>
                                      <p:to>
                                        <p:strVal val="visible"/>
                                      </p:to>
                                    </p:set>
                                    <p:animEffect transition="in" filter="fade">
                                      <p:cBhvr>
                                        <p:cTn id="58" dur="500"/>
                                        <p:tgtEl>
                                          <p:spTgt spid="35"/>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3">
                                            <p:txEl>
                                              <p:pRg st="0" end="0"/>
                                            </p:txEl>
                                          </p:spTgt>
                                        </p:tgtEl>
                                        <p:attrNameLst>
                                          <p:attrName>style.visibility</p:attrName>
                                        </p:attrNameLst>
                                      </p:cBhvr>
                                      <p:to>
                                        <p:strVal val="visible"/>
                                      </p:to>
                                    </p:set>
                                    <p:animEffect transition="in" filter="fade">
                                      <p:cBhvr>
                                        <p:cTn id="61" dur="500"/>
                                        <p:tgtEl>
                                          <p:spTgt spid="3">
                                            <p:txEl>
                                              <p:pRg st="0" end="0"/>
                                            </p:txEl>
                                          </p:spTgt>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grpId="0" nodeType="clickEffect">
                                  <p:stCondLst>
                                    <p:cond delay="0"/>
                                  </p:stCondLst>
                                  <p:childTnLst>
                                    <p:set>
                                      <p:cBhvr>
                                        <p:cTn id="65" dur="1" fill="hold">
                                          <p:stCondLst>
                                            <p:cond delay="0"/>
                                          </p:stCondLst>
                                        </p:cTn>
                                        <p:tgtEl>
                                          <p:spTgt spid="3">
                                            <p:txEl>
                                              <p:pRg st="1" end="1"/>
                                            </p:txEl>
                                          </p:spTgt>
                                        </p:tgtEl>
                                        <p:attrNameLst>
                                          <p:attrName>style.visibility</p:attrName>
                                        </p:attrNameLst>
                                      </p:cBhvr>
                                      <p:to>
                                        <p:strVal val="visible"/>
                                      </p:to>
                                    </p:set>
                                    <p:animEffect transition="in" filter="fade">
                                      <p:cBhvr>
                                        <p:cTn id="66" dur="500"/>
                                        <p:tgtEl>
                                          <p:spTgt spid="3">
                                            <p:txEl>
                                              <p:pRg st="1" end="1"/>
                                            </p:txEl>
                                          </p:spTgt>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33"/>
                                        </p:tgtEl>
                                        <p:attrNameLst>
                                          <p:attrName>style.visibility</p:attrName>
                                        </p:attrNameLst>
                                      </p:cBhvr>
                                      <p:to>
                                        <p:strVal val="visible"/>
                                      </p:to>
                                    </p:set>
                                    <p:animEffect transition="in" filter="fade">
                                      <p:cBhvr>
                                        <p:cTn id="69" dur="500"/>
                                        <p:tgtEl>
                                          <p:spTgt spid="33"/>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34"/>
                                        </p:tgtEl>
                                        <p:attrNameLst>
                                          <p:attrName>style.visibility</p:attrName>
                                        </p:attrNameLst>
                                      </p:cBhvr>
                                      <p:to>
                                        <p:strVal val="visible"/>
                                      </p:to>
                                    </p:set>
                                    <p:animEffect transition="in" filter="fade">
                                      <p:cBhvr>
                                        <p:cTn id="72" dur="500"/>
                                        <p:tgtEl>
                                          <p:spTgt spid="34"/>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38"/>
                                        </p:tgtEl>
                                        <p:attrNameLst>
                                          <p:attrName>style.visibility</p:attrName>
                                        </p:attrNameLst>
                                      </p:cBhvr>
                                      <p:to>
                                        <p:strVal val="visible"/>
                                      </p:to>
                                    </p:set>
                                    <p:animEffect transition="in" filter="fade">
                                      <p:cBhvr>
                                        <p:cTn id="75" dur="500"/>
                                        <p:tgtEl>
                                          <p:spTgt spid="38"/>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36"/>
                                        </p:tgtEl>
                                        <p:attrNameLst>
                                          <p:attrName>style.visibility</p:attrName>
                                        </p:attrNameLst>
                                      </p:cBhvr>
                                      <p:to>
                                        <p:strVal val="visible"/>
                                      </p:to>
                                    </p:set>
                                    <p:animEffect transition="in" filter="fade">
                                      <p:cBhvr>
                                        <p:cTn id="78" dur="500"/>
                                        <p:tgtEl>
                                          <p:spTgt spid="36"/>
                                        </p:tgtEl>
                                      </p:cBhvr>
                                    </p:animEffect>
                                  </p:childTnLst>
                                </p:cTn>
                              </p:par>
                              <p:par>
                                <p:cTn id="79" presetID="10" presetClass="entr" presetSubtype="0" fill="hold" grpId="0" nodeType="withEffect">
                                  <p:stCondLst>
                                    <p:cond delay="0"/>
                                  </p:stCondLst>
                                  <p:childTnLst>
                                    <p:set>
                                      <p:cBhvr>
                                        <p:cTn id="80" dur="1" fill="hold">
                                          <p:stCondLst>
                                            <p:cond delay="0"/>
                                          </p:stCondLst>
                                        </p:cTn>
                                        <p:tgtEl>
                                          <p:spTgt spid="39"/>
                                        </p:tgtEl>
                                        <p:attrNameLst>
                                          <p:attrName>style.visibility</p:attrName>
                                        </p:attrNameLst>
                                      </p:cBhvr>
                                      <p:to>
                                        <p:strVal val="visible"/>
                                      </p:to>
                                    </p:set>
                                    <p:animEffect transition="in" filter="fade">
                                      <p:cBhvr>
                                        <p:cTn id="81" dur="500"/>
                                        <p:tgtEl>
                                          <p:spTgt spid="39"/>
                                        </p:tgtEl>
                                      </p:cBhvr>
                                    </p:animEffect>
                                  </p:childTnLst>
                                </p:cTn>
                              </p:par>
                              <p:par>
                                <p:cTn id="82" presetID="10" presetClass="entr" presetSubtype="0" fill="hold" grpId="0" nodeType="withEffect">
                                  <p:stCondLst>
                                    <p:cond delay="0"/>
                                  </p:stCondLst>
                                  <p:childTnLst>
                                    <p:set>
                                      <p:cBhvr>
                                        <p:cTn id="83" dur="1" fill="hold">
                                          <p:stCondLst>
                                            <p:cond delay="0"/>
                                          </p:stCondLst>
                                        </p:cTn>
                                        <p:tgtEl>
                                          <p:spTgt spid="40"/>
                                        </p:tgtEl>
                                        <p:attrNameLst>
                                          <p:attrName>style.visibility</p:attrName>
                                        </p:attrNameLst>
                                      </p:cBhvr>
                                      <p:to>
                                        <p:strVal val="visible"/>
                                      </p:to>
                                    </p:set>
                                    <p:animEffect transition="in" filter="fade">
                                      <p:cBhvr>
                                        <p:cTn id="84" dur="500"/>
                                        <p:tgtEl>
                                          <p:spTgt spid="40"/>
                                        </p:tgtEl>
                                      </p:cBhvr>
                                    </p:animEffect>
                                  </p:childTnLst>
                                </p:cTn>
                              </p:par>
                            </p:childTnLst>
                          </p:cTn>
                        </p:par>
                      </p:childTnLst>
                    </p:cTn>
                  </p:par>
                  <p:par>
                    <p:cTn id="85" fill="hold">
                      <p:stCondLst>
                        <p:cond delay="indefinite"/>
                      </p:stCondLst>
                      <p:childTnLst>
                        <p:par>
                          <p:cTn id="86" fill="hold">
                            <p:stCondLst>
                              <p:cond delay="0"/>
                            </p:stCondLst>
                            <p:childTnLst>
                              <p:par>
                                <p:cTn id="87" presetID="10" presetClass="entr" presetSubtype="0" fill="hold" grpId="0" nodeType="clickEffect">
                                  <p:stCondLst>
                                    <p:cond delay="0"/>
                                  </p:stCondLst>
                                  <p:childTnLst>
                                    <p:set>
                                      <p:cBhvr>
                                        <p:cTn id="88" dur="1" fill="hold">
                                          <p:stCondLst>
                                            <p:cond delay="0"/>
                                          </p:stCondLst>
                                        </p:cTn>
                                        <p:tgtEl>
                                          <p:spTgt spid="3">
                                            <p:txEl>
                                              <p:pRg st="2" end="2"/>
                                            </p:txEl>
                                          </p:spTgt>
                                        </p:tgtEl>
                                        <p:attrNameLst>
                                          <p:attrName>style.visibility</p:attrName>
                                        </p:attrNameLst>
                                      </p:cBhvr>
                                      <p:to>
                                        <p:strVal val="visible"/>
                                      </p:to>
                                    </p:set>
                                    <p:animEffect transition="in" filter="fade">
                                      <p:cBhvr>
                                        <p:cTn id="89" dur="500"/>
                                        <p:tgtEl>
                                          <p:spTgt spid="3">
                                            <p:txEl>
                                              <p:pRg st="2" end="2"/>
                                            </p:txEl>
                                          </p:spTgt>
                                        </p:tgtEl>
                                      </p:cBhvr>
                                    </p:animEffect>
                                  </p:childTnLst>
                                </p:cTn>
                              </p:par>
                              <p:par>
                                <p:cTn id="90" presetID="10" presetClass="entr" presetSubtype="0" fill="hold" grpId="0" nodeType="withEffect">
                                  <p:stCondLst>
                                    <p:cond delay="0"/>
                                  </p:stCondLst>
                                  <p:childTnLst>
                                    <p:set>
                                      <p:cBhvr>
                                        <p:cTn id="91" dur="1" fill="hold">
                                          <p:stCondLst>
                                            <p:cond delay="0"/>
                                          </p:stCondLst>
                                        </p:cTn>
                                        <p:tgtEl>
                                          <p:spTgt spid="3">
                                            <p:txEl>
                                              <p:pRg st="3" end="3"/>
                                            </p:txEl>
                                          </p:spTgt>
                                        </p:tgtEl>
                                        <p:attrNameLst>
                                          <p:attrName>style.visibility</p:attrName>
                                        </p:attrNameLst>
                                      </p:cBhvr>
                                      <p:to>
                                        <p:strVal val="visible"/>
                                      </p:to>
                                    </p:set>
                                    <p:animEffect transition="in" filter="fade">
                                      <p:cBhvr>
                                        <p:cTn id="92" dur="500"/>
                                        <p:tgtEl>
                                          <p:spTgt spid="3">
                                            <p:txEl>
                                              <p:pRg st="3" end="3"/>
                                            </p:txEl>
                                          </p:spTgt>
                                        </p:tgtEl>
                                      </p:cBhvr>
                                    </p:animEffect>
                                  </p:childTnLst>
                                </p:cTn>
                              </p:par>
                              <p:par>
                                <p:cTn id="93" presetID="10" presetClass="entr" presetSubtype="0" fill="hold" grpId="0" nodeType="withEffect">
                                  <p:stCondLst>
                                    <p:cond delay="0"/>
                                  </p:stCondLst>
                                  <p:childTnLst>
                                    <p:set>
                                      <p:cBhvr>
                                        <p:cTn id="94" dur="1" fill="hold">
                                          <p:stCondLst>
                                            <p:cond delay="0"/>
                                          </p:stCondLst>
                                        </p:cTn>
                                        <p:tgtEl>
                                          <p:spTgt spid="3">
                                            <p:txEl>
                                              <p:pRg st="4" end="4"/>
                                            </p:txEl>
                                          </p:spTgt>
                                        </p:tgtEl>
                                        <p:attrNameLst>
                                          <p:attrName>style.visibility</p:attrName>
                                        </p:attrNameLst>
                                      </p:cBhvr>
                                      <p:to>
                                        <p:strVal val="visible"/>
                                      </p:to>
                                    </p:set>
                                    <p:animEffect transition="in" filter="fade">
                                      <p:cBhvr>
                                        <p:cTn id="95"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P spid="31" grpId="0"/>
      <p:bldP spid="32" grpId="0" animBg="1"/>
      <p:bldP spid="33" grpId="0" animBg="1"/>
      <p:bldP spid="34" grpId="0"/>
      <p:bldP spid="35" grpId="0" animBg="1"/>
      <p:bldP spid="36" grpId="0" animBg="1"/>
      <p:bldP spid="38" grpId="0"/>
      <p:bldP spid="39" grpId="0" animBg="1"/>
      <p:bldP spid="40"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B71CFC-09BE-420D-8B8E-32C342C2C475}"/>
              </a:ext>
            </a:extLst>
          </p:cNvPr>
          <p:cNvSpPr>
            <a:spLocks noGrp="1"/>
          </p:cNvSpPr>
          <p:nvPr>
            <p:ph type="title"/>
          </p:nvPr>
        </p:nvSpPr>
        <p:spPr/>
        <p:txBody>
          <a:bodyPr/>
          <a:lstStyle/>
          <a:p>
            <a:r>
              <a:rPr lang="en-US" dirty="0"/>
              <a:t>Implementation cont’d</a:t>
            </a:r>
          </a:p>
        </p:txBody>
      </p:sp>
      <p:sp>
        <p:nvSpPr>
          <p:cNvPr id="3" name="Content Placeholder 2">
            <a:extLst>
              <a:ext uri="{FF2B5EF4-FFF2-40B4-BE49-F238E27FC236}">
                <a16:creationId xmlns:a16="http://schemas.microsoft.com/office/drawing/2014/main" id="{8F1EF69E-FFAB-40C3-BA74-FD784A5E95AD}"/>
              </a:ext>
            </a:extLst>
          </p:cNvPr>
          <p:cNvSpPr>
            <a:spLocks noGrp="1"/>
          </p:cNvSpPr>
          <p:nvPr>
            <p:ph idx="1"/>
          </p:nvPr>
        </p:nvSpPr>
        <p:spPr/>
        <p:txBody>
          <a:bodyPr>
            <a:normAutofit lnSpcReduction="10000"/>
          </a:bodyPr>
          <a:lstStyle/>
          <a:p>
            <a:r>
              <a:rPr lang="en-US" dirty="0"/>
              <a:t>Simulation</a:t>
            </a:r>
          </a:p>
          <a:p>
            <a:pPr lvl="1"/>
            <a:r>
              <a:rPr lang="en-US" dirty="0"/>
              <a:t>Take a </a:t>
            </a:r>
            <a:r>
              <a:rPr lang="en-US" dirty="0" err="1"/>
              <a:t>gamestate</a:t>
            </a:r>
            <a:endParaRPr lang="en-US" dirty="0"/>
          </a:p>
          <a:p>
            <a:pPr lvl="1"/>
            <a:r>
              <a:rPr lang="en-US" dirty="0"/>
              <a:t>Randomize unknown info</a:t>
            </a:r>
          </a:p>
          <a:p>
            <a:pPr lvl="1"/>
            <a:r>
              <a:rPr lang="en-US" dirty="0"/>
              <a:t>Play game using heuristics</a:t>
            </a:r>
          </a:p>
          <a:p>
            <a:pPr lvl="2"/>
            <a:r>
              <a:rPr lang="en-US" dirty="0"/>
              <a:t>Random</a:t>
            </a:r>
          </a:p>
          <a:p>
            <a:pPr lvl="2"/>
            <a:r>
              <a:rPr lang="en-US" dirty="0"/>
              <a:t>Big Money, Single/Double Witch</a:t>
            </a:r>
          </a:p>
          <a:p>
            <a:pPr lvl="2"/>
            <a:r>
              <a:rPr lang="en-US" dirty="0"/>
              <a:t>Greedy/Sarasua1</a:t>
            </a:r>
          </a:p>
          <a:p>
            <a:pPr lvl="1"/>
            <a:r>
              <a:rPr lang="en-US" dirty="0"/>
              <a:t>Chaos Chance</a:t>
            </a:r>
          </a:p>
          <a:p>
            <a:pPr lvl="2"/>
            <a:r>
              <a:rPr lang="en-US" dirty="0"/>
              <a:t>Chance to forgo heuristic and still play random move</a:t>
            </a:r>
          </a:p>
          <a:p>
            <a:r>
              <a:rPr lang="en-US" dirty="0"/>
              <a:t>Backpropagation</a:t>
            </a:r>
          </a:p>
          <a:p>
            <a:pPr lvl="1"/>
            <a:r>
              <a:rPr lang="en-US" dirty="0"/>
              <a:t>Take result and backpropagate</a:t>
            </a:r>
          </a:p>
          <a:p>
            <a:pPr lvl="2"/>
            <a:r>
              <a:rPr lang="en-US" dirty="0"/>
              <a:t>Keep relative to player of move</a:t>
            </a:r>
          </a:p>
          <a:p>
            <a:endParaRPr lang="en-US" dirty="0"/>
          </a:p>
        </p:txBody>
      </p:sp>
    </p:spTree>
    <p:extLst>
      <p:ext uri="{BB962C8B-B14F-4D97-AF65-F5344CB8AC3E}">
        <p14:creationId xmlns:p14="http://schemas.microsoft.com/office/powerpoint/2010/main" val="35039469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3">
                                            <p:txEl>
                                              <p:pRg st="7" end="7"/>
                                            </p:txEl>
                                          </p:spTgt>
                                        </p:tgtEl>
                                        <p:attrNameLst>
                                          <p:attrName>style.visibility</p:attrName>
                                        </p:attrNameLst>
                                      </p:cBhvr>
                                      <p:to>
                                        <p:strVal val="visible"/>
                                      </p:to>
                                    </p:set>
                                    <p:animEffect transition="in" filter="fade">
                                      <p:cBhvr>
                                        <p:cTn id="36" dur="500"/>
                                        <p:tgtEl>
                                          <p:spTgt spid="3">
                                            <p:txEl>
                                              <p:pRg st="7" end="7"/>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animEffect transition="in" filter="fade">
                                      <p:cBhvr>
                                        <p:cTn id="39" dur="500"/>
                                        <p:tgtEl>
                                          <p:spTgt spid="3">
                                            <p:txEl>
                                              <p:pRg st="8" end="8"/>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3">
                                            <p:txEl>
                                              <p:pRg st="9" end="9"/>
                                            </p:txEl>
                                          </p:spTgt>
                                        </p:tgtEl>
                                        <p:attrNameLst>
                                          <p:attrName>style.visibility</p:attrName>
                                        </p:attrNameLst>
                                      </p:cBhvr>
                                      <p:to>
                                        <p:strVal val="visible"/>
                                      </p:to>
                                    </p:set>
                                    <p:animEffect transition="in" filter="fade">
                                      <p:cBhvr>
                                        <p:cTn id="44" dur="500"/>
                                        <p:tgtEl>
                                          <p:spTgt spid="3">
                                            <p:txEl>
                                              <p:pRg st="9" end="9"/>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3">
                                            <p:txEl>
                                              <p:pRg st="10" end="10"/>
                                            </p:txEl>
                                          </p:spTgt>
                                        </p:tgtEl>
                                        <p:attrNameLst>
                                          <p:attrName>style.visibility</p:attrName>
                                        </p:attrNameLst>
                                      </p:cBhvr>
                                      <p:to>
                                        <p:strVal val="visible"/>
                                      </p:to>
                                    </p:set>
                                    <p:animEffect transition="in" filter="fade">
                                      <p:cBhvr>
                                        <p:cTn id="49" dur="500"/>
                                        <p:tgtEl>
                                          <p:spTgt spid="3">
                                            <p:txEl>
                                              <p:pRg st="10" end="10"/>
                                            </p:txEl>
                                          </p:spTgt>
                                        </p:tgtEl>
                                      </p:cBhvr>
                                    </p:animEffect>
                                  </p:childTnLst>
                                </p:cTn>
                              </p:par>
                              <p:par>
                                <p:cTn id="50" presetID="10" presetClass="entr" presetSubtype="0" fill="hold" nodeType="withEffect">
                                  <p:stCondLst>
                                    <p:cond delay="0"/>
                                  </p:stCondLst>
                                  <p:childTnLst>
                                    <p:set>
                                      <p:cBhvr>
                                        <p:cTn id="51" dur="1" fill="hold">
                                          <p:stCondLst>
                                            <p:cond delay="0"/>
                                          </p:stCondLst>
                                        </p:cTn>
                                        <p:tgtEl>
                                          <p:spTgt spid="3">
                                            <p:txEl>
                                              <p:pRg st="11" end="11"/>
                                            </p:txEl>
                                          </p:spTgt>
                                        </p:tgtEl>
                                        <p:attrNameLst>
                                          <p:attrName>style.visibility</p:attrName>
                                        </p:attrNameLst>
                                      </p:cBhvr>
                                      <p:to>
                                        <p:strVal val="visible"/>
                                      </p:to>
                                    </p:set>
                                    <p:animEffect transition="in" filter="fade">
                                      <p:cBhvr>
                                        <p:cTn id="52"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B71CFC-09BE-420D-8B8E-32C342C2C475}"/>
              </a:ext>
            </a:extLst>
          </p:cNvPr>
          <p:cNvSpPr>
            <a:spLocks noGrp="1"/>
          </p:cNvSpPr>
          <p:nvPr>
            <p:ph type="title"/>
          </p:nvPr>
        </p:nvSpPr>
        <p:spPr/>
        <p:txBody>
          <a:bodyPr/>
          <a:lstStyle/>
          <a:p>
            <a:r>
              <a:rPr lang="en-US" dirty="0"/>
              <a:t>Threads</a:t>
            </a:r>
          </a:p>
        </p:txBody>
      </p:sp>
      <p:sp>
        <p:nvSpPr>
          <p:cNvPr id="3" name="Content Placeholder 2">
            <a:extLst>
              <a:ext uri="{FF2B5EF4-FFF2-40B4-BE49-F238E27FC236}">
                <a16:creationId xmlns:a16="http://schemas.microsoft.com/office/drawing/2014/main" id="{8F1EF69E-FFAB-40C3-BA74-FD784A5E95AD}"/>
              </a:ext>
            </a:extLst>
          </p:cNvPr>
          <p:cNvSpPr>
            <a:spLocks noGrp="1"/>
          </p:cNvSpPr>
          <p:nvPr>
            <p:ph idx="1"/>
          </p:nvPr>
        </p:nvSpPr>
        <p:spPr/>
        <p:txBody>
          <a:bodyPr/>
          <a:lstStyle/>
          <a:p>
            <a:r>
              <a:rPr lang="en-US" dirty="0"/>
              <a:t>Spin off thread to do selection and expansion</a:t>
            </a:r>
          </a:p>
          <a:p>
            <a:r>
              <a:rPr lang="en-US" dirty="0"/>
              <a:t>Spin up five more threads for simulations</a:t>
            </a:r>
          </a:p>
          <a:p>
            <a:r>
              <a:rPr lang="en-US" dirty="0"/>
              <a:t>Original thread handles backpropagation</a:t>
            </a:r>
          </a:p>
        </p:txBody>
      </p:sp>
      <p:sp>
        <p:nvSpPr>
          <p:cNvPr id="13" name="TextBox 12">
            <a:extLst>
              <a:ext uri="{FF2B5EF4-FFF2-40B4-BE49-F238E27FC236}">
                <a16:creationId xmlns:a16="http://schemas.microsoft.com/office/drawing/2014/main" id="{1D5AED70-9D2F-4242-B46E-CAD52F3091A1}"/>
              </a:ext>
            </a:extLst>
          </p:cNvPr>
          <p:cNvSpPr txBox="1"/>
          <p:nvPr/>
        </p:nvSpPr>
        <p:spPr>
          <a:xfrm>
            <a:off x="781236" y="5595894"/>
            <a:ext cx="2324675" cy="369332"/>
          </a:xfrm>
          <a:prstGeom prst="rect">
            <a:avLst/>
          </a:prstGeom>
          <a:noFill/>
        </p:spPr>
        <p:txBody>
          <a:bodyPr wrap="none" rtlCol="0">
            <a:spAutoFit/>
          </a:bodyPr>
          <a:lstStyle/>
          <a:p>
            <a:r>
              <a:rPr lang="en-US" dirty="0"/>
              <a:t>Application Thread</a:t>
            </a:r>
          </a:p>
        </p:txBody>
      </p:sp>
      <p:sp>
        <p:nvSpPr>
          <p:cNvPr id="14" name="Arrow: Right 13">
            <a:extLst>
              <a:ext uri="{FF2B5EF4-FFF2-40B4-BE49-F238E27FC236}">
                <a16:creationId xmlns:a16="http://schemas.microsoft.com/office/drawing/2014/main" id="{694DABE0-1576-4F19-9323-F46B5FF93998}"/>
              </a:ext>
            </a:extLst>
          </p:cNvPr>
          <p:cNvSpPr/>
          <p:nvPr/>
        </p:nvSpPr>
        <p:spPr>
          <a:xfrm>
            <a:off x="914400" y="5866364"/>
            <a:ext cx="6577799" cy="4894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Arrow: Right 14">
            <a:extLst>
              <a:ext uri="{FF2B5EF4-FFF2-40B4-BE49-F238E27FC236}">
                <a16:creationId xmlns:a16="http://schemas.microsoft.com/office/drawing/2014/main" id="{04B23A6B-3E45-4495-B1A5-29EC404F74E4}"/>
              </a:ext>
            </a:extLst>
          </p:cNvPr>
          <p:cNvSpPr/>
          <p:nvPr/>
        </p:nvSpPr>
        <p:spPr>
          <a:xfrm>
            <a:off x="1349407" y="5131293"/>
            <a:ext cx="4829452" cy="489480"/>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6" name="Arrow: Right 15">
            <a:extLst>
              <a:ext uri="{FF2B5EF4-FFF2-40B4-BE49-F238E27FC236}">
                <a16:creationId xmlns:a16="http://schemas.microsoft.com/office/drawing/2014/main" id="{270F990B-5E1D-49D9-9D36-D86ED6962E79}"/>
              </a:ext>
            </a:extLst>
          </p:cNvPr>
          <p:cNvSpPr/>
          <p:nvPr/>
        </p:nvSpPr>
        <p:spPr>
          <a:xfrm>
            <a:off x="1473044" y="4725695"/>
            <a:ext cx="2266766" cy="253245"/>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7" name="Arrow: Right 16">
            <a:extLst>
              <a:ext uri="{FF2B5EF4-FFF2-40B4-BE49-F238E27FC236}">
                <a16:creationId xmlns:a16="http://schemas.microsoft.com/office/drawing/2014/main" id="{8B094C61-4553-4A39-A8C9-81D97C6D6454}"/>
              </a:ext>
            </a:extLst>
          </p:cNvPr>
          <p:cNvSpPr/>
          <p:nvPr/>
        </p:nvSpPr>
        <p:spPr>
          <a:xfrm>
            <a:off x="1473044" y="4480104"/>
            <a:ext cx="2266766" cy="253245"/>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8" name="Arrow: Right 17">
            <a:extLst>
              <a:ext uri="{FF2B5EF4-FFF2-40B4-BE49-F238E27FC236}">
                <a16:creationId xmlns:a16="http://schemas.microsoft.com/office/drawing/2014/main" id="{078A04CE-2FF8-4F94-A58F-1217EAEE8162}"/>
              </a:ext>
            </a:extLst>
          </p:cNvPr>
          <p:cNvSpPr/>
          <p:nvPr/>
        </p:nvSpPr>
        <p:spPr>
          <a:xfrm>
            <a:off x="1473044" y="4226859"/>
            <a:ext cx="2266766" cy="253245"/>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9" name="Arrow: Right 18">
            <a:extLst>
              <a:ext uri="{FF2B5EF4-FFF2-40B4-BE49-F238E27FC236}">
                <a16:creationId xmlns:a16="http://schemas.microsoft.com/office/drawing/2014/main" id="{1A2F497C-7ADA-4C46-9E4C-8C88C1CB22BF}"/>
              </a:ext>
            </a:extLst>
          </p:cNvPr>
          <p:cNvSpPr/>
          <p:nvPr/>
        </p:nvSpPr>
        <p:spPr>
          <a:xfrm>
            <a:off x="1473044" y="3981268"/>
            <a:ext cx="2266766" cy="253245"/>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20" name="Arrow: Right 19">
            <a:extLst>
              <a:ext uri="{FF2B5EF4-FFF2-40B4-BE49-F238E27FC236}">
                <a16:creationId xmlns:a16="http://schemas.microsoft.com/office/drawing/2014/main" id="{CBD41A66-8077-4900-B26C-D17BCB8E897E}"/>
              </a:ext>
            </a:extLst>
          </p:cNvPr>
          <p:cNvSpPr/>
          <p:nvPr/>
        </p:nvSpPr>
        <p:spPr>
          <a:xfrm>
            <a:off x="1473044" y="3728581"/>
            <a:ext cx="2266766" cy="253245"/>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532AA77D-C411-47DF-957D-13C69C258467}"/>
              </a:ext>
            </a:extLst>
          </p:cNvPr>
          <p:cNvSpPr txBox="1"/>
          <p:nvPr/>
        </p:nvSpPr>
        <p:spPr>
          <a:xfrm>
            <a:off x="1345527" y="4929834"/>
            <a:ext cx="1635384" cy="369332"/>
          </a:xfrm>
          <a:prstGeom prst="rect">
            <a:avLst/>
          </a:prstGeom>
          <a:noFill/>
        </p:spPr>
        <p:txBody>
          <a:bodyPr wrap="none" rtlCol="0">
            <a:spAutoFit/>
          </a:bodyPr>
          <a:lstStyle/>
          <a:p>
            <a:r>
              <a:rPr lang="en-US" dirty="0"/>
              <a:t>MCTS Thread</a:t>
            </a:r>
          </a:p>
        </p:txBody>
      </p:sp>
      <p:sp>
        <p:nvSpPr>
          <p:cNvPr id="22" name="TextBox 21">
            <a:extLst>
              <a:ext uri="{FF2B5EF4-FFF2-40B4-BE49-F238E27FC236}">
                <a16:creationId xmlns:a16="http://schemas.microsoft.com/office/drawing/2014/main" id="{007315AA-3D2D-48C1-BE70-EDE4562BA516}"/>
              </a:ext>
            </a:extLst>
          </p:cNvPr>
          <p:cNvSpPr txBox="1"/>
          <p:nvPr/>
        </p:nvSpPr>
        <p:spPr>
          <a:xfrm>
            <a:off x="1383173" y="3463572"/>
            <a:ext cx="2252540" cy="369332"/>
          </a:xfrm>
          <a:prstGeom prst="rect">
            <a:avLst/>
          </a:prstGeom>
          <a:noFill/>
        </p:spPr>
        <p:txBody>
          <a:bodyPr wrap="none" rtlCol="0">
            <a:spAutoFit/>
          </a:bodyPr>
          <a:lstStyle/>
          <a:p>
            <a:r>
              <a:rPr lang="en-US" dirty="0"/>
              <a:t>Simulation Threads</a:t>
            </a:r>
          </a:p>
        </p:txBody>
      </p:sp>
    </p:spTree>
    <p:extLst>
      <p:ext uri="{BB962C8B-B14F-4D97-AF65-F5344CB8AC3E}">
        <p14:creationId xmlns:p14="http://schemas.microsoft.com/office/powerpoint/2010/main" val="3164769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500" fill="hold"/>
                                        <p:tgtEl>
                                          <p:spTgt spid="13"/>
                                        </p:tgtEl>
                                        <p:attrNameLst>
                                          <p:attrName>ppt_x</p:attrName>
                                        </p:attrNameLst>
                                      </p:cBhvr>
                                      <p:tavLst>
                                        <p:tav tm="0">
                                          <p:val>
                                            <p:strVal val="#ppt_x"/>
                                          </p:val>
                                        </p:tav>
                                        <p:tav tm="100000">
                                          <p:val>
                                            <p:strVal val="#ppt_x"/>
                                          </p:val>
                                        </p:tav>
                                      </p:tavLst>
                                    </p:anim>
                                    <p:anim calcmode="lin" valueType="num">
                                      <p:cBhvr additive="base">
                                        <p:cTn id="12"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 calcmode="lin" valueType="num">
                                      <p:cBhvr additive="base">
                                        <p:cTn id="1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anim calcmode="lin" valueType="num">
                                      <p:cBhvr additive="base">
                                        <p:cTn id="21" dur="500" fill="hold"/>
                                        <p:tgtEl>
                                          <p:spTgt spid="15"/>
                                        </p:tgtEl>
                                        <p:attrNameLst>
                                          <p:attrName>ppt_x</p:attrName>
                                        </p:attrNameLst>
                                      </p:cBhvr>
                                      <p:tavLst>
                                        <p:tav tm="0">
                                          <p:val>
                                            <p:strVal val="#ppt_x"/>
                                          </p:val>
                                        </p:tav>
                                        <p:tav tm="100000">
                                          <p:val>
                                            <p:strVal val="#ppt_x"/>
                                          </p:val>
                                        </p:tav>
                                      </p:tavLst>
                                    </p:anim>
                                    <p:anim calcmode="lin" valueType="num">
                                      <p:cBhvr additive="base">
                                        <p:cTn id="22" dur="500" fill="hold"/>
                                        <p:tgtEl>
                                          <p:spTgt spid="15"/>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21"/>
                                        </p:tgtEl>
                                        <p:attrNameLst>
                                          <p:attrName>style.visibility</p:attrName>
                                        </p:attrNameLst>
                                      </p:cBhvr>
                                      <p:to>
                                        <p:strVal val="visible"/>
                                      </p:to>
                                    </p:set>
                                    <p:anim calcmode="lin" valueType="num">
                                      <p:cBhvr additive="base">
                                        <p:cTn id="25" dur="500" fill="hold"/>
                                        <p:tgtEl>
                                          <p:spTgt spid="21"/>
                                        </p:tgtEl>
                                        <p:attrNameLst>
                                          <p:attrName>ppt_x</p:attrName>
                                        </p:attrNameLst>
                                      </p:cBhvr>
                                      <p:tavLst>
                                        <p:tav tm="0">
                                          <p:val>
                                            <p:strVal val="#ppt_x"/>
                                          </p:val>
                                        </p:tav>
                                        <p:tav tm="100000">
                                          <p:val>
                                            <p:strVal val="#ppt_x"/>
                                          </p:val>
                                        </p:tav>
                                      </p:tavLst>
                                    </p:anim>
                                    <p:anim calcmode="lin" valueType="num">
                                      <p:cBhvr additive="base">
                                        <p:cTn id="26"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1" end="1"/>
                                            </p:txEl>
                                          </p:spTgt>
                                        </p:tgtEl>
                                        <p:attrNameLst>
                                          <p:attrName>style.visibility</p:attrName>
                                        </p:attrNameLst>
                                      </p:cBhvr>
                                      <p:to>
                                        <p:strVal val="visible"/>
                                      </p:to>
                                    </p:set>
                                    <p:anim calcmode="lin" valueType="num">
                                      <p:cBhvr additive="base">
                                        <p:cTn id="3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16"/>
                                        </p:tgtEl>
                                        <p:attrNameLst>
                                          <p:attrName>style.visibility</p:attrName>
                                        </p:attrNameLst>
                                      </p:cBhvr>
                                      <p:to>
                                        <p:strVal val="visible"/>
                                      </p:to>
                                    </p:set>
                                    <p:anim calcmode="lin" valueType="num">
                                      <p:cBhvr additive="base">
                                        <p:cTn id="35" dur="500" fill="hold"/>
                                        <p:tgtEl>
                                          <p:spTgt spid="16"/>
                                        </p:tgtEl>
                                        <p:attrNameLst>
                                          <p:attrName>ppt_x</p:attrName>
                                        </p:attrNameLst>
                                      </p:cBhvr>
                                      <p:tavLst>
                                        <p:tav tm="0">
                                          <p:val>
                                            <p:strVal val="#ppt_x"/>
                                          </p:val>
                                        </p:tav>
                                        <p:tav tm="100000">
                                          <p:val>
                                            <p:strVal val="#ppt_x"/>
                                          </p:val>
                                        </p:tav>
                                      </p:tavLst>
                                    </p:anim>
                                    <p:anim calcmode="lin" valueType="num">
                                      <p:cBhvr additive="base">
                                        <p:cTn id="36" dur="500" fill="hold"/>
                                        <p:tgtEl>
                                          <p:spTgt spid="16"/>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7"/>
                                        </p:tgtEl>
                                        <p:attrNameLst>
                                          <p:attrName>style.visibility</p:attrName>
                                        </p:attrNameLst>
                                      </p:cBhvr>
                                      <p:to>
                                        <p:strVal val="visible"/>
                                      </p:to>
                                    </p:set>
                                    <p:anim calcmode="lin" valueType="num">
                                      <p:cBhvr additive="base">
                                        <p:cTn id="39" dur="500" fill="hold"/>
                                        <p:tgtEl>
                                          <p:spTgt spid="17"/>
                                        </p:tgtEl>
                                        <p:attrNameLst>
                                          <p:attrName>ppt_x</p:attrName>
                                        </p:attrNameLst>
                                      </p:cBhvr>
                                      <p:tavLst>
                                        <p:tav tm="0">
                                          <p:val>
                                            <p:strVal val="#ppt_x"/>
                                          </p:val>
                                        </p:tav>
                                        <p:tav tm="100000">
                                          <p:val>
                                            <p:strVal val="#ppt_x"/>
                                          </p:val>
                                        </p:tav>
                                      </p:tavLst>
                                    </p:anim>
                                    <p:anim calcmode="lin" valueType="num">
                                      <p:cBhvr additive="base">
                                        <p:cTn id="40" dur="500" fill="hold"/>
                                        <p:tgtEl>
                                          <p:spTgt spid="17"/>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8"/>
                                        </p:tgtEl>
                                        <p:attrNameLst>
                                          <p:attrName>style.visibility</p:attrName>
                                        </p:attrNameLst>
                                      </p:cBhvr>
                                      <p:to>
                                        <p:strVal val="visible"/>
                                      </p:to>
                                    </p:set>
                                    <p:anim calcmode="lin" valueType="num">
                                      <p:cBhvr additive="base">
                                        <p:cTn id="43" dur="500" fill="hold"/>
                                        <p:tgtEl>
                                          <p:spTgt spid="18"/>
                                        </p:tgtEl>
                                        <p:attrNameLst>
                                          <p:attrName>ppt_x</p:attrName>
                                        </p:attrNameLst>
                                      </p:cBhvr>
                                      <p:tavLst>
                                        <p:tav tm="0">
                                          <p:val>
                                            <p:strVal val="#ppt_x"/>
                                          </p:val>
                                        </p:tav>
                                        <p:tav tm="100000">
                                          <p:val>
                                            <p:strVal val="#ppt_x"/>
                                          </p:val>
                                        </p:tav>
                                      </p:tavLst>
                                    </p:anim>
                                    <p:anim calcmode="lin" valueType="num">
                                      <p:cBhvr additive="base">
                                        <p:cTn id="44" dur="500" fill="hold"/>
                                        <p:tgtEl>
                                          <p:spTgt spid="18"/>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19"/>
                                        </p:tgtEl>
                                        <p:attrNameLst>
                                          <p:attrName>style.visibility</p:attrName>
                                        </p:attrNameLst>
                                      </p:cBhvr>
                                      <p:to>
                                        <p:strVal val="visible"/>
                                      </p:to>
                                    </p:set>
                                    <p:anim calcmode="lin" valueType="num">
                                      <p:cBhvr additive="base">
                                        <p:cTn id="47" dur="500" fill="hold"/>
                                        <p:tgtEl>
                                          <p:spTgt spid="19"/>
                                        </p:tgtEl>
                                        <p:attrNameLst>
                                          <p:attrName>ppt_x</p:attrName>
                                        </p:attrNameLst>
                                      </p:cBhvr>
                                      <p:tavLst>
                                        <p:tav tm="0">
                                          <p:val>
                                            <p:strVal val="#ppt_x"/>
                                          </p:val>
                                        </p:tav>
                                        <p:tav tm="100000">
                                          <p:val>
                                            <p:strVal val="#ppt_x"/>
                                          </p:val>
                                        </p:tav>
                                      </p:tavLst>
                                    </p:anim>
                                    <p:anim calcmode="lin" valueType="num">
                                      <p:cBhvr additive="base">
                                        <p:cTn id="48" dur="500" fill="hold"/>
                                        <p:tgtEl>
                                          <p:spTgt spid="19"/>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22"/>
                                        </p:tgtEl>
                                        <p:attrNameLst>
                                          <p:attrName>style.visibility</p:attrName>
                                        </p:attrNameLst>
                                      </p:cBhvr>
                                      <p:to>
                                        <p:strVal val="visible"/>
                                      </p:to>
                                    </p:set>
                                    <p:anim calcmode="lin" valueType="num">
                                      <p:cBhvr additive="base">
                                        <p:cTn id="51" dur="500" fill="hold"/>
                                        <p:tgtEl>
                                          <p:spTgt spid="22"/>
                                        </p:tgtEl>
                                        <p:attrNameLst>
                                          <p:attrName>ppt_x</p:attrName>
                                        </p:attrNameLst>
                                      </p:cBhvr>
                                      <p:tavLst>
                                        <p:tav tm="0">
                                          <p:val>
                                            <p:strVal val="#ppt_x"/>
                                          </p:val>
                                        </p:tav>
                                        <p:tav tm="100000">
                                          <p:val>
                                            <p:strVal val="#ppt_x"/>
                                          </p:val>
                                        </p:tav>
                                      </p:tavLst>
                                    </p:anim>
                                    <p:anim calcmode="lin" valueType="num">
                                      <p:cBhvr additive="base">
                                        <p:cTn id="52" dur="500" fill="hold"/>
                                        <p:tgtEl>
                                          <p:spTgt spid="22"/>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20"/>
                                        </p:tgtEl>
                                        <p:attrNameLst>
                                          <p:attrName>style.visibility</p:attrName>
                                        </p:attrNameLst>
                                      </p:cBhvr>
                                      <p:to>
                                        <p:strVal val="visible"/>
                                      </p:to>
                                    </p:set>
                                    <p:anim calcmode="lin" valueType="num">
                                      <p:cBhvr additive="base">
                                        <p:cTn id="55" dur="500" fill="hold"/>
                                        <p:tgtEl>
                                          <p:spTgt spid="20"/>
                                        </p:tgtEl>
                                        <p:attrNameLst>
                                          <p:attrName>ppt_x</p:attrName>
                                        </p:attrNameLst>
                                      </p:cBhvr>
                                      <p:tavLst>
                                        <p:tav tm="0">
                                          <p:val>
                                            <p:strVal val="#ppt_x"/>
                                          </p:val>
                                        </p:tav>
                                        <p:tav tm="100000">
                                          <p:val>
                                            <p:strVal val="#ppt_x"/>
                                          </p:val>
                                        </p:tav>
                                      </p:tavLst>
                                    </p:anim>
                                    <p:anim calcmode="lin" valueType="num">
                                      <p:cBhvr additive="base">
                                        <p:cTn id="56"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
                                            <p:txEl>
                                              <p:pRg st="2" end="2"/>
                                            </p:txEl>
                                          </p:spTgt>
                                        </p:tgtEl>
                                        <p:attrNameLst>
                                          <p:attrName>style.visibility</p:attrName>
                                        </p:attrNameLst>
                                      </p:cBhvr>
                                      <p:to>
                                        <p:strVal val="visible"/>
                                      </p:to>
                                    </p:set>
                                    <p:anim calcmode="lin" valueType="num">
                                      <p:cBhvr additive="base">
                                        <p:cTn id="6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3" grpId="0" uiExpand="1"/>
      <p:bldP spid="14" grpId="0" uiExpand="1" animBg="1"/>
      <p:bldP spid="15" grpId="0" animBg="1"/>
      <p:bldP spid="16" grpId="0" animBg="1"/>
      <p:bldP spid="17" grpId="0" animBg="1"/>
      <p:bldP spid="18" grpId="0" animBg="1"/>
      <p:bldP spid="19" grpId="0" animBg="1"/>
      <p:bldP spid="20" grpId="0" animBg="1"/>
      <p:bldP spid="21" grpId="0"/>
      <p:bldP spid="22"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B71CFC-09BE-420D-8B8E-32C342C2C475}"/>
              </a:ext>
            </a:extLst>
          </p:cNvPr>
          <p:cNvSpPr>
            <a:spLocks noGrp="1"/>
          </p:cNvSpPr>
          <p:nvPr>
            <p:ph type="title"/>
          </p:nvPr>
        </p:nvSpPr>
        <p:spPr/>
        <p:txBody>
          <a:bodyPr/>
          <a:lstStyle/>
          <a:p>
            <a:r>
              <a:rPr lang="en-US" dirty="0"/>
              <a:t>Saving and loading</a:t>
            </a:r>
          </a:p>
        </p:txBody>
      </p:sp>
      <p:sp>
        <p:nvSpPr>
          <p:cNvPr id="3" name="Content Placeholder 2">
            <a:extLst>
              <a:ext uri="{FF2B5EF4-FFF2-40B4-BE49-F238E27FC236}">
                <a16:creationId xmlns:a16="http://schemas.microsoft.com/office/drawing/2014/main" id="{8F1EF69E-FFAB-40C3-BA74-FD784A5E95AD}"/>
              </a:ext>
            </a:extLst>
          </p:cNvPr>
          <p:cNvSpPr>
            <a:spLocks noGrp="1"/>
          </p:cNvSpPr>
          <p:nvPr>
            <p:ph idx="1"/>
          </p:nvPr>
        </p:nvSpPr>
        <p:spPr/>
        <p:txBody>
          <a:bodyPr/>
          <a:lstStyle/>
          <a:p>
            <a:r>
              <a:rPr lang="en-US" dirty="0"/>
              <a:t>Binary format</a:t>
            </a:r>
          </a:p>
          <a:p>
            <a:pPr lvl="1"/>
            <a:r>
              <a:rPr lang="en-US" dirty="0"/>
              <a:t>Total Number Of Simulations To Run</a:t>
            </a:r>
          </a:p>
          <a:p>
            <a:pPr lvl="1"/>
            <a:r>
              <a:rPr lang="en-US" dirty="0" err="1"/>
              <a:t>NumberOfSimulationsRun</a:t>
            </a:r>
            <a:endParaRPr lang="en-US" dirty="0"/>
          </a:p>
          <a:p>
            <a:pPr lvl="1"/>
            <a:r>
              <a:rPr lang="en-US" dirty="0"/>
              <a:t>Save Node</a:t>
            </a:r>
          </a:p>
          <a:p>
            <a:pPr lvl="2"/>
            <a:r>
              <a:rPr lang="en-US" dirty="0"/>
              <a:t>Save Data</a:t>
            </a:r>
          </a:p>
          <a:p>
            <a:pPr lvl="2"/>
            <a:r>
              <a:rPr lang="en-US" dirty="0"/>
              <a:t>Save Move Count</a:t>
            </a:r>
          </a:p>
          <a:p>
            <a:pPr lvl="2"/>
            <a:r>
              <a:rPr lang="en-US" dirty="0"/>
              <a:t>First Move Input</a:t>
            </a:r>
          </a:p>
          <a:p>
            <a:pPr lvl="2"/>
            <a:r>
              <a:rPr lang="en-US" dirty="0"/>
              <a:t>Save Child Node Count</a:t>
            </a:r>
          </a:p>
          <a:p>
            <a:pPr lvl="2"/>
            <a:r>
              <a:rPr lang="en-US" dirty="0"/>
              <a:t>Save Child Node</a:t>
            </a:r>
          </a:p>
        </p:txBody>
      </p:sp>
      <p:sp>
        <p:nvSpPr>
          <p:cNvPr id="45" name="Rectangle 44">
            <a:extLst>
              <a:ext uri="{FF2B5EF4-FFF2-40B4-BE49-F238E27FC236}">
                <a16:creationId xmlns:a16="http://schemas.microsoft.com/office/drawing/2014/main" id="{DA799C45-8BE5-4BBD-965E-7F0CDE074E65}"/>
              </a:ext>
            </a:extLst>
          </p:cNvPr>
          <p:cNvSpPr/>
          <p:nvPr/>
        </p:nvSpPr>
        <p:spPr>
          <a:xfrm>
            <a:off x="6854750" y="2782486"/>
            <a:ext cx="3051209" cy="12930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Node</a:t>
            </a:r>
          </a:p>
        </p:txBody>
      </p:sp>
      <p:sp>
        <p:nvSpPr>
          <p:cNvPr id="46" name="Rectangle 45">
            <a:extLst>
              <a:ext uri="{FF2B5EF4-FFF2-40B4-BE49-F238E27FC236}">
                <a16:creationId xmlns:a16="http://schemas.microsoft.com/office/drawing/2014/main" id="{32C8A116-AFA3-4229-9F4C-B914BAC44410}"/>
              </a:ext>
            </a:extLst>
          </p:cNvPr>
          <p:cNvSpPr/>
          <p:nvPr/>
        </p:nvSpPr>
        <p:spPr>
          <a:xfrm>
            <a:off x="9017229" y="2782486"/>
            <a:ext cx="862661" cy="1293028"/>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sp>
        <p:nvSpPr>
          <p:cNvPr id="47" name="Rectangle 46">
            <a:extLst>
              <a:ext uri="{FF2B5EF4-FFF2-40B4-BE49-F238E27FC236}">
                <a16:creationId xmlns:a16="http://schemas.microsoft.com/office/drawing/2014/main" id="{AB2239A1-D6B1-4CDA-9E49-69680B5642A5}"/>
              </a:ext>
            </a:extLst>
          </p:cNvPr>
          <p:cNvSpPr/>
          <p:nvPr/>
        </p:nvSpPr>
        <p:spPr>
          <a:xfrm>
            <a:off x="6984893" y="3357757"/>
            <a:ext cx="924025" cy="65451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Data</a:t>
            </a:r>
          </a:p>
        </p:txBody>
      </p:sp>
      <p:sp>
        <p:nvSpPr>
          <p:cNvPr id="48" name="Rectangle 47">
            <a:extLst>
              <a:ext uri="{FF2B5EF4-FFF2-40B4-BE49-F238E27FC236}">
                <a16:creationId xmlns:a16="http://schemas.microsoft.com/office/drawing/2014/main" id="{E0B67C9A-B37D-494A-B8AF-2797B9B58B45}"/>
              </a:ext>
            </a:extLst>
          </p:cNvPr>
          <p:cNvSpPr/>
          <p:nvPr/>
        </p:nvSpPr>
        <p:spPr>
          <a:xfrm>
            <a:off x="9032868" y="3254994"/>
            <a:ext cx="837398" cy="24025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2C26982A-180F-4F4E-812B-AFFF54E34850}"/>
              </a:ext>
            </a:extLst>
          </p:cNvPr>
          <p:cNvSpPr/>
          <p:nvPr/>
        </p:nvSpPr>
        <p:spPr>
          <a:xfrm>
            <a:off x="9068964" y="3303659"/>
            <a:ext cx="211756" cy="1222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8F68327C-7FC8-4A99-B8B4-513E3ADC21CE}"/>
              </a:ext>
            </a:extLst>
          </p:cNvPr>
          <p:cNvSpPr/>
          <p:nvPr/>
        </p:nvSpPr>
        <p:spPr>
          <a:xfrm>
            <a:off x="9338471" y="3303659"/>
            <a:ext cx="211756" cy="1222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E6A0C1E1-7444-4BA8-BABE-70E574075847}"/>
              </a:ext>
            </a:extLst>
          </p:cNvPr>
          <p:cNvSpPr/>
          <p:nvPr/>
        </p:nvSpPr>
        <p:spPr>
          <a:xfrm>
            <a:off x="9607978" y="3303659"/>
            <a:ext cx="211756" cy="1222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785FA4D1-3722-41DE-AEA9-054E97AF63D4}"/>
              </a:ext>
            </a:extLst>
          </p:cNvPr>
          <p:cNvSpPr/>
          <p:nvPr/>
        </p:nvSpPr>
        <p:spPr>
          <a:xfrm>
            <a:off x="9042492" y="3543909"/>
            <a:ext cx="837398" cy="24025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721D531E-1491-4317-862B-CBA095B65D69}"/>
              </a:ext>
            </a:extLst>
          </p:cNvPr>
          <p:cNvSpPr/>
          <p:nvPr/>
        </p:nvSpPr>
        <p:spPr>
          <a:xfrm>
            <a:off x="9078588" y="3592574"/>
            <a:ext cx="211756" cy="1222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D9688587-2FC6-477D-B844-DD8E2DB1F883}"/>
              </a:ext>
            </a:extLst>
          </p:cNvPr>
          <p:cNvSpPr/>
          <p:nvPr/>
        </p:nvSpPr>
        <p:spPr>
          <a:xfrm>
            <a:off x="9348095" y="3592574"/>
            <a:ext cx="211756" cy="1222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1C88E884-BBA4-4982-BE26-F3CAE0421646}"/>
              </a:ext>
            </a:extLst>
          </p:cNvPr>
          <p:cNvSpPr/>
          <p:nvPr/>
        </p:nvSpPr>
        <p:spPr>
          <a:xfrm>
            <a:off x="9617602" y="3592574"/>
            <a:ext cx="211756" cy="1222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3180CBE6-1710-4FBB-9CB1-D5C6EDC37777}"/>
              </a:ext>
            </a:extLst>
          </p:cNvPr>
          <p:cNvSpPr/>
          <p:nvPr/>
        </p:nvSpPr>
        <p:spPr>
          <a:xfrm>
            <a:off x="9032868" y="3834271"/>
            <a:ext cx="837398" cy="24025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1AF9E505-1235-420A-9DD6-11E4220543F4}"/>
              </a:ext>
            </a:extLst>
          </p:cNvPr>
          <p:cNvSpPr/>
          <p:nvPr/>
        </p:nvSpPr>
        <p:spPr>
          <a:xfrm>
            <a:off x="9068964" y="3882936"/>
            <a:ext cx="211756" cy="1222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a:extLst>
              <a:ext uri="{FF2B5EF4-FFF2-40B4-BE49-F238E27FC236}">
                <a16:creationId xmlns:a16="http://schemas.microsoft.com/office/drawing/2014/main" id="{DC88F2C7-2A49-4834-AF5A-EE30EA037220}"/>
              </a:ext>
            </a:extLst>
          </p:cNvPr>
          <p:cNvSpPr/>
          <p:nvPr/>
        </p:nvSpPr>
        <p:spPr>
          <a:xfrm>
            <a:off x="9338471" y="3882936"/>
            <a:ext cx="211756" cy="1222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a:extLst>
              <a:ext uri="{FF2B5EF4-FFF2-40B4-BE49-F238E27FC236}">
                <a16:creationId xmlns:a16="http://schemas.microsoft.com/office/drawing/2014/main" id="{9ADD4471-0B13-48B7-88B6-5B1984561A87}"/>
              </a:ext>
            </a:extLst>
          </p:cNvPr>
          <p:cNvSpPr/>
          <p:nvPr/>
        </p:nvSpPr>
        <p:spPr>
          <a:xfrm>
            <a:off x="9607978" y="3882936"/>
            <a:ext cx="211756" cy="1222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Box 59">
            <a:extLst>
              <a:ext uri="{FF2B5EF4-FFF2-40B4-BE49-F238E27FC236}">
                <a16:creationId xmlns:a16="http://schemas.microsoft.com/office/drawing/2014/main" id="{D31A2834-7503-484E-B4F8-CAC31827FCB6}"/>
              </a:ext>
            </a:extLst>
          </p:cNvPr>
          <p:cNvSpPr txBox="1"/>
          <p:nvPr/>
        </p:nvSpPr>
        <p:spPr>
          <a:xfrm>
            <a:off x="8993749" y="2860606"/>
            <a:ext cx="915635" cy="369332"/>
          </a:xfrm>
          <a:prstGeom prst="rect">
            <a:avLst/>
          </a:prstGeom>
          <a:noFill/>
        </p:spPr>
        <p:txBody>
          <a:bodyPr wrap="none" rtlCol="0">
            <a:spAutoFit/>
          </a:bodyPr>
          <a:lstStyle/>
          <a:p>
            <a:r>
              <a:rPr lang="en-US" dirty="0"/>
              <a:t>Moves</a:t>
            </a:r>
          </a:p>
        </p:txBody>
      </p:sp>
      <p:sp>
        <p:nvSpPr>
          <p:cNvPr id="61" name="TextBox 60">
            <a:extLst>
              <a:ext uri="{FF2B5EF4-FFF2-40B4-BE49-F238E27FC236}">
                <a16:creationId xmlns:a16="http://schemas.microsoft.com/office/drawing/2014/main" id="{532D87D2-6D17-46EB-965F-2C46150CDE28}"/>
              </a:ext>
            </a:extLst>
          </p:cNvPr>
          <p:cNvSpPr txBox="1"/>
          <p:nvPr/>
        </p:nvSpPr>
        <p:spPr>
          <a:xfrm>
            <a:off x="9757562" y="4359041"/>
            <a:ext cx="1550424" cy="369332"/>
          </a:xfrm>
          <a:prstGeom prst="rect">
            <a:avLst/>
          </a:prstGeom>
          <a:noFill/>
        </p:spPr>
        <p:txBody>
          <a:bodyPr wrap="none" rtlCol="0">
            <a:spAutoFit/>
          </a:bodyPr>
          <a:lstStyle/>
          <a:p>
            <a:r>
              <a:rPr lang="en-US" dirty="0"/>
              <a:t>Child Nodes</a:t>
            </a:r>
          </a:p>
        </p:txBody>
      </p:sp>
      <p:cxnSp>
        <p:nvCxnSpPr>
          <p:cNvPr id="62" name="Straight Arrow Connector 61">
            <a:extLst>
              <a:ext uri="{FF2B5EF4-FFF2-40B4-BE49-F238E27FC236}">
                <a16:creationId xmlns:a16="http://schemas.microsoft.com/office/drawing/2014/main" id="{C23688D8-C742-4F13-8E1A-A4E82B3E3B70}"/>
              </a:ext>
            </a:extLst>
          </p:cNvPr>
          <p:cNvCxnSpPr>
            <a:cxnSpLocks/>
            <a:endCxn id="59" idx="2"/>
          </p:cNvCxnSpPr>
          <p:nvPr/>
        </p:nvCxnSpPr>
        <p:spPr>
          <a:xfrm flipH="1" flipV="1">
            <a:off x="9713856" y="4005204"/>
            <a:ext cx="475270" cy="427489"/>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sp>
        <p:nvSpPr>
          <p:cNvPr id="63" name="Rectangle 62">
            <a:extLst>
              <a:ext uri="{FF2B5EF4-FFF2-40B4-BE49-F238E27FC236}">
                <a16:creationId xmlns:a16="http://schemas.microsoft.com/office/drawing/2014/main" id="{2EBC2551-9AE3-4B53-954E-EC134177FA0B}"/>
              </a:ext>
            </a:extLst>
          </p:cNvPr>
          <p:cNvSpPr/>
          <p:nvPr/>
        </p:nvSpPr>
        <p:spPr>
          <a:xfrm>
            <a:off x="7397847" y="2855441"/>
            <a:ext cx="1373723" cy="21447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200" dirty="0"/>
              <a:t>Parent Pointer</a:t>
            </a:r>
          </a:p>
        </p:txBody>
      </p:sp>
      <p:sp>
        <p:nvSpPr>
          <p:cNvPr id="64" name="Rectangle 63">
            <a:extLst>
              <a:ext uri="{FF2B5EF4-FFF2-40B4-BE49-F238E27FC236}">
                <a16:creationId xmlns:a16="http://schemas.microsoft.com/office/drawing/2014/main" id="{8B0D0B8F-26D8-4318-A56D-86DC47282480}"/>
              </a:ext>
            </a:extLst>
          </p:cNvPr>
          <p:cNvSpPr/>
          <p:nvPr/>
        </p:nvSpPr>
        <p:spPr>
          <a:xfrm>
            <a:off x="5346536" y="4616179"/>
            <a:ext cx="1819469" cy="174427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65" name="TextBox 64">
            <a:extLst>
              <a:ext uri="{FF2B5EF4-FFF2-40B4-BE49-F238E27FC236}">
                <a16:creationId xmlns:a16="http://schemas.microsoft.com/office/drawing/2014/main" id="{3C9C6F16-D2AA-4EF1-A089-4F4D4EEE98D4}"/>
              </a:ext>
            </a:extLst>
          </p:cNvPr>
          <p:cNvSpPr txBox="1"/>
          <p:nvPr/>
        </p:nvSpPr>
        <p:spPr>
          <a:xfrm>
            <a:off x="5881811" y="4651777"/>
            <a:ext cx="748923" cy="369332"/>
          </a:xfrm>
          <a:prstGeom prst="rect">
            <a:avLst/>
          </a:prstGeom>
          <a:noFill/>
        </p:spPr>
        <p:txBody>
          <a:bodyPr wrap="none" rtlCol="0">
            <a:spAutoFit/>
          </a:bodyPr>
          <a:lstStyle/>
          <a:p>
            <a:r>
              <a:rPr lang="en-US" dirty="0"/>
              <a:t>Data</a:t>
            </a:r>
          </a:p>
        </p:txBody>
      </p:sp>
      <p:sp>
        <p:nvSpPr>
          <p:cNvPr id="66" name="Rectangle 65">
            <a:extLst>
              <a:ext uri="{FF2B5EF4-FFF2-40B4-BE49-F238E27FC236}">
                <a16:creationId xmlns:a16="http://schemas.microsoft.com/office/drawing/2014/main" id="{B13027E5-2666-4533-ADF7-02C15AA925EC}"/>
              </a:ext>
            </a:extLst>
          </p:cNvPr>
          <p:cNvSpPr/>
          <p:nvPr/>
        </p:nvSpPr>
        <p:spPr>
          <a:xfrm>
            <a:off x="5550173" y="5158268"/>
            <a:ext cx="1412197" cy="4198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Metadata</a:t>
            </a:r>
          </a:p>
        </p:txBody>
      </p:sp>
      <p:sp>
        <p:nvSpPr>
          <p:cNvPr id="67" name="Rectangle 66">
            <a:extLst>
              <a:ext uri="{FF2B5EF4-FFF2-40B4-BE49-F238E27FC236}">
                <a16:creationId xmlns:a16="http://schemas.microsoft.com/office/drawing/2014/main" id="{A19A9889-6055-49F3-A673-70E1761A650F}"/>
              </a:ext>
            </a:extLst>
          </p:cNvPr>
          <p:cNvSpPr/>
          <p:nvPr/>
        </p:nvSpPr>
        <p:spPr>
          <a:xfrm>
            <a:off x="5505160" y="5674024"/>
            <a:ext cx="1457210" cy="4572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err="1"/>
              <a:t>Gamestate</a:t>
            </a:r>
            <a:endParaRPr lang="en-US" dirty="0"/>
          </a:p>
        </p:txBody>
      </p:sp>
      <p:cxnSp>
        <p:nvCxnSpPr>
          <p:cNvPr id="68" name="Straight Arrow Connector 67">
            <a:extLst>
              <a:ext uri="{FF2B5EF4-FFF2-40B4-BE49-F238E27FC236}">
                <a16:creationId xmlns:a16="http://schemas.microsoft.com/office/drawing/2014/main" id="{A70D3B09-C5B6-4194-B3B9-D3BAD52DA1A0}"/>
              </a:ext>
            </a:extLst>
          </p:cNvPr>
          <p:cNvCxnSpPr/>
          <p:nvPr/>
        </p:nvCxnSpPr>
        <p:spPr>
          <a:xfrm flipH="1">
            <a:off x="6630734" y="4005204"/>
            <a:ext cx="469960" cy="725514"/>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spTree>
    <p:extLst>
      <p:ext uri="{BB962C8B-B14F-4D97-AF65-F5344CB8AC3E}">
        <p14:creationId xmlns:p14="http://schemas.microsoft.com/office/powerpoint/2010/main" val="215408009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ounded Rectangle 14">
            <a:extLst>
              <a:ext uri="{FF2B5EF4-FFF2-40B4-BE49-F238E27FC236}">
                <a16:creationId xmlns:a16="http://schemas.microsoft.com/office/drawing/2014/main" id="{637BD688-14A6-4B96-B8A2-3CD81C054F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0"/>
            <a:ext cx="7555992" cy="6858000"/>
          </a:xfrm>
          <a:prstGeom prst="rect">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useBgFill="1">
        <p:nvSpPr>
          <p:cNvPr id="10" name="Rectangle 9">
            <a:extLst>
              <a:ext uri="{FF2B5EF4-FFF2-40B4-BE49-F238E27FC236}">
                <a16:creationId xmlns:a16="http://schemas.microsoft.com/office/drawing/2014/main" id="{B7B2544F-CA5E-40F6-9525-716A90C83F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pic>
        <p:nvPicPr>
          <p:cNvPr id="12" name="Picture 11">
            <a:extLst>
              <a:ext uri="{FF2B5EF4-FFF2-40B4-BE49-F238E27FC236}">
                <a16:creationId xmlns:a16="http://schemas.microsoft.com/office/drawing/2014/main" id="{D2B93162-635C-46F5-97EC-E98C1659F1F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r="61975"/>
          <a:stretch/>
        </p:blipFill>
        <p:spPr>
          <a:xfrm>
            <a:off x="0" y="4375150"/>
            <a:ext cx="4636008" cy="2482850"/>
          </a:xfrm>
          <a:prstGeom prst="rect">
            <a:avLst/>
          </a:prstGeom>
        </p:spPr>
      </p:pic>
      <p:sp>
        <p:nvSpPr>
          <p:cNvPr id="2" name="Title 1">
            <a:extLst>
              <a:ext uri="{FF2B5EF4-FFF2-40B4-BE49-F238E27FC236}">
                <a16:creationId xmlns:a16="http://schemas.microsoft.com/office/drawing/2014/main" id="{24AABBAB-DF93-4F2C-95A8-B65EE819E69F}"/>
              </a:ext>
            </a:extLst>
          </p:cNvPr>
          <p:cNvSpPr>
            <a:spLocks noGrp="1"/>
          </p:cNvSpPr>
          <p:nvPr>
            <p:ph type="title"/>
          </p:nvPr>
        </p:nvSpPr>
        <p:spPr>
          <a:xfrm>
            <a:off x="665922" y="987287"/>
            <a:ext cx="3548269" cy="4697896"/>
          </a:xfrm>
        </p:spPr>
        <p:txBody>
          <a:bodyPr>
            <a:normAutofit/>
          </a:bodyPr>
          <a:lstStyle/>
          <a:p>
            <a:r>
              <a:rPr lang="en-US" sz="3600"/>
              <a:t>Overview</a:t>
            </a:r>
          </a:p>
        </p:txBody>
      </p:sp>
      <p:sp>
        <p:nvSpPr>
          <p:cNvPr id="3" name="Content Placeholder 2">
            <a:extLst>
              <a:ext uri="{FF2B5EF4-FFF2-40B4-BE49-F238E27FC236}">
                <a16:creationId xmlns:a16="http://schemas.microsoft.com/office/drawing/2014/main" id="{48AF95FD-8171-4E1B-A7D1-A8603A9574A8}"/>
              </a:ext>
            </a:extLst>
          </p:cNvPr>
          <p:cNvSpPr>
            <a:spLocks noGrp="1"/>
          </p:cNvSpPr>
          <p:nvPr>
            <p:ph idx="1"/>
          </p:nvPr>
        </p:nvSpPr>
        <p:spPr>
          <a:xfrm>
            <a:off x="5057825" y="987287"/>
            <a:ext cx="5755949" cy="4697895"/>
          </a:xfrm>
        </p:spPr>
        <p:txBody>
          <a:bodyPr anchor="ctr">
            <a:normAutofit/>
          </a:bodyPr>
          <a:lstStyle/>
          <a:p>
            <a:r>
              <a:rPr lang="en-US" sz="1800" dirty="0"/>
              <a:t>Introduction</a:t>
            </a:r>
          </a:p>
          <a:p>
            <a:r>
              <a:rPr lang="en-US" sz="1800"/>
              <a:t>Previous Work</a:t>
            </a:r>
            <a:endParaRPr lang="en-US" sz="1800" dirty="0"/>
          </a:p>
          <a:p>
            <a:r>
              <a:rPr lang="en-US" sz="1800" dirty="0"/>
              <a:t>Monte Carlo Tree Search</a:t>
            </a:r>
          </a:p>
          <a:p>
            <a:r>
              <a:rPr lang="en-US" sz="1800" dirty="0"/>
              <a:t>Dominion</a:t>
            </a:r>
          </a:p>
          <a:p>
            <a:r>
              <a:rPr lang="en-US" sz="1800" dirty="0"/>
              <a:t>Results</a:t>
            </a:r>
          </a:p>
          <a:p>
            <a:r>
              <a:rPr lang="en-US" sz="1800" dirty="0"/>
              <a:t>Artifact Demo</a:t>
            </a:r>
          </a:p>
          <a:p>
            <a:r>
              <a:rPr lang="en-US" sz="1800" dirty="0"/>
              <a:t>Implementation</a:t>
            </a:r>
          </a:p>
          <a:p>
            <a:r>
              <a:rPr lang="en-US" sz="1800" b="1" u="sng" dirty="0">
                <a:solidFill>
                  <a:schemeClr val="accent1"/>
                </a:solidFill>
              </a:rPr>
              <a:t>Conclusion</a:t>
            </a:r>
          </a:p>
          <a:p>
            <a:endParaRPr lang="en-US" sz="1800" dirty="0"/>
          </a:p>
        </p:txBody>
      </p:sp>
    </p:spTree>
    <p:extLst>
      <p:ext uri="{BB962C8B-B14F-4D97-AF65-F5344CB8AC3E}">
        <p14:creationId xmlns:p14="http://schemas.microsoft.com/office/powerpoint/2010/main" val="253704832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BAFA4B-8E84-4FD0-84A8-2B5FF4797684}"/>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BC2D531E-8524-4717-AFB4-63F408BC5FC7}"/>
              </a:ext>
            </a:extLst>
          </p:cNvPr>
          <p:cNvSpPr>
            <a:spLocks noGrp="1"/>
          </p:cNvSpPr>
          <p:nvPr>
            <p:ph idx="1"/>
          </p:nvPr>
        </p:nvSpPr>
        <p:spPr/>
        <p:txBody>
          <a:bodyPr/>
          <a:lstStyle/>
          <a:p>
            <a:r>
              <a:rPr lang="en-US" dirty="0"/>
              <a:t>MCTS needs assistance</a:t>
            </a:r>
          </a:p>
          <a:p>
            <a:r>
              <a:rPr lang="en-US" dirty="0"/>
              <a:t>Best in combination with other AI/Expert Knowledge</a:t>
            </a:r>
          </a:p>
        </p:txBody>
      </p:sp>
    </p:spTree>
    <p:extLst>
      <p:ext uri="{BB962C8B-B14F-4D97-AF65-F5344CB8AC3E}">
        <p14:creationId xmlns:p14="http://schemas.microsoft.com/office/powerpoint/2010/main" val="25657483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ounded Rectangle 14">
            <a:extLst>
              <a:ext uri="{FF2B5EF4-FFF2-40B4-BE49-F238E27FC236}">
                <a16:creationId xmlns:a16="http://schemas.microsoft.com/office/drawing/2014/main" id="{637BD688-14A6-4B96-B8A2-3CD81C054F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0"/>
            <a:ext cx="7555992" cy="6858000"/>
          </a:xfrm>
          <a:prstGeom prst="rect">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useBgFill="1">
        <p:nvSpPr>
          <p:cNvPr id="10" name="Rectangle 9">
            <a:extLst>
              <a:ext uri="{FF2B5EF4-FFF2-40B4-BE49-F238E27FC236}">
                <a16:creationId xmlns:a16="http://schemas.microsoft.com/office/drawing/2014/main" id="{B7B2544F-CA5E-40F6-9525-716A90C83F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pic>
        <p:nvPicPr>
          <p:cNvPr id="12" name="Picture 11">
            <a:extLst>
              <a:ext uri="{FF2B5EF4-FFF2-40B4-BE49-F238E27FC236}">
                <a16:creationId xmlns:a16="http://schemas.microsoft.com/office/drawing/2014/main" id="{D2B93162-635C-46F5-97EC-E98C1659F1F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r="61975"/>
          <a:stretch/>
        </p:blipFill>
        <p:spPr>
          <a:xfrm>
            <a:off x="0" y="4375150"/>
            <a:ext cx="4636008" cy="2482850"/>
          </a:xfrm>
          <a:prstGeom prst="rect">
            <a:avLst/>
          </a:prstGeom>
        </p:spPr>
      </p:pic>
      <p:sp>
        <p:nvSpPr>
          <p:cNvPr id="2" name="Title 1">
            <a:extLst>
              <a:ext uri="{FF2B5EF4-FFF2-40B4-BE49-F238E27FC236}">
                <a16:creationId xmlns:a16="http://schemas.microsoft.com/office/drawing/2014/main" id="{24AABBAB-DF93-4F2C-95A8-B65EE819E69F}"/>
              </a:ext>
            </a:extLst>
          </p:cNvPr>
          <p:cNvSpPr>
            <a:spLocks noGrp="1"/>
          </p:cNvSpPr>
          <p:nvPr>
            <p:ph type="title"/>
          </p:nvPr>
        </p:nvSpPr>
        <p:spPr>
          <a:xfrm>
            <a:off x="665922" y="987287"/>
            <a:ext cx="3548269" cy="4697896"/>
          </a:xfrm>
        </p:spPr>
        <p:txBody>
          <a:bodyPr>
            <a:normAutofit/>
          </a:bodyPr>
          <a:lstStyle/>
          <a:p>
            <a:r>
              <a:rPr lang="en-US" sz="3600"/>
              <a:t>Overview</a:t>
            </a:r>
          </a:p>
        </p:txBody>
      </p:sp>
      <p:sp>
        <p:nvSpPr>
          <p:cNvPr id="3" name="Content Placeholder 2">
            <a:extLst>
              <a:ext uri="{FF2B5EF4-FFF2-40B4-BE49-F238E27FC236}">
                <a16:creationId xmlns:a16="http://schemas.microsoft.com/office/drawing/2014/main" id="{48AF95FD-8171-4E1B-A7D1-A8603A9574A8}"/>
              </a:ext>
            </a:extLst>
          </p:cNvPr>
          <p:cNvSpPr>
            <a:spLocks noGrp="1"/>
          </p:cNvSpPr>
          <p:nvPr>
            <p:ph idx="1"/>
          </p:nvPr>
        </p:nvSpPr>
        <p:spPr>
          <a:xfrm>
            <a:off x="5057825" y="987287"/>
            <a:ext cx="5755949" cy="4697895"/>
          </a:xfrm>
        </p:spPr>
        <p:txBody>
          <a:bodyPr anchor="ctr">
            <a:normAutofit/>
          </a:bodyPr>
          <a:lstStyle/>
          <a:p>
            <a:r>
              <a:rPr lang="en-US" sz="1800" b="1" u="sng" dirty="0">
                <a:solidFill>
                  <a:schemeClr val="accent1"/>
                </a:solidFill>
              </a:rPr>
              <a:t>Introduction</a:t>
            </a:r>
          </a:p>
          <a:p>
            <a:r>
              <a:rPr lang="en-US" sz="1800" dirty="0"/>
              <a:t>Previous Work</a:t>
            </a:r>
          </a:p>
          <a:p>
            <a:r>
              <a:rPr lang="en-US" sz="1800" dirty="0"/>
              <a:t>Monte Carlo Tree Search</a:t>
            </a:r>
          </a:p>
          <a:p>
            <a:r>
              <a:rPr lang="en-US" sz="1800" dirty="0"/>
              <a:t>Dominion</a:t>
            </a:r>
          </a:p>
          <a:p>
            <a:r>
              <a:rPr lang="en-US" sz="1800" dirty="0"/>
              <a:t>Results</a:t>
            </a:r>
          </a:p>
          <a:p>
            <a:r>
              <a:rPr lang="en-US" sz="1800" dirty="0"/>
              <a:t>Artifact Demo</a:t>
            </a:r>
          </a:p>
          <a:p>
            <a:r>
              <a:rPr lang="en-US" sz="1800" dirty="0"/>
              <a:t>Implementation</a:t>
            </a:r>
          </a:p>
          <a:p>
            <a:r>
              <a:rPr lang="en-US" sz="1800" dirty="0"/>
              <a:t>Conclusion</a:t>
            </a:r>
          </a:p>
          <a:p>
            <a:endParaRPr lang="en-US" sz="1800" dirty="0"/>
          </a:p>
        </p:txBody>
      </p:sp>
    </p:spTree>
    <p:extLst>
      <p:ext uri="{BB962C8B-B14F-4D97-AF65-F5344CB8AC3E}">
        <p14:creationId xmlns:p14="http://schemas.microsoft.com/office/powerpoint/2010/main" val="31152530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8A0FAA-7969-43A0-B66E-BF94887ADBCD}"/>
              </a:ext>
            </a:extLst>
          </p:cNvPr>
          <p:cNvSpPr>
            <a:spLocks noGrp="1"/>
          </p:cNvSpPr>
          <p:nvPr>
            <p:ph type="title"/>
          </p:nvPr>
        </p:nvSpPr>
        <p:spPr>
          <a:xfrm>
            <a:off x="619760" y="764373"/>
            <a:ext cx="6832600" cy="1293028"/>
          </a:xfrm>
        </p:spPr>
        <p:txBody>
          <a:bodyPr>
            <a:normAutofit/>
          </a:bodyPr>
          <a:lstStyle/>
          <a:p>
            <a:r>
              <a:rPr lang="en-US" dirty="0"/>
              <a:t>Introduction</a:t>
            </a:r>
          </a:p>
        </p:txBody>
      </p:sp>
      <p:sp>
        <p:nvSpPr>
          <p:cNvPr id="3" name="Content Placeholder 2">
            <a:extLst>
              <a:ext uri="{FF2B5EF4-FFF2-40B4-BE49-F238E27FC236}">
                <a16:creationId xmlns:a16="http://schemas.microsoft.com/office/drawing/2014/main" id="{F5625AF6-5D3E-47B0-9315-3FB921F26E13}"/>
              </a:ext>
            </a:extLst>
          </p:cNvPr>
          <p:cNvSpPr>
            <a:spLocks noGrp="1"/>
          </p:cNvSpPr>
          <p:nvPr>
            <p:ph idx="1"/>
          </p:nvPr>
        </p:nvSpPr>
        <p:spPr>
          <a:xfrm>
            <a:off x="619760" y="2194560"/>
            <a:ext cx="6832600" cy="4024125"/>
          </a:xfrm>
        </p:spPr>
        <p:txBody>
          <a:bodyPr>
            <a:normAutofit/>
          </a:bodyPr>
          <a:lstStyle/>
          <a:p>
            <a:r>
              <a:rPr lang="en-US" dirty="0"/>
              <a:t>Why Dominion?</a:t>
            </a:r>
          </a:p>
          <a:p>
            <a:pPr lvl="1"/>
            <a:endParaRPr lang="en-US" dirty="0"/>
          </a:p>
          <a:p>
            <a:r>
              <a:rPr lang="en-US" dirty="0"/>
              <a:t>Why MCTS?</a:t>
            </a:r>
          </a:p>
        </p:txBody>
      </p:sp>
      <p:pic>
        <p:nvPicPr>
          <p:cNvPr id="4" name="Picture 2">
            <a:extLst>
              <a:ext uri="{FF2B5EF4-FFF2-40B4-BE49-F238E27FC236}">
                <a16:creationId xmlns:a16="http://schemas.microsoft.com/office/drawing/2014/main" id="{32D8CE5C-2416-4084-9F31-A84D245CBBC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7243" b="-1"/>
          <a:stretch/>
        </p:blipFill>
        <p:spPr bwMode="auto">
          <a:xfrm>
            <a:off x="6580543" y="2057401"/>
            <a:ext cx="4631552" cy="30209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0703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25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25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250" fill="hold"/>
                                        <p:tgtEl>
                                          <p:spTgt spid="4"/>
                                        </p:tgtEl>
                                        <p:attrNameLst>
                                          <p:attrName>ppt_x</p:attrName>
                                        </p:attrNameLst>
                                      </p:cBhvr>
                                      <p:tavLst>
                                        <p:tav tm="0">
                                          <p:val>
                                            <p:strVal val="#ppt_x"/>
                                          </p:val>
                                        </p:tav>
                                        <p:tav tm="100000">
                                          <p:val>
                                            <p:strVal val="#ppt_x"/>
                                          </p:val>
                                        </p:tav>
                                      </p:tavLst>
                                    </p:anim>
                                    <p:anim calcmode="lin" valueType="num">
                                      <p:cBhvr additive="base">
                                        <p:cTn id="12" dur="25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25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25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ounded Rectangle 14">
            <a:extLst>
              <a:ext uri="{FF2B5EF4-FFF2-40B4-BE49-F238E27FC236}">
                <a16:creationId xmlns:a16="http://schemas.microsoft.com/office/drawing/2014/main" id="{637BD688-14A6-4B96-B8A2-3CD81C054F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0"/>
            <a:ext cx="7555992" cy="6858000"/>
          </a:xfrm>
          <a:prstGeom prst="rect">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useBgFill="1">
        <p:nvSpPr>
          <p:cNvPr id="10" name="Rectangle 9">
            <a:extLst>
              <a:ext uri="{FF2B5EF4-FFF2-40B4-BE49-F238E27FC236}">
                <a16:creationId xmlns:a16="http://schemas.microsoft.com/office/drawing/2014/main" id="{B7B2544F-CA5E-40F6-9525-716A90C83F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pic>
        <p:nvPicPr>
          <p:cNvPr id="12" name="Picture 11">
            <a:extLst>
              <a:ext uri="{FF2B5EF4-FFF2-40B4-BE49-F238E27FC236}">
                <a16:creationId xmlns:a16="http://schemas.microsoft.com/office/drawing/2014/main" id="{D2B93162-635C-46F5-97EC-E98C1659F1F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r="61975"/>
          <a:stretch/>
        </p:blipFill>
        <p:spPr>
          <a:xfrm>
            <a:off x="0" y="4375150"/>
            <a:ext cx="4636008" cy="2482850"/>
          </a:xfrm>
          <a:prstGeom prst="rect">
            <a:avLst/>
          </a:prstGeom>
        </p:spPr>
      </p:pic>
      <p:sp>
        <p:nvSpPr>
          <p:cNvPr id="2" name="Title 1">
            <a:extLst>
              <a:ext uri="{FF2B5EF4-FFF2-40B4-BE49-F238E27FC236}">
                <a16:creationId xmlns:a16="http://schemas.microsoft.com/office/drawing/2014/main" id="{24AABBAB-DF93-4F2C-95A8-B65EE819E69F}"/>
              </a:ext>
            </a:extLst>
          </p:cNvPr>
          <p:cNvSpPr>
            <a:spLocks noGrp="1"/>
          </p:cNvSpPr>
          <p:nvPr>
            <p:ph type="title"/>
          </p:nvPr>
        </p:nvSpPr>
        <p:spPr>
          <a:xfrm>
            <a:off x="665922" y="987287"/>
            <a:ext cx="3548269" cy="4697896"/>
          </a:xfrm>
        </p:spPr>
        <p:txBody>
          <a:bodyPr>
            <a:normAutofit/>
          </a:bodyPr>
          <a:lstStyle/>
          <a:p>
            <a:r>
              <a:rPr lang="en-US" sz="3600"/>
              <a:t>Overview</a:t>
            </a:r>
          </a:p>
        </p:txBody>
      </p:sp>
      <p:sp>
        <p:nvSpPr>
          <p:cNvPr id="3" name="Content Placeholder 2">
            <a:extLst>
              <a:ext uri="{FF2B5EF4-FFF2-40B4-BE49-F238E27FC236}">
                <a16:creationId xmlns:a16="http://schemas.microsoft.com/office/drawing/2014/main" id="{48AF95FD-8171-4E1B-A7D1-A8603A9574A8}"/>
              </a:ext>
            </a:extLst>
          </p:cNvPr>
          <p:cNvSpPr>
            <a:spLocks noGrp="1"/>
          </p:cNvSpPr>
          <p:nvPr>
            <p:ph idx="1"/>
          </p:nvPr>
        </p:nvSpPr>
        <p:spPr>
          <a:xfrm>
            <a:off x="5057825" y="987287"/>
            <a:ext cx="5755949" cy="4697895"/>
          </a:xfrm>
        </p:spPr>
        <p:txBody>
          <a:bodyPr anchor="ctr">
            <a:normAutofit/>
          </a:bodyPr>
          <a:lstStyle/>
          <a:p>
            <a:r>
              <a:rPr lang="en-US" sz="1800" dirty="0"/>
              <a:t>Introduction</a:t>
            </a:r>
          </a:p>
          <a:p>
            <a:r>
              <a:rPr lang="en-US" sz="1800" u="sng" dirty="0">
                <a:solidFill>
                  <a:srgbClr val="FF0000"/>
                </a:solidFill>
              </a:rPr>
              <a:t>Previous Work</a:t>
            </a:r>
          </a:p>
          <a:p>
            <a:r>
              <a:rPr lang="en-US" sz="1800" dirty="0"/>
              <a:t>Monte Carlo Tree Search</a:t>
            </a:r>
          </a:p>
          <a:p>
            <a:r>
              <a:rPr lang="en-US" sz="1800" dirty="0"/>
              <a:t>Dominion</a:t>
            </a:r>
          </a:p>
          <a:p>
            <a:r>
              <a:rPr lang="en-US" sz="1800" dirty="0"/>
              <a:t>Results</a:t>
            </a:r>
          </a:p>
          <a:p>
            <a:r>
              <a:rPr lang="en-US" sz="1800" dirty="0"/>
              <a:t>Artifact Demo</a:t>
            </a:r>
          </a:p>
          <a:p>
            <a:r>
              <a:rPr lang="en-US" sz="1800" dirty="0"/>
              <a:t>Implementation</a:t>
            </a:r>
          </a:p>
          <a:p>
            <a:r>
              <a:rPr lang="en-US" sz="1800" dirty="0"/>
              <a:t>Conclusion</a:t>
            </a:r>
          </a:p>
          <a:p>
            <a:endParaRPr lang="en-US" sz="1800" dirty="0"/>
          </a:p>
        </p:txBody>
      </p:sp>
    </p:spTree>
    <p:extLst>
      <p:ext uri="{BB962C8B-B14F-4D97-AF65-F5344CB8AC3E}">
        <p14:creationId xmlns:p14="http://schemas.microsoft.com/office/powerpoint/2010/main" val="42567089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32904A-EB5B-4DFA-9141-0D78892FFAAA}"/>
              </a:ext>
            </a:extLst>
          </p:cNvPr>
          <p:cNvSpPr>
            <a:spLocks noGrp="1"/>
          </p:cNvSpPr>
          <p:nvPr>
            <p:ph type="title"/>
          </p:nvPr>
        </p:nvSpPr>
        <p:spPr/>
        <p:txBody>
          <a:bodyPr/>
          <a:lstStyle/>
          <a:p>
            <a:r>
              <a:rPr lang="en-US" dirty="0"/>
              <a:t>Previous work</a:t>
            </a:r>
          </a:p>
        </p:txBody>
      </p:sp>
      <p:sp>
        <p:nvSpPr>
          <p:cNvPr id="3" name="Content Placeholder 2">
            <a:extLst>
              <a:ext uri="{FF2B5EF4-FFF2-40B4-BE49-F238E27FC236}">
                <a16:creationId xmlns:a16="http://schemas.microsoft.com/office/drawing/2014/main" id="{69E23C4B-64D4-4515-9B17-A62A1AE56EB2}"/>
              </a:ext>
            </a:extLst>
          </p:cNvPr>
          <p:cNvSpPr>
            <a:spLocks noGrp="1"/>
          </p:cNvSpPr>
          <p:nvPr>
            <p:ph idx="1"/>
          </p:nvPr>
        </p:nvSpPr>
        <p:spPr/>
        <p:txBody>
          <a:bodyPr/>
          <a:lstStyle/>
          <a:p>
            <a:r>
              <a:rPr lang="en-US" dirty="0"/>
              <a:t>MCTS with other AIs</a:t>
            </a:r>
          </a:p>
          <a:p>
            <a:pPr lvl="1"/>
            <a:r>
              <a:rPr lang="en-US" dirty="0"/>
              <a:t>Alpha Zero</a:t>
            </a:r>
          </a:p>
          <a:p>
            <a:pPr lvl="1"/>
            <a:r>
              <a:rPr lang="en-US" dirty="0"/>
              <a:t>Hierarchical Portfolio Search (HPS)</a:t>
            </a:r>
          </a:p>
          <a:p>
            <a:r>
              <a:rPr lang="en-US" dirty="0"/>
              <a:t>MCTS with Dominion</a:t>
            </a:r>
          </a:p>
          <a:p>
            <a:pPr lvl="1"/>
            <a:r>
              <a:rPr lang="en-US" dirty="0"/>
              <a:t>Jansen and </a:t>
            </a:r>
            <a:r>
              <a:rPr lang="en-US" dirty="0" err="1"/>
              <a:t>Tollisen</a:t>
            </a:r>
            <a:endParaRPr lang="en-US" dirty="0"/>
          </a:p>
          <a:p>
            <a:pPr lvl="2"/>
            <a:r>
              <a:rPr lang="en-US" dirty="0"/>
              <a:t>Used simple set of cards</a:t>
            </a:r>
          </a:p>
          <a:p>
            <a:pPr lvl="2"/>
            <a:r>
              <a:rPr lang="en-US" dirty="0"/>
              <a:t>~68% </a:t>
            </a:r>
            <a:r>
              <a:rPr lang="en-US" dirty="0" err="1"/>
              <a:t>winrate</a:t>
            </a:r>
            <a:r>
              <a:rPr lang="en-US" dirty="0"/>
              <a:t> against common state machine AIs like Single Witch</a:t>
            </a:r>
          </a:p>
          <a:p>
            <a:pPr lvl="1"/>
            <a:endParaRPr lang="en-US" dirty="0"/>
          </a:p>
        </p:txBody>
      </p:sp>
    </p:spTree>
    <p:extLst>
      <p:ext uri="{BB962C8B-B14F-4D97-AF65-F5344CB8AC3E}">
        <p14:creationId xmlns:p14="http://schemas.microsoft.com/office/powerpoint/2010/main" val="24100075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ounded Rectangle 14">
            <a:extLst>
              <a:ext uri="{FF2B5EF4-FFF2-40B4-BE49-F238E27FC236}">
                <a16:creationId xmlns:a16="http://schemas.microsoft.com/office/drawing/2014/main" id="{637BD688-14A6-4B96-B8A2-3CD81C054F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0"/>
            <a:ext cx="7555992" cy="6858000"/>
          </a:xfrm>
          <a:prstGeom prst="rect">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useBgFill="1">
        <p:nvSpPr>
          <p:cNvPr id="10" name="Rectangle 9">
            <a:extLst>
              <a:ext uri="{FF2B5EF4-FFF2-40B4-BE49-F238E27FC236}">
                <a16:creationId xmlns:a16="http://schemas.microsoft.com/office/drawing/2014/main" id="{B7B2544F-CA5E-40F6-9525-716A90C83F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pic>
        <p:nvPicPr>
          <p:cNvPr id="12" name="Picture 11">
            <a:extLst>
              <a:ext uri="{FF2B5EF4-FFF2-40B4-BE49-F238E27FC236}">
                <a16:creationId xmlns:a16="http://schemas.microsoft.com/office/drawing/2014/main" id="{D2B93162-635C-46F5-97EC-E98C1659F1F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r="61975"/>
          <a:stretch/>
        </p:blipFill>
        <p:spPr>
          <a:xfrm>
            <a:off x="0" y="4375150"/>
            <a:ext cx="4636008" cy="2482850"/>
          </a:xfrm>
          <a:prstGeom prst="rect">
            <a:avLst/>
          </a:prstGeom>
        </p:spPr>
      </p:pic>
      <p:sp>
        <p:nvSpPr>
          <p:cNvPr id="2" name="Title 1">
            <a:extLst>
              <a:ext uri="{FF2B5EF4-FFF2-40B4-BE49-F238E27FC236}">
                <a16:creationId xmlns:a16="http://schemas.microsoft.com/office/drawing/2014/main" id="{24AABBAB-DF93-4F2C-95A8-B65EE819E69F}"/>
              </a:ext>
            </a:extLst>
          </p:cNvPr>
          <p:cNvSpPr>
            <a:spLocks noGrp="1"/>
          </p:cNvSpPr>
          <p:nvPr>
            <p:ph type="title"/>
          </p:nvPr>
        </p:nvSpPr>
        <p:spPr>
          <a:xfrm>
            <a:off x="665922" y="987287"/>
            <a:ext cx="3548269" cy="4697896"/>
          </a:xfrm>
        </p:spPr>
        <p:txBody>
          <a:bodyPr>
            <a:normAutofit/>
          </a:bodyPr>
          <a:lstStyle/>
          <a:p>
            <a:r>
              <a:rPr lang="en-US" sz="3600"/>
              <a:t>Overview</a:t>
            </a:r>
          </a:p>
        </p:txBody>
      </p:sp>
      <p:sp>
        <p:nvSpPr>
          <p:cNvPr id="3" name="Content Placeholder 2">
            <a:extLst>
              <a:ext uri="{FF2B5EF4-FFF2-40B4-BE49-F238E27FC236}">
                <a16:creationId xmlns:a16="http://schemas.microsoft.com/office/drawing/2014/main" id="{48AF95FD-8171-4E1B-A7D1-A8603A9574A8}"/>
              </a:ext>
            </a:extLst>
          </p:cNvPr>
          <p:cNvSpPr>
            <a:spLocks noGrp="1"/>
          </p:cNvSpPr>
          <p:nvPr>
            <p:ph idx="1"/>
          </p:nvPr>
        </p:nvSpPr>
        <p:spPr>
          <a:xfrm>
            <a:off x="5057825" y="987287"/>
            <a:ext cx="5755949" cy="4697895"/>
          </a:xfrm>
        </p:spPr>
        <p:txBody>
          <a:bodyPr anchor="ctr">
            <a:normAutofit/>
          </a:bodyPr>
          <a:lstStyle/>
          <a:p>
            <a:r>
              <a:rPr lang="en-US" sz="1800" dirty="0"/>
              <a:t>Introduction</a:t>
            </a:r>
          </a:p>
          <a:p>
            <a:r>
              <a:rPr lang="en-US" sz="1800" dirty="0"/>
              <a:t>Previous Work</a:t>
            </a:r>
          </a:p>
          <a:p>
            <a:r>
              <a:rPr lang="en-US" sz="1800" b="1" u="sng" dirty="0">
                <a:solidFill>
                  <a:schemeClr val="accent1"/>
                </a:solidFill>
              </a:rPr>
              <a:t>Monte Carlo Tree Search</a:t>
            </a:r>
          </a:p>
          <a:p>
            <a:r>
              <a:rPr lang="en-US" sz="1800" dirty="0"/>
              <a:t>Dominion</a:t>
            </a:r>
          </a:p>
          <a:p>
            <a:r>
              <a:rPr lang="en-US" sz="1800" dirty="0"/>
              <a:t>Results</a:t>
            </a:r>
          </a:p>
          <a:p>
            <a:r>
              <a:rPr lang="en-US" sz="1800" dirty="0"/>
              <a:t>Artifact Demo</a:t>
            </a:r>
          </a:p>
          <a:p>
            <a:r>
              <a:rPr lang="en-US" sz="1800" dirty="0"/>
              <a:t>Implementation</a:t>
            </a:r>
          </a:p>
          <a:p>
            <a:r>
              <a:rPr lang="en-US" sz="1800" dirty="0"/>
              <a:t>Conclusion</a:t>
            </a:r>
          </a:p>
          <a:p>
            <a:endParaRPr lang="en-US" sz="1800" dirty="0"/>
          </a:p>
        </p:txBody>
      </p:sp>
    </p:spTree>
    <p:extLst>
      <p:ext uri="{BB962C8B-B14F-4D97-AF65-F5344CB8AC3E}">
        <p14:creationId xmlns:p14="http://schemas.microsoft.com/office/powerpoint/2010/main" val="13498878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1">
            <a:extLst>
              <a:ext uri="{FF2B5EF4-FFF2-40B4-BE49-F238E27FC236}">
                <a16:creationId xmlns:a16="http://schemas.microsoft.com/office/drawing/2014/main" id="{CD94F7C0-1344-4B3C-AFCB-E7F006BB5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13">
            <a:extLst>
              <a:ext uri="{FF2B5EF4-FFF2-40B4-BE49-F238E27FC236}">
                <a16:creationId xmlns:a16="http://schemas.microsoft.com/office/drawing/2014/main" id="{4EC584A2-4215-4DB8-AE1F-E3768D77E8D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1">
            <a:extLst>
              <a:ext uri="{FF2B5EF4-FFF2-40B4-BE49-F238E27FC236}">
                <a16:creationId xmlns:a16="http://schemas.microsoft.com/office/drawing/2014/main" id="{1B97BB60-8AEE-4643-BE83-929417100632}"/>
              </a:ext>
            </a:extLst>
          </p:cNvPr>
          <p:cNvSpPr>
            <a:spLocks noGrp="1"/>
          </p:cNvSpPr>
          <p:nvPr>
            <p:ph type="title"/>
          </p:nvPr>
        </p:nvSpPr>
        <p:spPr>
          <a:xfrm>
            <a:off x="685799" y="764373"/>
            <a:ext cx="3977639" cy="1600200"/>
          </a:xfrm>
        </p:spPr>
        <p:txBody>
          <a:bodyPr anchor="b">
            <a:normAutofit/>
          </a:bodyPr>
          <a:lstStyle/>
          <a:p>
            <a:pPr algn="l"/>
            <a:r>
              <a:rPr lang="en-US" sz="3200"/>
              <a:t>MCTS</a:t>
            </a:r>
          </a:p>
        </p:txBody>
      </p:sp>
      <p:sp>
        <p:nvSpPr>
          <p:cNvPr id="22" name="Content Placeholder 8">
            <a:extLst>
              <a:ext uri="{FF2B5EF4-FFF2-40B4-BE49-F238E27FC236}">
                <a16:creationId xmlns:a16="http://schemas.microsoft.com/office/drawing/2014/main" id="{938869CD-999F-486B-AEE4-A2AC821B08B6}"/>
              </a:ext>
            </a:extLst>
          </p:cNvPr>
          <p:cNvSpPr>
            <a:spLocks noGrp="1"/>
          </p:cNvSpPr>
          <p:nvPr>
            <p:ph idx="1"/>
          </p:nvPr>
        </p:nvSpPr>
        <p:spPr>
          <a:xfrm>
            <a:off x="685800" y="2364573"/>
            <a:ext cx="3977639" cy="3854112"/>
          </a:xfrm>
        </p:spPr>
        <p:txBody>
          <a:bodyPr>
            <a:normAutofit fontScale="92500" lnSpcReduction="10000"/>
          </a:bodyPr>
          <a:lstStyle/>
          <a:p>
            <a:r>
              <a:rPr lang="en-US" sz="1600" dirty="0"/>
              <a:t>Build the best incomplete tree of </a:t>
            </a:r>
            <a:r>
              <a:rPr lang="en-US" sz="1600" dirty="0" err="1"/>
              <a:t>gamestates</a:t>
            </a:r>
            <a:endParaRPr lang="en-US" sz="1600" dirty="0"/>
          </a:p>
          <a:p>
            <a:r>
              <a:rPr lang="en-US" sz="1600" dirty="0"/>
              <a:t>Selection</a:t>
            </a:r>
          </a:p>
          <a:p>
            <a:pPr lvl="1"/>
            <a:r>
              <a:rPr lang="en-US" sz="1400" dirty="0"/>
              <a:t>Uses Upper Confidence Bounds Applied To Trees (UCT) to select the best node to expand</a:t>
            </a:r>
          </a:p>
          <a:p>
            <a:r>
              <a:rPr lang="en-US" sz="1600" dirty="0"/>
              <a:t>Expansion</a:t>
            </a:r>
          </a:p>
          <a:p>
            <a:pPr lvl="1"/>
            <a:r>
              <a:rPr lang="en-US" sz="1400" dirty="0"/>
              <a:t>Add unexplored child node to selected node</a:t>
            </a:r>
          </a:p>
          <a:p>
            <a:r>
              <a:rPr lang="en-US" sz="1600" dirty="0"/>
              <a:t>Simulation</a:t>
            </a:r>
          </a:p>
          <a:p>
            <a:pPr lvl="1"/>
            <a:r>
              <a:rPr lang="en-US" sz="1400" dirty="0"/>
              <a:t>Plays a game using a specified policy and returns 0, 0.5, or 1 for loss, tie, or win</a:t>
            </a:r>
          </a:p>
          <a:p>
            <a:r>
              <a:rPr lang="en-US" sz="1600" dirty="0"/>
              <a:t>Backpropagation</a:t>
            </a:r>
          </a:p>
          <a:p>
            <a:pPr lvl="1"/>
            <a:r>
              <a:rPr lang="en-US" sz="1400" dirty="0"/>
              <a:t>Take the result from simulation and backpropagate relative to the current player</a:t>
            </a:r>
          </a:p>
        </p:txBody>
      </p:sp>
      <p:sp>
        <p:nvSpPr>
          <p:cNvPr id="17" name="TextBox 16">
            <a:extLst>
              <a:ext uri="{FF2B5EF4-FFF2-40B4-BE49-F238E27FC236}">
                <a16:creationId xmlns:a16="http://schemas.microsoft.com/office/drawing/2014/main" id="{5FD05699-5F4D-4C55-B22D-F2E6BC952A9D}"/>
              </a:ext>
            </a:extLst>
          </p:cNvPr>
          <p:cNvSpPr txBox="1"/>
          <p:nvPr/>
        </p:nvSpPr>
        <p:spPr>
          <a:xfrm>
            <a:off x="7367587" y="2074447"/>
            <a:ext cx="2478833" cy="1015663"/>
          </a:xfrm>
          <a:prstGeom prst="rect">
            <a:avLst/>
          </a:prstGeom>
          <a:noFill/>
        </p:spPr>
        <p:txBody>
          <a:bodyPr wrap="square" rtlCol="0">
            <a:spAutoFit/>
          </a:bodyPr>
          <a:lstStyle/>
          <a:p>
            <a:r>
              <a:rPr lang="en-US" sz="1200" dirty="0"/>
              <a:t>UCT</a:t>
            </a:r>
          </a:p>
          <a:p>
            <a:r>
              <a:rPr lang="en-US" sz="1200" dirty="0" err="1"/>
              <a:t>Xj</a:t>
            </a:r>
            <a:r>
              <a:rPr lang="en-US" sz="1200" dirty="0"/>
              <a:t> = </a:t>
            </a:r>
            <a:r>
              <a:rPr lang="en-US" sz="1200" dirty="0" err="1"/>
              <a:t>winrate</a:t>
            </a:r>
            <a:endParaRPr lang="en-US" sz="1200" dirty="0"/>
          </a:p>
          <a:p>
            <a:r>
              <a:rPr lang="en-US" sz="1200" dirty="0"/>
              <a:t>C = Exploration parameter</a:t>
            </a:r>
          </a:p>
          <a:p>
            <a:r>
              <a:rPr lang="en-US" sz="1200" dirty="0"/>
              <a:t>N = parent simulations</a:t>
            </a:r>
          </a:p>
          <a:p>
            <a:r>
              <a:rPr lang="en-US" sz="1200" dirty="0"/>
              <a:t>Nj = current nodes simulations</a:t>
            </a:r>
          </a:p>
        </p:txBody>
      </p:sp>
      <p:pic>
        <p:nvPicPr>
          <p:cNvPr id="15" name="Picture 2">
            <a:extLst>
              <a:ext uri="{FF2B5EF4-FFF2-40B4-BE49-F238E27FC236}">
                <a16:creationId xmlns:a16="http://schemas.microsoft.com/office/drawing/2014/main" id="{43BAEFF5-E878-4FB9-ACDE-5AA19B14324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24412" y="2170859"/>
            <a:ext cx="2543175" cy="638175"/>
          </a:xfrm>
          <a:prstGeom prst="rect">
            <a:avLst/>
          </a:prstGeom>
          <a:noFill/>
          <a:extLst>
            <a:ext uri="{909E8E84-426E-40DD-AFC4-6F175D3DCCD1}">
              <a14:hiddenFill xmlns:a14="http://schemas.microsoft.com/office/drawing/2010/main">
                <a:solidFill>
                  <a:srgbClr val="FFFFFF"/>
                </a:solidFill>
              </a14:hiddenFill>
            </a:ext>
          </a:extLst>
        </p:spPr>
      </p:pic>
      <p:pic>
        <p:nvPicPr>
          <p:cNvPr id="5" name="Content Placeholder 4" descr="Diagram, schematic&#10;&#10;Description automatically generated">
            <a:extLst>
              <a:ext uri="{FF2B5EF4-FFF2-40B4-BE49-F238E27FC236}">
                <a16:creationId xmlns:a16="http://schemas.microsoft.com/office/drawing/2014/main" id="{179FB368-E6D4-4663-9378-3775E91DFCFD}"/>
              </a:ext>
            </a:extLst>
          </p:cNvPr>
          <p:cNvPicPr>
            <a:picLocks noChangeAspect="1"/>
          </p:cNvPicPr>
          <p:nvPr/>
        </p:nvPicPr>
        <p:blipFill>
          <a:blip r:embed="rId5"/>
          <a:stretch>
            <a:fillRect/>
          </a:stretch>
        </p:blipFill>
        <p:spPr>
          <a:xfrm>
            <a:off x="5056589" y="3311277"/>
            <a:ext cx="6533501" cy="2907408"/>
          </a:xfrm>
          <a:prstGeom prst="rect">
            <a:avLst/>
          </a:prstGeom>
        </p:spPr>
      </p:pic>
    </p:spTree>
    <p:extLst>
      <p:ext uri="{BB962C8B-B14F-4D97-AF65-F5344CB8AC3E}">
        <p14:creationId xmlns:p14="http://schemas.microsoft.com/office/powerpoint/2010/main" val="12582281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250" fill="hold"/>
                                        <p:tgtEl>
                                          <p:spTgt spid="5"/>
                                        </p:tgtEl>
                                      </p:cBhvr>
                                      <p:by x="150000" y="150000"/>
                                    </p:animScale>
                                  </p:childTnLst>
                                </p:cTn>
                              </p:par>
                              <p:par>
                                <p:cTn id="7" presetID="42" presetClass="path" presetSubtype="0" fill="hold" nodeType="withEffect">
                                  <p:stCondLst>
                                    <p:cond delay="0"/>
                                  </p:stCondLst>
                                  <p:childTnLst>
                                    <p:animMotion origin="layout" path="M -0.18268 -0.21181 L -2.29167E-6 4.07407E-6 " pathEditMode="relative" rAng="0" ptsTypes="AA">
                                      <p:cBhvr>
                                        <p:cTn id="8" dur="250" spd="-100000" fill="hold"/>
                                        <p:tgtEl>
                                          <p:spTgt spid="5"/>
                                        </p:tgtEl>
                                        <p:attrNameLst>
                                          <p:attrName>ppt_x</p:attrName>
                                          <p:attrName>ppt_y</p:attrName>
                                        </p:attrNameLst>
                                      </p:cBhvr>
                                      <p:rCtr x="9128" y="10579"/>
                                    </p:animMotion>
                                  </p:childTnLst>
                                </p:cTn>
                              </p:par>
                            </p:childTnLst>
                          </p:cTn>
                        </p:par>
                      </p:childTnLst>
                    </p:cTn>
                  </p:par>
                  <p:par>
                    <p:cTn id="9" fill="hold">
                      <p:stCondLst>
                        <p:cond delay="indefinite"/>
                      </p:stCondLst>
                      <p:childTnLst>
                        <p:par>
                          <p:cTn id="10" fill="hold">
                            <p:stCondLst>
                              <p:cond delay="0"/>
                            </p:stCondLst>
                            <p:childTnLst>
                              <p:par>
                                <p:cTn id="11" presetID="6" presetClass="emph" presetSubtype="0" fill="hold" nodeType="clickEffect">
                                  <p:stCondLst>
                                    <p:cond delay="0"/>
                                  </p:stCondLst>
                                  <p:childTnLst>
                                    <p:animScale>
                                      <p:cBhvr>
                                        <p:cTn id="12" dur="250" fill="hold"/>
                                        <p:tgtEl>
                                          <p:spTgt spid="5"/>
                                        </p:tgtEl>
                                      </p:cBhvr>
                                      <p:by x="75000" y="75000"/>
                                    </p:animScale>
                                  </p:childTnLst>
                                </p:cTn>
                              </p:par>
                              <p:par>
                                <p:cTn id="13" presetID="0" presetClass="path" presetSubtype="0" fill="hold" nodeType="withEffect">
                                  <p:stCondLst>
                                    <p:cond delay="0"/>
                                  </p:stCondLst>
                                  <p:childTnLst>
                                    <p:animMotion origin="layout" path="M -2.29167E-6 4.07407E-6 L -0.18268 -0.21181 " pathEditMode="relative" rAng="0" ptsTypes="AA">
                                      <p:cBhvr>
                                        <p:cTn id="14" dur="250" spd="-100000" fill="hold"/>
                                        <p:tgtEl>
                                          <p:spTgt spid="5"/>
                                        </p:tgtEl>
                                        <p:attrNameLst>
                                          <p:attrName>ppt_x</p:attrName>
                                          <p:attrName>ppt_y</p:attrName>
                                        </p:attrNameLst>
                                      </p:cBhvr>
                                      <p:rCtr x="-9141" y="-9745"/>
                                    </p:animMotion>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22">
                                            <p:txEl>
                                              <p:pRg st="0" end="0"/>
                                            </p:txEl>
                                          </p:spTgt>
                                        </p:tgtEl>
                                        <p:attrNameLst>
                                          <p:attrName>style.visibility</p:attrName>
                                        </p:attrNameLst>
                                      </p:cBhvr>
                                      <p:to>
                                        <p:strVal val="visible"/>
                                      </p:to>
                                    </p:set>
                                    <p:animEffect transition="in" filter="fade">
                                      <p:cBhvr>
                                        <p:cTn id="19" dur="500"/>
                                        <p:tgtEl>
                                          <p:spTgt spid="22">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22">
                                            <p:txEl>
                                              <p:pRg st="1" end="1"/>
                                            </p:txEl>
                                          </p:spTgt>
                                        </p:tgtEl>
                                        <p:attrNameLst>
                                          <p:attrName>style.visibility</p:attrName>
                                        </p:attrNameLst>
                                      </p:cBhvr>
                                      <p:to>
                                        <p:strVal val="visible"/>
                                      </p:to>
                                    </p:set>
                                    <p:animEffect transition="in" filter="fade">
                                      <p:cBhvr>
                                        <p:cTn id="24" dur="500"/>
                                        <p:tgtEl>
                                          <p:spTgt spid="22">
                                            <p:txEl>
                                              <p:pRg st="1" end="1"/>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2">
                                            <p:txEl>
                                              <p:pRg st="2" end="2"/>
                                            </p:txEl>
                                          </p:spTgt>
                                        </p:tgtEl>
                                        <p:attrNameLst>
                                          <p:attrName>style.visibility</p:attrName>
                                        </p:attrNameLst>
                                      </p:cBhvr>
                                      <p:to>
                                        <p:strVal val="visible"/>
                                      </p:to>
                                    </p:set>
                                    <p:animEffect transition="in" filter="fade">
                                      <p:cBhvr>
                                        <p:cTn id="27" dur="500"/>
                                        <p:tgtEl>
                                          <p:spTgt spid="22">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6" presetClass="emph" presetSubtype="0" fill="hold" nodeType="clickEffect">
                                  <p:stCondLst>
                                    <p:cond delay="0"/>
                                  </p:stCondLst>
                                  <p:childTnLst>
                                    <p:animScale>
                                      <p:cBhvr>
                                        <p:cTn id="31" dur="250" fill="hold"/>
                                        <p:tgtEl>
                                          <p:spTgt spid="15"/>
                                        </p:tgtEl>
                                      </p:cBhvr>
                                      <p:by x="200000" y="200000"/>
                                    </p:animScale>
                                  </p:childTnLst>
                                </p:cTn>
                              </p:par>
                            </p:childTnLst>
                          </p:cTn>
                        </p:par>
                      </p:childTnLst>
                    </p:cTn>
                  </p:par>
                  <p:par>
                    <p:cTn id="32" fill="hold">
                      <p:stCondLst>
                        <p:cond delay="indefinite"/>
                      </p:stCondLst>
                      <p:childTnLst>
                        <p:par>
                          <p:cTn id="33" fill="hold">
                            <p:stCondLst>
                              <p:cond delay="0"/>
                            </p:stCondLst>
                            <p:childTnLst>
                              <p:par>
                                <p:cTn id="34" presetID="6" presetClass="emph" presetSubtype="0" fill="hold" nodeType="clickEffect">
                                  <p:stCondLst>
                                    <p:cond delay="0"/>
                                  </p:stCondLst>
                                  <p:childTnLst>
                                    <p:animScale>
                                      <p:cBhvr>
                                        <p:cTn id="35" dur="250" fill="hold"/>
                                        <p:tgtEl>
                                          <p:spTgt spid="15"/>
                                        </p:tgtEl>
                                      </p:cBhvr>
                                      <p:by x="50000" y="50000"/>
                                    </p:animScale>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22">
                                            <p:txEl>
                                              <p:pRg st="3" end="3"/>
                                            </p:txEl>
                                          </p:spTgt>
                                        </p:tgtEl>
                                        <p:attrNameLst>
                                          <p:attrName>style.visibility</p:attrName>
                                        </p:attrNameLst>
                                      </p:cBhvr>
                                      <p:to>
                                        <p:strVal val="visible"/>
                                      </p:to>
                                    </p:set>
                                    <p:animEffect transition="in" filter="fade">
                                      <p:cBhvr>
                                        <p:cTn id="40" dur="500"/>
                                        <p:tgtEl>
                                          <p:spTgt spid="22">
                                            <p:txEl>
                                              <p:pRg st="3" end="3"/>
                                            </p:txEl>
                                          </p:spTgt>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22">
                                            <p:txEl>
                                              <p:pRg st="4" end="4"/>
                                            </p:txEl>
                                          </p:spTgt>
                                        </p:tgtEl>
                                        <p:attrNameLst>
                                          <p:attrName>style.visibility</p:attrName>
                                        </p:attrNameLst>
                                      </p:cBhvr>
                                      <p:to>
                                        <p:strVal val="visible"/>
                                      </p:to>
                                    </p:set>
                                    <p:animEffect transition="in" filter="fade">
                                      <p:cBhvr>
                                        <p:cTn id="43" dur="500"/>
                                        <p:tgtEl>
                                          <p:spTgt spid="22">
                                            <p:txEl>
                                              <p:pRg st="4" end="4"/>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22">
                                            <p:txEl>
                                              <p:pRg st="5" end="5"/>
                                            </p:txEl>
                                          </p:spTgt>
                                        </p:tgtEl>
                                        <p:attrNameLst>
                                          <p:attrName>style.visibility</p:attrName>
                                        </p:attrNameLst>
                                      </p:cBhvr>
                                      <p:to>
                                        <p:strVal val="visible"/>
                                      </p:to>
                                    </p:set>
                                    <p:animEffect transition="in" filter="fade">
                                      <p:cBhvr>
                                        <p:cTn id="48" dur="500"/>
                                        <p:tgtEl>
                                          <p:spTgt spid="22">
                                            <p:txEl>
                                              <p:pRg st="5" end="5"/>
                                            </p:txEl>
                                          </p:spTgt>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22">
                                            <p:txEl>
                                              <p:pRg st="6" end="6"/>
                                            </p:txEl>
                                          </p:spTgt>
                                        </p:tgtEl>
                                        <p:attrNameLst>
                                          <p:attrName>style.visibility</p:attrName>
                                        </p:attrNameLst>
                                      </p:cBhvr>
                                      <p:to>
                                        <p:strVal val="visible"/>
                                      </p:to>
                                    </p:set>
                                    <p:animEffect transition="in" filter="fade">
                                      <p:cBhvr>
                                        <p:cTn id="51" dur="500"/>
                                        <p:tgtEl>
                                          <p:spTgt spid="22">
                                            <p:txEl>
                                              <p:pRg st="6" end="6"/>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22">
                                            <p:txEl>
                                              <p:pRg st="7" end="7"/>
                                            </p:txEl>
                                          </p:spTgt>
                                        </p:tgtEl>
                                        <p:attrNameLst>
                                          <p:attrName>style.visibility</p:attrName>
                                        </p:attrNameLst>
                                      </p:cBhvr>
                                      <p:to>
                                        <p:strVal val="visible"/>
                                      </p:to>
                                    </p:set>
                                    <p:animEffect transition="in" filter="fade">
                                      <p:cBhvr>
                                        <p:cTn id="56" dur="500"/>
                                        <p:tgtEl>
                                          <p:spTgt spid="22">
                                            <p:txEl>
                                              <p:pRg st="7" end="7"/>
                                            </p:txEl>
                                          </p:spTgt>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22">
                                            <p:txEl>
                                              <p:pRg st="8" end="8"/>
                                            </p:txEl>
                                          </p:spTgt>
                                        </p:tgtEl>
                                        <p:attrNameLst>
                                          <p:attrName>style.visibility</p:attrName>
                                        </p:attrNameLst>
                                      </p:cBhvr>
                                      <p:to>
                                        <p:strVal val="visible"/>
                                      </p:to>
                                    </p:set>
                                    <p:animEffect transition="in" filter="fade">
                                      <p:cBhvr>
                                        <p:cTn id="59" dur="500"/>
                                        <p:tgtEl>
                                          <p:spTgt spid="2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4F93B-9818-49DC-AC11-33D49C122E75}"/>
              </a:ext>
            </a:extLst>
          </p:cNvPr>
          <p:cNvSpPr>
            <a:spLocks noGrp="1"/>
          </p:cNvSpPr>
          <p:nvPr>
            <p:ph type="title"/>
          </p:nvPr>
        </p:nvSpPr>
        <p:spPr>
          <a:xfrm>
            <a:off x="2895600" y="764373"/>
            <a:ext cx="8610600" cy="1293028"/>
          </a:xfrm>
        </p:spPr>
        <p:txBody>
          <a:bodyPr>
            <a:normAutofit/>
          </a:bodyPr>
          <a:lstStyle/>
          <a:p>
            <a:r>
              <a:rPr lang="en-US" dirty="0"/>
              <a:t>MCTS in a card game</a:t>
            </a:r>
          </a:p>
        </p:txBody>
      </p:sp>
      <p:sp>
        <p:nvSpPr>
          <p:cNvPr id="9" name="Content Placeholder 8">
            <a:extLst>
              <a:ext uri="{FF2B5EF4-FFF2-40B4-BE49-F238E27FC236}">
                <a16:creationId xmlns:a16="http://schemas.microsoft.com/office/drawing/2014/main" id="{42323EF8-16A4-4784-B92A-F6D94EB9CF16}"/>
              </a:ext>
            </a:extLst>
          </p:cNvPr>
          <p:cNvSpPr>
            <a:spLocks noGrp="1"/>
          </p:cNvSpPr>
          <p:nvPr>
            <p:ph idx="1"/>
          </p:nvPr>
        </p:nvSpPr>
        <p:spPr>
          <a:xfrm>
            <a:off x="677333" y="2194560"/>
            <a:ext cx="5816600" cy="4024125"/>
          </a:xfrm>
        </p:spPr>
        <p:txBody>
          <a:bodyPr>
            <a:normAutofit/>
          </a:bodyPr>
          <a:lstStyle/>
          <a:p>
            <a:r>
              <a:rPr lang="en-US" dirty="0"/>
              <a:t>Each move may have multiple outcomes</a:t>
            </a:r>
          </a:p>
          <a:p>
            <a:r>
              <a:rPr lang="en-US" dirty="0"/>
              <a:t>Whichever move has been simulated the most (sum of each outcome’s simulations is the best move)</a:t>
            </a:r>
          </a:p>
          <a:p>
            <a:endParaRPr lang="en-US" dirty="0"/>
          </a:p>
        </p:txBody>
      </p:sp>
      <p:pic>
        <p:nvPicPr>
          <p:cNvPr id="5" name="Content Placeholder 4" descr="Diagram&#10;&#10;Description automatically generated">
            <a:extLst>
              <a:ext uri="{FF2B5EF4-FFF2-40B4-BE49-F238E27FC236}">
                <a16:creationId xmlns:a16="http://schemas.microsoft.com/office/drawing/2014/main" id="{B18F40F3-91DA-40A3-AE90-327E6C7730AC}"/>
              </a:ext>
            </a:extLst>
          </p:cNvPr>
          <p:cNvPicPr>
            <a:picLocks noChangeAspect="1"/>
          </p:cNvPicPr>
          <p:nvPr/>
        </p:nvPicPr>
        <p:blipFill>
          <a:blip r:embed="rId2"/>
          <a:stretch>
            <a:fillRect/>
          </a:stretch>
        </p:blipFill>
        <p:spPr>
          <a:xfrm>
            <a:off x="6288439" y="2267340"/>
            <a:ext cx="5517472" cy="3091866"/>
          </a:xfrm>
          <a:prstGeom prst="rect">
            <a:avLst/>
          </a:prstGeom>
        </p:spPr>
      </p:pic>
    </p:spTree>
    <p:extLst>
      <p:ext uri="{BB962C8B-B14F-4D97-AF65-F5344CB8AC3E}">
        <p14:creationId xmlns:p14="http://schemas.microsoft.com/office/powerpoint/2010/main" val="10038271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500"/>
                                        <p:tgtEl>
                                          <p:spTgt spid="9">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9">
                                            <p:txEl>
                                              <p:pRg st="1" end="1"/>
                                            </p:txEl>
                                          </p:spTgt>
                                        </p:tgtEl>
                                        <p:attrNameLst>
                                          <p:attrName>style.visibility</p:attrName>
                                        </p:attrNameLst>
                                      </p:cBhvr>
                                      <p:to>
                                        <p:strVal val="visible"/>
                                      </p:to>
                                    </p:set>
                                    <p:animEffect transition="in" filter="fade">
                                      <p:cBhvr>
                                        <p:cTn id="15" dur="500"/>
                                        <p:tgtEl>
                                          <p:spTgt spid="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uiExpand="1" build="p"/>
    </p:bldLst>
  </p:timing>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560</TotalTime>
  <Words>906</Words>
  <Application>Microsoft Office PowerPoint</Application>
  <PresentationFormat>Widescreen</PresentationFormat>
  <Paragraphs>316</Paragraphs>
  <Slides>29</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29</vt:i4>
      </vt:variant>
    </vt:vector>
  </HeadingPairs>
  <TitlesOfParts>
    <vt:vector size="33" baseType="lpstr">
      <vt:lpstr>Arial</vt:lpstr>
      <vt:lpstr>Calibri</vt:lpstr>
      <vt:lpstr>Century Gothic</vt:lpstr>
      <vt:lpstr>Vapor Trail</vt:lpstr>
      <vt:lpstr>Dominion AI using Monte carlo tree search (mcts)</vt:lpstr>
      <vt:lpstr>Overview</vt:lpstr>
      <vt:lpstr>Overview</vt:lpstr>
      <vt:lpstr>Introduction</vt:lpstr>
      <vt:lpstr>Overview</vt:lpstr>
      <vt:lpstr>Previous work</vt:lpstr>
      <vt:lpstr>Overview</vt:lpstr>
      <vt:lpstr>MCTS</vt:lpstr>
      <vt:lpstr>MCTS in a card game</vt:lpstr>
      <vt:lpstr>Overview</vt:lpstr>
      <vt:lpstr>Dominion</vt:lpstr>
      <vt:lpstr>Dominion continued</vt:lpstr>
      <vt:lpstr>Overview</vt:lpstr>
      <vt:lpstr>Single State machine test bed</vt:lpstr>
      <vt:lpstr>Results with Base MCTS</vt:lpstr>
      <vt:lpstr>How to tweak mcts</vt:lpstr>
      <vt:lpstr>Results with Tweaked MCTS</vt:lpstr>
      <vt:lpstr>Results with Tweaked MCTS Cont’d</vt:lpstr>
      <vt:lpstr>Overview</vt:lpstr>
      <vt:lpstr>Sick Demo</vt:lpstr>
      <vt:lpstr>Overview</vt:lpstr>
      <vt:lpstr>Data structure</vt:lpstr>
      <vt:lpstr>Implementation</vt:lpstr>
      <vt:lpstr>Implementation cont’d</vt:lpstr>
      <vt:lpstr>Implementation cont’d</vt:lpstr>
      <vt:lpstr>Threads</vt:lpstr>
      <vt:lpstr>Saving and loading</vt:lpstr>
      <vt:lpstr>Overview</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Dominion AI using Monte carlo tree search (mcts)</dc:title>
  <dc:creator>Jonathan Sarasua</dc:creator>
  <cp:lastModifiedBy>Jonathan Sarasua</cp:lastModifiedBy>
  <cp:revision>32</cp:revision>
  <dcterms:created xsi:type="dcterms:W3CDTF">2021-02-01T17:20:01Z</dcterms:created>
  <dcterms:modified xsi:type="dcterms:W3CDTF">2021-03-09T05:18:42Z</dcterms:modified>
</cp:coreProperties>
</file>