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266" r:id="rId3"/>
    <p:sldId id="267" r:id="rId4"/>
    <p:sldId id="263" r:id="rId5"/>
    <p:sldId id="285" r:id="rId6"/>
    <p:sldId id="284" r:id="rId7"/>
    <p:sldId id="269" r:id="rId8"/>
    <p:sldId id="259" r:id="rId9"/>
    <p:sldId id="260" r:id="rId10"/>
    <p:sldId id="265" r:id="rId11"/>
    <p:sldId id="268" r:id="rId12"/>
    <p:sldId id="257" r:id="rId13"/>
    <p:sldId id="298" r:id="rId14"/>
    <p:sldId id="289" r:id="rId15"/>
    <p:sldId id="290" r:id="rId16"/>
    <p:sldId id="295" r:id="rId17"/>
    <p:sldId id="296" r:id="rId18"/>
    <p:sldId id="294" r:id="rId19"/>
    <p:sldId id="292" r:id="rId20"/>
    <p:sldId id="297" r:id="rId21"/>
    <p:sldId id="293" r:id="rId22"/>
    <p:sldId id="270" r:id="rId23"/>
    <p:sldId id="264" r:id="rId24"/>
    <p:sldId id="261" r:id="rId25"/>
    <p:sldId id="274" r:id="rId26"/>
    <p:sldId id="275" r:id="rId27"/>
    <p:sldId id="271" r:id="rId28"/>
    <p:sldId id="272" r:id="rId29"/>
    <p:sldId id="279" r:id="rId30"/>
    <p:sldId id="276" r:id="rId31"/>
    <p:sldId id="283" r:id="rId32"/>
    <p:sldId id="280" r:id="rId33"/>
    <p:sldId id="281" r:id="rId34"/>
    <p:sldId id="278" r:id="rId35"/>
    <p:sldId id="286" r:id="rId36"/>
    <p:sldId id="287" r:id="rId37"/>
    <p:sldId id="273" r:id="rId38"/>
    <p:sldId id="27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tler, Matthew" initials="BM" lastIdx="3" clrIdx="0">
    <p:extLst>
      <p:ext uri="{19B8F6BF-5375-455C-9EA6-DF929625EA0E}">
        <p15:presenceInfo xmlns:p15="http://schemas.microsoft.com/office/powerpoint/2012/main" userId="S-1-5-21-111288279-36659543-794563710-338192" providerId="AD"/>
      </p:ext>
    </p:extLst>
  </p:cmAuthor>
  <p:cmAuthor id="2" name="Jonathan Sarasua" initials="JS" lastIdx="1" clrIdx="1">
    <p:extLst>
      <p:ext uri="{19B8F6BF-5375-455C-9EA6-DF929625EA0E}">
        <p15:presenceInfo xmlns:p15="http://schemas.microsoft.com/office/powerpoint/2012/main" userId="1c0e41f32ad8a2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9" d="100"/>
          <a:sy n="99" d="100"/>
        </p:scale>
        <p:origin x="9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D1174-2A71-4A47-8EB9-A3A6D1C4EEBF}" type="datetimeFigureOut">
              <a:rPr lang="en-US" smtClean="0"/>
              <a:t>4/5/2021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41453-26F1-4746-9680-9E83B3B431DE}" type="slidenum">
              <a:rPr lang="en-US" smtClean="0"/>
              <a:t>‹#›</a:t>
            </a:fld>
            <a:endParaRPr lang="en-US"/>
          </a:p>
        </p:txBody>
      </p:sp>
    </p:spTree>
    <p:extLst>
      <p:ext uri="{BB962C8B-B14F-4D97-AF65-F5344CB8AC3E}">
        <p14:creationId xmlns:p14="http://schemas.microsoft.com/office/powerpoint/2010/main" val="287892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my interest in boardgames and how I came to choose MCTS. I’ll mention I had no prior experience with AI, so MCTS made sense since the concept is simple but still pops up in conjunction with other AIs like Alpha Zero and Hierarchical Portfolio Search</a:t>
            </a:r>
          </a:p>
        </p:txBody>
      </p:sp>
      <p:sp>
        <p:nvSpPr>
          <p:cNvPr id="4" name="Slide Number Placeholder 3"/>
          <p:cNvSpPr>
            <a:spLocks noGrp="1"/>
          </p:cNvSpPr>
          <p:nvPr>
            <p:ph type="sldNum" sz="quarter" idx="5"/>
          </p:nvPr>
        </p:nvSpPr>
        <p:spPr/>
        <p:txBody>
          <a:bodyPr/>
          <a:lstStyle/>
          <a:p>
            <a:fld id="{6F141453-26F1-4746-9680-9E83B3B431DE}" type="slidenum">
              <a:rPr lang="en-US" smtClean="0"/>
              <a:t>4</a:t>
            </a:fld>
            <a:endParaRPr lang="en-US"/>
          </a:p>
        </p:txBody>
      </p:sp>
    </p:spTree>
    <p:extLst>
      <p:ext uri="{BB962C8B-B14F-4D97-AF65-F5344CB8AC3E}">
        <p14:creationId xmlns:p14="http://schemas.microsoft.com/office/powerpoint/2010/main" val="265145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the basic rules of Dominion</a:t>
            </a:r>
          </a:p>
        </p:txBody>
      </p:sp>
      <p:sp>
        <p:nvSpPr>
          <p:cNvPr id="4" name="Slide Number Placeholder 3"/>
          <p:cNvSpPr>
            <a:spLocks noGrp="1"/>
          </p:cNvSpPr>
          <p:nvPr>
            <p:ph type="sldNum" sz="quarter" idx="5"/>
          </p:nvPr>
        </p:nvSpPr>
        <p:spPr/>
        <p:txBody>
          <a:bodyPr/>
          <a:lstStyle/>
          <a:p>
            <a:fld id="{6F141453-26F1-4746-9680-9E83B3B431DE}" type="slidenum">
              <a:rPr lang="en-US" smtClean="0"/>
              <a:t>8</a:t>
            </a:fld>
            <a:endParaRPr lang="en-US"/>
          </a:p>
        </p:txBody>
      </p:sp>
    </p:spTree>
    <p:extLst>
      <p:ext uri="{BB962C8B-B14F-4D97-AF65-F5344CB8AC3E}">
        <p14:creationId xmlns:p14="http://schemas.microsoft.com/office/powerpoint/2010/main" val="228252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141453-26F1-4746-9680-9E83B3B431DE}" type="slidenum">
              <a:rPr lang="en-US" smtClean="0"/>
              <a:t>9</a:t>
            </a:fld>
            <a:endParaRPr lang="en-US"/>
          </a:p>
        </p:txBody>
      </p:sp>
    </p:spTree>
    <p:extLst>
      <p:ext uri="{BB962C8B-B14F-4D97-AF65-F5344CB8AC3E}">
        <p14:creationId xmlns:p14="http://schemas.microsoft.com/office/powerpoint/2010/main" val="279872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Dominion strategy theory and explain these state machines</a:t>
            </a:r>
          </a:p>
        </p:txBody>
      </p:sp>
      <p:sp>
        <p:nvSpPr>
          <p:cNvPr id="4" name="Slide Number Placeholder 3"/>
          <p:cNvSpPr>
            <a:spLocks noGrp="1"/>
          </p:cNvSpPr>
          <p:nvPr>
            <p:ph type="sldNum" sz="quarter" idx="5"/>
          </p:nvPr>
        </p:nvSpPr>
        <p:spPr/>
        <p:txBody>
          <a:bodyPr/>
          <a:lstStyle/>
          <a:p>
            <a:fld id="{6F141453-26F1-4746-9680-9E83B3B431DE}" type="slidenum">
              <a:rPr lang="en-US" smtClean="0"/>
              <a:t>10</a:t>
            </a:fld>
            <a:endParaRPr lang="en-US"/>
          </a:p>
        </p:txBody>
      </p:sp>
    </p:spTree>
    <p:extLst>
      <p:ext uri="{BB962C8B-B14F-4D97-AF65-F5344CB8AC3E}">
        <p14:creationId xmlns:p14="http://schemas.microsoft.com/office/powerpoint/2010/main" val="2038581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I’ll talk about the basic theory of Pure MCTS</a:t>
            </a:r>
          </a:p>
        </p:txBody>
      </p:sp>
      <p:sp>
        <p:nvSpPr>
          <p:cNvPr id="4" name="Slide Number Placeholder 3"/>
          <p:cNvSpPr>
            <a:spLocks noGrp="1"/>
          </p:cNvSpPr>
          <p:nvPr>
            <p:ph type="sldNum" sz="quarter" idx="5"/>
          </p:nvPr>
        </p:nvSpPr>
        <p:spPr/>
        <p:txBody>
          <a:bodyPr/>
          <a:lstStyle/>
          <a:p>
            <a:fld id="{6F141453-26F1-4746-9680-9E83B3B431DE}" type="slidenum">
              <a:rPr lang="en-US" smtClean="0"/>
              <a:t>12</a:t>
            </a:fld>
            <a:endParaRPr lang="en-US"/>
          </a:p>
        </p:txBody>
      </p:sp>
    </p:spTree>
    <p:extLst>
      <p:ext uri="{BB962C8B-B14F-4D97-AF65-F5344CB8AC3E}">
        <p14:creationId xmlns:p14="http://schemas.microsoft.com/office/powerpoint/2010/main" val="34434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4/5/2021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4/5/2021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4/5/2021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4/5/2021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4/5/2021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BF36-7477-47AF-83F3-EBA36F4F9A82}"/>
              </a:ext>
            </a:extLst>
          </p:cNvPr>
          <p:cNvSpPr>
            <a:spLocks noGrp="1"/>
          </p:cNvSpPr>
          <p:nvPr>
            <p:ph type="ctrTitle"/>
          </p:nvPr>
        </p:nvSpPr>
        <p:spPr/>
        <p:txBody>
          <a:bodyPr>
            <a:normAutofit fontScale="90000"/>
          </a:bodyPr>
          <a:lstStyle/>
          <a:p>
            <a:r>
              <a:rPr lang="en-US" dirty="0"/>
              <a:t>Dominion AI using Monte </a:t>
            </a:r>
            <a:r>
              <a:rPr lang="en-US" dirty="0" err="1"/>
              <a:t>carlo</a:t>
            </a:r>
            <a:r>
              <a:rPr lang="en-US" dirty="0"/>
              <a:t> tree search (</a:t>
            </a:r>
            <a:r>
              <a:rPr lang="en-US" dirty="0" err="1"/>
              <a:t>mcts</a:t>
            </a:r>
            <a:r>
              <a:rPr lang="en-US" dirty="0"/>
              <a:t>)</a:t>
            </a:r>
          </a:p>
        </p:txBody>
      </p:sp>
      <p:sp>
        <p:nvSpPr>
          <p:cNvPr id="3" name="Subtitle 2">
            <a:extLst>
              <a:ext uri="{FF2B5EF4-FFF2-40B4-BE49-F238E27FC236}">
                <a16:creationId xmlns:a16="http://schemas.microsoft.com/office/drawing/2014/main" id="{C17CC7F4-732E-48D8-A6F5-00D3CABA6012}"/>
              </a:ext>
            </a:extLst>
          </p:cNvPr>
          <p:cNvSpPr>
            <a:spLocks noGrp="1"/>
          </p:cNvSpPr>
          <p:nvPr>
            <p:ph type="subTitle" idx="1"/>
          </p:nvPr>
        </p:nvSpPr>
        <p:spPr/>
        <p:txBody>
          <a:bodyPr/>
          <a:lstStyle/>
          <a:p>
            <a:r>
              <a:rPr lang="en-US" dirty="0"/>
              <a:t>Jonathan Sarasua</a:t>
            </a:r>
          </a:p>
        </p:txBody>
      </p:sp>
    </p:spTree>
    <p:extLst>
      <p:ext uri="{BB962C8B-B14F-4D97-AF65-F5344CB8AC3E}">
        <p14:creationId xmlns:p14="http://schemas.microsoft.com/office/powerpoint/2010/main" val="283518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 name="Picture 3">
            <a:extLst>
              <a:ext uri="{FF2B5EF4-FFF2-40B4-BE49-F238E27FC236}">
                <a16:creationId xmlns:a16="http://schemas.microsoft.com/office/drawing/2014/main" id="{E8917D30-E1FE-48B9-BD09-0659BF141CBF}"/>
              </a:ext>
            </a:extLst>
          </p:cNvPr>
          <p:cNvPicPr>
            <a:picLocks noChangeAspect="1"/>
          </p:cNvPicPr>
          <p:nvPr/>
        </p:nvPicPr>
        <p:blipFill>
          <a:blip r:embed="rId4"/>
          <a:stretch>
            <a:fillRect/>
          </a:stretch>
        </p:blipFill>
        <p:spPr>
          <a:xfrm>
            <a:off x="4972699" y="1408018"/>
            <a:ext cx="6533501" cy="4148773"/>
          </a:xfrm>
          <a:prstGeom prst="rect">
            <a:avLst/>
          </a:prstGeom>
        </p:spPr>
      </p:pic>
      <p:sp>
        <p:nvSpPr>
          <p:cNvPr id="10" name="Freeform: Shape 9">
            <a:extLst>
              <a:ext uri="{FF2B5EF4-FFF2-40B4-BE49-F238E27FC236}">
                <a16:creationId xmlns:a16="http://schemas.microsoft.com/office/drawing/2014/main" id="{E264D90E-4393-4C7F-A960-DD82DBFD84C7}"/>
              </a:ext>
            </a:extLst>
          </p:cNvPr>
          <p:cNvSpPr/>
          <p:nvPr/>
        </p:nvSpPr>
        <p:spPr>
          <a:xfrm>
            <a:off x="-71919" y="-102742"/>
            <a:ext cx="12359811" cy="6996702"/>
          </a:xfrm>
          <a:custGeom>
            <a:avLst/>
            <a:gdLst>
              <a:gd name="connsiteX0" fmla="*/ 5250094 w 12359811"/>
              <a:gd name="connsiteY0" fmla="*/ 1633591 h 6996702"/>
              <a:gd name="connsiteX1" fmla="*/ 5250094 w 12359811"/>
              <a:gd name="connsiteY1" fmla="*/ 2815120 h 6996702"/>
              <a:gd name="connsiteX2" fmla="*/ 10644027 w 12359811"/>
              <a:gd name="connsiteY2" fmla="*/ 2856216 h 6996702"/>
              <a:gd name="connsiteX3" fmla="*/ 10623479 w 12359811"/>
              <a:gd name="connsiteY3" fmla="*/ 1633591 h 6996702"/>
              <a:gd name="connsiteX4" fmla="*/ 12298166 w 12359811"/>
              <a:gd name="connsiteY4" fmla="*/ 0 h 6996702"/>
              <a:gd name="connsiteX5" fmla="*/ 12359811 w 12359811"/>
              <a:gd name="connsiteY5" fmla="*/ 6965879 h 6996702"/>
              <a:gd name="connsiteX6" fmla="*/ 0 w 12359811"/>
              <a:gd name="connsiteY6" fmla="*/ 6996702 h 6996702"/>
              <a:gd name="connsiteX7" fmla="*/ 30822 w 12359811"/>
              <a:gd name="connsiteY7" fmla="*/ 82194 h 6996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59811" h="6996702">
                <a:moveTo>
                  <a:pt x="5250094" y="1633591"/>
                </a:moveTo>
                <a:lnTo>
                  <a:pt x="5250094" y="2815120"/>
                </a:lnTo>
                <a:lnTo>
                  <a:pt x="10644027" y="2856216"/>
                </a:lnTo>
                <a:lnTo>
                  <a:pt x="10623479" y="1633591"/>
                </a:lnTo>
                <a:close/>
                <a:moveTo>
                  <a:pt x="12298166" y="0"/>
                </a:moveTo>
                <a:lnTo>
                  <a:pt x="12359811" y="6965879"/>
                </a:lnTo>
                <a:lnTo>
                  <a:pt x="0" y="6996702"/>
                </a:lnTo>
                <a:lnTo>
                  <a:pt x="30822" y="82194"/>
                </a:ln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14646D-2A80-404C-AA27-07FDC85D13A5}"/>
              </a:ext>
            </a:extLst>
          </p:cNvPr>
          <p:cNvSpPr>
            <a:spLocks noGrp="1"/>
          </p:cNvSpPr>
          <p:nvPr>
            <p:ph type="title"/>
          </p:nvPr>
        </p:nvSpPr>
        <p:spPr>
          <a:xfrm>
            <a:off x="685799" y="764373"/>
            <a:ext cx="3977639" cy="1600200"/>
          </a:xfrm>
        </p:spPr>
        <p:txBody>
          <a:bodyPr anchor="b">
            <a:normAutofit/>
          </a:bodyPr>
          <a:lstStyle/>
          <a:p>
            <a:pPr algn="l"/>
            <a:r>
              <a:rPr lang="en-US" sz="3200"/>
              <a:t>Single State machine test bed</a:t>
            </a:r>
          </a:p>
        </p:txBody>
      </p:sp>
      <p:sp>
        <p:nvSpPr>
          <p:cNvPr id="3" name="Content Placeholder 2">
            <a:extLst>
              <a:ext uri="{FF2B5EF4-FFF2-40B4-BE49-F238E27FC236}">
                <a16:creationId xmlns:a16="http://schemas.microsoft.com/office/drawing/2014/main" id="{412A7E92-B671-4FFB-9035-6B05C2BBD434}"/>
              </a:ext>
            </a:extLst>
          </p:cNvPr>
          <p:cNvSpPr>
            <a:spLocks noGrp="1"/>
          </p:cNvSpPr>
          <p:nvPr>
            <p:ph idx="1"/>
          </p:nvPr>
        </p:nvSpPr>
        <p:spPr>
          <a:xfrm>
            <a:off x="685800" y="2364573"/>
            <a:ext cx="3977639" cy="3854112"/>
          </a:xfrm>
        </p:spPr>
        <p:txBody>
          <a:bodyPr>
            <a:normAutofit/>
          </a:bodyPr>
          <a:lstStyle/>
          <a:p>
            <a:r>
              <a:rPr lang="en-US" sz="1600" dirty="0"/>
              <a:t>Big Money</a:t>
            </a:r>
          </a:p>
          <a:p>
            <a:pPr lvl="1"/>
            <a:r>
              <a:rPr lang="en-US" sz="1600" dirty="0"/>
              <a:t>Baseline</a:t>
            </a:r>
          </a:p>
          <a:p>
            <a:r>
              <a:rPr lang="en-US" sz="1600" dirty="0"/>
              <a:t>Single Witch</a:t>
            </a:r>
          </a:p>
          <a:p>
            <a:r>
              <a:rPr lang="en-US" sz="1600" dirty="0"/>
              <a:t>Double Witch</a:t>
            </a:r>
          </a:p>
          <a:p>
            <a:r>
              <a:rPr lang="en-US" sz="1600" dirty="0"/>
              <a:t>Sarasua1</a:t>
            </a:r>
          </a:p>
        </p:txBody>
      </p:sp>
      <p:pic>
        <p:nvPicPr>
          <p:cNvPr id="1026" name="Picture 2">
            <a:extLst>
              <a:ext uri="{FF2B5EF4-FFF2-40B4-BE49-F238E27FC236}">
                <a16:creationId xmlns:a16="http://schemas.microsoft.com/office/drawing/2014/main" id="{267288B6-3942-4DAC-9E86-1B168B2DE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4618" y="2467315"/>
            <a:ext cx="1988820" cy="317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99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xit" presetSubtype="0" fill="hold" grpId="2"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P spid="10"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b="1" u="sng" dirty="0">
                <a:solidFill>
                  <a:schemeClr val="accent1"/>
                </a:solidFill>
              </a:rPr>
              <a:t>Monte Carlo Tree Search</a:t>
            </a:r>
            <a:endParaRPr lang="en-US" sz="1800" dirty="0"/>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134988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B97BB60-8AEE-4643-BE83-929417100632}"/>
              </a:ext>
            </a:extLst>
          </p:cNvPr>
          <p:cNvSpPr>
            <a:spLocks noGrp="1"/>
          </p:cNvSpPr>
          <p:nvPr>
            <p:ph type="title"/>
          </p:nvPr>
        </p:nvSpPr>
        <p:spPr>
          <a:xfrm>
            <a:off x="685799" y="764373"/>
            <a:ext cx="3977639" cy="1600200"/>
          </a:xfrm>
        </p:spPr>
        <p:txBody>
          <a:bodyPr anchor="b">
            <a:normAutofit/>
          </a:bodyPr>
          <a:lstStyle/>
          <a:p>
            <a:pPr algn="l"/>
            <a:r>
              <a:rPr lang="en-US" sz="3200"/>
              <a:t>MCTS</a:t>
            </a:r>
          </a:p>
        </p:txBody>
      </p:sp>
      <p:sp>
        <p:nvSpPr>
          <p:cNvPr id="22" name="Content Placeholder 8">
            <a:extLst>
              <a:ext uri="{FF2B5EF4-FFF2-40B4-BE49-F238E27FC236}">
                <a16:creationId xmlns:a16="http://schemas.microsoft.com/office/drawing/2014/main" id="{938869CD-999F-486B-AEE4-A2AC821B08B6}"/>
              </a:ext>
            </a:extLst>
          </p:cNvPr>
          <p:cNvSpPr>
            <a:spLocks noGrp="1"/>
          </p:cNvSpPr>
          <p:nvPr>
            <p:ph idx="1"/>
          </p:nvPr>
        </p:nvSpPr>
        <p:spPr>
          <a:xfrm>
            <a:off x="685800" y="2364573"/>
            <a:ext cx="3977639" cy="3854112"/>
          </a:xfrm>
        </p:spPr>
        <p:txBody>
          <a:bodyPr>
            <a:normAutofit fontScale="92500" lnSpcReduction="10000"/>
          </a:bodyPr>
          <a:lstStyle/>
          <a:p>
            <a:r>
              <a:rPr lang="en-US" sz="1600" dirty="0"/>
              <a:t>Build the best incomplete tree of </a:t>
            </a:r>
            <a:r>
              <a:rPr lang="en-US" sz="1600" dirty="0" err="1"/>
              <a:t>gamestates</a:t>
            </a:r>
            <a:endParaRPr lang="en-US" sz="1600" dirty="0"/>
          </a:p>
          <a:p>
            <a:r>
              <a:rPr lang="en-US" sz="1600" dirty="0"/>
              <a:t>Selection</a:t>
            </a:r>
          </a:p>
          <a:p>
            <a:pPr lvl="1"/>
            <a:r>
              <a:rPr lang="en-US" sz="1400" dirty="0"/>
              <a:t>Uses Upper Confidence Bounds Applied To Trees (UCT) to select the best node to expand</a:t>
            </a:r>
          </a:p>
          <a:p>
            <a:r>
              <a:rPr lang="en-US" sz="1600" dirty="0"/>
              <a:t>Expansion</a:t>
            </a:r>
          </a:p>
          <a:p>
            <a:pPr lvl="1"/>
            <a:r>
              <a:rPr lang="en-US" sz="1400" dirty="0"/>
              <a:t>Add unexplored child node to selected node</a:t>
            </a:r>
          </a:p>
          <a:p>
            <a:r>
              <a:rPr lang="en-US" sz="1600" dirty="0"/>
              <a:t>Simulation</a:t>
            </a:r>
          </a:p>
          <a:p>
            <a:pPr lvl="1"/>
            <a:r>
              <a:rPr lang="en-US" sz="1400" dirty="0"/>
              <a:t>Plays a game using a specified policy and returns 0, 0.5, or 1 for loss, tie, or win</a:t>
            </a:r>
          </a:p>
          <a:p>
            <a:r>
              <a:rPr lang="en-US" sz="1600" dirty="0"/>
              <a:t>Backpropagation</a:t>
            </a:r>
          </a:p>
          <a:p>
            <a:pPr lvl="1"/>
            <a:r>
              <a:rPr lang="en-US" sz="1400" dirty="0"/>
              <a:t>Take the result from simulation and backpropagate relative to the current player</a:t>
            </a:r>
          </a:p>
        </p:txBody>
      </p:sp>
      <p:sp>
        <p:nvSpPr>
          <p:cNvPr id="17" name="TextBox 16">
            <a:extLst>
              <a:ext uri="{FF2B5EF4-FFF2-40B4-BE49-F238E27FC236}">
                <a16:creationId xmlns:a16="http://schemas.microsoft.com/office/drawing/2014/main" id="{5FD05699-5F4D-4C55-B22D-F2E6BC952A9D}"/>
              </a:ext>
            </a:extLst>
          </p:cNvPr>
          <p:cNvSpPr txBox="1"/>
          <p:nvPr/>
        </p:nvSpPr>
        <p:spPr>
          <a:xfrm>
            <a:off x="7367587" y="2074447"/>
            <a:ext cx="2478833" cy="1015663"/>
          </a:xfrm>
          <a:prstGeom prst="rect">
            <a:avLst/>
          </a:prstGeom>
          <a:noFill/>
        </p:spPr>
        <p:txBody>
          <a:bodyPr wrap="square" rtlCol="0">
            <a:spAutoFit/>
          </a:bodyPr>
          <a:lstStyle/>
          <a:p>
            <a:r>
              <a:rPr lang="en-US" sz="1200" dirty="0"/>
              <a:t>UCT</a:t>
            </a:r>
          </a:p>
          <a:p>
            <a:r>
              <a:rPr lang="en-US" sz="1200" dirty="0" err="1"/>
              <a:t>Xj</a:t>
            </a:r>
            <a:r>
              <a:rPr lang="en-US" sz="1200" dirty="0"/>
              <a:t> = </a:t>
            </a:r>
            <a:r>
              <a:rPr lang="en-US" sz="1200" dirty="0" err="1"/>
              <a:t>winrate</a:t>
            </a:r>
            <a:endParaRPr lang="en-US" sz="1200" dirty="0"/>
          </a:p>
          <a:p>
            <a:r>
              <a:rPr lang="en-US" sz="1200" dirty="0"/>
              <a:t>C = Exploration parameter</a:t>
            </a:r>
          </a:p>
          <a:p>
            <a:r>
              <a:rPr lang="en-US" sz="1200" dirty="0"/>
              <a:t>N = parent simulations</a:t>
            </a:r>
          </a:p>
          <a:p>
            <a:r>
              <a:rPr lang="en-US" sz="1200" dirty="0"/>
              <a:t>Nj = current nodes simulations</a:t>
            </a:r>
          </a:p>
        </p:txBody>
      </p:sp>
      <p:pic>
        <p:nvPicPr>
          <p:cNvPr id="15" name="Picture 2">
            <a:extLst>
              <a:ext uri="{FF2B5EF4-FFF2-40B4-BE49-F238E27FC236}">
                <a16:creationId xmlns:a16="http://schemas.microsoft.com/office/drawing/2014/main" id="{43BAEFF5-E878-4FB9-ACDE-5AA19B1432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2" y="2170859"/>
            <a:ext cx="2543175" cy="638175"/>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Diagram, schematic&#10;&#10;Description automatically generated">
            <a:extLst>
              <a:ext uri="{FF2B5EF4-FFF2-40B4-BE49-F238E27FC236}">
                <a16:creationId xmlns:a16="http://schemas.microsoft.com/office/drawing/2014/main" id="{179FB368-E6D4-4663-9378-3775E91DFCFD}"/>
              </a:ext>
            </a:extLst>
          </p:cNvPr>
          <p:cNvPicPr>
            <a:picLocks noChangeAspect="1"/>
          </p:cNvPicPr>
          <p:nvPr/>
        </p:nvPicPr>
        <p:blipFill>
          <a:blip r:embed="rId5"/>
          <a:stretch>
            <a:fillRect/>
          </a:stretch>
        </p:blipFill>
        <p:spPr>
          <a:xfrm>
            <a:off x="5056589" y="3311277"/>
            <a:ext cx="6533501" cy="2907408"/>
          </a:xfrm>
          <a:prstGeom prst="rect">
            <a:avLst/>
          </a:prstGeom>
        </p:spPr>
      </p:pic>
    </p:spTree>
    <p:extLst>
      <p:ext uri="{BB962C8B-B14F-4D97-AF65-F5344CB8AC3E}">
        <p14:creationId xmlns:p14="http://schemas.microsoft.com/office/powerpoint/2010/main" val="125822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50" fill="hold"/>
                                        <p:tgtEl>
                                          <p:spTgt spid="5"/>
                                        </p:tgtEl>
                                      </p:cBhvr>
                                      <p:by x="150000" y="150000"/>
                                    </p:animScale>
                                  </p:childTnLst>
                                </p:cTn>
                              </p:par>
                              <p:par>
                                <p:cTn id="7" presetID="42" presetClass="path" presetSubtype="0" fill="hold" nodeType="withEffect">
                                  <p:stCondLst>
                                    <p:cond delay="0"/>
                                  </p:stCondLst>
                                  <p:childTnLst>
                                    <p:animMotion origin="layout" path="M -0.18268 -0.21181 L -2.29167E-6 4.07407E-6 " pathEditMode="relative" rAng="0" ptsTypes="AA">
                                      <p:cBhvr>
                                        <p:cTn id="8" dur="250" spd="-100000" fill="hold"/>
                                        <p:tgtEl>
                                          <p:spTgt spid="5"/>
                                        </p:tgtEl>
                                        <p:attrNameLst>
                                          <p:attrName>ppt_x</p:attrName>
                                          <p:attrName>ppt_y</p:attrName>
                                        </p:attrNameLst>
                                      </p:cBhvr>
                                      <p:rCtr x="9128" y="10579"/>
                                    </p:animMotion>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50" fill="hold"/>
                                        <p:tgtEl>
                                          <p:spTgt spid="5"/>
                                        </p:tgtEl>
                                      </p:cBhvr>
                                      <p:by x="75000" y="75000"/>
                                    </p:animScale>
                                  </p:childTnLst>
                                </p:cTn>
                              </p:par>
                              <p:par>
                                <p:cTn id="13" presetID="0" presetClass="path" presetSubtype="0" fill="hold" nodeType="withEffect">
                                  <p:stCondLst>
                                    <p:cond delay="0"/>
                                  </p:stCondLst>
                                  <p:childTnLst>
                                    <p:animMotion origin="layout" path="M -2.29167E-6 4.07407E-6 L -0.18268 -0.21181 " pathEditMode="relative" rAng="0" ptsTypes="AA">
                                      <p:cBhvr>
                                        <p:cTn id="14" dur="250" spd="-100000" fill="hold"/>
                                        <p:tgtEl>
                                          <p:spTgt spid="5"/>
                                        </p:tgtEl>
                                        <p:attrNameLst>
                                          <p:attrName>ppt_x</p:attrName>
                                          <p:attrName>ppt_y</p:attrName>
                                        </p:attrNameLst>
                                      </p:cBhvr>
                                      <p:rCtr x="-9141" y="-9745"/>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2">
                                            <p:txEl>
                                              <p:pRg st="1" end="1"/>
                                            </p:txEl>
                                          </p:spTgt>
                                        </p:tgtEl>
                                        <p:attrNameLst>
                                          <p:attrName>style.visibility</p:attrName>
                                        </p:attrNameLst>
                                      </p:cBhvr>
                                      <p:to>
                                        <p:strVal val="visible"/>
                                      </p:to>
                                    </p:set>
                                    <p:animEffect transition="in" filter="fade">
                                      <p:cBhvr>
                                        <p:cTn id="24" dur="500"/>
                                        <p:tgtEl>
                                          <p:spTgt spid="22">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xEl>
                                              <p:pRg st="2" end="2"/>
                                            </p:txEl>
                                          </p:spTgt>
                                        </p:tgtEl>
                                        <p:attrNameLst>
                                          <p:attrName>style.visibility</p:attrName>
                                        </p:attrNameLst>
                                      </p:cBhvr>
                                      <p:to>
                                        <p:strVal val="visible"/>
                                      </p:to>
                                    </p:set>
                                    <p:animEffect transition="in" filter="fade">
                                      <p:cBhvr>
                                        <p:cTn id="27" dur="500"/>
                                        <p:tgtEl>
                                          <p:spTgt spid="2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nodeType="clickEffect">
                                  <p:stCondLst>
                                    <p:cond delay="0"/>
                                  </p:stCondLst>
                                  <p:childTnLst>
                                    <p:animScale>
                                      <p:cBhvr>
                                        <p:cTn id="31" dur="250" fill="hold"/>
                                        <p:tgtEl>
                                          <p:spTgt spid="15"/>
                                        </p:tgtEl>
                                      </p:cBhvr>
                                      <p:by x="200000" y="200000"/>
                                    </p:animScale>
                                  </p:childTnLst>
                                </p:cTn>
                              </p:par>
                            </p:childTnLst>
                          </p:cTn>
                        </p:par>
                      </p:childTnLst>
                    </p:cTn>
                  </p:par>
                  <p:par>
                    <p:cTn id="32" fill="hold">
                      <p:stCondLst>
                        <p:cond delay="indefinite"/>
                      </p:stCondLst>
                      <p:childTnLst>
                        <p:par>
                          <p:cTn id="33" fill="hold">
                            <p:stCondLst>
                              <p:cond delay="0"/>
                            </p:stCondLst>
                            <p:childTnLst>
                              <p:par>
                                <p:cTn id="34" presetID="6" presetClass="emph" presetSubtype="0" fill="hold" nodeType="clickEffect">
                                  <p:stCondLst>
                                    <p:cond delay="0"/>
                                  </p:stCondLst>
                                  <p:childTnLst>
                                    <p:animScale>
                                      <p:cBhvr>
                                        <p:cTn id="35" dur="250" fill="hold"/>
                                        <p:tgtEl>
                                          <p:spTgt spid="15"/>
                                        </p:tgtEl>
                                      </p:cBhvr>
                                      <p:by x="50000" y="50000"/>
                                    </p:animScale>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xEl>
                                              <p:pRg st="3" end="3"/>
                                            </p:txEl>
                                          </p:spTgt>
                                        </p:tgtEl>
                                        <p:attrNameLst>
                                          <p:attrName>style.visibility</p:attrName>
                                        </p:attrNameLst>
                                      </p:cBhvr>
                                      <p:to>
                                        <p:strVal val="visible"/>
                                      </p:to>
                                    </p:set>
                                    <p:animEffect transition="in" filter="fade">
                                      <p:cBhvr>
                                        <p:cTn id="40" dur="500"/>
                                        <p:tgtEl>
                                          <p:spTgt spid="22">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4" end="4"/>
                                            </p:txEl>
                                          </p:spTgt>
                                        </p:tgtEl>
                                        <p:attrNameLst>
                                          <p:attrName>style.visibility</p:attrName>
                                        </p:attrNameLst>
                                      </p:cBhvr>
                                      <p:to>
                                        <p:strVal val="visible"/>
                                      </p:to>
                                    </p:set>
                                    <p:animEffect transition="in" filter="fade">
                                      <p:cBhvr>
                                        <p:cTn id="43" dur="500"/>
                                        <p:tgtEl>
                                          <p:spTgt spid="22">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
                                            <p:txEl>
                                              <p:pRg st="5" end="5"/>
                                            </p:txEl>
                                          </p:spTgt>
                                        </p:tgtEl>
                                        <p:attrNameLst>
                                          <p:attrName>style.visibility</p:attrName>
                                        </p:attrNameLst>
                                      </p:cBhvr>
                                      <p:to>
                                        <p:strVal val="visible"/>
                                      </p:to>
                                    </p:set>
                                    <p:animEffect transition="in" filter="fade">
                                      <p:cBhvr>
                                        <p:cTn id="48" dur="500"/>
                                        <p:tgtEl>
                                          <p:spTgt spid="22">
                                            <p:txEl>
                                              <p:pRg st="5" end="5"/>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xEl>
                                              <p:pRg st="6" end="6"/>
                                            </p:txEl>
                                          </p:spTgt>
                                        </p:tgtEl>
                                        <p:attrNameLst>
                                          <p:attrName>style.visibility</p:attrName>
                                        </p:attrNameLst>
                                      </p:cBhvr>
                                      <p:to>
                                        <p:strVal val="visible"/>
                                      </p:to>
                                    </p:set>
                                    <p:animEffect transition="in" filter="fade">
                                      <p:cBhvr>
                                        <p:cTn id="51" dur="500"/>
                                        <p:tgtEl>
                                          <p:spTgt spid="22">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2">
                                            <p:txEl>
                                              <p:pRg st="7" end="7"/>
                                            </p:txEl>
                                          </p:spTgt>
                                        </p:tgtEl>
                                        <p:attrNameLst>
                                          <p:attrName>style.visibility</p:attrName>
                                        </p:attrNameLst>
                                      </p:cBhvr>
                                      <p:to>
                                        <p:strVal val="visible"/>
                                      </p:to>
                                    </p:set>
                                    <p:animEffect transition="in" filter="fade">
                                      <p:cBhvr>
                                        <p:cTn id="56" dur="500"/>
                                        <p:tgtEl>
                                          <p:spTgt spid="22">
                                            <p:txEl>
                                              <p:pRg st="7" end="7"/>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xEl>
                                              <p:pRg st="8" end="8"/>
                                            </p:txEl>
                                          </p:spTgt>
                                        </p:tgtEl>
                                        <p:attrNameLst>
                                          <p:attrName>style.visibility</p:attrName>
                                        </p:attrNameLst>
                                      </p:cBhvr>
                                      <p:to>
                                        <p:strVal val="visible"/>
                                      </p:to>
                                    </p:set>
                                    <p:animEffect transition="in" filter="fade">
                                      <p:cBhvr>
                                        <p:cTn id="59" dur="500"/>
                                        <p:tgtEl>
                                          <p:spTgt spid="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F93B-9818-49DC-AC11-33D49C122E75}"/>
              </a:ext>
            </a:extLst>
          </p:cNvPr>
          <p:cNvSpPr>
            <a:spLocks noGrp="1"/>
          </p:cNvSpPr>
          <p:nvPr>
            <p:ph type="title"/>
          </p:nvPr>
        </p:nvSpPr>
        <p:spPr>
          <a:xfrm>
            <a:off x="2895600" y="764373"/>
            <a:ext cx="8610600" cy="1293028"/>
          </a:xfrm>
        </p:spPr>
        <p:txBody>
          <a:bodyPr>
            <a:normAutofit/>
          </a:bodyPr>
          <a:lstStyle/>
          <a:p>
            <a:r>
              <a:rPr lang="en-US" dirty="0"/>
              <a:t>MCTS in a card game</a:t>
            </a:r>
          </a:p>
        </p:txBody>
      </p:sp>
      <p:sp>
        <p:nvSpPr>
          <p:cNvPr id="9" name="Content Placeholder 8">
            <a:extLst>
              <a:ext uri="{FF2B5EF4-FFF2-40B4-BE49-F238E27FC236}">
                <a16:creationId xmlns:a16="http://schemas.microsoft.com/office/drawing/2014/main" id="{42323EF8-16A4-4784-B92A-F6D94EB9CF16}"/>
              </a:ext>
            </a:extLst>
          </p:cNvPr>
          <p:cNvSpPr>
            <a:spLocks noGrp="1"/>
          </p:cNvSpPr>
          <p:nvPr>
            <p:ph idx="1"/>
          </p:nvPr>
        </p:nvSpPr>
        <p:spPr>
          <a:xfrm>
            <a:off x="677333" y="2194560"/>
            <a:ext cx="5816600" cy="4024125"/>
          </a:xfrm>
        </p:spPr>
        <p:txBody>
          <a:bodyPr>
            <a:normAutofit/>
          </a:bodyPr>
          <a:lstStyle/>
          <a:p>
            <a:r>
              <a:rPr lang="en-US" dirty="0"/>
              <a:t>Each move may have multiple outcomes</a:t>
            </a:r>
          </a:p>
          <a:p>
            <a:r>
              <a:rPr lang="en-US" dirty="0"/>
              <a:t>Whichever move has been simulated the most (sum of each outcome’s simulations is the best move)</a:t>
            </a:r>
          </a:p>
          <a:p>
            <a:endParaRPr lang="en-US" dirty="0"/>
          </a:p>
        </p:txBody>
      </p:sp>
      <p:sp>
        <p:nvSpPr>
          <p:cNvPr id="6" name="Oval 5">
            <a:extLst>
              <a:ext uri="{FF2B5EF4-FFF2-40B4-BE49-F238E27FC236}">
                <a16:creationId xmlns:a16="http://schemas.microsoft.com/office/drawing/2014/main" id="{EDED41A9-289C-48A7-B2B2-30DC267BA96E}"/>
              </a:ext>
            </a:extLst>
          </p:cNvPr>
          <p:cNvSpPr/>
          <p:nvPr/>
        </p:nvSpPr>
        <p:spPr>
          <a:xfrm>
            <a:off x="8568891" y="1878915"/>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23/45</a:t>
            </a:r>
          </a:p>
        </p:txBody>
      </p:sp>
      <p:sp>
        <p:nvSpPr>
          <p:cNvPr id="7" name="Rectangle 6">
            <a:extLst>
              <a:ext uri="{FF2B5EF4-FFF2-40B4-BE49-F238E27FC236}">
                <a16:creationId xmlns:a16="http://schemas.microsoft.com/office/drawing/2014/main" id="{D4EC8699-83FF-46E1-AAB1-CD7225EBA425}"/>
              </a:ext>
            </a:extLst>
          </p:cNvPr>
          <p:cNvSpPr/>
          <p:nvPr/>
        </p:nvSpPr>
        <p:spPr>
          <a:xfrm>
            <a:off x="6380527" y="3997801"/>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C2CB7FDF-ED7F-4040-972D-EA09AB4F2EA5}"/>
              </a:ext>
            </a:extLst>
          </p:cNvPr>
          <p:cNvCxnSpPr>
            <a:cxnSpLocks/>
            <a:stCxn id="6" idx="3"/>
          </p:cNvCxnSpPr>
          <p:nvPr/>
        </p:nvCxnSpPr>
        <p:spPr>
          <a:xfrm flipH="1">
            <a:off x="7553622" y="2813804"/>
            <a:ext cx="1205211" cy="11983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14EECC6-0371-4264-ABCC-317272BD0816}"/>
              </a:ext>
            </a:extLst>
          </p:cNvPr>
          <p:cNvSpPr txBox="1"/>
          <p:nvPr/>
        </p:nvSpPr>
        <p:spPr>
          <a:xfrm>
            <a:off x="7081548" y="3032391"/>
            <a:ext cx="1316386" cy="338554"/>
          </a:xfrm>
          <a:prstGeom prst="rect">
            <a:avLst/>
          </a:prstGeom>
          <a:noFill/>
        </p:spPr>
        <p:txBody>
          <a:bodyPr wrap="none" rtlCol="0">
            <a:spAutoFit/>
          </a:bodyPr>
          <a:lstStyle/>
          <a:p>
            <a:r>
              <a:rPr lang="en-US" sz="1600" dirty="0"/>
              <a:t>Input Move</a:t>
            </a:r>
          </a:p>
        </p:txBody>
      </p:sp>
      <p:cxnSp>
        <p:nvCxnSpPr>
          <p:cNvPr id="11" name="Straight Arrow Connector 10">
            <a:extLst>
              <a:ext uri="{FF2B5EF4-FFF2-40B4-BE49-F238E27FC236}">
                <a16:creationId xmlns:a16="http://schemas.microsoft.com/office/drawing/2014/main" id="{70507DFD-067E-4CE9-86AF-6668D3D54711}"/>
              </a:ext>
            </a:extLst>
          </p:cNvPr>
          <p:cNvCxnSpPr>
            <a:cxnSpLocks/>
            <a:stCxn id="6" idx="5"/>
          </p:cNvCxnSpPr>
          <p:nvPr/>
        </p:nvCxnSpPr>
        <p:spPr>
          <a:xfrm>
            <a:off x="9675953" y="2813804"/>
            <a:ext cx="625983" cy="11839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Oval 11">
            <a:extLst>
              <a:ext uri="{FF2B5EF4-FFF2-40B4-BE49-F238E27FC236}">
                <a16:creationId xmlns:a16="http://schemas.microsoft.com/office/drawing/2014/main" id="{40FC494A-3E1C-48D3-B18E-1F8D9E57044B}"/>
              </a:ext>
            </a:extLst>
          </p:cNvPr>
          <p:cNvSpPr/>
          <p:nvPr/>
        </p:nvSpPr>
        <p:spPr>
          <a:xfrm>
            <a:off x="6519485" y="3997802"/>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13" name="TextBox 12">
            <a:extLst>
              <a:ext uri="{FF2B5EF4-FFF2-40B4-BE49-F238E27FC236}">
                <a16:creationId xmlns:a16="http://schemas.microsoft.com/office/drawing/2014/main" id="{4A0A6B85-762D-4648-AE0B-5EABDDB2CA81}"/>
              </a:ext>
            </a:extLst>
          </p:cNvPr>
          <p:cNvSpPr txBox="1"/>
          <p:nvPr/>
        </p:nvSpPr>
        <p:spPr>
          <a:xfrm>
            <a:off x="6705840" y="4264518"/>
            <a:ext cx="591829" cy="276999"/>
          </a:xfrm>
          <a:prstGeom prst="rect">
            <a:avLst/>
          </a:prstGeom>
          <a:noFill/>
        </p:spPr>
        <p:txBody>
          <a:bodyPr wrap="none" rtlCol="0">
            <a:spAutoFit/>
          </a:bodyPr>
          <a:lstStyle/>
          <a:p>
            <a:r>
              <a:rPr lang="en-US" sz="1200" dirty="0"/>
              <a:t>14/27</a:t>
            </a:r>
          </a:p>
        </p:txBody>
      </p:sp>
      <p:sp>
        <p:nvSpPr>
          <p:cNvPr id="14" name="TextBox 13">
            <a:extLst>
              <a:ext uri="{FF2B5EF4-FFF2-40B4-BE49-F238E27FC236}">
                <a16:creationId xmlns:a16="http://schemas.microsoft.com/office/drawing/2014/main" id="{BB11D92F-2287-4F07-B99A-FF0A2F4533CA}"/>
              </a:ext>
            </a:extLst>
          </p:cNvPr>
          <p:cNvSpPr txBox="1"/>
          <p:nvPr/>
        </p:nvSpPr>
        <p:spPr>
          <a:xfrm>
            <a:off x="10070945" y="3329247"/>
            <a:ext cx="1260281" cy="338554"/>
          </a:xfrm>
          <a:prstGeom prst="rect">
            <a:avLst/>
          </a:prstGeom>
          <a:noFill/>
        </p:spPr>
        <p:txBody>
          <a:bodyPr wrap="none" rtlCol="0">
            <a:spAutoFit/>
          </a:bodyPr>
          <a:lstStyle/>
          <a:p>
            <a:r>
              <a:rPr lang="en-US" sz="1600" dirty="0" err="1"/>
              <a:t>InputMove</a:t>
            </a:r>
            <a:endParaRPr lang="en-US" sz="1600" dirty="0"/>
          </a:p>
        </p:txBody>
      </p:sp>
      <p:sp>
        <p:nvSpPr>
          <p:cNvPr id="22" name="Rectangle 21">
            <a:extLst>
              <a:ext uri="{FF2B5EF4-FFF2-40B4-BE49-F238E27FC236}">
                <a16:creationId xmlns:a16="http://schemas.microsoft.com/office/drawing/2014/main" id="{3B806664-5095-4576-8577-5F041959724A}"/>
              </a:ext>
            </a:extLst>
          </p:cNvPr>
          <p:cNvSpPr/>
          <p:nvPr/>
        </p:nvSpPr>
        <p:spPr>
          <a:xfrm>
            <a:off x="7572977" y="399780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3E0FAC5-9044-4998-84D9-307D7DB1C0BF}"/>
              </a:ext>
            </a:extLst>
          </p:cNvPr>
          <p:cNvSpPr/>
          <p:nvPr/>
        </p:nvSpPr>
        <p:spPr>
          <a:xfrm>
            <a:off x="7711935" y="3997801"/>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26" name="Rectangle 25">
            <a:extLst>
              <a:ext uri="{FF2B5EF4-FFF2-40B4-BE49-F238E27FC236}">
                <a16:creationId xmlns:a16="http://schemas.microsoft.com/office/drawing/2014/main" id="{06E107E2-B3C6-48ED-BD45-F89CF3261599}"/>
              </a:ext>
            </a:extLst>
          </p:cNvPr>
          <p:cNvSpPr/>
          <p:nvPr/>
        </p:nvSpPr>
        <p:spPr>
          <a:xfrm>
            <a:off x="9109486" y="3997801"/>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10298ABE-04F3-4D00-9977-981BB2CA2B10}"/>
              </a:ext>
            </a:extLst>
          </p:cNvPr>
          <p:cNvSpPr/>
          <p:nvPr/>
        </p:nvSpPr>
        <p:spPr>
          <a:xfrm>
            <a:off x="9248444" y="3997802"/>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29" name="Rectangle 28">
            <a:extLst>
              <a:ext uri="{FF2B5EF4-FFF2-40B4-BE49-F238E27FC236}">
                <a16:creationId xmlns:a16="http://schemas.microsoft.com/office/drawing/2014/main" id="{00954221-234C-4176-A0F1-96A5BCA94341}"/>
              </a:ext>
            </a:extLst>
          </p:cNvPr>
          <p:cNvSpPr/>
          <p:nvPr/>
        </p:nvSpPr>
        <p:spPr>
          <a:xfrm>
            <a:off x="10301936" y="399780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6791CDE5-0199-4F81-B9D0-885CA7CFEFC0}"/>
              </a:ext>
            </a:extLst>
          </p:cNvPr>
          <p:cNvSpPr/>
          <p:nvPr/>
        </p:nvSpPr>
        <p:spPr>
          <a:xfrm>
            <a:off x="10440894" y="3997801"/>
            <a:ext cx="964541" cy="7723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sp>
        <p:nvSpPr>
          <p:cNvPr id="33" name="Rectangle 32">
            <a:extLst>
              <a:ext uri="{FF2B5EF4-FFF2-40B4-BE49-F238E27FC236}">
                <a16:creationId xmlns:a16="http://schemas.microsoft.com/office/drawing/2014/main" id="{4BDACE61-82B1-465C-AD4A-5E2CC9F8AA2F}"/>
              </a:ext>
            </a:extLst>
          </p:cNvPr>
          <p:cNvSpPr/>
          <p:nvPr/>
        </p:nvSpPr>
        <p:spPr>
          <a:xfrm>
            <a:off x="3855279"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0DA87D34-8795-4489-9744-227473395535}"/>
              </a:ext>
            </a:extLst>
          </p:cNvPr>
          <p:cNvSpPr/>
          <p:nvPr/>
        </p:nvSpPr>
        <p:spPr>
          <a:xfrm>
            <a:off x="3994237"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TextBox 34">
            <a:extLst>
              <a:ext uri="{FF2B5EF4-FFF2-40B4-BE49-F238E27FC236}">
                <a16:creationId xmlns:a16="http://schemas.microsoft.com/office/drawing/2014/main" id="{19203B3D-60DB-49A9-8B82-885263334B5F}"/>
              </a:ext>
            </a:extLst>
          </p:cNvPr>
          <p:cNvSpPr txBox="1"/>
          <p:nvPr/>
        </p:nvSpPr>
        <p:spPr>
          <a:xfrm>
            <a:off x="4180592" y="5719912"/>
            <a:ext cx="421910" cy="276999"/>
          </a:xfrm>
          <a:prstGeom prst="rect">
            <a:avLst/>
          </a:prstGeom>
          <a:noFill/>
        </p:spPr>
        <p:txBody>
          <a:bodyPr wrap="none" rtlCol="0">
            <a:spAutoFit/>
          </a:bodyPr>
          <a:lstStyle/>
          <a:p>
            <a:r>
              <a:rPr lang="en-US" sz="1200" dirty="0"/>
              <a:t>3/5</a:t>
            </a:r>
          </a:p>
        </p:txBody>
      </p:sp>
      <p:sp>
        <p:nvSpPr>
          <p:cNvPr id="36" name="Rectangle 35">
            <a:extLst>
              <a:ext uri="{FF2B5EF4-FFF2-40B4-BE49-F238E27FC236}">
                <a16:creationId xmlns:a16="http://schemas.microsoft.com/office/drawing/2014/main" id="{7610883D-9301-46C2-BF65-740D5500054C}"/>
              </a:ext>
            </a:extLst>
          </p:cNvPr>
          <p:cNvSpPr/>
          <p:nvPr/>
        </p:nvSpPr>
        <p:spPr>
          <a:xfrm>
            <a:off x="5047729"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D22F7876-81C5-4F41-A832-23509A5CFA56}"/>
              </a:ext>
            </a:extLst>
          </p:cNvPr>
          <p:cNvSpPr/>
          <p:nvPr/>
        </p:nvSpPr>
        <p:spPr>
          <a:xfrm>
            <a:off x="5186687"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TextBox 37">
            <a:extLst>
              <a:ext uri="{FF2B5EF4-FFF2-40B4-BE49-F238E27FC236}">
                <a16:creationId xmlns:a16="http://schemas.microsoft.com/office/drawing/2014/main" id="{C8127927-7D55-45BD-8321-310EC36FCFB0}"/>
              </a:ext>
            </a:extLst>
          </p:cNvPr>
          <p:cNvSpPr txBox="1"/>
          <p:nvPr/>
        </p:nvSpPr>
        <p:spPr>
          <a:xfrm>
            <a:off x="5458002" y="5717764"/>
            <a:ext cx="421910" cy="276999"/>
          </a:xfrm>
          <a:prstGeom prst="rect">
            <a:avLst/>
          </a:prstGeom>
          <a:noFill/>
        </p:spPr>
        <p:txBody>
          <a:bodyPr wrap="none" rtlCol="0">
            <a:spAutoFit/>
          </a:bodyPr>
          <a:lstStyle/>
          <a:p>
            <a:r>
              <a:rPr lang="en-US" sz="1200" dirty="0"/>
              <a:t>2/7</a:t>
            </a:r>
          </a:p>
        </p:txBody>
      </p:sp>
      <p:sp>
        <p:nvSpPr>
          <p:cNvPr id="39" name="Rectangle 38">
            <a:extLst>
              <a:ext uri="{FF2B5EF4-FFF2-40B4-BE49-F238E27FC236}">
                <a16:creationId xmlns:a16="http://schemas.microsoft.com/office/drawing/2014/main" id="{5038D74F-F51B-4E46-ACC6-7F043CA83E30}"/>
              </a:ext>
            </a:extLst>
          </p:cNvPr>
          <p:cNvSpPr/>
          <p:nvPr/>
        </p:nvSpPr>
        <p:spPr>
          <a:xfrm>
            <a:off x="6867672"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B2531926-A310-4A47-A81F-ADC495970015}"/>
              </a:ext>
            </a:extLst>
          </p:cNvPr>
          <p:cNvSpPr/>
          <p:nvPr/>
        </p:nvSpPr>
        <p:spPr>
          <a:xfrm>
            <a:off x="7006630"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1" name="TextBox 40">
            <a:extLst>
              <a:ext uri="{FF2B5EF4-FFF2-40B4-BE49-F238E27FC236}">
                <a16:creationId xmlns:a16="http://schemas.microsoft.com/office/drawing/2014/main" id="{F8552E33-89E9-46FB-8F3C-8B9552DB5A7D}"/>
              </a:ext>
            </a:extLst>
          </p:cNvPr>
          <p:cNvSpPr txBox="1"/>
          <p:nvPr/>
        </p:nvSpPr>
        <p:spPr>
          <a:xfrm>
            <a:off x="7268578" y="5693331"/>
            <a:ext cx="421910" cy="276999"/>
          </a:xfrm>
          <a:prstGeom prst="rect">
            <a:avLst/>
          </a:prstGeom>
          <a:noFill/>
        </p:spPr>
        <p:txBody>
          <a:bodyPr wrap="none" rtlCol="0">
            <a:spAutoFit/>
          </a:bodyPr>
          <a:lstStyle/>
          <a:p>
            <a:r>
              <a:rPr lang="en-US" sz="1200" dirty="0"/>
              <a:t>4/6</a:t>
            </a:r>
          </a:p>
        </p:txBody>
      </p:sp>
      <p:sp>
        <p:nvSpPr>
          <p:cNvPr id="42" name="Rectangle 41">
            <a:extLst>
              <a:ext uri="{FF2B5EF4-FFF2-40B4-BE49-F238E27FC236}">
                <a16:creationId xmlns:a16="http://schemas.microsoft.com/office/drawing/2014/main" id="{F76BA33A-A3CA-47D2-BDEE-110405BA3AF9}"/>
              </a:ext>
            </a:extLst>
          </p:cNvPr>
          <p:cNvSpPr/>
          <p:nvPr/>
        </p:nvSpPr>
        <p:spPr>
          <a:xfrm>
            <a:off x="8060122"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B1484E29-C259-42EE-9569-28B0F6845206}"/>
              </a:ext>
            </a:extLst>
          </p:cNvPr>
          <p:cNvSpPr/>
          <p:nvPr/>
        </p:nvSpPr>
        <p:spPr>
          <a:xfrm>
            <a:off x="8199080"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TextBox 43">
            <a:extLst>
              <a:ext uri="{FF2B5EF4-FFF2-40B4-BE49-F238E27FC236}">
                <a16:creationId xmlns:a16="http://schemas.microsoft.com/office/drawing/2014/main" id="{A9632E52-7E11-4270-A3D9-A4570897CA63}"/>
              </a:ext>
            </a:extLst>
          </p:cNvPr>
          <p:cNvSpPr txBox="1"/>
          <p:nvPr/>
        </p:nvSpPr>
        <p:spPr>
          <a:xfrm>
            <a:off x="8441923" y="5717764"/>
            <a:ext cx="421910" cy="276999"/>
          </a:xfrm>
          <a:prstGeom prst="rect">
            <a:avLst/>
          </a:prstGeom>
          <a:noFill/>
        </p:spPr>
        <p:txBody>
          <a:bodyPr wrap="none" rtlCol="0">
            <a:spAutoFit/>
          </a:bodyPr>
          <a:lstStyle/>
          <a:p>
            <a:r>
              <a:rPr lang="en-US" sz="1200" dirty="0"/>
              <a:t>1/3</a:t>
            </a:r>
          </a:p>
        </p:txBody>
      </p:sp>
      <p:sp>
        <p:nvSpPr>
          <p:cNvPr id="45" name="Rectangle 44">
            <a:extLst>
              <a:ext uri="{FF2B5EF4-FFF2-40B4-BE49-F238E27FC236}">
                <a16:creationId xmlns:a16="http://schemas.microsoft.com/office/drawing/2014/main" id="{099FD2DB-45E2-4F56-AA06-E34DC39BCC2C}"/>
              </a:ext>
            </a:extLst>
          </p:cNvPr>
          <p:cNvSpPr/>
          <p:nvPr/>
        </p:nvSpPr>
        <p:spPr>
          <a:xfrm>
            <a:off x="9248444" y="5453195"/>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C9290DE7-3C05-4E1B-A48E-EA810602D585}"/>
              </a:ext>
            </a:extLst>
          </p:cNvPr>
          <p:cNvSpPr/>
          <p:nvPr/>
        </p:nvSpPr>
        <p:spPr>
          <a:xfrm>
            <a:off x="9387402" y="5453196"/>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7" name="TextBox 46">
            <a:extLst>
              <a:ext uri="{FF2B5EF4-FFF2-40B4-BE49-F238E27FC236}">
                <a16:creationId xmlns:a16="http://schemas.microsoft.com/office/drawing/2014/main" id="{1649933A-DCB2-4CEB-A512-0A717754C223}"/>
              </a:ext>
            </a:extLst>
          </p:cNvPr>
          <p:cNvSpPr txBox="1"/>
          <p:nvPr/>
        </p:nvSpPr>
        <p:spPr>
          <a:xfrm>
            <a:off x="9649035" y="5693333"/>
            <a:ext cx="421910" cy="276999"/>
          </a:xfrm>
          <a:prstGeom prst="rect">
            <a:avLst/>
          </a:prstGeom>
          <a:noFill/>
        </p:spPr>
        <p:txBody>
          <a:bodyPr wrap="none" rtlCol="0">
            <a:spAutoFit/>
          </a:bodyPr>
          <a:lstStyle/>
          <a:p>
            <a:r>
              <a:rPr lang="en-US" sz="1200" dirty="0"/>
              <a:t>1/2</a:t>
            </a:r>
          </a:p>
        </p:txBody>
      </p:sp>
      <p:sp>
        <p:nvSpPr>
          <p:cNvPr id="48" name="Rectangle 47">
            <a:extLst>
              <a:ext uri="{FF2B5EF4-FFF2-40B4-BE49-F238E27FC236}">
                <a16:creationId xmlns:a16="http://schemas.microsoft.com/office/drawing/2014/main" id="{567AAA5E-F298-4D88-991B-5BC022C6F918}"/>
              </a:ext>
            </a:extLst>
          </p:cNvPr>
          <p:cNvSpPr/>
          <p:nvPr/>
        </p:nvSpPr>
        <p:spPr>
          <a:xfrm>
            <a:off x="10440894" y="5453194"/>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45E1106-7C09-451B-B6BF-3B3A6A4DCB01}"/>
              </a:ext>
            </a:extLst>
          </p:cNvPr>
          <p:cNvSpPr/>
          <p:nvPr/>
        </p:nvSpPr>
        <p:spPr>
          <a:xfrm>
            <a:off x="10579852" y="5453195"/>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0" name="TextBox 49">
            <a:extLst>
              <a:ext uri="{FF2B5EF4-FFF2-40B4-BE49-F238E27FC236}">
                <a16:creationId xmlns:a16="http://schemas.microsoft.com/office/drawing/2014/main" id="{358B587E-2994-4E8C-B668-7ADD305774C0}"/>
              </a:ext>
            </a:extLst>
          </p:cNvPr>
          <p:cNvSpPr txBox="1"/>
          <p:nvPr/>
        </p:nvSpPr>
        <p:spPr>
          <a:xfrm>
            <a:off x="10851167" y="5702612"/>
            <a:ext cx="421910" cy="276999"/>
          </a:xfrm>
          <a:prstGeom prst="rect">
            <a:avLst/>
          </a:prstGeom>
          <a:noFill/>
        </p:spPr>
        <p:txBody>
          <a:bodyPr wrap="none" rtlCol="0">
            <a:spAutoFit/>
          </a:bodyPr>
          <a:lstStyle/>
          <a:p>
            <a:r>
              <a:rPr lang="en-US" sz="1200" dirty="0"/>
              <a:t>2/3</a:t>
            </a:r>
          </a:p>
        </p:txBody>
      </p:sp>
      <p:cxnSp>
        <p:nvCxnSpPr>
          <p:cNvPr id="51" name="Straight Arrow Connector 50">
            <a:extLst>
              <a:ext uri="{FF2B5EF4-FFF2-40B4-BE49-F238E27FC236}">
                <a16:creationId xmlns:a16="http://schemas.microsoft.com/office/drawing/2014/main" id="{156AC597-CEC1-4D15-AD11-02043A6FA9F5}"/>
              </a:ext>
            </a:extLst>
          </p:cNvPr>
          <p:cNvCxnSpPr>
            <a:cxnSpLocks/>
          </p:cNvCxnSpPr>
          <p:nvPr/>
        </p:nvCxnSpPr>
        <p:spPr>
          <a:xfrm flipH="1">
            <a:off x="5047730" y="4863230"/>
            <a:ext cx="2505892" cy="5899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Straight Arrow Connector 53">
            <a:extLst>
              <a:ext uri="{FF2B5EF4-FFF2-40B4-BE49-F238E27FC236}">
                <a16:creationId xmlns:a16="http://schemas.microsoft.com/office/drawing/2014/main" id="{22072A18-B915-491C-AFF2-266428023D3A}"/>
              </a:ext>
            </a:extLst>
          </p:cNvPr>
          <p:cNvCxnSpPr>
            <a:cxnSpLocks/>
          </p:cNvCxnSpPr>
          <p:nvPr/>
        </p:nvCxnSpPr>
        <p:spPr>
          <a:xfrm>
            <a:off x="7582792" y="4863230"/>
            <a:ext cx="1657120" cy="5899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7" name="TextBox 56">
            <a:extLst>
              <a:ext uri="{FF2B5EF4-FFF2-40B4-BE49-F238E27FC236}">
                <a16:creationId xmlns:a16="http://schemas.microsoft.com/office/drawing/2014/main" id="{F536058E-9D53-4E42-B392-58384258782C}"/>
              </a:ext>
            </a:extLst>
          </p:cNvPr>
          <p:cNvSpPr txBox="1"/>
          <p:nvPr/>
        </p:nvSpPr>
        <p:spPr>
          <a:xfrm>
            <a:off x="5058876" y="4943085"/>
            <a:ext cx="1316386" cy="338554"/>
          </a:xfrm>
          <a:prstGeom prst="rect">
            <a:avLst/>
          </a:prstGeom>
          <a:noFill/>
        </p:spPr>
        <p:txBody>
          <a:bodyPr wrap="none" rtlCol="0">
            <a:spAutoFit/>
          </a:bodyPr>
          <a:lstStyle/>
          <a:p>
            <a:r>
              <a:rPr lang="en-US" sz="1600" dirty="0"/>
              <a:t>Input Move</a:t>
            </a:r>
          </a:p>
        </p:txBody>
      </p:sp>
      <p:sp>
        <p:nvSpPr>
          <p:cNvPr id="58" name="TextBox 57">
            <a:extLst>
              <a:ext uri="{FF2B5EF4-FFF2-40B4-BE49-F238E27FC236}">
                <a16:creationId xmlns:a16="http://schemas.microsoft.com/office/drawing/2014/main" id="{91E35E98-F056-4A98-A46C-5DB4C4D85F9F}"/>
              </a:ext>
            </a:extLst>
          </p:cNvPr>
          <p:cNvSpPr txBox="1"/>
          <p:nvPr/>
        </p:nvSpPr>
        <p:spPr>
          <a:xfrm>
            <a:off x="8451293" y="4972791"/>
            <a:ext cx="1316386" cy="338554"/>
          </a:xfrm>
          <a:prstGeom prst="rect">
            <a:avLst/>
          </a:prstGeom>
          <a:noFill/>
        </p:spPr>
        <p:txBody>
          <a:bodyPr wrap="none" rtlCol="0">
            <a:spAutoFit/>
          </a:bodyPr>
          <a:lstStyle/>
          <a:p>
            <a:r>
              <a:rPr lang="en-US" sz="1600" dirty="0"/>
              <a:t>Input Move</a:t>
            </a:r>
          </a:p>
        </p:txBody>
      </p:sp>
      <p:sp>
        <p:nvSpPr>
          <p:cNvPr id="59" name="Oval 58">
            <a:extLst>
              <a:ext uri="{FF2B5EF4-FFF2-40B4-BE49-F238E27FC236}">
                <a16:creationId xmlns:a16="http://schemas.microsoft.com/office/drawing/2014/main" id="{8B1EA767-B40A-4661-9A42-6FA095C1C562}"/>
              </a:ext>
            </a:extLst>
          </p:cNvPr>
          <p:cNvSpPr/>
          <p:nvPr/>
        </p:nvSpPr>
        <p:spPr>
          <a:xfrm>
            <a:off x="889002" y="4027718"/>
            <a:ext cx="1550046" cy="14438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0" name="TextBox 59">
            <a:extLst>
              <a:ext uri="{FF2B5EF4-FFF2-40B4-BE49-F238E27FC236}">
                <a16:creationId xmlns:a16="http://schemas.microsoft.com/office/drawing/2014/main" id="{4EC90C6F-C790-47CC-BF69-567C2C5277E9}"/>
              </a:ext>
            </a:extLst>
          </p:cNvPr>
          <p:cNvSpPr txBox="1"/>
          <p:nvPr/>
        </p:nvSpPr>
        <p:spPr>
          <a:xfrm>
            <a:off x="905358" y="4586231"/>
            <a:ext cx="1489510" cy="276999"/>
          </a:xfrm>
          <a:prstGeom prst="rect">
            <a:avLst/>
          </a:prstGeom>
          <a:noFill/>
        </p:spPr>
        <p:txBody>
          <a:bodyPr wrap="none" rtlCol="0">
            <a:spAutoFit/>
          </a:bodyPr>
          <a:lstStyle/>
          <a:p>
            <a:r>
              <a:rPr lang="en-US" sz="1200" dirty="0"/>
              <a:t>Wins / Simulations</a:t>
            </a:r>
          </a:p>
        </p:txBody>
      </p:sp>
      <p:sp>
        <p:nvSpPr>
          <p:cNvPr id="61" name="Oval 60">
            <a:extLst>
              <a:ext uri="{FF2B5EF4-FFF2-40B4-BE49-F238E27FC236}">
                <a16:creationId xmlns:a16="http://schemas.microsoft.com/office/drawing/2014/main" id="{D7506EAE-649D-4785-864A-06C77B5BC88A}"/>
              </a:ext>
            </a:extLst>
          </p:cNvPr>
          <p:cNvSpPr/>
          <p:nvPr/>
        </p:nvSpPr>
        <p:spPr>
          <a:xfrm>
            <a:off x="296428" y="5311345"/>
            <a:ext cx="1353685" cy="1186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Player 1</a:t>
            </a:r>
          </a:p>
        </p:txBody>
      </p:sp>
      <p:sp>
        <p:nvSpPr>
          <p:cNvPr id="62" name="Oval 61">
            <a:extLst>
              <a:ext uri="{FF2B5EF4-FFF2-40B4-BE49-F238E27FC236}">
                <a16:creationId xmlns:a16="http://schemas.microsoft.com/office/drawing/2014/main" id="{F5F039FE-3D1D-43EE-BCAE-A499C0CA6847}"/>
              </a:ext>
            </a:extLst>
          </p:cNvPr>
          <p:cNvSpPr/>
          <p:nvPr/>
        </p:nvSpPr>
        <p:spPr>
          <a:xfrm>
            <a:off x="1679283" y="5327135"/>
            <a:ext cx="1353685" cy="118640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Player 2</a:t>
            </a:r>
          </a:p>
        </p:txBody>
      </p:sp>
    </p:spTree>
    <p:extLst>
      <p:ext uri="{BB962C8B-B14F-4D97-AF65-F5344CB8AC3E}">
        <p14:creationId xmlns:p14="http://schemas.microsoft.com/office/powerpoint/2010/main" val="226720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500"/>
                                        <p:tgtEl>
                                          <p:spTgt spid="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500"/>
                                        <p:tgtEl>
                                          <p:spTgt spid="4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fade">
                                      <p:cBhvr>
                                        <p:cTn id="88" dur="500"/>
                                        <p:tgtEl>
                                          <p:spTgt spid="4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500"/>
                                        <p:tgtEl>
                                          <p:spTgt spid="4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fade">
                                      <p:cBhvr>
                                        <p:cTn id="94" dur="500"/>
                                        <p:tgtEl>
                                          <p:spTgt spid="4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500"/>
                                        <p:tgtEl>
                                          <p:spTgt spid="4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fade">
                                      <p:cBhvr>
                                        <p:cTn id="100" dur="500"/>
                                        <p:tgtEl>
                                          <p:spTgt spid="4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500"/>
                                        <p:tgtEl>
                                          <p:spTgt spid="50"/>
                                        </p:tgtEl>
                                      </p:cBhvr>
                                    </p:animEffect>
                                  </p:childTnLst>
                                </p:cTn>
                              </p:par>
                              <p:par>
                                <p:cTn id="104" presetID="10" presetClass="entr" presetSubtype="0" fill="hold" nodeType="with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fade">
                                      <p:cBhvr>
                                        <p:cTn id="106" dur="500"/>
                                        <p:tgtEl>
                                          <p:spTgt spid="51"/>
                                        </p:tgtEl>
                                      </p:cBhvr>
                                    </p:animEffect>
                                  </p:childTnLst>
                                </p:cTn>
                              </p:par>
                              <p:par>
                                <p:cTn id="107" presetID="10" presetClass="entr" presetSubtype="0" fill="hold"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fade">
                                      <p:cBhvr>
                                        <p:cTn id="112" dur="500"/>
                                        <p:tgtEl>
                                          <p:spTgt spid="5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animEffect transition="in" filter="fade">
                                      <p:cBhvr>
                                        <p:cTn id="115" dur="500"/>
                                        <p:tgtEl>
                                          <p:spTgt spid="5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Effect transition="in" filter="fade">
                                      <p:cBhvr>
                                        <p:cTn id="121" dur="500"/>
                                        <p:tgtEl>
                                          <p:spTgt spid="5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1"/>
                                        </p:tgtEl>
                                        <p:attrNameLst>
                                          <p:attrName>style.visibility</p:attrName>
                                        </p:attrNameLst>
                                      </p:cBhvr>
                                      <p:to>
                                        <p:strVal val="visible"/>
                                      </p:to>
                                    </p:set>
                                    <p:animEffect transition="in" filter="fade">
                                      <p:cBhvr>
                                        <p:cTn id="124" dur="500"/>
                                        <p:tgtEl>
                                          <p:spTgt spid="6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0"/>
                                        <p:tgtEl>
                                          <p:spTgt spid="6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9">
                                            <p:txEl>
                                              <p:pRg st="1" end="1"/>
                                            </p:txEl>
                                          </p:spTgt>
                                        </p:tgtEl>
                                        <p:attrNameLst>
                                          <p:attrName>style.visibility</p:attrName>
                                        </p:attrNameLst>
                                      </p:cBhvr>
                                      <p:to>
                                        <p:strVal val="visible"/>
                                      </p:to>
                                    </p:set>
                                    <p:animEffect transition="in" filter="fade">
                                      <p:cBhvr>
                                        <p:cTn id="13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animBg="1"/>
      <p:bldP spid="7" grpId="0" animBg="1"/>
      <p:bldP spid="10" grpId="0"/>
      <p:bldP spid="12" grpId="0" animBg="1"/>
      <p:bldP spid="13" grpId="0"/>
      <p:bldP spid="14" grpId="0"/>
      <p:bldP spid="22" grpId="0" animBg="1"/>
      <p:bldP spid="23" grpId="0" animBg="1"/>
      <p:bldP spid="26" grpId="0" animBg="1"/>
      <p:bldP spid="27" grpId="0" animBg="1"/>
      <p:bldP spid="29" grpId="0" animBg="1"/>
      <p:bldP spid="30" grpId="0" animBg="1"/>
      <p:bldP spid="33" grpId="0" animBg="1"/>
      <p:bldP spid="34" grpId="0" animBg="1"/>
      <p:bldP spid="35" grpId="0"/>
      <p:bldP spid="36" grpId="0" animBg="1"/>
      <p:bldP spid="37" grpId="0" animBg="1"/>
      <p:bldP spid="38" grpId="0"/>
      <p:bldP spid="39" grpId="0" animBg="1"/>
      <p:bldP spid="40" grpId="0" animBg="1"/>
      <p:bldP spid="41" grpId="0"/>
      <p:bldP spid="42" grpId="0" animBg="1"/>
      <p:bldP spid="43" grpId="0" animBg="1"/>
      <p:bldP spid="44" grpId="0"/>
      <p:bldP spid="45" grpId="0" animBg="1"/>
      <p:bldP spid="46" grpId="0" animBg="1"/>
      <p:bldP spid="47" grpId="0"/>
      <p:bldP spid="48" grpId="0" animBg="1"/>
      <p:bldP spid="49" grpId="0" animBg="1"/>
      <p:bldP spid="50" grpId="0"/>
      <p:bldP spid="57" grpId="0"/>
      <p:bldP spid="58" grpId="0"/>
      <p:bldP spid="59" grpId="0" animBg="1"/>
      <p:bldP spid="60" grpId="0"/>
      <p:bldP spid="61" grpId="0" animBg="1"/>
      <p:bldP spid="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8E41B83-C09C-4859-AB94-511A2C0BB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E05C4E-6F76-43EC-9537-2BA7871BBE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854F93B-9818-49DC-AC11-33D49C122E75}"/>
              </a:ext>
            </a:extLst>
          </p:cNvPr>
          <p:cNvSpPr>
            <a:spLocks noGrp="1"/>
          </p:cNvSpPr>
          <p:nvPr>
            <p:ph type="title"/>
          </p:nvPr>
        </p:nvSpPr>
        <p:spPr>
          <a:xfrm>
            <a:off x="685799" y="764373"/>
            <a:ext cx="3977639" cy="1600200"/>
          </a:xfrm>
        </p:spPr>
        <p:txBody>
          <a:bodyPr anchor="b">
            <a:normAutofit/>
          </a:bodyPr>
          <a:lstStyle/>
          <a:p>
            <a:pPr algn="l"/>
            <a:r>
              <a:rPr lang="en-US" sz="3200"/>
              <a:t>Example</a:t>
            </a:r>
          </a:p>
        </p:txBody>
      </p:sp>
      <p:sp>
        <p:nvSpPr>
          <p:cNvPr id="9" name="Content Placeholder 8">
            <a:extLst>
              <a:ext uri="{FF2B5EF4-FFF2-40B4-BE49-F238E27FC236}">
                <a16:creationId xmlns:a16="http://schemas.microsoft.com/office/drawing/2014/main" id="{42323EF8-16A4-4784-B92A-F6D94EB9CF16}"/>
              </a:ext>
            </a:extLst>
          </p:cNvPr>
          <p:cNvSpPr>
            <a:spLocks noGrp="1"/>
          </p:cNvSpPr>
          <p:nvPr>
            <p:ph idx="1"/>
          </p:nvPr>
        </p:nvSpPr>
        <p:spPr>
          <a:xfrm>
            <a:off x="685800" y="2364573"/>
            <a:ext cx="3977639" cy="3854112"/>
          </a:xfrm>
        </p:spPr>
        <p:txBody>
          <a:bodyPr>
            <a:normAutofit/>
          </a:bodyPr>
          <a:lstStyle/>
          <a:p>
            <a:r>
              <a:rPr lang="en-US" sz="1600" dirty="0"/>
              <a:t>Action Phase Options</a:t>
            </a:r>
          </a:p>
          <a:p>
            <a:pPr lvl="1"/>
            <a:r>
              <a:rPr lang="en-US" sz="1400" dirty="0"/>
              <a:t>Play Village</a:t>
            </a:r>
          </a:p>
          <a:p>
            <a:pPr lvl="1"/>
            <a:r>
              <a:rPr lang="en-US" sz="1400" dirty="0"/>
              <a:t>Play Woodcutter</a:t>
            </a:r>
          </a:p>
          <a:p>
            <a:pPr lvl="1"/>
            <a:r>
              <a:rPr lang="en-US" sz="1400" dirty="0"/>
              <a:t>Go To Buy Phase</a:t>
            </a:r>
          </a:p>
          <a:p>
            <a:endParaRPr lang="en-US" sz="1600" dirty="0"/>
          </a:p>
        </p:txBody>
      </p:sp>
      <p:pic>
        <p:nvPicPr>
          <p:cNvPr id="5" name="Picture 2">
            <a:extLst>
              <a:ext uri="{FF2B5EF4-FFF2-40B4-BE49-F238E27FC236}">
                <a16:creationId xmlns:a16="http://schemas.microsoft.com/office/drawing/2014/main" id="{4B42197C-44DD-478C-8A11-7850F44B52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85" r="19387" b="1"/>
          <a:stretch/>
        </p:blipFill>
        <p:spPr bwMode="auto">
          <a:xfrm>
            <a:off x="4972699" y="746126"/>
            <a:ext cx="6533501" cy="547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79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852659" y="4047847"/>
            <a:ext cx="957313" cy="461665"/>
          </a:xfrm>
          <a:prstGeom prst="rect">
            <a:avLst/>
          </a:prstGeom>
          <a:noFill/>
        </p:spPr>
        <p:txBody>
          <a:bodyPr wrap="none" rtlCol="0">
            <a:spAutoFit/>
          </a:bodyPr>
          <a:lstStyle/>
          <a:p>
            <a:r>
              <a:rPr lang="en-US" sz="1200" dirty="0"/>
              <a:t>+Copper</a:t>
            </a:r>
          </a:p>
          <a:p>
            <a:r>
              <a:rPr lang="en-US" sz="1200" dirty="0"/>
              <a:t>+2 Actions</a:t>
            </a:r>
          </a:p>
        </p:txBody>
      </p:sp>
      <p:sp>
        <p:nvSpPr>
          <p:cNvPr id="41" name="Rectangle 40">
            <a:extLst>
              <a:ext uri="{FF2B5EF4-FFF2-40B4-BE49-F238E27FC236}">
                <a16:creationId xmlns:a16="http://schemas.microsoft.com/office/drawing/2014/main" id="{7D73938E-AF2B-46D6-9B60-95F28B53135C}"/>
              </a:ext>
            </a:extLst>
          </p:cNvPr>
          <p:cNvSpPr/>
          <p:nvPr/>
        </p:nvSpPr>
        <p:spPr>
          <a:xfrm>
            <a:off x="6947234" y="3933491"/>
            <a:ext cx="1461035" cy="8671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3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52" name="Rectangle 51">
            <a:extLst>
              <a:ext uri="{FF2B5EF4-FFF2-40B4-BE49-F238E27FC236}">
                <a16:creationId xmlns:a16="http://schemas.microsoft.com/office/drawing/2014/main" id="{419E5AD4-DDE6-4C98-849D-0B5A470F9A1D}"/>
              </a:ext>
            </a:extLst>
          </p:cNvPr>
          <p:cNvSpPr/>
          <p:nvPr/>
        </p:nvSpPr>
        <p:spPr>
          <a:xfrm>
            <a:off x="325905" y="490091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54" name="Straight Connector 53">
            <a:extLst>
              <a:ext uri="{FF2B5EF4-FFF2-40B4-BE49-F238E27FC236}">
                <a16:creationId xmlns:a16="http://schemas.microsoft.com/office/drawing/2014/main" id="{1C00614E-EA72-4A49-BDB9-BFAD345B6B64}"/>
              </a:ext>
            </a:extLst>
          </p:cNvPr>
          <p:cNvCxnSpPr/>
          <p:nvPr/>
        </p:nvCxnSpPr>
        <p:spPr>
          <a:xfrm flipH="1">
            <a:off x="1405288" y="4435231"/>
            <a:ext cx="637263" cy="502529"/>
          </a:xfrm>
          <a:prstGeom prst="line">
            <a:avLst/>
          </a:prstGeom>
        </p:spPr>
        <p:style>
          <a:lnRef idx="3">
            <a:schemeClr val="accent6"/>
          </a:lnRef>
          <a:fillRef idx="0">
            <a:schemeClr val="accent6"/>
          </a:fillRef>
          <a:effectRef idx="2">
            <a:schemeClr val="accent6"/>
          </a:effectRef>
          <a:fontRef idx="minor">
            <a:schemeClr val="tx1"/>
          </a:fontRef>
        </p:style>
      </p:cxnSp>
      <p:sp>
        <p:nvSpPr>
          <p:cNvPr id="60" name="Rectangle 59">
            <a:extLst>
              <a:ext uri="{FF2B5EF4-FFF2-40B4-BE49-F238E27FC236}">
                <a16:creationId xmlns:a16="http://schemas.microsoft.com/office/drawing/2014/main" id="{DED3BC0A-95BD-45B5-A117-7E7B1B3F2760}"/>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E0A1FE0-CF79-4585-872F-7F837A1A934A}"/>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2" name="TextBox 61">
            <a:extLst>
              <a:ext uri="{FF2B5EF4-FFF2-40B4-BE49-F238E27FC236}">
                <a16:creationId xmlns:a16="http://schemas.microsoft.com/office/drawing/2014/main" id="{F11EA409-B28A-491A-90EC-EBA70CAEA6AF}"/>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63" name="Rectangle 62">
            <a:extLst>
              <a:ext uri="{FF2B5EF4-FFF2-40B4-BE49-F238E27FC236}">
                <a16:creationId xmlns:a16="http://schemas.microsoft.com/office/drawing/2014/main" id="{3C4209A7-73A3-4CE2-8248-A117A557A6A7}"/>
              </a:ext>
            </a:extLst>
          </p:cNvPr>
          <p:cNvSpPr/>
          <p:nvPr/>
        </p:nvSpPr>
        <p:spPr>
          <a:xfrm>
            <a:off x="4672083" y="536981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64" name="Straight Connector 63">
            <a:extLst>
              <a:ext uri="{FF2B5EF4-FFF2-40B4-BE49-F238E27FC236}">
                <a16:creationId xmlns:a16="http://schemas.microsoft.com/office/drawing/2014/main" id="{77082D92-1FC7-470C-9516-9F4CC9EE79C9}"/>
              </a:ext>
            </a:extLst>
          </p:cNvPr>
          <p:cNvCxnSpPr>
            <a:cxnSpLocks/>
          </p:cNvCxnSpPr>
          <p:nvPr/>
        </p:nvCxnSpPr>
        <p:spPr>
          <a:xfrm flipH="1">
            <a:off x="5394323" y="470500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646A9141-7BA3-4290-8785-BEEDCB50ED48}"/>
              </a:ext>
            </a:extLst>
          </p:cNvPr>
          <p:cNvSpPr txBox="1"/>
          <p:nvPr/>
        </p:nvSpPr>
        <p:spPr>
          <a:xfrm>
            <a:off x="9634888" y="2742799"/>
            <a:ext cx="2180405" cy="646331"/>
          </a:xfrm>
          <a:prstGeom prst="rect">
            <a:avLst/>
          </a:prstGeom>
          <a:noFill/>
        </p:spPr>
        <p:txBody>
          <a:bodyPr wrap="none" rtlCol="0">
            <a:spAutoFit/>
          </a:bodyPr>
          <a:lstStyle/>
          <a:p>
            <a:r>
              <a:rPr lang="en-US" dirty="0"/>
              <a:t>Select step</a:t>
            </a:r>
          </a:p>
          <a:p>
            <a:r>
              <a:rPr lang="en-US" dirty="0"/>
              <a:t>	Can Expand?</a:t>
            </a:r>
          </a:p>
        </p:txBody>
      </p:sp>
      <p:cxnSp>
        <p:nvCxnSpPr>
          <p:cNvPr id="67" name="Straight Arrow Connector 66">
            <a:extLst>
              <a:ext uri="{FF2B5EF4-FFF2-40B4-BE49-F238E27FC236}">
                <a16:creationId xmlns:a16="http://schemas.microsoft.com/office/drawing/2014/main" id="{450BA380-7C0A-4DF4-AFC0-7C91A767F47B}"/>
              </a:ext>
            </a:extLst>
          </p:cNvPr>
          <p:cNvCxnSpPr/>
          <p:nvPr/>
        </p:nvCxnSpPr>
        <p:spPr>
          <a:xfrm flipH="1">
            <a:off x="8408269" y="3329824"/>
            <a:ext cx="1650131" cy="622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E63991E-8310-4F86-B829-EF0E6F89235A}"/>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solidFill>
                  <a:schemeClr val="accent1"/>
                </a:solidFill>
              </a:rPr>
              <a:t>Select</a:t>
            </a:r>
          </a:p>
          <a:p>
            <a:pPr marL="342900" indent="-342900">
              <a:buAutoNum type="arabicPeriod"/>
            </a:pPr>
            <a:r>
              <a:rPr lang="en-US" dirty="0"/>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897353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0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6E8CEB05-1AB8-41AE-B5C1-8D06A9649B3D}"/>
              </a:ext>
            </a:extLst>
          </p:cNvPr>
          <p:cNvSpPr txBox="1"/>
          <p:nvPr/>
        </p:nvSpPr>
        <p:spPr>
          <a:xfrm>
            <a:off x="9798518" y="2778266"/>
            <a:ext cx="1830950" cy="646331"/>
          </a:xfrm>
          <a:prstGeom prst="rect">
            <a:avLst/>
          </a:prstGeom>
          <a:noFill/>
        </p:spPr>
        <p:txBody>
          <a:bodyPr wrap="none" rtlCol="0">
            <a:spAutoFit/>
          </a:bodyPr>
          <a:lstStyle/>
          <a:p>
            <a:r>
              <a:rPr lang="en-US" dirty="0"/>
              <a:t>Expand step</a:t>
            </a:r>
          </a:p>
          <a:p>
            <a:r>
              <a:rPr lang="en-US" dirty="0"/>
              <a:t>	Add Node</a:t>
            </a:r>
          </a:p>
        </p:txBody>
      </p:sp>
      <p:sp>
        <p:nvSpPr>
          <p:cNvPr id="38" name="Rectangle 37">
            <a:extLst>
              <a:ext uri="{FF2B5EF4-FFF2-40B4-BE49-F238E27FC236}">
                <a16:creationId xmlns:a16="http://schemas.microsoft.com/office/drawing/2014/main" id="{64996944-74E3-4DAE-8198-5D4D6A15C061}"/>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3 Simulations</a:t>
            </a:r>
          </a:p>
        </p:txBody>
      </p:sp>
      <p:cxnSp>
        <p:nvCxnSpPr>
          <p:cNvPr id="39" name="Straight Connector 38">
            <a:extLst>
              <a:ext uri="{FF2B5EF4-FFF2-40B4-BE49-F238E27FC236}">
                <a16:creationId xmlns:a16="http://schemas.microsoft.com/office/drawing/2014/main" id="{62966E6A-FF6A-49AA-B725-43F436D105DA}"/>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E599799F-E6DA-4CC9-8825-4BEFA3B56BBD}"/>
              </a:ext>
            </a:extLst>
          </p:cNvPr>
          <p:cNvCxnSpPr>
            <a:cxnSpLocks/>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3C007ACD-B0BF-42FE-BB4B-66108C2A6654}"/>
              </a:ext>
            </a:extLst>
          </p:cNvPr>
          <p:cNvCxnSpPr/>
          <p:nvPr/>
        </p:nvCxnSpPr>
        <p:spPr>
          <a:xfrm flipH="1">
            <a:off x="8767062" y="3234088"/>
            <a:ext cx="1416466" cy="931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CABBBE-E0C7-4770-BED8-71C6BDDD7635}"/>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solidFill>
                  <a:schemeClr val="accent1"/>
                </a:solidFill>
              </a:rPr>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2107180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51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6E8CEB05-1AB8-41AE-B5C1-8D06A9649B3D}"/>
              </a:ext>
            </a:extLst>
          </p:cNvPr>
          <p:cNvSpPr txBox="1"/>
          <p:nvPr/>
        </p:nvSpPr>
        <p:spPr>
          <a:xfrm>
            <a:off x="9798518" y="2778266"/>
            <a:ext cx="2246128" cy="923330"/>
          </a:xfrm>
          <a:prstGeom prst="rect">
            <a:avLst/>
          </a:prstGeom>
          <a:noFill/>
        </p:spPr>
        <p:txBody>
          <a:bodyPr wrap="none" rtlCol="0">
            <a:spAutoFit/>
          </a:bodyPr>
          <a:lstStyle/>
          <a:p>
            <a:r>
              <a:rPr lang="en-US" dirty="0"/>
              <a:t>Rollout step</a:t>
            </a:r>
          </a:p>
          <a:p>
            <a:r>
              <a:rPr lang="en-US" dirty="0"/>
              <a:t>	Run simulation</a:t>
            </a:r>
          </a:p>
          <a:p>
            <a:r>
              <a:rPr lang="en-US" dirty="0"/>
              <a:t>	Record result</a:t>
            </a:r>
          </a:p>
        </p:txBody>
      </p:sp>
      <p:sp>
        <p:nvSpPr>
          <p:cNvPr id="38" name="Rectangle 37">
            <a:extLst>
              <a:ext uri="{FF2B5EF4-FFF2-40B4-BE49-F238E27FC236}">
                <a16:creationId xmlns:a16="http://schemas.microsoft.com/office/drawing/2014/main" id="{E6DE710B-B2A9-43A5-B41E-B208A1ABEC0B}"/>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3 Simulations</a:t>
            </a:r>
          </a:p>
        </p:txBody>
      </p:sp>
      <p:cxnSp>
        <p:nvCxnSpPr>
          <p:cNvPr id="39" name="Straight Connector 38">
            <a:extLst>
              <a:ext uri="{FF2B5EF4-FFF2-40B4-BE49-F238E27FC236}">
                <a16:creationId xmlns:a16="http://schemas.microsoft.com/office/drawing/2014/main" id="{CFAB420F-2292-4B78-9068-BACA61925A82}"/>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2C69B4E6-E2F1-44AF-A635-CC38DC9CBF5D}"/>
              </a:ext>
            </a:extLst>
          </p:cNvPr>
          <p:cNvCxnSpPr>
            <a:cxnSpLocks/>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A64E7447-AC29-4308-8C2B-A8E37115B7DD}"/>
              </a:ext>
            </a:extLst>
          </p:cNvPr>
          <p:cNvCxnSpPr>
            <a:cxnSpLocks/>
          </p:cNvCxnSpPr>
          <p:nvPr/>
        </p:nvCxnSpPr>
        <p:spPr>
          <a:xfrm flipH="1">
            <a:off x="8407638" y="3214838"/>
            <a:ext cx="1708514" cy="232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540C735-389F-4920-8D5A-BACBBF68236D}"/>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t>Expand</a:t>
            </a:r>
          </a:p>
          <a:p>
            <a:pPr marL="342900" indent="-342900">
              <a:buAutoNum type="arabicPeriod"/>
            </a:pPr>
            <a:r>
              <a:rPr lang="en-US" dirty="0">
                <a:solidFill>
                  <a:schemeClr val="accent1"/>
                </a:solidFill>
              </a:rPr>
              <a:t>Rollout</a:t>
            </a:r>
          </a:p>
          <a:p>
            <a:pPr marL="342900" indent="-342900">
              <a:buAutoNum type="arabicPeriod"/>
            </a:pPr>
            <a:r>
              <a:rPr lang="en-US" dirty="0"/>
              <a:t>Backpropagate</a:t>
            </a:r>
          </a:p>
        </p:txBody>
      </p:sp>
    </p:spTree>
    <p:extLst>
      <p:ext uri="{BB962C8B-B14F-4D97-AF65-F5344CB8AC3E}">
        <p14:creationId xmlns:p14="http://schemas.microsoft.com/office/powerpoint/2010/main" val="357739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51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4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145C0C57-46A3-44C5-BF8A-62C16266A6DD}"/>
              </a:ext>
            </a:extLst>
          </p:cNvPr>
          <p:cNvSpPr txBox="1"/>
          <p:nvPr/>
        </p:nvSpPr>
        <p:spPr>
          <a:xfrm>
            <a:off x="9152028" y="2759300"/>
            <a:ext cx="2890535" cy="646331"/>
          </a:xfrm>
          <a:prstGeom prst="rect">
            <a:avLst/>
          </a:prstGeom>
          <a:noFill/>
        </p:spPr>
        <p:txBody>
          <a:bodyPr wrap="none" rtlCol="0">
            <a:spAutoFit/>
          </a:bodyPr>
          <a:lstStyle/>
          <a:p>
            <a:r>
              <a:rPr lang="en-US" dirty="0"/>
              <a:t>Backpropagation Step</a:t>
            </a:r>
          </a:p>
          <a:p>
            <a:r>
              <a:rPr lang="en-US" dirty="0"/>
              <a:t>	pass result to parent</a:t>
            </a:r>
          </a:p>
        </p:txBody>
      </p:sp>
      <p:cxnSp>
        <p:nvCxnSpPr>
          <p:cNvPr id="12" name="Straight Arrow Connector 11">
            <a:extLst>
              <a:ext uri="{FF2B5EF4-FFF2-40B4-BE49-F238E27FC236}">
                <a16:creationId xmlns:a16="http://schemas.microsoft.com/office/drawing/2014/main" id="{79F987D6-890A-4F1A-8973-C8F28345686D}"/>
              </a:ext>
            </a:extLst>
          </p:cNvPr>
          <p:cNvCxnSpPr>
            <a:cxnSpLocks/>
          </p:cNvCxnSpPr>
          <p:nvPr/>
        </p:nvCxnSpPr>
        <p:spPr>
          <a:xfrm flipH="1" flipV="1">
            <a:off x="6986823" y="1891731"/>
            <a:ext cx="2032049" cy="898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92DEDD0-6749-4789-B181-833D144D019C}"/>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t>Expand</a:t>
            </a:r>
          </a:p>
          <a:p>
            <a:pPr marL="342900" indent="-342900">
              <a:buAutoNum type="arabicPeriod"/>
            </a:pPr>
            <a:r>
              <a:rPr lang="en-US" dirty="0"/>
              <a:t>Rollout</a:t>
            </a:r>
          </a:p>
          <a:p>
            <a:pPr marL="342900" indent="-342900">
              <a:buAutoNum type="arabicPeriod"/>
            </a:pPr>
            <a:r>
              <a:rPr lang="en-US" dirty="0">
                <a:solidFill>
                  <a:schemeClr val="accent1"/>
                </a:solidFill>
              </a:rPr>
              <a:t>Backpropagate</a:t>
            </a:r>
          </a:p>
        </p:txBody>
      </p:sp>
    </p:spTree>
    <p:extLst>
      <p:ext uri="{BB962C8B-B14F-4D97-AF65-F5344CB8AC3E}">
        <p14:creationId xmlns:p14="http://schemas.microsoft.com/office/powerpoint/2010/main" val="3005500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1"/>
            <a:ext cx="1185512" cy="8642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4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52" name="Rectangle 51">
            <a:extLst>
              <a:ext uri="{FF2B5EF4-FFF2-40B4-BE49-F238E27FC236}">
                <a16:creationId xmlns:a16="http://schemas.microsoft.com/office/drawing/2014/main" id="{419E5AD4-DDE6-4C98-849D-0B5A470F9A1D}"/>
              </a:ext>
            </a:extLst>
          </p:cNvPr>
          <p:cNvSpPr/>
          <p:nvPr/>
        </p:nvSpPr>
        <p:spPr>
          <a:xfrm>
            <a:off x="325905" y="490091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54" name="Straight Connector 53">
            <a:extLst>
              <a:ext uri="{FF2B5EF4-FFF2-40B4-BE49-F238E27FC236}">
                <a16:creationId xmlns:a16="http://schemas.microsoft.com/office/drawing/2014/main" id="{1C00614E-EA72-4A49-BDB9-BFAD345B6B64}"/>
              </a:ext>
            </a:extLst>
          </p:cNvPr>
          <p:cNvCxnSpPr/>
          <p:nvPr/>
        </p:nvCxnSpPr>
        <p:spPr>
          <a:xfrm flipH="1">
            <a:off x="1405288" y="4435231"/>
            <a:ext cx="637263" cy="502529"/>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2" name="Rectangle 31">
            <a:extLst>
              <a:ext uri="{FF2B5EF4-FFF2-40B4-BE49-F238E27FC236}">
                <a16:creationId xmlns:a16="http://schemas.microsoft.com/office/drawing/2014/main" id="{F0CD041C-0B4C-4682-82E2-D079F30000CF}"/>
              </a:ext>
            </a:extLst>
          </p:cNvPr>
          <p:cNvSpPr/>
          <p:nvPr/>
        </p:nvSpPr>
        <p:spPr>
          <a:xfrm>
            <a:off x="4672083" y="536981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33" name="Straight Connector 32">
            <a:extLst>
              <a:ext uri="{FF2B5EF4-FFF2-40B4-BE49-F238E27FC236}">
                <a16:creationId xmlns:a16="http://schemas.microsoft.com/office/drawing/2014/main" id="{E05F16B3-E0E9-4F0F-AAD4-AF27725B2E8A}"/>
              </a:ext>
            </a:extLst>
          </p:cNvPr>
          <p:cNvCxnSpPr>
            <a:cxnSpLocks/>
          </p:cNvCxnSpPr>
          <p:nvPr/>
        </p:nvCxnSpPr>
        <p:spPr>
          <a:xfrm flipH="1">
            <a:off x="5394323" y="470500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51" name="TextBox 50">
            <a:extLst>
              <a:ext uri="{FF2B5EF4-FFF2-40B4-BE49-F238E27FC236}">
                <a16:creationId xmlns:a16="http://schemas.microsoft.com/office/drawing/2014/main" id="{E3456CCC-D8BD-415C-9D6F-2F5E1B7C2C11}"/>
              </a:ext>
            </a:extLst>
          </p:cNvPr>
          <p:cNvSpPr txBox="1"/>
          <p:nvPr/>
        </p:nvSpPr>
        <p:spPr>
          <a:xfrm>
            <a:off x="9467658" y="2313024"/>
            <a:ext cx="2527685" cy="646331"/>
          </a:xfrm>
          <a:prstGeom prst="rect">
            <a:avLst/>
          </a:prstGeom>
          <a:noFill/>
        </p:spPr>
        <p:txBody>
          <a:bodyPr wrap="square">
            <a:spAutoFit/>
          </a:bodyPr>
          <a:lstStyle/>
          <a:p>
            <a:r>
              <a:rPr lang="en-US" dirty="0"/>
              <a:t>Select step</a:t>
            </a:r>
          </a:p>
          <a:p>
            <a:r>
              <a:rPr lang="en-US" dirty="0"/>
              <a:t>	Can Expand?</a:t>
            </a:r>
          </a:p>
        </p:txBody>
      </p:sp>
      <p:sp>
        <p:nvSpPr>
          <p:cNvPr id="53" name="Rectangle 52">
            <a:extLst>
              <a:ext uri="{FF2B5EF4-FFF2-40B4-BE49-F238E27FC236}">
                <a16:creationId xmlns:a16="http://schemas.microsoft.com/office/drawing/2014/main" id="{37388E5B-B5A9-4DB1-B9C0-CCAE851B0C37}"/>
              </a:ext>
            </a:extLst>
          </p:cNvPr>
          <p:cNvSpPr/>
          <p:nvPr/>
        </p:nvSpPr>
        <p:spPr>
          <a:xfrm>
            <a:off x="2895601" y="3872841"/>
            <a:ext cx="1445394" cy="9124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+Estate</a:t>
            </a:r>
          </a:p>
          <a:p>
            <a:pPr algn="ctr"/>
            <a:r>
              <a:rPr lang="en-US" dirty="0"/>
              <a:t>+2 Action</a:t>
            </a:r>
          </a:p>
        </p:txBody>
      </p:sp>
      <p:sp>
        <p:nvSpPr>
          <p:cNvPr id="8" name="TextBox 7">
            <a:extLst>
              <a:ext uri="{FF2B5EF4-FFF2-40B4-BE49-F238E27FC236}">
                <a16:creationId xmlns:a16="http://schemas.microsoft.com/office/drawing/2014/main" id="{695BFC07-0FB0-4E2C-BAF6-CEABF6DDBA99}"/>
              </a:ext>
            </a:extLst>
          </p:cNvPr>
          <p:cNvSpPr txBox="1"/>
          <p:nvPr/>
        </p:nvSpPr>
        <p:spPr>
          <a:xfrm>
            <a:off x="10403263" y="2894896"/>
            <a:ext cx="506870" cy="369332"/>
          </a:xfrm>
          <a:prstGeom prst="rect">
            <a:avLst/>
          </a:prstGeom>
          <a:noFill/>
        </p:spPr>
        <p:txBody>
          <a:bodyPr wrap="none" rtlCol="0">
            <a:spAutoFit/>
          </a:bodyPr>
          <a:lstStyle/>
          <a:p>
            <a:r>
              <a:rPr lang="en-US" dirty="0"/>
              <a:t>No</a:t>
            </a:r>
          </a:p>
        </p:txBody>
      </p:sp>
      <p:sp>
        <p:nvSpPr>
          <p:cNvPr id="12" name="TextBox 11">
            <a:extLst>
              <a:ext uri="{FF2B5EF4-FFF2-40B4-BE49-F238E27FC236}">
                <a16:creationId xmlns:a16="http://schemas.microsoft.com/office/drawing/2014/main" id="{57758AE1-DD84-4006-84C0-29C7F74C3306}"/>
              </a:ext>
            </a:extLst>
          </p:cNvPr>
          <p:cNvSpPr txBox="1"/>
          <p:nvPr/>
        </p:nvSpPr>
        <p:spPr>
          <a:xfrm>
            <a:off x="9467658" y="3267960"/>
            <a:ext cx="2326097" cy="646331"/>
          </a:xfrm>
          <a:prstGeom prst="rect">
            <a:avLst/>
          </a:prstGeom>
          <a:noFill/>
        </p:spPr>
        <p:txBody>
          <a:bodyPr wrap="square" rtlCol="0">
            <a:spAutoFit/>
          </a:bodyPr>
          <a:lstStyle/>
          <a:p>
            <a:r>
              <a:rPr lang="en-US" dirty="0"/>
              <a:t>Get Best Child</a:t>
            </a:r>
          </a:p>
          <a:p>
            <a:r>
              <a:rPr lang="en-US" dirty="0"/>
              <a:t>Move</a:t>
            </a:r>
          </a:p>
        </p:txBody>
      </p:sp>
      <p:cxnSp>
        <p:nvCxnSpPr>
          <p:cNvPr id="15" name="Straight Arrow Connector 14">
            <a:extLst>
              <a:ext uri="{FF2B5EF4-FFF2-40B4-BE49-F238E27FC236}">
                <a16:creationId xmlns:a16="http://schemas.microsoft.com/office/drawing/2014/main" id="{EBDB8FE3-78D1-4E94-9C8B-E9242AF76E7A}"/>
              </a:ext>
            </a:extLst>
          </p:cNvPr>
          <p:cNvCxnSpPr/>
          <p:nvPr/>
        </p:nvCxnSpPr>
        <p:spPr>
          <a:xfrm flipH="1" flipV="1">
            <a:off x="3219251" y="3043253"/>
            <a:ext cx="6248407" cy="6720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6CF83F78-B22B-4BD6-9898-B6878C7800AE}"/>
              </a:ext>
            </a:extLst>
          </p:cNvPr>
          <p:cNvSpPr/>
          <p:nvPr/>
        </p:nvSpPr>
        <p:spPr>
          <a:xfrm>
            <a:off x="2138288" y="5581506"/>
            <a:ext cx="1537067" cy="58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Outcome</a:t>
            </a:r>
          </a:p>
        </p:txBody>
      </p:sp>
      <p:cxnSp>
        <p:nvCxnSpPr>
          <p:cNvPr id="13" name="Straight Arrow Connector 12">
            <a:extLst>
              <a:ext uri="{FF2B5EF4-FFF2-40B4-BE49-F238E27FC236}">
                <a16:creationId xmlns:a16="http://schemas.microsoft.com/office/drawing/2014/main" id="{35D46C99-1773-41F8-8C5E-F71BAC5D8D58}"/>
              </a:ext>
            </a:extLst>
          </p:cNvPr>
          <p:cNvCxnSpPr/>
          <p:nvPr/>
        </p:nvCxnSpPr>
        <p:spPr>
          <a:xfrm flipV="1">
            <a:off x="3102829" y="4686628"/>
            <a:ext cx="394973" cy="9381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TextBox 54">
            <a:extLst>
              <a:ext uri="{FF2B5EF4-FFF2-40B4-BE49-F238E27FC236}">
                <a16:creationId xmlns:a16="http://schemas.microsoft.com/office/drawing/2014/main" id="{E61BAD32-47C9-4B4F-80D5-E3F997A15531}"/>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solidFill>
                  <a:schemeClr val="accent1"/>
                </a:solidFill>
              </a:rPr>
              <a:t>Select</a:t>
            </a:r>
          </a:p>
          <a:p>
            <a:pPr marL="342900" indent="-342900">
              <a:buAutoNum type="arabicPeriod"/>
            </a:pPr>
            <a:r>
              <a:rPr lang="en-US" dirty="0"/>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279167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animBg="1"/>
      <p:bldP spid="8" grpId="0"/>
      <p:bldP spid="12"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2000687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021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30B36AC-AF0F-466B-9008-CF2F2DED0D93}"/>
              </a:ext>
            </a:extLst>
          </p:cNvPr>
          <p:cNvSpPr/>
          <p:nvPr/>
        </p:nvSpPr>
        <p:spPr>
          <a:xfrm>
            <a:off x="2890786" y="3914291"/>
            <a:ext cx="1185512" cy="8021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38" name="Oval 37">
            <a:extLst>
              <a:ext uri="{FF2B5EF4-FFF2-40B4-BE49-F238E27FC236}">
                <a16:creationId xmlns:a16="http://schemas.microsoft.com/office/drawing/2014/main" id="{EB249F42-D094-441B-BBBA-0780F41B7405}"/>
              </a:ext>
            </a:extLst>
          </p:cNvPr>
          <p:cNvSpPr/>
          <p:nvPr/>
        </p:nvSpPr>
        <p:spPr>
          <a:xfrm>
            <a:off x="2962773" y="3899069"/>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9" name="TextBox 38">
            <a:extLst>
              <a:ext uri="{FF2B5EF4-FFF2-40B4-BE49-F238E27FC236}">
                <a16:creationId xmlns:a16="http://schemas.microsoft.com/office/drawing/2014/main" id="{49410A42-47F7-4945-BF19-EF9E2A9EA27E}"/>
              </a:ext>
            </a:extLst>
          </p:cNvPr>
          <p:cNvSpPr txBox="1"/>
          <p:nvPr/>
        </p:nvSpPr>
        <p:spPr>
          <a:xfrm>
            <a:off x="3034540" y="4072389"/>
            <a:ext cx="898003" cy="646331"/>
          </a:xfrm>
          <a:prstGeom prst="rect">
            <a:avLst/>
          </a:prstGeom>
          <a:noFill/>
        </p:spPr>
        <p:txBody>
          <a:bodyPr wrap="none" rtlCol="0">
            <a:spAutoFit/>
          </a:bodyPr>
          <a:lstStyle/>
          <a:p>
            <a:r>
              <a:rPr lang="en-US" sz="1200" dirty="0"/>
              <a:t>+Estate</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5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52" name="Rectangle 51">
            <a:extLst>
              <a:ext uri="{FF2B5EF4-FFF2-40B4-BE49-F238E27FC236}">
                <a16:creationId xmlns:a16="http://schemas.microsoft.com/office/drawing/2014/main" id="{419E5AD4-DDE6-4C98-849D-0B5A470F9A1D}"/>
              </a:ext>
            </a:extLst>
          </p:cNvPr>
          <p:cNvSpPr/>
          <p:nvPr/>
        </p:nvSpPr>
        <p:spPr>
          <a:xfrm>
            <a:off x="325905" y="490091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54" name="Straight Connector 53">
            <a:extLst>
              <a:ext uri="{FF2B5EF4-FFF2-40B4-BE49-F238E27FC236}">
                <a16:creationId xmlns:a16="http://schemas.microsoft.com/office/drawing/2014/main" id="{1C00614E-EA72-4A49-BDB9-BFAD345B6B64}"/>
              </a:ext>
            </a:extLst>
          </p:cNvPr>
          <p:cNvCxnSpPr/>
          <p:nvPr/>
        </p:nvCxnSpPr>
        <p:spPr>
          <a:xfrm flipH="1">
            <a:off x="1405288" y="4435231"/>
            <a:ext cx="637263" cy="502529"/>
          </a:xfrm>
          <a:prstGeom prst="line">
            <a:avLst/>
          </a:prstGeom>
        </p:spPr>
        <p:style>
          <a:lnRef idx="3">
            <a:schemeClr val="accent6"/>
          </a:lnRef>
          <a:fillRef idx="0">
            <a:schemeClr val="accent6"/>
          </a:fillRef>
          <a:effectRef idx="2">
            <a:schemeClr val="accent6"/>
          </a:effectRef>
          <a:fontRef idx="minor">
            <a:schemeClr val="tx1"/>
          </a:fontRef>
        </p:style>
      </p:cxnSp>
      <p:sp>
        <p:nvSpPr>
          <p:cNvPr id="55" name="Rectangle 54">
            <a:extLst>
              <a:ext uri="{FF2B5EF4-FFF2-40B4-BE49-F238E27FC236}">
                <a16:creationId xmlns:a16="http://schemas.microsoft.com/office/drawing/2014/main" id="{9E45EE1A-C994-48CA-BB8E-11A58608291D}"/>
              </a:ext>
            </a:extLst>
          </p:cNvPr>
          <p:cNvSpPr/>
          <p:nvPr/>
        </p:nvSpPr>
        <p:spPr>
          <a:xfrm>
            <a:off x="2617118" y="522639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6" name="Straight Connector 55">
            <a:extLst>
              <a:ext uri="{FF2B5EF4-FFF2-40B4-BE49-F238E27FC236}">
                <a16:creationId xmlns:a16="http://schemas.microsoft.com/office/drawing/2014/main" id="{AAAC0B87-50D0-4DB2-8C65-0135CDBFD98B}"/>
              </a:ext>
            </a:extLst>
          </p:cNvPr>
          <p:cNvCxnSpPr>
            <a:cxnSpLocks/>
          </p:cNvCxnSpPr>
          <p:nvPr/>
        </p:nvCxnSpPr>
        <p:spPr>
          <a:xfrm flipH="1">
            <a:off x="3339358" y="456158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2" name="Rectangle 31">
            <a:extLst>
              <a:ext uri="{FF2B5EF4-FFF2-40B4-BE49-F238E27FC236}">
                <a16:creationId xmlns:a16="http://schemas.microsoft.com/office/drawing/2014/main" id="{F0CD041C-0B4C-4682-82E2-D079F30000CF}"/>
              </a:ext>
            </a:extLst>
          </p:cNvPr>
          <p:cNvSpPr/>
          <p:nvPr/>
        </p:nvSpPr>
        <p:spPr>
          <a:xfrm>
            <a:off x="4672083" y="5369817"/>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cxnSp>
        <p:nvCxnSpPr>
          <p:cNvPr id="33" name="Straight Connector 32">
            <a:extLst>
              <a:ext uri="{FF2B5EF4-FFF2-40B4-BE49-F238E27FC236}">
                <a16:creationId xmlns:a16="http://schemas.microsoft.com/office/drawing/2014/main" id="{E05F16B3-E0E9-4F0F-AAD4-AF27725B2E8A}"/>
              </a:ext>
            </a:extLst>
          </p:cNvPr>
          <p:cNvCxnSpPr>
            <a:cxnSpLocks/>
          </p:cNvCxnSpPr>
          <p:nvPr/>
        </p:nvCxnSpPr>
        <p:spPr>
          <a:xfrm flipH="1">
            <a:off x="5394323" y="4705009"/>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sp>
        <p:nvSpPr>
          <p:cNvPr id="48" name="Rectangle 47">
            <a:extLst>
              <a:ext uri="{FF2B5EF4-FFF2-40B4-BE49-F238E27FC236}">
                <a16:creationId xmlns:a16="http://schemas.microsoft.com/office/drawing/2014/main" id="{394F63AB-D8A4-4E48-B79E-F4F1F4FF6715}"/>
              </a:ext>
            </a:extLst>
          </p:cNvPr>
          <p:cNvSpPr/>
          <p:nvPr/>
        </p:nvSpPr>
        <p:spPr>
          <a:xfrm>
            <a:off x="7231451" y="538503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50" name="Straight Connector 49">
            <a:extLst>
              <a:ext uri="{FF2B5EF4-FFF2-40B4-BE49-F238E27FC236}">
                <a16:creationId xmlns:a16="http://schemas.microsoft.com/office/drawing/2014/main" id="{BEE42CB4-AB8F-4D6A-926B-890A4D0F4E60}"/>
              </a:ext>
            </a:extLst>
          </p:cNvPr>
          <p:cNvCxnSpPr>
            <a:cxnSpLocks/>
          </p:cNvCxnSpPr>
          <p:nvPr/>
        </p:nvCxnSpPr>
        <p:spPr>
          <a:xfrm flipH="1">
            <a:off x="7953691" y="4720231"/>
            <a:ext cx="95806" cy="648118"/>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06E4A286-B447-4ED6-8478-92125C916849}"/>
              </a:ext>
            </a:extLst>
          </p:cNvPr>
          <p:cNvSpPr txBox="1"/>
          <p:nvPr/>
        </p:nvSpPr>
        <p:spPr>
          <a:xfrm>
            <a:off x="9301214" y="2666967"/>
            <a:ext cx="2847254" cy="923330"/>
          </a:xfrm>
          <a:prstGeom prst="rect">
            <a:avLst/>
          </a:prstGeom>
          <a:noFill/>
        </p:spPr>
        <p:txBody>
          <a:bodyPr wrap="none" rtlCol="0">
            <a:spAutoFit/>
          </a:bodyPr>
          <a:lstStyle/>
          <a:p>
            <a:r>
              <a:rPr lang="en-US" dirty="0"/>
              <a:t>Expand new outcome</a:t>
            </a:r>
          </a:p>
          <a:p>
            <a:r>
              <a:rPr lang="en-US" dirty="0"/>
              <a:t>Run simulation</a:t>
            </a:r>
          </a:p>
          <a:p>
            <a:r>
              <a:rPr lang="en-US" dirty="0"/>
              <a:t>Backpropagate up tree</a:t>
            </a:r>
          </a:p>
        </p:txBody>
      </p:sp>
      <p:sp>
        <p:nvSpPr>
          <p:cNvPr id="41" name="TextBox 40">
            <a:extLst>
              <a:ext uri="{FF2B5EF4-FFF2-40B4-BE49-F238E27FC236}">
                <a16:creationId xmlns:a16="http://schemas.microsoft.com/office/drawing/2014/main" id="{B685909B-27A6-40D0-90B3-3104069AC402}"/>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solidFill>
                  <a:schemeClr val="accent1"/>
                </a:solidFill>
              </a:rPr>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4265836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D84C75-0986-43F5-A15A-1D8E11990A48}"/>
              </a:ext>
            </a:extLst>
          </p:cNvPr>
          <p:cNvSpPr/>
          <p:nvPr/>
        </p:nvSpPr>
        <p:spPr>
          <a:xfrm>
            <a:off x="3987265" y="1609408"/>
            <a:ext cx="1297004" cy="1095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 name="Rectangle 3">
            <a:extLst>
              <a:ext uri="{FF2B5EF4-FFF2-40B4-BE49-F238E27FC236}">
                <a16:creationId xmlns:a16="http://schemas.microsoft.com/office/drawing/2014/main" id="{6C05D5F0-7F43-4608-84D0-7C6422B1043A}"/>
              </a:ext>
            </a:extLst>
          </p:cNvPr>
          <p:cNvSpPr/>
          <p:nvPr/>
        </p:nvSpPr>
        <p:spPr>
          <a:xfrm>
            <a:off x="1710088" y="3914290"/>
            <a:ext cx="1185512" cy="8029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30B36AC-AF0F-466B-9008-CF2F2DED0D93}"/>
              </a:ext>
            </a:extLst>
          </p:cNvPr>
          <p:cNvSpPr/>
          <p:nvPr/>
        </p:nvSpPr>
        <p:spPr>
          <a:xfrm>
            <a:off x="2890786" y="3914290"/>
            <a:ext cx="1185512" cy="8104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E2B9ED04-E59D-44EF-8406-21E446DCBFDD}"/>
              </a:ext>
            </a:extLst>
          </p:cNvPr>
          <p:cNvCxnSpPr>
            <a:cxnSpLocks/>
          </p:cNvCxnSpPr>
          <p:nvPr/>
        </p:nvCxnSpPr>
        <p:spPr>
          <a:xfrm flipH="1">
            <a:off x="2890786" y="2704699"/>
            <a:ext cx="1450208" cy="12095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B753ED2D-8FA5-4C3F-AA61-DB03B45027A9}"/>
              </a:ext>
            </a:extLst>
          </p:cNvPr>
          <p:cNvSpPr txBox="1"/>
          <p:nvPr/>
        </p:nvSpPr>
        <p:spPr>
          <a:xfrm>
            <a:off x="2042551" y="2704699"/>
            <a:ext cx="1334020" cy="338554"/>
          </a:xfrm>
          <a:prstGeom prst="rect">
            <a:avLst/>
          </a:prstGeom>
          <a:noFill/>
        </p:spPr>
        <p:txBody>
          <a:bodyPr wrap="none" rtlCol="0">
            <a:spAutoFit/>
          </a:bodyPr>
          <a:lstStyle/>
          <a:p>
            <a:r>
              <a:rPr lang="en-US" sz="1600" dirty="0"/>
              <a:t>Play Village</a:t>
            </a:r>
          </a:p>
        </p:txBody>
      </p:sp>
      <p:cxnSp>
        <p:nvCxnSpPr>
          <p:cNvPr id="11" name="Straight Arrow Connector 10">
            <a:extLst>
              <a:ext uri="{FF2B5EF4-FFF2-40B4-BE49-F238E27FC236}">
                <a16:creationId xmlns:a16="http://schemas.microsoft.com/office/drawing/2014/main" id="{F7771F8E-C00D-4AB4-B072-96FFBEE96039}"/>
              </a:ext>
            </a:extLst>
          </p:cNvPr>
          <p:cNvCxnSpPr>
            <a:cxnSpLocks/>
          </p:cNvCxnSpPr>
          <p:nvPr/>
        </p:nvCxnSpPr>
        <p:spPr>
          <a:xfrm>
            <a:off x="4635767" y="2742799"/>
            <a:ext cx="783256" cy="11714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A3970F3-25B0-45B8-8337-A5FFBAC50DCC}"/>
              </a:ext>
            </a:extLst>
          </p:cNvPr>
          <p:cNvCxnSpPr>
            <a:cxnSpLocks/>
          </p:cNvCxnSpPr>
          <p:nvPr/>
        </p:nvCxnSpPr>
        <p:spPr>
          <a:xfrm>
            <a:off x="5107005" y="2589196"/>
            <a:ext cx="2570747" cy="1325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F1CCE8E0-814B-4898-9210-2052CF476331}"/>
              </a:ext>
            </a:extLst>
          </p:cNvPr>
          <p:cNvSpPr/>
          <p:nvPr/>
        </p:nvSpPr>
        <p:spPr>
          <a:xfrm>
            <a:off x="4085523" y="2057401"/>
            <a:ext cx="151398" cy="1660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1C9AF8-B045-40FC-994D-FD53726E1821}"/>
              </a:ext>
            </a:extLst>
          </p:cNvPr>
          <p:cNvSpPr/>
          <p:nvPr/>
        </p:nvSpPr>
        <p:spPr>
          <a:xfrm>
            <a:off x="1593781" y="1002252"/>
            <a:ext cx="1611431" cy="10551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Gamestate</a:t>
            </a:r>
            <a:endParaRPr lang="en-US" sz="1200" dirty="0"/>
          </a:p>
          <a:p>
            <a:pPr algn="ctr"/>
            <a:r>
              <a:rPr lang="en-US" sz="1200" dirty="0"/>
              <a:t>Hand: Estate, Copper, Copper, </a:t>
            </a:r>
            <a:r>
              <a:rPr lang="en-US" sz="1200" dirty="0" err="1"/>
              <a:t>Vilage</a:t>
            </a:r>
            <a:r>
              <a:rPr lang="en-US" sz="1200" dirty="0"/>
              <a:t>, Woodcutter</a:t>
            </a:r>
          </a:p>
        </p:txBody>
      </p:sp>
      <p:cxnSp>
        <p:nvCxnSpPr>
          <p:cNvPr id="28" name="Straight Connector 27">
            <a:extLst>
              <a:ext uri="{FF2B5EF4-FFF2-40B4-BE49-F238E27FC236}">
                <a16:creationId xmlns:a16="http://schemas.microsoft.com/office/drawing/2014/main" id="{EC7A6069-A282-4C32-9F8C-A767DB504B59}"/>
              </a:ext>
            </a:extLst>
          </p:cNvPr>
          <p:cNvCxnSpPr>
            <a:cxnSpLocks/>
            <a:endCxn id="25" idx="0"/>
          </p:cNvCxnSpPr>
          <p:nvPr/>
        </p:nvCxnSpPr>
        <p:spPr>
          <a:xfrm>
            <a:off x="3205212" y="1002252"/>
            <a:ext cx="956010" cy="1055149"/>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EB07D0E7-CDAE-4374-9D9F-5FE03F38A77A}"/>
              </a:ext>
            </a:extLst>
          </p:cNvPr>
          <p:cNvCxnSpPr>
            <a:cxnSpLocks/>
          </p:cNvCxnSpPr>
          <p:nvPr/>
        </p:nvCxnSpPr>
        <p:spPr>
          <a:xfrm>
            <a:off x="1593781" y="2057401"/>
            <a:ext cx="2491742" cy="182879"/>
          </a:xfrm>
          <a:prstGeom prst="line">
            <a:avLst/>
          </a:prstGeom>
        </p:spPr>
        <p:style>
          <a:lnRef idx="1">
            <a:schemeClr val="accent4"/>
          </a:lnRef>
          <a:fillRef idx="0">
            <a:schemeClr val="accent4"/>
          </a:fillRef>
          <a:effectRef idx="0">
            <a:schemeClr val="accent4"/>
          </a:effectRef>
          <a:fontRef idx="minor">
            <a:schemeClr val="tx1"/>
          </a:fontRef>
        </p:style>
      </p:cxnSp>
      <p:sp>
        <p:nvSpPr>
          <p:cNvPr id="34" name="Oval 33">
            <a:extLst>
              <a:ext uri="{FF2B5EF4-FFF2-40B4-BE49-F238E27FC236}">
                <a16:creationId xmlns:a16="http://schemas.microsoft.com/office/drawing/2014/main" id="{E812930D-DFDB-4A6D-8D42-00BA0FC70234}"/>
              </a:ext>
            </a:extLst>
          </p:cNvPr>
          <p:cNvSpPr/>
          <p:nvPr/>
        </p:nvSpPr>
        <p:spPr>
          <a:xfrm>
            <a:off x="1849046" y="39142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TextBox 36">
            <a:extLst>
              <a:ext uri="{FF2B5EF4-FFF2-40B4-BE49-F238E27FC236}">
                <a16:creationId xmlns:a16="http://schemas.microsoft.com/office/drawing/2014/main" id="{B7D3542B-D9C6-4A7D-A001-15D2182D4503}"/>
              </a:ext>
            </a:extLst>
          </p:cNvPr>
          <p:cNvSpPr txBox="1"/>
          <p:nvPr/>
        </p:nvSpPr>
        <p:spPr>
          <a:xfrm>
            <a:off x="1905356" y="4053395"/>
            <a:ext cx="898003" cy="646331"/>
          </a:xfrm>
          <a:prstGeom prst="rect">
            <a:avLst/>
          </a:prstGeom>
          <a:noFill/>
        </p:spPr>
        <p:txBody>
          <a:bodyPr wrap="none" rtlCol="0">
            <a:spAutoFit/>
          </a:bodyPr>
          <a:lstStyle/>
          <a:p>
            <a:r>
              <a:rPr lang="en-US" sz="1200" dirty="0"/>
              <a:t>+Copper</a:t>
            </a:r>
          </a:p>
          <a:p>
            <a:r>
              <a:rPr lang="en-US" sz="1200" dirty="0"/>
              <a:t>+2 Action</a:t>
            </a:r>
          </a:p>
          <a:p>
            <a:endParaRPr lang="en-US" sz="1200" dirty="0"/>
          </a:p>
        </p:txBody>
      </p:sp>
      <p:sp>
        <p:nvSpPr>
          <p:cNvPr id="38" name="Oval 37">
            <a:extLst>
              <a:ext uri="{FF2B5EF4-FFF2-40B4-BE49-F238E27FC236}">
                <a16:creationId xmlns:a16="http://schemas.microsoft.com/office/drawing/2014/main" id="{EB249F42-D094-441B-BBBA-0780F41B7405}"/>
              </a:ext>
            </a:extLst>
          </p:cNvPr>
          <p:cNvSpPr/>
          <p:nvPr/>
        </p:nvSpPr>
        <p:spPr>
          <a:xfrm>
            <a:off x="2962773" y="3899069"/>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9" name="TextBox 38">
            <a:extLst>
              <a:ext uri="{FF2B5EF4-FFF2-40B4-BE49-F238E27FC236}">
                <a16:creationId xmlns:a16="http://schemas.microsoft.com/office/drawing/2014/main" id="{49410A42-47F7-4945-BF19-EF9E2A9EA27E}"/>
              </a:ext>
            </a:extLst>
          </p:cNvPr>
          <p:cNvSpPr txBox="1"/>
          <p:nvPr/>
        </p:nvSpPr>
        <p:spPr>
          <a:xfrm>
            <a:off x="3034540" y="4072389"/>
            <a:ext cx="898003" cy="646331"/>
          </a:xfrm>
          <a:prstGeom prst="rect">
            <a:avLst/>
          </a:prstGeom>
          <a:noFill/>
        </p:spPr>
        <p:txBody>
          <a:bodyPr wrap="none" rtlCol="0">
            <a:spAutoFit/>
          </a:bodyPr>
          <a:lstStyle/>
          <a:p>
            <a:r>
              <a:rPr lang="en-US" sz="1200" dirty="0"/>
              <a:t>+Estate</a:t>
            </a:r>
          </a:p>
          <a:p>
            <a:r>
              <a:rPr lang="en-US" sz="1200" dirty="0"/>
              <a:t>+2 Action</a:t>
            </a:r>
          </a:p>
          <a:p>
            <a:endParaRPr lang="en-US" sz="1200" dirty="0"/>
          </a:p>
        </p:txBody>
      </p:sp>
      <p:sp>
        <p:nvSpPr>
          <p:cNvPr id="40" name="Rectangle 39">
            <a:extLst>
              <a:ext uri="{FF2B5EF4-FFF2-40B4-BE49-F238E27FC236}">
                <a16:creationId xmlns:a16="http://schemas.microsoft.com/office/drawing/2014/main" id="{CFCA0F7A-2C8B-4CA7-B207-4A5C76949EA4}"/>
              </a:ext>
            </a:extLst>
          </p:cNvPr>
          <p:cNvSpPr/>
          <p:nvPr/>
        </p:nvSpPr>
        <p:spPr>
          <a:xfrm>
            <a:off x="4746659" y="3899069"/>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026184B-95D2-45F6-9F4D-81CA7DEA5D6E}"/>
              </a:ext>
            </a:extLst>
          </p:cNvPr>
          <p:cNvSpPr txBox="1"/>
          <p:nvPr/>
        </p:nvSpPr>
        <p:spPr>
          <a:xfrm>
            <a:off x="4161222" y="2991270"/>
            <a:ext cx="1853392" cy="338554"/>
          </a:xfrm>
          <a:prstGeom prst="rect">
            <a:avLst/>
          </a:prstGeom>
          <a:noFill/>
        </p:spPr>
        <p:txBody>
          <a:bodyPr wrap="none" rtlCol="0">
            <a:spAutoFit/>
          </a:bodyPr>
          <a:lstStyle/>
          <a:p>
            <a:r>
              <a:rPr lang="en-US" sz="1600" dirty="0"/>
              <a:t>Play Woodcutter</a:t>
            </a:r>
          </a:p>
        </p:txBody>
      </p:sp>
      <p:sp>
        <p:nvSpPr>
          <p:cNvPr id="43" name="TextBox 42">
            <a:extLst>
              <a:ext uri="{FF2B5EF4-FFF2-40B4-BE49-F238E27FC236}">
                <a16:creationId xmlns:a16="http://schemas.microsoft.com/office/drawing/2014/main" id="{BF8D4C32-62D0-4868-AD0D-1FDF28ECA926}"/>
              </a:ext>
            </a:extLst>
          </p:cNvPr>
          <p:cNvSpPr txBox="1"/>
          <p:nvPr/>
        </p:nvSpPr>
        <p:spPr>
          <a:xfrm>
            <a:off x="6321159" y="2790078"/>
            <a:ext cx="1928733" cy="338554"/>
          </a:xfrm>
          <a:prstGeom prst="rect">
            <a:avLst/>
          </a:prstGeom>
          <a:noFill/>
        </p:spPr>
        <p:txBody>
          <a:bodyPr wrap="none" rtlCol="0">
            <a:spAutoFit/>
          </a:bodyPr>
          <a:lstStyle/>
          <a:p>
            <a:r>
              <a:rPr lang="en-US" sz="1600" dirty="0"/>
              <a:t>End Action Phase</a:t>
            </a:r>
          </a:p>
        </p:txBody>
      </p:sp>
      <p:sp>
        <p:nvSpPr>
          <p:cNvPr id="44" name="Rectangle 43">
            <a:extLst>
              <a:ext uri="{FF2B5EF4-FFF2-40B4-BE49-F238E27FC236}">
                <a16:creationId xmlns:a16="http://schemas.microsoft.com/office/drawing/2014/main" id="{6D42160C-F924-4592-9C5D-60659215110E}"/>
              </a:ext>
            </a:extLst>
          </p:cNvPr>
          <p:cNvSpPr/>
          <p:nvPr/>
        </p:nvSpPr>
        <p:spPr>
          <a:xfrm>
            <a:off x="5804284" y="116792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t>5 Simulations</a:t>
            </a:r>
          </a:p>
        </p:txBody>
      </p:sp>
      <p:sp>
        <p:nvSpPr>
          <p:cNvPr id="45" name="Rectangle 44">
            <a:extLst>
              <a:ext uri="{FF2B5EF4-FFF2-40B4-BE49-F238E27FC236}">
                <a16:creationId xmlns:a16="http://schemas.microsoft.com/office/drawing/2014/main" id="{A1240F75-21F7-46A3-A302-C800A40DEBE5}"/>
              </a:ext>
            </a:extLst>
          </p:cNvPr>
          <p:cNvSpPr/>
          <p:nvPr/>
        </p:nvSpPr>
        <p:spPr>
          <a:xfrm>
            <a:off x="5008829" y="1973466"/>
            <a:ext cx="196351" cy="1541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3436EF42-F446-4A78-9B0A-FA5E9A1787FD}"/>
              </a:ext>
            </a:extLst>
          </p:cNvPr>
          <p:cNvCxnSpPr>
            <a:cxnSpLocks/>
          </p:cNvCxnSpPr>
          <p:nvPr/>
        </p:nvCxnSpPr>
        <p:spPr>
          <a:xfrm flipH="1">
            <a:off x="5027395" y="1167921"/>
            <a:ext cx="776890" cy="786345"/>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507DD260-6056-4A5C-BEF3-CB99EC6D0EC1}"/>
              </a:ext>
            </a:extLst>
          </p:cNvPr>
          <p:cNvCxnSpPr>
            <a:cxnSpLocks/>
            <a:endCxn id="45" idx="2"/>
          </p:cNvCxnSpPr>
          <p:nvPr/>
        </p:nvCxnSpPr>
        <p:spPr>
          <a:xfrm flipH="1">
            <a:off x="5107005" y="1935366"/>
            <a:ext cx="1879818" cy="192228"/>
          </a:xfrm>
          <a:prstGeom prst="line">
            <a:avLst/>
          </a:prstGeom>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F01AA0FE-00F0-42B2-957F-7BF7D260E2F1}"/>
              </a:ext>
            </a:extLst>
          </p:cNvPr>
          <p:cNvSpPr/>
          <p:nvPr/>
        </p:nvSpPr>
        <p:spPr>
          <a:xfrm>
            <a:off x="5008829" y="3952391"/>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65A269BF-CCC7-4C49-8646-BAB9A9FEBB0A}"/>
              </a:ext>
            </a:extLst>
          </p:cNvPr>
          <p:cNvSpPr txBox="1"/>
          <p:nvPr/>
        </p:nvSpPr>
        <p:spPr>
          <a:xfrm>
            <a:off x="5008395" y="4047847"/>
            <a:ext cx="1027845" cy="584775"/>
          </a:xfrm>
          <a:prstGeom prst="rect">
            <a:avLst/>
          </a:prstGeom>
          <a:noFill/>
        </p:spPr>
        <p:txBody>
          <a:bodyPr wrap="none" rtlCol="0">
            <a:spAutoFit/>
          </a:bodyPr>
          <a:lstStyle/>
          <a:p>
            <a:r>
              <a:rPr lang="en-US" sz="1600" dirty="0"/>
              <a:t>+2 Coins</a:t>
            </a:r>
          </a:p>
          <a:p>
            <a:r>
              <a:rPr lang="en-US" sz="1600" dirty="0"/>
              <a:t>+1 Buy</a:t>
            </a:r>
          </a:p>
        </p:txBody>
      </p:sp>
      <p:sp>
        <p:nvSpPr>
          <p:cNvPr id="32" name="Rectangle 31">
            <a:extLst>
              <a:ext uri="{FF2B5EF4-FFF2-40B4-BE49-F238E27FC236}">
                <a16:creationId xmlns:a16="http://schemas.microsoft.com/office/drawing/2014/main" id="{F0CD041C-0B4C-4682-82E2-D079F30000CF}"/>
              </a:ext>
            </a:extLst>
          </p:cNvPr>
          <p:cNvSpPr/>
          <p:nvPr/>
        </p:nvSpPr>
        <p:spPr>
          <a:xfrm>
            <a:off x="6207694" y="5189932"/>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t>1 Simulation</a:t>
            </a:r>
          </a:p>
        </p:txBody>
      </p:sp>
      <p:sp>
        <p:nvSpPr>
          <p:cNvPr id="35" name="Rectangle 34">
            <a:extLst>
              <a:ext uri="{FF2B5EF4-FFF2-40B4-BE49-F238E27FC236}">
                <a16:creationId xmlns:a16="http://schemas.microsoft.com/office/drawing/2014/main" id="{15ED056A-28AA-42D9-A7CD-A7DE54295847}"/>
              </a:ext>
            </a:extLst>
          </p:cNvPr>
          <p:cNvSpPr/>
          <p:nvPr/>
        </p:nvSpPr>
        <p:spPr>
          <a:xfrm>
            <a:off x="7306027" y="3914291"/>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6AFF1BC-3217-4279-9C98-1A8507851ADF}"/>
              </a:ext>
            </a:extLst>
          </p:cNvPr>
          <p:cNvSpPr/>
          <p:nvPr/>
        </p:nvSpPr>
        <p:spPr>
          <a:xfrm>
            <a:off x="7568197" y="3967613"/>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TextBox 45">
            <a:extLst>
              <a:ext uri="{FF2B5EF4-FFF2-40B4-BE49-F238E27FC236}">
                <a16:creationId xmlns:a16="http://schemas.microsoft.com/office/drawing/2014/main" id="{7AB0951E-84C9-43CE-B646-D825D5DE3DF8}"/>
              </a:ext>
            </a:extLst>
          </p:cNvPr>
          <p:cNvSpPr txBox="1"/>
          <p:nvPr/>
        </p:nvSpPr>
        <p:spPr>
          <a:xfrm>
            <a:off x="7452218" y="4165922"/>
            <a:ext cx="1194558" cy="338554"/>
          </a:xfrm>
          <a:prstGeom prst="rect">
            <a:avLst/>
          </a:prstGeom>
          <a:noFill/>
        </p:spPr>
        <p:txBody>
          <a:bodyPr wrap="none" rtlCol="0">
            <a:spAutoFit/>
          </a:bodyPr>
          <a:lstStyle/>
          <a:p>
            <a:r>
              <a:rPr lang="en-US" sz="1600" dirty="0"/>
              <a:t>Buy Phase</a:t>
            </a:r>
          </a:p>
        </p:txBody>
      </p:sp>
      <p:cxnSp>
        <p:nvCxnSpPr>
          <p:cNvPr id="41" name="Straight Connector 40">
            <a:extLst>
              <a:ext uri="{FF2B5EF4-FFF2-40B4-BE49-F238E27FC236}">
                <a16:creationId xmlns:a16="http://schemas.microsoft.com/office/drawing/2014/main" id="{94941295-864B-4FD1-A78C-1C40242EAAE2}"/>
              </a:ext>
            </a:extLst>
          </p:cNvPr>
          <p:cNvCxnSpPr>
            <a:cxnSpLocks/>
          </p:cNvCxnSpPr>
          <p:nvPr/>
        </p:nvCxnSpPr>
        <p:spPr>
          <a:xfrm flipH="1" flipV="1">
            <a:off x="5557294" y="4638314"/>
            <a:ext cx="897026" cy="585850"/>
          </a:xfrm>
          <a:prstGeom prst="line">
            <a:avLst/>
          </a:prstGeom>
        </p:spPr>
        <p:style>
          <a:lnRef idx="3">
            <a:schemeClr val="accent6"/>
          </a:lnRef>
          <a:fillRef idx="0">
            <a:schemeClr val="accent6"/>
          </a:fillRef>
          <a:effectRef idx="2">
            <a:schemeClr val="accent6"/>
          </a:effectRef>
          <a:fontRef idx="minor">
            <a:schemeClr val="tx1"/>
          </a:fontRef>
        </p:style>
      </p:cxnSp>
      <p:cxnSp>
        <p:nvCxnSpPr>
          <p:cNvPr id="51" name="Straight Arrow Connector 50">
            <a:extLst>
              <a:ext uri="{FF2B5EF4-FFF2-40B4-BE49-F238E27FC236}">
                <a16:creationId xmlns:a16="http://schemas.microsoft.com/office/drawing/2014/main" id="{0AA53A83-B428-4D82-BF35-EE6E4DA1537D}"/>
              </a:ext>
            </a:extLst>
          </p:cNvPr>
          <p:cNvCxnSpPr>
            <a:cxnSpLocks/>
          </p:cNvCxnSpPr>
          <p:nvPr/>
        </p:nvCxnSpPr>
        <p:spPr>
          <a:xfrm flipH="1">
            <a:off x="4705587" y="4781400"/>
            <a:ext cx="578682" cy="8558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3" name="Rectangle 52">
            <a:extLst>
              <a:ext uri="{FF2B5EF4-FFF2-40B4-BE49-F238E27FC236}">
                <a16:creationId xmlns:a16="http://schemas.microsoft.com/office/drawing/2014/main" id="{88278231-30C0-4E61-8CF3-8F8491A8BF8A}"/>
              </a:ext>
            </a:extLst>
          </p:cNvPr>
          <p:cNvSpPr/>
          <p:nvPr/>
        </p:nvSpPr>
        <p:spPr>
          <a:xfrm>
            <a:off x="3610476" y="5642496"/>
            <a:ext cx="1461035" cy="8671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95E04AE-AFF3-4A6F-858B-421E00C6992E}"/>
              </a:ext>
            </a:extLst>
          </p:cNvPr>
          <p:cNvSpPr/>
          <p:nvPr/>
        </p:nvSpPr>
        <p:spPr>
          <a:xfrm>
            <a:off x="3872646" y="5695818"/>
            <a:ext cx="964541" cy="772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8" name="TextBox 57">
            <a:extLst>
              <a:ext uri="{FF2B5EF4-FFF2-40B4-BE49-F238E27FC236}">
                <a16:creationId xmlns:a16="http://schemas.microsoft.com/office/drawing/2014/main" id="{0B13FA6E-0B76-4B09-949E-7BCDEC46DE87}"/>
              </a:ext>
            </a:extLst>
          </p:cNvPr>
          <p:cNvSpPr txBox="1"/>
          <p:nvPr/>
        </p:nvSpPr>
        <p:spPr>
          <a:xfrm>
            <a:off x="3756667" y="5894127"/>
            <a:ext cx="1194558" cy="338554"/>
          </a:xfrm>
          <a:prstGeom prst="rect">
            <a:avLst/>
          </a:prstGeom>
          <a:noFill/>
        </p:spPr>
        <p:txBody>
          <a:bodyPr wrap="none" rtlCol="0">
            <a:spAutoFit/>
          </a:bodyPr>
          <a:lstStyle/>
          <a:p>
            <a:r>
              <a:rPr lang="en-US" sz="1600" dirty="0"/>
              <a:t>Buy Phase</a:t>
            </a:r>
          </a:p>
        </p:txBody>
      </p:sp>
      <p:sp>
        <p:nvSpPr>
          <p:cNvPr id="59" name="TextBox 58">
            <a:extLst>
              <a:ext uri="{FF2B5EF4-FFF2-40B4-BE49-F238E27FC236}">
                <a16:creationId xmlns:a16="http://schemas.microsoft.com/office/drawing/2014/main" id="{46DADE06-8248-41CD-8164-2678B9937964}"/>
              </a:ext>
            </a:extLst>
          </p:cNvPr>
          <p:cNvSpPr txBox="1"/>
          <p:nvPr/>
        </p:nvSpPr>
        <p:spPr>
          <a:xfrm>
            <a:off x="3817248" y="5128214"/>
            <a:ext cx="1928733" cy="338554"/>
          </a:xfrm>
          <a:prstGeom prst="rect">
            <a:avLst/>
          </a:prstGeom>
          <a:noFill/>
        </p:spPr>
        <p:txBody>
          <a:bodyPr wrap="none" rtlCol="0">
            <a:spAutoFit/>
          </a:bodyPr>
          <a:lstStyle/>
          <a:p>
            <a:r>
              <a:rPr lang="en-US" sz="1600" dirty="0"/>
              <a:t>End Action Phase</a:t>
            </a:r>
          </a:p>
        </p:txBody>
      </p:sp>
      <p:sp>
        <p:nvSpPr>
          <p:cNvPr id="60" name="Rectangle 59">
            <a:extLst>
              <a:ext uri="{FF2B5EF4-FFF2-40B4-BE49-F238E27FC236}">
                <a16:creationId xmlns:a16="http://schemas.microsoft.com/office/drawing/2014/main" id="{F9244C77-9311-47A0-B2AA-F81E93C2443E}"/>
              </a:ext>
            </a:extLst>
          </p:cNvPr>
          <p:cNvSpPr/>
          <p:nvPr/>
        </p:nvSpPr>
        <p:spPr>
          <a:xfrm>
            <a:off x="1581625" y="5955511"/>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0 Win</a:t>
            </a:r>
          </a:p>
          <a:p>
            <a:pPr algn="ctr"/>
            <a:r>
              <a:rPr lang="en-US" sz="1200" dirty="0"/>
              <a:t>1 Simulation</a:t>
            </a:r>
          </a:p>
        </p:txBody>
      </p:sp>
      <p:cxnSp>
        <p:nvCxnSpPr>
          <p:cNvPr id="61" name="Straight Connector 60">
            <a:extLst>
              <a:ext uri="{FF2B5EF4-FFF2-40B4-BE49-F238E27FC236}">
                <a16:creationId xmlns:a16="http://schemas.microsoft.com/office/drawing/2014/main" id="{98492792-5F1E-4774-A377-04B98BEF249A}"/>
              </a:ext>
            </a:extLst>
          </p:cNvPr>
          <p:cNvCxnSpPr>
            <a:cxnSpLocks/>
            <a:endCxn id="58" idx="1"/>
          </p:cNvCxnSpPr>
          <p:nvPr/>
        </p:nvCxnSpPr>
        <p:spPr>
          <a:xfrm flipV="1">
            <a:off x="2727136" y="6063404"/>
            <a:ext cx="1029531" cy="30223"/>
          </a:xfrm>
          <a:prstGeom prst="line">
            <a:avLst/>
          </a:prstGeom>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72400A57-1792-4642-9E72-190183B12845}"/>
              </a:ext>
            </a:extLst>
          </p:cNvPr>
          <p:cNvSpPr txBox="1"/>
          <p:nvPr/>
        </p:nvSpPr>
        <p:spPr>
          <a:xfrm>
            <a:off x="9017779" y="2240280"/>
            <a:ext cx="3257623" cy="3970318"/>
          </a:xfrm>
          <a:prstGeom prst="rect">
            <a:avLst/>
          </a:prstGeom>
          <a:noFill/>
        </p:spPr>
        <p:txBody>
          <a:bodyPr wrap="none" rtlCol="0">
            <a:spAutoFit/>
          </a:bodyPr>
          <a:lstStyle/>
          <a:p>
            <a:r>
              <a:rPr lang="en-US" dirty="0"/>
              <a:t>Select</a:t>
            </a:r>
          </a:p>
          <a:p>
            <a:r>
              <a:rPr lang="en-US" dirty="0"/>
              <a:t>	Can Expand?</a:t>
            </a:r>
          </a:p>
          <a:p>
            <a:r>
              <a:rPr lang="en-US" dirty="0"/>
              <a:t>		No</a:t>
            </a:r>
          </a:p>
          <a:p>
            <a:r>
              <a:rPr lang="en-US" dirty="0"/>
              <a:t>	Choose Best Child</a:t>
            </a:r>
          </a:p>
          <a:p>
            <a:r>
              <a:rPr lang="en-US" dirty="0"/>
              <a:t>		Play Woodcutter</a:t>
            </a:r>
          </a:p>
          <a:p>
            <a:r>
              <a:rPr lang="en-US" dirty="0"/>
              <a:t>	Can Expand?</a:t>
            </a:r>
          </a:p>
          <a:p>
            <a:r>
              <a:rPr lang="en-US" dirty="0"/>
              <a:t>		Yes</a:t>
            </a:r>
          </a:p>
          <a:p>
            <a:r>
              <a:rPr lang="en-US" dirty="0"/>
              <a:t>Expand</a:t>
            </a:r>
          </a:p>
          <a:p>
            <a:r>
              <a:rPr lang="en-US" dirty="0"/>
              <a:t>	Add End Action Move</a:t>
            </a:r>
          </a:p>
          <a:p>
            <a:r>
              <a:rPr lang="en-US" dirty="0"/>
              <a:t>Rollout</a:t>
            </a:r>
          </a:p>
          <a:p>
            <a:r>
              <a:rPr lang="en-US" dirty="0"/>
              <a:t>	Lost, update Metadata</a:t>
            </a:r>
          </a:p>
          <a:p>
            <a:r>
              <a:rPr lang="en-US" dirty="0"/>
              <a:t>Backpropagate</a:t>
            </a:r>
          </a:p>
          <a:p>
            <a:r>
              <a:rPr lang="en-US" dirty="0"/>
              <a:t>	Add sim and loss to</a:t>
            </a:r>
          </a:p>
          <a:p>
            <a:r>
              <a:rPr lang="en-US" dirty="0"/>
              <a:t>	parent nodes</a:t>
            </a:r>
          </a:p>
        </p:txBody>
      </p:sp>
      <p:sp>
        <p:nvSpPr>
          <p:cNvPr id="48" name="Rectangle 47">
            <a:extLst>
              <a:ext uri="{FF2B5EF4-FFF2-40B4-BE49-F238E27FC236}">
                <a16:creationId xmlns:a16="http://schemas.microsoft.com/office/drawing/2014/main" id="{82881171-6A3B-4B17-93D8-78369D428365}"/>
              </a:ext>
            </a:extLst>
          </p:cNvPr>
          <p:cNvSpPr/>
          <p:nvPr/>
        </p:nvSpPr>
        <p:spPr>
          <a:xfrm>
            <a:off x="6207694" y="5196364"/>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1 Win</a:t>
            </a:r>
          </a:p>
          <a:p>
            <a:pPr algn="ctr"/>
            <a:r>
              <a:rPr lang="en-US" sz="1200" dirty="0">
                <a:solidFill>
                  <a:schemeClr val="bg1"/>
                </a:solidFill>
                <a:highlight>
                  <a:srgbClr val="FFFF00"/>
                </a:highlight>
              </a:rPr>
              <a:t>2 Simulation</a:t>
            </a:r>
          </a:p>
        </p:txBody>
      </p:sp>
      <p:sp>
        <p:nvSpPr>
          <p:cNvPr id="50" name="Rectangle 49">
            <a:extLst>
              <a:ext uri="{FF2B5EF4-FFF2-40B4-BE49-F238E27FC236}">
                <a16:creationId xmlns:a16="http://schemas.microsoft.com/office/drawing/2014/main" id="{200C99A4-E6C4-4C39-A0CC-0C9AB183C9EC}"/>
              </a:ext>
            </a:extLst>
          </p:cNvPr>
          <p:cNvSpPr/>
          <p:nvPr/>
        </p:nvSpPr>
        <p:spPr>
          <a:xfrm>
            <a:off x="5799623" y="1162229"/>
            <a:ext cx="1176187" cy="7238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err="1"/>
              <a:t>MetaData</a:t>
            </a:r>
            <a:endParaRPr lang="en-US" sz="1200" dirty="0"/>
          </a:p>
          <a:p>
            <a:pPr algn="ctr"/>
            <a:r>
              <a:rPr lang="en-US" sz="1200" dirty="0"/>
              <a:t>2 Win</a:t>
            </a:r>
          </a:p>
          <a:p>
            <a:pPr algn="ctr"/>
            <a:r>
              <a:rPr lang="en-US" sz="1200" dirty="0">
                <a:solidFill>
                  <a:schemeClr val="bg1"/>
                </a:solidFill>
                <a:highlight>
                  <a:srgbClr val="FFFF00"/>
                </a:highlight>
              </a:rPr>
              <a:t>6 Simulations</a:t>
            </a:r>
          </a:p>
        </p:txBody>
      </p:sp>
      <p:sp>
        <p:nvSpPr>
          <p:cNvPr id="52" name="TextBox 51">
            <a:extLst>
              <a:ext uri="{FF2B5EF4-FFF2-40B4-BE49-F238E27FC236}">
                <a16:creationId xmlns:a16="http://schemas.microsoft.com/office/drawing/2014/main" id="{1FD2E786-AFD5-41B2-83DC-D2D9B7009C25}"/>
              </a:ext>
            </a:extLst>
          </p:cNvPr>
          <p:cNvSpPr txBox="1"/>
          <p:nvPr/>
        </p:nvSpPr>
        <p:spPr>
          <a:xfrm>
            <a:off x="9153624" y="650266"/>
            <a:ext cx="2367815" cy="1477328"/>
          </a:xfrm>
          <a:prstGeom prst="rect">
            <a:avLst/>
          </a:prstGeom>
          <a:noFill/>
        </p:spPr>
        <p:txBody>
          <a:bodyPr wrap="square" rtlCol="0">
            <a:spAutoFit/>
          </a:bodyPr>
          <a:lstStyle/>
          <a:p>
            <a:r>
              <a:rPr lang="en-US" dirty="0"/>
              <a:t>Steps</a:t>
            </a:r>
          </a:p>
          <a:p>
            <a:pPr marL="342900" indent="-342900">
              <a:buAutoNum type="arabicPeriod"/>
            </a:pPr>
            <a:r>
              <a:rPr lang="en-US" dirty="0"/>
              <a:t>Select</a:t>
            </a:r>
          </a:p>
          <a:p>
            <a:pPr marL="342900" indent="-342900">
              <a:buAutoNum type="arabicPeriod"/>
            </a:pPr>
            <a:r>
              <a:rPr lang="en-US" dirty="0"/>
              <a:t>Expand</a:t>
            </a:r>
          </a:p>
          <a:p>
            <a:pPr marL="342900" indent="-342900">
              <a:buAutoNum type="arabicPeriod"/>
            </a:pPr>
            <a:r>
              <a:rPr lang="en-US" dirty="0"/>
              <a:t>Rollout</a:t>
            </a:r>
          </a:p>
          <a:p>
            <a:pPr marL="342900" indent="-342900">
              <a:buAutoNum type="arabicPeriod"/>
            </a:pPr>
            <a:r>
              <a:rPr lang="en-US" dirty="0"/>
              <a:t>Backpropagate</a:t>
            </a:r>
          </a:p>
        </p:txBody>
      </p:sp>
    </p:spTree>
    <p:extLst>
      <p:ext uri="{BB962C8B-B14F-4D97-AF65-F5344CB8AC3E}">
        <p14:creationId xmlns:p14="http://schemas.microsoft.com/office/powerpoint/2010/main" val="130303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9" presetClass="emph" presetSubtype="0" fill="hold" nodeType="withEffect">
                                  <p:stCondLst>
                                    <p:cond delay="0"/>
                                  </p:stCondLst>
                                  <p:childTnLst>
                                    <p:animClr clrSpc="rgb" dir="cw">
                                      <p:cBhvr override="childStyle">
                                        <p:cTn id="15" dur="500" fill="hold"/>
                                        <p:tgtEl>
                                          <p:spTgt spid="52">
                                            <p:txEl>
                                              <p:pRg st="1" end="1"/>
                                            </p:txEl>
                                          </p:spTgt>
                                        </p:tgtEl>
                                        <p:attrNameLst>
                                          <p:attrName>style.color</p:attrName>
                                        </p:attrNameLst>
                                      </p:cBhvr>
                                      <p:to>
                                        <a:schemeClr val="accent2"/>
                                      </p:to>
                                    </p:animClr>
                                    <p:animClr clrSpc="rgb" dir="cw">
                                      <p:cBhvr>
                                        <p:cTn id="16" dur="500" fill="hold"/>
                                        <p:tgtEl>
                                          <p:spTgt spid="52">
                                            <p:txEl>
                                              <p:pRg st="1" end="1"/>
                                            </p:txEl>
                                          </p:spTgt>
                                        </p:tgtEl>
                                        <p:attrNameLst>
                                          <p:attrName>fillcolor</p:attrName>
                                        </p:attrNameLst>
                                      </p:cBhvr>
                                      <p:to>
                                        <a:schemeClr val="accent2"/>
                                      </p:to>
                                    </p:animClr>
                                    <p:set>
                                      <p:cBhvr>
                                        <p:cTn id="17" dur="500" fill="hold"/>
                                        <p:tgtEl>
                                          <p:spTgt spid="52">
                                            <p:txEl>
                                              <p:pRg st="1" end="1"/>
                                            </p:txEl>
                                          </p:spTgt>
                                        </p:tgtEl>
                                        <p:attrNameLst>
                                          <p:attrName>fill.type</p:attrName>
                                        </p:attrNameLst>
                                      </p:cBhvr>
                                      <p:to>
                                        <p:strVal val="solid"/>
                                      </p:to>
                                    </p:set>
                                    <p:set>
                                      <p:cBhvr>
                                        <p:cTn id="18" dur="500" fill="hold"/>
                                        <p:tgtEl>
                                          <p:spTgt spid="52">
                                            <p:txEl>
                                              <p:pRg st="1" end="1"/>
                                            </p:txEl>
                                          </p:spTgt>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fade">
                                      <p:cBhvr>
                                        <p:cTn id="39" dur="500"/>
                                        <p:tgtEl>
                                          <p:spTgt spid="6">
                                            <p:txEl>
                                              <p:pRg st="7" end="7"/>
                                            </p:txEl>
                                          </p:spTgt>
                                        </p:tgtEl>
                                      </p:cBhvr>
                                    </p:animEffect>
                                  </p:childTnLst>
                                </p:cTn>
                              </p:par>
                              <p:par>
                                <p:cTn id="40" presetID="19" presetClass="emph" presetSubtype="0" fill="hold" nodeType="withEffect">
                                  <p:stCondLst>
                                    <p:cond delay="0"/>
                                  </p:stCondLst>
                                  <p:childTnLst>
                                    <p:animClr clrSpc="rgb" dir="cw">
                                      <p:cBhvr override="childStyle">
                                        <p:cTn id="41" dur="500" fill="hold"/>
                                        <p:tgtEl>
                                          <p:spTgt spid="52">
                                            <p:txEl>
                                              <p:pRg st="2" end="2"/>
                                            </p:txEl>
                                          </p:spTgt>
                                        </p:tgtEl>
                                        <p:attrNameLst>
                                          <p:attrName>style.color</p:attrName>
                                        </p:attrNameLst>
                                      </p:cBhvr>
                                      <p:to>
                                        <a:schemeClr val="accent2"/>
                                      </p:to>
                                    </p:animClr>
                                    <p:animClr clrSpc="rgb" dir="cw">
                                      <p:cBhvr>
                                        <p:cTn id="42" dur="500" fill="hold"/>
                                        <p:tgtEl>
                                          <p:spTgt spid="52">
                                            <p:txEl>
                                              <p:pRg st="2" end="2"/>
                                            </p:txEl>
                                          </p:spTgt>
                                        </p:tgtEl>
                                        <p:attrNameLst>
                                          <p:attrName>fillcolor</p:attrName>
                                        </p:attrNameLst>
                                      </p:cBhvr>
                                      <p:to>
                                        <a:schemeClr val="accent2"/>
                                      </p:to>
                                    </p:animClr>
                                    <p:set>
                                      <p:cBhvr>
                                        <p:cTn id="43" dur="500" fill="hold"/>
                                        <p:tgtEl>
                                          <p:spTgt spid="52">
                                            <p:txEl>
                                              <p:pRg st="2" end="2"/>
                                            </p:txEl>
                                          </p:spTgt>
                                        </p:tgtEl>
                                        <p:attrNameLst>
                                          <p:attrName>fill.type</p:attrName>
                                        </p:attrNameLst>
                                      </p:cBhvr>
                                      <p:to>
                                        <p:strVal val="solid"/>
                                      </p:to>
                                    </p:set>
                                    <p:set>
                                      <p:cBhvr>
                                        <p:cTn id="44" dur="500" fill="hold"/>
                                        <p:tgtEl>
                                          <p:spTgt spid="52">
                                            <p:txEl>
                                              <p:pRg st="2" end="2"/>
                                            </p:txEl>
                                          </p:spTgt>
                                        </p:tgtEl>
                                        <p:attrNameLst>
                                          <p:attrName>fill.on</p:attrName>
                                        </p:attrNameLst>
                                      </p:cBhvr>
                                      <p:to>
                                        <p:strVal val="true"/>
                                      </p:to>
                                    </p:set>
                                  </p:childTnLst>
                                </p:cTn>
                              </p:par>
                              <p:par>
                                <p:cTn id="45" presetID="10" presetClass="entr" presetSubtype="0" fill="hold" nodeType="with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500"/>
                                        <p:tgtEl>
                                          <p:spTgt spid="5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500"/>
                                        <p:tgtEl>
                                          <p:spTgt spid="5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par>
                                <p:cTn id="60" presetID="10" presetClass="entr" presetSubtype="0" fill="hold"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animEffect transition="in" filter="fade">
                                      <p:cBhvr>
                                        <p:cTn id="67" dur="500"/>
                                        <p:tgtEl>
                                          <p:spTgt spid="6">
                                            <p:txEl>
                                              <p:pRg st="9" end="9"/>
                                            </p:txEl>
                                          </p:spTgt>
                                        </p:tgtEl>
                                      </p:cBhvr>
                                    </p:animEffect>
                                  </p:childTnLst>
                                </p:cTn>
                              </p:par>
                              <p:par>
                                <p:cTn id="68" presetID="19" presetClass="emph" presetSubtype="0" fill="hold" nodeType="withEffect">
                                  <p:stCondLst>
                                    <p:cond delay="0"/>
                                  </p:stCondLst>
                                  <p:childTnLst>
                                    <p:animClr clrSpc="rgb" dir="cw">
                                      <p:cBhvr override="childStyle">
                                        <p:cTn id="69" dur="500" fill="hold"/>
                                        <p:tgtEl>
                                          <p:spTgt spid="52">
                                            <p:txEl>
                                              <p:pRg st="3" end="3"/>
                                            </p:txEl>
                                          </p:spTgt>
                                        </p:tgtEl>
                                        <p:attrNameLst>
                                          <p:attrName>style.color</p:attrName>
                                        </p:attrNameLst>
                                      </p:cBhvr>
                                      <p:to>
                                        <a:schemeClr val="accent2"/>
                                      </p:to>
                                    </p:animClr>
                                    <p:animClr clrSpc="rgb" dir="cw">
                                      <p:cBhvr>
                                        <p:cTn id="70" dur="500" fill="hold"/>
                                        <p:tgtEl>
                                          <p:spTgt spid="52">
                                            <p:txEl>
                                              <p:pRg st="3" end="3"/>
                                            </p:txEl>
                                          </p:spTgt>
                                        </p:tgtEl>
                                        <p:attrNameLst>
                                          <p:attrName>fillcolor</p:attrName>
                                        </p:attrNameLst>
                                      </p:cBhvr>
                                      <p:to>
                                        <a:schemeClr val="accent2"/>
                                      </p:to>
                                    </p:animClr>
                                    <p:set>
                                      <p:cBhvr>
                                        <p:cTn id="71" dur="500" fill="hold"/>
                                        <p:tgtEl>
                                          <p:spTgt spid="52">
                                            <p:txEl>
                                              <p:pRg st="3" end="3"/>
                                            </p:txEl>
                                          </p:spTgt>
                                        </p:tgtEl>
                                        <p:attrNameLst>
                                          <p:attrName>fill.type</p:attrName>
                                        </p:attrNameLst>
                                      </p:cBhvr>
                                      <p:to>
                                        <p:strVal val="solid"/>
                                      </p:to>
                                    </p:set>
                                    <p:set>
                                      <p:cBhvr>
                                        <p:cTn id="72" dur="500" fill="hold"/>
                                        <p:tgtEl>
                                          <p:spTgt spid="52">
                                            <p:txEl>
                                              <p:pRg st="3" end="3"/>
                                            </p:txEl>
                                          </p:spTgt>
                                        </p:tgtEl>
                                        <p:attrNameLst>
                                          <p:attrName>fill.on</p:attrName>
                                        </p:attrNameLst>
                                      </p:cBhvr>
                                      <p:to>
                                        <p:strVal val="true"/>
                                      </p:to>
                                    </p:set>
                                  </p:childTnLst>
                                </p:cTn>
                              </p:par>
                              <p:par>
                                <p:cTn id="73" presetID="10" presetClass="entr" presetSubtype="0" fill="hold" nodeType="withEffect">
                                  <p:stCondLst>
                                    <p:cond delay="0"/>
                                  </p:stCondLst>
                                  <p:childTnLst>
                                    <p:set>
                                      <p:cBhvr>
                                        <p:cTn id="74" dur="1" fill="hold">
                                          <p:stCondLst>
                                            <p:cond delay="0"/>
                                          </p:stCondLst>
                                        </p:cTn>
                                        <p:tgtEl>
                                          <p:spTgt spid="6">
                                            <p:txEl>
                                              <p:pRg st="10" end="10"/>
                                            </p:txEl>
                                          </p:spTgt>
                                        </p:tgtEl>
                                        <p:attrNameLst>
                                          <p:attrName>style.visibility</p:attrName>
                                        </p:attrNameLst>
                                      </p:cBhvr>
                                      <p:to>
                                        <p:strVal val="visible"/>
                                      </p:to>
                                    </p:set>
                                    <p:animEffect transition="in" filter="fade">
                                      <p:cBhvr>
                                        <p:cTn id="75" dur="500"/>
                                        <p:tgtEl>
                                          <p:spTgt spid="6">
                                            <p:txEl>
                                              <p:pRg st="10" end="1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500"/>
                                        <p:tgtEl>
                                          <p:spTgt spid="60"/>
                                        </p:tgtEl>
                                      </p:cBhvr>
                                    </p:animEffect>
                                  </p:childTnLst>
                                </p:cTn>
                              </p:par>
                              <p:par>
                                <p:cTn id="79" presetID="10" presetClass="entr" presetSubtype="0" fill="hold" nodeType="with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fade">
                                      <p:cBhvr>
                                        <p:cTn id="81" dur="500"/>
                                        <p:tgtEl>
                                          <p:spTgt spid="6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6">
                                            <p:txEl>
                                              <p:pRg st="11" end="11"/>
                                            </p:txEl>
                                          </p:spTgt>
                                        </p:tgtEl>
                                        <p:attrNameLst>
                                          <p:attrName>style.visibility</p:attrName>
                                        </p:attrNameLst>
                                      </p:cBhvr>
                                      <p:to>
                                        <p:strVal val="visible"/>
                                      </p:to>
                                    </p:set>
                                    <p:animEffect transition="in" filter="fade">
                                      <p:cBhvr>
                                        <p:cTn id="86" dur="500"/>
                                        <p:tgtEl>
                                          <p:spTgt spid="6">
                                            <p:txEl>
                                              <p:pRg st="11" end="11"/>
                                            </p:txEl>
                                          </p:spTgt>
                                        </p:tgtEl>
                                      </p:cBhvr>
                                    </p:animEffect>
                                  </p:childTnLst>
                                </p:cTn>
                              </p:par>
                              <p:par>
                                <p:cTn id="87" presetID="19" presetClass="emph" presetSubtype="0" fill="hold" nodeType="withEffect">
                                  <p:stCondLst>
                                    <p:cond delay="0"/>
                                  </p:stCondLst>
                                  <p:childTnLst>
                                    <p:animClr clrSpc="rgb" dir="cw">
                                      <p:cBhvr override="childStyle">
                                        <p:cTn id="88" dur="500" fill="hold"/>
                                        <p:tgtEl>
                                          <p:spTgt spid="52">
                                            <p:txEl>
                                              <p:pRg st="4" end="4"/>
                                            </p:txEl>
                                          </p:spTgt>
                                        </p:tgtEl>
                                        <p:attrNameLst>
                                          <p:attrName>style.color</p:attrName>
                                        </p:attrNameLst>
                                      </p:cBhvr>
                                      <p:to>
                                        <a:schemeClr val="accent2"/>
                                      </p:to>
                                    </p:animClr>
                                    <p:animClr clrSpc="rgb" dir="cw">
                                      <p:cBhvr>
                                        <p:cTn id="89" dur="500" fill="hold"/>
                                        <p:tgtEl>
                                          <p:spTgt spid="52">
                                            <p:txEl>
                                              <p:pRg st="4" end="4"/>
                                            </p:txEl>
                                          </p:spTgt>
                                        </p:tgtEl>
                                        <p:attrNameLst>
                                          <p:attrName>fillcolor</p:attrName>
                                        </p:attrNameLst>
                                      </p:cBhvr>
                                      <p:to>
                                        <a:schemeClr val="accent2"/>
                                      </p:to>
                                    </p:animClr>
                                    <p:set>
                                      <p:cBhvr>
                                        <p:cTn id="90" dur="500" fill="hold"/>
                                        <p:tgtEl>
                                          <p:spTgt spid="52">
                                            <p:txEl>
                                              <p:pRg st="4" end="4"/>
                                            </p:txEl>
                                          </p:spTgt>
                                        </p:tgtEl>
                                        <p:attrNameLst>
                                          <p:attrName>fill.type</p:attrName>
                                        </p:attrNameLst>
                                      </p:cBhvr>
                                      <p:to>
                                        <p:strVal val="solid"/>
                                      </p:to>
                                    </p:set>
                                    <p:set>
                                      <p:cBhvr>
                                        <p:cTn id="91" dur="500" fill="hold"/>
                                        <p:tgtEl>
                                          <p:spTgt spid="52">
                                            <p:txEl>
                                              <p:pRg st="4" end="4"/>
                                            </p:txEl>
                                          </p:spTgt>
                                        </p:tgtEl>
                                        <p:attrNameLst>
                                          <p:attrName>fill.on</p:attrName>
                                        </p:attrNameLst>
                                      </p:cBhvr>
                                      <p:to>
                                        <p:strVal val="true"/>
                                      </p:to>
                                    </p:set>
                                  </p:childTnLst>
                                </p:cTn>
                              </p:par>
                              <p:par>
                                <p:cTn id="92" presetID="10" presetClass="entr" presetSubtype="0" fill="hold" nodeType="withEffect">
                                  <p:stCondLst>
                                    <p:cond delay="0"/>
                                  </p:stCondLst>
                                  <p:childTnLst>
                                    <p:set>
                                      <p:cBhvr>
                                        <p:cTn id="93" dur="1" fill="hold">
                                          <p:stCondLst>
                                            <p:cond delay="0"/>
                                          </p:stCondLst>
                                        </p:cTn>
                                        <p:tgtEl>
                                          <p:spTgt spid="6">
                                            <p:txEl>
                                              <p:pRg st="12" end="12"/>
                                            </p:txEl>
                                          </p:spTgt>
                                        </p:tgtEl>
                                        <p:attrNameLst>
                                          <p:attrName>style.visibility</p:attrName>
                                        </p:attrNameLst>
                                      </p:cBhvr>
                                      <p:to>
                                        <p:strVal val="visible"/>
                                      </p:to>
                                    </p:set>
                                    <p:animEffect transition="in" filter="fade">
                                      <p:cBhvr>
                                        <p:cTn id="94" dur="500"/>
                                        <p:tgtEl>
                                          <p:spTgt spid="6">
                                            <p:txEl>
                                              <p:pRg st="12" end="12"/>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6">
                                            <p:txEl>
                                              <p:pRg st="13" end="13"/>
                                            </p:txEl>
                                          </p:spTgt>
                                        </p:tgtEl>
                                        <p:attrNameLst>
                                          <p:attrName>style.visibility</p:attrName>
                                        </p:attrNameLst>
                                      </p:cBhvr>
                                      <p:to>
                                        <p:strVal val="visible"/>
                                      </p:to>
                                    </p:set>
                                    <p:animEffect transition="in" filter="fade">
                                      <p:cBhvr>
                                        <p:cTn id="97" dur="500"/>
                                        <p:tgtEl>
                                          <p:spTgt spid="6">
                                            <p:txEl>
                                              <p:pRg st="13" end="13"/>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fade">
                                      <p:cBhvr>
                                        <p:cTn id="10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7" grpId="0" animBg="1"/>
      <p:bldP spid="58" grpId="0"/>
      <p:bldP spid="59" grpId="0"/>
      <p:bldP spid="60" grpId="0" animBg="1"/>
      <p:bldP spid="48" grpId="0" animBg="1"/>
      <p:bldP spid="5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b="1" u="sng" dirty="0">
                <a:solidFill>
                  <a:schemeClr val="accent1"/>
                </a:solidFill>
              </a:rPr>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332793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p:txBody>
          <a:bodyPr/>
          <a:lstStyle/>
          <a:p>
            <a:r>
              <a:rPr lang="en-US" dirty="0"/>
              <a:t>Results with Base MCTS</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Failure</a:t>
            </a:r>
          </a:p>
          <a:p>
            <a:pPr lvl="1"/>
            <a:r>
              <a:rPr lang="en-US" dirty="0"/>
              <a:t>0% </a:t>
            </a:r>
            <a:r>
              <a:rPr lang="en-US" dirty="0" err="1"/>
              <a:t>winrate</a:t>
            </a:r>
            <a:r>
              <a:rPr lang="en-US" dirty="0"/>
              <a:t> against Big Money</a:t>
            </a:r>
          </a:p>
          <a:p>
            <a:pPr lvl="1"/>
            <a:r>
              <a:rPr lang="en-US" dirty="0"/>
              <a:t>Sadness</a:t>
            </a:r>
          </a:p>
        </p:txBody>
      </p:sp>
    </p:spTree>
    <p:extLst>
      <p:ext uri="{BB962C8B-B14F-4D97-AF65-F5344CB8AC3E}">
        <p14:creationId xmlns:p14="http://schemas.microsoft.com/office/powerpoint/2010/main" val="353460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2D5A213-7661-4642-A954-F441993FD3D7}"/>
              </a:ext>
            </a:extLst>
          </p:cNvPr>
          <p:cNvSpPr>
            <a:spLocks noGrp="1"/>
          </p:cNvSpPr>
          <p:nvPr>
            <p:ph type="title"/>
          </p:nvPr>
        </p:nvSpPr>
        <p:spPr>
          <a:xfrm>
            <a:off x="685799" y="764373"/>
            <a:ext cx="3977639" cy="1600200"/>
          </a:xfrm>
        </p:spPr>
        <p:txBody>
          <a:bodyPr anchor="b">
            <a:normAutofit/>
          </a:bodyPr>
          <a:lstStyle/>
          <a:p>
            <a:pPr algn="l"/>
            <a:r>
              <a:rPr lang="en-US" sz="3200"/>
              <a:t>How to tweak mcts</a:t>
            </a:r>
          </a:p>
        </p:txBody>
      </p:sp>
      <p:sp>
        <p:nvSpPr>
          <p:cNvPr id="3" name="Content Placeholder 2">
            <a:extLst>
              <a:ext uri="{FF2B5EF4-FFF2-40B4-BE49-F238E27FC236}">
                <a16:creationId xmlns:a16="http://schemas.microsoft.com/office/drawing/2014/main" id="{502F1203-B05F-4681-BEA8-81470126C87D}"/>
              </a:ext>
            </a:extLst>
          </p:cNvPr>
          <p:cNvSpPr>
            <a:spLocks noGrp="1"/>
          </p:cNvSpPr>
          <p:nvPr>
            <p:ph idx="1"/>
          </p:nvPr>
        </p:nvSpPr>
        <p:spPr>
          <a:xfrm>
            <a:off x="685800" y="2364573"/>
            <a:ext cx="3977639" cy="3854112"/>
          </a:xfrm>
        </p:spPr>
        <p:txBody>
          <a:bodyPr>
            <a:normAutofit/>
          </a:bodyPr>
          <a:lstStyle/>
          <a:p>
            <a:r>
              <a:rPr lang="en-US" sz="1500"/>
              <a:t>Selection</a:t>
            </a:r>
          </a:p>
          <a:p>
            <a:pPr lvl="1"/>
            <a:r>
              <a:rPr lang="en-US" sz="1500"/>
              <a:t>Change exploration parameter (C) in UCT</a:t>
            </a:r>
          </a:p>
          <a:p>
            <a:pPr lvl="1"/>
            <a:r>
              <a:rPr lang="en-US" sz="1500"/>
              <a:t>Add a victory point nudge to handle any move winning/losing</a:t>
            </a:r>
          </a:p>
          <a:p>
            <a:r>
              <a:rPr lang="en-US" sz="1500"/>
              <a:t>Expansion</a:t>
            </a:r>
          </a:p>
          <a:p>
            <a:pPr lvl="1"/>
            <a:r>
              <a:rPr lang="en-US" sz="1500"/>
              <a:t>Can expand over only a subset of moves chosen from heuristics to reduce branching factor</a:t>
            </a:r>
          </a:p>
          <a:p>
            <a:r>
              <a:rPr lang="en-US" sz="1500"/>
              <a:t>Simulation</a:t>
            </a:r>
          </a:p>
          <a:p>
            <a:pPr lvl="1"/>
            <a:r>
              <a:rPr lang="en-US" sz="1500"/>
              <a:t>Can use a heuristic to simulate</a:t>
            </a:r>
          </a:p>
          <a:p>
            <a:pPr lvl="1"/>
            <a:r>
              <a:rPr lang="en-US" sz="1500"/>
              <a:t>Can use heuristic but sometimes choose random (epsilon heuristic)</a:t>
            </a:r>
          </a:p>
        </p:txBody>
      </p:sp>
      <p:pic>
        <p:nvPicPr>
          <p:cNvPr id="7" name="Content Placeholder 4" descr="Diagram, schematic&#10;&#10;Description automatically generated">
            <a:extLst>
              <a:ext uri="{FF2B5EF4-FFF2-40B4-BE49-F238E27FC236}">
                <a16:creationId xmlns:a16="http://schemas.microsoft.com/office/drawing/2014/main" id="{E357B0D9-DEA6-411B-919B-DA1EC925D43A}"/>
              </a:ext>
            </a:extLst>
          </p:cNvPr>
          <p:cNvPicPr>
            <a:picLocks noChangeAspect="1"/>
          </p:cNvPicPr>
          <p:nvPr/>
        </p:nvPicPr>
        <p:blipFill>
          <a:blip r:embed="rId3"/>
          <a:stretch>
            <a:fillRect/>
          </a:stretch>
        </p:blipFill>
        <p:spPr>
          <a:xfrm>
            <a:off x="4972699" y="2028701"/>
            <a:ext cx="6533501" cy="2907408"/>
          </a:xfrm>
          <a:prstGeom prst="rect">
            <a:avLst/>
          </a:prstGeom>
        </p:spPr>
      </p:pic>
    </p:spTree>
    <p:extLst>
      <p:ext uri="{BB962C8B-B14F-4D97-AF65-F5344CB8AC3E}">
        <p14:creationId xmlns:p14="http://schemas.microsoft.com/office/powerpoint/2010/main" val="3984840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p:txBody>
          <a:bodyPr/>
          <a:lstStyle/>
          <a:p>
            <a:r>
              <a:rPr lang="en-US" dirty="0"/>
              <a:t>Results with Tweaked MCTS</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Success!</a:t>
            </a:r>
          </a:p>
          <a:p>
            <a:pPr lvl="1"/>
            <a:r>
              <a:rPr lang="en-US" dirty="0"/>
              <a:t>Simulation heuristic</a:t>
            </a:r>
          </a:p>
          <a:p>
            <a:pPr lvl="1"/>
            <a:endParaRPr lang="en-US" dirty="0"/>
          </a:p>
        </p:txBody>
      </p:sp>
      <p:graphicFrame>
        <p:nvGraphicFramePr>
          <p:cNvPr id="7" name="Table 7">
            <a:extLst>
              <a:ext uri="{FF2B5EF4-FFF2-40B4-BE49-F238E27FC236}">
                <a16:creationId xmlns:a16="http://schemas.microsoft.com/office/drawing/2014/main" id="{D7DEAFE4-844F-4659-AFEF-086D8468BE13}"/>
              </a:ext>
            </a:extLst>
          </p:cNvPr>
          <p:cNvGraphicFramePr>
            <a:graphicFrameLocks noGrp="1"/>
          </p:cNvGraphicFramePr>
          <p:nvPr>
            <p:extLst>
              <p:ext uri="{D42A27DB-BD31-4B8C-83A1-F6EECF244321}">
                <p14:modId xmlns:p14="http://schemas.microsoft.com/office/powerpoint/2010/main" val="3915422122"/>
              </p:ext>
            </p:extLst>
          </p:nvPr>
        </p:nvGraphicFramePr>
        <p:xfrm>
          <a:off x="600075" y="2977091"/>
          <a:ext cx="10906126" cy="1854200"/>
        </p:xfrm>
        <a:graphic>
          <a:graphicData uri="http://schemas.openxmlformats.org/drawingml/2006/table">
            <a:tbl>
              <a:tblPr firstRow="1" bandRow="1">
                <a:tableStyleId>{5C22544A-7EE6-4342-B048-85BDC9FD1C3A}</a:tableStyleId>
              </a:tblPr>
              <a:tblGrid>
                <a:gridCol w="2324870">
                  <a:extLst>
                    <a:ext uri="{9D8B030D-6E8A-4147-A177-3AD203B41FA5}">
                      <a16:colId xmlns:a16="http://schemas.microsoft.com/office/drawing/2014/main" val="2871243299"/>
                    </a:ext>
                  </a:extLst>
                </a:gridCol>
                <a:gridCol w="1189855">
                  <a:extLst>
                    <a:ext uri="{9D8B030D-6E8A-4147-A177-3AD203B41FA5}">
                      <a16:colId xmlns:a16="http://schemas.microsoft.com/office/drawing/2014/main" val="2257286306"/>
                    </a:ext>
                  </a:extLst>
                </a:gridCol>
                <a:gridCol w="1514475">
                  <a:extLst>
                    <a:ext uri="{9D8B030D-6E8A-4147-A177-3AD203B41FA5}">
                      <a16:colId xmlns:a16="http://schemas.microsoft.com/office/drawing/2014/main" val="2900821545"/>
                    </a:ext>
                  </a:extLst>
                </a:gridCol>
                <a:gridCol w="1676400">
                  <a:extLst>
                    <a:ext uri="{9D8B030D-6E8A-4147-A177-3AD203B41FA5}">
                      <a16:colId xmlns:a16="http://schemas.microsoft.com/office/drawing/2014/main" val="3593440355"/>
                    </a:ext>
                  </a:extLst>
                </a:gridCol>
                <a:gridCol w="1971675">
                  <a:extLst>
                    <a:ext uri="{9D8B030D-6E8A-4147-A177-3AD203B41FA5}">
                      <a16:colId xmlns:a16="http://schemas.microsoft.com/office/drawing/2014/main" val="1477760064"/>
                    </a:ext>
                  </a:extLst>
                </a:gridCol>
                <a:gridCol w="2228851">
                  <a:extLst>
                    <a:ext uri="{9D8B030D-6E8A-4147-A177-3AD203B41FA5}">
                      <a16:colId xmlns:a16="http://schemas.microsoft.com/office/drawing/2014/main" val="485917680"/>
                    </a:ext>
                  </a:extLst>
                </a:gridCol>
              </a:tblGrid>
              <a:tr h="370840">
                <a:tc>
                  <a:txBody>
                    <a:bodyPr/>
                    <a:lstStyle/>
                    <a:p>
                      <a:endParaRPr lang="en-US" dirty="0"/>
                    </a:p>
                  </a:txBody>
                  <a:tcPr/>
                </a:tc>
                <a:tc>
                  <a:txBody>
                    <a:bodyPr/>
                    <a:lstStyle/>
                    <a:p>
                      <a:r>
                        <a:rPr lang="en-US" dirty="0"/>
                        <a:t>Random</a:t>
                      </a:r>
                    </a:p>
                  </a:txBody>
                  <a:tcPr/>
                </a:tc>
                <a:tc>
                  <a:txBody>
                    <a:bodyPr/>
                    <a:lstStyle/>
                    <a:p>
                      <a:r>
                        <a:rPr lang="en-US" dirty="0"/>
                        <a:t>Big Money</a:t>
                      </a:r>
                    </a:p>
                  </a:txBody>
                  <a:tcPr/>
                </a:tc>
                <a:tc>
                  <a:txBody>
                    <a:bodyPr/>
                    <a:lstStyle/>
                    <a:p>
                      <a:r>
                        <a:rPr lang="en-US" dirty="0"/>
                        <a:t>Single Witch</a:t>
                      </a:r>
                    </a:p>
                  </a:txBody>
                  <a:tcPr/>
                </a:tc>
                <a:tc>
                  <a:txBody>
                    <a:bodyPr/>
                    <a:lstStyle/>
                    <a:p>
                      <a:r>
                        <a:rPr lang="en-US" dirty="0"/>
                        <a:t>Sarasua1</a:t>
                      </a:r>
                    </a:p>
                  </a:txBody>
                  <a:tcPr/>
                </a:tc>
                <a:tc>
                  <a:txBody>
                    <a:bodyPr/>
                    <a:lstStyle/>
                    <a:p>
                      <a:r>
                        <a:rPr lang="en-US" dirty="0"/>
                        <a:t>Sarasua1 Epsilon</a:t>
                      </a:r>
                    </a:p>
                  </a:txBody>
                  <a:tcPr/>
                </a:tc>
                <a:extLst>
                  <a:ext uri="{0D108BD9-81ED-4DB2-BD59-A6C34878D82A}">
                    <a16:rowId xmlns:a16="http://schemas.microsoft.com/office/drawing/2014/main" val="3360126556"/>
                  </a:ext>
                </a:extLst>
              </a:tr>
              <a:tr h="370840">
                <a:tc>
                  <a:txBody>
                    <a:bodyPr/>
                    <a:lstStyle/>
                    <a:p>
                      <a:r>
                        <a:rPr lang="en-US" dirty="0"/>
                        <a:t>Big Money</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3335217576"/>
                  </a:ext>
                </a:extLst>
              </a:tr>
              <a:tr h="370840">
                <a:tc>
                  <a:txBody>
                    <a:bodyPr/>
                    <a:lstStyle/>
                    <a:p>
                      <a:r>
                        <a:rPr lang="en-US" dirty="0"/>
                        <a:t>Single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1517176968"/>
                  </a:ext>
                </a:extLst>
              </a:tr>
              <a:tr h="370840">
                <a:tc>
                  <a:txBody>
                    <a:bodyPr/>
                    <a:lstStyle/>
                    <a:p>
                      <a:r>
                        <a:rPr lang="en-US" dirty="0"/>
                        <a:t>Double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1130817624"/>
                  </a:ext>
                </a:extLst>
              </a:tr>
              <a:tr h="370840">
                <a:tc>
                  <a:txBody>
                    <a:bodyPr/>
                    <a:lstStyle/>
                    <a:p>
                      <a:r>
                        <a:rPr lang="en-US" dirty="0"/>
                        <a:t>Sarasua1</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60</a:t>
                      </a:r>
                    </a:p>
                  </a:txBody>
                  <a:tcPr/>
                </a:tc>
                <a:extLst>
                  <a:ext uri="{0D108BD9-81ED-4DB2-BD59-A6C34878D82A}">
                    <a16:rowId xmlns:a16="http://schemas.microsoft.com/office/drawing/2014/main" val="1481704081"/>
                  </a:ext>
                </a:extLst>
              </a:tr>
            </a:tbl>
          </a:graphicData>
        </a:graphic>
      </p:graphicFrame>
    </p:spTree>
    <p:extLst>
      <p:ext uri="{BB962C8B-B14F-4D97-AF65-F5344CB8AC3E}">
        <p14:creationId xmlns:p14="http://schemas.microsoft.com/office/powerpoint/2010/main" val="2597199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27F6-4564-42B5-9C66-DB1EFCE346E2}"/>
              </a:ext>
            </a:extLst>
          </p:cNvPr>
          <p:cNvSpPr>
            <a:spLocks noGrp="1"/>
          </p:cNvSpPr>
          <p:nvPr>
            <p:ph type="title"/>
          </p:nvPr>
        </p:nvSpPr>
        <p:spPr>
          <a:xfrm>
            <a:off x="1743075" y="764373"/>
            <a:ext cx="9763125" cy="1293028"/>
          </a:xfrm>
        </p:spPr>
        <p:txBody>
          <a:bodyPr/>
          <a:lstStyle/>
          <a:p>
            <a:r>
              <a:rPr lang="en-US" dirty="0"/>
              <a:t>Results with Tweaked MCTS Cont’d</a:t>
            </a:r>
          </a:p>
        </p:txBody>
      </p:sp>
      <p:sp>
        <p:nvSpPr>
          <p:cNvPr id="3" name="Content Placeholder 2">
            <a:extLst>
              <a:ext uri="{FF2B5EF4-FFF2-40B4-BE49-F238E27FC236}">
                <a16:creationId xmlns:a16="http://schemas.microsoft.com/office/drawing/2014/main" id="{FAE2FE6A-E278-4C02-A6A7-759B344B73E3}"/>
              </a:ext>
            </a:extLst>
          </p:cNvPr>
          <p:cNvSpPr>
            <a:spLocks noGrp="1"/>
          </p:cNvSpPr>
          <p:nvPr>
            <p:ph idx="1"/>
          </p:nvPr>
        </p:nvSpPr>
        <p:spPr/>
        <p:txBody>
          <a:bodyPr/>
          <a:lstStyle/>
          <a:p>
            <a:r>
              <a:rPr lang="en-US" dirty="0"/>
              <a:t>Success!</a:t>
            </a:r>
          </a:p>
          <a:p>
            <a:pPr lvl="1"/>
            <a:r>
              <a:rPr lang="en-US" dirty="0"/>
              <a:t>Expansion Method</a:t>
            </a:r>
          </a:p>
          <a:p>
            <a:pPr lvl="1"/>
            <a:r>
              <a:rPr lang="en-US" dirty="0"/>
              <a:t>Time To settle on a move</a:t>
            </a:r>
          </a:p>
          <a:p>
            <a:pPr lvl="1"/>
            <a:endParaRPr lang="en-US" dirty="0"/>
          </a:p>
        </p:txBody>
      </p:sp>
      <p:graphicFrame>
        <p:nvGraphicFramePr>
          <p:cNvPr id="7" name="Table 7">
            <a:extLst>
              <a:ext uri="{FF2B5EF4-FFF2-40B4-BE49-F238E27FC236}">
                <a16:creationId xmlns:a16="http://schemas.microsoft.com/office/drawing/2014/main" id="{D7DEAFE4-844F-4659-AFEF-086D8468BE13}"/>
              </a:ext>
            </a:extLst>
          </p:cNvPr>
          <p:cNvGraphicFramePr>
            <a:graphicFrameLocks noGrp="1"/>
          </p:cNvGraphicFramePr>
          <p:nvPr>
            <p:extLst>
              <p:ext uri="{D42A27DB-BD31-4B8C-83A1-F6EECF244321}">
                <p14:modId xmlns:p14="http://schemas.microsoft.com/office/powerpoint/2010/main" val="3205470093"/>
              </p:ext>
            </p:extLst>
          </p:nvPr>
        </p:nvGraphicFramePr>
        <p:xfrm>
          <a:off x="2454274" y="3548591"/>
          <a:ext cx="8340725" cy="1854200"/>
        </p:xfrm>
        <a:graphic>
          <a:graphicData uri="http://schemas.openxmlformats.org/drawingml/2006/table">
            <a:tbl>
              <a:tblPr firstRow="1" bandRow="1">
                <a:tableStyleId>{5C22544A-7EE6-4342-B048-85BDC9FD1C3A}</a:tableStyleId>
              </a:tblPr>
              <a:tblGrid>
                <a:gridCol w="1778001">
                  <a:extLst>
                    <a:ext uri="{9D8B030D-6E8A-4147-A177-3AD203B41FA5}">
                      <a16:colId xmlns:a16="http://schemas.microsoft.com/office/drawing/2014/main" val="2871243299"/>
                    </a:ext>
                  </a:extLst>
                </a:gridCol>
                <a:gridCol w="1558289">
                  <a:extLst>
                    <a:ext uri="{9D8B030D-6E8A-4147-A177-3AD203B41FA5}">
                      <a16:colId xmlns:a16="http://schemas.microsoft.com/office/drawing/2014/main" val="2257286306"/>
                    </a:ext>
                  </a:extLst>
                </a:gridCol>
                <a:gridCol w="1668145">
                  <a:extLst>
                    <a:ext uri="{9D8B030D-6E8A-4147-A177-3AD203B41FA5}">
                      <a16:colId xmlns:a16="http://schemas.microsoft.com/office/drawing/2014/main" val="2900821545"/>
                    </a:ext>
                  </a:extLst>
                </a:gridCol>
                <a:gridCol w="1668145">
                  <a:extLst>
                    <a:ext uri="{9D8B030D-6E8A-4147-A177-3AD203B41FA5}">
                      <a16:colId xmlns:a16="http://schemas.microsoft.com/office/drawing/2014/main" val="3593440355"/>
                    </a:ext>
                  </a:extLst>
                </a:gridCol>
                <a:gridCol w="1668145">
                  <a:extLst>
                    <a:ext uri="{9D8B030D-6E8A-4147-A177-3AD203B41FA5}">
                      <a16:colId xmlns:a16="http://schemas.microsoft.com/office/drawing/2014/main" val="1477760064"/>
                    </a:ext>
                  </a:extLst>
                </a:gridCol>
              </a:tblGrid>
              <a:tr h="370840">
                <a:tc>
                  <a:txBody>
                    <a:bodyPr/>
                    <a:lstStyle/>
                    <a:p>
                      <a:endParaRPr lang="en-US" dirty="0"/>
                    </a:p>
                  </a:txBody>
                  <a:tcPr/>
                </a:tc>
                <a:tc>
                  <a:txBody>
                    <a:bodyPr/>
                    <a:lstStyle/>
                    <a:p>
                      <a:r>
                        <a:rPr lang="en-US" dirty="0"/>
                        <a:t>Random</a:t>
                      </a:r>
                    </a:p>
                  </a:txBody>
                  <a:tcPr/>
                </a:tc>
                <a:tc>
                  <a:txBody>
                    <a:bodyPr/>
                    <a:lstStyle/>
                    <a:p>
                      <a:r>
                        <a:rPr lang="en-US" dirty="0"/>
                        <a:t>Big Money</a:t>
                      </a:r>
                    </a:p>
                  </a:txBody>
                  <a:tcPr/>
                </a:tc>
                <a:tc>
                  <a:txBody>
                    <a:bodyPr/>
                    <a:lstStyle/>
                    <a:p>
                      <a:r>
                        <a:rPr lang="en-US" dirty="0"/>
                        <a:t>Single Witch</a:t>
                      </a:r>
                    </a:p>
                  </a:txBody>
                  <a:tcPr/>
                </a:tc>
                <a:tc>
                  <a:txBody>
                    <a:bodyPr/>
                    <a:lstStyle/>
                    <a:p>
                      <a:r>
                        <a:rPr lang="en-US" dirty="0"/>
                        <a:t>Sarasua1</a:t>
                      </a:r>
                    </a:p>
                  </a:txBody>
                  <a:tcPr/>
                </a:tc>
                <a:extLst>
                  <a:ext uri="{0D108BD9-81ED-4DB2-BD59-A6C34878D82A}">
                    <a16:rowId xmlns:a16="http://schemas.microsoft.com/office/drawing/2014/main" val="3360126556"/>
                  </a:ext>
                </a:extLst>
              </a:tr>
              <a:tr h="370840">
                <a:tc>
                  <a:txBody>
                    <a:bodyPr/>
                    <a:lstStyle/>
                    <a:p>
                      <a:r>
                        <a:rPr lang="en-US" dirty="0"/>
                        <a:t>Big Money</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3335217576"/>
                  </a:ext>
                </a:extLst>
              </a:tr>
              <a:tr h="370840">
                <a:tc>
                  <a:txBody>
                    <a:bodyPr/>
                    <a:lstStyle/>
                    <a:p>
                      <a:r>
                        <a:rPr lang="en-US" dirty="0"/>
                        <a:t>Single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517176968"/>
                  </a:ext>
                </a:extLst>
              </a:tr>
              <a:tr h="370840">
                <a:tc>
                  <a:txBody>
                    <a:bodyPr/>
                    <a:lstStyle/>
                    <a:p>
                      <a:r>
                        <a:rPr lang="en-US" dirty="0"/>
                        <a:t>Double Witch</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130817624"/>
                  </a:ext>
                </a:extLst>
              </a:tr>
              <a:tr h="370840">
                <a:tc>
                  <a:txBody>
                    <a:bodyPr/>
                    <a:lstStyle/>
                    <a:p>
                      <a:r>
                        <a:rPr lang="en-US" dirty="0"/>
                        <a:t>Sarasua1</a:t>
                      </a:r>
                    </a:p>
                  </a:txBody>
                  <a:tcPr>
                    <a:solidFill>
                      <a:schemeClr val="accent1"/>
                    </a:solidFill>
                  </a:tcPr>
                </a:tc>
                <a:tc>
                  <a:txBody>
                    <a:bodyPr/>
                    <a:lstStyle/>
                    <a:p>
                      <a:r>
                        <a:rPr lang="en-US" dirty="0"/>
                        <a:t>50</a:t>
                      </a:r>
                    </a:p>
                  </a:txBody>
                  <a:tcPr/>
                </a:tc>
                <a:tc>
                  <a:txBody>
                    <a:bodyPr/>
                    <a:lstStyle/>
                    <a:p>
                      <a:r>
                        <a:rPr lang="en-US" dirty="0"/>
                        <a:t>50</a:t>
                      </a:r>
                    </a:p>
                  </a:txBody>
                  <a:tcPr/>
                </a:tc>
                <a:tc>
                  <a:txBody>
                    <a:bodyPr/>
                    <a:lstStyle/>
                    <a:p>
                      <a:r>
                        <a:rPr lang="en-US" dirty="0"/>
                        <a:t>50</a:t>
                      </a:r>
                    </a:p>
                  </a:txBody>
                  <a:tcPr/>
                </a:tc>
                <a:tc>
                  <a:txBody>
                    <a:bodyPr/>
                    <a:lstStyle/>
                    <a:p>
                      <a:r>
                        <a:rPr lang="en-US" dirty="0"/>
                        <a:t>50</a:t>
                      </a:r>
                    </a:p>
                  </a:txBody>
                  <a:tcPr/>
                </a:tc>
                <a:extLst>
                  <a:ext uri="{0D108BD9-81ED-4DB2-BD59-A6C34878D82A}">
                    <a16:rowId xmlns:a16="http://schemas.microsoft.com/office/drawing/2014/main" val="1481704081"/>
                  </a:ext>
                </a:extLst>
              </a:tr>
            </a:tbl>
          </a:graphicData>
        </a:graphic>
      </p:graphicFrame>
    </p:spTree>
    <p:extLst>
      <p:ext uri="{BB962C8B-B14F-4D97-AF65-F5344CB8AC3E}">
        <p14:creationId xmlns:p14="http://schemas.microsoft.com/office/powerpoint/2010/main" val="978441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b="1" u="sng" dirty="0">
                <a:solidFill>
                  <a:schemeClr val="accent1"/>
                </a:solidFill>
              </a:rPr>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2450282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b="1" u="sng" dirty="0">
                <a:solidFill>
                  <a:schemeClr val="accent1"/>
                </a:solidFill>
              </a:rPr>
              <a:t>Implementation</a:t>
            </a:r>
          </a:p>
          <a:p>
            <a:r>
              <a:rPr lang="en-US" sz="1800" dirty="0"/>
              <a:t>Conclusion</a:t>
            </a:r>
          </a:p>
          <a:p>
            <a:endParaRPr lang="en-US" sz="1800" dirty="0"/>
          </a:p>
        </p:txBody>
      </p:sp>
    </p:spTree>
    <p:extLst>
      <p:ext uri="{BB962C8B-B14F-4D97-AF65-F5344CB8AC3E}">
        <p14:creationId xmlns:p14="http://schemas.microsoft.com/office/powerpoint/2010/main" val="2487464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Data structure</a:t>
            </a:r>
          </a:p>
        </p:txBody>
      </p:sp>
      <p:sp>
        <p:nvSpPr>
          <p:cNvPr id="4" name="Rectangle 3">
            <a:extLst>
              <a:ext uri="{FF2B5EF4-FFF2-40B4-BE49-F238E27FC236}">
                <a16:creationId xmlns:a16="http://schemas.microsoft.com/office/drawing/2014/main" id="{7A176CB1-838A-48D6-98EA-A27ACC5E9B09}"/>
              </a:ext>
            </a:extLst>
          </p:cNvPr>
          <p:cNvSpPr/>
          <p:nvPr/>
        </p:nvSpPr>
        <p:spPr>
          <a:xfrm>
            <a:off x="4508121" y="2376172"/>
            <a:ext cx="3175757" cy="1439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5" name="Rectangle 4">
            <a:extLst>
              <a:ext uri="{FF2B5EF4-FFF2-40B4-BE49-F238E27FC236}">
                <a16:creationId xmlns:a16="http://schemas.microsoft.com/office/drawing/2014/main" id="{73D9B034-2F89-482D-85E3-C22F7AC5AE7C}"/>
              </a:ext>
            </a:extLst>
          </p:cNvPr>
          <p:cNvSpPr/>
          <p:nvPr/>
        </p:nvSpPr>
        <p:spPr>
          <a:xfrm>
            <a:off x="6670600" y="2447894"/>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3DB0834-4B9B-4A2C-B40C-10D200932D83}"/>
              </a:ext>
            </a:extLst>
          </p:cNvPr>
          <p:cNvSpPr/>
          <p:nvPr/>
        </p:nvSpPr>
        <p:spPr>
          <a:xfrm>
            <a:off x="4570219" y="3078334"/>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7" name="Rectangle 6">
            <a:extLst>
              <a:ext uri="{FF2B5EF4-FFF2-40B4-BE49-F238E27FC236}">
                <a16:creationId xmlns:a16="http://schemas.microsoft.com/office/drawing/2014/main" id="{30314A95-9EAB-4647-AF04-9A65447A6C34}"/>
              </a:ext>
            </a:extLst>
          </p:cNvPr>
          <p:cNvSpPr/>
          <p:nvPr/>
        </p:nvSpPr>
        <p:spPr>
          <a:xfrm>
            <a:off x="6686239" y="2848680"/>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2132BE-8012-401D-930E-C65FD4269717}"/>
              </a:ext>
            </a:extLst>
          </p:cNvPr>
          <p:cNvSpPr/>
          <p:nvPr/>
        </p:nvSpPr>
        <p:spPr>
          <a:xfrm>
            <a:off x="6722335"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8E1CB6-D7E7-455B-97A1-329ABEBEB114}"/>
              </a:ext>
            </a:extLst>
          </p:cNvPr>
          <p:cNvSpPr/>
          <p:nvPr/>
        </p:nvSpPr>
        <p:spPr>
          <a:xfrm>
            <a:off x="6991842"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3B3537-54E3-4949-853F-0101F6D4F57D}"/>
              </a:ext>
            </a:extLst>
          </p:cNvPr>
          <p:cNvSpPr/>
          <p:nvPr/>
        </p:nvSpPr>
        <p:spPr>
          <a:xfrm>
            <a:off x="7261349" y="289734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569B18-317D-4B4F-BD2D-2A1AE65D4ED5}"/>
              </a:ext>
            </a:extLst>
          </p:cNvPr>
          <p:cNvSpPr/>
          <p:nvPr/>
        </p:nvSpPr>
        <p:spPr>
          <a:xfrm>
            <a:off x="6695863" y="3137595"/>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6AD36-A4AE-4CBB-AD77-B31D63C80A32}"/>
              </a:ext>
            </a:extLst>
          </p:cNvPr>
          <p:cNvSpPr/>
          <p:nvPr/>
        </p:nvSpPr>
        <p:spPr>
          <a:xfrm>
            <a:off x="6731959" y="3186260"/>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27FC981-828B-489B-86C6-EC172E874C1B}"/>
              </a:ext>
            </a:extLst>
          </p:cNvPr>
          <p:cNvSpPr/>
          <p:nvPr/>
        </p:nvSpPr>
        <p:spPr>
          <a:xfrm>
            <a:off x="6686239" y="3427957"/>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82C448-1252-4A41-AD42-9246630FF72D}"/>
              </a:ext>
            </a:extLst>
          </p:cNvPr>
          <p:cNvSpPr/>
          <p:nvPr/>
        </p:nvSpPr>
        <p:spPr>
          <a:xfrm>
            <a:off x="6722335"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0FF1216-DB3D-436C-85DC-5663EACB5E1E}"/>
              </a:ext>
            </a:extLst>
          </p:cNvPr>
          <p:cNvSpPr/>
          <p:nvPr/>
        </p:nvSpPr>
        <p:spPr>
          <a:xfrm>
            <a:off x="6991842"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9BEA9F-A9E2-413B-8791-DDCB8D725200}"/>
              </a:ext>
            </a:extLst>
          </p:cNvPr>
          <p:cNvSpPr/>
          <p:nvPr/>
        </p:nvSpPr>
        <p:spPr>
          <a:xfrm>
            <a:off x="7261349" y="347662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6D58604-3D62-4492-924E-5A5E1B4F3223}"/>
              </a:ext>
            </a:extLst>
          </p:cNvPr>
          <p:cNvSpPr txBox="1"/>
          <p:nvPr/>
        </p:nvSpPr>
        <p:spPr>
          <a:xfrm>
            <a:off x="6647120" y="2454292"/>
            <a:ext cx="915635" cy="369332"/>
          </a:xfrm>
          <a:prstGeom prst="rect">
            <a:avLst/>
          </a:prstGeom>
          <a:noFill/>
        </p:spPr>
        <p:txBody>
          <a:bodyPr wrap="none" rtlCol="0">
            <a:spAutoFit/>
          </a:bodyPr>
          <a:lstStyle/>
          <a:p>
            <a:r>
              <a:rPr lang="en-US" dirty="0"/>
              <a:t>Moves</a:t>
            </a:r>
          </a:p>
        </p:txBody>
      </p:sp>
      <p:sp>
        <p:nvSpPr>
          <p:cNvPr id="20" name="TextBox 19">
            <a:extLst>
              <a:ext uri="{FF2B5EF4-FFF2-40B4-BE49-F238E27FC236}">
                <a16:creationId xmlns:a16="http://schemas.microsoft.com/office/drawing/2014/main" id="{8DB781A7-E7CF-4C82-BA86-59FF9A751FE7}"/>
              </a:ext>
            </a:extLst>
          </p:cNvPr>
          <p:cNvSpPr txBox="1"/>
          <p:nvPr/>
        </p:nvSpPr>
        <p:spPr>
          <a:xfrm>
            <a:off x="8109020" y="3308528"/>
            <a:ext cx="3308919" cy="369332"/>
          </a:xfrm>
          <a:prstGeom prst="rect">
            <a:avLst/>
          </a:prstGeom>
          <a:noFill/>
        </p:spPr>
        <p:txBody>
          <a:bodyPr wrap="none" rtlCol="0">
            <a:spAutoFit/>
          </a:bodyPr>
          <a:lstStyle/>
          <a:p>
            <a:r>
              <a:rPr lang="en-US" dirty="0"/>
              <a:t>Possible outcomes for move</a:t>
            </a:r>
          </a:p>
        </p:txBody>
      </p:sp>
      <p:cxnSp>
        <p:nvCxnSpPr>
          <p:cNvPr id="21" name="Straight Arrow Connector 20">
            <a:extLst>
              <a:ext uri="{FF2B5EF4-FFF2-40B4-BE49-F238E27FC236}">
                <a16:creationId xmlns:a16="http://schemas.microsoft.com/office/drawing/2014/main" id="{FC3C3570-3B5B-4E71-AADF-E1D5A8F459C9}"/>
              </a:ext>
            </a:extLst>
          </p:cNvPr>
          <p:cNvCxnSpPr>
            <a:cxnSpLocks/>
            <a:stCxn id="20" idx="1"/>
            <a:endCxn id="18" idx="3"/>
          </p:cNvCxnSpPr>
          <p:nvPr/>
        </p:nvCxnSpPr>
        <p:spPr>
          <a:xfrm flipH="1">
            <a:off x="7473105" y="3493194"/>
            <a:ext cx="635915" cy="4456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2" name="Rectangle 21">
            <a:extLst>
              <a:ext uri="{FF2B5EF4-FFF2-40B4-BE49-F238E27FC236}">
                <a16:creationId xmlns:a16="http://schemas.microsoft.com/office/drawing/2014/main" id="{4494AEE9-9680-49C1-9642-82158E4B02AF}"/>
              </a:ext>
            </a:extLst>
          </p:cNvPr>
          <p:cNvSpPr/>
          <p:nvPr/>
        </p:nvSpPr>
        <p:spPr>
          <a:xfrm>
            <a:off x="4570219" y="2815919"/>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23" name="Rectangle 22">
            <a:extLst>
              <a:ext uri="{FF2B5EF4-FFF2-40B4-BE49-F238E27FC236}">
                <a16:creationId xmlns:a16="http://schemas.microsoft.com/office/drawing/2014/main" id="{96D152DE-7824-4373-8D4F-2E6BB977E734}"/>
              </a:ext>
            </a:extLst>
          </p:cNvPr>
          <p:cNvSpPr/>
          <p:nvPr/>
        </p:nvSpPr>
        <p:spPr>
          <a:xfrm>
            <a:off x="2934596" y="4258730"/>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9F7ACDDE-A159-4A0F-BDC6-C2009A207DE5}"/>
              </a:ext>
            </a:extLst>
          </p:cNvPr>
          <p:cNvSpPr txBox="1"/>
          <p:nvPr/>
        </p:nvSpPr>
        <p:spPr>
          <a:xfrm>
            <a:off x="3469868" y="4259722"/>
            <a:ext cx="748923" cy="369332"/>
          </a:xfrm>
          <a:prstGeom prst="rect">
            <a:avLst/>
          </a:prstGeom>
          <a:noFill/>
        </p:spPr>
        <p:txBody>
          <a:bodyPr wrap="none" rtlCol="0">
            <a:spAutoFit/>
          </a:bodyPr>
          <a:lstStyle/>
          <a:p>
            <a:r>
              <a:rPr lang="en-US" dirty="0"/>
              <a:t>Data</a:t>
            </a:r>
          </a:p>
        </p:txBody>
      </p:sp>
      <p:sp>
        <p:nvSpPr>
          <p:cNvPr id="25" name="Rectangle 24">
            <a:extLst>
              <a:ext uri="{FF2B5EF4-FFF2-40B4-BE49-F238E27FC236}">
                <a16:creationId xmlns:a16="http://schemas.microsoft.com/office/drawing/2014/main" id="{012F8992-05FB-4F82-A190-7433386C2482}"/>
              </a:ext>
            </a:extLst>
          </p:cNvPr>
          <p:cNvSpPr/>
          <p:nvPr/>
        </p:nvSpPr>
        <p:spPr>
          <a:xfrm>
            <a:off x="3138230" y="4766213"/>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26" name="Rectangle 25">
            <a:extLst>
              <a:ext uri="{FF2B5EF4-FFF2-40B4-BE49-F238E27FC236}">
                <a16:creationId xmlns:a16="http://schemas.microsoft.com/office/drawing/2014/main" id="{8F8683B1-EC7E-4347-86A4-24EB49D19678}"/>
              </a:ext>
            </a:extLst>
          </p:cNvPr>
          <p:cNvSpPr/>
          <p:nvPr/>
        </p:nvSpPr>
        <p:spPr>
          <a:xfrm>
            <a:off x="3093217" y="5281969"/>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28" name="Straight Arrow Connector 27">
            <a:extLst>
              <a:ext uri="{FF2B5EF4-FFF2-40B4-BE49-F238E27FC236}">
                <a16:creationId xmlns:a16="http://schemas.microsoft.com/office/drawing/2014/main" id="{72A9D26F-5D52-4FDC-9A06-BDABB37B6FC3}"/>
              </a:ext>
            </a:extLst>
          </p:cNvPr>
          <p:cNvCxnSpPr/>
          <p:nvPr/>
        </p:nvCxnSpPr>
        <p:spPr>
          <a:xfrm flipH="1">
            <a:off x="4284105" y="3598890"/>
            <a:ext cx="469960" cy="72551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Rectangle 28">
            <a:extLst>
              <a:ext uri="{FF2B5EF4-FFF2-40B4-BE49-F238E27FC236}">
                <a16:creationId xmlns:a16="http://schemas.microsoft.com/office/drawing/2014/main" id="{6B9FF7E8-0602-45C5-863C-6F1259F30FD1}"/>
              </a:ext>
            </a:extLst>
          </p:cNvPr>
          <p:cNvSpPr/>
          <p:nvPr/>
        </p:nvSpPr>
        <p:spPr>
          <a:xfrm>
            <a:off x="5373121" y="4629054"/>
            <a:ext cx="2150516" cy="1174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Metadata</a:t>
            </a:r>
          </a:p>
          <a:p>
            <a:pPr algn="ctr"/>
            <a:endParaRPr lang="en-US" dirty="0"/>
          </a:p>
          <a:p>
            <a:r>
              <a:rPr lang="en-US" dirty="0"/>
              <a:t>Float wins;</a:t>
            </a:r>
          </a:p>
          <a:p>
            <a:r>
              <a:rPr lang="en-US"/>
              <a:t>Float simulations;</a:t>
            </a:r>
            <a:endParaRPr lang="en-US" dirty="0"/>
          </a:p>
        </p:txBody>
      </p:sp>
      <p:cxnSp>
        <p:nvCxnSpPr>
          <p:cNvPr id="33" name="Straight Arrow Connector 32">
            <a:extLst>
              <a:ext uri="{FF2B5EF4-FFF2-40B4-BE49-F238E27FC236}">
                <a16:creationId xmlns:a16="http://schemas.microsoft.com/office/drawing/2014/main" id="{9CA7AF74-5EF2-4C36-9A09-86FFEDF140D0}"/>
              </a:ext>
            </a:extLst>
          </p:cNvPr>
          <p:cNvCxnSpPr>
            <a:cxnSpLocks/>
            <a:stCxn id="20" idx="1"/>
          </p:cNvCxnSpPr>
          <p:nvPr/>
        </p:nvCxnSpPr>
        <p:spPr>
          <a:xfrm flipH="1">
            <a:off x="7113720" y="3493194"/>
            <a:ext cx="995300" cy="7271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6" name="Straight Arrow Connector 35">
            <a:extLst>
              <a:ext uri="{FF2B5EF4-FFF2-40B4-BE49-F238E27FC236}">
                <a16:creationId xmlns:a16="http://schemas.microsoft.com/office/drawing/2014/main" id="{1D263E0E-7401-4790-B107-B55E394937AF}"/>
              </a:ext>
            </a:extLst>
          </p:cNvPr>
          <p:cNvCxnSpPr>
            <a:cxnSpLocks/>
            <a:stCxn id="20" idx="1"/>
          </p:cNvCxnSpPr>
          <p:nvPr/>
        </p:nvCxnSpPr>
        <p:spPr>
          <a:xfrm flipH="1">
            <a:off x="6864370" y="3493194"/>
            <a:ext cx="1244650" cy="229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4" name="Straight Arrow Connector 43">
            <a:extLst>
              <a:ext uri="{FF2B5EF4-FFF2-40B4-BE49-F238E27FC236}">
                <a16:creationId xmlns:a16="http://schemas.microsoft.com/office/drawing/2014/main" id="{1C75002A-A494-4E32-A52B-614424E6D81A}"/>
              </a:ext>
            </a:extLst>
          </p:cNvPr>
          <p:cNvCxnSpPr>
            <a:cxnSpLocks/>
            <a:stCxn id="45" idx="1"/>
            <a:endCxn id="7" idx="3"/>
          </p:cNvCxnSpPr>
          <p:nvPr/>
        </p:nvCxnSpPr>
        <p:spPr>
          <a:xfrm flipH="1">
            <a:off x="7523637" y="2911204"/>
            <a:ext cx="626490" cy="5760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5" name="TextBox 44">
            <a:extLst>
              <a:ext uri="{FF2B5EF4-FFF2-40B4-BE49-F238E27FC236}">
                <a16:creationId xmlns:a16="http://schemas.microsoft.com/office/drawing/2014/main" id="{91DDC28D-92AA-4419-BEC0-302B447B7AB8}"/>
              </a:ext>
            </a:extLst>
          </p:cNvPr>
          <p:cNvSpPr txBox="1"/>
          <p:nvPr/>
        </p:nvSpPr>
        <p:spPr>
          <a:xfrm>
            <a:off x="8150127" y="2726538"/>
            <a:ext cx="825867" cy="369332"/>
          </a:xfrm>
          <a:prstGeom prst="rect">
            <a:avLst/>
          </a:prstGeom>
          <a:noFill/>
        </p:spPr>
        <p:txBody>
          <a:bodyPr wrap="none" rtlCol="0">
            <a:spAutoFit/>
          </a:bodyPr>
          <a:lstStyle/>
          <a:p>
            <a:r>
              <a:rPr lang="en-US" dirty="0"/>
              <a:t>Move</a:t>
            </a:r>
          </a:p>
        </p:txBody>
      </p:sp>
      <p:cxnSp>
        <p:nvCxnSpPr>
          <p:cNvPr id="46" name="Straight Arrow Connector 45">
            <a:extLst>
              <a:ext uri="{FF2B5EF4-FFF2-40B4-BE49-F238E27FC236}">
                <a16:creationId xmlns:a16="http://schemas.microsoft.com/office/drawing/2014/main" id="{B3EA13B6-24A3-4070-9DAB-75662ED4EEF0}"/>
              </a:ext>
            </a:extLst>
          </p:cNvPr>
          <p:cNvCxnSpPr>
            <a:cxnSpLocks/>
            <a:stCxn id="45" idx="1"/>
          </p:cNvCxnSpPr>
          <p:nvPr/>
        </p:nvCxnSpPr>
        <p:spPr>
          <a:xfrm flipH="1">
            <a:off x="7425503" y="2911204"/>
            <a:ext cx="724624" cy="3222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8" name="Straight Arrow Connector 47">
            <a:extLst>
              <a:ext uri="{FF2B5EF4-FFF2-40B4-BE49-F238E27FC236}">
                <a16:creationId xmlns:a16="http://schemas.microsoft.com/office/drawing/2014/main" id="{7097CD0D-9B0B-4EA5-AED4-CB731A6487E6}"/>
              </a:ext>
            </a:extLst>
          </p:cNvPr>
          <p:cNvCxnSpPr>
            <a:cxnSpLocks/>
            <a:stCxn id="45" idx="1"/>
          </p:cNvCxnSpPr>
          <p:nvPr/>
        </p:nvCxnSpPr>
        <p:spPr>
          <a:xfrm flipH="1">
            <a:off x="7486695" y="2911204"/>
            <a:ext cx="663432" cy="51233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Straight Arrow Connector 52">
            <a:extLst>
              <a:ext uri="{FF2B5EF4-FFF2-40B4-BE49-F238E27FC236}">
                <a16:creationId xmlns:a16="http://schemas.microsoft.com/office/drawing/2014/main" id="{DEBAB712-F974-4EF8-AC5B-BE21FE7F36F0}"/>
              </a:ext>
            </a:extLst>
          </p:cNvPr>
          <p:cNvCxnSpPr>
            <a:stCxn id="25" idx="3"/>
          </p:cNvCxnSpPr>
          <p:nvPr/>
        </p:nvCxnSpPr>
        <p:spPr>
          <a:xfrm>
            <a:off x="4550427" y="4976152"/>
            <a:ext cx="943817" cy="343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7053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par>
                                <p:cTn id="90" presetID="10" presetClass="entr" presetSubtype="0" fill="hold" nodeType="with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par>
                                <p:cTn id="98" presetID="10" presetClass="entr" presetSubtype="0"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5" grpId="0" animBg="1"/>
      <p:bldP spid="16" grpId="0" animBg="1"/>
      <p:bldP spid="17" grpId="0" animBg="1"/>
      <p:bldP spid="18" grpId="0" animBg="1"/>
      <p:bldP spid="19" grpId="0"/>
      <p:bldP spid="20" grpId="0"/>
      <p:bldP spid="22" grpId="0" animBg="1"/>
      <p:bldP spid="23" grpId="0" animBg="1"/>
      <p:bldP spid="24" grpId="0"/>
      <p:bldP spid="25" grpId="0" animBg="1"/>
      <p:bldP spid="26" grpId="0" animBg="1"/>
      <p:bldP spid="29" grpId="0" animBg="1"/>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b="1" u="sng" dirty="0">
                <a:solidFill>
                  <a:schemeClr val="accent1"/>
                </a:solidFill>
              </a:rPr>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3115253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Selection</a:t>
            </a:r>
          </a:p>
          <a:p>
            <a:pPr lvl="1"/>
            <a:r>
              <a:rPr lang="en-US" dirty="0"/>
              <a:t>How to calculate score?</a:t>
            </a:r>
          </a:p>
          <a:p>
            <a:pPr lvl="2"/>
            <a:r>
              <a:rPr lang="en-US" dirty="0"/>
              <a:t>Sum all possible outcomes for each move</a:t>
            </a:r>
          </a:p>
          <a:p>
            <a:pPr lvl="2"/>
            <a:r>
              <a:rPr lang="en-US" dirty="0"/>
              <a:t>Add VP Nudge</a:t>
            </a:r>
          </a:p>
          <a:p>
            <a:r>
              <a:rPr lang="en-US" dirty="0"/>
              <a:t>Expand</a:t>
            </a:r>
          </a:p>
          <a:p>
            <a:pPr lvl="1"/>
            <a:r>
              <a:rPr lang="en-US" dirty="0"/>
              <a:t>Expand over all possible moves</a:t>
            </a:r>
          </a:p>
          <a:p>
            <a:pPr lvl="2"/>
            <a:r>
              <a:rPr lang="en-US" dirty="0"/>
              <a:t>Don’t include duplicates</a:t>
            </a:r>
          </a:p>
          <a:p>
            <a:pPr lvl="1"/>
            <a:r>
              <a:rPr lang="en-US" dirty="0"/>
              <a:t>Expand over subset of moves</a:t>
            </a:r>
          </a:p>
          <a:p>
            <a:pPr lvl="2"/>
            <a:r>
              <a:rPr lang="en-US" dirty="0"/>
              <a:t>Subset gathered using heuristics</a:t>
            </a:r>
          </a:p>
          <a:p>
            <a:pPr lvl="3"/>
            <a:r>
              <a:rPr lang="en-US" dirty="0"/>
              <a:t>Buy Highest VP card</a:t>
            </a:r>
          </a:p>
          <a:p>
            <a:pPr lvl="3"/>
            <a:r>
              <a:rPr lang="en-US" dirty="0"/>
              <a:t>Buy highest Money Card,</a:t>
            </a:r>
          </a:p>
          <a:p>
            <a:pPr lvl="3"/>
            <a:r>
              <a:rPr lang="en-US" dirty="0"/>
              <a:t>Buy highest action card</a:t>
            </a:r>
          </a:p>
        </p:txBody>
      </p:sp>
      <p:sp>
        <p:nvSpPr>
          <p:cNvPr id="4" name="Rectangle 3">
            <a:extLst>
              <a:ext uri="{FF2B5EF4-FFF2-40B4-BE49-F238E27FC236}">
                <a16:creationId xmlns:a16="http://schemas.microsoft.com/office/drawing/2014/main" id="{5F060D32-A2DA-411A-8167-2A1BF7BCCEC1}"/>
              </a:ext>
            </a:extLst>
          </p:cNvPr>
          <p:cNvSpPr/>
          <p:nvPr/>
        </p:nvSpPr>
        <p:spPr>
          <a:xfrm>
            <a:off x="7462812" y="2709302"/>
            <a:ext cx="3175757" cy="1439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5" name="Rectangle 4">
            <a:extLst>
              <a:ext uri="{FF2B5EF4-FFF2-40B4-BE49-F238E27FC236}">
                <a16:creationId xmlns:a16="http://schemas.microsoft.com/office/drawing/2014/main" id="{184044D9-ABEC-4E4C-BC80-65326337884B}"/>
              </a:ext>
            </a:extLst>
          </p:cNvPr>
          <p:cNvSpPr/>
          <p:nvPr/>
        </p:nvSpPr>
        <p:spPr>
          <a:xfrm>
            <a:off x="9625291" y="2781024"/>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72D4D74-FD12-4CF9-8BF8-593B7DD2F4C1}"/>
              </a:ext>
            </a:extLst>
          </p:cNvPr>
          <p:cNvSpPr/>
          <p:nvPr/>
        </p:nvSpPr>
        <p:spPr>
          <a:xfrm>
            <a:off x="7524910" y="3411464"/>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7" name="Rectangle 6">
            <a:extLst>
              <a:ext uri="{FF2B5EF4-FFF2-40B4-BE49-F238E27FC236}">
                <a16:creationId xmlns:a16="http://schemas.microsoft.com/office/drawing/2014/main" id="{84B9E206-A03A-4FE7-94AB-84574233E54F}"/>
              </a:ext>
            </a:extLst>
          </p:cNvPr>
          <p:cNvSpPr/>
          <p:nvPr/>
        </p:nvSpPr>
        <p:spPr>
          <a:xfrm>
            <a:off x="9640930" y="3181810"/>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CDA7317-1F5C-48D4-9F53-48DEFCC4B225}"/>
              </a:ext>
            </a:extLst>
          </p:cNvPr>
          <p:cNvSpPr/>
          <p:nvPr/>
        </p:nvSpPr>
        <p:spPr>
          <a:xfrm>
            <a:off x="9677026"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C373875-493F-4DCE-B4E6-D5C6C4050515}"/>
              </a:ext>
            </a:extLst>
          </p:cNvPr>
          <p:cNvSpPr/>
          <p:nvPr/>
        </p:nvSpPr>
        <p:spPr>
          <a:xfrm>
            <a:off x="9946533"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DCC4BF-2107-4149-94F3-F111CA1E8394}"/>
              </a:ext>
            </a:extLst>
          </p:cNvPr>
          <p:cNvSpPr/>
          <p:nvPr/>
        </p:nvSpPr>
        <p:spPr>
          <a:xfrm>
            <a:off x="10216040" y="3230475"/>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50AB4D-72D8-470C-85D0-555A6533176E}"/>
              </a:ext>
            </a:extLst>
          </p:cNvPr>
          <p:cNvSpPr/>
          <p:nvPr/>
        </p:nvSpPr>
        <p:spPr>
          <a:xfrm>
            <a:off x="9650554" y="3470725"/>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FDF743-50FA-46C9-8261-09D8F1988E30}"/>
              </a:ext>
            </a:extLst>
          </p:cNvPr>
          <p:cNvSpPr/>
          <p:nvPr/>
        </p:nvSpPr>
        <p:spPr>
          <a:xfrm>
            <a:off x="9686650" y="3519390"/>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FDB5D3-14FE-4B99-B469-423683B3B14E}"/>
              </a:ext>
            </a:extLst>
          </p:cNvPr>
          <p:cNvSpPr/>
          <p:nvPr/>
        </p:nvSpPr>
        <p:spPr>
          <a:xfrm>
            <a:off x="9640930" y="3761087"/>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281730D-BE05-4E19-957F-9E7744FE34F5}"/>
              </a:ext>
            </a:extLst>
          </p:cNvPr>
          <p:cNvSpPr/>
          <p:nvPr/>
        </p:nvSpPr>
        <p:spPr>
          <a:xfrm>
            <a:off x="9677026"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DF3EC3-9985-469F-B453-E41F05FD090E}"/>
              </a:ext>
            </a:extLst>
          </p:cNvPr>
          <p:cNvSpPr/>
          <p:nvPr/>
        </p:nvSpPr>
        <p:spPr>
          <a:xfrm>
            <a:off x="9946533"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0DC30F5-44BE-4DCF-B533-73B6547971EF}"/>
              </a:ext>
            </a:extLst>
          </p:cNvPr>
          <p:cNvSpPr/>
          <p:nvPr/>
        </p:nvSpPr>
        <p:spPr>
          <a:xfrm>
            <a:off x="10216040" y="3809752"/>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B2AA746-F007-4B8C-8238-3582B46AB168}"/>
              </a:ext>
            </a:extLst>
          </p:cNvPr>
          <p:cNvSpPr txBox="1"/>
          <p:nvPr/>
        </p:nvSpPr>
        <p:spPr>
          <a:xfrm>
            <a:off x="9601811" y="2787422"/>
            <a:ext cx="915635" cy="369332"/>
          </a:xfrm>
          <a:prstGeom prst="rect">
            <a:avLst/>
          </a:prstGeom>
          <a:noFill/>
        </p:spPr>
        <p:txBody>
          <a:bodyPr wrap="none" rtlCol="0">
            <a:spAutoFit/>
          </a:bodyPr>
          <a:lstStyle/>
          <a:p>
            <a:r>
              <a:rPr lang="en-US" dirty="0"/>
              <a:t>Moves</a:t>
            </a:r>
          </a:p>
        </p:txBody>
      </p:sp>
      <p:sp>
        <p:nvSpPr>
          <p:cNvPr id="20" name="Rectangle 19">
            <a:extLst>
              <a:ext uri="{FF2B5EF4-FFF2-40B4-BE49-F238E27FC236}">
                <a16:creationId xmlns:a16="http://schemas.microsoft.com/office/drawing/2014/main" id="{93B5EEB3-724B-430E-BE8C-3F69C8FF567A}"/>
              </a:ext>
            </a:extLst>
          </p:cNvPr>
          <p:cNvSpPr/>
          <p:nvPr/>
        </p:nvSpPr>
        <p:spPr>
          <a:xfrm>
            <a:off x="7524910" y="3149049"/>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21" name="Rectangle 20">
            <a:extLst>
              <a:ext uri="{FF2B5EF4-FFF2-40B4-BE49-F238E27FC236}">
                <a16:creationId xmlns:a16="http://schemas.microsoft.com/office/drawing/2014/main" id="{FA0D5976-98D6-46CD-8A0C-05A0EE278B80}"/>
              </a:ext>
            </a:extLst>
          </p:cNvPr>
          <p:cNvSpPr/>
          <p:nvPr/>
        </p:nvSpPr>
        <p:spPr>
          <a:xfrm>
            <a:off x="7310869" y="4425567"/>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52E3C16-089B-46B7-8264-1B15395C8C21}"/>
              </a:ext>
            </a:extLst>
          </p:cNvPr>
          <p:cNvSpPr txBox="1"/>
          <p:nvPr/>
        </p:nvSpPr>
        <p:spPr>
          <a:xfrm>
            <a:off x="7846141" y="4426559"/>
            <a:ext cx="748923" cy="369332"/>
          </a:xfrm>
          <a:prstGeom prst="rect">
            <a:avLst/>
          </a:prstGeom>
          <a:noFill/>
        </p:spPr>
        <p:txBody>
          <a:bodyPr wrap="none" rtlCol="0">
            <a:spAutoFit/>
          </a:bodyPr>
          <a:lstStyle/>
          <a:p>
            <a:r>
              <a:rPr lang="en-US" dirty="0"/>
              <a:t>Data</a:t>
            </a:r>
          </a:p>
        </p:txBody>
      </p:sp>
      <p:sp>
        <p:nvSpPr>
          <p:cNvPr id="23" name="Rectangle 22">
            <a:extLst>
              <a:ext uri="{FF2B5EF4-FFF2-40B4-BE49-F238E27FC236}">
                <a16:creationId xmlns:a16="http://schemas.microsoft.com/office/drawing/2014/main" id="{6663BF4C-21DD-4F39-BB0B-A3EB77258B29}"/>
              </a:ext>
            </a:extLst>
          </p:cNvPr>
          <p:cNvSpPr/>
          <p:nvPr/>
        </p:nvSpPr>
        <p:spPr>
          <a:xfrm>
            <a:off x="7514503" y="4933050"/>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24" name="Rectangle 23">
            <a:extLst>
              <a:ext uri="{FF2B5EF4-FFF2-40B4-BE49-F238E27FC236}">
                <a16:creationId xmlns:a16="http://schemas.microsoft.com/office/drawing/2014/main" id="{0B401A32-CB1B-4BFF-B924-5062C17C7C7A}"/>
              </a:ext>
            </a:extLst>
          </p:cNvPr>
          <p:cNvSpPr/>
          <p:nvPr/>
        </p:nvSpPr>
        <p:spPr>
          <a:xfrm>
            <a:off x="7469490" y="5448806"/>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25" name="Straight Arrow Connector 24">
            <a:extLst>
              <a:ext uri="{FF2B5EF4-FFF2-40B4-BE49-F238E27FC236}">
                <a16:creationId xmlns:a16="http://schemas.microsoft.com/office/drawing/2014/main" id="{CCA41210-F324-4EBA-8CE0-8C63D8938E8A}"/>
              </a:ext>
            </a:extLst>
          </p:cNvPr>
          <p:cNvCxnSpPr>
            <a:cxnSpLocks/>
          </p:cNvCxnSpPr>
          <p:nvPr/>
        </p:nvCxnSpPr>
        <p:spPr>
          <a:xfrm>
            <a:off x="7708756" y="3932020"/>
            <a:ext cx="21511" cy="59033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6" name="Rectangle 25">
            <a:extLst>
              <a:ext uri="{FF2B5EF4-FFF2-40B4-BE49-F238E27FC236}">
                <a16:creationId xmlns:a16="http://schemas.microsoft.com/office/drawing/2014/main" id="{63C3A6C1-DAEF-428A-9B97-A5D5DD7D70C8}"/>
              </a:ext>
            </a:extLst>
          </p:cNvPr>
          <p:cNvSpPr/>
          <p:nvPr/>
        </p:nvSpPr>
        <p:spPr>
          <a:xfrm>
            <a:off x="9749394" y="4795891"/>
            <a:ext cx="2150516" cy="1174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Metadata</a:t>
            </a:r>
          </a:p>
          <a:p>
            <a:pPr algn="ctr"/>
            <a:endParaRPr lang="en-US" dirty="0"/>
          </a:p>
          <a:p>
            <a:r>
              <a:rPr lang="en-US" dirty="0"/>
              <a:t>Float wins;</a:t>
            </a:r>
          </a:p>
          <a:p>
            <a:r>
              <a:rPr lang="en-US" dirty="0"/>
              <a:t>Float simulations</a:t>
            </a:r>
          </a:p>
        </p:txBody>
      </p:sp>
      <p:cxnSp>
        <p:nvCxnSpPr>
          <p:cNvPr id="33" name="Straight Arrow Connector 32">
            <a:extLst>
              <a:ext uri="{FF2B5EF4-FFF2-40B4-BE49-F238E27FC236}">
                <a16:creationId xmlns:a16="http://schemas.microsoft.com/office/drawing/2014/main" id="{1565222F-0091-4DC1-AF65-DD8EA131C586}"/>
              </a:ext>
            </a:extLst>
          </p:cNvPr>
          <p:cNvCxnSpPr>
            <a:stCxn id="23" idx="3"/>
          </p:cNvCxnSpPr>
          <p:nvPr/>
        </p:nvCxnSpPr>
        <p:spPr>
          <a:xfrm>
            <a:off x="8926700" y="5142989"/>
            <a:ext cx="943817" cy="343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14272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0" end="0"/>
                                            </p:txEl>
                                          </p:spTgt>
                                        </p:tgtEl>
                                        <p:attrNameLst>
                                          <p:attrName>style.visibility</p:attrName>
                                        </p:attrNameLst>
                                      </p:cBhvr>
                                      <p:to>
                                        <p:strVal val="visible"/>
                                      </p:to>
                                    </p:set>
                                    <p:animEffect transition="in" filter="fade">
                                      <p:cBhvr>
                                        <p:cTn id="75" dur="500"/>
                                        <p:tgtEl>
                                          <p:spTgt spid="3">
                                            <p:txEl>
                                              <p:pRg st="0" end="0"/>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3">
                                            <p:txEl>
                                              <p:pRg st="1" end="1"/>
                                            </p:txEl>
                                          </p:spTgt>
                                        </p:tgtEl>
                                        <p:attrNameLst>
                                          <p:attrName>style.visibility</p:attrName>
                                        </p:attrNameLst>
                                      </p:cBhvr>
                                      <p:to>
                                        <p:strVal val="visible"/>
                                      </p:to>
                                    </p:set>
                                    <p:animEffect transition="in" filter="fade">
                                      <p:cBhvr>
                                        <p:cTn id="78" dur="500"/>
                                        <p:tgtEl>
                                          <p:spTgt spid="3">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2" end="2"/>
                                            </p:txEl>
                                          </p:spTgt>
                                        </p:tgtEl>
                                        <p:attrNameLst>
                                          <p:attrName>style.visibility</p:attrName>
                                        </p:attrNameLst>
                                      </p:cBhvr>
                                      <p:to>
                                        <p:strVal val="visible"/>
                                      </p:to>
                                    </p:set>
                                    <p:animEffect transition="in" filter="fade">
                                      <p:cBhvr>
                                        <p:cTn id="83" dur="500"/>
                                        <p:tgtEl>
                                          <p:spTgt spid="3">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
                                            <p:txEl>
                                              <p:pRg st="3" end="3"/>
                                            </p:txEl>
                                          </p:spTgt>
                                        </p:tgtEl>
                                        <p:attrNameLst>
                                          <p:attrName>style.visibility</p:attrName>
                                        </p:attrNameLst>
                                      </p:cBhvr>
                                      <p:to>
                                        <p:strVal val="visible"/>
                                      </p:to>
                                    </p:set>
                                    <p:animEffect transition="in" filter="fade">
                                      <p:cBhvr>
                                        <p:cTn id="88" dur="500"/>
                                        <p:tgtEl>
                                          <p:spTgt spid="3">
                                            <p:txEl>
                                              <p:pRg st="3" end="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
                                            <p:txEl>
                                              <p:pRg st="4" end="4"/>
                                            </p:txEl>
                                          </p:spTgt>
                                        </p:tgtEl>
                                        <p:attrNameLst>
                                          <p:attrName>style.visibility</p:attrName>
                                        </p:attrNameLst>
                                      </p:cBhvr>
                                      <p:to>
                                        <p:strVal val="visible"/>
                                      </p:to>
                                    </p:set>
                                    <p:animEffect transition="in" filter="fade">
                                      <p:cBhvr>
                                        <p:cTn id="93" dur="500"/>
                                        <p:tgtEl>
                                          <p:spTgt spid="3">
                                            <p:txEl>
                                              <p:pRg st="4" end="4"/>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3">
                                            <p:txEl>
                                              <p:pRg st="5" end="5"/>
                                            </p:txEl>
                                          </p:spTgt>
                                        </p:tgtEl>
                                        <p:attrNameLst>
                                          <p:attrName>style.visibility</p:attrName>
                                        </p:attrNameLst>
                                      </p:cBhvr>
                                      <p:to>
                                        <p:strVal val="visible"/>
                                      </p:to>
                                    </p:set>
                                    <p:animEffect transition="in" filter="fade">
                                      <p:cBhvr>
                                        <p:cTn id="98" dur="500"/>
                                        <p:tgtEl>
                                          <p:spTgt spid="3">
                                            <p:txEl>
                                              <p:pRg st="5" end="5"/>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
                                            <p:txEl>
                                              <p:pRg st="6" end="6"/>
                                            </p:txEl>
                                          </p:spTgt>
                                        </p:tgtEl>
                                        <p:attrNameLst>
                                          <p:attrName>style.visibility</p:attrName>
                                        </p:attrNameLst>
                                      </p:cBhvr>
                                      <p:to>
                                        <p:strVal val="visible"/>
                                      </p:to>
                                    </p:set>
                                    <p:animEffect transition="in" filter="fade">
                                      <p:cBhvr>
                                        <p:cTn id="103" dur="500"/>
                                        <p:tgtEl>
                                          <p:spTgt spid="3">
                                            <p:txEl>
                                              <p:pRg st="6" end="6"/>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
                                            <p:txEl>
                                              <p:pRg st="7" end="7"/>
                                            </p:txEl>
                                          </p:spTgt>
                                        </p:tgtEl>
                                        <p:attrNameLst>
                                          <p:attrName>style.visibility</p:attrName>
                                        </p:attrNameLst>
                                      </p:cBhvr>
                                      <p:to>
                                        <p:strVal val="visible"/>
                                      </p:to>
                                    </p:set>
                                    <p:animEffect transition="in" filter="fade">
                                      <p:cBhvr>
                                        <p:cTn id="108" dur="500"/>
                                        <p:tgtEl>
                                          <p:spTgt spid="3">
                                            <p:txEl>
                                              <p:pRg st="7" end="7"/>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
                                            <p:txEl>
                                              <p:pRg st="8" end="8"/>
                                            </p:txEl>
                                          </p:spTgt>
                                        </p:tgtEl>
                                        <p:attrNameLst>
                                          <p:attrName>style.visibility</p:attrName>
                                        </p:attrNameLst>
                                      </p:cBhvr>
                                      <p:to>
                                        <p:strVal val="visible"/>
                                      </p:to>
                                    </p:set>
                                    <p:animEffect transition="in" filter="fade">
                                      <p:cBhvr>
                                        <p:cTn id="113" dur="500"/>
                                        <p:tgtEl>
                                          <p:spTgt spid="3">
                                            <p:txEl>
                                              <p:pRg st="8" end="8"/>
                                            </p:txEl>
                                          </p:spTgt>
                                        </p:tgtEl>
                                      </p:cBhvr>
                                    </p:animEffect>
                                  </p:childTnLst>
                                </p:cTn>
                              </p:par>
                              <p:par>
                                <p:cTn id="114" presetID="10" presetClass="entr" presetSubtype="0" fill="hold" nodeType="withEffect">
                                  <p:stCondLst>
                                    <p:cond delay="0"/>
                                  </p:stCondLst>
                                  <p:childTnLst>
                                    <p:set>
                                      <p:cBhvr>
                                        <p:cTn id="115" dur="1" fill="hold">
                                          <p:stCondLst>
                                            <p:cond delay="0"/>
                                          </p:stCondLst>
                                        </p:cTn>
                                        <p:tgtEl>
                                          <p:spTgt spid="3">
                                            <p:txEl>
                                              <p:pRg st="9" end="9"/>
                                            </p:txEl>
                                          </p:spTgt>
                                        </p:tgtEl>
                                        <p:attrNameLst>
                                          <p:attrName>style.visibility</p:attrName>
                                        </p:attrNameLst>
                                      </p:cBhvr>
                                      <p:to>
                                        <p:strVal val="visible"/>
                                      </p:to>
                                    </p:set>
                                    <p:animEffect transition="in" filter="fade">
                                      <p:cBhvr>
                                        <p:cTn id="116" dur="500"/>
                                        <p:tgtEl>
                                          <p:spTgt spid="3">
                                            <p:txEl>
                                              <p:pRg st="9" end="9"/>
                                            </p:txEl>
                                          </p:spTgt>
                                        </p:tgtEl>
                                      </p:cBhvr>
                                    </p:animEffect>
                                  </p:childTnLst>
                                </p:cTn>
                              </p:par>
                              <p:par>
                                <p:cTn id="117" presetID="10" presetClass="entr" presetSubtype="0" fill="hold" nodeType="withEffect">
                                  <p:stCondLst>
                                    <p:cond delay="0"/>
                                  </p:stCondLst>
                                  <p:childTnLst>
                                    <p:set>
                                      <p:cBhvr>
                                        <p:cTn id="118" dur="1" fill="hold">
                                          <p:stCondLst>
                                            <p:cond delay="0"/>
                                          </p:stCondLst>
                                        </p:cTn>
                                        <p:tgtEl>
                                          <p:spTgt spid="3">
                                            <p:txEl>
                                              <p:pRg st="10" end="10"/>
                                            </p:txEl>
                                          </p:spTgt>
                                        </p:tgtEl>
                                        <p:attrNameLst>
                                          <p:attrName>style.visibility</p:attrName>
                                        </p:attrNameLst>
                                      </p:cBhvr>
                                      <p:to>
                                        <p:strVal val="visible"/>
                                      </p:to>
                                    </p:set>
                                    <p:animEffect transition="in" filter="fade">
                                      <p:cBhvr>
                                        <p:cTn id="119" dur="500"/>
                                        <p:tgtEl>
                                          <p:spTgt spid="3">
                                            <p:txEl>
                                              <p:pRg st="10" end="10"/>
                                            </p:txEl>
                                          </p:spTgt>
                                        </p:tgtEl>
                                      </p:cBhvr>
                                    </p:animEffect>
                                  </p:childTnLst>
                                </p:cTn>
                              </p:par>
                              <p:par>
                                <p:cTn id="120" presetID="10" presetClass="entr" presetSubtype="0" fill="hold" nodeType="withEffect">
                                  <p:stCondLst>
                                    <p:cond delay="0"/>
                                  </p:stCondLst>
                                  <p:childTnLst>
                                    <p:set>
                                      <p:cBhvr>
                                        <p:cTn id="121" dur="1" fill="hold">
                                          <p:stCondLst>
                                            <p:cond delay="0"/>
                                          </p:stCondLst>
                                        </p:cTn>
                                        <p:tgtEl>
                                          <p:spTgt spid="3">
                                            <p:txEl>
                                              <p:pRg st="11" end="11"/>
                                            </p:txEl>
                                          </p:spTgt>
                                        </p:tgtEl>
                                        <p:attrNameLst>
                                          <p:attrName>style.visibility</p:attrName>
                                        </p:attrNameLst>
                                      </p:cBhvr>
                                      <p:to>
                                        <p:strVal val="visible"/>
                                      </p:to>
                                    </p:set>
                                    <p:animEffect transition="in" filter="fade">
                                      <p:cBhvr>
                                        <p:cTn id="1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20" grpId="0" animBg="1"/>
      <p:bldP spid="21" grpId="0" animBg="1"/>
      <p:bldP spid="22" grpId="0"/>
      <p:bldP spid="23" grpId="0" animBg="1"/>
      <p:bldP spid="24" grpId="0" animBg="1"/>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 cont’d</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Best Move is selected from options</a:t>
            </a:r>
          </a:p>
          <a:p>
            <a:r>
              <a:rPr lang="en-US" dirty="0"/>
              <a:t>Ask Game for </a:t>
            </a:r>
            <a:r>
              <a:rPr lang="en-US" dirty="0" err="1"/>
              <a:t>gamestate</a:t>
            </a:r>
            <a:r>
              <a:rPr lang="en-US" dirty="0"/>
              <a:t> after playing move</a:t>
            </a:r>
          </a:p>
          <a:p>
            <a:r>
              <a:rPr lang="en-US" dirty="0"/>
              <a:t>Compare </a:t>
            </a:r>
            <a:r>
              <a:rPr lang="en-US" dirty="0" err="1"/>
              <a:t>gamestate</a:t>
            </a:r>
            <a:r>
              <a:rPr lang="en-US" dirty="0"/>
              <a:t> to stored </a:t>
            </a:r>
            <a:r>
              <a:rPr lang="en-US" dirty="0" err="1"/>
              <a:t>gamestates</a:t>
            </a:r>
            <a:endParaRPr lang="en-US" dirty="0"/>
          </a:p>
          <a:p>
            <a:pPr lvl="1"/>
            <a:r>
              <a:rPr lang="en-US" dirty="0"/>
              <a:t>If exists, navigate through stored node</a:t>
            </a:r>
          </a:p>
          <a:p>
            <a:pPr lvl="1"/>
            <a:r>
              <a:rPr lang="en-US" dirty="0"/>
              <a:t>Else expand the current node with this new </a:t>
            </a:r>
            <a:r>
              <a:rPr lang="en-US" dirty="0" err="1"/>
              <a:t>gamestate</a:t>
            </a:r>
            <a:endParaRPr lang="en-US" dirty="0"/>
          </a:p>
        </p:txBody>
      </p:sp>
      <p:sp>
        <p:nvSpPr>
          <p:cNvPr id="16" name="Rectangle 15">
            <a:extLst>
              <a:ext uri="{FF2B5EF4-FFF2-40B4-BE49-F238E27FC236}">
                <a16:creationId xmlns:a16="http://schemas.microsoft.com/office/drawing/2014/main" id="{E016E5F6-5107-4E9C-B8DB-DDD0C3CDE993}"/>
              </a:ext>
            </a:extLst>
          </p:cNvPr>
          <p:cNvSpPr/>
          <p:nvPr/>
        </p:nvSpPr>
        <p:spPr>
          <a:xfrm>
            <a:off x="1396242" y="4654231"/>
            <a:ext cx="3175757" cy="1637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a:t>
            </a:r>
          </a:p>
        </p:txBody>
      </p:sp>
      <p:sp>
        <p:nvSpPr>
          <p:cNvPr id="17" name="Rectangle 16">
            <a:extLst>
              <a:ext uri="{FF2B5EF4-FFF2-40B4-BE49-F238E27FC236}">
                <a16:creationId xmlns:a16="http://schemas.microsoft.com/office/drawing/2014/main" id="{C22FF40B-7236-42A3-BD62-E7284A85B122}"/>
              </a:ext>
            </a:extLst>
          </p:cNvPr>
          <p:cNvSpPr/>
          <p:nvPr/>
        </p:nvSpPr>
        <p:spPr>
          <a:xfrm>
            <a:off x="3558721" y="4725953"/>
            <a:ext cx="915635" cy="12213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D6C9FD8-8BA7-4D6B-957F-820A54CA53FD}"/>
              </a:ext>
            </a:extLst>
          </p:cNvPr>
          <p:cNvSpPr/>
          <p:nvPr/>
        </p:nvSpPr>
        <p:spPr>
          <a:xfrm>
            <a:off x="1458340" y="5356393"/>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19" name="Rectangle 18">
            <a:extLst>
              <a:ext uri="{FF2B5EF4-FFF2-40B4-BE49-F238E27FC236}">
                <a16:creationId xmlns:a16="http://schemas.microsoft.com/office/drawing/2014/main" id="{60E34FF9-F4B6-4B3A-B810-DC45B3A59442}"/>
              </a:ext>
            </a:extLst>
          </p:cNvPr>
          <p:cNvSpPr/>
          <p:nvPr/>
        </p:nvSpPr>
        <p:spPr>
          <a:xfrm>
            <a:off x="3574360" y="5126739"/>
            <a:ext cx="837398" cy="240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DC5862-59AE-4F96-80E3-7486140BB9B1}"/>
              </a:ext>
            </a:extLst>
          </p:cNvPr>
          <p:cNvSpPr/>
          <p:nvPr/>
        </p:nvSpPr>
        <p:spPr>
          <a:xfrm>
            <a:off x="3610456"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766B72-B331-4B30-8DD6-893719EA1677}"/>
              </a:ext>
            </a:extLst>
          </p:cNvPr>
          <p:cNvSpPr/>
          <p:nvPr/>
        </p:nvSpPr>
        <p:spPr>
          <a:xfrm>
            <a:off x="3879963"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DAB4E7-243B-415D-9FB1-C632D1062FFD}"/>
              </a:ext>
            </a:extLst>
          </p:cNvPr>
          <p:cNvSpPr/>
          <p:nvPr/>
        </p:nvSpPr>
        <p:spPr>
          <a:xfrm>
            <a:off x="4149470" y="517540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F0777F-8EC0-4473-847F-E2772D79F43F}"/>
              </a:ext>
            </a:extLst>
          </p:cNvPr>
          <p:cNvSpPr/>
          <p:nvPr/>
        </p:nvSpPr>
        <p:spPr>
          <a:xfrm>
            <a:off x="3583984" y="5415654"/>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E874B1F-EBA6-4306-A12C-8F88E2A0C181}"/>
              </a:ext>
            </a:extLst>
          </p:cNvPr>
          <p:cNvSpPr/>
          <p:nvPr/>
        </p:nvSpPr>
        <p:spPr>
          <a:xfrm>
            <a:off x="3620080"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7EF4112-5A2B-415C-B77E-6E884B53A34E}"/>
              </a:ext>
            </a:extLst>
          </p:cNvPr>
          <p:cNvSpPr/>
          <p:nvPr/>
        </p:nvSpPr>
        <p:spPr>
          <a:xfrm>
            <a:off x="3889587"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349A1C2-2070-4EB2-845B-ADAEF2ED5FB3}"/>
              </a:ext>
            </a:extLst>
          </p:cNvPr>
          <p:cNvSpPr/>
          <p:nvPr/>
        </p:nvSpPr>
        <p:spPr>
          <a:xfrm>
            <a:off x="4159094" y="546431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72B0B5-DCC4-4E12-BBF0-F81AEEF3CC40}"/>
              </a:ext>
            </a:extLst>
          </p:cNvPr>
          <p:cNvSpPr/>
          <p:nvPr/>
        </p:nvSpPr>
        <p:spPr>
          <a:xfrm>
            <a:off x="3574360" y="5706016"/>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34B3A94-2DFB-4B3E-92BC-39F9A00FA53B}"/>
              </a:ext>
            </a:extLst>
          </p:cNvPr>
          <p:cNvSpPr/>
          <p:nvPr/>
        </p:nvSpPr>
        <p:spPr>
          <a:xfrm>
            <a:off x="3610456"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790B6CA-B1A0-4A14-B68B-7747A8FDFDBB}"/>
              </a:ext>
            </a:extLst>
          </p:cNvPr>
          <p:cNvSpPr/>
          <p:nvPr/>
        </p:nvSpPr>
        <p:spPr>
          <a:xfrm>
            <a:off x="3879963"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D8AC6A-69F7-49C8-A0C1-C38B7D0C24DC}"/>
              </a:ext>
            </a:extLst>
          </p:cNvPr>
          <p:cNvSpPr/>
          <p:nvPr/>
        </p:nvSpPr>
        <p:spPr>
          <a:xfrm>
            <a:off x="4149470" y="5754681"/>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5C3D651-F01F-44F7-97D2-50AEDA55F82D}"/>
              </a:ext>
            </a:extLst>
          </p:cNvPr>
          <p:cNvSpPr txBox="1"/>
          <p:nvPr/>
        </p:nvSpPr>
        <p:spPr>
          <a:xfrm>
            <a:off x="3535241" y="4732351"/>
            <a:ext cx="915635" cy="369332"/>
          </a:xfrm>
          <a:prstGeom prst="rect">
            <a:avLst/>
          </a:prstGeom>
          <a:noFill/>
        </p:spPr>
        <p:txBody>
          <a:bodyPr wrap="none" rtlCol="0">
            <a:spAutoFit/>
          </a:bodyPr>
          <a:lstStyle/>
          <a:p>
            <a:r>
              <a:rPr lang="en-US" dirty="0"/>
              <a:t>Moves</a:t>
            </a:r>
          </a:p>
        </p:txBody>
      </p:sp>
      <p:sp>
        <p:nvSpPr>
          <p:cNvPr id="32" name="Rectangle 31">
            <a:extLst>
              <a:ext uri="{FF2B5EF4-FFF2-40B4-BE49-F238E27FC236}">
                <a16:creationId xmlns:a16="http://schemas.microsoft.com/office/drawing/2014/main" id="{497FD862-3F66-4501-B94A-8DFD2A36D38E}"/>
              </a:ext>
            </a:extLst>
          </p:cNvPr>
          <p:cNvSpPr/>
          <p:nvPr/>
        </p:nvSpPr>
        <p:spPr>
          <a:xfrm>
            <a:off x="1458340" y="5093978"/>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33" name="Arrow: Right 32">
            <a:extLst>
              <a:ext uri="{FF2B5EF4-FFF2-40B4-BE49-F238E27FC236}">
                <a16:creationId xmlns:a16="http://schemas.microsoft.com/office/drawing/2014/main" id="{0539D6C4-96A2-4F4C-999A-7DAFDC027058}"/>
              </a:ext>
            </a:extLst>
          </p:cNvPr>
          <p:cNvSpPr/>
          <p:nvPr/>
        </p:nvSpPr>
        <p:spPr>
          <a:xfrm>
            <a:off x="4411757" y="5175403"/>
            <a:ext cx="2315939" cy="21664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A665DAF-0164-4A40-8405-BE5BE3B65B6E}"/>
              </a:ext>
            </a:extLst>
          </p:cNvPr>
          <p:cNvSpPr txBox="1"/>
          <p:nvPr/>
        </p:nvSpPr>
        <p:spPr>
          <a:xfrm>
            <a:off x="4571556" y="4804625"/>
            <a:ext cx="1346844" cy="369332"/>
          </a:xfrm>
          <a:prstGeom prst="rect">
            <a:avLst/>
          </a:prstGeom>
          <a:noFill/>
        </p:spPr>
        <p:txBody>
          <a:bodyPr wrap="none" rtlCol="0">
            <a:spAutoFit/>
          </a:bodyPr>
          <a:lstStyle/>
          <a:p>
            <a:r>
              <a:rPr lang="en-US" dirty="0"/>
              <a:t>Best move</a:t>
            </a:r>
          </a:p>
        </p:txBody>
      </p:sp>
      <p:sp>
        <p:nvSpPr>
          <p:cNvPr id="35" name="Rectangle 34">
            <a:extLst>
              <a:ext uri="{FF2B5EF4-FFF2-40B4-BE49-F238E27FC236}">
                <a16:creationId xmlns:a16="http://schemas.microsoft.com/office/drawing/2014/main" id="{D712582C-03C5-4206-9395-12AB1D5EFFFC}"/>
              </a:ext>
            </a:extLst>
          </p:cNvPr>
          <p:cNvSpPr/>
          <p:nvPr/>
        </p:nvSpPr>
        <p:spPr>
          <a:xfrm>
            <a:off x="6727697" y="4634846"/>
            <a:ext cx="1866123" cy="190348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Game</a:t>
            </a:r>
          </a:p>
        </p:txBody>
      </p:sp>
      <p:sp>
        <p:nvSpPr>
          <p:cNvPr id="36" name="Arrow: Right 35">
            <a:extLst>
              <a:ext uri="{FF2B5EF4-FFF2-40B4-BE49-F238E27FC236}">
                <a16:creationId xmlns:a16="http://schemas.microsoft.com/office/drawing/2014/main" id="{B2F5F9FA-5405-46F5-81B7-D692D35E9879}"/>
              </a:ext>
            </a:extLst>
          </p:cNvPr>
          <p:cNvSpPr/>
          <p:nvPr/>
        </p:nvSpPr>
        <p:spPr>
          <a:xfrm>
            <a:off x="2444463" y="5590390"/>
            <a:ext cx="4283234" cy="24088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87B3208-7479-4DA2-97F5-FDDA3DCE57EF}"/>
              </a:ext>
            </a:extLst>
          </p:cNvPr>
          <p:cNvSpPr txBox="1"/>
          <p:nvPr/>
        </p:nvSpPr>
        <p:spPr>
          <a:xfrm>
            <a:off x="4570484" y="5319193"/>
            <a:ext cx="1465466" cy="369332"/>
          </a:xfrm>
          <a:prstGeom prst="rect">
            <a:avLst/>
          </a:prstGeom>
          <a:noFill/>
        </p:spPr>
        <p:txBody>
          <a:bodyPr wrap="none" rtlCol="0">
            <a:spAutoFit/>
          </a:bodyPr>
          <a:lstStyle/>
          <a:p>
            <a:r>
              <a:rPr lang="en-US" dirty="0" err="1"/>
              <a:t>Gamestate</a:t>
            </a:r>
            <a:endParaRPr lang="en-US" dirty="0"/>
          </a:p>
        </p:txBody>
      </p:sp>
      <p:sp>
        <p:nvSpPr>
          <p:cNvPr id="39" name="Arrow: Right 38">
            <a:extLst>
              <a:ext uri="{FF2B5EF4-FFF2-40B4-BE49-F238E27FC236}">
                <a16:creationId xmlns:a16="http://schemas.microsoft.com/office/drawing/2014/main" id="{95E66CC4-B105-433D-BFB1-DEAF6D2458C1}"/>
              </a:ext>
            </a:extLst>
          </p:cNvPr>
          <p:cNvSpPr/>
          <p:nvPr/>
        </p:nvSpPr>
        <p:spPr>
          <a:xfrm rot="10800000">
            <a:off x="4567350" y="6110115"/>
            <a:ext cx="2137142" cy="18185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CC79C18-3EBC-4372-A96D-C0AC043D7EB3}"/>
              </a:ext>
            </a:extLst>
          </p:cNvPr>
          <p:cNvSpPr txBox="1"/>
          <p:nvPr/>
        </p:nvSpPr>
        <p:spPr>
          <a:xfrm>
            <a:off x="4567350" y="5792627"/>
            <a:ext cx="2044149" cy="369332"/>
          </a:xfrm>
          <a:prstGeom prst="rect">
            <a:avLst/>
          </a:prstGeom>
          <a:noFill/>
        </p:spPr>
        <p:txBody>
          <a:bodyPr wrap="none" rtlCol="0">
            <a:spAutoFit/>
          </a:bodyPr>
          <a:lstStyle/>
          <a:p>
            <a:r>
              <a:rPr lang="en-US" dirty="0"/>
              <a:t>New </a:t>
            </a:r>
            <a:r>
              <a:rPr lang="en-US" dirty="0" err="1"/>
              <a:t>Gamestate</a:t>
            </a:r>
            <a:endParaRPr lang="en-US" dirty="0"/>
          </a:p>
        </p:txBody>
      </p:sp>
    </p:spTree>
    <p:extLst>
      <p:ext uri="{BB962C8B-B14F-4D97-AF65-F5344CB8AC3E}">
        <p14:creationId xmlns:p14="http://schemas.microsoft.com/office/powerpoint/2010/main" val="148897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500"/>
                                        <p:tgtEl>
                                          <p:spTgt spid="3">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 end="1"/>
                                            </p:txEl>
                                          </p:spTgt>
                                        </p:tgtEl>
                                        <p:attrNameLst>
                                          <p:attrName>style.visibility</p:attrName>
                                        </p:attrNameLst>
                                      </p:cBhvr>
                                      <p:to>
                                        <p:strVal val="visible"/>
                                      </p:to>
                                    </p:set>
                                    <p:animEffect transition="in" filter="fade">
                                      <p:cBhvr>
                                        <p:cTn id="66" dur="500"/>
                                        <p:tgtEl>
                                          <p:spTgt spid="3">
                                            <p:txEl>
                                              <p:pRg st="1" end="1"/>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fade">
                                      <p:cBhvr>
                                        <p:cTn id="78" dur="500"/>
                                        <p:tgtEl>
                                          <p:spTgt spid="3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fade">
                                      <p:cBhvr>
                                        <p:cTn id="84" dur="500"/>
                                        <p:tgtEl>
                                          <p:spTgt spid="4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2" end="2"/>
                                            </p:txEl>
                                          </p:spTgt>
                                        </p:tgtEl>
                                        <p:attrNameLst>
                                          <p:attrName>style.visibility</p:attrName>
                                        </p:attrNameLst>
                                      </p:cBhvr>
                                      <p:to>
                                        <p:strVal val="visible"/>
                                      </p:to>
                                    </p:set>
                                    <p:animEffect transition="in" filter="fade">
                                      <p:cBhvr>
                                        <p:cTn id="89" dur="500"/>
                                        <p:tgtEl>
                                          <p:spTgt spid="3">
                                            <p:txEl>
                                              <p:pRg st="2" end="2"/>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
                                            <p:txEl>
                                              <p:pRg st="3" end="3"/>
                                            </p:txEl>
                                          </p:spTgt>
                                        </p:tgtEl>
                                        <p:attrNameLst>
                                          <p:attrName>style.visibility</p:attrName>
                                        </p:attrNameLst>
                                      </p:cBhvr>
                                      <p:to>
                                        <p:strVal val="visible"/>
                                      </p:to>
                                    </p:set>
                                    <p:animEffect transition="in" filter="fade">
                                      <p:cBhvr>
                                        <p:cTn id="92" dur="500"/>
                                        <p:tgtEl>
                                          <p:spTgt spid="3">
                                            <p:txEl>
                                              <p:pRg st="3" end="3"/>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
                                            <p:txEl>
                                              <p:pRg st="4" end="4"/>
                                            </p:txEl>
                                          </p:spTgt>
                                        </p:tgtEl>
                                        <p:attrNameLst>
                                          <p:attrName>style.visibility</p:attrName>
                                        </p:attrNameLst>
                                      </p:cBhvr>
                                      <p:to>
                                        <p:strVal val="visible"/>
                                      </p:to>
                                    </p:set>
                                    <p:animEffect transition="in" filter="fade">
                                      <p:cBhvr>
                                        <p:cTn id="9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p:bldP spid="32" grpId="0" animBg="1"/>
      <p:bldP spid="33" grpId="0" animBg="1"/>
      <p:bldP spid="34" grpId="0"/>
      <p:bldP spid="35" grpId="0" animBg="1"/>
      <p:bldP spid="36" grpId="0" animBg="1"/>
      <p:bldP spid="38" grpId="0"/>
      <p:bldP spid="39" grpId="0" animBg="1"/>
      <p:bldP spid="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Implementation cont’d</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normAutofit lnSpcReduction="10000"/>
          </a:bodyPr>
          <a:lstStyle/>
          <a:p>
            <a:r>
              <a:rPr lang="en-US" dirty="0"/>
              <a:t>Simulation</a:t>
            </a:r>
          </a:p>
          <a:p>
            <a:pPr lvl="1"/>
            <a:r>
              <a:rPr lang="en-US" dirty="0"/>
              <a:t>Take a </a:t>
            </a:r>
            <a:r>
              <a:rPr lang="en-US" dirty="0" err="1"/>
              <a:t>gamestate</a:t>
            </a:r>
            <a:endParaRPr lang="en-US" dirty="0"/>
          </a:p>
          <a:p>
            <a:pPr lvl="1"/>
            <a:r>
              <a:rPr lang="en-US" dirty="0"/>
              <a:t>Randomize unknown info</a:t>
            </a:r>
          </a:p>
          <a:p>
            <a:pPr lvl="1"/>
            <a:r>
              <a:rPr lang="en-US" dirty="0"/>
              <a:t>Play game using heuristics</a:t>
            </a:r>
          </a:p>
          <a:p>
            <a:pPr lvl="2"/>
            <a:r>
              <a:rPr lang="en-US" dirty="0"/>
              <a:t>Random</a:t>
            </a:r>
          </a:p>
          <a:p>
            <a:pPr lvl="2"/>
            <a:r>
              <a:rPr lang="en-US" dirty="0"/>
              <a:t>Big Money, Single/Double Witch</a:t>
            </a:r>
          </a:p>
          <a:p>
            <a:pPr lvl="2"/>
            <a:r>
              <a:rPr lang="en-US" dirty="0"/>
              <a:t>Greedy/Sarasua1</a:t>
            </a:r>
          </a:p>
          <a:p>
            <a:pPr lvl="1"/>
            <a:r>
              <a:rPr lang="en-US" dirty="0"/>
              <a:t>Chaos Chance</a:t>
            </a:r>
          </a:p>
          <a:p>
            <a:pPr lvl="2"/>
            <a:r>
              <a:rPr lang="en-US" dirty="0"/>
              <a:t>Chance to forgo heuristic and still play random move</a:t>
            </a:r>
          </a:p>
          <a:p>
            <a:r>
              <a:rPr lang="en-US" dirty="0"/>
              <a:t>Backpropagation</a:t>
            </a:r>
          </a:p>
          <a:p>
            <a:pPr lvl="1"/>
            <a:r>
              <a:rPr lang="en-US" dirty="0"/>
              <a:t>Take result and backpropagate</a:t>
            </a:r>
          </a:p>
          <a:p>
            <a:pPr lvl="2"/>
            <a:r>
              <a:rPr lang="en-US" dirty="0"/>
              <a:t>Keep relative to player of move</a:t>
            </a:r>
          </a:p>
          <a:p>
            <a:endParaRPr lang="en-US" dirty="0"/>
          </a:p>
        </p:txBody>
      </p:sp>
    </p:spTree>
    <p:extLst>
      <p:ext uri="{BB962C8B-B14F-4D97-AF65-F5344CB8AC3E}">
        <p14:creationId xmlns:p14="http://schemas.microsoft.com/office/powerpoint/2010/main" val="350394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Spin off thread to do selection and expansion</a:t>
            </a:r>
          </a:p>
          <a:p>
            <a:r>
              <a:rPr lang="en-US" dirty="0"/>
              <a:t>Spin up five more threads for simulations</a:t>
            </a:r>
          </a:p>
          <a:p>
            <a:r>
              <a:rPr lang="en-US" dirty="0"/>
              <a:t>Original thread handles backpropagation</a:t>
            </a:r>
          </a:p>
        </p:txBody>
      </p:sp>
      <p:sp>
        <p:nvSpPr>
          <p:cNvPr id="13" name="TextBox 12">
            <a:extLst>
              <a:ext uri="{FF2B5EF4-FFF2-40B4-BE49-F238E27FC236}">
                <a16:creationId xmlns:a16="http://schemas.microsoft.com/office/drawing/2014/main" id="{1D5AED70-9D2F-4242-B46E-CAD52F3091A1}"/>
              </a:ext>
            </a:extLst>
          </p:cNvPr>
          <p:cNvSpPr txBox="1"/>
          <p:nvPr/>
        </p:nvSpPr>
        <p:spPr>
          <a:xfrm>
            <a:off x="781236" y="5595894"/>
            <a:ext cx="2324675" cy="369332"/>
          </a:xfrm>
          <a:prstGeom prst="rect">
            <a:avLst/>
          </a:prstGeom>
          <a:noFill/>
        </p:spPr>
        <p:txBody>
          <a:bodyPr wrap="none" rtlCol="0">
            <a:spAutoFit/>
          </a:bodyPr>
          <a:lstStyle/>
          <a:p>
            <a:r>
              <a:rPr lang="en-US" dirty="0"/>
              <a:t>Application Thread</a:t>
            </a:r>
          </a:p>
        </p:txBody>
      </p:sp>
      <p:sp>
        <p:nvSpPr>
          <p:cNvPr id="14" name="Arrow: Right 13">
            <a:extLst>
              <a:ext uri="{FF2B5EF4-FFF2-40B4-BE49-F238E27FC236}">
                <a16:creationId xmlns:a16="http://schemas.microsoft.com/office/drawing/2014/main" id="{694DABE0-1576-4F19-9323-F46B5FF93998}"/>
              </a:ext>
            </a:extLst>
          </p:cNvPr>
          <p:cNvSpPr/>
          <p:nvPr/>
        </p:nvSpPr>
        <p:spPr>
          <a:xfrm>
            <a:off x="914400" y="5866364"/>
            <a:ext cx="6577799" cy="489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4B23A6B-3E45-4495-B1A5-29EC404F74E4}"/>
              </a:ext>
            </a:extLst>
          </p:cNvPr>
          <p:cNvSpPr/>
          <p:nvPr/>
        </p:nvSpPr>
        <p:spPr>
          <a:xfrm>
            <a:off x="1349407" y="5131293"/>
            <a:ext cx="4829452" cy="48948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70F990B-5E1D-49D9-9D36-D86ED6962E79}"/>
              </a:ext>
            </a:extLst>
          </p:cNvPr>
          <p:cNvSpPr/>
          <p:nvPr/>
        </p:nvSpPr>
        <p:spPr>
          <a:xfrm>
            <a:off x="1473044" y="4725695"/>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B094C61-4553-4A39-A8C9-81D97C6D6454}"/>
              </a:ext>
            </a:extLst>
          </p:cNvPr>
          <p:cNvSpPr/>
          <p:nvPr/>
        </p:nvSpPr>
        <p:spPr>
          <a:xfrm>
            <a:off x="1473044" y="4480104"/>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078A04CE-2FF8-4F94-A58F-1217EAEE8162}"/>
              </a:ext>
            </a:extLst>
          </p:cNvPr>
          <p:cNvSpPr/>
          <p:nvPr/>
        </p:nvSpPr>
        <p:spPr>
          <a:xfrm>
            <a:off x="1473044" y="4226859"/>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A2F497C-7ADA-4C46-9E4C-8C88C1CB22BF}"/>
              </a:ext>
            </a:extLst>
          </p:cNvPr>
          <p:cNvSpPr/>
          <p:nvPr/>
        </p:nvSpPr>
        <p:spPr>
          <a:xfrm>
            <a:off x="1473044" y="3981268"/>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BD41A66-8077-4900-B26C-D17BCB8E897E}"/>
              </a:ext>
            </a:extLst>
          </p:cNvPr>
          <p:cNvSpPr/>
          <p:nvPr/>
        </p:nvSpPr>
        <p:spPr>
          <a:xfrm>
            <a:off x="1473044" y="3728581"/>
            <a:ext cx="2266766" cy="25324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32AA77D-C411-47DF-957D-13C69C258467}"/>
              </a:ext>
            </a:extLst>
          </p:cNvPr>
          <p:cNvSpPr txBox="1"/>
          <p:nvPr/>
        </p:nvSpPr>
        <p:spPr>
          <a:xfrm>
            <a:off x="1345527" y="4929834"/>
            <a:ext cx="1635384" cy="369332"/>
          </a:xfrm>
          <a:prstGeom prst="rect">
            <a:avLst/>
          </a:prstGeom>
          <a:noFill/>
        </p:spPr>
        <p:txBody>
          <a:bodyPr wrap="none" rtlCol="0">
            <a:spAutoFit/>
          </a:bodyPr>
          <a:lstStyle/>
          <a:p>
            <a:r>
              <a:rPr lang="en-US" dirty="0"/>
              <a:t>MCTS Thread</a:t>
            </a:r>
          </a:p>
        </p:txBody>
      </p:sp>
      <p:sp>
        <p:nvSpPr>
          <p:cNvPr id="22" name="TextBox 21">
            <a:extLst>
              <a:ext uri="{FF2B5EF4-FFF2-40B4-BE49-F238E27FC236}">
                <a16:creationId xmlns:a16="http://schemas.microsoft.com/office/drawing/2014/main" id="{007315AA-3D2D-48C1-BE70-EDE4562BA516}"/>
              </a:ext>
            </a:extLst>
          </p:cNvPr>
          <p:cNvSpPr txBox="1"/>
          <p:nvPr/>
        </p:nvSpPr>
        <p:spPr>
          <a:xfrm>
            <a:off x="1383173" y="3463572"/>
            <a:ext cx="2252540" cy="369332"/>
          </a:xfrm>
          <a:prstGeom prst="rect">
            <a:avLst/>
          </a:prstGeom>
          <a:noFill/>
        </p:spPr>
        <p:txBody>
          <a:bodyPr wrap="none" rtlCol="0">
            <a:spAutoFit/>
          </a:bodyPr>
          <a:lstStyle/>
          <a:p>
            <a:r>
              <a:rPr lang="en-US" dirty="0"/>
              <a:t>Simulation Threads</a:t>
            </a:r>
          </a:p>
        </p:txBody>
      </p:sp>
    </p:spTree>
    <p:extLst>
      <p:ext uri="{BB962C8B-B14F-4D97-AF65-F5344CB8AC3E}">
        <p14:creationId xmlns:p14="http://schemas.microsoft.com/office/powerpoint/2010/main" val="316476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 calcmode="lin" valueType="num">
                                      <p:cBhvr additive="base">
                                        <p:cTn id="6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uiExpand="1"/>
      <p:bldP spid="14" grpId="0" uiExpand="1" animBg="1"/>
      <p:bldP spid="15" grpId="0" animBg="1"/>
      <p:bldP spid="16" grpId="0" animBg="1"/>
      <p:bldP spid="17" grpId="0" animBg="1"/>
      <p:bldP spid="18" grpId="0" animBg="1"/>
      <p:bldP spid="19" grpId="0" animBg="1"/>
      <p:bldP spid="20" grpId="0" animBg="1"/>
      <p:bldP spid="21"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CFC-09BE-420D-8B8E-32C342C2C475}"/>
              </a:ext>
            </a:extLst>
          </p:cNvPr>
          <p:cNvSpPr>
            <a:spLocks noGrp="1"/>
          </p:cNvSpPr>
          <p:nvPr>
            <p:ph type="title"/>
          </p:nvPr>
        </p:nvSpPr>
        <p:spPr/>
        <p:txBody>
          <a:bodyPr/>
          <a:lstStyle/>
          <a:p>
            <a:r>
              <a:rPr lang="en-US" dirty="0"/>
              <a:t>Saving and loading</a:t>
            </a:r>
          </a:p>
        </p:txBody>
      </p:sp>
      <p:sp>
        <p:nvSpPr>
          <p:cNvPr id="3" name="Content Placeholder 2">
            <a:extLst>
              <a:ext uri="{FF2B5EF4-FFF2-40B4-BE49-F238E27FC236}">
                <a16:creationId xmlns:a16="http://schemas.microsoft.com/office/drawing/2014/main" id="{8F1EF69E-FFAB-40C3-BA74-FD784A5E95AD}"/>
              </a:ext>
            </a:extLst>
          </p:cNvPr>
          <p:cNvSpPr>
            <a:spLocks noGrp="1"/>
          </p:cNvSpPr>
          <p:nvPr>
            <p:ph idx="1"/>
          </p:nvPr>
        </p:nvSpPr>
        <p:spPr/>
        <p:txBody>
          <a:bodyPr/>
          <a:lstStyle/>
          <a:p>
            <a:r>
              <a:rPr lang="en-US" dirty="0"/>
              <a:t>Binary format</a:t>
            </a:r>
          </a:p>
          <a:p>
            <a:pPr lvl="1"/>
            <a:r>
              <a:rPr lang="en-US" dirty="0"/>
              <a:t>Total Number Of Simulations To Run</a:t>
            </a:r>
          </a:p>
          <a:p>
            <a:pPr lvl="1"/>
            <a:r>
              <a:rPr lang="en-US" dirty="0" err="1"/>
              <a:t>NumberOfSimulationsRun</a:t>
            </a:r>
            <a:endParaRPr lang="en-US" dirty="0"/>
          </a:p>
          <a:p>
            <a:pPr lvl="1"/>
            <a:r>
              <a:rPr lang="en-US" dirty="0"/>
              <a:t>Save Node</a:t>
            </a:r>
          </a:p>
          <a:p>
            <a:pPr lvl="2"/>
            <a:r>
              <a:rPr lang="en-US" dirty="0"/>
              <a:t>Save Data</a:t>
            </a:r>
          </a:p>
          <a:p>
            <a:pPr lvl="2"/>
            <a:r>
              <a:rPr lang="en-US" dirty="0"/>
              <a:t>Save Move Count</a:t>
            </a:r>
          </a:p>
          <a:p>
            <a:pPr lvl="2"/>
            <a:r>
              <a:rPr lang="en-US" dirty="0"/>
              <a:t>First Move Input</a:t>
            </a:r>
          </a:p>
          <a:p>
            <a:pPr lvl="2"/>
            <a:r>
              <a:rPr lang="en-US" dirty="0"/>
              <a:t>Save Child Node Count</a:t>
            </a:r>
          </a:p>
          <a:p>
            <a:pPr lvl="2"/>
            <a:r>
              <a:rPr lang="en-US" dirty="0"/>
              <a:t>Save Child Node</a:t>
            </a:r>
          </a:p>
        </p:txBody>
      </p:sp>
      <p:sp>
        <p:nvSpPr>
          <p:cNvPr id="45" name="Rectangle 44">
            <a:extLst>
              <a:ext uri="{FF2B5EF4-FFF2-40B4-BE49-F238E27FC236}">
                <a16:creationId xmlns:a16="http://schemas.microsoft.com/office/drawing/2014/main" id="{DA799C45-8BE5-4BBD-965E-7F0CDE074E65}"/>
              </a:ext>
            </a:extLst>
          </p:cNvPr>
          <p:cNvSpPr/>
          <p:nvPr/>
        </p:nvSpPr>
        <p:spPr>
          <a:xfrm>
            <a:off x="6854750" y="2782486"/>
            <a:ext cx="3051209" cy="1293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p:txBody>
      </p:sp>
      <p:sp>
        <p:nvSpPr>
          <p:cNvPr id="46" name="Rectangle 45">
            <a:extLst>
              <a:ext uri="{FF2B5EF4-FFF2-40B4-BE49-F238E27FC236}">
                <a16:creationId xmlns:a16="http://schemas.microsoft.com/office/drawing/2014/main" id="{32C8A116-AFA3-4229-9F4C-B914BAC44410}"/>
              </a:ext>
            </a:extLst>
          </p:cNvPr>
          <p:cNvSpPr/>
          <p:nvPr/>
        </p:nvSpPr>
        <p:spPr>
          <a:xfrm>
            <a:off x="9017229" y="2782486"/>
            <a:ext cx="862661" cy="12930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AB2239A1-D6B1-4CDA-9E49-69680B5642A5}"/>
              </a:ext>
            </a:extLst>
          </p:cNvPr>
          <p:cNvSpPr/>
          <p:nvPr/>
        </p:nvSpPr>
        <p:spPr>
          <a:xfrm>
            <a:off x="6984893" y="3357757"/>
            <a:ext cx="924025" cy="654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a:t>
            </a:r>
          </a:p>
        </p:txBody>
      </p:sp>
      <p:sp>
        <p:nvSpPr>
          <p:cNvPr id="48" name="Rectangle 47">
            <a:extLst>
              <a:ext uri="{FF2B5EF4-FFF2-40B4-BE49-F238E27FC236}">
                <a16:creationId xmlns:a16="http://schemas.microsoft.com/office/drawing/2014/main" id="{E0B67C9A-B37D-494A-B8AF-2797B9B58B45}"/>
              </a:ext>
            </a:extLst>
          </p:cNvPr>
          <p:cNvSpPr/>
          <p:nvPr/>
        </p:nvSpPr>
        <p:spPr>
          <a:xfrm>
            <a:off x="9032868" y="3254994"/>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C26982A-180F-4F4E-812B-AFFF54E34850}"/>
              </a:ext>
            </a:extLst>
          </p:cNvPr>
          <p:cNvSpPr/>
          <p:nvPr/>
        </p:nvSpPr>
        <p:spPr>
          <a:xfrm>
            <a:off x="9068964"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F68327C-7FC8-4A99-B8B4-513E3ADC21CE}"/>
              </a:ext>
            </a:extLst>
          </p:cNvPr>
          <p:cNvSpPr/>
          <p:nvPr/>
        </p:nvSpPr>
        <p:spPr>
          <a:xfrm>
            <a:off x="9338471"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6A0C1E1-7444-4BA8-BABE-70E574075847}"/>
              </a:ext>
            </a:extLst>
          </p:cNvPr>
          <p:cNvSpPr/>
          <p:nvPr/>
        </p:nvSpPr>
        <p:spPr>
          <a:xfrm>
            <a:off x="9607978" y="3303659"/>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85FA4D1-3722-41DE-AEA9-054E97AF63D4}"/>
              </a:ext>
            </a:extLst>
          </p:cNvPr>
          <p:cNvSpPr/>
          <p:nvPr/>
        </p:nvSpPr>
        <p:spPr>
          <a:xfrm>
            <a:off x="9042492" y="3543909"/>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21D531E-1491-4317-862B-CBA095B65D69}"/>
              </a:ext>
            </a:extLst>
          </p:cNvPr>
          <p:cNvSpPr/>
          <p:nvPr/>
        </p:nvSpPr>
        <p:spPr>
          <a:xfrm>
            <a:off x="9078588"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9688587-2FC6-477D-B844-DD8E2DB1F883}"/>
              </a:ext>
            </a:extLst>
          </p:cNvPr>
          <p:cNvSpPr/>
          <p:nvPr/>
        </p:nvSpPr>
        <p:spPr>
          <a:xfrm>
            <a:off x="9348095"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C88E884-BBA4-4982-BE26-F3CAE0421646}"/>
              </a:ext>
            </a:extLst>
          </p:cNvPr>
          <p:cNvSpPr/>
          <p:nvPr/>
        </p:nvSpPr>
        <p:spPr>
          <a:xfrm>
            <a:off x="9617602" y="3592574"/>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180CBE6-1710-4FBB-9CB1-D5C6EDC37777}"/>
              </a:ext>
            </a:extLst>
          </p:cNvPr>
          <p:cNvSpPr/>
          <p:nvPr/>
        </p:nvSpPr>
        <p:spPr>
          <a:xfrm>
            <a:off x="9032868" y="3834271"/>
            <a:ext cx="837398" cy="240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AF9E505-1235-420A-9DD6-11E4220543F4}"/>
              </a:ext>
            </a:extLst>
          </p:cNvPr>
          <p:cNvSpPr/>
          <p:nvPr/>
        </p:nvSpPr>
        <p:spPr>
          <a:xfrm>
            <a:off x="9068964"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C88F2C7-2A49-4834-AF5A-EE30EA037220}"/>
              </a:ext>
            </a:extLst>
          </p:cNvPr>
          <p:cNvSpPr/>
          <p:nvPr/>
        </p:nvSpPr>
        <p:spPr>
          <a:xfrm>
            <a:off x="9338471"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ADD4471-0B13-48B7-88B6-5B1984561A87}"/>
              </a:ext>
            </a:extLst>
          </p:cNvPr>
          <p:cNvSpPr/>
          <p:nvPr/>
        </p:nvSpPr>
        <p:spPr>
          <a:xfrm>
            <a:off x="9607978" y="3882936"/>
            <a:ext cx="211756" cy="12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31A2834-7503-484E-B4F8-CAC31827FCB6}"/>
              </a:ext>
            </a:extLst>
          </p:cNvPr>
          <p:cNvSpPr txBox="1"/>
          <p:nvPr/>
        </p:nvSpPr>
        <p:spPr>
          <a:xfrm>
            <a:off x="8993749" y="2860606"/>
            <a:ext cx="915635" cy="369332"/>
          </a:xfrm>
          <a:prstGeom prst="rect">
            <a:avLst/>
          </a:prstGeom>
          <a:noFill/>
        </p:spPr>
        <p:txBody>
          <a:bodyPr wrap="none" rtlCol="0">
            <a:spAutoFit/>
          </a:bodyPr>
          <a:lstStyle/>
          <a:p>
            <a:r>
              <a:rPr lang="en-US" dirty="0"/>
              <a:t>Moves</a:t>
            </a:r>
          </a:p>
        </p:txBody>
      </p:sp>
      <p:sp>
        <p:nvSpPr>
          <p:cNvPr id="61" name="TextBox 60">
            <a:extLst>
              <a:ext uri="{FF2B5EF4-FFF2-40B4-BE49-F238E27FC236}">
                <a16:creationId xmlns:a16="http://schemas.microsoft.com/office/drawing/2014/main" id="{532D87D2-6D17-46EB-965F-2C46150CDE28}"/>
              </a:ext>
            </a:extLst>
          </p:cNvPr>
          <p:cNvSpPr txBox="1"/>
          <p:nvPr/>
        </p:nvSpPr>
        <p:spPr>
          <a:xfrm>
            <a:off x="9757562" y="4359041"/>
            <a:ext cx="1550424" cy="369332"/>
          </a:xfrm>
          <a:prstGeom prst="rect">
            <a:avLst/>
          </a:prstGeom>
          <a:noFill/>
        </p:spPr>
        <p:txBody>
          <a:bodyPr wrap="none" rtlCol="0">
            <a:spAutoFit/>
          </a:bodyPr>
          <a:lstStyle/>
          <a:p>
            <a:r>
              <a:rPr lang="en-US" dirty="0"/>
              <a:t>Child Nodes</a:t>
            </a:r>
          </a:p>
        </p:txBody>
      </p:sp>
      <p:cxnSp>
        <p:nvCxnSpPr>
          <p:cNvPr id="62" name="Straight Arrow Connector 61">
            <a:extLst>
              <a:ext uri="{FF2B5EF4-FFF2-40B4-BE49-F238E27FC236}">
                <a16:creationId xmlns:a16="http://schemas.microsoft.com/office/drawing/2014/main" id="{C23688D8-C742-4F13-8E1A-A4E82B3E3B70}"/>
              </a:ext>
            </a:extLst>
          </p:cNvPr>
          <p:cNvCxnSpPr>
            <a:cxnSpLocks/>
            <a:endCxn id="59" idx="2"/>
          </p:cNvCxnSpPr>
          <p:nvPr/>
        </p:nvCxnSpPr>
        <p:spPr>
          <a:xfrm flipH="1" flipV="1">
            <a:off x="9713856" y="4005204"/>
            <a:ext cx="475270" cy="42748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Rectangle 62">
            <a:extLst>
              <a:ext uri="{FF2B5EF4-FFF2-40B4-BE49-F238E27FC236}">
                <a16:creationId xmlns:a16="http://schemas.microsoft.com/office/drawing/2014/main" id="{2EBC2551-9AE3-4B53-954E-EC134177FA0B}"/>
              </a:ext>
            </a:extLst>
          </p:cNvPr>
          <p:cNvSpPr/>
          <p:nvPr/>
        </p:nvSpPr>
        <p:spPr>
          <a:xfrm>
            <a:off x="7397847" y="2855441"/>
            <a:ext cx="1373723" cy="2144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Parent Pointer</a:t>
            </a:r>
          </a:p>
        </p:txBody>
      </p:sp>
      <p:sp>
        <p:nvSpPr>
          <p:cNvPr id="64" name="Rectangle 63">
            <a:extLst>
              <a:ext uri="{FF2B5EF4-FFF2-40B4-BE49-F238E27FC236}">
                <a16:creationId xmlns:a16="http://schemas.microsoft.com/office/drawing/2014/main" id="{8B0D0B8F-26D8-4318-A56D-86DC47282480}"/>
              </a:ext>
            </a:extLst>
          </p:cNvPr>
          <p:cNvSpPr/>
          <p:nvPr/>
        </p:nvSpPr>
        <p:spPr>
          <a:xfrm>
            <a:off x="5346536" y="4616179"/>
            <a:ext cx="1819469" cy="1744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3C9C6F16-D2AA-4EF1-A089-4F4D4EEE98D4}"/>
              </a:ext>
            </a:extLst>
          </p:cNvPr>
          <p:cNvSpPr txBox="1"/>
          <p:nvPr/>
        </p:nvSpPr>
        <p:spPr>
          <a:xfrm>
            <a:off x="5881811" y="4651777"/>
            <a:ext cx="748923" cy="369332"/>
          </a:xfrm>
          <a:prstGeom prst="rect">
            <a:avLst/>
          </a:prstGeom>
          <a:noFill/>
        </p:spPr>
        <p:txBody>
          <a:bodyPr wrap="none" rtlCol="0">
            <a:spAutoFit/>
          </a:bodyPr>
          <a:lstStyle/>
          <a:p>
            <a:r>
              <a:rPr lang="en-US" dirty="0"/>
              <a:t>Data</a:t>
            </a:r>
          </a:p>
        </p:txBody>
      </p:sp>
      <p:sp>
        <p:nvSpPr>
          <p:cNvPr id="66" name="Rectangle 65">
            <a:extLst>
              <a:ext uri="{FF2B5EF4-FFF2-40B4-BE49-F238E27FC236}">
                <a16:creationId xmlns:a16="http://schemas.microsoft.com/office/drawing/2014/main" id="{B13027E5-2666-4533-ADF7-02C15AA925EC}"/>
              </a:ext>
            </a:extLst>
          </p:cNvPr>
          <p:cNvSpPr/>
          <p:nvPr/>
        </p:nvSpPr>
        <p:spPr>
          <a:xfrm>
            <a:off x="5550173" y="5158268"/>
            <a:ext cx="1412197" cy="419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67" name="Rectangle 66">
            <a:extLst>
              <a:ext uri="{FF2B5EF4-FFF2-40B4-BE49-F238E27FC236}">
                <a16:creationId xmlns:a16="http://schemas.microsoft.com/office/drawing/2014/main" id="{A19A9889-6055-49F3-A673-70E1761A650F}"/>
              </a:ext>
            </a:extLst>
          </p:cNvPr>
          <p:cNvSpPr/>
          <p:nvPr/>
        </p:nvSpPr>
        <p:spPr>
          <a:xfrm>
            <a:off x="5505160" y="5674024"/>
            <a:ext cx="145721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Gamestate</a:t>
            </a:r>
            <a:endParaRPr lang="en-US" dirty="0"/>
          </a:p>
        </p:txBody>
      </p:sp>
      <p:cxnSp>
        <p:nvCxnSpPr>
          <p:cNvPr id="68" name="Straight Arrow Connector 67">
            <a:extLst>
              <a:ext uri="{FF2B5EF4-FFF2-40B4-BE49-F238E27FC236}">
                <a16:creationId xmlns:a16="http://schemas.microsoft.com/office/drawing/2014/main" id="{A70D3B09-C5B6-4194-B3B9-D3BAD52DA1A0}"/>
              </a:ext>
            </a:extLst>
          </p:cNvPr>
          <p:cNvCxnSpPr/>
          <p:nvPr/>
        </p:nvCxnSpPr>
        <p:spPr>
          <a:xfrm flipH="1">
            <a:off x="6630734" y="4005204"/>
            <a:ext cx="469960" cy="72551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154080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b="1" u="sng" dirty="0">
                <a:solidFill>
                  <a:srgbClr val="FF0000"/>
                </a:solidFill>
              </a:rPr>
              <a:t>Future Work</a:t>
            </a:r>
          </a:p>
          <a:p>
            <a:r>
              <a:rPr lang="en-US" sz="1800" dirty="0"/>
              <a:t>Conclusion</a:t>
            </a:r>
          </a:p>
          <a:p>
            <a:endParaRPr lang="en-US" sz="1800" dirty="0"/>
          </a:p>
        </p:txBody>
      </p:sp>
    </p:spTree>
    <p:extLst>
      <p:ext uri="{BB962C8B-B14F-4D97-AF65-F5344CB8AC3E}">
        <p14:creationId xmlns:p14="http://schemas.microsoft.com/office/powerpoint/2010/main" val="346600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FA4B-8E84-4FD0-84A8-2B5FF479768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C2D531E-8524-4717-AFB4-63F408BC5FC7}"/>
              </a:ext>
            </a:extLst>
          </p:cNvPr>
          <p:cNvSpPr>
            <a:spLocks noGrp="1"/>
          </p:cNvSpPr>
          <p:nvPr>
            <p:ph idx="1"/>
          </p:nvPr>
        </p:nvSpPr>
        <p:spPr/>
        <p:txBody>
          <a:bodyPr/>
          <a:lstStyle/>
          <a:p>
            <a:r>
              <a:rPr lang="en-US" dirty="0"/>
              <a:t>Change Move architecture</a:t>
            </a:r>
          </a:p>
          <a:p>
            <a:pPr lvl="1"/>
            <a:r>
              <a:rPr lang="en-US" dirty="0"/>
              <a:t>Buy Card and End Turn move</a:t>
            </a:r>
          </a:p>
          <a:p>
            <a:pPr lvl="1"/>
            <a:r>
              <a:rPr lang="en-US" dirty="0"/>
              <a:t>Buy Card Move then End Turn Move</a:t>
            </a:r>
          </a:p>
          <a:p>
            <a:r>
              <a:rPr lang="en-US" dirty="0"/>
              <a:t>Try more advanced rollout methods</a:t>
            </a:r>
          </a:p>
          <a:p>
            <a:pPr lvl="1"/>
            <a:r>
              <a:rPr lang="en-US" dirty="0"/>
              <a:t>Genetic Algorithm</a:t>
            </a:r>
          </a:p>
          <a:p>
            <a:r>
              <a:rPr lang="en-US" dirty="0"/>
              <a:t>Add more cards</a:t>
            </a:r>
          </a:p>
          <a:p>
            <a:r>
              <a:rPr lang="en-US" dirty="0"/>
              <a:t>Implement MCTS on a different deckbuilding game</a:t>
            </a:r>
          </a:p>
        </p:txBody>
      </p:sp>
    </p:spTree>
    <p:extLst>
      <p:ext uri="{BB962C8B-B14F-4D97-AF65-F5344CB8AC3E}">
        <p14:creationId xmlns:p14="http://schemas.microsoft.com/office/powerpoint/2010/main" val="228644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dirty="0"/>
              <a:t>Dominion</a:t>
            </a: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b="1" u="sng" dirty="0">
                <a:solidFill>
                  <a:schemeClr val="accent1"/>
                </a:solidFill>
              </a:rPr>
              <a:t>Conclusion</a:t>
            </a:r>
          </a:p>
          <a:p>
            <a:endParaRPr lang="en-US" sz="1800" dirty="0"/>
          </a:p>
        </p:txBody>
      </p:sp>
    </p:spTree>
    <p:extLst>
      <p:ext uri="{BB962C8B-B14F-4D97-AF65-F5344CB8AC3E}">
        <p14:creationId xmlns:p14="http://schemas.microsoft.com/office/powerpoint/2010/main" val="2537048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FA4B-8E84-4FD0-84A8-2B5FF479768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C2D531E-8524-4717-AFB4-63F408BC5FC7}"/>
              </a:ext>
            </a:extLst>
          </p:cNvPr>
          <p:cNvSpPr>
            <a:spLocks noGrp="1"/>
          </p:cNvSpPr>
          <p:nvPr>
            <p:ph idx="1"/>
          </p:nvPr>
        </p:nvSpPr>
        <p:spPr/>
        <p:txBody>
          <a:bodyPr/>
          <a:lstStyle/>
          <a:p>
            <a:r>
              <a:rPr lang="en-US" dirty="0"/>
              <a:t>MCTS needs assistance</a:t>
            </a:r>
          </a:p>
          <a:p>
            <a:r>
              <a:rPr lang="en-US" dirty="0"/>
              <a:t>Best in combination with other AI/Expert knowledge</a:t>
            </a:r>
          </a:p>
        </p:txBody>
      </p:sp>
    </p:spTree>
    <p:extLst>
      <p:ext uri="{BB962C8B-B14F-4D97-AF65-F5344CB8AC3E}">
        <p14:creationId xmlns:p14="http://schemas.microsoft.com/office/powerpoint/2010/main" val="25657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0FAA-7969-43A0-B66E-BF94887ADBCD}"/>
              </a:ext>
            </a:extLst>
          </p:cNvPr>
          <p:cNvSpPr>
            <a:spLocks noGrp="1"/>
          </p:cNvSpPr>
          <p:nvPr>
            <p:ph type="title"/>
          </p:nvPr>
        </p:nvSpPr>
        <p:spPr>
          <a:xfrm>
            <a:off x="619760" y="764373"/>
            <a:ext cx="6832600" cy="129302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F5625AF6-5D3E-47B0-9315-3FB921F26E13}"/>
              </a:ext>
            </a:extLst>
          </p:cNvPr>
          <p:cNvSpPr>
            <a:spLocks noGrp="1"/>
          </p:cNvSpPr>
          <p:nvPr>
            <p:ph idx="1"/>
          </p:nvPr>
        </p:nvSpPr>
        <p:spPr>
          <a:xfrm>
            <a:off x="619760" y="2194560"/>
            <a:ext cx="6832600" cy="4024125"/>
          </a:xfrm>
        </p:spPr>
        <p:txBody>
          <a:bodyPr>
            <a:normAutofit/>
          </a:bodyPr>
          <a:lstStyle/>
          <a:p>
            <a:r>
              <a:rPr lang="en-US" dirty="0"/>
              <a:t>Why Dominion?</a:t>
            </a:r>
          </a:p>
          <a:p>
            <a:pPr lvl="1"/>
            <a:endParaRPr lang="en-US" dirty="0"/>
          </a:p>
          <a:p>
            <a:r>
              <a:rPr lang="en-US" dirty="0"/>
              <a:t>Why MCTS?</a:t>
            </a:r>
          </a:p>
        </p:txBody>
      </p:sp>
      <p:pic>
        <p:nvPicPr>
          <p:cNvPr id="4" name="Picture 2">
            <a:extLst>
              <a:ext uri="{FF2B5EF4-FFF2-40B4-BE49-F238E27FC236}">
                <a16:creationId xmlns:a16="http://schemas.microsoft.com/office/drawing/2014/main" id="{32D8CE5C-2416-4084-9F31-A84D245CBB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43" b="-1"/>
          <a:stretch/>
        </p:blipFill>
        <p:spPr bwMode="auto">
          <a:xfrm>
            <a:off x="6580543" y="2057401"/>
            <a:ext cx="4631552" cy="302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70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50" fill="hold"/>
                                        <p:tgtEl>
                                          <p:spTgt spid="4"/>
                                        </p:tgtEl>
                                        <p:attrNameLst>
                                          <p:attrName>ppt_x</p:attrName>
                                        </p:attrNameLst>
                                      </p:cBhvr>
                                      <p:tavLst>
                                        <p:tav tm="0">
                                          <p:val>
                                            <p:strVal val="#ppt_x"/>
                                          </p:val>
                                        </p:tav>
                                        <p:tav tm="100000">
                                          <p:val>
                                            <p:strVal val="#ppt_x"/>
                                          </p:val>
                                        </p:tav>
                                      </p:tavLst>
                                    </p:anim>
                                    <p:anim calcmode="lin" valueType="num">
                                      <p:cBhvr additive="base">
                                        <p:cTn id="12" dur="2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u="sng" dirty="0">
                <a:solidFill>
                  <a:srgbClr val="FF0000"/>
                </a:solidFill>
              </a:rPr>
              <a:t>Previous Work</a:t>
            </a:r>
          </a:p>
          <a:p>
            <a:r>
              <a:rPr lang="en-US" sz="1800" dirty="0"/>
              <a:t>Dominion</a:t>
            </a:r>
            <a:endParaRPr lang="en-US" sz="1800" u="sng" dirty="0">
              <a:solidFill>
                <a:srgbClr val="FF0000"/>
              </a:solidFill>
            </a:endParaRPr>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425670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904A-EB5B-4DFA-9141-0D78892FFAAA}"/>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69E23C4B-64D4-4515-9B17-A62A1AE56EB2}"/>
              </a:ext>
            </a:extLst>
          </p:cNvPr>
          <p:cNvSpPr>
            <a:spLocks noGrp="1"/>
          </p:cNvSpPr>
          <p:nvPr>
            <p:ph idx="1"/>
          </p:nvPr>
        </p:nvSpPr>
        <p:spPr/>
        <p:txBody>
          <a:bodyPr/>
          <a:lstStyle/>
          <a:p>
            <a:r>
              <a:rPr lang="en-US" dirty="0"/>
              <a:t>MCTS with other AIs</a:t>
            </a:r>
          </a:p>
          <a:p>
            <a:pPr lvl="1"/>
            <a:r>
              <a:rPr lang="en-US" dirty="0" err="1"/>
              <a:t>AlphaZero</a:t>
            </a:r>
            <a:endParaRPr lang="en-US" dirty="0"/>
          </a:p>
          <a:p>
            <a:pPr lvl="2"/>
            <a:r>
              <a:rPr lang="en-US" dirty="0"/>
              <a:t>Google’s AI to play Chess, Shogi, and Go</a:t>
            </a:r>
          </a:p>
          <a:p>
            <a:pPr lvl="1"/>
            <a:r>
              <a:rPr lang="en-US" dirty="0"/>
              <a:t>Hierarchical Portfolio Search (HPS)</a:t>
            </a:r>
          </a:p>
          <a:p>
            <a:r>
              <a:rPr lang="en-US" dirty="0"/>
              <a:t>MCTS with Dominion</a:t>
            </a:r>
          </a:p>
          <a:p>
            <a:pPr lvl="1"/>
            <a:r>
              <a:rPr lang="en-US" dirty="0"/>
              <a:t>Jansen and </a:t>
            </a:r>
            <a:r>
              <a:rPr lang="en-US" dirty="0" err="1"/>
              <a:t>Tollisen</a:t>
            </a:r>
            <a:endParaRPr lang="en-US" dirty="0"/>
          </a:p>
          <a:p>
            <a:pPr lvl="2"/>
            <a:r>
              <a:rPr lang="en-US" dirty="0"/>
              <a:t>Used simple set of cards</a:t>
            </a:r>
          </a:p>
          <a:p>
            <a:pPr lvl="2"/>
            <a:r>
              <a:rPr lang="en-US" dirty="0"/>
              <a:t>~68% </a:t>
            </a:r>
            <a:r>
              <a:rPr lang="en-US" dirty="0" err="1"/>
              <a:t>winrate</a:t>
            </a:r>
            <a:r>
              <a:rPr lang="en-US" dirty="0"/>
              <a:t> against common state machine AIs like Single Witch</a:t>
            </a:r>
          </a:p>
          <a:p>
            <a:pPr lvl="1"/>
            <a:endParaRPr lang="en-US" dirty="0"/>
          </a:p>
        </p:txBody>
      </p:sp>
    </p:spTree>
    <p:extLst>
      <p:ext uri="{BB962C8B-B14F-4D97-AF65-F5344CB8AC3E}">
        <p14:creationId xmlns:p14="http://schemas.microsoft.com/office/powerpoint/2010/main" val="241000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4AABBAB-DF93-4F2C-95A8-B65EE819E69F}"/>
              </a:ext>
            </a:extLst>
          </p:cNvPr>
          <p:cNvSpPr>
            <a:spLocks noGrp="1"/>
          </p:cNvSpPr>
          <p:nvPr>
            <p:ph type="title"/>
          </p:nvPr>
        </p:nvSpPr>
        <p:spPr>
          <a:xfrm>
            <a:off x="665922" y="987287"/>
            <a:ext cx="3548269" cy="4697896"/>
          </a:xfrm>
        </p:spPr>
        <p:txBody>
          <a:bodyPr>
            <a:normAutofit/>
          </a:bodyPr>
          <a:lstStyle/>
          <a:p>
            <a:r>
              <a:rPr lang="en-US" sz="3600"/>
              <a:t>Overview</a:t>
            </a:r>
          </a:p>
        </p:txBody>
      </p:sp>
      <p:sp>
        <p:nvSpPr>
          <p:cNvPr id="3" name="Content Placeholder 2">
            <a:extLst>
              <a:ext uri="{FF2B5EF4-FFF2-40B4-BE49-F238E27FC236}">
                <a16:creationId xmlns:a16="http://schemas.microsoft.com/office/drawing/2014/main" id="{48AF95FD-8171-4E1B-A7D1-A8603A9574A8}"/>
              </a:ext>
            </a:extLst>
          </p:cNvPr>
          <p:cNvSpPr>
            <a:spLocks noGrp="1"/>
          </p:cNvSpPr>
          <p:nvPr>
            <p:ph idx="1"/>
          </p:nvPr>
        </p:nvSpPr>
        <p:spPr>
          <a:xfrm>
            <a:off x="5057825" y="987287"/>
            <a:ext cx="5755949" cy="4697895"/>
          </a:xfrm>
        </p:spPr>
        <p:txBody>
          <a:bodyPr anchor="ctr">
            <a:normAutofit/>
          </a:bodyPr>
          <a:lstStyle/>
          <a:p>
            <a:r>
              <a:rPr lang="en-US" sz="1800" dirty="0"/>
              <a:t>Introduction</a:t>
            </a:r>
          </a:p>
          <a:p>
            <a:r>
              <a:rPr lang="en-US" sz="1800" dirty="0"/>
              <a:t>Previous Work</a:t>
            </a:r>
          </a:p>
          <a:p>
            <a:r>
              <a:rPr lang="en-US" sz="1800" b="1" u="sng" dirty="0">
                <a:solidFill>
                  <a:schemeClr val="accent1"/>
                </a:solidFill>
              </a:rPr>
              <a:t>Dominion</a:t>
            </a:r>
            <a:endParaRPr lang="en-US" sz="1800" dirty="0"/>
          </a:p>
          <a:p>
            <a:r>
              <a:rPr lang="en-US" sz="1800" dirty="0"/>
              <a:t>Monte Carlo Tree Search</a:t>
            </a:r>
          </a:p>
          <a:p>
            <a:r>
              <a:rPr lang="en-US" sz="1800" dirty="0"/>
              <a:t>Results</a:t>
            </a:r>
          </a:p>
          <a:p>
            <a:r>
              <a:rPr lang="en-US" sz="1800" dirty="0"/>
              <a:t>Artifact Demo</a:t>
            </a:r>
          </a:p>
          <a:p>
            <a:r>
              <a:rPr lang="en-US" sz="1800" dirty="0"/>
              <a:t>Implementation</a:t>
            </a:r>
          </a:p>
          <a:p>
            <a:r>
              <a:rPr lang="en-US" sz="1800" dirty="0"/>
              <a:t>Future Work</a:t>
            </a:r>
          </a:p>
          <a:p>
            <a:r>
              <a:rPr lang="en-US" sz="1800" dirty="0"/>
              <a:t>Conclusion</a:t>
            </a:r>
          </a:p>
          <a:p>
            <a:endParaRPr lang="en-US" sz="1800" dirty="0"/>
          </a:p>
        </p:txBody>
      </p:sp>
    </p:spTree>
    <p:extLst>
      <p:ext uri="{BB962C8B-B14F-4D97-AF65-F5344CB8AC3E}">
        <p14:creationId xmlns:p14="http://schemas.microsoft.com/office/powerpoint/2010/main" val="157302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C0FF45D-29D5-425B-92B3-21FBBCAC85DE}"/>
              </a:ext>
            </a:extLst>
          </p:cNvPr>
          <p:cNvSpPr>
            <a:spLocks noGrp="1"/>
          </p:cNvSpPr>
          <p:nvPr>
            <p:ph type="title"/>
          </p:nvPr>
        </p:nvSpPr>
        <p:spPr>
          <a:xfrm>
            <a:off x="685799" y="764373"/>
            <a:ext cx="3977639" cy="1600200"/>
          </a:xfrm>
        </p:spPr>
        <p:txBody>
          <a:bodyPr anchor="b">
            <a:normAutofit/>
          </a:bodyPr>
          <a:lstStyle/>
          <a:p>
            <a:pPr algn="l"/>
            <a:r>
              <a:rPr lang="en-US" sz="3200"/>
              <a:t>Dominion</a:t>
            </a:r>
          </a:p>
        </p:txBody>
      </p:sp>
      <p:sp>
        <p:nvSpPr>
          <p:cNvPr id="5" name="Content Placeholder 4">
            <a:extLst>
              <a:ext uri="{FF2B5EF4-FFF2-40B4-BE49-F238E27FC236}">
                <a16:creationId xmlns:a16="http://schemas.microsoft.com/office/drawing/2014/main" id="{0E077F5D-66A6-4579-9495-69D5F770953D}"/>
              </a:ext>
            </a:extLst>
          </p:cNvPr>
          <p:cNvSpPr>
            <a:spLocks noGrp="1"/>
          </p:cNvSpPr>
          <p:nvPr>
            <p:ph idx="1"/>
          </p:nvPr>
        </p:nvSpPr>
        <p:spPr>
          <a:xfrm>
            <a:off x="685800" y="2364573"/>
            <a:ext cx="3977639" cy="3854112"/>
          </a:xfrm>
        </p:spPr>
        <p:txBody>
          <a:bodyPr>
            <a:normAutofit lnSpcReduction="10000"/>
          </a:bodyPr>
          <a:lstStyle/>
          <a:p>
            <a:r>
              <a:rPr lang="en-US" sz="900" dirty="0"/>
              <a:t>Cards</a:t>
            </a:r>
          </a:p>
          <a:p>
            <a:pPr lvl="1"/>
            <a:r>
              <a:rPr lang="en-US" sz="900" dirty="0"/>
              <a:t>Treasure</a:t>
            </a:r>
          </a:p>
          <a:p>
            <a:pPr lvl="1"/>
            <a:r>
              <a:rPr lang="en-US" sz="900" dirty="0"/>
              <a:t>Victory</a:t>
            </a:r>
          </a:p>
          <a:p>
            <a:pPr lvl="1"/>
            <a:r>
              <a:rPr lang="en-US" sz="900" dirty="0"/>
              <a:t>Action</a:t>
            </a:r>
          </a:p>
          <a:p>
            <a:r>
              <a:rPr lang="en-US" sz="900" dirty="0"/>
              <a:t>Play Actions and Treasure cards to buy victory cards</a:t>
            </a:r>
          </a:p>
          <a:p>
            <a:r>
              <a:rPr lang="en-US" sz="900" dirty="0"/>
              <a:t>Start of game</a:t>
            </a:r>
          </a:p>
          <a:p>
            <a:pPr lvl="1"/>
            <a:r>
              <a:rPr lang="en-US" sz="900" dirty="0"/>
              <a:t>Shuffle starting deck</a:t>
            </a:r>
          </a:p>
          <a:p>
            <a:pPr lvl="1"/>
            <a:r>
              <a:rPr lang="en-US" sz="900" dirty="0"/>
              <a:t>Draw 5 cards</a:t>
            </a:r>
          </a:p>
          <a:p>
            <a:r>
              <a:rPr lang="en-US" sz="900" dirty="0"/>
              <a:t>Each turn</a:t>
            </a:r>
          </a:p>
          <a:p>
            <a:pPr lvl="1"/>
            <a:r>
              <a:rPr lang="en-US" sz="900" dirty="0"/>
              <a:t>Play one action (grey cards)</a:t>
            </a:r>
          </a:p>
          <a:p>
            <a:pPr lvl="1"/>
            <a:r>
              <a:rPr lang="en-US" sz="900" dirty="0"/>
              <a:t>Buy one card</a:t>
            </a:r>
          </a:p>
          <a:p>
            <a:pPr lvl="2"/>
            <a:r>
              <a:rPr lang="en-US" sz="900" dirty="0"/>
              <a:t>Put Bought card in discard pile</a:t>
            </a:r>
          </a:p>
          <a:p>
            <a:pPr lvl="1"/>
            <a:r>
              <a:rPr lang="en-US" sz="900" dirty="0"/>
              <a:t>End Turn</a:t>
            </a:r>
          </a:p>
          <a:p>
            <a:pPr lvl="2"/>
            <a:r>
              <a:rPr lang="en-US" sz="900" dirty="0"/>
              <a:t>Discard all cards in hand, play area, and what you bought</a:t>
            </a:r>
          </a:p>
          <a:p>
            <a:pPr lvl="2"/>
            <a:r>
              <a:rPr lang="en-US" sz="900" dirty="0"/>
              <a:t>Draw 5 new cards</a:t>
            </a:r>
          </a:p>
          <a:p>
            <a:pPr lvl="3"/>
            <a:r>
              <a:rPr lang="en-US" sz="900" dirty="0"/>
              <a:t>If deck is empty, shuffle discard pile and make your deck</a:t>
            </a:r>
          </a:p>
          <a:p>
            <a:pPr lvl="1"/>
            <a:endParaRPr lang="en-US" sz="900" dirty="0"/>
          </a:p>
          <a:p>
            <a:pPr lvl="1"/>
            <a:r>
              <a:rPr lang="en-US" sz="900" dirty="0"/>
              <a:t>Some actions can give you more actions/buys</a:t>
            </a:r>
          </a:p>
          <a:p>
            <a:pPr lvl="1"/>
            <a:r>
              <a:rPr lang="en-US" sz="900" dirty="0"/>
              <a:t>Cannot play action after buying</a:t>
            </a:r>
          </a:p>
          <a:p>
            <a:pPr lvl="1"/>
            <a:endParaRPr lang="en-US" sz="900" dirty="0"/>
          </a:p>
        </p:txBody>
      </p:sp>
      <p:pic>
        <p:nvPicPr>
          <p:cNvPr id="3" name="Picture 2">
            <a:extLst>
              <a:ext uri="{FF2B5EF4-FFF2-40B4-BE49-F238E27FC236}">
                <a16:creationId xmlns:a16="http://schemas.microsoft.com/office/drawing/2014/main" id="{B3EBEFB3-63B1-46FC-BF42-5083A5339CB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72699" y="2020534"/>
            <a:ext cx="6533501" cy="292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1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fade">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fade">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fade">
                                      <p:cBhvr>
                                        <p:cTn id="50" dur="500"/>
                                        <p:tgtEl>
                                          <p:spTgt spid="5">
                                            <p:txEl>
                                              <p:pRg st="10" end="1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500"/>
                                        <p:tgtEl>
                                          <p:spTgt spid="5">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txEl>
                                              <p:pRg st="12" end="12"/>
                                            </p:txEl>
                                          </p:spTgt>
                                        </p:tgtEl>
                                        <p:attrNameLst>
                                          <p:attrName>style.visibility</p:attrName>
                                        </p:attrNameLst>
                                      </p:cBhvr>
                                      <p:to>
                                        <p:strVal val="visible"/>
                                      </p:to>
                                    </p:set>
                                    <p:animEffect transition="in" filter="fade">
                                      <p:cBhvr>
                                        <p:cTn id="58" dur="500"/>
                                        <p:tgtEl>
                                          <p:spTgt spid="5">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animEffect transition="in" filter="fade">
                                      <p:cBhvr>
                                        <p:cTn id="63" dur="500"/>
                                        <p:tgtEl>
                                          <p:spTgt spid="5">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
                                            <p:txEl>
                                              <p:pRg st="14" end="14"/>
                                            </p:txEl>
                                          </p:spTgt>
                                        </p:tgtEl>
                                        <p:attrNameLst>
                                          <p:attrName>style.visibility</p:attrName>
                                        </p:attrNameLst>
                                      </p:cBhvr>
                                      <p:to>
                                        <p:strVal val="visible"/>
                                      </p:to>
                                    </p:set>
                                    <p:animEffect transition="in" filter="fade">
                                      <p:cBhvr>
                                        <p:cTn id="68" dur="500"/>
                                        <p:tgtEl>
                                          <p:spTgt spid="5">
                                            <p:txEl>
                                              <p:pRg st="14" end="14"/>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txEl>
                                              <p:pRg st="15" end="15"/>
                                            </p:txEl>
                                          </p:spTgt>
                                        </p:tgtEl>
                                        <p:attrNameLst>
                                          <p:attrName>style.visibility</p:attrName>
                                        </p:attrNameLst>
                                      </p:cBhvr>
                                      <p:to>
                                        <p:strVal val="visible"/>
                                      </p:to>
                                    </p:set>
                                    <p:animEffect transition="in" filter="fade">
                                      <p:cBhvr>
                                        <p:cTn id="71" dur="500"/>
                                        <p:tgtEl>
                                          <p:spTgt spid="5">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
                                            <p:txEl>
                                              <p:pRg st="17" end="17"/>
                                            </p:txEl>
                                          </p:spTgt>
                                        </p:tgtEl>
                                        <p:attrNameLst>
                                          <p:attrName>style.visibility</p:attrName>
                                        </p:attrNameLst>
                                      </p:cBhvr>
                                      <p:to>
                                        <p:strVal val="visible"/>
                                      </p:to>
                                    </p:set>
                                    <p:animEffect transition="in" filter="fade">
                                      <p:cBhvr>
                                        <p:cTn id="76" dur="500"/>
                                        <p:tgtEl>
                                          <p:spTgt spid="5">
                                            <p:txEl>
                                              <p:pRg st="17" end="1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
                                            <p:txEl>
                                              <p:pRg st="18" end="18"/>
                                            </p:txEl>
                                          </p:spTgt>
                                        </p:tgtEl>
                                        <p:attrNameLst>
                                          <p:attrName>style.visibility</p:attrName>
                                        </p:attrNameLst>
                                      </p:cBhvr>
                                      <p:to>
                                        <p:strVal val="visible"/>
                                      </p:to>
                                    </p:set>
                                    <p:animEffect transition="in" filter="fade">
                                      <p:cBhvr>
                                        <p:cTn id="81"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520E-D76E-4C23-BF7A-6FF3A32BBB83}"/>
              </a:ext>
            </a:extLst>
          </p:cNvPr>
          <p:cNvSpPr>
            <a:spLocks noGrp="1"/>
          </p:cNvSpPr>
          <p:nvPr>
            <p:ph type="title"/>
          </p:nvPr>
        </p:nvSpPr>
        <p:spPr/>
        <p:txBody>
          <a:bodyPr/>
          <a:lstStyle/>
          <a:p>
            <a:r>
              <a:rPr lang="en-US" dirty="0"/>
              <a:t>Dominion continued</a:t>
            </a:r>
          </a:p>
        </p:txBody>
      </p:sp>
      <p:sp>
        <p:nvSpPr>
          <p:cNvPr id="3" name="Content Placeholder 2">
            <a:extLst>
              <a:ext uri="{FF2B5EF4-FFF2-40B4-BE49-F238E27FC236}">
                <a16:creationId xmlns:a16="http://schemas.microsoft.com/office/drawing/2014/main" id="{EC5D88D7-4E43-44B4-973D-B45DFA2FD6D8}"/>
              </a:ext>
            </a:extLst>
          </p:cNvPr>
          <p:cNvSpPr>
            <a:spLocks noGrp="1"/>
          </p:cNvSpPr>
          <p:nvPr>
            <p:ph idx="1"/>
          </p:nvPr>
        </p:nvSpPr>
        <p:spPr>
          <a:xfrm>
            <a:off x="685800" y="2194560"/>
            <a:ext cx="4334069" cy="4024125"/>
          </a:xfrm>
        </p:spPr>
        <p:txBody>
          <a:bodyPr/>
          <a:lstStyle/>
          <a:p>
            <a:r>
              <a:rPr lang="en-US" dirty="0"/>
              <a:t>How to win:</a:t>
            </a:r>
          </a:p>
          <a:p>
            <a:pPr lvl="1"/>
            <a:r>
              <a:rPr lang="en-US" dirty="0"/>
              <a:t>Have more victory points from Green cards</a:t>
            </a:r>
          </a:p>
          <a:p>
            <a:pPr lvl="1"/>
            <a:endParaRPr lang="en-US" dirty="0"/>
          </a:p>
          <a:p>
            <a:r>
              <a:rPr lang="en-US" dirty="0"/>
              <a:t>Game ends when:</a:t>
            </a:r>
          </a:p>
          <a:p>
            <a:pPr lvl="1"/>
            <a:r>
              <a:rPr lang="en-US" dirty="0"/>
              <a:t>3 of the piles are exhausted OR</a:t>
            </a:r>
          </a:p>
          <a:p>
            <a:pPr lvl="1"/>
            <a:r>
              <a:rPr lang="en-US" dirty="0"/>
              <a:t>Province pile is exhausted</a:t>
            </a:r>
          </a:p>
          <a:p>
            <a:pPr lvl="1"/>
            <a:endParaRPr lang="en-US" dirty="0"/>
          </a:p>
        </p:txBody>
      </p:sp>
      <p:pic>
        <p:nvPicPr>
          <p:cNvPr id="4" name="Picture 3">
            <a:extLst>
              <a:ext uri="{FF2B5EF4-FFF2-40B4-BE49-F238E27FC236}">
                <a16:creationId xmlns:a16="http://schemas.microsoft.com/office/drawing/2014/main" id="{C1CF8E84-AB74-4BE1-8F88-D49863EF2EFA}"/>
              </a:ext>
            </a:extLst>
          </p:cNvPr>
          <p:cNvPicPr>
            <a:picLocks noChangeAspect="1"/>
          </p:cNvPicPr>
          <p:nvPr/>
        </p:nvPicPr>
        <p:blipFill>
          <a:blip r:embed="rId3"/>
          <a:stretch>
            <a:fillRect/>
          </a:stretch>
        </p:blipFill>
        <p:spPr>
          <a:xfrm>
            <a:off x="5168995" y="2194560"/>
            <a:ext cx="6337205" cy="4024125"/>
          </a:xfrm>
          <a:prstGeom prst="rect">
            <a:avLst/>
          </a:prstGeom>
        </p:spPr>
      </p:pic>
      <p:sp>
        <p:nvSpPr>
          <p:cNvPr id="10" name="Freeform: Shape 9">
            <a:extLst>
              <a:ext uri="{FF2B5EF4-FFF2-40B4-BE49-F238E27FC236}">
                <a16:creationId xmlns:a16="http://schemas.microsoft.com/office/drawing/2014/main" id="{BC32E719-7EB5-4417-8D2C-1E65504CF818}"/>
              </a:ext>
            </a:extLst>
          </p:cNvPr>
          <p:cNvSpPr/>
          <p:nvPr/>
        </p:nvSpPr>
        <p:spPr>
          <a:xfrm>
            <a:off x="5137079" y="2157573"/>
            <a:ext cx="6411074" cy="4099389"/>
          </a:xfrm>
          <a:custGeom>
            <a:avLst/>
            <a:gdLst>
              <a:gd name="connsiteX0" fmla="*/ 5291191 w 6411074"/>
              <a:gd name="connsiteY0" fmla="*/ 246580 h 4099389"/>
              <a:gd name="connsiteX1" fmla="*/ 4726112 w 6411074"/>
              <a:gd name="connsiteY1" fmla="*/ 277402 h 4099389"/>
              <a:gd name="connsiteX2" fmla="*/ 4654193 w 6411074"/>
              <a:gd name="connsiteY2" fmla="*/ 318499 h 4099389"/>
              <a:gd name="connsiteX3" fmla="*/ 4654193 w 6411074"/>
              <a:gd name="connsiteY3" fmla="*/ 1191802 h 4099389"/>
              <a:gd name="connsiteX4" fmla="*/ 4746660 w 6411074"/>
              <a:gd name="connsiteY4" fmla="*/ 1243173 h 4099389"/>
              <a:gd name="connsiteX5" fmla="*/ 5383658 w 6411074"/>
              <a:gd name="connsiteY5" fmla="*/ 1222625 h 4099389"/>
              <a:gd name="connsiteX6" fmla="*/ 5373384 w 6411074"/>
              <a:gd name="connsiteY6" fmla="*/ 318499 h 4099389"/>
              <a:gd name="connsiteX7" fmla="*/ 0 w 6411074"/>
              <a:gd name="connsiteY7" fmla="*/ 0 h 4099389"/>
              <a:gd name="connsiteX8" fmla="*/ 6390525 w 6411074"/>
              <a:gd name="connsiteY8" fmla="*/ 0 h 4099389"/>
              <a:gd name="connsiteX9" fmla="*/ 6411074 w 6411074"/>
              <a:gd name="connsiteY9" fmla="*/ 4099389 h 4099389"/>
              <a:gd name="connsiteX10" fmla="*/ 10274 w 6411074"/>
              <a:gd name="connsiteY10" fmla="*/ 4068566 h 4099389"/>
              <a:gd name="connsiteX11" fmla="*/ 0 w 6411074"/>
              <a:gd name="connsiteY11" fmla="*/ 0 h 40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11074" h="4099389">
                <a:moveTo>
                  <a:pt x="5291191" y="246580"/>
                </a:moveTo>
                <a:lnTo>
                  <a:pt x="4726112" y="277402"/>
                </a:lnTo>
                <a:lnTo>
                  <a:pt x="4654193" y="318499"/>
                </a:lnTo>
                <a:lnTo>
                  <a:pt x="4654193" y="1191802"/>
                </a:lnTo>
                <a:lnTo>
                  <a:pt x="4746660" y="1243173"/>
                </a:lnTo>
                <a:lnTo>
                  <a:pt x="5383658" y="1222625"/>
                </a:lnTo>
                <a:lnTo>
                  <a:pt x="5373384" y="318499"/>
                </a:lnTo>
                <a:close/>
                <a:moveTo>
                  <a:pt x="0" y="0"/>
                </a:moveTo>
                <a:lnTo>
                  <a:pt x="6390525" y="0"/>
                </a:lnTo>
                <a:lnTo>
                  <a:pt x="6411074" y="4099389"/>
                </a:lnTo>
                <a:lnTo>
                  <a:pt x="10274" y="4068566"/>
                </a:lnTo>
                <a:cubicBezTo>
                  <a:pt x="6849" y="2712377"/>
                  <a:pt x="3425" y="1356189"/>
                  <a:pt x="0" y="0"/>
                </a:cubicBez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5D7295F-98B5-47EA-A3E2-F5EFFBA80420}"/>
              </a:ext>
            </a:extLst>
          </p:cNvPr>
          <p:cNvSpPr/>
          <p:nvPr/>
        </p:nvSpPr>
        <p:spPr>
          <a:xfrm>
            <a:off x="4972692" y="2065106"/>
            <a:ext cx="6678202" cy="4222678"/>
          </a:xfrm>
          <a:custGeom>
            <a:avLst/>
            <a:gdLst>
              <a:gd name="connsiteX0" fmla="*/ 3020602 w 6678202"/>
              <a:gd name="connsiteY0" fmla="*/ 328773 h 4222678"/>
              <a:gd name="connsiteX1" fmla="*/ 3020602 w 6678202"/>
              <a:gd name="connsiteY1" fmla="*/ 1363894 h 4222678"/>
              <a:gd name="connsiteX2" fmla="*/ 5568593 w 6678202"/>
              <a:gd name="connsiteY2" fmla="*/ 1363894 h 4222678"/>
              <a:gd name="connsiteX3" fmla="*/ 5568593 w 6678202"/>
              <a:gd name="connsiteY3" fmla="*/ 328773 h 4222678"/>
              <a:gd name="connsiteX4" fmla="*/ 0 w 6678202"/>
              <a:gd name="connsiteY4" fmla="*/ 0 h 4222678"/>
              <a:gd name="connsiteX5" fmla="*/ 6647380 w 6678202"/>
              <a:gd name="connsiteY5" fmla="*/ 30822 h 4222678"/>
              <a:gd name="connsiteX6" fmla="*/ 6678202 w 6678202"/>
              <a:gd name="connsiteY6" fmla="*/ 4171307 h 4222678"/>
              <a:gd name="connsiteX7" fmla="*/ 20548 w 6678202"/>
              <a:gd name="connsiteY7" fmla="*/ 4222678 h 422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8202" h="4222678">
                <a:moveTo>
                  <a:pt x="3020602" y="328773"/>
                </a:moveTo>
                <a:lnTo>
                  <a:pt x="3020602" y="1363894"/>
                </a:lnTo>
                <a:lnTo>
                  <a:pt x="5568593" y="1363894"/>
                </a:lnTo>
                <a:lnTo>
                  <a:pt x="5568593" y="328773"/>
                </a:lnTo>
                <a:close/>
                <a:moveTo>
                  <a:pt x="0" y="0"/>
                </a:moveTo>
                <a:lnTo>
                  <a:pt x="6647380" y="30822"/>
                </a:lnTo>
                <a:lnTo>
                  <a:pt x="6678202" y="4171307"/>
                </a:lnTo>
                <a:lnTo>
                  <a:pt x="20548" y="4222678"/>
                </a:lnTo>
                <a:close/>
              </a:path>
            </a:pathLst>
          </a:custGeom>
          <a:solidFill>
            <a:srgbClr val="000000">
              <a:alpha val="50196"/>
            </a:srgb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7370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4" grpId="0" animBg="1"/>
      <p:bldP spid="14" grpId="1" animBg="1"/>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TotalTime>
  <Words>1526</Words>
  <Application>Microsoft Office PowerPoint</Application>
  <PresentationFormat>Widescreen</PresentationFormat>
  <Paragraphs>588</Paragraphs>
  <Slides>38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Century Gothic</vt:lpstr>
      <vt:lpstr>Vapor Trail</vt:lpstr>
      <vt:lpstr>Dominion AI using Monte carlo tree search (mcts)</vt:lpstr>
      <vt:lpstr>Overview</vt:lpstr>
      <vt:lpstr>Overview</vt:lpstr>
      <vt:lpstr>Introduction</vt:lpstr>
      <vt:lpstr>Overview</vt:lpstr>
      <vt:lpstr>Previous work</vt:lpstr>
      <vt:lpstr>Overview</vt:lpstr>
      <vt:lpstr>Dominion</vt:lpstr>
      <vt:lpstr>Dominion continued</vt:lpstr>
      <vt:lpstr>Single State machine test bed</vt:lpstr>
      <vt:lpstr>Overview</vt:lpstr>
      <vt:lpstr>MCTS</vt:lpstr>
      <vt:lpstr>MCTS in a card game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vt:lpstr>
      <vt:lpstr>Results with Base MCTS</vt:lpstr>
      <vt:lpstr>How to tweak mcts</vt:lpstr>
      <vt:lpstr>Results with Tweaked MCTS</vt:lpstr>
      <vt:lpstr>Results with Tweaked MCTS Cont’d</vt:lpstr>
      <vt:lpstr>Overview</vt:lpstr>
      <vt:lpstr>Overview</vt:lpstr>
      <vt:lpstr>Data structure</vt:lpstr>
      <vt:lpstr>Implementation</vt:lpstr>
      <vt:lpstr>Implementation cont’d</vt:lpstr>
      <vt:lpstr>Implementation cont’d</vt:lpstr>
      <vt:lpstr>Threads</vt:lpstr>
      <vt:lpstr>Saving and loading</vt:lpstr>
      <vt:lpstr>Overview</vt:lpstr>
      <vt:lpstr>Future Work</vt:lpstr>
      <vt:lpstr>Overview</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Dominion AI using Monte carlo tree search (mcts)</dc:title>
  <dc:creator>Jonathan Sarasua</dc:creator>
  <cp:lastModifiedBy>Jonathan Sarasua</cp:lastModifiedBy>
  <cp:revision>54</cp:revision>
  <dcterms:created xsi:type="dcterms:W3CDTF">2021-02-01T17:20:01Z</dcterms:created>
  <dcterms:modified xsi:type="dcterms:W3CDTF">2021-04-06T01:05:16Z</dcterms:modified>
</cp:coreProperties>
</file>