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67" r:id="rId3"/>
    <p:sldId id="263" r:id="rId4"/>
    <p:sldId id="285" r:id="rId5"/>
    <p:sldId id="284" r:id="rId6"/>
    <p:sldId id="269" r:id="rId7"/>
    <p:sldId id="259" r:id="rId8"/>
    <p:sldId id="260" r:id="rId9"/>
    <p:sldId id="265" r:id="rId10"/>
    <p:sldId id="268" r:id="rId11"/>
    <p:sldId id="308" r:id="rId12"/>
    <p:sldId id="257" r:id="rId13"/>
    <p:sldId id="298" r:id="rId14"/>
    <p:sldId id="306" r:id="rId15"/>
    <p:sldId id="289" r:id="rId16"/>
    <p:sldId id="290" r:id="rId17"/>
    <p:sldId id="295" r:id="rId18"/>
    <p:sldId id="296" r:id="rId19"/>
    <p:sldId id="294" r:id="rId20"/>
    <p:sldId id="292" r:id="rId21"/>
    <p:sldId id="297" r:id="rId22"/>
    <p:sldId id="293" r:id="rId23"/>
    <p:sldId id="270" r:id="rId24"/>
    <p:sldId id="264" r:id="rId25"/>
    <p:sldId id="299" r:id="rId26"/>
    <p:sldId id="261" r:id="rId27"/>
    <p:sldId id="301" r:id="rId28"/>
    <p:sldId id="302" r:id="rId29"/>
    <p:sldId id="303" r:id="rId30"/>
    <p:sldId id="304" r:id="rId31"/>
    <p:sldId id="305" r:id="rId32"/>
    <p:sldId id="271" r:id="rId33"/>
    <p:sldId id="272" r:id="rId34"/>
    <p:sldId id="279" r:id="rId35"/>
    <p:sldId id="276" r:id="rId36"/>
    <p:sldId id="283" r:id="rId37"/>
    <p:sldId id="280" r:id="rId38"/>
    <p:sldId id="281" r:id="rId39"/>
    <p:sldId id="307" r:id="rId40"/>
    <p:sldId id="278" r:id="rId41"/>
    <p:sldId id="286" r:id="rId42"/>
    <p:sldId id="287" r:id="rId43"/>
    <p:sldId id="273" r:id="rId44"/>
    <p:sldId id="27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9" d="100"/>
          <a:sy n="99"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3</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7</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9</a:t>
            </a:fld>
            <a:endParaRPr lang="en-US"/>
          </a:p>
        </p:txBody>
      </p:sp>
    </p:spTree>
    <p:extLst>
      <p:ext uri="{BB962C8B-B14F-4D97-AF65-F5344CB8AC3E}">
        <p14:creationId xmlns:p14="http://schemas.microsoft.com/office/powerpoint/2010/main" val="203858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34434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b="1" u="sng" dirty="0">
                <a:solidFill>
                  <a:schemeClr val="accent1"/>
                </a:solidFill>
              </a:rPr>
              <a:t>Monte Carlo Tree Search</a:t>
            </a:r>
            <a:endParaRPr lang="en-US" sz="1800" dirty="0"/>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3AF-AA5E-49F2-87CD-F06633F5405E}"/>
              </a:ext>
            </a:extLst>
          </p:cNvPr>
          <p:cNvSpPr>
            <a:spLocks noGrp="1"/>
          </p:cNvSpPr>
          <p:nvPr>
            <p:ph type="title"/>
          </p:nvPr>
        </p:nvSpPr>
        <p:spPr/>
        <p:txBody>
          <a:bodyPr/>
          <a:lstStyle/>
          <a:p>
            <a:r>
              <a:rPr lang="en-US" dirty="0"/>
              <a:t>MCTS Background</a:t>
            </a:r>
          </a:p>
        </p:txBody>
      </p:sp>
      <p:sp>
        <p:nvSpPr>
          <p:cNvPr id="3" name="Content Placeholder 2">
            <a:extLst>
              <a:ext uri="{FF2B5EF4-FFF2-40B4-BE49-F238E27FC236}">
                <a16:creationId xmlns:a16="http://schemas.microsoft.com/office/drawing/2014/main" id="{058E48C7-AD99-49D6-84B5-0D989310AD97}"/>
              </a:ext>
            </a:extLst>
          </p:cNvPr>
          <p:cNvSpPr>
            <a:spLocks noGrp="1"/>
          </p:cNvSpPr>
          <p:nvPr>
            <p:ph idx="1"/>
          </p:nvPr>
        </p:nvSpPr>
        <p:spPr/>
        <p:txBody>
          <a:bodyPr/>
          <a:lstStyle/>
          <a:p>
            <a:r>
              <a:rPr lang="en-US" dirty="0"/>
              <a:t>Goal: </a:t>
            </a:r>
          </a:p>
          <a:p>
            <a:pPr lvl="1"/>
            <a:r>
              <a:rPr lang="en-US" dirty="0"/>
              <a:t>Get the best move at any game state for a given game</a:t>
            </a:r>
          </a:p>
          <a:p>
            <a:pPr lvl="1"/>
            <a:r>
              <a:rPr lang="en-US" dirty="0"/>
              <a:t>Able to always have a result in a limited timeframe</a:t>
            </a:r>
          </a:p>
          <a:p>
            <a:r>
              <a:rPr lang="en-US" dirty="0"/>
              <a:t>Solution:</a:t>
            </a:r>
          </a:p>
          <a:p>
            <a:pPr lvl="1"/>
            <a:r>
              <a:rPr lang="en-US" dirty="0"/>
              <a:t>Build a complete tree of all game states</a:t>
            </a:r>
          </a:p>
          <a:p>
            <a:pPr lvl="1"/>
            <a:r>
              <a:rPr lang="en-US" dirty="0"/>
              <a:t>Save metadata to nodes in the tree while building to allow giving an answer while incomplete</a:t>
            </a:r>
          </a:p>
          <a:p>
            <a:r>
              <a:rPr lang="en-US" dirty="0"/>
              <a:t>Nice to have</a:t>
            </a:r>
          </a:p>
          <a:p>
            <a:pPr lvl="1"/>
            <a:r>
              <a:rPr lang="en-US" dirty="0"/>
              <a:t>Keep the solution general enough that expert knowledge isn’t required</a:t>
            </a:r>
          </a:p>
          <a:p>
            <a:pPr lvl="1"/>
            <a:r>
              <a:rPr lang="en-US" dirty="0"/>
              <a:t>Combine with other AIs to make a better AI</a:t>
            </a:r>
          </a:p>
        </p:txBody>
      </p:sp>
    </p:spTree>
    <p:extLst>
      <p:ext uri="{BB962C8B-B14F-4D97-AF65-F5344CB8AC3E}">
        <p14:creationId xmlns:p14="http://schemas.microsoft.com/office/powerpoint/2010/main" val="8544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game states</a:t>
            </a:r>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fade">
                                      <p:cBhvr>
                                        <p:cTn id="17" dur="500"/>
                                        <p:tgtEl>
                                          <p:spTgt spid="2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animEffect transition="in" filter="fade">
                                      <p:cBhvr>
                                        <p:cTn id="20" dur="500"/>
                                        <p:tgtEl>
                                          <p:spTgt spid="2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Effect transition="in" filter="fade">
                                      <p:cBhvr>
                                        <p:cTn id="31" dur="500"/>
                                        <p:tgtEl>
                                          <p:spTgt spid="22">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4" end="4"/>
                                            </p:txEl>
                                          </p:spTgt>
                                        </p:tgtEl>
                                        <p:attrNameLst>
                                          <p:attrName>style.visibility</p:attrName>
                                        </p:attrNameLst>
                                      </p:cBhvr>
                                      <p:to>
                                        <p:strVal val="visible"/>
                                      </p:to>
                                    </p:set>
                                    <p:animEffect transition="in" filter="fade">
                                      <p:cBhvr>
                                        <p:cTn id="34" dur="500"/>
                                        <p:tgtEl>
                                          <p:spTgt spid="2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xEl>
                                              <p:pRg st="5" end="5"/>
                                            </p:txEl>
                                          </p:spTgt>
                                        </p:tgtEl>
                                        <p:attrNameLst>
                                          <p:attrName>style.visibility</p:attrName>
                                        </p:attrNameLst>
                                      </p:cBhvr>
                                      <p:to>
                                        <p:strVal val="visible"/>
                                      </p:to>
                                    </p:set>
                                    <p:animEffect transition="in" filter="fade">
                                      <p:cBhvr>
                                        <p:cTn id="39" dur="500"/>
                                        <p:tgtEl>
                                          <p:spTgt spid="22">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xEl>
                                              <p:pRg st="6" end="6"/>
                                            </p:txEl>
                                          </p:spTgt>
                                        </p:tgtEl>
                                        <p:attrNameLst>
                                          <p:attrName>style.visibility</p:attrName>
                                        </p:attrNameLst>
                                      </p:cBhvr>
                                      <p:to>
                                        <p:strVal val="visible"/>
                                      </p:to>
                                    </p:set>
                                    <p:animEffect transition="in" filter="fade">
                                      <p:cBhvr>
                                        <p:cTn id="42" dur="500"/>
                                        <p:tgtEl>
                                          <p:spTgt spid="2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xEl>
                                              <p:pRg st="7" end="7"/>
                                            </p:txEl>
                                          </p:spTgt>
                                        </p:tgtEl>
                                        <p:attrNameLst>
                                          <p:attrName>style.visibility</p:attrName>
                                        </p:attrNameLst>
                                      </p:cBhvr>
                                      <p:to>
                                        <p:strVal val="visible"/>
                                      </p:to>
                                    </p:set>
                                    <p:animEffect transition="in" filter="fade">
                                      <p:cBhvr>
                                        <p:cTn id="47" dur="500"/>
                                        <p:tgtEl>
                                          <p:spTgt spid="22">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xEl>
                                              <p:pRg st="8" end="8"/>
                                            </p:txEl>
                                          </p:spTgt>
                                        </p:tgtEl>
                                        <p:attrNameLst>
                                          <p:attrName>style.visibility</p:attrName>
                                        </p:attrNameLst>
                                      </p:cBhvr>
                                      <p:to>
                                        <p:strVal val="visible"/>
                                      </p:to>
                                    </p:set>
                                    <p:animEffect transition="in" filter="fade">
                                      <p:cBhvr>
                                        <p:cTn id="50"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316386" cy="338554"/>
          </a:xfrm>
          <a:prstGeom prst="rect">
            <a:avLst/>
          </a:prstGeom>
          <a:noFill/>
        </p:spPr>
        <p:txBody>
          <a:bodyPr wrap="none" rtlCol="0">
            <a:spAutoFit/>
          </a:bodyPr>
          <a:lstStyle/>
          <a:p>
            <a:r>
              <a:rPr lang="en-US" sz="1600"/>
              <a:t>Input 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
        <p:nvSpPr>
          <p:cNvPr id="59" name="Oval 58">
            <a:extLst>
              <a:ext uri="{FF2B5EF4-FFF2-40B4-BE49-F238E27FC236}">
                <a16:creationId xmlns:a16="http://schemas.microsoft.com/office/drawing/2014/main" id="{8B1EA767-B40A-4661-9A42-6FA095C1C562}"/>
              </a:ext>
            </a:extLst>
          </p:cNvPr>
          <p:cNvSpPr/>
          <p:nvPr/>
        </p:nvSpPr>
        <p:spPr>
          <a:xfrm>
            <a:off x="889002" y="4027718"/>
            <a:ext cx="1550046" cy="1443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TextBox 59">
            <a:extLst>
              <a:ext uri="{FF2B5EF4-FFF2-40B4-BE49-F238E27FC236}">
                <a16:creationId xmlns:a16="http://schemas.microsoft.com/office/drawing/2014/main" id="{4EC90C6F-C790-47CC-BF69-567C2C5277E9}"/>
              </a:ext>
            </a:extLst>
          </p:cNvPr>
          <p:cNvSpPr txBox="1"/>
          <p:nvPr/>
        </p:nvSpPr>
        <p:spPr>
          <a:xfrm>
            <a:off x="905358" y="4586231"/>
            <a:ext cx="1489510" cy="276999"/>
          </a:xfrm>
          <a:prstGeom prst="rect">
            <a:avLst/>
          </a:prstGeom>
          <a:noFill/>
        </p:spPr>
        <p:txBody>
          <a:bodyPr wrap="none" rtlCol="0">
            <a:spAutoFit/>
          </a:bodyPr>
          <a:lstStyle/>
          <a:p>
            <a:r>
              <a:rPr lang="en-US" sz="1200" dirty="0"/>
              <a:t>Wins / Simulations</a:t>
            </a:r>
          </a:p>
        </p:txBody>
      </p:sp>
      <p:sp>
        <p:nvSpPr>
          <p:cNvPr id="61" name="Oval 60">
            <a:extLst>
              <a:ext uri="{FF2B5EF4-FFF2-40B4-BE49-F238E27FC236}">
                <a16:creationId xmlns:a16="http://schemas.microsoft.com/office/drawing/2014/main" id="{D7506EAE-649D-4785-864A-06C77B5BC88A}"/>
              </a:ext>
            </a:extLst>
          </p:cNvPr>
          <p:cNvSpPr/>
          <p:nvPr/>
        </p:nvSpPr>
        <p:spPr>
          <a:xfrm>
            <a:off x="296428" y="5311345"/>
            <a:ext cx="1353685" cy="1186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Player 1</a:t>
            </a:r>
          </a:p>
        </p:txBody>
      </p:sp>
      <p:sp>
        <p:nvSpPr>
          <p:cNvPr id="62" name="Oval 61">
            <a:extLst>
              <a:ext uri="{FF2B5EF4-FFF2-40B4-BE49-F238E27FC236}">
                <a16:creationId xmlns:a16="http://schemas.microsoft.com/office/drawing/2014/main" id="{F5F039FE-3D1D-43EE-BCAE-A499C0CA6847}"/>
              </a:ext>
            </a:extLst>
          </p:cNvPr>
          <p:cNvSpPr/>
          <p:nvPr/>
        </p:nvSpPr>
        <p:spPr>
          <a:xfrm>
            <a:off x="1679283" y="5327135"/>
            <a:ext cx="1353685" cy="11864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Player 2</a:t>
            </a:r>
          </a:p>
        </p:txBody>
      </p:sp>
    </p:spTree>
    <p:extLst>
      <p:ext uri="{BB962C8B-B14F-4D97-AF65-F5344CB8AC3E}">
        <p14:creationId xmlns:p14="http://schemas.microsoft.com/office/powerpoint/2010/main" val="22672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fade">
                                      <p:cBhvr>
                                        <p:cTn id="106" dur="500"/>
                                        <p:tgtEl>
                                          <p:spTgt spid="51"/>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fade">
                                      <p:cBhvr>
                                        <p:cTn id="121" dur="500"/>
                                        <p:tgtEl>
                                          <p:spTgt spid="5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fade">
                                      <p:cBhvr>
                                        <p:cTn id="124" dur="500"/>
                                        <p:tgtEl>
                                          <p:spTgt spid="6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1" end="1"/>
                                            </p:txEl>
                                          </p:spTgt>
                                        </p:tgtEl>
                                        <p:attrNameLst>
                                          <p:attrName>style.visibility</p:attrName>
                                        </p:attrNameLst>
                                      </p:cBhvr>
                                      <p:to>
                                        <p:strVal val="visible"/>
                                      </p:to>
                                    </p:set>
                                    <p:animEffect transition="in" filter="fade">
                                      <p:cBhvr>
                                        <p:cTn id="1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animBg="1"/>
      <p:bldP spid="10" grpId="0"/>
      <p:bldP spid="12" grpId="0" animBg="1"/>
      <p:bldP spid="13" grpId="0"/>
      <p:bldP spid="14" grpId="0"/>
      <p:bldP spid="22" grpId="0" animBg="1"/>
      <p:bldP spid="23" grpId="0" animBg="1"/>
      <p:bldP spid="26" grpId="0" animBg="1"/>
      <p:bldP spid="27" grpId="0" animBg="1"/>
      <p:bldP spid="29" grpId="0" animBg="1"/>
      <p:bldP spid="30" grpId="0" animBg="1"/>
      <p:bldP spid="33" grpId="0" animBg="1"/>
      <p:bldP spid="34" grpId="0" animBg="1"/>
      <p:bldP spid="35" grpId="0"/>
      <p:bldP spid="36" grpId="0" animBg="1"/>
      <p:bldP spid="37" grpId="0" animBg="1"/>
      <p:bldP spid="38" grpId="0"/>
      <p:bldP spid="39" grpId="0" animBg="1"/>
      <p:bldP spid="40" grpId="0" animBg="1"/>
      <p:bldP spid="41" grpId="0"/>
      <p:bldP spid="42" grpId="0" animBg="1"/>
      <p:bldP spid="43" grpId="0" animBg="1"/>
      <p:bldP spid="44" grpId="0"/>
      <p:bldP spid="45" grpId="0" animBg="1"/>
      <p:bldP spid="46" grpId="0" animBg="1"/>
      <p:bldP spid="47" grpId="0"/>
      <p:bldP spid="48" grpId="0" animBg="1"/>
      <p:bldP spid="49" grpId="0" animBg="1"/>
      <p:bldP spid="50" grpId="0"/>
      <p:bldP spid="57" grpId="0"/>
      <p:bldP spid="58" grpId="0"/>
      <p:bldP spid="59" grpId="0" animBg="1"/>
      <p:bldP spid="60" grpId="0"/>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During Selection how do we choose which outcome?</a:t>
            </a:r>
          </a:p>
          <a:p>
            <a:pPr lvl="1"/>
            <a:r>
              <a:rPr lang="en-US" dirty="0"/>
              <a:t>Sampling?</a:t>
            </a:r>
          </a:p>
          <a:p>
            <a:pPr lvl="2"/>
            <a:r>
              <a:rPr lang="en-US" dirty="0"/>
              <a:t>Possible place for bugs</a:t>
            </a:r>
          </a:p>
          <a:p>
            <a:pPr lvl="1"/>
            <a:r>
              <a:rPr lang="en-US" dirty="0"/>
              <a:t>Ask the game to play the given move</a:t>
            </a:r>
          </a:p>
          <a:p>
            <a:pPr lvl="2"/>
            <a:r>
              <a:rPr lang="en-US" dirty="0"/>
              <a:t>Randomize unknown info</a:t>
            </a:r>
          </a:p>
          <a:p>
            <a:pPr lvl="3"/>
            <a:r>
              <a:rPr lang="en-US" dirty="0"/>
              <a:t>Deck order</a:t>
            </a:r>
          </a:p>
          <a:p>
            <a:pPr lvl="3"/>
            <a:r>
              <a:rPr lang="en-US" dirty="0"/>
              <a:t>Opponent’s hand and deck</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260281" cy="338554"/>
          </a:xfrm>
          <a:prstGeom prst="rect">
            <a:avLst/>
          </a:prstGeom>
          <a:noFill/>
        </p:spPr>
        <p:txBody>
          <a:bodyPr wrap="none" rtlCol="0">
            <a:spAutoFit/>
          </a:bodyPr>
          <a:lstStyle/>
          <a:p>
            <a:r>
              <a:rPr lang="en-US" sz="1600" dirty="0" err="1"/>
              <a:t>InputMove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Tree>
    <p:extLst>
      <p:ext uri="{BB962C8B-B14F-4D97-AF65-F5344CB8AC3E}">
        <p14:creationId xmlns:p14="http://schemas.microsoft.com/office/powerpoint/2010/main" val="12662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685799" y="764373"/>
            <a:ext cx="3977639" cy="1600200"/>
          </a:xfrm>
        </p:spPr>
        <p:txBody>
          <a:bodyPr anchor="b">
            <a:normAutofit/>
          </a:bodyPr>
          <a:lstStyle/>
          <a:p>
            <a:pPr algn="l"/>
            <a:r>
              <a:rPr lang="en-US" sz="3200"/>
              <a:t>Example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85800" y="2364573"/>
            <a:ext cx="3977639" cy="3854112"/>
          </a:xfrm>
        </p:spPr>
        <p:txBody>
          <a:bodyPr>
            <a:normAutofit/>
          </a:bodyPr>
          <a:lstStyle/>
          <a:p>
            <a:r>
              <a:rPr lang="en-US" sz="1600" dirty="0"/>
              <a:t>Action Phase Options</a:t>
            </a:r>
          </a:p>
          <a:p>
            <a:pPr lvl="1"/>
            <a:r>
              <a:rPr lang="en-US" sz="1400" dirty="0"/>
              <a:t>Play Village</a:t>
            </a:r>
          </a:p>
          <a:p>
            <a:pPr lvl="1"/>
            <a:r>
              <a:rPr lang="en-US" sz="1400" dirty="0"/>
              <a:t>Play Woodcutter</a:t>
            </a:r>
          </a:p>
          <a:p>
            <a:pPr lvl="1"/>
            <a:r>
              <a:rPr lang="en-US" sz="1400" dirty="0"/>
              <a:t>Go To Buy Phase</a:t>
            </a:r>
          </a:p>
          <a:p>
            <a:endParaRPr lang="en-US" sz="1600" dirty="0"/>
          </a:p>
        </p:txBody>
      </p:sp>
      <p:pic>
        <p:nvPicPr>
          <p:cNvPr id="5" name="Picture 2">
            <a:extLst>
              <a:ext uri="{FF2B5EF4-FFF2-40B4-BE49-F238E27FC236}">
                <a16:creationId xmlns:a16="http://schemas.microsoft.com/office/drawing/2014/main" id="{4B42197C-44DD-478C-8A11-7850F44B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5" r="19387" b="1"/>
          <a:stretch/>
        </p:blipFill>
        <p:spPr bwMode="auto">
          <a:xfrm>
            <a:off x="4972699" y="746126"/>
            <a:ext cx="6533501" cy="547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852659" y="4047847"/>
            <a:ext cx="957313" cy="461665"/>
          </a:xfrm>
          <a:prstGeom prst="rect">
            <a:avLst/>
          </a:prstGeom>
          <a:noFill/>
        </p:spPr>
        <p:txBody>
          <a:bodyPr wrap="none" rtlCol="0">
            <a:spAutoFit/>
          </a:bodyPr>
          <a:lstStyle/>
          <a:p>
            <a:r>
              <a:rPr lang="en-US" sz="1200" dirty="0"/>
              <a:t>+Copper</a:t>
            </a:r>
          </a:p>
          <a:p>
            <a:r>
              <a:rPr lang="en-US" sz="1200" dirty="0"/>
              <a:t>+2 Actions</a:t>
            </a:r>
          </a:p>
        </p:txBody>
      </p:sp>
      <p:sp>
        <p:nvSpPr>
          <p:cNvPr id="41" name="Rectangle 40">
            <a:extLst>
              <a:ext uri="{FF2B5EF4-FFF2-40B4-BE49-F238E27FC236}">
                <a16:creationId xmlns:a16="http://schemas.microsoft.com/office/drawing/2014/main" id="{7D73938E-AF2B-46D6-9B60-95F28B53135C}"/>
              </a:ext>
            </a:extLst>
          </p:cNvPr>
          <p:cNvSpPr/>
          <p:nvPr/>
        </p:nvSpPr>
        <p:spPr>
          <a:xfrm>
            <a:off x="6947234" y="3933491"/>
            <a:ext cx="1461035" cy="867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60" name="Rectangle 59">
            <a:extLst>
              <a:ext uri="{FF2B5EF4-FFF2-40B4-BE49-F238E27FC236}">
                <a16:creationId xmlns:a16="http://schemas.microsoft.com/office/drawing/2014/main" id="{DED3BC0A-95BD-45B5-A117-7E7B1B3F2760}"/>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0A1FE0-CF79-4585-872F-7F837A1A934A}"/>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TextBox 61">
            <a:extLst>
              <a:ext uri="{FF2B5EF4-FFF2-40B4-BE49-F238E27FC236}">
                <a16:creationId xmlns:a16="http://schemas.microsoft.com/office/drawing/2014/main" id="{F11EA409-B28A-491A-90EC-EBA70CAEA6AF}"/>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63" name="Rectangle 62">
            <a:extLst>
              <a:ext uri="{FF2B5EF4-FFF2-40B4-BE49-F238E27FC236}">
                <a16:creationId xmlns:a16="http://schemas.microsoft.com/office/drawing/2014/main" id="{3C4209A7-73A3-4CE2-8248-A117A557A6A7}"/>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64" name="Straight Connector 63">
            <a:extLst>
              <a:ext uri="{FF2B5EF4-FFF2-40B4-BE49-F238E27FC236}">
                <a16:creationId xmlns:a16="http://schemas.microsoft.com/office/drawing/2014/main" id="{77082D92-1FC7-470C-9516-9F4CC9EE79C9}"/>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646A9141-7BA3-4290-8785-BEEDCB50ED48}"/>
              </a:ext>
            </a:extLst>
          </p:cNvPr>
          <p:cNvSpPr txBox="1"/>
          <p:nvPr/>
        </p:nvSpPr>
        <p:spPr>
          <a:xfrm>
            <a:off x="9634888" y="2742799"/>
            <a:ext cx="2180405" cy="646331"/>
          </a:xfrm>
          <a:prstGeom prst="rect">
            <a:avLst/>
          </a:prstGeom>
          <a:noFill/>
        </p:spPr>
        <p:txBody>
          <a:bodyPr wrap="none" rtlCol="0">
            <a:spAutoFit/>
          </a:bodyPr>
          <a:lstStyle/>
          <a:p>
            <a:r>
              <a:rPr lang="en-US" dirty="0"/>
              <a:t>Select step</a:t>
            </a:r>
          </a:p>
          <a:p>
            <a:r>
              <a:rPr lang="en-US" dirty="0"/>
              <a:t>	Can Expand?</a:t>
            </a:r>
          </a:p>
        </p:txBody>
      </p:sp>
      <p:cxnSp>
        <p:nvCxnSpPr>
          <p:cNvPr id="67" name="Straight Arrow Connector 66">
            <a:extLst>
              <a:ext uri="{FF2B5EF4-FFF2-40B4-BE49-F238E27FC236}">
                <a16:creationId xmlns:a16="http://schemas.microsoft.com/office/drawing/2014/main" id="{450BA380-7C0A-4DF4-AFC0-7C91A767F47B}"/>
              </a:ext>
            </a:extLst>
          </p:cNvPr>
          <p:cNvCxnSpPr/>
          <p:nvPr/>
        </p:nvCxnSpPr>
        <p:spPr>
          <a:xfrm flipH="1">
            <a:off x="8408269" y="3329824"/>
            <a:ext cx="1650131"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E63991E-8310-4F86-B829-EF0E6F89235A}"/>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89735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0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1830950" cy="646331"/>
          </a:xfrm>
          <a:prstGeom prst="rect">
            <a:avLst/>
          </a:prstGeom>
          <a:noFill/>
        </p:spPr>
        <p:txBody>
          <a:bodyPr wrap="none" rtlCol="0">
            <a:spAutoFit/>
          </a:bodyPr>
          <a:lstStyle/>
          <a:p>
            <a:r>
              <a:rPr lang="en-US" dirty="0"/>
              <a:t>Expand step</a:t>
            </a:r>
          </a:p>
          <a:p>
            <a:r>
              <a:rPr lang="en-US" dirty="0"/>
              <a:t>	Add Node</a:t>
            </a:r>
          </a:p>
        </p:txBody>
      </p:sp>
      <p:sp>
        <p:nvSpPr>
          <p:cNvPr id="38" name="Rectangle 37">
            <a:extLst>
              <a:ext uri="{FF2B5EF4-FFF2-40B4-BE49-F238E27FC236}">
                <a16:creationId xmlns:a16="http://schemas.microsoft.com/office/drawing/2014/main" id="{64996944-74E3-4DAE-8198-5D4D6A15C061}"/>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62966E6A-FF6A-49AA-B725-43F436D105DA}"/>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E599799F-E6DA-4CC9-8825-4BEFA3B56BB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3C007ACD-B0BF-42FE-BB4B-66108C2A6654}"/>
              </a:ext>
            </a:extLst>
          </p:cNvPr>
          <p:cNvCxnSpPr/>
          <p:nvPr/>
        </p:nvCxnSpPr>
        <p:spPr>
          <a:xfrm flipH="1">
            <a:off x="8767062" y="3234088"/>
            <a:ext cx="1416466" cy="93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CABBBE-E0C7-4770-BED8-71C6BDDD763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10718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2246128" cy="923330"/>
          </a:xfrm>
          <a:prstGeom prst="rect">
            <a:avLst/>
          </a:prstGeom>
          <a:noFill/>
        </p:spPr>
        <p:txBody>
          <a:bodyPr wrap="none" rtlCol="0">
            <a:spAutoFit/>
          </a:bodyPr>
          <a:lstStyle/>
          <a:p>
            <a:r>
              <a:rPr lang="en-US" dirty="0"/>
              <a:t>Rollout step</a:t>
            </a:r>
          </a:p>
          <a:p>
            <a:r>
              <a:rPr lang="en-US" dirty="0"/>
              <a:t>	Run simulation</a:t>
            </a:r>
          </a:p>
          <a:p>
            <a:r>
              <a:rPr lang="en-US" dirty="0"/>
              <a:t>	Record result</a:t>
            </a:r>
          </a:p>
        </p:txBody>
      </p:sp>
      <p:sp>
        <p:nvSpPr>
          <p:cNvPr id="38" name="Rectangle 37">
            <a:extLst>
              <a:ext uri="{FF2B5EF4-FFF2-40B4-BE49-F238E27FC236}">
                <a16:creationId xmlns:a16="http://schemas.microsoft.com/office/drawing/2014/main" id="{E6DE710B-B2A9-43A5-B41E-B208A1ABEC0B}"/>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CFAB420F-2292-4B78-9068-BACA61925A82}"/>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2C69B4E6-E2F1-44AF-A635-CC38DC9CBF5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64E7447-AC29-4308-8C2B-A8E37115B7DD}"/>
              </a:ext>
            </a:extLst>
          </p:cNvPr>
          <p:cNvCxnSpPr>
            <a:cxnSpLocks/>
          </p:cNvCxnSpPr>
          <p:nvPr/>
        </p:nvCxnSpPr>
        <p:spPr>
          <a:xfrm flipH="1">
            <a:off x="8407638" y="3214838"/>
            <a:ext cx="1708514" cy="232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540C735-389F-4920-8D5A-BACBBF68236D}"/>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solidFill>
                  <a:schemeClr val="accent1"/>
                </a:solidFill>
              </a:rPr>
              <a:t>Rollout</a:t>
            </a:r>
          </a:p>
          <a:p>
            <a:pPr marL="342900" indent="-342900">
              <a:buAutoNum type="arabicPeriod"/>
            </a:pPr>
            <a:r>
              <a:rPr lang="en-US" dirty="0"/>
              <a:t>Backpropagate</a:t>
            </a:r>
          </a:p>
        </p:txBody>
      </p:sp>
    </p:spTree>
    <p:extLst>
      <p:ext uri="{BB962C8B-B14F-4D97-AF65-F5344CB8AC3E}">
        <p14:creationId xmlns:p14="http://schemas.microsoft.com/office/powerpoint/2010/main" val="35773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145C0C57-46A3-44C5-BF8A-62C16266A6DD}"/>
              </a:ext>
            </a:extLst>
          </p:cNvPr>
          <p:cNvSpPr txBox="1"/>
          <p:nvPr/>
        </p:nvSpPr>
        <p:spPr>
          <a:xfrm>
            <a:off x="9152028" y="2759300"/>
            <a:ext cx="2890535" cy="646331"/>
          </a:xfrm>
          <a:prstGeom prst="rect">
            <a:avLst/>
          </a:prstGeom>
          <a:noFill/>
        </p:spPr>
        <p:txBody>
          <a:bodyPr wrap="none" rtlCol="0">
            <a:spAutoFit/>
          </a:bodyPr>
          <a:lstStyle/>
          <a:p>
            <a:r>
              <a:rPr lang="en-US" dirty="0"/>
              <a:t>Backpropagation Step</a:t>
            </a:r>
          </a:p>
          <a:p>
            <a:r>
              <a:rPr lang="en-US" dirty="0"/>
              <a:t>	pass result to parent</a:t>
            </a:r>
          </a:p>
        </p:txBody>
      </p:sp>
      <p:cxnSp>
        <p:nvCxnSpPr>
          <p:cNvPr id="12" name="Straight Arrow Connector 11">
            <a:extLst>
              <a:ext uri="{FF2B5EF4-FFF2-40B4-BE49-F238E27FC236}">
                <a16:creationId xmlns:a16="http://schemas.microsoft.com/office/drawing/2014/main" id="{79F987D6-890A-4F1A-8973-C8F28345686D}"/>
              </a:ext>
            </a:extLst>
          </p:cNvPr>
          <p:cNvCxnSpPr>
            <a:cxnSpLocks/>
          </p:cNvCxnSpPr>
          <p:nvPr/>
        </p:nvCxnSpPr>
        <p:spPr>
          <a:xfrm flipH="1" flipV="1">
            <a:off x="6986823" y="1891731"/>
            <a:ext cx="2032049" cy="89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2DEDD0-6749-4789-B181-833D144D019C}"/>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solidFill>
                  <a:schemeClr val="accent1"/>
                </a:solidFill>
              </a:rPr>
              <a:t>Backpropagate</a:t>
            </a:r>
          </a:p>
        </p:txBody>
      </p:sp>
    </p:spTree>
    <p:extLst>
      <p:ext uri="{BB962C8B-B14F-4D97-AF65-F5344CB8AC3E}">
        <p14:creationId xmlns:p14="http://schemas.microsoft.com/office/powerpoint/2010/main" val="300550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864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a:extLst>
              <a:ext uri="{FF2B5EF4-FFF2-40B4-BE49-F238E27FC236}">
                <a16:creationId xmlns:a16="http://schemas.microsoft.com/office/drawing/2014/main" id="{E3456CCC-D8BD-415C-9D6F-2F5E1B7C2C11}"/>
              </a:ext>
            </a:extLst>
          </p:cNvPr>
          <p:cNvSpPr txBox="1"/>
          <p:nvPr/>
        </p:nvSpPr>
        <p:spPr>
          <a:xfrm>
            <a:off x="9467658" y="2313024"/>
            <a:ext cx="2527685" cy="646331"/>
          </a:xfrm>
          <a:prstGeom prst="rect">
            <a:avLst/>
          </a:prstGeom>
          <a:noFill/>
        </p:spPr>
        <p:txBody>
          <a:bodyPr wrap="square">
            <a:spAutoFit/>
          </a:bodyPr>
          <a:lstStyle/>
          <a:p>
            <a:r>
              <a:rPr lang="en-US" dirty="0"/>
              <a:t>Select step</a:t>
            </a:r>
          </a:p>
          <a:p>
            <a:r>
              <a:rPr lang="en-US" dirty="0"/>
              <a:t>	Can Expand?</a:t>
            </a:r>
          </a:p>
        </p:txBody>
      </p:sp>
      <p:sp>
        <p:nvSpPr>
          <p:cNvPr id="53" name="Rectangle 52">
            <a:extLst>
              <a:ext uri="{FF2B5EF4-FFF2-40B4-BE49-F238E27FC236}">
                <a16:creationId xmlns:a16="http://schemas.microsoft.com/office/drawing/2014/main" id="{37388E5B-B5A9-4DB1-B9C0-CCAE851B0C37}"/>
              </a:ext>
            </a:extLst>
          </p:cNvPr>
          <p:cNvSpPr/>
          <p:nvPr/>
        </p:nvSpPr>
        <p:spPr>
          <a:xfrm>
            <a:off x="2895601" y="3872841"/>
            <a:ext cx="1445394" cy="9124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+Estate</a:t>
            </a:r>
          </a:p>
          <a:p>
            <a:pPr algn="ctr"/>
            <a:r>
              <a:rPr lang="en-US" dirty="0"/>
              <a:t>+2 Action</a:t>
            </a:r>
          </a:p>
        </p:txBody>
      </p:sp>
      <p:sp>
        <p:nvSpPr>
          <p:cNvPr id="8" name="TextBox 7">
            <a:extLst>
              <a:ext uri="{FF2B5EF4-FFF2-40B4-BE49-F238E27FC236}">
                <a16:creationId xmlns:a16="http://schemas.microsoft.com/office/drawing/2014/main" id="{695BFC07-0FB0-4E2C-BAF6-CEABF6DDBA99}"/>
              </a:ext>
            </a:extLst>
          </p:cNvPr>
          <p:cNvSpPr txBox="1"/>
          <p:nvPr/>
        </p:nvSpPr>
        <p:spPr>
          <a:xfrm>
            <a:off x="10403263" y="2894896"/>
            <a:ext cx="506870" cy="369332"/>
          </a:xfrm>
          <a:prstGeom prst="rect">
            <a:avLst/>
          </a:prstGeom>
          <a:noFill/>
        </p:spPr>
        <p:txBody>
          <a:bodyPr wrap="none" rtlCol="0">
            <a:spAutoFit/>
          </a:bodyPr>
          <a:lstStyle/>
          <a:p>
            <a:r>
              <a:rPr lang="en-US" dirty="0"/>
              <a:t>No</a:t>
            </a:r>
          </a:p>
        </p:txBody>
      </p:sp>
      <p:sp>
        <p:nvSpPr>
          <p:cNvPr id="12" name="TextBox 11">
            <a:extLst>
              <a:ext uri="{FF2B5EF4-FFF2-40B4-BE49-F238E27FC236}">
                <a16:creationId xmlns:a16="http://schemas.microsoft.com/office/drawing/2014/main" id="{57758AE1-DD84-4006-84C0-29C7F74C3306}"/>
              </a:ext>
            </a:extLst>
          </p:cNvPr>
          <p:cNvSpPr txBox="1"/>
          <p:nvPr/>
        </p:nvSpPr>
        <p:spPr>
          <a:xfrm>
            <a:off x="9467658" y="3267960"/>
            <a:ext cx="2326097" cy="646331"/>
          </a:xfrm>
          <a:prstGeom prst="rect">
            <a:avLst/>
          </a:prstGeom>
          <a:noFill/>
        </p:spPr>
        <p:txBody>
          <a:bodyPr wrap="square" rtlCol="0">
            <a:spAutoFit/>
          </a:bodyPr>
          <a:lstStyle/>
          <a:p>
            <a:r>
              <a:rPr lang="en-US" dirty="0"/>
              <a:t>Get Best Child</a:t>
            </a:r>
          </a:p>
          <a:p>
            <a:r>
              <a:rPr lang="en-US" dirty="0"/>
              <a:t>Move</a:t>
            </a:r>
          </a:p>
        </p:txBody>
      </p:sp>
      <p:cxnSp>
        <p:nvCxnSpPr>
          <p:cNvPr id="15" name="Straight Arrow Connector 14">
            <a:extLst>
              <a:ext uri="{FF2B5EF4-FFF2-40B4-BE49-F238E27FC236}">
                <a16:creationId xmlns:a16="http://schemas.microsoft.com/office/drawing/2014/main" id="{EBDB8FE3-78D1-4E94-9C8B-E9242AF76E7A}"/>
              </a:ext>
            </a:extLst>
          </p:cNvPr>
          <p:cNvCxnSpPr/>
          <p:nvPr/>
        </p:nvCxnSpPr>
        <p:spPr>
          <a:xfrm flipH="1" flipV="1">
            <a:off x="3219251" y="3043253"/>
            <a:ext cx="6248407" cy="672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CF83F78-B22B-4BD6-9898-B6878C7800AE}"/>
              </a:ext>
            </a:extLst>
          </p:cNvPr>
          <p:cNvSpPr/>
          <p:nvPr/>
        </p:nvSpPr>
        <p:spPr>
          <a:xfrm>
            <a:off x="2138288" y="5581506"/>
            <a:ext cx="1537067" cy="58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Outcome</a:t>
            </a:r>
          </a:p>
        </p:txBody>
      </p:sp>
      <p:cxnSp>
        <p:nvCxnSpPr>
          <p:cNvPr id="13" name="Straight Arrow Connector 12">
            <a:extLst>
              <a:ext uri="{FF2B5EF4-FFF2-40B4-BE49-F238E27FC236}">
                <a16:creationId xmlns:a16="http://schemas.microsoft.com/office/drawing/2014/main" id="{35D46C99-1773-41F8-8C5E-F71BAC5D8D58}"/>
              </a:ext>
            </a:extLst>
          </p:cNvPr>
          <p:cNvCxnSpPr/>
          <p:nvPr/>
        </p:nvCxnSpPr>
        <p:spPr>
          <a:xfrm flipV="1">
            <a:off x="3102829" y="4686628"/>
            <a:ext cx="394973" cy="9381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id="{E61BAD32-47C9-4B4F-80D5-E3F997A15531}"/>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7916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8" grpId="0"/>
      <p:bldP spid="12"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802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9E45EE1A-C994-48CA-BB8E-11A58608291D}"/>
              </a:ext>
            </a:extLst>
          </p:cNvPr>
          <p:cNvSpPr/>
          <p:nvPr/>
        </p:nvSpPr>
        <p:spPr>
          <a:xfrm>
            <a:off x="2617118" y="522639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6" name="Straight Connector 55">
            <a:extLst>
              <a:ext uri="{FF2B5EF4-FFF2-40B4-BE49-F238E27FC236}">
                <a16:creationId xmlns:a16="http://schemas.microsoft.com/office/drawing/2014/main" id="{AAAC0B87-50D0-4DB2-8C65-0135CDBFD98B}"/>
              </a:ext>
            </a:extLst>
          </p:cNvPr>
          <p:cNvCxnSpPr>
            <a:cxnSpLocks/>
          </p:cNvCxnSpPr>
          <p:nvPr/>
        </p:nvCxnSpPr>
        <p:spPr>
          <a:xfrm flipH="1">
            <a:off x="3339358" y="456158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06E4A286-B447-4ED6-8478-92125C916849}"/>
              </a:ext>
            </a:extLst>
          </p:cNvPr>
          <p:cNvSpPr txBox="1"/>
          <p:nvPr/>
        </p:nvSpPr>
        <p:spPr>
          <a:xfrm>
            <a:off x="9301214" y="2666967"/>
            <a:ext cx="2847254" cy="923330"/>
          </a:xfrm>
          <a:prstGeom prst="rect">
            <a:avLst/>
          </a:prstGeom>
          <a:noFill/>
        </p:spPr>
        <p:txBody>
          <a:bodyPr wrap="none" rtlCol="0">
            <a:spAutoFit/>
          </a:bodyPr>
          <a:lstStyle/>
          <a:p>
            <a:r>
              <a:rPr lang="en-US" dirty="0"/>
              <a:t>Expand new outcome</a:t>
            </a:r>
          </a:p>
          <a:p>
            <a:r>
              <a:rPr lang="en-US" dirty="0"/>
              <a:t>Run simulation</a:t>
            </a:r>
          </a:p>
          <a:p>
            <a:r>
              <a:rPr lang="en-US" dirty="0"/>
              <a:t>Backpropagate up tree</a:t>
            </a:r>
          </a:p>
        </p:txBody>
      </p:sp>
      <p:sp>
        <p:nvSpPr>
          <p:cNvPr id="41" name="TextBox 40">
            <a:extLst>
              <a:ext uri="{FF2B5EF4-FFF2-40B4-BE49-F238E27FC236}">
                <a16:creationId xmlns:a16="http://schemas.microsoft.com/office/drawing/2014/main" id="{B685909B-27A6-40D0-90B3-3104069AC402}"/>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426583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9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6207694" y="5189932"/>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cxnSp>
        <p:nvCxnSpPr>
          <p:cNvPr id="41" name="Straight Connector 40">
            <a:extLst>
              <a:ext uri="{FF2B5EF4-FFF2-40B4-BE49-F238E27FC236}">
                <a16:creationId xmlns:a16="http://schemas.microsoft.com/office/drawing/2014/main" id="{94941295-864B-4FD1-A78C-1C40242EAAE2}"/>
              </a:ext>
            </a:extLst>
          </p:cNvPr>
          <p:cNvCxnSpPr>
            <a:cxnSpLocks/>
          </p:cNvCxnSpPr>
          <p:nvPr/>
        </p:nvCxnSpPr>
        <p:spPr>
          <a:xfrm flipH="1" flipV="1">
            <a:off x="5557294" y="4638314"/>
            <a:ext cx="897026" cy="58585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0AA53A83-B428-4D82-BF35-EE6E4DA1537D}"/>
              </a:ext>
            </a:extLst>
          </p:cNvPr>
          <p:cNvCxnSpPr>
            <a:cxnSpLocks/>
          </p:cNvCxnSpPr>
          <p:nvPr/>
        </p:nvCxnSpPr>
        <p:spPr>
          <a:xfrm flipH="1">
            <a:off x="4705587" y="4781400"/>
            <a:ext cx="578682" cy="855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88278231-30C0-4E61-8CF3-8F8491A8BF8A}"/>
              </a:ext>
            </a:extLst>
          </p:cNvPr>
          <p:cNvSpPr/>
          <p:nvPr/>
        </p:nvSpPr>
        <p:spPr>
          <a:xfrm>
            <a:off x="3610476" y="5642496"/>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95E04AE-AFF3-4A6F-858B-421E00C6992E}"/>
              </a:ext>
            </a:extLst>
          </p:cNvPr>
          <p:cNvSpPr/>
          <p:nvPr/>
        </p:nvSpPr>
        <p:spPr>
          <a:xfrm>
            <a:off x="3872646" y="5695818"/>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a:extLst>
              <a:ext uri="{FF2B5EF4-FFF2-40B4-BE49-F238E27FC236}">
                <a16:creationId xmlns:a16="http://schemas.microsoft.com/office/drawing/2014/main" id="{0B13FA6E-0B76-4B09-949E-7BCDEC46DE87}"/>
              </a:ext>
            </a:extLst>
          </p:cNvPr>
          <p:cNvSpPr txBox="1"/>
          <p:nvPr/>
        </p:nvSpPr>
        <p:spPr>
          <a:xfrm>
            <a:off x="3756667" y="5894127"/>
            <a:ext cx="1194558" cy="338554"/>
          </a:xfrm>
          <a:prstGeom prst="rect">
            <a:avLst/>
          </a:prstGeom>
          <a:noFill/>
        </p:spPr>
        <p:txBody>
          <a:bodyPr wrap="none" rtlCol="0">
            <a:spAutoFit/>
          </a:bodyPr>
          <a:lstStyle/>
          <a:p>
            <a:r>
              <a:rPr lang="en-US" sz="1600" dirty="0"/>
              <a:t>Buy Phase</a:t>
            </a:r>
          </a:p>
        </p:txBody>
      </p:sp>
      <p:sp>
        <p:nvSpPr>
          <p:cNvPr id="59" name="TextBox 58">
            <a:extLst>
              <a:ext uri="{FF2B5EF4-FFF2-40B4-BE49-F238E27FC236}">
                <a16:creationId xmlns:a16="http://schemas.microsoft.com/office/drawing/2014/main" id="{46DADE06-8248-41CD-8164-2678B9937964}"/>
              </a:ext>
            </a:extLst>
          </p:cNvPr>
          <p:cNvSpPr txBox="1"/>
          <p:nvPr/>
        </p:nvSpPr>
        <p:spPr>
          <a:xfrm>
            <a:off x="3817248" y="5128214"/>
            <a:ext cx="1928733" cy="338554"/>
          </a:xfrm>
          <a:prstGeom prst="rect">
            <a:avLst/>
          </a:prstGeom>
          <a:noFill/>
        </p:spPr>
        <p:txBody>
          <a:bodyPr wrap="none" rtlCol="0">
            <a:spAutoFit/>
          </a:bodyPr>
          <a:lstStyle/>
          <a:p>
            <a:r>
              <a:rPr lang="en-US" sz="1600" dirty="0"/>
              <a:t>End Action Phase</a:t>
            </a:r>
          </a:p>
        </p:txBody>
      </p:sp>
      <p:sp>
        <p:nvSpPr>
          <p:cNvPr id="60" name="Rectangle 59">
            <a:extLst>
              <a:ext uri="{FF2B5EF4-FFF2-40B4-BE49-F238E27FC236}">
                <a16:creationId xmlns:a16="http://schemas.microsoft.com/office/drawing/2014/main" id="{F9244C77-9311-47A0-B2AA-F81E93C2443E}"/>
              </a:ext>
            </a:extLst>
          </p:cNvPr>
          <p:cNvSpPr/>
          <p:nvPr/>
        </p:nvSpPr>
        <p:spPr>
          <a:xfrm>
            <a:off x="1581625" y="595551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61" name="Straight Connector 60">
            <a:extLst>
              <a:ext uri="{FF2B5EF4-FFF2-40B4-BE49-F238E27FC236}">
                <a16:creationId xmlns:a16="http://schemas.microsoft.com/office/drawing/2014/main" id="{98492792-5F1E-4774-A377-04B98BEF249A}"/>
              </a:ext>
            </a:extLst>
          </p:cNvPr>
          <p:cNvCxnSpPr>
            <a:cxnSpLocks/>
            <a:endCxn id="58" idx="1"/>
          </p:cNvCxnSpPr>
          <p:nvPr/>
        </p:nvCxnSpPr>
        <p:spPr>
          <a:xfrm flipV="1">
            <a:off x="2727136" y="6063404"/>
            <a:ext cx="1029531" cy="30223"/>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72400A57-1792-4642-9E72-190183B12845}"/>
              </a:ext>
            </a:extLst>
          </p:cNvPr>
          <p:cNvSpPr txBox="1"/>
          <p:nvPr/>
        </p:nvSpPr>
        <p:spPr>
          <a:xfrm>
            <a:off x="9017779" y="2240280"/>
            <a:ext cx="3257623" cy="3970318"/>
          </a:xfrm>
          <a:prstGeom prst="rect">
            <a:avLst/>
          </a:prstGeom>
          <a:noFill/>
        </p:spPr>
        <p:txBody>
          <a:bodyPr wrap="none" rtlCol="0">
            <a:spAutoFit/>
          </a:bodyPr>
          <a:lstStyle/>
          <a:p>
            <a:r>
              <a:rPr lang="en-US" dirty="0"/>
              <a:t>Select</a:t>
            </a:r>
          </a:p>
          <a:p>
            <a:r>
              <a:rPr lang="en-US" dirty="0"/>
              <a:t>	Can Expand?</a:t>
            </a:r>
          </a:p>
          <a:p>
            <a:r>
              <a:rPr lang="en-US" dirty="0"/>
              <a:t>		No</a:t>
            </a:r>
          </a:p>
          <a:p>
            <a:r>
              <a:rPr lang="en-US" dirty="0"/>
              <a:t>	Choose Best Child</a:t>
            </a:r>
          </a:p>
          <a:p>
            <a:r>
              <a:rPr lang="en-US" dirty="0"/>
              <a:t>		Play Woodcutter</a:t>
            </a:r>
          </a:p>
          <a:p>
            <a:r>
              <a:rPr lang="en-US" dirty="0"/>
              <a:t>	Can Expand?</a:t>
            </a:r>
          </a:p>
          <a:p>
            <a:r>
              <a:rPr lang="en-US" dirty="0"/>
              <a:t>		Yes</a:t>
            </a:r>
          </a:p>
          <a:p>
            <a:r>
              <a:rPr lang="en-US" dirty="0"/>
              <a:t>Expand</a:t>
            </a:r>
          </a:p>
          <a:p>
            <a:r>
              <a:rPr lang="en-US" dirty="0"/>
              <a:t>	Add End Action Move</a:t>
            </a:r>
          </a:p>
          <a:p>
            <a:r>
              <a:rPr lang="en-US" dirty="0"/>
              <a:t>Rollout</a:t>
            </a:r>
          </a:p>
          <a:p>
            <a:r>
              <a:rPr lang="en-US" dirty="0"/>
              <a:t>	Lost, update Metadata</a:t>
            </a:r>
          </a:p>
          <a:p>
            <a:r>
              <a:rPr lang="en-US" dirty="0"/>
              <a:t>Backpropagate</a:t>
            </a:r>
          </a:p>
          <a:p>
            <a:r>
              <a:rPr lang="en-US" dirty="0"/>
              <a:t>	Add sim and loss to</a:t>
            </a:r>
          </a:p>
          <a:p>
            <a:r>
              <a:rPr lang="en-US" dirty="0"/>
              <a:t>	parent nodes</a:t>
            </a:r>
          </a:p>
        </p:txBody>
      </p:sp>
      <p:sp>
        <p:nvSpPr>
          <p:cNvPr id="48" name="Rectangle 47">
            <a:extLst>
              <a:ext uri="{FF2B5EF4-FFF2-40B4-BE49-F238E27FC236}">
                <a16:creationId xmlns:a16="http://schemas.microsoft.com/office/drawing/2014/main" id="{82881171-6A3B-4B17-93D8-78369D428365}"/>
              </a:ext>
            </a:extLst>
          </p:cNvPr>
          <p:cNvSpPr/>
          <p:nvPr/>
        </p:nvSpPr>
        <p:spPr>
          <a:xfrm>
            <a:off x="6207694" y="5196364"/>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solidFill>
                  <a:schemeClr val="bg1"/>
                </a:solidFill>
                <a:highlight>
                  <a:srgbClr val="FFFF00"/>
                </a:highlight>
              </a:rPr>
              <a:t>2 Simulation</a:t>
            </a:r>
          </a:p>
        </p:txBody>
      </p:sp>
      <p:sp>
        <p:nvSpPr>
          <p:cNvPr id="50" name="Rectangle 49">
            <a:extLst>
              <a:ext uri="{FF2B5EF4-FFF2-40B4-BE49-F238E27FC236}">
                <a16:creationId xmlns:a16="http://schemas.microsoft.com/office/drawing/2014/main" id="{200C99A4-E6C4-4C39-A0CC-0C9AB183C9EC}"/>
              </a:ext>
            </a:extLst>
          </p:cNvPr>
          <p:cNvSpPr/>
          <p:nvPr/>
        </p:nvSpPr>
        <p:spPr>
          <a:xfrm>
            <a:off x="5799623" y="116222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solidFill>
                  <a:schemeClr val="bg1"/>
                </a:solidFill>
                <a:highlight>
                  <a:srgbClr val="FFFF00"/>
                </a:highlight>
              </a:rPr>
              <a:t>6 Simulations</a:t>
            </a:r>
          </a:p>
        </p:txBody>
      </p:sp>
      <p:sp>
        <p:nvSpPr>
          <p:cNvPr id="52" name="TextBox 51">
            <a:extLst>
              <a:ext uri="{FF2B5EF4-FFF2-40B4-BE49-F238E27FC236}">
                <a16:creationId xmlns:a16="http://schemas.microsoft.com/office/drawing/2014/main" id="{1FD2E786-AFD5-41B2-83DC-D2D9B7009C2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13030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9" presetClass="emph" presetSubtype="0" fill="hold" nodeType="withEffect">
                                  <p:stCondLst>
                                    <p:cond delay="0"/>
                                  </p:stCondLst>
                                  <p:childTnLst>
                                    <p:animClr clrSpc="rgb" dir="cw">
                                      <p:cBhvr override="childStyle">
                                        <p:cTn id="15" dur="500" fill="hold"/>
                                        <p:tgtEl>
                                          <p:spTgt spid="52">
                                            <p:txEl>
                                              <p:pRg st="1" end="1"/>
                                            </p:txEl>
                                          </p:spTgt>
                                        </p:tgtEl>
                                        <p:attrNameLst>
                                          <p:attrName>style.color</p:attrName>
                                        </p:attrNameLst>
                                      </p:cBhvr>
                                      <p:to>
                                        <a:schemeClr val="accent2"/>
                                      </p:to>
                                    </p:animClr>
                                    <p:animClr clrSpc="rgb" dir="cw">
                                      <p:cBhvr>
                                        <p:cTn id="16" dur="500" fill="hold"/>
                                        <p:tgtEl>
                                          <p:spTgt spid="52">
                                            <p:txEl>
                                              <p:pRg st="1" end="1"/>
                                            </p:txEl>
                                          </p:spTgt>
                                        </p:tgtEl>
                                        <p:attrNameLst>
                                          <p:attrName>fillcolor</p:attrName>
                                        </p:attrNameLst>
                                      </p:cBhvr>
                                      <p:to>
                                        <a:schemeClr val="accent2"/>
                                      </p:to>
                                    </p:animClr>
                                    <p:set>
                                      <p:cBhvr>
                                        <p:cTn id="17" dur="500" fill="hold"/>
                                        <p:tgtEl>
                                          <p:spTgt spid="52">
                                            <p:txEl>
                                              <p:pRg st="1" end="1"/>
                                            </p:txEl>
                                          </p:spTgt>
                                        </p:tgtEl>
                                        <p:attrNameLst>
                                          <p:attrName>fill.type</p:attrName>
                                        </p:attrNameLst>
                                      </p:cBhvr>
                                      <p:to>
                                        <p:strVal val="solid"/>
                                      </p:to>
                                    </p:set>
                                    <p:set>
                                      <p:cBhvr>
                                        <p:cTn id="18" dur="500" fill="hold"/>
                                        <p:tgtEl>
                                          <p:spTgt spid="52">
                                            <p:txEl>
                                              <p:pRg st="1" end="1"/>
                                            </p:tx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9" presetClass="emph" presetSubtype="0" fill="hold" nodeType="withEffect">
                                  <p:stCondLst>
                                    <p:cond delay="0"/>
                                  </p:stCondLst>
                                  <p:childTnLst>
                                    <p:animClr clrSpc="rgb" dir="cw">
                                      <p:cBhvr override="childStyle">
                                        <p:cTn id="41" dur="500" fill="hold"/>
                                        <p:tgtEl>
                                          <p:spTgt spid="52">
                                            <p:txEl>
                                              <p:pRg st="2" end="2"/>
                                            </p:txEl>
                                          </p:spTgt>
                                        </p:tgtEl>
                                        <p:attrNameLst>
                                          <p:attrName>style.color</p:attrName>
                                        </p:attrNameLst>
                                      </p:cBhvr>
                                      <p:to>
                                        <a:schemeClr val="accent2"/>
                                      </p:to>
                                    </p:animClr>
                                    <p:animClr clrSpc="rgb" dir="cw">
                                      <p:cBhvr>
                                        <p:cTn id="42" dur="500" fill="hold"/>
                                        <p:tgtEl>
                                          <p:spTgt spid="52">
                                            <p:txEl>
                                              <p:pRg st="2" end="2"/>
                                            </p:txEl>
                                          </p:spTgt>
                                        </p:tgtEl>
                                        <p:attrNameLst>
                                          <p:attrName>fillcolor</p:attrName>
                                        </p:attrNameLst>
                                      </p:cBhvr>
                                      <p:to>
                                        <a:schemeClr val="accent2"/>
                                      </p:to>
                                    </p:animClr>
                                    <p:set>
                                      <p:cBhvr>
                                        <p:cTn id="43" dur="500" fill="hold"/>
                                        <p:tgtEl>
                                          <p:spTgt spid="52">
                                            <p:txEl>
                                              <p:pRg st="2" end="2"/>
                                            </p:txEl>
                                          </p:spTgt>
                                        </p:tgtEl>
                                        <p:attrNameLst>
                                          <p:attrName>fill.type</p:attrName>
                                        </p:attrNameLst>
                                      </p:cBhvr>
                                      <p:to>
                                        <p:strVal val="solid"/>
                                      </p:to>
                                    </p:set>
                                    <p:set>
                                      <p:cBhvr>
                                        <p:cTn id="44" dur="500" fill="hold"/>
                                        <p:tgtEl>
                                          <p:spTgt spid="52">
                                            <p:txEl>
                                              <p:pRg st="2" end="2"/>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par>
                                <p:cTn id="68" presetID="19" presetClass="emph" presetSubtype="0" fill="hold" nodeType="withEffect">
                                  <p:stCondLst>
                                    <p:cond delay="0"/>
                                  </p:stCondLst>
                                  <p:childTnLst>
                                    <p:animClr clrSpc="rgb" dir="cw">
                                      <p:cBhvr override="childStyle">
                                        <p:cTn id="69" dur="500" fill="hold"/>
                                        <p:tgtEl>
                                          <p:spTgt spid="52">
                                            <p:txEl>
                                              <p:pRg st="3" end="3"/>
                                            </p:txEl>
                                          </p:spTgt>
                                        </p:tgtEl>
                                        <p:attrNameLst>
                                          <p:attrName>style.color</p:attrName>
                                        </p:attrNameLst>
                                      </p:cBhvr>
                                      <p:to>
                                        <a:schemeClr val="accent2"/>
                                      </p:to>
                                    </p:animClr>
                                    <p:animClr clrSpc="rgb" dir="cw">
                                      <p:cBhvr>
                                        <p:cTn id="70" dur="500" fill="hold"/>
                                        <p:tgtEl>
                                          <p:spTgt spid="52">
                                            <p:txEl>
                                              <p:pRg st="3" end="3"/>
                                            </p:txEl>
                                          </p:spTgt>
                                        </p:tgtEl>
                                        <p:attrNameLst>
                                          <p:attrName>fillcolor</p:attrName>
                                        </p:attrNameLst>
                                      </p:cBhvr>
                                      <p:to>
                                        <a:schemeClr val="accent2"/>
                                      </p:to>
                                    </p:animClr>
                                    <p:set>
                                      <p:cBhvr>
                                        <p:cTn id="71" dur="500" fill="hold"/>
                                        <p:tgtEl>
                                          <p:spTgt spid="52">
                                            <p:txEl>
                                              <p:pRg st="3" end="3"/>
                                            </p:txEl>
                                          </p:spTgt>
                                        </p:tgtEl>
                                        <p:attrNameLst>
                                          <p:attrName>fill.type</p:attrName>
                                        </p:attrNameLst>
                                      </p:cBhvr>
                                      <p:to>
                                        <p:strVal val="solid"/>
                                      </p:to>
                                    </p:set>
                                    <p:set>
                                      <p:cBhvr>
                                        <p:cTn id="72" dur="500" fill="hold"/>
                                        <p:tgtEl>
                                          <p:spTgt spid="52">
                                            <p:txEl>
                                              <p:pRg st="3" end="3"/>
                                            </p:txEl>
                                          </p:spTgt>
                                        </p:tgtEl>
                                        <p:attrNameLst>
                                          <p:attrName>fill.on</p:attrName>
                                        </p:attrNameLst>
                                      </p:cBhvr>
                                      <p:to>
                                        <p:strVal val="true"/>
                                      </p:to>
                                    </p:set>
                                  </p:childTnLst>
                                </p:cTn>
                              </p:par>
                              <p:par>
                                <p:cTn id="73" presetID="10"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Effect transition="in" filter="fade">
                                      <p:cBhvr>
                                        <p:cTn id="75" dur="500"/>
                                        <p:tgtEl>
                                          <p:spTgt spid="6">
                                            <p:txEl>
                                              <p:pRg st="10" end="1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11" end="11"/>
                                            </p:txEl>
                                          </p:spTgt>
                                        </p:tgtEl>
                                        <p:attrNameLst>
                                          <p:attrName>style.visibility</p:attrName>
                                        </p:attrNameLst>
                                      </p:cBhvr>
                                      <p:to>
                                        <p:strVal val="visible"/>
                                      </p:to>
                                    </p:set>
                                    <p:animEffect transition="in" filter="fade">
                                      <p:cBhvr>
                                        <p:cTn id="86" dur="500"/>
                                        <p:tgtEl>
                                          <p:spTgt spid="6">
                                            <p:txEl>
                                              <p:pRg st="11" end="11"/>
                                            </p:txEl>
                                          </p:spTgt>
                                        </p:tgtEl>
                                      </p:cBhvr>
                                    </p:animEffect>
                                  </p:childTnLst>
                                </p:cTn>
                              </p:par>
                              <p:par>
                                <p:cTn id="87" presetID="19" presetClass="emph" presetSubtype="0" fill="hold" nodeType="withEffect">
                                  <p:stCondLst>
                                    <p:cond delay="0"/>
                                  </p:stCondLst>
                                  <p:childTnLst>
                                    <p:animClr clrSpc="rgb" dir="cw">
                                      <p:cBhvr override="childStyle">
                                        <p:cTn id="88" dur="500" fill="hold"/>
                                        <p:tgtEl>
                                          <p:spTgt spid="52">
                                            <p:txEl>
                                              <p:pRg st="4" end="4"/>
                                            </p:txEl>
                                          </p:spTgt>
                                        </p:tgtEl>
                                        <p:attrNameLst>
                                          <p:attrName>style.color</p:attrName>
                                        </p:attrNameLst>
                                      </p:cBhvr>
                                      <p:to>
                                        <a:schemeClr val="accent2"/>
                                      </p:to>
                                    </p:animClr>
                                    <p:animClr clrSpc="rgb" dir="cw">
                                      <p:cBhvr>
                                        <p:cTn id="89" dur="500" fill="hold"/>
                                        <p:tgtEl>
                                          <p:spTgt spid="52">
                                            <p:txEl>
                                              <p:pRg st="4" end="4"/>
                                            </p:txEl>
                                          </p:spTgt>
                                        </p:tgtEl>
                                        <p:attrNameLst>
                                          <p:attrName>fillcolor</p:attrName>
                                        </p:attrNameLst>
                                      </p:cBhvr>
                                      <p:to>
                                        <a:schemeClr val="accent2"/>
                                      </p:to>
                                    </p:animClr>
                                    <p:set>
                                      <p:cBhvr>
                                        <p:cTn id="90" dur="500" fill="hold"/>
                                        <p:tgtEl>
                                          <p:spTgt spid="52">
                                            <p:txEl>
                                              <p:pRg st="4" end="4"/>
                                            </p:txEl>
                                          </p:spTgt>
                                        </p:tgtEl>
                                        <p:attrNameLst>
                                          <p:attrName>fill.type</p:attrName>
                                        </p:attrNameLst>
                                      </p:cBhvr>
                                      <p:to>
                                        <p:strVal val="solid"/>
                                      </p:to>
                                    </p:set>
                                    <p:set>
                                      <p:cBhvr>
                                        <p:cTn id="91" dur="500" fill="hold"/>
                                        <p:tgtEl>
                                          <p:spTgt spid="52">
                                            <p:txEl>
                                              <p:pRg st="4" end="4"/>
                                            </p:txEl>
                                          </p:spTgt>
                                        </p:tgtEl>
                                        <p:attrNameLst>
                                          <p:attrName>fill.on</p:attrName>
                                        </p:attrNameLst>
                                      </p:cBhvr>
                                      <p:to>
                                        <p:strVal val="true"/>
                                      </p:to>
                                    </p:set>
                                  </p:childTnLst>
                                </p:cTn>
                              </p:par>
                              <p:par>
                                <p:cTn id="92" presetID="10" presetClass="entr" presetSubtype="0" fill="hold" nodeType="withEffect">
                                  <p:stCondLst>
                                    <p:cond delay="0"/>
                                  </p:stCondLst>
                                  <p:childTnLst>
                                    <p:set>
                                      <p:cBhvr>
                                        <p:cTn id="93" dur="1" fill="hold">
                                          <p:stCondLst>
                                            <p:cond delay="0"/>
                                          </p:stCondLst>
                                        </p:cTn>
                                        <p:tgtEl>
                                          <p:spTgt spid="6">
                                            <p:txEl>
                                              <p:pRg st="12" end="12"/>
                                            </p:txEl>
                                          </p:spTgt>
                                        </p:tgtEl>
                                        <p:attrNameLst>
                                          <p:attrName>style.visibility</p:attrName>
                                        </p:attrNameLst>
                                      </p:cBhvr>
                                      <p:to>
                                        <p:strVal val="visible"/>
                                      </p:to>
                                    </p:set>
                                    <p:animEffect transition="in" filter="fade">
                                      <p:cBhvr>
                                        <p:cTn id="94" dur="500"/>
                                        <p:tgtEl>
                                          <p:spTgt spid="6">
                                            <p:txEl>
                                              <p:pRg st="12" end="1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animEffect transition="in" filter="fade">
                                      <p:cBhvr>
                                        <p:cTn id="97" dur="500"/>
                                        <p:tgtEl>
                                          <p:spTgt spid="6">
                                            <p:txEl>
                                              <p:pRg st="13" end="13"/>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58" grpId="0"/>
      <p:bldP spid="59" grpId="0"/>
      <p:bldP spid="60" grpId="0" animBg="1"/>
      <p:bldP spid="48" grpId="0" animBg="1"/>
      <p:bldP spid="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b="1" u="sng" dirty="0">
                <a:solidFill>
                  <a:schemeClr val="accent1"/>
                </a:solidFill>
              </a:rPr>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2895600" y="764373"/>
            <a:ext cx="8610600" cy="1293028"/>
          </a:xfrm>
        </p:spPr>
        <p:txBody>
          <a:bodyPr>
            <a:normAutofit/>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a:xfrm>
            <a:off x="685800" y="2194560"/>
            <a:ext cx="6071461" cy="4024125"/>
          </a:xfrm>
        </p:spPr>
        <p:txBody>
          <a:bodyPr>
            <a:normAutofit/>
          </a:bodyPr>
          <a:lstStyle/>
          <a:p>
            <a:r>
              <a:rPr lang="en-US" dirty="0"/>
              <a:t>Random rollouts</a:t>
            </a:r>
          </a:p>
          <a:p>
            <a:r>
              <a:rPr lang="en-US" dirty="0"/>
              <a:t>Run for a few thousand iterations</a:t>
            </a:r>
          </a:p>
          <a:p>
            <a:r>
              <a:rPr lang="en-US" dirty="0"/>
              <a:t>Lose every game against Big Money</a:t>
            </a:r>
          </a:p>
          <a:p>
            <a:r>
              <a:rPr lang="en-US" dirty="0"/>
              <a:t>Check for bugs?</a:t>
            </a:r>
          </a:p>
          <a:p>
            <a:endParaRPr lang="en-US" dirty="0"/>
          </a:p>
        </p:txBody>
      </p:sp>
      <p:pic>
        <p:nvPicPr>
          <p:cNvPr id="7" name="Picture 6" descr="A picture containing text&#10;&#10;Description automatically generated">
            <a:extLst>
              <a:ext uri="{FF2B5EF4-FFF2-40B4-BE49-F238E27FC236}">
                <a16:creationId xmlns:a16="http://schemas.microsoft.com/office/drawing/2014/main" id="{C073C31C-8979-40D4-84DB-783C7993115B}"/>
              </a:ext>
            </a:extLst>
          </p:cNvPr>
          <p:cNvPicPr>
            <a:picLocks noChangeAspect="1"/>
          </p:cNvPicPr>
          <p:nvPr/>
        </p:nvPicPr>
        <p:blipFill rotWithShape="1">
          <a:blip r:embed="rId2"/>
          <a:srcRect t="3489" r="3" b="4804"/>
          <a:stretch/>
        </p:blipFill>
        <p:spPr>
          <a:xfrm>
            <a:off x="7291754" y="2229566"/>
            <a:ext cx="4085492" cy="192024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01C75278-4536-466E-8299-D6CDC87403B6}"/>
              </a:ext>
            </a:extLst>
          </p:cNvPr>
          <p:cNvPicPr>
            <a:picLocks noChangeAspect="1"/>
          </p:cNvPicPr>
          <p:nvPr/>
        </p:nvPicPr>
        <p:blipFill rotWithShape="1">
          <a:blip r:embed="rId3"/>
          <a:srcRect t="3124" r="3" b="5614"/>
          <a:stretch/>
        </p:blipFill>
        <p:spPr>
          <a:xfrm>
            <a:off x="7291754" y="4298445"/>
            <a:ext cx="4085492" cy="1920240"/>
          </a:xfrm>
          <a:prstGeom prst="rect">
            <a:avLst/>
          </a:prstGeom>
        </p:spPr>
      </p:pic>
    </p:spTree>
    <p:extLst>
      <p:ext uri="{BB962C8B-B14F-4D97-AF65-F5344CB8AC3E}">
        <p14:creationId xmlns:p14="http://schemas.microsoft.com/office/powerpoint/2010/main" val="35346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Test in optimal situation</a:t>
            </a:r>
          </a:p>
          <a:p>
            <a:pPr lvl="1"/>
            <a:r>
              <a:rPr lang="en-US" dirty="0"/>
              <a:t>Opponent Big Money</a:t>
            </a:r>
          </a:p>
          <a:p>
            <a:pPr lvl="1"/>
            <a:r>
              <a:rPr lang="en-US" dirty="0"/>
              <a:t>100,000 iterations per move</a:t>
            </a:r>
          </a:p>
          <a:p>
            <a:pPr lvl="1"/>
            <a:r>
              <a:rPr lang="en-US" dirty="0"/>
              <a:t>20 games</a:t>
            </a:r>
          </a:p>
          <a:p>
            <a:pPr lvl="2"/>
            <a:r>
              <a:rPr lang="en-US" dirty="0"/>
              <a:t>10 as player 1 and 10 as player 2</a:t>
            </a:r>
          </a:p>
          <a:p>
            <a:pPr lvl="1"/>
            <a:r>
              <a:rPr lang="en-US" dirty="0"/>
              <a:t>Won 4</a:t>
            </a:r>
          </a:p>
          <a:p>
            <a:pPr lvl="2"/>
            <a:r>
              <a:rPr lang="en-US" dirty="0"/>
              <a:t>20% </a:t>
            </a:r>
            <a:r>
              <a:rPr lang="en-US" dirty="0" err="1"/>
              <a:t>winrate</a:t>
            </a:r>
            <a:endParaRPr lang="en-US" dirty="0"/>
          </a:p>
          <a:p>
            <a:pPr lvl="1"/>
            <a:r>
              <a:rPr lang="en-US" dirty="0"/>
              <a:t>17 GB of RAM used by end of game</a:t>
            </a:r>
          </a:p>
          <a:p>
            <a:pPr lvl="1"/>
            <a:r>
              <a:rPr lang="en-US" dirty="0"/>
              <a:t>Averaged 42 minutes per game</a:t>
            </a:r>
          </a:p>
          <a:p>
            <a:pPr lvl="2"/>
            <a:r>
              <a:rPr lang="en-US" dirty="0"/>
              <a:t>Normal average game length is 30 minutes</a:t>
            </a:r>
          </a:p>
          <a:p>
            <a:endParaRPr lang="en-US" dirty="0"/>
          </a:p>
        </p:txBody>
      </p:sp>
    </p:spTree>
    <p:extLst>
      <p:ext uri="{BB962C8B-B14F-4D97-AF65-F5344CB8AC3E}">
        <p14:creationId xmlns:p14="http://schemas.microsoft.com/office/powerpoint/2010/main" val="32605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UCT</a:t>
            </a:r>
          </a:p>
          <a:p>
            <a:pPr lvl="2"/>
            <a:r>
              <a:rPr lang="en-US" sz="1300" dirty="0"/>
              <a:t>Theoretical value of C is √2</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3644437"/>
            <a:ext cx="6533501" cy="2907408"/>
          </a:xfrm>
          <a:prstGeom prst="rect">
            <a:avLst/>
          </a:prstGeom>
        </p:spPr>
      </p:pic>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UCT</a:t>
            </a:r>
          </a:p>
          <a:p>
            <a:pPr lvl="2"/>
            <a:r>
              <a:rPr lang="en-US" sz="1300" dirty="0"/>
              <a:t>Theoretical value of C is √2</a:t>
            </a:r>
          </a:p>
        </p:txBody>
      </p:sp>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4">
            <a:extLst>
              <a:ext uri="{FF2B5EF4-FFF2-40B4-BE49-F238E27FC236}">
                <a16:creationId xmlns:a16="http://schemas.microsoft.com/office/drawing/2014/main" id="{8DBC75B4-B596-4660-84FA-EFD1BF4DAB8C}"/>
              </a:ext>
            </a:extLst>
          </p:cNvPr>
          <p:cNvGraphicFramePr>
            <a:graphicFrameLocks noGrp="1"/>
          </p:cNvGraphicFramePr>
          <p:nvPr>
            <p:extLst>
              <p:ext uri="{D42A27DB-BD31-4B8C-83A1-F6EECF244321}">
                <p14:modId xmlns:p14="http://schemas.microsoft.com/office/powerpoint/2010/main" val="3354008924"/>
              </p:ext>
            </p:extLst>
          </p:nvPr>
        </p:nvGraphicFramePr>
        <p:xfrm>
          <a:off x="2032000" y="4741250"/>
          <a:ext cx="8128000" cy="11125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dirty="0"/>
                        <a:t>C Value</a:t>
                      </a:r>
                    </a:p>
                  </a:txBody>
                  <a:tcPr/>
                </a:tc>
                <a:tc>
                  <a:txBody>
                    <a:bodyPr/>
                    <a:lstStyle/>
                    <a:p>
                      <a:r>
                        <a:rPr lang="en-US" dirty="0"/>
                        <a:t>Wins vs C=</a:t>
                      </a:r>
                      <a:r>
                        <a:rPr lang="en-US" sz="1800" dirty="0"/>
                        <a:t>√2</a:t>
                      </a:r>
                      <a:endParaRPr lang="en-US" dirty="0"/>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190751089"/>
                  </a:ext>
                </a:extLst>
              </a:tr>
              <a:tr h="370840">
                <a:tc>
                  <a:txBody>
                    <a:bodyPr/>
                    <a:lstStyle/>
                    <a:p>
                      <a:r>
                        <a:rPr lang="en-US" dirty="0"/>
                        <a:t>0.5</a:t>
                      </a:r>
                    </a:p>
                  </a:txBody>
                  <a:tcPr/>
                </a:tc>
                <a:tc>
                  <a:txBody>
                    <a:bodyPr/>
                    <a:lstStyle/>
                    <a:p>
                      <a:r>
                        <a:rPr lang="en-US" dirty="0"/>
                        <a:t>9.5</a:t>
                      </a:r>
                    </a:p>
                  </a:txBody>
                  <a:tcPr/>
                </a:tc>
                <a:tc>
                  <a:txBody>
                    <a:bodyPr/>
                    <a:lstStyle/>
                    <a:p>
                      <a:r>
                        <a:rPr lang="en-US" dirty="0"/>
                        <a:t>20</a:t>
                      </a:r>
                    </a:p>
                  </a:txBody>
                  <a:tcPr/>
                </a:tc>
                <a:tc>
                  <a:txBody>
                    <a:bodyPr/>
                    <a:lstStyle/>
                    <a:p>
                      <a:r>
                        <a:rPr lang="en-US" dirty="0"/>
                        <a:t>0.475</a:t>
                      </a:r>
                    </a:p>
                  </a:txBody>
                  <a:tcPr/>
                </a:tc>
                <a:extLst>
                  <a:ext uri="{0D108BD9-81ED-4DB2-BD59-A6C34878D82A}">
                    <a16:rowId xmlns:a16="http://schemas.microsoft.com/office/drawing/2014/main" val="2647436786"/>
                  </a:ext>
                </a:extLst>
              </a:tr>
              <a:tr h="370840">
                <a:tc>
                  <a:txBody>
                    <a:bodyPr/>
                    <a:lstStyle/>
                    <a:p>
                      <a:r>
                        <a:rPr lang="en-US" dirty="0"/>
                        <a:t>5</a:t>
                      </a:r>
                    </a:p>
                  </a:txBody>
                  <a:tcPr/>
                </a:tc>
                <a:tc>
                  <a:txBody>
                    <a:bodyPr/>
                    <a:lstStyle/>
                    <a:p>
                      <a:r>
                        <a:rPr lang="en-US" dirty="0"/>
                        <a:t>9</a:t>
                      </a:r>
                    </a:p>
                  </a:txBody>
                  <a:tcPr/>
                </a:tc>
                <a:tc>
                  <a:txBody>
                    <a:bodyPr/>
                    <a:lstStyle/>
                    <a:p>
                      <a:r>
                        <a:rPr lang="en-US" dirty="0"/>
                        <a:t>20</a:t>
                      </a:r>
                    </a:p>
                  </a:txBody>
                  <a:tcPr/>
                </a:tc>
                <a:tc>
                  <a:txBody>
                    <a:bodyPr/>
                    <a:lstStyle/>
                    <a:p>
                      <a:r>
                        <a:rPr lang="en-US" dirty="0"/>
                        <a:t>0.45</a:t>
                      </a:r>
                    </a:p>
                  </a:txBody>
                  <a:tcPr/>
                </a:tc>
                <a:extLst>
                  <a:ext uri="{0D108BD9-81ED-4DB2-BD59-A6C34878D82A}">
                    <a16:rowId xmlns:a16="http://schemas.microsoft.com/office/drawing/2014/main" val="1922956115"/>
                  </a:ext>
                </a:extLst>
              </a:tr>
            </a:tbl>
          </a:graphicData>
        </a:graphic>
      </p:graphicFrame>
    </p:spTree>
    <p:extLst>
      <p:ext uri="{BB962C8B-B14F-4D97-AF65-F5344CB8AC3E}">
        <p14:creationId xmlns:p14="http://schemas.microsoft.com/office/powerpoint/2010/main" val="4329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pic>
        <p:nvPicPr>
          <p:cNvPr id="9" name="Content Placeholder 4" descr="Diagram, schematic&#10;&#10;Description automatically generated">
            <a:extLst>
              <a:ext uri="{FF2B5EF4-FFF2-40B4-BE49-F238E27FC236}">
                <a16:creationId xmlns:a16="http://schemas.microsoft.com/office/drawing/2014/main" id="{90A576CD-81ED-483E-AA1B-3EC481E8EF52}"/>
              </a:ext>
            </a:extLst>
          </p:cNvPr>
          <p:cNvPicPr>
            <a:picLocks noChangeAspect="1"/>
          </p:cNvPicPr>
          <p:nvPr/>
        </p:nvPicPr>
        <p:blipFill>
          <a:blip r:embed="rId3"/>
          <a:stretch>
            <a:fillRect/>
          </a:stretch>
        </p:blipFill>
        <p:spPr>
          <a:xfrm>
            <a:off x="4972699" y="3644437"/>
            <a:ext cx="6533501" cy="2907408"/>
          </a:xfrm>
          <a:prstGeom prst="rect">
            <a:avLst/>
          </a:prstGeom>
        </p:spPr>
      </p:pic>
    </p:spTree>
    <p:extLst>
      <p:ext uri="{BB962C8B-B14F-4D97-AF65-F5344CB8AC3E}">
        <p14:creationId xmlns:p14="http://schemas.microsoft.com/office/powerpoint/2010/main" val="361893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graphicFrame>
        <p:nvGraphicFramePr>
          <p:cNvPr id="4" name="Table 4">
            <a:extLst>
              <a:ext uri="{FF2B5EF4-FFF2-40B4-BE49-F238E27FC236}">
                <a16:creationId xmlns:a16="http://schemas.microsoft.com/office/drawing/2014/main" id="{237CA936-3FE2-4073-A5C5-37F3A18EE9EF}"/>
              </a:ext>
            </a:extLst>
          </p:cNvPr>
          <p:cNvGraphicFramePr>
            <a:graphicFrameLocks noGrp="1"/>
          </p:cNvGraphicFramePr>
          <p:nvPr>
            <p:extLst>
              <p:ext uri="{D42A27DB-BD31-4B8C-83A1-F6EECF244321}">
                <p14:modId xmlns:p14="http://schemas.microsoft.com/office/powerpoint/2010/main" val="2484169808"/>
              </p:ext>
            </p:extLst>
          </p:nvPr>
        </p:nvGraphicFramePr>
        <p:xfrm>
          <a:off x="2032000" y="3593465"/>
          <a:ext cx="8128000" cy="11125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dirty="0"/>
                        <a:t>MCTS Using Big Money</a:t>
                      </a:r>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2326208030"/>
                  </a:ext>
                </a:extLst>
              </a:tr>
              <a:tr h="370840">
                <a:tc>
                  <a:txBody>
                    <a:bodyPr/>
                    <a:lstStyle/>
                    <a:p>
                      <a:r>
                        <a:rPr lang="en-US" dirty="0"/>
                        <a:t>1,000 iterations per move</a:t>
                      </a:r>
                    </a:p>
                  </a:txBody>
                  <a:tcPr/>
                </a:tc>
                <a:tc>
                  <a:txBody>
                    <a:bodyPr/>
                    <a:lstStyle/>
                    <a:p>
                      <a:r>
                        <a:rPr lang="en-US" dirty="0"/>
                        <a:t>85</a:t>
                      </a:r>
                    </a:p>
                  </a:txBody>
                  <a:tcPr/>
                </a:tc>
                <a:tc>
                  <a:txBody>
                    <a:bodyPr/>
                    <a:lstStyle/>
                    <a:p>
                      <a:r>
                        <a:rPr lang="en-US" dirty="0"/>
                        <a:t>200</a:t>
                      </a:r>
                    </a:p>
                  </a:txBody>
                  <a:tcPr/>
                </a:tc>
                <a:tc>
                  <a:txBody>
                    <a:bodyPr/>
                    <a:lstStyle/>
                    <a:p>
                      <a:r>
                        <a:rPr lang="en-US" dirty="0"/>
                        <a:t>42.5%</a:t>
                      </a:r>
                    </a:p>
                  </a:txBody>
                  <a:tcPr/>
                </a:tc>
                <a:extLst>
                  <a:ext uri="{0D108BD9-81ED-4DB2-BD59-A6C34878D82A}">
                    <a16:rowId xmlns:a16="http://schemas.microsoft.com/office/drawing/2014/main" val="1285575392"/>
                  </a:ext>
                </a:extLst>
              </a:tr>
              <a:tr h="370840">
                <a:tc>
                  <a:txBody>
                    <a:bodyPr/>
                    <a:lstStyle/>
                    <a:p>
                      <a:r>
                        <a:rPr lang="en-US" dirty="0"/>
                        <a:t>10,000 iterations per move</a:t>
                      </a:r>
                    </a:p>
                  </a:txBody>
                  <a:tcPr/>
                </a:tc>
                <a:tc>
                  <a:txBody>
                    <a:bodyPr/>
                    <a:lstStyle/>
                    <a:p>
                      <a:r>
                        <a:rPr lang="en-US" dirty="0"/>
                        <a:t>162</a:t>
                      </a:r>
                    </a:p>
                  </a:txBody>
                  <a:tcPr/>
                </a:tc>
                <a:tc>
                  <a:txBody>
                    <a:bodyPr/>
                    <a:lstStyle/>
                    <a:p>
                      <a:r>
                        <a:rPr lang="en-US" dirty="0"/>
                        <a:t>200</a:t>
                      </a:r>
                    </a:p>
                  </a:txBody>
                  <a:tcPr/>
                </a:tc>
                <a:tc>
                  <a:txBody>
                    <a:bodyPr/>
                    <a:lstStyle/>
                    <a:p>
                      <a:r>
                        <a:rPr lang="en-US" dirty="0"/>
                        <a:t>81%</a:t>
                      </a:r>
                    </a:p>
                  </a:txBody>
                  <a:tcPr/>
                </a:tc>
                <a:extLst>
                  <a:ext uri="{0D108BD9-81ED-4DB2-BD59-A6C34878D82A}">
                    <a16:rowId xmlns:a16="http://schemas.microsoft.com/office/drawing/2014/main" val="1049228917"/>
                  </a:ext>
                </a:extLst>
              </a:tr>
            </a:tbl>
          </a:graphicData>
        </a:graphic>
      </p:graphicFrame>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3060277248"/>
              </p:ext>
            </p:extLst>
          </p:nvPr>
        </p:nvGraphicFramePr>
        <p:xfrm>
          <a:off x="2032000" y="5193197"/>
          <a:ext cx="8128000" cy="7416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370840">
                <a:tc>
                  <a:txBody>
                    <a:bodyPr/>
                    <a:lstStyle/>
                    <a:p>
                      <a:r>
                        <a:rPr lang="en-US" dirty="0"/>
                        <a:t>Chaos Chance</a:t>
                      </a:r>
                    </a:p>
                  </a:txBody>
                  <a:tcPr/>
                </a:tc>
                <a:tc>
                  <a:txBody>
                    <a:bodyPr/>
                    <a:lstStyle/>
                    <a:p>
                      <a:r>
                        <a:rPr lang="en-US" dirty="0"/>
                        <a:t>Wins vs 0% Chaos Chance</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15%</a:t>
                      </a:r>
                    </a:p>
                  </a:txBody>
                  <a:tcPr/>
                </a:tc>
                <a:tc>
                  <a:txBody>
                    <a:bodyPr/>
                    <a:lstStyle/>
                    <a:p>
                      <a:r>
                        <a:rPr lang="en-US" dirty="0"/>
                        <a:t>27</a:t>
                      </a:r>
                    </a:p>
                  </a:txBody>
                  <a:tcPr/>
                </a:tc>
                <a:tc>
                  <a:txBody>
                    <a:bodyPr/>
                    <a:lstStyle/>
                    <a:p>
                      <a:r>
                        <a:rPr lang="en-US" dirty="0"/>
                        <a:t>50</a:t>
                      </a:r>
                    </a:p>
                  </a:txBody>
                  <a:tcPr/>
                </a:tc>
                <a:tc>
                  <a:txBody>
                    <a:bodyPr/>
                    <a:lstStyle/>
                    <a:p>
                      <a:r>
                        <a:rPr lang="en-US" dirty="0"/>
                        <a:t>54%</a:t>
                      </a:r>
                    </a:p>
                  </a:txBody>
                  <a:tcPr/>
                </a:tc>
                <a:extLst>
                  <a:ext uri="{0D108BD9-81ED-4DB2-BD59-A6C34878D82A}">
                    <a16:rowId xmlns:a16="http://schemas.microsoft.com/office/drawing/2014/main" val="3162985255"/>
                  </a:ext>
                </a:extLst>
              </a:tr>
            </a:tbl>
          </a:graphicData>
        </a:graphic>
      </p:graphicFrame>
    </p:spTree>
    <p:extLst>
      <p:ext uri="{BB962C8B-B14F-4D97-AF65-F5344CB8AC3E}">
        <p14:creationId xmlns:p14="http://schemas.microsoft.com/office/powerpoint/2010/main" val="333875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optimized random</a:t>
            </a:r>
          </a:p>
          <a:p>
            <a:pPr lvl="1"/>
            <a:r>
              <a:rPr lang="en-US" sz="1500" dirty="0" err="1"/>
              <a:t>RandomPLUS</a:t>
            </a:r>
            <a:endParaRPr lang="en-US" sz="1500" dirty="0"/>
          </a:p>
          <a:p>
            <a:pPr lvl="2"/>
            <a:r>
              <a:rPr lang="en-US" sz="1300" dirty="0"/>
              <a:t>During action phase, play cards that give extra actions first</a:t>
            </a:r>
          </a:p>
          <a:p>
            <a:pPr lvl="2"/>
            <a:r>
              <a:rPr lang="en-US" sz="1300" dirty="0"/>
              <a:t>Prioritize doing something over do nothing</a:t>
            </a:r>
          </a:p>
        </p:txBody>
      </p:sp>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2691586155"/>
              </p:ext>
            </p:extLst>
          </p:nvPr>
        </p:nvGraphicFramePr>
        <p:xfrm>
          <a:off x="1661110" y="4984397"/>
          <a:ext cx="8869779" cy="741680"/>
        </p:xfrm>
        <a:graphic>
          <a:graphicData uri="http://schemas.openxmlformats.org/drawingml/2006/table">
            <a:tbl>
              <a:tblPr firstRow="1" firstCol="1" bandRow="1">
                <a:tableStyleId>{5C22544A-7EE6-4342-B048-85BDC9FD1C3A}</a:tableStyleId>
              </a:tblPr>
              <a:tblGrid>
                <a:gridCol w="3383380">
                  <a:extLst>
                    <a:ext uri="{9D8B030D-6E8A-4147-A177-3AD203B41FA5}">
                      <a16:colId xmlns:a16="http://schemas.microsoft.com/office/drawing/2014/main" val="1996051710"/>
                    </a:ext>
                  </a:extLst>
                </a:gridCol>
                <a:gridCol w="2420729">
                  <a:extLst>
                    <a:ext uri="{9D8B030D-6E8A-4147-A177-3AD203B41FA5}">
                      <a16:colId xmlns:a16="http://schemas.microsoft.com/office/drawing/2014/main" val="2729747839"/>
                    </a:ext>
                  </a:extLst>
                </a:gridCol>
                <a:gridCol w="2034450">
                  <a:extLst>
                    <a:ext uri="{9D8B030D-6E8A-4147-A177-3AD203B41FA5}">
                      <a16:colId xmlns:a16="http://schemas.microsoft.com/office/drawing/2014/main" val="2519699921"/>
                    </a:ext>
                  </a:extLst>
                </a:gridCol>
                <a:gridCol w="1031220">
                  <a:extLst>
                    <a:ext uri="{9D8B030D-6E8A-4147-A177-3AD203B41FA5}">
                      <a16:colId xmlns:a16="http://schemas.microsoft.com/office/drawing/2014/main" val="274762158"/>
                    </a:ext>
                  </a:extLst>
                </a:gridCol>
              </a:tblGrid>
              <a:tr h="370840">
                <a:tc>
                  <a:txBody>
                    <a:bodyPr/>
                    <a:lstStyle/>
                    <a:p>
                      <a:r>
                        <a:rPr lang="en-US" dirty="0"/>
                        <a:t>MCTS </a:t>
                      </a:r>
                      <a:r>
                        <a:rPr lang="en-US" dirty="0" err="1"/>
                        <a:t>RandomPLUS</a:t>
                      </a:r>
                      <a:endParaRPr lang="en-US" dirty="0"/>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20,000 iterations per move</a:t>
                      </a:r>
                    </a:p>
                  </a:txBody>
                  <a:tcPr/>
                </a:tc>
                <a:tc>
                  <a:txBody>
                    <a:bodyPr/>
                    <a:lstStyle/>
                    <a:p>
                      <a:r>
                        <a:rPr lang="en-US" dirty="0"/>
                        <a:t>61.5</a:t>
                      </a:r>
                    </a:p>
                  </a:txBody>
                  <a:tcPr/>
                </a:tc>
                <a:tc>
                  <a:txBody>
                    <a:bodyPr/>
                    <a:lstStyle/>
                    <a:p>
                      <a:r>
                        <a:rPr lang="en-US" dirty="0"/>
                        <a:t>100</a:t>
                      </a:r>
                    </a:p>
                  </a:txBody>
                  <a:tcPr/>
                </a:tc>
                <a:tc>
                  <a:txBody>
                    <a:bodyPr/>
                    <a:lstStyle/>
                    <a:p>
                      <a:r>
                        <a:rPr lang="en-US" dirty="0"/>
                        <a:t>61.5%</a:t>
                      </a:r>
                    </a:p>
                  </a:txBody>
                  <a:tcPr/>
                </a:tc>
                <a:extLst>
                  <a:ext uri="{0D108BD9-81ED-4DB2-BD59-A6C34878D82A}">
                    <a16:rowId xmlns:a16="http://schemas.microsoft.com/office/drawing/2014/main" val="3162985255"/>
                  </a:ext>
                </a:extLst>
              </a:tr>
            </a:tbl>
          </a:graphicData>
        </a:graphic>
      </p:graphicFrame>
      <p:pic>
        <p:nvPicPr>
          <p:cNvPr id="2050" name="Picture 2">
            <a:extLst>
              <a:ext uri="{FF2B5EF4-FFF2-40B4-BE49-F238E27FC236}">
                <a16:creationId xmlns:a16="http://schemas.microsoft.com/office/drawing/2014/main" id="{FD5A3991-D4B3-4F18-B8B7-1785A8C8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14312"/>
            <a:ext cx="19050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97C0252-82E6-4757-A6AC-ABD344218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2657" y="1254034"/>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dirty="0"/>
              <a:t>Other tweaks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Add a victory point nudge to handle any move winning/losing</a:t>
            </a:r>
          </a:p>
          <a:p>
            <a:r>
              <a:rPr lang="en-US" sz="1500" dirty="0"/>
              <a:t>Expansion</a:t>
            </a:r>
          </a:p>
          <a:p>
            <a:pPr lvl="1"/>
            <a:r>
              <a:rPr lang="en-US" sz="1500" dirty="0"/>
              <a:t>Can expand over only a subset of moves chosen from heuristics to reduce branching factor</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12232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b="1" u="sng" dirty="0">
                <a:solidFill>
                  <a:schemeClr val="accent1"/>
                </a:solidFill>
              </a:rPr>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b="1" u="sng" dirty="0">
                <a:solidFill>
                  <a:schemeClr val="accent1"/>
                </a:solidFill>
              </a:rPr>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a:t>Float simulations;</a:t>
            </a:r>
            <a:endParaRPr lang="en-US" dirty="0"/>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fade">
                                      <p:cBhvr>
                                        <p:cTn id="73" dur="500"/>
                                        <p:tgtEl>
                                          <p:spTgt spid="3">
                                            <p:txEl>
                                              <p:pRg st="0" end="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fade">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fade">
                                      <p:cBhvr>
                                        <p:cTn id="91" dur="500"/>
                                        <p:tgtEl>
                                          <p:spTgt spid="3">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fade">
                                      <p:cBhvr>
                                        <p:cTn id="96" dur="500"/>
                                        <p:tgtEl>
                                          <p:spTgt spid="3">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6" end="6"/>
                                            </p:txEl>
                                          </p:spTgt>
                                        </p:tgtEl>
                                        <p:attrNameLst>
                                          <p:attrName>style.visibility</p:attrName>
                                        </p:attrNameLst>
                                      </p:cBhvr>
                                      <p:to>
                                        <p:strVal val="visible"/>
                                      </p:to>
                                    </p:set>
                                    <p:animEffect transition="in" filter="fade">
                                      <p:cBhvr>
                                        <p:cTn id="101" dur="500"/>
                                        <p:tgtEl>
                                          <p:spTgt spid="3">
                                            <p:txEl>
                                              <p:pRg st="6" end="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Effect transition="in" filter="fade">
                                      <p:cBhvr>
                                        <p:cTn id="106" dur="500"/>
                                        <p:tgtEl>
                                          <p:spTgt spid="3">
                                            <p:txEl>
                                              <p:pRg st="7" end="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Effect transition="in" filter="fade">
                                      <p:cBhvr>
                                        <p:cTn id="111" dur="500"/>
                                        <p:tgtEl>
                                          <p:spTgt spid="3">
                                            <p:txEl>
                                              <p:pRg st="8" end="8"/>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9" end="9"/>
                                            </p:txEl>
                                          </p:spTgt>
                                        </p:tgtEl>
                                        <p:attrNameLst>
                                          <p:attrName>style.visibility</p:attrName>
                                        </p:attrNameLst>
                                      </p:cBhvr>
                                      <p:to>
                                        <p:strVal val="visible"/>
                                      </p:to>
                                    </p:set>
                                    <p:animEffect transition="in" filter="fade">
                                      <p:cBhvr>
                                        <p:cTn id="114" dur="500"/>
                                        <p:tgtEl>
                                          <p:spTgt spid="3">
                                            <p:txEl>
                                              <p:pRg st="9" end="9"/>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Effect transition="in" filter="fade">
                                      <p:cBhvr>
                                        <p:cTn id="117" dur="500"/>
                                        <p:tgtEl>
                                          <p:spTgt spid="3">
                                            <p:txEl>
                                              <p:pRg st="10" end="10"/>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
                                            <p:txEl>
                                              <p:pRg st="11" end="11"/>
                                            </p:txEl>
                                          </p:spTgt>
                                        </p:tgtEl>
                                        <p:attrNameLst>
                                          <p:attrName>style.visibility</p:attrName>
                                        </p:attrNameLst>
                                      </p:cBhvr>
                                      <p:to>
                                        <p:strVal val="visible"/>
                                      </p:to>
                                    </p:set>
                                    <p:animEffect transition="in" filter="fade">
                                      <p:cBhvr>
                                        <p:cTn id="12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 </a:t>
            </a:r>
            <a:r>
              <a:rPr lang="en-US" dirty="0" err="1"/>
              <a:t>RandomPLUS</a:t>
            </a:r>
            <a:endParaRPr lang="en-US" dirty="0"/>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Possible problems</a:t>
            </a:r>
          </a:p>
          <a:p>
            <a:pPr lvl="1"/>
            <a:r>
              <a:rPr lang="en-US" dirty="0"/>
              <a:t>MCTS thread out of sync with the sim jobs</a:t>
            </a:r>
          </a:p>
          <a:p>
            <a:pPr lvl="1"/>
            <a:r>
              <a:rPr lang="en-US" dirty="0"/>
              <a:t>Expanded nodes with no meta data</a:t>
            </a:r>
          </a:p>
          <a:p>
            <a:pPr lvl="1"/>
            <a:endParaRPr lang="en-US" dirty="0"/>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2803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Dominion</a:t>
            </a:r>
            <a:endParaRPr lang="en-US" sz="1800" u="sng" dirty="0">
              <a:solidFill>
                <a:srgbClr val="FF0000"/>
              </a:solidFill>
            </a:endParaRP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iterations to run</a:t>
            </a:r>
          </a:p>
          <a:p>
            <a:pPr lvl="1"/>
            <a:r>
              <a:rPr lang="en-US" dirty="0"/>
              <a:t>Number of iterations already run</a:t>
            </a:r>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b="1" u="sng" dirty="0">
                <a:solidFill>
                  <a:srgbClr val="FF0000"/>
                </a:solidFill>
              </a:rPr>
              <a:t>Future Work</a:t>
            </a:r>
          </a:p>
          <a:p>
            <a:r>
              <a:rPr lang="en-US" sz="1800" dirty="0"/>
              <a:t>Conclusion</a:t>
            </a:r>
          </a:p>
          <a:p>
            <a:endParaRPr lang="en-US" sz="1800" dirty="0"/>
          </a:p>
        </p:txBody>
      </p:sp>
    </p:spTree>
    <p:extLst>
      <p:ext uri="{BB962C8B-B14F-4D97-AF65-F5344CB8AC3E}">
        <p14:creationId xmlns:p14="http://schemas.microsoft.com/office/powerpoint/2010/main" val="34660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Change Move architecture</a:t>
            </a:r>
          </a:p>
          <a:p>
            <a:pPr lvl="1"/>
            <a:r>
              <a:rPr lang="en-US" dirty="0"/>
              <a:t>Buy Card and End Turn move</a:t>
            </a:r>
          </a:p>
          <a:p>
            <a:pPr lvl="1"/>
            <a:r>
              <a:rPr lang="en-US" dirty="0"/>
              <a:t>Buy Card Move then End Turn Move</a:t>
            </a:r>
          </a:p>
          <a:p>
            <a:r>
              <a:rPr lang="en-US" dirty="0"/>
              <a:t>Try more advanced rollout methods</a:t>
            </a:r>
          </a:p>
          <a:p>
            <a:pPr lvl="1"/>
            <a:r>
              <a:rPr lang="en-US" dirty="0"/>
              <a:t>Genetic Algorithm</a:t>
            </a:r>
          </a:p>
          <a:p>
            <a:r>
              <a:rPr lang="en-US" dirty="0"/>
              <a:t>Add more cards</a:t>
            </a:r>
          </a:p>
          <a:p>
            <a:r>
              <a:rPr lang="en-US" dirty="0"/>
              <a:t>Implement MCTS on a different deckbuilding game</a:t>
            </a:r>
          </a:p>
        </p:txBody>
      </p:sp>
    </p:spTree>
    <p:extLst>
      <p:ext uri="{BB962C8B-B14F-4D97-AF65-F5344CB8AC3E}">
        <p14:creationId xmlns:p14="http://schemas.microsoft.com/office/powerpoint/2010/main" val="22864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err="1"/>
              <a:t>AlphaZero</a:t>
            </a:r>
            <a:endParaRPr lang="en-US" dirty="0"/>
          </a:p>
          <a:p>
            <a:pPr lvl="2"/>
            <a:r>
              <a:rPr lang="en-US" dirty="0"/>
              <a:t>Google’s AI to play Chess, Shogi, and Go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Dominion</a:t>
            </a:r>
            <a:endParaRPr lang="en-US" sz="1800" dirty="0"/>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685799" y="764373"/>
            <a:ext cx="3977639" cy="1600200"/>
          </a:xfrm>
        </p:spPr>
        <p:txBody>
          <a:bodyPr anchor="b">
            <a:normAutofit/>
          </a:bodyPr>
          <a:lstStyle/>
          <a:p>
            <a:pPr algn="l"/>
            <a:r>
              <a:rPr lang="en-US" sz="3200"/>
              <a:t>Dominion</a:t>
            </a:r>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85800" y="2364573"/>
            <a:ext cx="3977639" cy="3854112"/>
          </a:xfrm>
        </p:spPr>
        <p:txBody>
          <a:bodyPr>
            <a:normAutofit lnSpcReduction="10000"/>
          </a:bodyPr>
          <a:lstStyle/>
          <a:p>
            <a:r>
              <a:rPr lang="en-US" sz="900" dirty="0"/>
              <a:t>Cards</a:t>
            </a:r>
          </a:p>
          <a:p>
            <a:pPr lvl="1"/>
            <a:r>
              <a:rPr lang="en-US" sz="900" dirty="0"/>
              <a:t>Treasure</a:t>
            </a:r>
          </a:p>
          <a:p>
            <a:pPr lvl="1"/>
            <a:r>
              <a:rPr lang="en-US" sz="900" dirty="0"/>
              <a:t>Victory</a:t>
            </a:r>
          </a:p>
          <a:p>
            <a:pPr lvl="1"/>
            <a:r>
              <a:rPr lang="en-US" sz="900" dirty="0"/>
              <a:t>Action</a:t>
            </a:r>
          </a:p>
          <a:p>
            <a:r>
              <a:rPr lang="en-US" sz="900" dirty="0"/>
              <a:t>Play Actions and Treasure cards to buy victory cards</a:t>
            </a:r>
          </a:p>
          <a:p>
            <a:r>
              <a:rPr lang="en-US" sz="900" dirty="0"/>
              <a:t>Start of game</a:t>
            </a:r>
          </a:p>
          <a:p>
            <a:pPr lvl="1"/>
            <a:r>
              <a:rPr lang="en-US" sz="900" dirty="0"/>
              <a:t>Shuffle starting deck</a:t>
            </a:r>
          </a:p>
          <a:p>
            <a:pPr lvl="1"/>
            <a:r>
              <a:rPr lang="en-US" sz="900" dirty="0"/>
              <a:t>Draw 5 cards</a:t>
            </a:r>
          </a:p>
          <a:p>
            <a:r>
              <a:rPr lang="en-US" sz="900" dirty="0"/>
              <a:t>Each turn</a:t>
            </a:r>
          </a:p>
          <a:p>
            <a:pPr lvl="1"/>
            <a:r>
              <a:rPr lang="en-US" sz="900" dirty="0"/>
              <a:t>Play one action (grey cards)</a:t>
            </a:r>
          </a:p>
          <a:p>
            <a:pPr lvl="1"/>
            <a:r>
              <a:rPr lang="en-US" sz="900" dirty="0"/>
              <a:t>Buy one card</a:t>
            </a:r>
          </a:p>
          <a:p>
            <a:pPr lvl="2"/>
            <a:r>
              <a:rPr lang="en-US" sz="900" dirty="0"/>
              <a:t>Put Bought card in discard pile</a:t>
            </a:r>
          </a:p>
          <a:p>
            <a:pPr lvl="1"/>
            <a:r>
              <a:rPr lang="en-US" sz="900" dirty="0"/>
              <a:t>End Turn</a:t>
            </a:r>
          </a:p>
          <a:p>
            <a:pPr lvl="2"/>
            <a:r>
              <a:rPr lang="en-US" sz="900" dirty="0"/>
              <a:t>Discard all cards in hand, play area, and what you bought</a:t>
            </a:r>
          </a:p>
          <a:p>
            <a:pPr lvl="2"/>
            <a:r>
              <a:rPr lang="en-US" sz="900" dirty="0"/>
              <a:t>Draw 5 new cards</a:t>
            </a:r>
          </a:p>
          <a:p>
            <a:pPr lvl="3"/>
            <a:r>
              <a:rPr lang="en-US" sz="900" dirty="0"/>
              <a:t>If deck is empty, shuffle discard pile and make your deck</a:t>
            </a:r>
          </a:p>
          <a:p>
            <a:pPr lvl="1"/>
            <a:endParaRPr lang="en-US" sz="900" dirty="0"/>
          </a:p>
          <a:p>
            <a:pPr lvl="1"/>
            <a:r>
              <a:rPr lang="en-US" sz="900" dirty="0"/>
              <a:t>Some actions can give you more actions/buys</a:t>
            </a:r>
          </a:p>
          <a:p>
            <a:pPr lvl="1"/>
            <a:r>
              <a:rPr lang="en-US" sz="900" dirty="0"/>
              <a:t>Cannot play action after buying</a:t>
            </a:r>
          </a:p>
          <a:p>
            <a:pPr lvl="1"/>
            <a:endParaRPr lang="en-US" sz="900" dirty="0"/>
          </a:p>
        </p:txBody>
      </p:sp>
      <p:pic>
        <p:nvPicPr>
          <p:cNvPr id="3" name="Picture 2">
            <a:extLst>
              <a:ext uri="{FF2B5EF4-FFF2-40B4-BE49-F238E27FC236}">
                <a16:creationId xmlns:a16="http://schemas.microsoft.com/office/drawing/2014/main" id="{B3EBEFB3-63B1-46FC-BF42-5083A5339C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2699" y="2020534"/>
            <a:ext cx="6533501" cy="292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fade">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animEffect transition="in" filter="fade">
                                      <p:cBhvr>
                                        <p:cTn id="71" dur="500"/>
                                        <p:tgtEl>
                                          <p:spTgt spid="5">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17" end="17"/>
                                            </p:txEl>
                                          </p:spTgt>
                                        </p:tgtEl>
                                        <p:attrNameLst>
                                          <p:attrName>style.visibility</p:attrName>
                                        </p:attrNameLst>
                                      </p:cBhvr>
                                      <p:to>
                                        <p:strVal val="visible"/>
                                      </p:to>
                                    </p:set>
                                    <p:animEffect transition="in" filter="fade">
                                      <p:cBhvr>
                                        <p:cTn id="76" dur="500"/>
                                        <p:tgtEl>
                                          <p:spTgt spid="5">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18" end="18"/>
                                            </p:txEl>
                                          </p:spTgt>
                                        </p:tgtEl>
                                        <p:attrNameLst>
                                          <p:attrName>style.visibility</p:attrName>
                                        </p:attrNameLst>
                                      </p:cBhvr>
                                      <p:to>
                                        <p:strVal val="visible"/>
                                      </p:to>
                                    </p:set>
                                    <p:animEffect transition="in" filter="fade">
                                      <p:cBhvr>
                                        <p:cTn id="8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1815</Words>
  <Application>Microsoft Office PowerPoint</Application>
  <PresentationFormat>Widescreen</PresentationFormat>
  <Paragraphs>626</Paragraphs>
  <Slides>44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Century Gothic</vt:lpstr>
      <vt:lpstr>Vapor Trail</vt:lpstr>
      <vt:lpstr>Dominion AI using Monte carlo tree search (mcts)</vt:lpstr>
      <vt:lpstr>Overview</vt:lpstr>
      <vt:lpstr>Introduction</vt:lpstr>
      <vt:lpstr>Overview</vt:lpstr>
      <vt:lpstr>Previous work</vt:lpstr>
      <vt:lpstr>Overview</vt:lpstr>
      <vt:lpstr>Dominion</vt:lpstr>
      <vt:lpstr>Dominion continued</vt:lpstr>
      <vt:lpstr>Single State machine test bed</vt:lpstr>
      <vt:lpstr>Overview</vt:lpstr>
      <vt:lpstr>MCTS Background</vt:lpstr>
      <vt:lpstr>MCTS</vt:lpstr>
      <vt:lpstr>MCTS in a card game</vt:lpstr>
      <vt:lpstr>MCTS in a card game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Results with Base MCTS</vt:lpstr>
      <vt:lpstr>Results with Base MCTS</vt:lpstr>
      <vt:lpstr>How to tweak mcts</vt:lpstr>
      <vt:lpstr>How to tweak mcts</vt:lpstr>
      <vt:lpstr>How to tweak mcts</vt:lpstr>
      <vt:lpstr>How to tweak mcts</vt:lpstr>
      <vt:lpstr>How to tweak mcts</vt:lpstr>
      <vt:lpstr>Other tweaks</vt:lpstr>
      <vt:lpstr>Overview</vt:lpstr>
      <vt:lpstr>Overview</vt:lpstr>
      <vt:lpstr>Data structure</vt:lpstr>
      <vt:lpstr>Implementation</vt:lpstr>
      <vt:lpstr>Implementation cont’d</vt:lpstr>
      <vt:lpstr>Implementation cont’d</vt:lpstr>
      <vt:lpstr>Threads</vt:lpstr>
      <vt:lpstr>Threads</vt:lpstr>
      <vt:lpstr>Saving and loading</vt:lpstr>
      <vt:lpstr>Overview</vt:lpstr>
      <vt:lpstr>Future Work</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78</cp:revision>
  <dcterms:created xsi:type="dcterms:W3CDTF">2021-02-01T17:20:01Z</dcterms:created>
  <dcterms:modified xsi:type="dcterms:W3CDTF">2021-04-13T16:40:49Z</dcterms:modified>
</cp:coreProperties>
</file>