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51206400" cy="288036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41" autoAdjust="0"/>
    <p:restoredTop sz="94660"/>
  </p:normalViewPr>
  <p:slideViewPr>
    <p:cSldViewPr snapToGrid="0">
      <p:cViewPr varScale="1">
        <p:scale>
          <a:sx n="27" d="100"/>
          <a:sy n="27" d="100"/>
        </p:scale>
        <p:origin x="70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713925"/>
            <a:ext cx="38404800" cy="1002792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6400800" y="15128560"/>
            <a:ext cx="38404800" cy="6954200"/>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EA2060-ADA0-45F4-A0FA-357B0B7E17F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77766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A2060-ADA0-45F4-A0FA-357B0B7E17F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166830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533525"/>
            <a:ext cx="11041380" cy="244097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533525"/>
            <a:ext cx="32484060" cy="24409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A2060-ADA0-45F4-A0FA-357B0B7E17F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2107322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EA2060-ADA0-45F4-A0FA-357B0B7E17F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15516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7180902"/>
            <a:ext cx="44165520" cy="11981495"/>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3493770" y="19275747"/>
            <a:ext cx="44165520" cy="6300785"/>
          </a:xfrm>
        </p:spPr>
        <p:txBody>
          <a:bodyPr/>
          <a:lstStyle>
            <a:lvl1pPr marL="0" indent="0">
              <a:buNone/>
              <a:defRPr sz="10080">
                <a:solidFill>
                  <a:schemeClr val="tx1">
                    <a:tint val="75000"/>
                  </a:schemeClr>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EA2060-ADA0-45F4-A0FA-357B0B7E17F7}" type="datetimeFigureOut">
              <a:rPr lang="en-US" smtClean="0"/>
              <a:t>6/26/2020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247746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667625"/>
            <a:ext cx="21762720" cy="182756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A2060-ADA0-45F4-A0FA-357B0B7E17F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393353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533527"/>
            <a:ext cx="44165520" cy="55673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7060885"/>
            <a:ext cx="21662705"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3527112" y="10521315"/>
            <a:ext cx="21662705"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7060885"/>
            <a:ext cx="21769390" cy="3460430"/>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5923240" y="10521315"/>
            <a:ext cx="21769390" cy="1547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EA2060-ADA0-45F4-A0FA-357B0B7E17F7}" type="datetimeFigureOut">
              <a:rPr lang="en-US" smtClean="0"/>
              <a:t>6/26/2020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152872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EA2060-ADA0-45F4-A0FA-357B0B7E17F7}" type="datetimeFigureOut">
              <a:rPr lang="en-US" smtClean="0"/>
              <a:t>6/26/2020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404446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EA2060-ADA0-45F4-A0FA-357B0B7E17F7}" type="datetimeFigureOut">
              <a:rPr lang="en-US" smtClean="0"/>
              <a:t>6/26/2020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18984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21769390" y="4147187"/>
            <a:ext cx="25923240" cy="20469225"/>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8EA2060-ADA0-45F4-A0FA-357B0B7E17F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3643809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920240"/>
            <a:ext cx="16515395" cy="672084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4147187"/>
            <a:ext cx="25923240" cy="20469225"/>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3527112" y="8641080"/>
            <a:ext cx="16515395" cy="16008670"/>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58EA2060-ADA0-45F4-A0FA-357B0B7E17F7}" type="datetimeFigureOut">
              <a:rPr lang="en-US" smtClean="0"/>
              <a:t>6/26/2020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80FE7-B07C-43E7-B4E9-7B280DA76E22}" type="slidenum">
              <a:rPr lang="en-US" smtClean="0"/>
              <a:t>‹#›</a:t>
            </a:fld>
            <a:endParaRPr lang="en-US"/>
          </a:p>
        </p:txBody>
      </p:sp>
    </p:spTree>
    <p:extLst>
      <p:ext uri="{BB962C8B-B14F-4D97-AF65-F5344CB8AC3E}">
        <p14:creationId xmlns:p14="http://schemas.microsoft.com/office/powerpoint/2010/main" val="293024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533527"/>
            <a:ext cx="44165520" cy="55673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667625"/>
            <a:ext cx="44165520" cy="182756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6696672"/>
            <a:ext cx="11521440" cy="1533525"/>
          </a:xfrm>
          <a:prstGeom prst="rect">
            <a:avLst/>
          </a:prstGeom>
        </p:spPr>
        <p:txBody>
          <a:bodyPr vert="horz" lIns="91440" tIns="45720" rIns="91440" bIns="45720" rtlCol="0" anchor="ctr"/>
          <a:lstStyle>
            <a:lvl1pPr algn="l">
              <a:defRPr sz="5040">
                <a:solidFill>
                  <a:schemeClr val="tx1">
                    <a:tint val="75000"/>
                  </a:schemeClr>
                </a:solidFill>
              </a:defRPr>
            </a:lvl1pPr>
          </a:lstStyle>
          <a:p>
            <a:fld id="{58EA2060-ADA0-45F4-A0FA-357B0B7E17F7}" type="datetimeFigureOut">
              <a:rPr lang="en-US" smtClean="0"/>
              <a:t>6/26/2020</a:t>
            </a:fld>
            <a:endParaRPr lang="en-US"/>
          </a:p>
        </p:txBody>
      </p:sp>
      <p:sp>
        <p:nvSpPr>
          <p:cNvPr id="5" name="Footer Placeholder 4"/>
          <p:cNvSpPr>
            <a:spLocks noGrp="1"/>
          </p:cNvSpPr>
          <p:nvPr>
            <p:ph type="ftr" sz="quarter" idx="3"/>
          </p:nvPr>
        </p:nvSpPr>
        <p:spPr>
          <a:xfrm>
            <a:off x="16962120" y="26696672"/>
            <a:ext cx="17282160" cy="1533525"/>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6696672"/>
            <a:ext cx="11521440" cy="1533525"/>
          </a:xfrm>
          <a:prstGeom prst="rect">
            <a:avLst/>
          </a:prstGeom>
        </p:spPr>
        <p:txBody>
          <a:bodyPr vert="horz" lIns="91440" tIns="45720" rIns="91440" bIns="45720" rtlCol="0" anchor="ctr"/>
          <a:lstStyle>
            <a:lvl1pPr algn="r">
              <a:defRPr sz="5040">
                <a:solidFill>
                  <a:schemeClr val="tx1">
                    <a:tint val="75000"/>
                  </a:schemeClr>
                </a:solidFill>
              </a:defRPr>
            </a:lvl1pPr>
          </a:lstStyle>
          <a:p>
            <a:fld id="{BB380FE7-B07C-43E7-B4E9-7B280DA76E22}" type="slidenum">
              <a:rPr lang="en-US" smtClean="0"/>
              <a:t>‹#›</a:t>
            </a:fld>
            <a:endParaRPr lang="en-US"/>
          </a:p>
        </p:txBody>
      </p:sp>
    </p:spTree>
    <p:extLst>
      <p:ext uri="{BB962C8B-B14F-4D97-AF65-F5344CB8AC3E}">
        <p14:creationId xmlns:p14="http://schemas.microsoft.com/office/powerpoint/2010/main" val="6808438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023584" y="77590"/>
            <a:ext cx="34037280" cy="2215662"/>
          </a:xfrm>
        </p:spPr>
        <p:txBody>
          <a:bodyPr>
            <a:noAutofit/>
          </a:bodyPr>
          <a:lstStyle/>
          <a:p>
            <a:pPr algn="l"/>
            <a:r>
              <a:rPr lang="en-US" sz="8800" b="1" spc="50" dirty="0">
                <a:ln w="0"/>
                <a:solidFill>
                  <a:schemeClr val="tx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General Deckbuilding Game AI Using Monte-Carlo Tree Search</a:t>
            </a:r>
          </a:p>
        </p:txBody>
      </p:sp>
      <p:sp>
        <p:nvSpPr>
          <p:cNvPr id="3" name="Subtitle 2"/>
          <p:cNvSpPr>
            <a:spLocks noGrp="1"/>
          </p:cNvSpPr>
          <p:nvPr>
            <p:ph type="subTitle" idx="1"/>
          </p:nvPr>
        </p:nvSpPr>
        <p:spPr>
          <a:xfrm>
            <a:off x="14023584" y="2407552"/>
            <a:ext cx="23042881" cy="1047826"/>
          </a:xfrm>
        </p:spPr>
        <p:txBody>
          <a:bodyPr>
            <a:normAutofit fontScale="92500" lnSpcReduction="20000"/>
          </a:bodyPr>
          <a:lstStyle/>
          <a:p>
            <a:pPr algn="l">
              <a:lnSpc>
                <a:spcPct val="110000"/>
              </a:lnSpc>
              <a:spcBef>
                <a:spcPts val="0"/>
              </a:spcBef>
            </a:pPr>
            <a:r>
              <a:rPr lang="en-US" sz="7200" dirty="0">
                <a:solidFill>
                  <a:schemeClr val="bg1"/>
                </a:solidFill>
                <a:latin typeface="Arial" panose="020B0604020202020204" pitchFamily="34" charset="0"/>
                <a:cs typeface="Arial" panose="020B0604020202020204" pitchFamily="34" charset="0"/>
              </a:rPr>
              <a:t>Jonathan Sarasua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p:blipFill>
        <p:spPr>
          <a:xfrm>
            <a:off x="15823810" y="3478929"/>
            <a:ext cx="19442430" cy="12961620"/>
          </a:xfrm>
          <a:prstGeom prst="rect">
            <a:avLst/>
          </a:prstGeom>
        </p:spPr>
      </p:pic>
      <p:sp>
        <p:nvSpPr>
          <p:cNvPr id="5" name="Subtitle 2"/>
          <p:cNvSpPr txBox="1">
            <a:spLocks/>
          </p:cNvSpPr>
          <p:nvPr/>
        </p:nvSpPr>
        <p:spPr>
          <a:xfrm>
            <a:off x="14023584" y="16465023"/>
            <a:ext cx="23042881" cy="987025"/>
          </a:xfrm>
          <a:prstGeom prst="rect">
            <a:avLst/>
          </a:prstGeom>
        </p:spPr>
        <p:txBody>
          <a:bodyPr vert="horz" lIns="106680" tIns="53340" rIns="106680" bIns="53340" rtlCol="0">
            <a:norm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4800" b="1" dirty="0">
                <a:solidFill>
                  <a:schemeClr val="bg1"/>
                </a:solidFill>
                <a:latin typeface="Arial" panose="020B0604020202020204" pitchFamily="34" charset="0"/>
                <a:cs typeface="Arial" panose="020B0604020202020204" pitchFamily="34" charset="0"/>
              </a:rPr>
              <a:t>Source: https://www.boardgamehalv.com/dominion-review/</a:t>
            </a:r>
          </a:p>
        </p:txBody>
      </p:sp>
      <p:sp>
        <p:nvSpPr>
          <p:cNvPr id="6" name="Subtitle 2"/>
          <p:cNvSpPr txBox="1">
            <a:spLocks/>
          </p:cNvSpPr>
          <p:nvPr/>
        </p:nvSpPr>
        <p:spPr>
          <a:xfrm>
            <a:off x="-1" y="2379264"/>
            <a:ext cx="13694897" cy="885613"/>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ARTIFACT DESCRIPTION</a:t>
            </a:r>
          </a:p>
        </p:txBody>
      </p:sp>
      <p:sp>
        <p:nvSpPr>
          <p:cNvPr id="7" name="Subtitle 2"/>
          <p:cNvSpPr txBox="1">
            <a:spLocks/>
          </p:cNvSpPr>
          <p:nvPr/>
        </p:nvSpPr>
        <p:spPr>
          <a:xfrm>
            <a:off x="328688" y="3832421"/>
            <a:ext cx="13366207" cy="12632602"/>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solidFill>
                  <a:schemeClr val="bg1"/>
                </a:solidFill>
                <a:latin typeface="Arial" panose="020B0604020202020204" pitchFamily="34" charset="0"/>
                <a:cs typeface="Arial" panose="020B0604020202020204" pitchFamily="34" charset="0"/>
              </a:rPr>
              <a:t>The artifact will be a playable Dominion game where you can play against or watch different versions of a Monte-Carlo AI. The game will be 2D showing the bare minimum needed to play game like card text and actions. You will be able to set the number of different cards to see how the AI does in simpler or more complicated versions. You will also be able to tweak the number of simulations and the exploration parameter for Upper Confidence Bounds for Trees (UCT)</a:t>
            </a:r>
          </a:p>
          <a:p>
            <a:pPr algn="l"/>
            <a:r>
              <a:rPr lang="en-US" sz="5000" dirty="0">
                <a:solidFill>
                  <a:schemeClr val="bg1"/>
                </a:solidFill>
                <a:latin typeface="Arial" panose="020B0604020202020204" pitchFamily="34" charset="0"/>
                <a:cs typeface="Arial" panose="020B0604020202020204" pitchFamily="34" charset="0"/>
              </a:rPr>
              <a:t>There will also be a playable demo of Star Realms (or similar </a:t>
            </a:r>
            <a:r>
              <a:rPr lang="en-US" sz="5000" dirty="0" err="1">
                <a:solidFill>
                  <a:schemeClr val="bg1"/>
                </a:solidFill>
                <a:latin typeface="Arial" panose="020B0604020202020204" pitchFamily="34" charset="0"/>
                <a:cs typeface="Arial" panose="020B0604020202020204" pitchFamily="34" charset="0"/>
              </a:rPr>
              <a:t>deckbuilder</a:t>
            </a:r>
            <a:r>
              <a:rPr lang="en-US" sz="5000" dirty="0">
                <a:solidFill>
                  <a:schemeClr val="bg1"/>
                </a:solidFill>
                <a:latin typeface="Arial" panose="020B0604020202020204" pitchFamily="34" charset="0"/>
                <a:cs typeface="Arial" panose="020B0604020202020204" pitchFamily="34" charset="0"/>
              </a:rPr>
              <a:t>) that will use the same AIs to play the game. This will be an even simpler implementation as a proof of concept that the AI can play different games</a:t>
            </a:r>
          </a:p>
        </p:txBody>
      </p:sp>
      <p:sp>
        <p:nvSpPr>
          <p:cNvPr id="9" name="Subtitle 2"/>
          <p:cNvSpPr txBox="1">
            <a:spLocks/>
          </p:cNvSpPr>
          <p:nvPr/>
        </p:nvSpPr>
        <p:spPr>
          <a:xfrm>
            <a:off x="37066465" y="2418441"/>
            <a:ext cx="13694897" cy="885613"/>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PROCESS/PIPELINE</a:t>
            </a:r>
          </a:p>
        </p:txBody>
      </p:sp>
      <p:sp>
        <p:nvSpPr>
          <p:cNvPr id="10" name="Subtitle 2"/>
          <p:cNvSpPr txBox="1">
            <a:spLocks/>
          </p:cNvSpPr>
          <p:nvPr/>
        </p:nvSpPr>
        <p:spPr>
          <a:xfrm>
            <a:off x="37395154" y="4862274"/>
            <a:ext cx="12087951" cy="12492751"/>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spcBef>
                <a:spcPts val="0"/>
              </a:spcBef>
            </a:pPr>
            <a:r>
              <a:rPr lang="en-US" sz="5000" b="1" dirty="0">
                <a:latin typeface="Arial" panose="020B0604020202020204" pitchFamily="34" charset="0"/>
                <a:cs typeface="Arial" panose="020B0604020202020204" pitchFamily="34" charset="0"/>
              </a:rPr>
              <a:t>Tasks </a:t>
            </a:r>
            <a:endParaRPr lang="en-US" sz="5000" dirty="0">
              <a:latin typeface="Arial" panose="020B0604020202020204" pitchFamily="34" charset="0"/>
              <a:cs typeface="Arial" panose="020B0604020202020204" pitchFamily="34" charset="0"/>
            </a:endParaRP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Research deckbuilding games and their differences as it relates to building an AI</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Build Dominion game</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Build a baseline Dominion AI strategy like “Big Money” or “Single Witch”</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Build AI using MCTS for Dominion while attempting to keep it as general as possible</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Build different twists on Monte-Carlo</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Play and compare results of the different versions of augmented Monte-Carlo and baseline AI to see which plays best</a:t>
            </a:r>
          </a:p>
          <a:p>
            <a:pPr marL="685800" indent="-685800" algn="l">
              <a:spcBef>
                <a:spcPts val="0"/>
              </a:spcBef>
              <a:buFont typeface="Wingdings" panose="05000000000000000000" pitchFamily="2" charset="2"/>
              <a:buChar char="§"/>
            </a:pPr>
            <a:r>
              <a:rPr lang="en-US" sz="5000" dirty="0">
                <a:latin typeface="Arial" panose="020B0604020202020204" pitchFamily="34" charset="0"/>
                <a:cs typeface="Arial" panose="020B0604020202020204" pitchFamily="34" charset="0"/>
              </a:rPr>
              <a:t>Attempt to implement AI in a similar </a:t>
            </a:r>
            <a:r>
              <a:rPr lang="en-US" sz="5000" dirty="0" err="1">
                <a:latin typeface="Arial" panose="020B0604020202020204" pitchFamily="34" charset="0"/>
                <a:cs typeface="Arial" panose="020B0604020202020204" pitchFamily="34" charset="0"/>
              </a:rPr>
              <a:t>deckbuilder</a:t>
            </a:r>
            <a:r>
              <a:rPr lang="en-US" sz="5000" dirty="0">
                <a:latin typeface="Arial" panose="020B0604020202020204" pitchFamily="34" charset="0"/>
                <a:cs typeface="Arial" panose="020B0604020202020204" pitchFamily="34" charset="0"/>
              </a:rPr>
              <a:t> like Star Realms</a:t>
            </a:r>
          </a:p>
        </p:txBody>
      </p:sp>
      <p:sp>
        <p:nvSpPr>
          <p:cNvPr id="12" name="Subtitle 2"/>
          <p:cNvSpPr txBox="1">
            <a:spLocks/>
          </p:cNvSpPr>
          <p:nvPr/>
        </p:nvSpPr>
        <p:spPr>
          <a:xfrm>
            <a:off x="328688" y="17473826"/>
            <a:ext cx="13694897" cy="885613"/>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FIELD RESEARCH ONE</a:t>
            </a:r>
          </a:p>
        </p:txBody>
      </p:sp>
      <p:sp>
        <p:nvSpPr>
          <p:cNvPr id="13" name="Subtitle 2"/>
          <p:cNvSpPr txBox="1">
            <a:spLocks/>
          </p:cNvSpPr>
          <p:nvPr/>
        </p:nvSpPr>
        <p:spPr>
          <a:xfrm>
            <a:off x="328688" y="18926983"/>
            <a:ext cx="13694897" cy="5488534"/>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solidFill>
                  <a:schemeClr val="bg1"/>
                </a:solidFill>
                <a:latin typeface="Arial" panose="020B0604020202020204" pitchFamily="34" charset="0"/>
                <a:cs typeface="Arial" panose="020B0604020202020204" pitchFamily="34" charset="0"/>
              </a:rPr>
              <a:t>Monte Carlo Tree Search in a Modern Board Game Framework: </a:t>
            </a:r>
          </a:p>
          <a:p>
            <a:pPr algn="l"/>
            <a:r>
              <a:rPr lang="en-US" sz="5000" dirty="0">
                <a:solidFill>
                  <a:schemeClr val="bg1"/>
                </a:solidFill>
                <a:latin typeface="Arial" panose="020B0604020202020204" pitchFamily="34" charset="0"/>
                <a:cs typeface="Arial" panose="020B0604020202020204" pitchFamily="34" charset="0"/>
              </a:rPr>
              <a:t>The thesis attempts to use MCTS for a proposed General Game Playing (GGP) AI for modern board games. It chooses a non-deterministic boardgame in Settlers of Catan. This is a good reference for making a General AI.</a:t>
            </a:r>
          </a:p>
          <a:p>
            <a:pPr algn="l"/>
            <a:endParaRPr lang="en-US" sz="5000" dirty="0">
              <a:latin typeface="Arial" panose="020B0604020202020204" pitchFamily="34" charset="0"/>
              <a:cs typeface="Arial" panose="020B0604020202020204" pitchFamily="34" charset="0"/>
            </a:endParaRPr>
          </a:p>
        </p:txBody>
      </p:sp>
      <p:sp>
        <p:nvSpPr>
          <p:cNvPr id="15" name="Subtitle 2"/>
          <p:cNvSpPr txBox="1">
            <a:spLocks/>
          </p:cNvSpPr>
          <p:nvPr/>
        </p:nvSpPr>
        <p:spPr>
          <a:xfrm>
            <a:off x="14023585" y="18926983"/>
            <a:ext cx="13694897" cy="4249540"/>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solidFill>
                  <a:schemeClr val="bg1"/>
                </a:solidFill>
                <a:latin typeface="Arial" panose="020B0604020202020204" pitchFamily="34" charset="0"/>
                <a:cs typeface="Arial" panose="020B0604020202020204" pitchFamily="34" charset="0"/>
              </a:rPr>
              <a:t>AIs for Dominion Using Monte-Carlo Tree Search: </a:t>
            </a:r>
          </a:p>
          <a:p>
            <a:pPr algn="l"/>
            <a:r>
              <a:rPr lang="en-US" sz="5000" dirty="0">
                <a:solidFill>
                  <a:schemeClr val="bg1"/>
                </a:solidFill>
                <a:latin typeface="Arial" panose="020B0604020202020204" pitchFamily="34" charset="0"/>
                <a:cs typeface="Arial" panose="020B0604020202020204" pitchFamily="34" charset="0"/>
              </a:rPr>
              <a:t>This paper shows MCTS can be used to play Dominion and is a good reference for strategies in comparing results and finding baselines of expectations</a:t>
            </a:r>
            <a:r>
              <a:rPr lang="en-US" sz="5000">
                <a:solidFill>
                  <a:schemeClr val="bg1"/>
                </a:solidFill>
                <a:latin typeface="Arial" panose="020B0604020202020204" pitchFamily="34" charset="0"/>
                <a:cs typeface="Arial" panose="020B0604020202020204" pitchFamily="34" charset="0"/>
              </a:rPr>
              <a:t>. It </a:t>
            </a:r>
            <a:r>
              <a:rPr lang="en-US" sz="5000" dirty="0">
                <a:solidFill>
                  <a:schemeClr val="bg1"/>
                </a:solidFill>
                <a:latin typeface="Arial" panose="020B0604020202020204" pitchFamily="34" charset="0"/>
                <a:cs typeface="Arial" panose="020B0604020202020204" pitchFamily="34" charset="0"/>
              </a:rPr>
              <a:t>is also a great resource for all four phases of MCTS: Selection, Expansion, Simulation, and Backpropagation</a:t>
            </a:r>
            <a:endParaRPr lang="en-US" sz="5000" dirty="0">
              <a:latin typeface="Arial" panose="020B0604020202020204" pitchFamily="34" charset="0"/>
              <a:cs typeface="Arial" panose="020B0604020202020204" pitchFamily="34" charset="0"/>
            </a:endParaRPr>
          </a:p>
        </p:txBody>
      </p:sp>
      <p:sp>
        <p:nvSpPr>
          <p:cNvPr id="18" name="Subtitle 2"/>
          <p:cNvSpPr txBox="1">
            <a:spLocks/>
          </p:cNvSpPr>
          <p:nvPr/>
        </p:nvSpPr>
        <p:spPr>
          <a:xfrm>
            <a:off x="14023585" y="17462937"/>
            <a:ext cx="13694897" cy="885613"/>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FIELD RESEARCH TWO</a:t>
            </a:r>
          </a:p>
        </p:txBody>
      </p:sp>
      <p:sp>
        <p:nvSpPr>
          <p:cNvPr id="20" name="Subtitle 2"/>
          <p:cNvSpPr txBox="1">
            <a:spLocks/>
          </p:cNvSpPr>
          <p:nvPr/>
        </p:nvSpPr>
        <p:spPr>
          <a:xfrm>
            <a:off x="27718481" y="18937872"/>
            <a:ext cx="13694897" cy="4249540"/>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latin typeface="Arial" panose="020B0604020202020204" pitchFamily="34" charset="0"/>
                <a:cs typeface="Arial" panose="020B0604020202020204" pitchFamily="34" charset="0"/>
              </a:rPr>
              <a:t>An MCTS Agent For Ticket To Ride: </a:t>
            </a:r>
          </a:p>
          <a:p>
            <a:pPr algn="l"/>
            <a:r>
              <a:rPr lang="en-US" sz="5000" dirty="0">
                <a:latin typeface="Arial" panose="020B0604020202020204" pitchFamily="34" charset="0"/>
                <a:cs typeface="Arial" panose="020B0604020202020204" pitchFamily="34" charset="0"/>
              </a:rPr>
              <a:t>This paper is another example of MCTS being used successfully on a tabletop game (Ticket To Ride) with Stochastic elements and hidden information.</a:t>
            </a:r>
          </a:p>
        </p:txBody>
      </p:sp>
      <p:sp>
        <p:nvSpPr>
          <p:cNvPr id="21" name="Subtitle 2"/>
          <p:cNvSpPr txBox="1">
            <a:spLocks/>
          </p:cNvSpPr>
          <p:nvPr/>
        </p:nvSpPr>
        <p:spPr>
          <a:xfrm>
            <a:off x="27718481" y="17473826"/>
            <a:ext cx="13694897" cy="885613"/>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FIELD RESEARCH THREE</a:t>
            </a:r>
          </a:p>
        </p:txBody>
      </p:sp>
      <p:sp>
        <p:nvSpPr>
          <p:cNvPr id="22" name="Subtitle 2"/>
          <p:cNvSpPr txBox="1">
            <a:spLocks/>
          </p:cNvSpPr>
          <p:nvPr/>
        </p:nvSpPr>
        <p:spPr>
          <a:xfrm>
            <a:off x="41413372" y="17452049"/>
            <a:ext cx="9676682" cy="896502"/>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r>
              <a:rPr lang="en-US" sz="7200" b="1" dirty="0">
                <a:solidFill>
                  <a:schemeClr val="bg1"/>
                </a:solidFill>
                <a:latin typeface="Arial" panose="020B0604020202020204" pitchFamily="34" charset="0"/>
                <a:cs typeface="Arial" panose="020B0604020202020204" pitchFamily="34" charset="0"/>
              </a:rPr>
              <a:t>MASTERY WHY?</a:t>
            </a:r>
          </a:p>
        </p:txBody>
      </p:sp>
      <p:sp>
        <p:nvSpPr>
          <p:cNvPr id="23" name="Subtitle 2"/>
          <p:cNvSpPr txBox="1">
            <a:spLocks/>
          </p:cNvSpPr>
          <p:nvPr/>
        </p:nvSpPr>
        <p:spPr>
          <a:xfrm>
            <a:off x="41757600" y="18948761"/>
            <a:ext cx="9061938" cy="9371262"/>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5000" dirty="0">
                <a:solidFill>
                  <a:schemeClr val="bg1"/>
                </a:solidFill>
                <a:latin typeface="Arial" panose="020B0604020202020204" pitchFamily="34" charset="0"/>
                <a:cs typeface="Arial" panose="020B0604020202020204" pitchFamily="34" charset="0"/>
              </a:rPr>
              <a:t>This thesis would require me to go broad by building out two deckbuilding games, and it would allow me to go deep by exploring an AI algorithm with challenging elements like hidden information. Using baseline Ais, I would be able to prove the strength of my AI </a:t>
            </a:r>
            <a:r>
              <a:rPr lang="en-US" sz="5000">
                <a:solidFill>
                  <a:schemeClr val="bg1"/>
                </a:solidFill>
                <a:latin typeface="Arial" panose="020B0604020202020204" pitchFamily="34" charset="0"/>
                <a:cs typeface="Arial" panose="020B0604020202020204" pitchFamily="34" charset="0"/>
              </a:rPr>
              <a:t>with data. </a:t>
            </a:r>
            <a:r>
              <a:rPr lang="en-US" sz="5000" dirty="0">
                <a:solidFill>
                  <a:schemeClr val="bg1"/>
                </a:solidFill>
                <a:latin typeface="Arial" panose="020B0604020202020204" pitchFamily="34" charset="0"/>
                <a:cs typeface="Arial" panose="020B0604020202020204" pitchFamily="34" charset="0"/>
              </a:rPr>
              <a:t>I would also have the chance to confirm my understanding by applying it to a second game</a:t>
            </a:r>
          </a:p>
          <a:p>
            <a:pPr algn="l"/>
            <a:endParaRPr lang="en-US" sz="5000" dirty="0">
              <a:latin typeface="Arial" panose="020B0604020202020204" pitchFamily="34" charset="0"/>
              <a:cs typeface="Arial" panose="020B0604020202020204" pitchFamily="34" charset="0"/>
            </a:endParaRPr>
          </a:p>
        </p:txBody>
      </p:sp>
      <p:sp>
        <p:nvSpPr>
          <p:cNvPr id="24" name="Subtitle 2"/>
          <p:cNvSpPr txBox="1">
            <a:spLocks/>
          </p:cNvSpPr>
          <p:nvPr/>
        </p:nvSpPr>
        <p:spPr>
          <a:xfrm rot="5400000">
            <a:off x="44114619" y="10533050"/>
            <a:ext cx="12657777" cy="1158445"/>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r>
              <a:rPr lang="en-US" sz="7200" b="1" dirty="0">
                <a:solidFill>
                  <a:schemeClr val="bg1"/>
                </a:solidFill>
                <a:latin typeface="Arial" panose="020B0604020202020204" pitchFamily="34" charset="0"/>
                <a:cs typeface="Arial" panose="020B0604020202020204" pitchFamily="34" charset="0"/>
              </a:rPr>
              <a:t>SOFTWARE DEVELOPMENT</a:t>
            </a:r>
          </a:p>
        </p:txBody>
      </p:sp>
      <p:sp>
        <p:nvSpPr>
          <p:cNvPr id="25" name="Subtitle 2"/>
          <p:cNvSpPr txBox="1">
            <a:spLocks/>
          </p:cNvSpPr>
          <p:nvPr/>
        </p:nvSpPr>
        <p:spPr>
          <a:xfrm>
            <a:off x="386863" y="25859232"/>
            <a:ext cx="13636722" cy="2460790"/>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spcBef>
                <a:spcPts val="0"/>
              </a:spcBef>
            </a:pPr>
            <a:r>
              <a:rPr lang="en-US" sz="4000" dirty="0">
                <a:solidFill>
                  <a:schemeClr val="bg1"/>
                </a:solidFill>
                <a:latin typeface="Arial" panose="020B0604020202020204" pitchFamily="34" charset="0"/>
                <a:cs typeface="Arial" panose="020B0604020202020204" pitchFamily="34" charset="0"/>
              </a:rPr>
              <a:t>CREDITS:</a:t>
            </a:r>
          </a:p>
          <a:p>
            <a:pPr algn="l">
              <a:spcBef>
                <a:spcPts val="0"/>
              </a:spcBef>
            </a:pPr>
            <a:r>
              <a:rPr lang="en-US" sz="4000" dirty="0">
                <a:solidFill>
                  <a:schemeClr val="bg1"/>
                </a:solidFill>
                <a:latin typeface="Arial" panose="020B0604020202020204" pitchFamily="34" charset="0"/>
                <a:cs typeface="Arial" panose="020B0604020202020204" pitchFamily="34" charset="0"/>
              </a:rPr>
              <a:t>By: G.J.B. </a:t>
            </a:r>
            <a:r>
              <a:rPr lang="en-US" sz="4000" dirty="0" err="1">
                <a:solidFill>
                  <a:schemeClr val="bg1"/>
                </a:solidFill>
                <a:latin typeface="Arial" panose="020B0604020202020204" pitchFamily="34" charset="0"/>
                <a:cs typeface="Arial" panose="020B0604020202020204" pitchFamily="34" charset="0"/>
              </a:rPr>
              <a:t>Roelofs</a:t>
            </a:r>
            <a:endParaRPr lang="en-US" sz="4000" dirty="0">
              <a:solidFill>
                <a:schemeClr val="bg1"/>
              </a:solidFill>
              <a:latin typeface="Arial" panose="020B0604020202020204" pitchFamily="34" charset="0"/>
              <a:cs typeface="Arial" panose="020B0604020202020204" pitchFamily="34" charset="0"/>
            </a:endParaRPr>
          </a:p>
          <a:p>
            <a:pPr algn="l">
              <a:spcBef>
                <a:spcPts val="0"/>
              </a:spcBef>
            </a:pPr>
            <a:r>
              <a:rPr lang="en-US" sz="4000" dirty="0">
                <a:solidFill>
                  <a:schemeClr val="bg1"/>
                </a:solidFill>
                <a:latin typeface="Arial" panose="020B0604020202020204" pitchFamily="34" charset="0"/>
                <a:cs typeface="Arial" panose="020B0604020202020204" pitchFamily="34" charset="0"/>
              </a:rPr>
              <a:t>https://project.dke.maastrichtuniversity.nl/games/files/bsc/Roelofs_Bsc-paper.pdf</a:t>
            </a:r>
            <a:endParaRPr lang="en-US" sz="4000" dirty="0">
              <a:latin typeface="Arial" panose="020B0604020202020204" pitchFamily="34" charset="0"/>
              <a:cs typeface="Arial" panose="020B0604020202020204" pitchFamily="34" charset="0"/>
            </a:endParaRPr>
          </a:p>
        </p:txBody>
      </p:sp>
      <p:sp>
        <p:nvSpPr>
          <p:cNvPr id="26" name="Subtitle 2"/>
          <p:cNvSpPr txBox="1">
            <a:spLocks/>
          </p:cNvSpPr>
          <p:nvPr/>
        </p:nvSpPr>
        <p:spPr>
          <a:xfrm>
            <a:off x="14023581" y="25859232"/>
            <a:ext cx="13694897" cy="2355281"/>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spcBef>
                <a:spcPts val="0"/>
              </a:spcBef>
            </a:pPr>
            <a:r>
              <a:rPr lang="en-US" sz="4000" dirty="0">
                <a:solidFill>
                  <a:schemeClr val="bg1"/>
                </a:solidFill>
                <a:latin typeface="Arial" panose="020B0604020202020204" pitchFamily="34" charset="0"/>
                <a:cs typeface="Arial" panose="020B0604020202020204" pitchFamily="34" charset="0"/>
              </a:rPr>
              <a:t>CREDITS:</a:t>
            </a:r>
          </a:p>
          <a:p>
            <a:pPr algn="l">
              <a:spcBef>
                <a:spcPts val="0"/>
              </a:spcBef>
            </a:pPr>
            <a:r>
              <a:rPr lang="en-US" sz="4000" dirty="0">
                <a:solidFill>
                  <a:schemeClr val="bg1"/>
                </a:solidFill>
                <a:latin typeface="Arial" panose="020B0604020202020204" pitchFamily="34" charset="0"/>
                <a:cs typeface="Arial" panose="020B0604020202020204" pitchFamily="34" charset="0"/>
              </a:rPr>
              <a:t>By: Robin </a:t>
            </a:r>
            <a:r>
              <a:rPr lang="en-US" sz="4000" dirty="0" err="1">
                <a:solidFill>
                  <a:schemeClr val="bg1"/>
                </a:solidFill>
                <a:latin typeface="Arial" panose="020B0604020202020204" pitchFamily="34" charset="0"/>
                <a:cs typeface="Arial" panose="020B0604020202020204" pitchFamily="34" charset="0"/>
              </a:rPr>
              <a:t>Tollisen</a:t>
            </a:r>
            <a:r>
              <a:rPr lang="en-US" sz="4000" dirty="0">
                <a:solidFill>
                  <a:schemeClr val="bg1"/>
                </a:solidFill>
                <a:latin typeface="Arial" panose="020B0604020202020204" pitchFamily="34" charset="0"/>
                <a:cs typeface="Arial" panose="020B0604020202020204" pitchFamily="34" charset="0"/>
              </a:rPr>
              <a:t>, Jon Vegard Jansen</a:t>
            </a:r>
          </a:p>
          <a:p>
            <a:pPr algn="l">
              <a:spcBef>
                <a:spcPts val="0"/>
              </a:spcBef>
            </a:pPr>
            <a:r>
              <a:rPr lang="en-US" sz="4000" dirty="0">
                <a:solidFill>
                  <a:schemeClr val="bg1"/>
                </a:solidFill>
                <a:latin typeface="Arial" panose="020B0604020202020204" pitchFamily="34" charset="0"/>
                <a:cs typeface="Arial" panose="020B0604020202020204" pitchFamily="34" charset="0"/>
              </a:rPr>
              <a:t>https://pdfs.semanticscholar.org/28b6/ada13e948cfaee4af5138ee667d404eb01ac.pdf</a:t>
            </a:r>
          </a:p>
        </p:txBody>
      </p:sp>
      <p:sp>
        <p:nvSpPr>
          <p:cNvPr id="27" name="Subtitle 2"/>
          <p:cNvSpPr txBox="1">
            <a:spLocks/>
          </p:cNvSpPr>
          <p:nvPr/>
        </p:nvSpPr>
        <p:spPr>
          <a:xfrm>
            <a:off x="27718474" y="25859232"/>
            <a:ext cx="13694897" cy="2555412"/>
          </a:xfrm>
          <a:prstGeom prst="rect">
            <a:avLst/>
          </a:prstGeom>
        </p:spPr>
        <p:txBody>
          <a:bodyPr vert="horz" lIns="106680" tIns="53340" rIns="106680" bIns="53340" rtlCol="0">
            <a:noAutofit/>
          </a:bodyPr>
          <a:lstStyle>
            <a:lvl1pPr marL="0" indent="0" algn="ctr" defTabSz="4389120" rtl="0" eaLnBrk="1" latinLnBrk="0" hangingPunct="1">
              <a:lnSpc>
                <a:spcPct val="90000"/>
              </a:lnSpc>
              <a:spcBef>
                <a:spcPts val="4800"/>
              </a:spcBef>
              <a:buFont typeface="Arial" panose="020B0604020202020204" pitchFamily="34" charset="0"/>
              <a:buNone/>
              <a:defRPr sz="11520" kern="1200">
                <a:solidFill>
                  <a:schemeClr val="tx1"/>
                </a:solidFill>
                <a:latin typeface="+mn-lt"/>
                <a:ea typeface="+mn-ea"/>
                <a:cs typeface="+mn-cs"/>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l">
              <a:spcBef>
                <a:spcPts val="0"/>
              </a:spcBef>
            </a:pPr>
            <a:r>
              <a:rPr lang="en-US" sz="4000" dirty="0">
                <a:latin typeface="Arial" panose="020B0604020202020204" pitchFamily="34" charset="0"/>
                <a:cs typeface="Arial" panose="020B0604020202020204" pitchFamily="34" charset="0"/>
              </a:rPr>
              <a:t>CREDITS:</a:t>
            </a:r>
          </a:p>
          <a:p>
            <a:pPr algn="l">
              <a:spcBef>
                <a:spcPts val="0"/>
              </a:spcBef>
            </a:pPr>
            <a:r>
              <a:rPr lang="en-US" sz="4000" dirty="0">
                <a:latin typeface="Arial" panose="020B0604020202020204" pitchFamily="34" charset="0"/>
                <a:cs typeface="Arial" panose="020B0604020202020204" pitchFamily="34" charset="0"/>
              </a:rPr>
              <a:t>By: Carina </a:t>
            </a:r>
            <a:r>
              <a:rPr lang="en-US" sz="4000" dirty="0" err="1">
                <a:latin typeface="Arial" panose="020B0604020202020204" pitchFamily="34" charset="0"/>
                <a:cs typeface="Arial" panose="020B0604020202020204" pitchFamily="34" charset="0"/>
              </a:rPr>
              <a:t>Huchler</a:t>
            </a:r>
            <a:endParaRPr lang="en-US" sz="4000" dirty="0">
              <a:latin typeface="Arial" panose="020B0604020202020204" pitchFamily="34" charset="0"/>
              <a:cs typeface="Arial" panose="020B0604020202020204" pitchFamily="34" charset="0"/>
            </a:endParaRPr>
          </a:p>
          <a:p>
            <a:pPr algn="l">
              <a:spcBef>
                <a:spcPts val="0"/>
              </a:spcBef>
            </a:pPr>
            <a:r>
              <a:rPr lang="en-US" sz="4000" dirty="0">
                <a:latin typeface="Arial" panose="020B0604020202020204" pitchFamily="34" charset="0"/>
                <a:cs typeface="Arial" panose="020B0604020202020204" pitchFamily="34" charset="0"/>
              </a:rPr>
              <a:t>https://project.dke.maastrichtuniversity.nl/games/files/msc/Huchler_thesis.pdf</a:t>
            </a:r>
          </a:p>
        </p:txBody>
      </p:sp>
    </p:spTree>
    <p:extLst>
      <p:ext uri="{BB962C8B-B14F-4D97-AF65-F5344CB8AC3E}">
        <p14:creationId xmlns:p14="http://schemas.microsoft.com/office/powerpoint/2010/main" val="703319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750</TotalTime>
  <Words>552</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General Deckbuilding Game AI Using Monte-Carlo Tree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Heitzman, George</dc:creator>
  <cp:lastModifiedBy>Jonathan Sarasua</cp:lastModifiedBy>
  <cp:revision>60</cp:revision>
  <dcterms:created xsi:type="dcterms:W3CDTF">2017-05-08T14:53:45Z</dcterms:created>
  <dcterms:modified xsi:type="dcterms:W3CDTF">2020-06-26T05:14:29Z</dcterms:modified>
</cp:coreProperties>
</file>