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5"/>
  </p:notesMasterIdLst>
  <p:sldIdLst>
    <p:sldId id="262" r:id="rId5"/>
    <p:sldId id="264" r:id="rId6"/>
    <p:sldId id="267" r:id="rId7"/>
    <p:sldId id="263" r:id="rId8"/>
    <p:sldId id="268" r:id="rId9"/>
    <p:sldId id="269" r:id="rId10"/>
    <p:sldId id="270" r:id="rId11"/>
    <p:sldId id="271" r:id="rId12"/>
    <p:sldId id="272" r:id="rId13"/>
    <p:sldId id="273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9" d="100"/>
          <a:sy n="99" d="100"/>
        </p:scale>
        <p:origin x="90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DB1B9D-5FD8-46B1-A173-F00497598741}" type="datetimeFigureOut">
              <a:rPr lang="en-US" smtClean="0"/>
              <a:t>3/19/2021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7142BC-A7BD-4276-975D-6351998F7C8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489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3442AB9-C8CA-420F-B42A-18C2D699071B}" type="datetime1">
              <a:rPr lang="en-US" smtClean="0"/>
              <a:t>3/19/2021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DFFBC-BDEB-417F-BF84-663A45C20646}" type="datetime1">
              <a:rPr lang="en-US" smtClean="0"/>
              <a:t>3/19/2021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8071AC1-DFE2-4CEB-A839-7F430962ACC4}" type="datetime1">
              <a:rPr lang="en-US" smtClean="0"/>
              <a:t>3/19/2021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F9C0F-A549-4116-ADE7-EA08C05540C8}" type="datetime1">
              <a:rPr lang="en-US" smtClean="0"/>
              <a:t>3/19/2021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C9EEE4F-EA2D-4584-9DE7-EC300D9E7B04}" type="datetime1">
              <a:rPr lang="en-US" smtClean="0"/>
              <a:t>3/19/2021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BE59C-38C6-435B-909F-6BC5D2F90092}" type="datetime1">
              <a:rPr lang="en-US" smtClean="0"/>
              <a:t>3/19/2021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B3F88-5DA5-47A3-A95A-FEF6AF43E84E}" type="datetime1">
              <a:rPr lang="en-US" smtClean="0"/>
              <a:t>3/19/2021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B3716-29F6-49DE-A213-3937CA580F20}" type="datetime1">
              <a:rPr lang="en-US" smtClean="0"/>
              <a:t>3/19/2021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B02A8-9935-43BE-936D-943169608636}" type="datetime1">
              <a:rPr lang="en-US" smtClean="0"/>
              <a:t>3/19/2021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518B405-B3F7-4586-BE59-DF6DE834F5F3}" type="datetime1">
              <a:rPr lang="en-US" smtClean="0"/>
              <a:t>3/19/2021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76EAD-3739-455C-929C-D58B69B73424}" type="datetime1">
              <a:rPr lang="en-US" smtClean="0"/>
              <a:t>3/19/2021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EDBAC8D9-C124-4B74-9CB9-474FDD0AD4C5}" type="datetime1">
              <a:rPr lang="en-US" smtClean="0"/>
              <a:t>3/19/2021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4B526CBF-0AA4-49A9-B305-EE0AF3AF6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6605800-C9B3-4BB8-94A5-6744E6B4CF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091" b="90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75" name="Group 74">
            <a:extLst>
              <a:ext uri="{FF2B5EF4-FFF2-40B4-BE49-F238E27FC236}">
                <a16:creationId xmlns:a16="http://schemas.microsoft.com/office/drawing/2014/main" id="{CC8B5139-02E6-4DEA-9CCE-962CAF0AFB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8" y="457200"/>
            <a:ext cx="3703320" cy="5935132"/>
            <a:chOff x="438068" y="457200"/>
            <a:chExt cx="3703320" cy="5935132"/>
          </a:xfrm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C0470BC0-AB0D-4A03-B4F1-5DDA9A31C1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618067"/>
              <a:ext cx="3702134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724A08B2-EC2C-4641-81BE-FE8B068BE1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D2DBA70-3C88-4960-B0D4-84FCD42B19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4200" y="2142067"/>
            <a:ext cx="3412067" cy="297180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Slay the spire + GUI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3254AA-54D7-42C3-86C1-E80F6DF9CA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4200" y="5145513"/>
            <a:ext cx="3412067" cy="73882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EBEBEB"/>
                </a:solidFill>
              </a:rPr>
              <a:t>Jonathan Sarasua</a:t>
            </a:r>
          </a:p>
        </p:txBody>
      </p:sp>
    </p:spTree>
    <p:extLst>
      <p:ext uri="{BB962C8B-B14F-4D97-AF65-F5344CB8AC3E}">
        <p14:creationId xmlns:p14="http://schemas.microsoft.com/office/powerpoint/2010/main" val="30983410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CED7894-4F62-4A6C-8DB5-DB5BE08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D5995F-B36C-4185-BA97-47EBDB237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906" y="702155"/>
            <a:ext cx="3568661" cy="126971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Plan Post Mortem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36F3B4-50F6-4C52-8F76-4EB121471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E81FBE-64F2-4A4C-BFD1-F0659D337E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906" y="2340864"/>
            <a:ext cx="3568661" cy="3634486"/>
          </a:xfrm>
        </p:spPr>
        <p:txBody>
          <a:bodyPr>
            <a:normAutofit/>
          </a:bodyPr>
          <a:lstStyle/>
          <a:p>
            <a:r>
              <a:rPr lang="en-US" dirty="0"/>
              <a:t>Original plan good</a:t>
            </a:r>
          </a:p>
          <a:p>
            <a:r>
              <a:rPr lang="en-US" dirty="0"/>
              <a:t>Estimates good</a:t>
            </a:r>
          </a:p>
          <a:p>
            <a:r>
              <a:rPr lang="en-US" dirty="0"/>
              <a:t>Game on schedule</a:t>
            </a:r>
          </a:p>
          <a:p>
            <a:r>
              <a:rPr lang="en-US" dirty="0"/>
              <a:t>Widgets mostly on schedule</a:t>
            </a:r>
          </a:p>
          <a:p>
            <a:pPr lvl="1"/>
            <a:r>
              <a:rPr lang="en-US" dirty="0"/>
              <a:t>Transitions and state still need to complete</a:t>
            </a:r>
          </a:p>
        </p:txBody>
      </p:sp>
      <p:pic>
        <p:nvPicPr>
          <p:cNvPr id="4" name="Picture 3" descr="A picture containing text, different&#10;&#10;Description automatically generated">
            <a:extLst>
              <a:ext uri="{FF2B5EF4-FFF2-40B4-BE49-F238E27FC236}">
                <a16:creationId xmlns:a16="http://schemas.microsoft.com/office/drawing/2014/main" id="{D17997F1-AD8B-4ADF-B147-7564003F16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393943"/>
            <a:ext cx="6735272" cy="3889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4816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6">
            <a:extLst>
              <a:ext uri="{FF2B5EF4-FFF2-40B4-BE49-F238E27FC236}">
                <a16:creationId xmlns:a16="http://schemas.microsoft.com/office/drawing/2014/main" id="{B8B14624-27E7-4F38-94C9-BA3BBD90EA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9EFF232B-4302-47D0-A13A-AB340A2539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91" r="90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6DEDE394-430E-4066-83D0-E23B29381F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FC334D2-F45A-4DEA-A9DA-F46A575B6A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3DB0894-4831-4FEE-AC6D-B48BFDE06A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DB60BB47-670B-4ED1-BF0F-B5C40CD55A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3FEF8EB-AB9E-466A-88D2-9242B256E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372177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GUI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8D7A68-4A0C-48A3-AA2B-A7CBAB256F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438399"/>
            <a:ext cx="7216607" cy="3564467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1500" dirty="0">
                <a:solidFill>
                  <a:srgbClr val="FFFFFF"/>
                </a:solidFill>
              </a:rPr>
              <a:t>Widgets</a:t>
            </a:r>
          </a:p>
          <a:p>
            <a:pPr lvl="1">
              <a:lnSpc>
                <a:spcPct val="90000"/>
              </a:lnSpc>
            </a:pPr>
            <a:r>
              <a:rPr lang="en-US" sz="1500" dirty="0">
                <a:solidFill>
                  <a:srgbClr val="FFFFFF"/>
                </a:solidFill>
              </a:rPr>
              <a:t>Widgets</a:t>
            </a:r>
          </a:p>
          <a:p>
            <a:pPr lvl="2">
              <a:lnSpc>
                <a:spcPct val="90000"/>
              </a:lnSpc>
            </a:pPr>
            <a:r>
              <a:rPr lang="en-US" sz="1500" dirty="0">
                <a:solidFill>
                  <a:srgbClr val="FFFFFF"/>
                </a:solidFill>
              </a:rPr>
              <a:t>Widgets</a:t>
            </a:r>
          </a:p>
          <a:p>
            <a:pPr lvl="3">
              <a:lnSpc>
                <a:spcPct val="90000"/>
              </a:lnSpc>
            </a:pPr>
            <a:r>
              <a:rPr lang="en-US" sz="1500" dirty="0">
                <a:solidFill>
                  <a:srgbClr val="FFFFFF"/>
                </a:solidFill>
              </a:rPr>
              <a:t>Widgets</a:t>
            </a:r>
          </a:p>
          <a:p>
            <a:pPr lvl="1">
              <a:lnSpc>
                <a:spcPct val="90000"/>
              </a:lnSpc>
            </a:pPr>
            <a:r>
              <a:rPr lang="en-US" sz="1500" dirty="0">
                <a:solidFill>
                  <a:srgbClr val="FFFFFF"/>
                </a:solidFill>
              </a:rPr>
              <a:t>Transform Hierarchy</a:t>
            </a:r>
          </a:p>
          <a:p>
            <a:pPr lvl="1">
              <a:lnSpc>
                <a:spcPct val="90000"/>
              </a:lnSpc>
            </a:pPr>
            <a:r>
              <a:rPr lang="en-US" sz="1500" dirty="0">
                <a:solidFill>
                  <a:srgbClr val="FFFFFF"/>
                </a:solidFill>
              </a:rPr>
              <a:t>States (Visible, Hidden, Pressed, Highlighted, Disabled, etc.)</a:t>
            </a:r>
          </a:p>
          <a:p>
            <a:pPr lvl="2">
              <a:lnSpc>
                <a:spcPct val="90000"/>
              </a:lnSpc>
            </a:pPr>
            <a:r>
              <a:rPr lang="en-US" sz="1500" dirty="0">
                <a:solidFill>
                  <a:srgbClr val="FFFFFF"/>
                </a:solidFill>
              </a:rPr>
              <a:t>Properties</a:t>
            </a:r>
          </a:p>
          <a:p>
            <a:pPr lvl="3">
              <a:lnSpc>
                <a:spcPct val="90000"/>
              </a:lnSpc>
            </a:pPr>
            <a:r>
              <a:rPr lang="en-US" sz="1500" dirty="0">
                <a:solidFill>
                  <a:srgbClr val="FFFFFF"/>
                </a:solidFill>
              </a:rPr>
              <a:t>Text, Text color, Background color, Image, and more</a:t>
            </a:r>
          </a:p>
          <a:p>
            <a:pPr lvl="3">
              <a:lnSpc>
                <a:spcPct val="90000"/>
              </a:lnSpc>
            </a:pPr>
            <a:r>
              <a:rPr lang="en-US" sz="1500" dirty="0">
                <a:solidFill>
                  <a:srgbClr val="FFFFFF"/>
                </a:solidFill>
              </a:rPr>
              <a:t>Cascading defaults</a:t>
            </a:r>
          </a:p>
          <a:p>
            <a:pPr lvl="2">
              <a:lnSpc>
                <a:spcPct val="90000"/>
              </a:lnSpc>
            </a:pPr>
            <a:r>
              <a:rPr lang="en-US" sz="1500" dirty="0">
                <a:solidFill>
                  <a:srgbClr val="FFFFFF"/>
                </a:solidFill>
              </a:rPr>
              <a:t>Transition states</a:t>
            </a:r>
          </a:p>
          <a:p>
            <a:pPr>
              <a:lnSpc>
                <a:spcPct val="90000"/>
              </a:lnSpc>
            </a:pPr>
            <a:r>
              <a:rPr lang="en-US" sz="1500" dirty="0">
                <a:solidFill>
                  <a:srgbClr val="FFFFFF"/>
                </a:solidFill>
              </a:rPr>
              <a:t>XML based</a:t>
            </a:r>
          </a:p>
          <a:p>
            <a:pPr>
              <a:lnSpc>
                <a:spcPct val="90000"/>
              </a:lnSpc>
            </a:pPr>
            <a:r>
              <a:rPr lang="en-US" sz="1500" dirty="0">
                <a:solidFill>
                  <a:srgbClr val="FFFFFF"/>
                </a:solidFill>
              </a:rPr>
              <a:t>Event System Integration</a:t>
            </a:r>
          </a:p>
        </p:txBody>
      </p:sp>
    </p:spTree>
    <p:extLst>
      <p:ext uri="{BB962C8B-B14F-4D97-AF65-F5344CB8AC3E}">
        <p14:creationId xmlns:p14="http://schemas.microsoft.com/office/powerpoint/2010/main" val="9533198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6">
            <a:extLst>
              <a:ext uri="{FF2B5EF4-FFF2-40B4-BE49-F238E27FC236}">
                <a16:creationId xmlns:a16="http://schemas.microsoft.com/office/drawing/2014/main" id="{B8B14624-27E7-4F38-94C9-BA3BBD90EA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9EFF232B-4302-47D0-A13A-AB340A2539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91" r="90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6DEDE394-430E-4066-83D0-E23B29381F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FC334D2-F45A-4DEA-A9DA-F46A575B6A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3DB0894-4831-4FEE-AC6D-B48BFDE06A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DB60BB47-670B-4ED1-BF0F-B5C40CD55A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3FEF8EB-AB9E-466A-88D2-9242B256E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372177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GUI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8D7A68-4A0C-48A3-AA2B-A7CBAB256F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438399"/>
            <a:ext cx="7216607" cy="3564467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1500" b="1" u="sng" dirty="0">
                <a:solidFill>
                  <a:srgbClr val="92D050"/>
                </a:solidFill>
              </a:rPr>
              <a:t>Widgets</a:t>
            </a:r>
          </a:p>
          <a:p>
            <a:pPr lvl="1">
              <a:lnSpc>
                <a:spcPct val="90000"/>
              </a:lnSpc>
            </a:pPr>
            <a:r>
              <a:rPr lang="en-US" sz="1500" b="1" u="sng" dirty="0">
                <a:solidFill>
                  <a:srgbClr val="92D050"/>
                </a:solidFill>
              </a:rPr>
              <a:t>Widgets</a:t>
            </a:r>
          </a:p>
          <a:p>
            <a:pPr lvl="2">
              <a:lnSpc>
                <a:spcPct val="90000"/>
              </a:lnSpc>
            </a:pPr>
            <a:r>
              <a:rPr lang="en-US" sz="1500" b="1" u="sng" dirty="0">
                <a:solidFill>
                  <a:srgbClr val="92D050"/>
                </a:solidFill>
              </a:rPr>
              <a:t>Widgets</a:t>
            </a:r>
          </a:p>
          <a:p>
            <a:pPr lvl="3">
              <a:lnSpc>
                <a:spcPct val="90000"/>
              </a:lnSpc>
            </a:pPr>
            <a:r>
              <a:rPr lang="en-US" sz="1500" b="1" u="sng" dirty="0">
                <a:solidFill>
                  <a:srgbClr val="92D050"/>
                </a:solidFill>
              </a:rPr>
              <a:t>Widgets</a:t>
            </a:r>
          </a:p>
          <a:p>
            <a:pPr lvl="1">
              <a:lnSpc>
                <a:spcPct val="90000"/>
              </a:lnSpc>
            </a:pPr>
            <a:r>
              <a:rPr lang="en-US" sz="1500" b="1" u="sng" dirty="0">
                <a:solidFill>
                  <a:srgbClr val="92D050"/>
                </a:solidFill>
              </a:rPr>
              <a:t>Transform Hierarchy</a:t>
            </a:r>
          </a:p>
          <a:p>
            <a:pPr lvl="1">
              <a:lnSpc>
                <a:spcPct val="90000"/>
              </a:lnSpc>
            </a:pPr>
            <a:r>
              <a:rPr lang="en-US" sz="1500" dirty="0">
                <a:solidFill>
                  <a:srgbClr val="FFFFFF"/>
                </a:solidFill>
              </a:rPr>
              <a:t>States (Visible, Hidden, Pressed, Highlighted, Disabled, etc.)</a:t>
            </a:r>
          </a:p>
          <a:p>
            <a:pPr lvl="2">
              <a:lnSpc>
                <a:spcPct val="90000"/>
              </a:lnSpc>
            </a:pPr>
            <a:r>
              <a:rPr lang="en-US" sz="1500" dirty="0">
                <a:solidFill>
                  <a:srgbClr val="FFFFFF"/>
                </a:solidFill>
              </a:rPr>
              <a:t>Properties</a:t>
            </a:r>
          </a:p>
          <a:p>
            <a:pPr lvl="3">
              <a:lnSpc>
                <a:spcPct val="90000"/>
              </a:lnSpc>
            </a:pPr>
            <a:r>
              <a:rPr lang="en-US" sz="1500" dirty="0">
                <a:solidFill>
                  <a:srgbClr val="FFFFFF"/>
                </a:solidFill>
              </a:rPr>
              <a:t>Text, Text color, Background color, Image, and more</a:t>
            </a:r>
          </a:p>
          <a:p>
            <a:pPr lvl="3">
              <a:lnSpc>
                <a:spcPct val="90000"/>
              </a:lnSpc>
            </a:pPr>
            <a:r>
              <a:rPr lang="en-US" sz="1500" dirty="0">
                <a:solidFill>
                  <a:srgbClr val="FFFFFF"/>
                </a:solidFill>
              </a:rPr>
              <a:t>Cascading defaults</a:t>
            </a:r>
          </a:p>
          <a:p>
            <a:pPr lvl="2">
              <a:lnSpc>
                <a:spcPct val="90000"/>
              </a:lnSpc>
            </a:pPr>
            <a:r>
              <a:rPr lang="en-US" sz="1500" dirty="0">
                <a:solidFill>
                  <a:srgbClr val="FFFFFF"/>
                </a:solidFill>
              </a:rPr>
              <a:t>Transition states</a:t>
            </a:r>
          </a:p>
          <a:p>
            <a:pPr>
              <a:lnSpc>
                <a:spcPct val="90000"/>
              </a:lnSpc>
            </a:pPr>
            <a:r>
              <a:rPr lang="en-US" sz="1500" dirty="0">
                <a:solidFill>
                  <a:srgbClr val="FFFFFF"/>
                </a:solidFill>
              </a:rPr>
              <a:t>XML based</a:t>
            </a:r>
          </a:p>
          <a:p>
            <a:pPr>
              <a:lnSpc>
                <a:spcPct val="90000"/>
              </a:lnSpc>
            </a:pPr>
            <a:r>
              <a:rPr lang="en-US" sz="1500" b="1" u="sng" dirty="0">
                <a:solidFill>
                  <a:srgbClr val="92D050"/>
                </a:solidFill>
              </a:rPr>
              <a:t>Event System Integration</a:t>
            </a:r>
          </a:p>
        </p:txBody>
      </p:sp>
    </p:spTree>
    <p:extLst>
      <p:ext uri="{BB962C8B-B14F-4D97-AF65-F5344CB8AC3E}">
        <p14:creationId xmlns:p14="http://schemas.microsoft.com/office/powerpoint/2010/main" val="9562742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CED7894-4F62-4A6C-8DB5-DB5BE08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41B442-508B-4B61-978E-27DD145F5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906" y="702155"/>
            <a:ext cx="3568661" cy="126971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artifact</a:t>
            </a:r>
          </a:p>
        </p:txBody>
      </p:sp>
      <p:sp>
        <p:nvSpPr>
          <p:cNvPr id="24" name="Rectangle 13">
            <a:extLst>
              <a:ext uri="{FF2B5EF4-FFF2-40B4-BE49-F238E27FC236}">
                <a16:creationId xmlns:a16="http://schemas.microsoft.com/office/drawing/2014/main" id="{E536F3B4-50F6-4C52-8F76-4EB121471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F2463D3-9B27-4472-97D5-A9DDB996FC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906" y="2340864"/>
            <a:ext cx="3568661" cy="3634486"/>
          </a:xfrm>
        </p:spPr>
        <p:txBody>
          <a:bodyPr>
            <a:normAutofit/>
          </a:bodyPr>
          <a:lstStyle/>
          <a:p>
            <a:r>
              <a:rPr lang="en-US" dirty="0"/>
              <a:t>Mouse controls</a:t>
            </a:r>
          </a:p>
          <a:p>
            <a:r>
              <a:rPr lang="en-US" dirty="0"/>
              <a:t>Deckbuilding mechanics</a:t>
            </a:r>
          </a:p>
          <a:p>
            <a:pPr lvl="1"/>
            <a:r>
              <a:rPr lang="en-US" dirty="0"/>
              <a:t>Play cards, but have ways of gaining and removing cards</a:t>
            </a:r>
          </a:p>
          <a:p>
            <a:r>
              <a:rPr lang="en-US" dirty="0"/>
              <a:t>Slay The Spire-like rules and encounters</a:t>
            </a:r>
          </a:p>
        </p:txBody>
      </p:sp>
      <p:pic>
        <p:nvPicPr>
          <p:cNvPr id="5" name="Content Placeholder 4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9A805CA8-7FE5-4E4F-B620-84688FA6D1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444458"/>
            <a:ext cx="6735272" cy="3788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231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3CED7894-4F62-4A6C-8DB5-DB5BE08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41B442-508B-4B61-978E-27DD145F5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906" y="702155"/>
            <a:ext cx="3568661" cy="126971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artifact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536F3B4-50F6-4C52-8F76-4EB121471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F2463D3-9B27-4472-97D5-A9DDB996FC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906" y="2340864"/>
            <a:ext cx="3568661" cy="3634486"/>
          </a:xfrm>
        </p:spPr>
        <p:txBody>
          <a:bodyPr>
            <a:normAutofit/>
          </a:bodyPr>
          <a:lstStyle/>
          <a:p>
            <a:r>
              <a:rPr lang="en-US" b="1" u="sng" dirty="0">
                <a:solidFill>
                  <a:srgbClr val="92D050"/>
                </a:solidFill>
              </a:rPr>
              <a:t>Mouse controls</a:t>
            </a:r>
          </a:p>
          <a:p>
            <a:r>
              <a:rPr lang="en-US" dirty="0"/>
              <a:t>Deckbuilding mechanics</a:t>
            </a:r>
          </a:p>
          <a:p>
            <a:pPr lvl="1"/>
            <a:r>
              <a:rPr lang="en-US" dirty="0"/>
              <a:t>Play cards, but have ways of gaining and removing cards</a:t>
            </a:r>
          </a:p>
          <a:p>
            <a:r>
              <a:rPr lang="en-US" b="1" u="sng" dirty="0">
                <a:solidFill>
                  <a:srgbClr val="92D050"/>
                </a:solidFill>
              </a:rPr>
              <a:t>Slay The Spire-like rules </a:t>
            </a:r>
            <a:r>
              <a:rPr lang="en-US" dirty="0"/>
              <a:t>and encounters</a:t>
            </a:r>
          </a:p>
        </p:txBody>
      </p:sp>
      <p:pic>
        <p:nvPicPr>
          <p:cNvPr id="8" name="Picture 7" descr="A picture containing text, different&#10;&#10;Description automatically generated">
            <a:extLst>
              <a:ext uri="{FF2B5EF4-FFF2-40B4-BE49-F238E27FC236}">
                <a16:creationId xmlns:a16="http://schemas.microsoft.com/office/drawing/2014/main" id="{F6965095-FF15-4ABE-9ADF-12C7745F15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393943"/>
            <a:ext cx="6735272" cy="3889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9648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441E7DC-C148-4A95-AF2B-D613C2820E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FB3E502-7B9D-4CC2-AEF1-61E35D08ED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3DFB63-5ACC-44EB-A0A9-33D0ADA3E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Content Placeholder 3" descr="A picture containing text, different&#10;&#10;Description automatically generated">
            <a:extLst>
              <a:ext uri="{FF2B5EF4-FFF2-40B4-BE49-F238E27FC236}">
                <a16:creationId xmlns:a16="http://schemas.microsoft.com/office/drawing/2014/main" id="{CA8532E5-A363-4E63-9106-6DE2BBBC09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59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4ACABA09-280B-4FE9-B864-A1614C84410C}"/>
              </a:ext>
            </a:extLst>
          </p:cNvPr>
          <p:cNvSpPr/>
          <p:nvPr/>
        </p:nvSpPr>
        <p:spPr>
          <a:xfrm>
            <a:off x="6910939" y="4904071"/>
            <a:ext cx="847023" cy="250257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5D5BF68-0F16-499D-BEE3-B932614E5BD5}"/>
              </a:ext>
            </a:extLst>
          </p:cNvPr>
          <p:cNvSpPr/>
          <p:nvPr/>
        </p:nvSpPr>
        <p:spPr>
          <a:xfrm>
            <a:off x="4241831" y="4808438"/>
            <a:ext cx="2631306" cy="4415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Statuses (</a:t>
            </a:r>
            <a:r>
              <a:rPr lang="en-US" dirty="0" err="1"/>
              <a:t>StatusDefinition</a:t>
            </a:r>
            <a:r>
              <a:rPr lang="en-US" dirty="0"/>
              <a:t>)</a:t>
            </a:r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C050494A-26F5-48E6-B4D9-9D124EB5317F}"/>
              </a:ext>
            </a:extLst>
          </p:cNvPr>
          <p:cNvSpPr/>
          <p:nvPr/>
        </p:nvSpPr>
        <p:spPr>
          <a:xfrm>
            <a:off x="446534" y="3599848"/>
            <a:ext cx="352363" cy="770021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9341804-E41B-4141-BE88-B16FFBC4D8E7}"/>
              </a:ext>
            </a:extLst>
          </p:cNvPr>
          <p:cNvSpPr/>
          <p:nvPr/>
        </p:nvSpPr>
        <p:spPr>
          <a:xfrm>
            <a:off x="231006" y="3080084"/>
            <a:ext cx="1001028" cy="3489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Energy</a:t>
            </a:r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D34FCE7D-136C-4C81-B14E-477EDAA1B6E4}"/>
              </a:ext>
            </a:extLst>
          </p:cNvPr>
          <p:cNvSpPr/>
          <p:nvPr/>
        </p:nvSpPr>
        <p:spPr>
          <a:xfrm>
            <a:off x="2591364" y="3752248"/>
            <a:ext cx="352363" cy="770021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EB7CA12-4B14-440A-990E-F5DFC991B597}"/>
              </a:ext>
            </a:extLst>
          </p:cNvPr>
          <p:cNvSpPr/>
          <p:nvPr/>
        </p:nvSpPr>
        <p:spPr>
          <a:xfrm>
            <a:off x="2375836" y="3232484"/>
            <a:ext cx="1001028" cy="3489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Block</a:t>
            </a:r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EC8BA902-C16F-4AF5-A711-A7B5690C3E76}"/>
              </a:ext>
            </a:extLst>
          </p:cNvPr>
          <p:cNvSpPr/>
          <p:nvPr/>
        </p:nvSpPr>
        <p:spPr>
          <a:xfrm>
            <a:off x="8328020" y="1788695"/>
            <a:ext cx="352363" cy="770021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3E44F16-DC52-4B98-AAA9-51E3C796A00A}"/>
              </a:ext>
            </a:extLst>
          </p:cNvPr>
          <p:cNvSpPr/>
          <p:nvPr/>
        </p:nvSpPr>
        <p:spPr>
          <a:xfrm>
            <a:off x="7170821" y="1268931"/>
            <a:ext cx="3003081" cy="3489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Intent (</a:t>
            </a:r>
            <a:r>
              <a:rPr lang="en-US" dirty="0" err="1"/>
              <a:t>MoveTypeDefinition</a:t>
            </a:r>
            <a:r>
              <a:rPr lang="en-US" dirty="0"/>
              <a:t>)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2819E222-474B-4B01-8328-E8F953AB397E}"/>
              </a:ext>
            </a:extLst>
          </p:cNvPr>
          <p:cNvSpPr/>
          <p:nvPr/>
        </p:nvSpPr>
        <p:spPr>
          <a:xfrm>
            <a:off x="7208623" y="3847881"/>
            <a:ext cx="847023" cy="250257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81C2AF2-5A02-417D-98C5-9919BF727D5E}"/>
              </a:ext>
            </a:extLst>
          </p:cNvPr>
          <p:cNvSpPr/>
          <p:nvPr/>
        </p:nvSpPr>
        <p:spPr>
          <a:xfrm>
            <a:off x="4539515" y="3752248"/>
            <a:ext cx="2631306" cy="4415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Enemy (</a:t>
            </a:r>
            <a:r>
              <a:rPr lang="en-US" dirty="0" err="1"/>
              <a:t>EnemyDefinition</a:t>
            </a:r>
            <a:r>
              <a:rPr lang="en-US" dirty="0"/>
              <a:t>)</a:t>
            </a:r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CCB99BBF-89B2-44F1-AD22-BB4A3A78403B}"/>
              </a:ext>
            </a:extLst>
          </p:cNvPr>
          <p:cNvSpPr/>
          <p:nvPr/>
        </p:nvSpPr>
        <p:spPr>
          <a:xfrm>
            <a:off x="9481797" y="4470133"/>
            <a:ext cx="352363" cy="770021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4E145EF-91F4-4EA2-AA48-052286C50052}"/>
              </a:ext>
            </a:extLst>
          </p:cNvPr>
          <p:cNvSpPr/>
          <p:nvPr/>
        </p:nvSpPr>
        <p:spPr>
          <a:xfrm>
            <a:off x="9065743" y="4034589"/>
            <a:ext cx="3003081" cy="3489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Card (</a:t>
            </a:r>
            <a:r>
              <a:rPr lang="en-US" dirty="0" err="1"/>
              <a:t>CardDefinition</a:t>
            </a:r>
            <a:r>
              <a:rPr lang="en-US" dirty="0"/>
              <a:t>)</a:t>
            </a:r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2BE7389E-9860-44DA-8066-E1E2C3CFDE27}"/>
              </a:ext>
            </a:extLst>
          </p:cNvPr>
          <p:cNvSpPr/>
          <p:nvPr/>
        </p:nvSpPr>
        <p:spPr>
          <a:xfrm>
            <a:off x="3746959" y="2144208"/>
            <a:ext cx="352363" cy="770021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CE09DBD-92D9-4978-8021-EE3E72BF6949}"/>
              </a:ext>
            </a:extLst>
          </p:cNvPr>
          <p:cNvSpPr/>
          <p:nvPr/>
        </p:nvSpPr>
        <p:spPr>
          <a:xfrm>
            <a:off x="2589760" y="1624444"/>
            <a:ext cx="3003081" cy="3489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Player</a:t>
            </a:r>
          </a:p>
        </p:txBody>
      </p:sp>
      <p:sp>
        <p:nvSpPr>
          <p:cNvPr id="26" name="Arrow: Down 25">
            <a:extLst>
              <a:ext uri="{FF2B5EF4-FFF2-40B4-BE49-F238E27FC236}">
                <a16:creationId xmlns:a16="http://schemas.microsoft.com/office/drawing/2014/main" id="{409E4C5F-4AFE-4C30-AE03-6C566FFF5E0F}"/>
              </a:ext>
            </a:extLst>
          </p:cNvPr>
          <p:cNvSpPr/>
          <p:nvPr/>
        </p:nvSpPr>
        <p:spPr>
          <a:xfrm>
            <a:off x="8496179" y="3752248"/>
            <a:ext cx="352363" cy="944879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E78D137-B252-4818-8644-47C3FB4E57BD}"/>
              </a:ext>
            </a:extLst>
          </p:cNvPr>
          <p:cNvSpPr/>
          <p:nvPr/>
        </p:nvSpPr>
        <p:spPr>
          <a:xfrm>
            <a:off x="8334734" y="3417257"/>
            <a:ext cx="2345654" cy="253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Health</a:t>
            </a:r>
          </a:p>
        </p:txBody>
      </p:sp>
    </p:spTree>
    <p:extLst>
      <p:ext uri="{BB962C8B-B14F-4D97-AF65-F5344CB8AC3E}">
        <p14:creationId xmlns:p14="http://schemas.microsoft.com/office/powerpoint/2010/main" val="3639471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2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441E7DC-C148-4A95-AF2B-D613C2820E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FB3E502-7B9D-4CC2-AEF1-61E35D08ED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3DFB63-5ACC-44EB-A0A9-33D0ADA3E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Content Placeholder 3" descr="A picture containing text, different&#10;&#10;Description automatically generated">
            <a:extLst>
              <a:ext uri="{FF2B5EF4-FFF2-40B4-BE49-F238E27FC236}">
                <a16:creationId xmlns:a16="http://schemas.microsoft.com/office/drawing/2014/main" id="{CA8532E5-A363-4E63-9106-6DE2BBBC09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59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4ACABA09-280B-4FE9-B864-A1614C84410C}"/>
              </a:ext>
            </a:extLst>
          </p:cNvPr>
          <p:cNvSpPr/>
          <p:nvPr/>
        </p:nvSpPr>
        <p:spPr>
          <a:xfrm>
            <a:off x="6910939" y="4904071"/>
            <a:ext cx="847023" cy="250257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5D5BF68-0F16-499D-BEE3-B932614E5BD5}"/>
              </a:ext>
            </a:extLst>
          </p:cNvPr>
          <p:cNvSpPr/>
          <p:nvPr/>
        </p:nvSpPr>
        <p:spPr>
          <a:xfrm>
            <a:off x="4241831" y="4808438"/>
            <a:ext cx="2631306" cy="4415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Statuses (</a:t>
            </a:r>
            <a:r>
              <a:rPr lang="en-US" dirty="0" err="1"/>
              <a:t>WidgetGrid</a:t>
            </a:r>
            <a:r>
              <a:rPr lang="en-US" dirty="0"/>
              <a:t>)</a:t>
            </a:r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C050494A-26F5-48E6-B4D9-9D124EB5317F}"/>
              </a:ext>
            </a:extLst>
          </p:cNvPr>
          <p:cNvSpPr/>
          <p:nvPr/>
        </p:nvSpPr>
        <p:spPr>
          <a:xfrm>
            <a:off x="446534" y="3599848"/>
            <a:ext cx="352363" cy="770021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9341804-E41B-4141-BE88-B16FFBC4D8E7}"/>
              </a:ext>
            </a:extLst>
          </p:cNvPr>
          <p:cNvSpPr/>
          <p:nvPr/>
        </p:nvSpPr>
        <p:spPr>
          <a:xfrm>
            <a:off x="182881" y="3080084"/>
            <a:ext cx="1751798" cy="3489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Energy (Widget)</a:t>
            </a:r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D34FCE7D-136C-4C81-B14E-477EDAA1B6E4}"/>
              </a:ext>
            </a:extLst>
          </p:cNvPr>
          <p:cNvSpPr/>
          <p:nvPr/>
        </p:nvSpPr>
        <p:spPr>
          <a:xfrm>
            <a:off x="3024501" y="3887986"/>
            <a:ext cx="352363" cy="770021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EB7CA12-4B14-440A-990E-F5DFC991B597}"/>
              </a:ext>
            </a:extLst>
          </p:cNvPr>
          <p:cNvSpPr/>
          <p:nvPr/>
        </p:nvSpPr>
        <p:spPr>
          <a:xfrm>
            <a:off x="2156059" y="3441032"/>
            <a:ext cx="2345654" cy="3489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Health (</a:t>
            </a:r>
            <a:r>
              <a:rPr lang="en-US" dirty="0" err="1"/>
              <a:t>WidgetSlider</a:t>
            </a:r>
            <a:r>
              <a:rPr lang="en-US" dirty="0"/>
              <a:t>)</a:t>
            </a:r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EC8BA902-C16F-4AF5-A711-A7B5690C3E76}"/>
              </a:ext>
            </a:extLst>
          </p:cNvPr>
          <p:cNvSpPr/>
          <p:nvPr/>
        </p:nvSpPr>
        <p:spPr>
          <a:xfrm>
            <a:off x="8328020" y="1788695"/>
            <a:ext cx="352363" cy="770021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3E44F16-DC52-4B98-AAA9-51E3C796A00A}"/>
              </a:ext>
            </a:extLst>
          </p:cNvPr>
          <p:cNvSpPr/>
          <p:nvPr/>
        </p:nvSpPr>
        <p:spPr>
          <a:xfrm>
            <a:off x="7170821" y="1268931"/>
            <a:ext cx="3003081" cy="3489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Intent (Widget)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2819E222-474B-4B01-8328-E8F953AB397E}"/>
              </a:ext>
            </a:extLst>
          </p:cNvPr>
          <p:cNvSpPr/>
          <p:nvPr/>
        </p:nvSpPr>
        <p:spPr>
          <a:xfrm>
            <a:off x="7208623" y="3847881"/>
            <a:ext cx="847023" cy="250257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81C2AF2-5A02-417D-98C5-9919BF727D5E}"/>
              </a:ext>
            </a:extLst>
          </p:cNvPr>
          <p:cNvSpPr/>
          <p:nvPr/>
        </p:nvSpPr>
        <p:spPr>
          <a:xfrm>
            <a:off x="4539515" y="3752248"/>
            <a:ext cx="2631306" cy="4415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Enemy (Widget)</a:t>
            </a:r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CCB99BBF-89B2-44F1-AD22-BB4A3A78403B}"/>
              </a:ext>
            </a:extLst>
          </p:cNvPr>
          <p:cNvSpPr/>
          <p:nvPr/>
        </p:nvSpPr>
        <p:spPr>
          <a:xfrm>
            <a:off x="9481797" y="4470133"/>
            <a:ext cx="352363" cy="770021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4E145EF-91F4-4EA2-AA48-052286C50052}"/>
              </a:ext>
            </a:extLst>
          </p:cNvPr>
          <p:cNvSpPr/>
          <p:nvPr/>
        </p:nvSpPr>
        <p:spPr>
          <a:xfrm>
            <a:off x="9065743" y="4034589"/>
            <a:ext cx="3003081" cy="3489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Card (Widget)</a:t>
            </a:r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2BE7389E-9860-44DA-8066-E1E2C3CFDE27}"/>
              </a:ext>
            </a:extLst>
          </p:cNvPr>
          <p:cNvSpPr/>
          <p:nvPr/>
        </p:nvSpPr>
        <p:spPr>
          <a:xfrm>
            <a:off x="3746959" y="2144208"/>
            <a:ext cx="352363" cy="770021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CE09DBD-92D9-4978-8021-EE3E72BF6949}"/>
              </a:ext>
            </a:extLst>
          </p:cNvPr>
          <p:cNvSpPr/>
          <p:nvPr/>
        </p:nvSpPr>
        <p:spPr>
          <a:xfrm>
            <a:off x="2589760" y="1624444"/>
            <a:ext cx="3003081" cy="3489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Player (Widget)</a:t>
            </a:r>
          </a:p>
        </p:txBody>
      </p:sp>
    </p:spTree>
    <p:extLst>
      <p:ext uri="{BB962C8B-B14F-4D97-AF65-F5344CB8AC3E}">
        <p14:creationId xmlns:p14="http://schemas.microsoft.com/office/powerpoint/2010/main" val="102245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2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CED7894-4F62-4A6C-8DB5-DB5BE08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D5995F-B36C-4185-BA97-47EBDB237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906" y="702155"/>
            <a:ext cx="3568661" cy="126971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Widget Construction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36F3B4-50F6-4C52-8F76-4EB121471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E81FBE-64F2-4A4C-BFD1-F0659D337E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906" y="2340864"/>
            <a:ext cx="3568661" cy="363448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Set Transform</a:t>
            </a:r>
          </a:p>
          <a:p>
            <a:pPr lvl="1"/>
            <a:r>
              <a:rPr lang="en-US" dirty="0"/>
              <a:t>Scale = Dimensions</a:t>
            </a:r>
          </a:p>
          <a:p>
            <a:pPr lvl="1"/>
            <a:r>
              <a:rPr lang="en-US" dirty="0"/>
              <a:t>Position = Center of Widget relative to parent Widget</a:t>
            </a:r>
          </a:p>
          <a:p>
            <a:r>
              <a:rPr lang="en-US" dirty="0" err="1"/>
              <a:t>SetCanSelect</a:t>
            </a:r>
            <a:r>
              <a:rPr lang="en-US" dirty="0"/>
              <a:t>( True )</a:t>
            </a:r>
          </a:p>
          <a:p>
            <a:r>
              <a:rPr lang="en-US" dirty="0" err="1"/>
              <a:t>SetEventToFire</a:t>
            </a:r>
            <a:r>
              <a:rPr lang="en-US" dirty="0"/>
              <a:t>( “</a:t>
            </a:r>
            <a:r>
              <a:rPr lang="en-US" dirty="0" err="1"/>
              <a:t>EventName</a:t>
            </a:r>
            <a:r>
              <a:rPr lang="en-US" dirty="0"/>
              <a:t>” )</a:t>
            </a:r>
          </a:p>
          <a:p>
            <a:r>
              <a:rPr lang="en-US" dirty="0" err="1"/>
              <a:t>SetText</a:t>
            </a:r>
            <a:r>
              <a:rPr lang="en-US" dirty="0"/>
              <a:t>( “End Turn” )</a:t>
            </a:r>
          </a:p>
          <a:p>
            <a:r>
              <a:rPr lang="en-US" dirty="0" err="1"/>
              <a:t>SetTextSize</a:t>
            </a:r>
            <a:r>
              <a:rPr lang="en-US" dirty="0"/>
              <a:t>( 0.1f )</a:t>
            </a:r>
          </a:p>
          <a:p>
            <a:r>
              <a:rPr lang="en-US" dirty="0" err="1"/>
              <a:t>SetTexture</a:t>
            </a:r>
            <a:r>
              <a:rPr lang="en-US" dirty="0"/>
              <a:t>( </a:t>
            </a:r>
            <a:r>
              <a:rPr lang="en-US" dirty="0" err="1"/>
              <a:t>baseTex</a:t>
            </a:r>
            <a:r>
              <a:rPr lang="en-US" dirty="0"/>
              <a:t>, </a:t>
            </a:r>
            <a:r>
              <a:rPr lang="en-US" dirty="0" err="1"/>
              <a:t>hoverTex</a:t>
            </a:r>
            <a:r>
              <a:rPr lang="en-US" dirty="0"/>
              <a:t>, </a:t>
            </a:r>
            <a:r>
              <a:rPr lang="en-US" dirty="0" err="1"/>
              <a:t>selectTex</a:t>
            </a:r>
            <a:r>
              <a:rPr lang="en-US" dirty="0"/>
              <a:t> )</a:t>
            </a:r>
          </a:p>
          <a:p>
            <a:r>
              <a:rPr lang="en-US" dirty="0" err="1"/>
              <a:t>ReleaseDelegate</a:t>
            </a:r>
            <a:endParaRPr lang="en-US" dirty="0"/>
          </a:p>
          <a:p>
            <a:pPr lvl="1"/>
            <a:r>
              <a:rPr lang="en-US" dirty="0"/>
              <a:t>Subscribe </a:t>
            </a:r>
            <a:r>
              <a:rPr lang="en-US" dirty="0" err="1"/>
              <a:t>PlayCard</a:t>
            </a:r>
            <a:endParaRPr lang="en-US" dirty="0"/>
          </a:p>
        </p:txBody>
      </p:sp>
      <p:pic>
        <p:nvPicPr>
          <p:cNvPr id="4" name="Picture 3" descr="A picture containing text, different&#10;&#10;Description automatically generated">
            <a:extLst>
              <a:ext uri="{FF2B5EF4-FFF2-40B4-BE49-F238E27FC236}">
                <a16:creationId xmlns:a16="http://schemas.microsoft.com/office/drawing/2014/main" id="{D17997F1-AD8B-4ADF-B147-7564003F16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393943"/>
            <a:ext cx="6735272" cy="3889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9191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CED7894-4F62-4A6C-8DB5-DB5BE08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D5995F-B36C-4185-BA97-47EBDB237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906" y="702155"/>
            <a:ext cx="3568661" cy="126971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Lessons Learned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36F3B4-50F6-4C52-8F76-4EB121471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E81FBE-64F2-4A4C-BFD1-F0659D337E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906" y="2340864"/>
            <a:ext cx="3568661" cy="3634486"/>
          </a:xfrm>
        </p:spPr>
        <p:txBody>
          <a:bodyPr>
            <a:normAutofit/>
          </a:bodyPr>
          <a:lstStyle/>
          <a:p>
            <a:r>
              <a:rPr lang="en-US" dirty="0"/>
              <a:t>Watch use cases</a:t>
            </a:r>
          </a:p>
          <a:p>
            <a:pPr lvl="1"/>
            <a:r>
              <a:rPr lang="en-US" dirty="0"/>
              <a:t>AABB2 easier think about than Transform</a:t>
            </a:r>
          </a:p>
          <a:p>
            <a:pPr lvl="1"/>
            <a:r>
              <a:rPr lang="en-US" dirty="0"/>
              <a:t>Do you care about scale in the transform hierarchy?</a:t>
            </a:r>
          </a:p>
          <a:p>
            <a:r>
              <a:rPr lang="en-US" dirty="0"/>
              <a:t>Don’t be stubborn</a:t>
            </a:r>
          </a:p>
          <a:p>
            <a:pPr lvl="1"/>
            <a:r>
              <a:rPr lang="en-US" dirty="0"/>
              <a:t>Rewrite pain points</a:t>
            </a:r>
          </a:p>
        </p:txBody>
      </p:sp>
      <p:pic>
        <p:nvPicPr>
          <p:cNvPr id="4" name="Picture 3" descr="A picture containing text, different&#10;&#10;Description automatically generated">
            <a:extLst>
              <a:ext uri="{FF2B5EF4-FFF2-40B4-BE49-F238E27FC236}">
                <a16:creationId xmlns:a16="http://schemas.microsoft.com/office/drawing/2014/main" id="{D17997F1-AD8B-4ADF-B147-7564003F16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393943"/>
            <a:ext cx="6735272" cy="3889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100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A7F0652-397B-4F71-B75E-207A80EB2786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D1CAB62D-49E5-4271-85C6-1466970BAB6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5A32ED2-6DBA-4E14-851E-DE5772C902F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Dividend design</Template>
  <TotalTime>171</TotalTime>
  <Words>284</Words>
  <Application>Microsoft Office PowerPoint</Application>
  <PresentationFormat>Widescreen</PresentationFormat>
  <Paragraphs>76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</vt:lpstr>
      <vt:lpstr>Gill Sans MT</vt:lpstr>
      <vt:lpstr>Wingdings 2</vt:lpstr>
      <vt:lpstr>Dividend</vt:lpstr>
      <vt:lpstr>Slay the spire + GUI</vt:lpstr>
      <vt:lpstr>GUI system</vt:lpstr>
      <vt:lpstr>GUI system</vt:lpstr>
      <vt:lpstr>artifact</vt:lpstr>
      <vt:lpstr>artifact</vt:lpstr>
      <vt:lpstr>PowerPoint Presentation</vt:lpstr>
      <vt:lpstr>PowerPoint Presentation</vt:lpstr>
      <vt:lpstr>Widget Construction</vt:lpstr>
      <vt:lpstr>Lessons Learned</vt:lpstr>
      <vt:lpstr>Plan Post Mortem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Card game GUI</dc:title>
  <dc:creator>Jonathan Sarasua</dc:creator>
  <cp:lastModifiedBy>Jonathan Sarasua</cp:lastModifiedBy>
  <cp:revision>19</cp:revision>
  <dcterms:created xsi:type="dcterms:W3CDTF">2021-02-03T03:19:07Z</dcterms:created>
  <dcterms:modified xsi:type="dcterms:W3CDTF">2021-03-19T17:40:17Z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