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ti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10" r:id="rId5"/>
  </p:sldMasterIdLst>
  <p:notesMasterIdLst>
    <p:notesMasterId r:id="rId18"/>
  </p:notesMasterIdLst>
  <p:handoutMasterIdLst>
    <p:handoutMasterId r:id="rId19"/>
  </p:handoutMasterIdLst>
  <p:sldIdLst>
    <p:sldId id="1082" r:id="rId6"/>
    <p:sldId id="1079" r:id="rId7"/>
    <p:sldId id="1073" r:id="rId8"/>
    <p:sldId id="1074" r:id="rId9"/>
    <p:sldId id="1080" r:id="rId10"/>
    <p:sldId id="1081" r:id="rId11"/>
    <p:sldId id="1075" r:id="rId12"/>
    <p:sldId id="1076" r:id="rId13"/>
    <p:sldId id="1077" r:id="rId14"/>
    <p:sldId id="1078" r:id="rId15"/>
    <p:sldId id="1066" r:id="rId16"/>
    <p:sldId id="1083" r:id="rId17"/>
  </p:sldIdLst>
  <p:sldSz cx="12436475" cy="6994525"/>
  <p:notesSz cx="6858000" cy="9144000"/>
  <p:defaultTextStyle>
    <a:defPPr>
      <a:defRPr lang="en-US"/>
    </a:defPPr>
    <a:lvl1pPr algn="l" defTabSz="931863" rtl="0" fontAlgn="base">
      <a:spcBef>
        <a:spcPct val="0"/>
      </a:spcBef>
      <a:spcAft>
        <a:spcPct val="0"/>
      </a:spcAft>
      <a:defRPr kern="1200">
        <a:solidFill>
          <a:schemeClr val="tx1"/>
        </a:solidFill>
        <a:latin typeface="Segoe UI" pitchFamily="34" charset="0"/>
        <a:ea typeface="MS PGothic" pitchFamily="34" charset="-128"/>
        <a:cs typeface="+mn-cs"/>
      </a:defRPr>
    </a:lvl1pPr>
    <a:lvl2pPr marL="465138" indent="-7938" algn="l" defTabSz="931863" rtl="0" fontAlgn="base">
      <a:spcBef>
        <a:spcPct val="0"/>
      </a:spcBef>
      <a:spcAft>
        <a:spcPct val="0"/>
      </a:spcAft>
      <a:defRPr kern="1200">
        <a:solidFill>
          <a:schemeClr val="tx1"/>
        </a:solidFill>
        <a:latin typeface="Segoe UI" pitchFamily="34" charset="0"/>
        <a:ea typeface="MS PGothic" pitchFamily="34" charset="-128"/>
        <a:cs typeface="+mn-cs"/>
      </a:defRPr>
    </a:lvl2pPr>
    <a:lvl3pPr marL="931863" indent="-17463" algn="l" defTabSz="931863" rtl="0" fontAlgn="base">
      <a:spcBef>
        <a:spcPct val="0"/>
      </a:spcBef>
      <a:spcAft>
        <a:spcPct val="0"/>
      </a:spcAft>
      <a:defRPr kern="1200">
        <a:solidFill>
          <a:schemeClr val="tx1"/>
        </a:solidFill>
        <a:latin typeface="Segoe UI" pitchFamily="34" charset="0"/>
        <a:ea typeface="MS PGothic" pitchFamily="34" charset="-128"/>
        <a:cs typeface="+mn-cs"/>
      </a:defRPr>
    </a:lvl3pPr>
    <a:lvl4pPr marL="1398588" indent="-26988" algn="l" defTabSz="931863" rtl="0" fontAlgn="base">
      <a:spcBef>
        <a:spcPct val="0"/>
      </a:spcBef>
      <a:spcAft>
        <a:spcPct val="0"/>
      </a:spcAft>
      <a:defRPr kern="1200">
        <a:solidFill>
          <a:schemeClr val="tx1"/>
        </a:solidFill>
        <a:latin typeface="Segoe UI" pitchFamily="34" charset="0"/>
        <a:ea typeface="MS PGothic" pitchFamily="34" charset="-128"/>
        <a:cs typeface="+mn-cs"/>
      </a:defRPr>
    </a:lvl4pPr>
    <a:lvl5pPr marL="1865313" indent="-36513" algn="l" defTabSz="931863" rtl="0" fontAlgn="base">
      <a:spcBef>
        <a:spcPct val="0"/>
      </a:spcBef>
      <a:spcAft>
        <a:spcPct val="0"/>
      </a:spcAft>
      <a:defRPr kern="1200">
        <a:solidFill>
          <a:schemeClr val="tx1"/>
        </a:solidFill>
        <a:latin typeface="Segoe UI" pitchFamily="34" charset="0"/>
        <a:ea typeface="MS PGothic" pitchFamily="34" charset="-128"/>
        <a:cs typeface="+mn-cs"/>
      </a:defRPr>
    </a:lvl5pPr>
    <a:lvl6pPr marL="2286000" algn="l" defTabSz="914400" rtl="0" eaLnBrk="1" latinLnBrk="0" hangingPunct="1">
      <a:defRPr kern="1200">
        <a:solidFill>
          <a:schemeClr val="tx1"/>
        </a:solidFill>
        <a:latin typeface="Segoe UI" pitchFamily="34" charset="0"/>
        <a:ea typeface="MS PGothic" pitchFamily="34" charset="-128"/>
        <a:cs typeface="+mn-cs"/>
      </a:defRPr>
    </a:lvl6pPr>
    <a:lvl7pPr marL="2743200" algn="l" defTabSz="914400" rtl="0" eaLnBrk="1" latinLnBrk="0" hangingPunct="1">
      <a:defRPr kern="1200">
        <a:solidFill>
          <a:schemeClr val="tx1"/>
        </a:solidFill>
        <a:latin typeface="Segoe UI" pitchFamily="34" charset="0"/>
        <a:ea typeface="MS PGothic" pitchFamily="34" charset="-128"/>
        <a:cs typeface="+mn-cs"/>
      </a:defRPr>
    </a:lvl7pPr>
    <a:lvl8pPr marL="3200400" algn="l" defTabSz="914400" rtl="0" eaLnBrk="1" latinLnBrk="0" hangingPunct="1">
      <a:defRPr kern="1200">
        <a:solidFill>
          <a:schemeClr val="tx1"/>
        </a:solidFill>
        <a:latin typeface="Segoe UI" pitchFamily="34" charset="0"/>
        <a:ea typeface="MS PGothic" pitchFamily="34" charset="-128"/>
        <a:cs typeface="+mn-cs"/>
      </a:defRPr>
    </a:lvl8pPr>
    <a:lvl9pPr marL="3657600" algn="l" defTabSz="914400" rtl="0" eaLnBrk="1" latinLnBrk="0" hangingPunct="1">
      <a:defRPr kern="1200">
        <a:solidFill>
          <a:schemeClr val="tx1"/>
        </a:solidFill>
        <a:latin typeface="Segoe UI" pitchFamily="34" charset="0"/>
        <a:ea typeface="MS PGothic" pitchFamily="34" charset="-128"/>
        <a:cs typeface="+mn-cs"/>
      </a:defRPr>
    </a:lvl9pPr>
  </p:defaultTextStyle>
  <p:extLs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3">
          <p15:clr>
            <a:srgbClr val="A4A3A4"/>
          </p15:clr>
        </p15:guide>
        <p15:guide id="10" pos="1325">
          <p15:clr>
            <a:srgbClr val="A4A3A4"/>
          </p15:clr>
        </p15:guide>
        <p15:guide id="11" pos="7661">
          <p15:clr>
            <a:srgbClr val="A4A3A4"/>
          </p15:clr>
        </p15:guide>
        <p15:guide id="12" pos="749">
          <p15:clr>
            <a:srgbClr val="A4A3A4"/>
          </p15:clr>
        </p15:guide>
        <p15:guide id="13" pos="7085">
          <p15:clr>
            <a:srgbClr val="A4A3A4"/>
          </p15:clr>
        </p15:guide>
        <p15:guide id="14" pos="3629">
          <p15:clr>
            <a:srgbClr val="A4A3A4"/>
          </p15:clr>
        </p15:guide>
        <p15:guide id="15" pos="1901">
          <p15:clr>
            <a:srgbClr val="A4A3A4"/>
          </p15:clr>
        </p15:guide>
        <p15:guide id="16" pos="247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9FEB"/>
    <a:srgbClr val="F38428"/>
    <a:srgbClr val="80BF3B"/>
    <a:srgbClr val="582881"/>
    <a:srgbClr val="000000"/>
    <a:srgbClr val="333333"/>
    <a:srgbClr val="FFFFFF"/>
    <a:srgbClr val="442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37" autoAdjust="0"/>
  </p:normalViewPr>
  <p:slideViewPr>
    <p:cSldViewPr>
      <p:cViewPr varScale="1">
        <p:scale>
          <a:sx n="105" d="100"/>
          <a:sy n="105" d="100"/>
        </p:scale>
        <p:origin x="270" y="102"/>
      </p:cViewPr>
      <p:guideLst>
        <p:guide orient="horz" pos="187"/>
        <p:guide orient="horz" pos="763"/>
        <p:guide orient="horz" pos="1339"/>
        <p:guide orient="horz" pos="2491"/>
        <p:guide orient="horz" pos="4219"/>
        <p:guide orient="horz" pos="3643"/>
        <p:guide orient="horz" pos="3067"/>
        <p:guide orient="horz" pos="1915"/>
        <p:guide pos="173"/>
        <p:guide pos="1325"/>
        <p:guide pos="7661"/>
        <p:guide pos="749"/>
        <p:guide pos="7085"/>
        <p:guide pos="3629"/>
        <p:guide pos="1901"/>
        <p:guide pos="2477"/>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p:scale>
          <a:sx n="268" d="100"/>
          <a:sy n="268" d="100"/>
        </p:scale>
        <p:origin x="-72" y="-5130"/>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defTabSz="932742" fontAlgn="auto">
              <a:spcBef>
                <a:spcPts val="0"/>
              </a:spcBef>
              <a:spcAft>
                <a:spcPts val="0"/>
              </a:spcAft>
              <a:defRPr sz="1200" dirty="0">
                <a:ea typeface="+mn-ea"/>
              </a:defRPr>
            </a:lvl1pPr>
          </a:lstStyle>
          <a:p>
            <a:pPr>
              <a:defRPr/>
            </a:pP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D9E52138-01AD-43BA-A217-3F4EAA4CB243}" type="datetimeFigureOut">
              <a:rPr lang="en-US"/>
              <a:pPr/>
              <a:t>12/6/2017</a:t>
            </a:fld>
            <a:endParaRPr lang="en-US" dirty="0"/>
          </a:p>
        </p:txBody>
      </p:sp>
      <p:sp>
        <p:nvSpPr>
          <p:cNvPr id="8" name="Footer Placeholder 7"/>
          <p:cNvSpPr>
            <a:spLocks noGrp="1"/>
          </p:cNvSpPr>
          <p:nvPr>
            <p:ph type="ftr" sz="quarter" idx="2"/>
          </p:nvPr>
        </p:nvSpPr>
        <p:spPr>
          <a:xfrm>
            <a:off x="0" y="8685213"/>
            <a:ext cx="5794375" cy="331787"/>
          </a:xfrm>
          <a:prstGeom prst="rect">
            <a:avLst/>
          </a:prstGeom>
        </p:spPr>
        <p:txBody>
          <a:bodyPr vert="horz" wrap="square" lIns="91440" tIns="45720" rIns="91440" bIns="45720" numCol="1" anchor="b" anchorCtr="0" compatLnSpc="1">
            <a:prstTxWarp prst="textNoShape">
              <a:avLst/>
            </a:prstTxWarp>
          </a:bodyPr>
          <a:lstStyle>
            <a:lvl1pPr marL="398463" defTabSz="912813" eaLnBrk="0" hangingPunct="0">
              <a:defRPr sz="400">
                <a:cs typeface="Segoe UI" pitchFamily="34" charset="0"/>
              </a:defRPr>
            </a:lvl1pPr>
          </a:lstStyle>
          <a:p>
            <a:r>
              <a:rPr lang="en-US" dirty="0"/>
              <a:t>© 2012 Microsoft Corporation. All rights reserved. Microsoft, Windows, and other product names are or may be registered trademarks and/or trademarks in the U.S. and/or other countries.</a:t>
            </a:r>
          </a:p>
          <a:p>
            <a:r>
              <a:rPr lang="en-US" dirty="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263" y="8685213"/>
            <a:ext cx="107315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82CDA6A-570F-45BD-BF8B-E98EAD77812D}" type="slidenum">
              <a:rPr lang="en-US"/>
              <a:pPr/>
              <a:t>‹#›</a:t>
            </a:fld>
            <a:endParaRPr lang="en-US" dirty="0"/>
          </a:p>
        </p:txBody>
      </p:sp>
    </p:spTree>
    <p:extLst>
      <p:ext uri="{BB962C8B-B14F-4D97-AF65-F5344CB8AC3E}">
        <p14:creationId xmlns:p14="http://schemas.microsoft.com/office/powerpoint/2010/main" val="1691394265"/>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defTabSz="932742" fontAlgn="auto">
              <a:spcBef>
                <a:spcPts val="0"/>
              </a:spcBef>
              <a:spcAft>
                <a:spcPts val="0"/>
              </a:spcAft>
              <a:defRPr sz="1200" dirty="0">
                <a:latin typeface="Segoe UI" pitchFamily="34" charset="0"/>
                <a:ea typeface="+mn-ea"/>
              </a:defRPr>
            </a:lvl1pPr>
          </a:lstStyle>
          <a:p>
            <a:pPr>
              <a:defRPr/>
            </a:pP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10" name="Footer Placeholder 9"/>
          <p:cNvSpPr>
            <a:spLocks noGrp="1"/>
          </p:cNvSpPr>
          <p:nvPr>
            <p:ph type="ftr" sz="quarter" idx="4"/>
          </p:nvPr>
        </p:nvSpPr>
        <p:spPr>
          <a:xfrm>
            <a:off x="0" y="8686800"/>
            <a:ext cx="5921375" cy="355600"/>
          </a:xfrm>
          <a:prstGeom prst="rect">
            <a:avLst/>
          </a:prstGeom>
        </p:spPr>
        <p:txBody>
          <a:bodyPr vert="horz" wrap="square" lIns="91440" tIns="45720" rIns="91440" bIns="45720" numCol="1" anchor="b" anchorCtr="0" compatLnSpc="1">
            <a:prstTxWarp prst="textNoShape">
              <a:avLst/>
            </a:prstTxWarp>
          </a:bodyPr>
          <a:lstStyle>
            <a:lvl1pPr marL="571500" defTabSz="912813" eaLnBrk="0" hangingPunct="0">
              <a:defRPr sz="400">
                <a:cs typeface="Segoe UI" pitchFamily="34" charset="0"/>
              </a:defRPr>
            </a:lvl1pPr>
          </a:lstStyle>
          <a:p>
            <a:r>
              <a:rPr lang="en-US" dirty="0"/>
              <a:t>© 2012 Microsoft Corporation. All rights reserved. Microsoft, Windows, and other product names are or may be registered trademarks and/or trademarks in the U.S. and/or other countries.</a:t>
            </a:r>
          </a:p>
          <a:p>
            <a:r>
              <a:rPr lang="en-US" dirty="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4145CD9-4342-4C27-8F1B-F61826EF534A}" type="datetimeFigureOut">
              <a:rPr lang="en-US"/>
              <a:pPr/>
              <a:t>12/6/2017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Slide Number Placeholder 12"/>
          <p:cNvSpPr>
            <a:spLocks noGrp="1"/>
          </p:cNvSpPr>
          <p:nvPr>
            <p:ph type="sldNum" sz="quarter" idx="5"/>
          </p:nvPr>
        </p:nvSpPr>
        <p:spPr>
          <a:xfrm>
            <a:off x="5908675" y="8685213"/>
            <a:ext cx="947738"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3D2B40B-49E6-42D9-A9F6-B5454D63C5A2}" type="slidenum">
              <a:rPr lang="en-US"/>
              <a:pPr/>
              <a:t>‹#›</a:t>
            </a:fld>
            <a:endParaRPr lang="en-US" dirty="0"/>
          </a:p>
        </p:txBody>
      </p:sp>
    </p:spTree>
    <p:extLst>
      <p:ext uri="{BB962C8B-B14F-4D97-AF65-F5344CB8AC3E}">
        <p14:creationId xmlns:p14="http://schemas.microsoft.com/office/powerpoint/2010/main" val="2787363845"/>
      </p:ext>
    </p:extLst>
  </p:cSld>
  <p:clrMap bg1="lt1" tx1="dk1" bg2="lt2" tx2="dk2" accent1="accent1" accent2="accent2" accent3="accent3" accent4="accent4" accent5="accent5" accent6="accent6" hlink="hlink" folHlink="folHlink"/>
  <p:hf/>
  <p:notesStyle>
    <a:lvl1pPr algn="l" defTabSz="931863" rtl="0" fontAlgn="base">
      <a:lnSpc>
        <a:spcPct val="90000"/>
      </a:lnSpc>
      <a:spcBef>
        <a:spcPct val="30000"/>
      </a:spcBef>
      <a:spcAft>
        <a:spcPts val="338"/>
      </a:spcAft>
      <a:defRPr sz="900" kern="1200">
        <a:solidFill>
          <a:schemeClr val="tx1"/>
        </a:solidFill>
        <a:latin typeface="Segoe UI Light" pitchFamily="34" charset="0"/>
        <a:ea typeface="MS PGothic" pitchFamily="34" charset="-128"/>
        <a:cs typeface="+mn-cs"/>
      </a:defRPr>
    </a:lvl1pPr>
    <a:lvl2pPr marL="215900" indent="-107950" algn="l" defTabSz="931863" rtl="0" fontAlgn="base">
      <a:lnSpc>
        <a:spcPct val="90000"/>
      </a:lnSpc>
      <a:spcBef>
        <a:spcPct val="30000"/>
      </a:spcBef>
      <a:spcAft>
        <a:spcPts val="338"/>
      </a:spcAft>
      <a:buFont typeface="Arial" pitchFamily="34" charset="0"/>
      <a:buChar char="•"/>
      <a:defRPr sz="900" kern="1200">
        <a:solidFill>
          <a:schemeClr val="tx1"/>
        </a:solidFill>
        <a:latin typeface="Segoe UI Light" pitchFamily="34" charset="0"/>
        <a:ea typeface="MS PGothic" pitchFamily="34" charset="-128"/>
        <a:cs typeface="+mn-cs"/>
      </a:defRPr>
    </a:lvl2pPr>
    <a:lvl3pPr marL="333375" indent="-115888" algn="l" defTabSz="931863" rtl="0" fontAlgn="base">
      <a:lnSpc>
        <a:spcPct val="90000"/>
      </a:lnSpc>
      <a:spcBef>
        <a:spcPct val="30000"/>
      </a:spcBef>
      <a:spcAft>
        <a:spcPts val="338"/>
      </a:spcAft>
      <a:buFont typeface="Arial" pitchFamily="34" charset="0"/>
      <a:buChar char="•"/>
      <a:defRPr sz="900" kern="1200">
        <a:solidFill>
          <a:schemeClr val="tx1"/>
        </a:solidFill>
        <a:latin typeface="Segoe UI Light" pitchFamily="34" charset="0"/>
        <a:ea typeface="MS PGothic" pitchFamily="34" charset="-128"/>
        <a:cs typeface="+mn-cs"/>
      </a:defRPr>
    </a:lvl3pPr>
    <a:lvl4pPr marL="492125" indent="-149225" algn="l" defTabSz="931863" rtl="0" fontAlgn="base">
      <a:lnSpc>
        <a:spcPct val="90000"/>
      </a:lnSpc>
      <a:spcBef>
        <a:spcPct val="30000"/>
      </a:spcBef>
      <a:spcAft>
        <a:spcPts val="338"/>
      </a:spcAft>
      <a:buFont typeface="Arial" pitchFamily="34" charset="0"/>
      <a:buChar char="•"/>
      <a:defRPr sz="900" kern="1200">
        <a:solidFill>
          <a:schemeClr val="tx1"/>
        </a:solidFill>
        <a:latin typeface="Segoe UI Light" pitchFamily="34" charset="0"/>
        <a:ea typeface="MS PGothic" pitchFamily="34" charset="-128"/>
        <a:cs typeface="+mn-cs"/>
      </a:defRPr>
    </a:lvl4pPr>
    <a:lvl5pPr marL="627063" indent="-115888" algn="l" defTabSz="931863" rtl="0" fontAlgn="base">
      <a:lnSpc>
        <a:spcPct val="90000"/>
      </a:lnSpc>
      <a:spcBef>
        <a:spcPct val="30000"/>
      </a:spcBef>
      <a:spcAft>
        <a:spcPts val="338"/>
      </a:spcAft>
      <a:buFont typeface="Arial" pitchFamily="34" charset="0"/>
      <a:buChar char="•"/>
      <a:defRPr sz="900" kern="1200">
        <a:solidFill>
          <a:schemeClr val="tx1"/>
        </a:solidFill>
        <a:latin typeface="Segoe UI Light" pitchFamily="34" charset="0"/>
        <a:ea typeface="MS PGothic" pitchFamily="34" charset="-128"/>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FE90E0B-D119-462A-ADF0-5E7C0B481D59}" type="datetime1">
              <a:rPr lang="en-US" smtClean="0">
                <a:solidFill>
                  <a:prstClr val="black"/>
                </a:solidFill>
              </a:rPr>
              <a:pPr/>
              <a:t>12/6/2017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340257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3</a:t>
            </a:fld>
            <a:endParaRPr lang="en-US" dirty="0"/>
          </a:p>
        </p:txBody>
      </p:sp>
    </p:spTree>
    <p:extLst>
      <p:ext uri="{BB962C8B-B14F-4D97-AF65-F5344CB8AC3E}">
        <p14:creationId xmlns:p14="http://schemas.microsoft.com/office/powerpoint/2010/main" val="1611952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A502A9-73CC-44CC-A635-419454C555A5}" type="slidenum">
              <a:rPr lang="en-US" smtClean="0"/>
              <a:t>4</a:t>
            </a:fld>
            <a:endParaRPr lang="en-US"/>
          </a:p>
        </p:txBody>
      </p:sp>
    </p:spTree>
    <p:extLst>
      <p:ext uri="{BB962C8B-B14F-4D97-AF65-F5344CB8AC3E}">
        <p14:creationId xmlns:p14="http://schemas.microsoft.com/office/powerpoint/2010/main" val="868334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1E76DAC-4389-45FA-ACC3-E28A6BAE08AE}" type="datetime1">
              <a:rPr lang="en-US" smtClean="0">
                <a:solidFill>
                  <a:prstClr val="black"/>
                </a:solidFill>
              </a:rPr>
              <a:pPr/>
              <a:t>12/6/2017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1473768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503" rtl="0" eaLnBrk="1" fontAlgn="auto" latinLnBrk="0" hangingPunct="1">
              <a:lnSpc>
                <a:spcPct val="90000"/>
              </a:lnSpc>
              <a:spcBef>
                <a:spcPts val="0"/>
              </a:spcBef>
              <a:spcAft>
                <a:spcPts val="340"/>
              </a:spcAft>
              <a:buClrTx/>
              <a:buSzTx/>
              <a:buFontTx/>
              <a:buNone/>
              <a:tabLst/>
              <a:defRPr/>
            </a:pPr>
            <a:endParaRPr lang="en-US" sz="1600" baseline="0" dirty="0"/>
          </a:p>
        </p:txBody>
      </p:sp>
      <p:sp>
        <p:nvSpPr>
          <p:cNvPr id="4" name="Header Placeholder 3"/>
          <p:cNvSpPr>
            <a:spLocks noGrp="1"/>
          </p:cNvSpPr>
          <p:nvPr>
            <p:ph type="hdr" sz="quarter" idx="10"/>
          </p:nvPr>
        </p:nvSpPr>
        <p:spPr/>
        <p:txBody>
          <a:bodyPr/>
          <a:lstStyle/>
          <a:p>
            <a:r>
              <a:rPr lang="en-US">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E75659E-D8FA-4F9E-8546-5AE0E347C6D2}" type="datetime1">
              <a:rPr lang="en-US" smtClean="0">
                <a:solidFill>
                  <a:prstClr val="black"/>
                </a:solidFill>
              </a:rPr>
              <a:pPr/>
              <a:t>12/6/2017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1006988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4142349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2455441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slideMaster" Target="../slideMasters/slideMaster1.xml"/><Relationship Id="rId1" Type="http://schemas.openxmlformats.org/officeDocument/2006/relationships/themeOverride" Target="../theme/themeOverride7.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slideMaster" Target="../slideMasters/slideMaster1.xml"/><Relationship Id="rId1" Type="http://schemas.openxmlformats.org/officeDocument/2006/relationships/themeOverride" Target="../theme/themeOverride8.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slideMaster" Target="../slideMasters/slideMaster1.xml"/><Relationship Id="rId1" Type="http://schemas.openxmlformats.org/officeDocument/2006/relationships/themeOverride" Target="../theme/themeOverride9.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tif"/><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2.tiff"/><Relationship Id="rId4" Type="http://schemas.openxmlformats.org/officeDocument/2006/relationships/image" Target="../media/image11.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2.tiff"/><Relationship Id="rId4" Type="http://schemas.openxmlformats.org/officeDocument/2006/relationships/image" Target="../media/image1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458788" y="481013"/>
            <a:ext cx="17367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p:cNvSpPr>
            <a:spLocks noGrp="1"/>
          </p:cNvSpPr>
          <p:nvPr>
            <p:ph type="body" sz="quarter" idx="12"/>
          </p:nvPr>
        </p:nvSpPr>
        <p:spPr>
          <a:xfrm>
            <a:off x="276540" y="3954457"/>
            <a:ext cx="6399213" cy="1830388"/>
          </a:xfrm>
          <a:noFill/>
        </p:spPr>
        <p:txBody>
          <a:bodyPr tIns="109728"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Click to edit Master text styles</a:t>
            </a:r>
          </a:p>
        </p:txBody>
      </p:sp>
      <p:sp>
        <p:nvSpPr>
          <p:cNvPr id="9" name="Title 1"/>
          <p:cNvSpPr>
            <a:spLocks noGrp="1"/>
          </p:cNvSpPr>
          <p:nvPr>
            <p:ph type="title"/>
          </p:nvPr>
        </p:nvSpPr>
        <p:spPr>
          <a:xfrm>
            <a:off x="274703" y="2117165"/>
            <a:ext cx="10058336" cy="1837298"/>
          </a:xfrm>
          <a:noFill/>
        </p:spPr>
        <p:txBody>
          <a:bodyPr anchorCtr="0"/>
          <a:lstStyle>
            <a:lvl1pPr>
              <a:defRPr sz="6000" spc="-100" baseline="0">
                <a:gradFill>
                  <a:gsLst>
                    <a:gs pos="3333">
                      <a:schemeClr val="tx2"/>
                    </a:gs>
                    <a:gs pos="39000">
                      <a:schemeClr val="tx2"/>
                    </a:gs>
                  </a:gsLst>
                  <a:lin ang="5400000" scaled="0"/>
                </a:gradFill>
              </a:defRPr>
            </a:lvl1pPr>
          </a:lstStyle>
          <a:p>
            <a:r>
              <a:rPr lang="en-US"/>
              <a:t>Click to edit Master title style</a:t>
            </a:r>
            <a:endParaRPr lang="en-US" dirty="0"/>
          </a:p>
        </p:txBody>
      </p:sp>
      <p:sp>
        <p:nvSpPr>
          <p:cNvPr id="6" name="Rectangle 5">
            <a:extLst>
              <a:ext uri="{FF2B5EF4-FFF2-40B4-BE49-F238E27FC236}">
                <a16:creationId xmlns:a16="http://schemas.microsoft.com/office/drawing/2014/main" id="{58C28119-9B6A-43F2-B207-081F80423078}"/>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7" name="Picture 6">
            <a:extLst>
              <a:ext uri="{FF2B5EF4-FFF2-40B4-BE49-F238E27FC236}">
                <a16:creationId xmlns:a16="http://schemas.microsoft.com/office/drawing/2014/main" id="{2E023943-3A4B-4AD4-9BD1-5830478D0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13037304"/>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5" name="Rectangle 4">
            <a:extLst>
              <a:ext uri="{FF2B5EF4-FFF2-40B4-BE49-F238E27FC236}">
                <a16:creationId xmlns:a16="http://schemas.microsoft.com/office/drawing/2014/main" id="{E9D0D77D-9023-41C0-9D31-098738540E4C}"/>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7" name="Picture 6">
            <a:extLst>
              <a:ext uri="{FF2B5EF4-FFF2-40B4-BE49-F238E27FC236}">
                <a16:creationId xmlns:a16="http://schemas.microsoft.com/office/drawing/2014/main" id="{F24318DF-2E50-4C81-8291-BA8B441D906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34015311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7497"/>
          </a:xfrm>
        </p:spPr>
        <p:txBody>
          <a:bodyPr/>
          <a:lstStyle>
            <a:lvl1pPr>
              <a:defRPr>
                <a:solidFill>
                  <a:srgbClr val="58288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5" name="Rectangle 4">
            <a:extLst>
              <a:ext uri="{FF2B5EF4-FFF2-40B4-BE49-F238E27FC236}">
                <a16:creationId xmlns:a16="http://schemas.microsoft.com/office/drawing/2014/main" id="{6ED9BD6B-ED14-4C14-B908-800D9CC2ABC0}"/>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7" name="Picture 6">
            <a:extLst>
              <a:ext uri="{FF2B5EF4-FFF2-40B4-BE49-F238E27FC236}">
                <a16:creationId xmlns:a16="http://schemas.microsoft.com/office/drawing/2014/main" id="{7844C2B8-7F71-4562-BF33-690F70AC504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230453841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a:lstStyle>
            <a:lvl1pPr marL="0" indent="0">
              <a:spcBef>
                <a:spcPts val="1224"/>
              </a:spcBef>
              <a:buClr>
                <a:schemeClr val="tx1"/>
              </a:buClr>
              <a:buFont typeface="Wingdings" pitchFamily="2" charset="2"/>
              <a:buNone/>
              <a:defRPr sz="3600">
                <a:solidFill>
                  <a:srgbClr val="582881"/>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68368"/>
          </a:xfrm>
        </p:spPr>
        <p:txBody>
          <a:bodyPr/>
          <a:lstStyle>
            <a:lvl1pPr marL="0" indent="0">
              <a:spcBef>
                <a:spcPts val="1224"/>
              </a:spcBef>
              <a:buClr>
                <a:schemeClr val="tx1"/>
              </a:buClr>
              <a:buFont typeface="Wingdings" pitchFamily="2" charset="2"/>
              <a:buNone/>
              <a:defRPr sz="3600">
                <a:solidFill>
                  <a:srgbClr val="582881"/>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F3FFB14F-8BF3-4896-9CBD-4D13391FE2B6}"/>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7" name="Picture 6">
            <a:extLst>
              <a:ext uri="{FF2B5EF4-FFF2-40B4-BE49-F238E27FC236}">
                <a16:creationId xmlns:a16="http://schemas.microsoft.com/office/drawing/2014/main" id="{86F332EB-02D6-4FDC-8399-28B48F71FEC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41831934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68368"/>
          </a:xfrm>
        </p:spPr>
        <p:txBody>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1010B547-FB69-44B5-AA65-1DD84AD15526}"/>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7" name="Picture 6">
            <a:extLst>
              <a:ext uri="{FF2B5EF4-FFF2-40B4-BE49-F238E27FC236}">
                <a16:creationId xmlns:a16="http://schemas.microsoft.com/office/drawing/2014/main" id="{0B23CA29-4B59-4506-B62B-6449239F4A2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20196669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64B49523-5F48-401A-AB98-12A680472766}"/>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7" name="Picture 6">
            <a:extLst>
              <a:ext uri="{FF2B5EF4-FFF2-40B4-BE49-F238E27FC236}">
                <a16:creationId xmlns:a16="http://schemas.microsoft.com/office/drawing/2014/main" id="{45AC4A03-2D65-4563-BABE-261592543F5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81898235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a:lstStyle>
            <a:lvl1pPr marL="287338" indent="-287338">
              <a:spcBef>
                <a:spcPts val="1224"/>
              </a:spcBef>
              <a:buClr>
                <a:schemeClr val="tx2"/>
              </a:buClr>
              <a:buFont typeface="Arial" pitchFamily="34" charset="0"/>
              <a:buChar char="•"/>
              <a:defRPr sz="3600">
                <a:solidFill>
                  <a:srgbClr val="58288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a:lstStyle>
            <a:lvl1pPr marL="287338" indent="-287338">
              <a:spcBef>
                <a:spcPts val="1224"/>
              </a:spcBef>
              <a:buClr>
                <a:schemeClr val="tx2"/>
              </a:buClr>
              <a:buFont typeface="Arial" pitchFamily="34" charset="0"/>
              <a:buChar char="•"/>
              <a:defRPr sz="3600">
                <a:solidFill>
                  <a:srgbClr val="58288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2175479-BF92-4973-ABF1-1FC8A56FBAF4}"/>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7" name="Picture 6">
            <a:extLst>
              <a:ext uri="{FF2B5EF4-FFF2-40B4-BE49-F238E27FC236}">
                <a16:creationId xmlns:a16="http://schemas.microsoft.com/office/drawing/2014/main" id="{4BEBB810-254A-4C14-A6A9-9DD6BA496C8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403820780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FD682E6E-D693-47B4-93F8-88AE13A1A78A}"/>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4" name="Picture 3">
            <a:extLst>
              <a:ext uri="{FF2B5EF4-FFF2-40B4-BE49-F238E27FC236}">
                <a16:creationId xmlns:a16="http://schemas.microsoft.com/office/drawing/2014/main" id="{C34AFCAD-271C-4321-9941-A7A0F5C28A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37557062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9519404-1B4B-459D-98BE-1C30989087B5}"/>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7" name="Picture 6">
            <a:extLst>
              <a:ext uri="{FF2B5EF4-FFF2-40B4-BE49-F238E27FC236}">
                <a16:creationId xmlns:a16="http://schemas.microsoft.com/office/drawing/2014/main" id="{CE7F264E-D37C-44E9-80AD-889F19BD75C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370008086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58288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828D53-DF72-465B-953A-66F665A5957E}"/>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5" name="Picture 4">
            <a:extLst>
              <a:ext uri="{FF2B5EF4-FFF2-40B4-BE49-F238E27FC236}">
                <a16:creationId xmlns:a16="http://schemas.microsoft.com/office/drawing/2014/main" id="{540E9B97-2734-47EB-80FC-D762EEC3CD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689665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Section Title Accent Color 1">
    <p:bg>
      <p:bgPr>
        <a:solidFill>
          <a:srgbClr val="80BF3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2D2208-6AAC-4433-8328-088C5E00C5E0}"/>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5" name="Picture 4">
            <a:extLst>
              <a:ext uri="{FF2B5EF4-FFF2-40B4-BE49-F238E27FC236}">
                <a16:creationId xmlns:a16="http://schemas.microsoft.com/office/drawing/2014/main" id="{CBE0E069-C372-4663-889A-F2EDA48DB93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38017687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Rectangle 3"/>
          <p:cNvSpPr/>
          <p:nvPr userDrawn="1"/>
        </p:nvSpPr>
        <p:spPr bwMode="auto">
          <a:xfrm>
            <a:off x="182563" y="1576388"/>
            <a:ext cx="12070648" cy="3657600"/>
          </a:xfrm>
          <a:prstGeom prst="rect">
            <a:avLst/>
          </a:prstGeom>
          <a:solidFill>
            <a:srgbClr val="58288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472">
              <a:lnSpc>
                <a:spcPct val="90000"/>
              </a:lnSpc>
              <a:defRPr/>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458788" y="481013"/>
            <a:ext cx="17367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74702" y="2123084"/>
            <a:ext cx="9143936" cy="1831379"/>
          </a:xfrm>
          <a:noFill/>
        </p:spPr>
        <p:txBody>
          <a:bodyPr anchorCtr="0"/>
          <a:lstStyle>
            <a:lvl1pPr>
              <a:defRPr sz="6000" spc="-100" baseline="0">
                <a:gradFill>
                  <a:gsLst>
                    <a:gs pos="5833">
                      <a:srgbClr val="FFFFFF"/>
                    </a:gs>
                    <a:gs pos="18000">
                      <a:srgbClr val="FFFFFF"/>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2"/>
          </p:nvPr>
        </p:nvSpPr>
        <p:spPr>
          <a:xfrm>
            <a:off x="282230" y="3771579"/>
            <a:ext cx="9143936" cy="1828801"/>
          </a:xfrm>
          <a:noFill/>
        </p:spPr>
        <p:txBody>
          <a:bodyPr tIns="109728" bIns="109728">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a:t>Click to edit Master text styles</a:t>
            </a:r>
          </a:p>
        </p:txBody>
      </p:sp>
      <p:sp>
        <p:nvSpPr>
          <p:cNvPr id="7" name="Rectangle 6">
            <a:extLst>
              <a:ext uri="{FF2B5EF4-FFF2-40B4-BE49-F238E27FC236}">
                <a16:creationId xmlns:a16="http://schemas.microsoft.com/office/drawing/2014/main" id="{87DEB840-4276-4FF8-88E7-DA0B580577A4}"/>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8" name="Picture 7">
            <a:extLst>
              <a:ext uri="{FF2B5EF4-FFF2-40B4-BE49-F238E27FC236}">
                <a16:creationId xmlns:a16="http://schemas.microsoft.com/office/drawing/2014/main" id="{39A1ED45-FBAF-4466-958E-CEB2AA1DF7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1833495197"/>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rgbClr val="169FE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C0E1AE-5543-49E8-BCC9-6BB76F9542BD}"/>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5" name="Picture 4">
            <a:extLst>
              <a:ext uri="{FF2B5EF4-FFF2-40B4-BE49-F238E27FC236}">
                <a16:creationId xmlns:a16="http://schemas.microsoft.com/office/drawing/2014/main" id="{943D5065-708D-4C25-8409-275CEB4757E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18858086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F38428"/>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17E0B2-49E0-4FBC-A705-5131937C940E}"/>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5" name="Picture 4">
            <a:extLst>
              <a:ext uri="{FF2B5EF4-FFF2-40B4-BE49-F238E27FC236}">
                <a16:creationId xmlns:a16="http://schemas.microsoft.com/office/drawing/2014/main" id="{623FBD01-5F43-48DF-A9B3-59152D891FD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1686711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4" name="Rectangle 3"/>
          <p:cNvSpPr/>
          <p:nvPr userDrawn="1"/>
        </p:nvSpPr>
        <p:spPr bwMode="hidden">
          <a:xfrm>
            <a:off x="0" y="1212850"/>
            <a:ext cx="12436475" cy="578167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9" tIns="46639" rIns="46639" bIns="46639" anchor="ctr"/>
          <a:lstStyle/>
          <a:p>
            <a:pPr algn="ctr" defTabSz="932472">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E19F0F98-C593-4239-95EF-20928D290A62}"/>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9" name="Picture 8">
            <a:extLst>
              <a:ext uri="{FF2B5EF4-FFF2-40B4-BE49-F238E27FC236}">
                <a16:creationId xmlns:a16="http://schemas.microsoft.com/office/drawing/2014/main" id="{DF187DC8-2B1D-4C3E-8562-BC229AA9437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332359465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363076"/>
            <a:ext cx="12436476" cy="631450"/>
          </a:xfrm>
          <a:prstGeom prst="rect">
            <a:avLst/>
          </a:prstGeom>
          <a:solidFill>
            <a:srgbClr val="FFFF99"/>
          </a:solidFill>
        </p:spPr>
        <p:txBody>
          <a:bodyPr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Click to edit Master text styles</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8" name="Rectangle 7">
            <a:extLst>
              <a:ext uri="{FF2B5EF4-FFF2-40B4-BE49-F238E27FC236}">
                <a16:creationId xmlns:a16="http://schemas.microsoft.com/office/drawing/2014/main" id="{AB9EA9D4-73B5-46EF-922D-233EE3A1DCEF}"/>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9" name="Picture 8">
            <a:extLst>
              <a:ext uri="{FF2B5EF4-FFF2-40B4-BE49-F238E27FC236}">
                <a16:creationId xmlns:a16="http://schemas.microsoft.com/office/drawing/2014/main" id="{A929AE39-2C64-47E6-BAFB-051FE63DDA0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29236629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sz="5507"/>
            </a:lvl1pPr>
          </a:lstStyle>
          <a:p>
            <a:r>
              <a:rPr lang="en-US"/>
              <a:t>Click to edit Master title style</a:t>
            </a:r>
            <a:endParaRPr lang="en-US" dirty="0"/>
          </a:p>
        </p:txBody>
      </p:sp>
      <p:sp>
        <p:nvSpPr>
          <p:cNvPr id="5" name="Text Placeholder 4"/>
          <p:cNvSpPr>
            <a:spLocks noGrp="1"/>
          </p:cNvSpPr>
          <p:nvPr>
            <p:ph type="body" sz="quarter" idx="10"/>
          </p:nvPr>
        </p:nvSpPr>
        <p:spPr>
          <a:xfrm>
            <a:off x="529660" y="1476621"/>
            <a:ext cx="11375536" cy="1147686"/>
          </a:xfrm>
        </p:spPr>
        <p:txBody>
          <a:bodyPr/>
          <a:lstStyle>
            <a:lvl1pPr marL="3238" indent="0">
              <a:spcBef>
                <a:spcPts val="0"/>
              </a:spcBef>
              <a:spcAft>
                <a:spcPts val="918"/>
              </a:spcAft>
              <a:buSzPct val="80000"/>
              <a:buFont typeface="Arial" pitchFamily="34" charset="0"/>
              <a:buNone/>
              <a:defRPr sz="4080" spc="-102" baseline="0">
                <a:gradFill>
                  <a:gsLst>
                    <a:gs pos="0">
                      <a:srgbClr val="595959"/>
                    </a:gs>
                    <a:gs pos="86000">
                      <a:srgbClr val="595959"/>
                    </a:gs>
                  </a:gsLst>
                  <a:lin ang="5400000" scaled="0"/>
                </a:gradFill>
                <a:latin typeface="Segoe UI Light" pitchFamily="34" charset="0"/>
              </a:defRPr>
            </a:lvl1pPr>
            <a:lvl2pPr marL="3238" indent="0">
              <a:spcBef>
                <a:spcPts val="0"/>
              </a:spcBef>
              <a:buSzPct val="80000"/>
              <a:buFont typeface="Arial" pitchFamily="34" charset="0"/>
              <a:buNone/>
              <a:defRPr sz="2040" spc="-51" baseline="0">
                <a:gradFill>
                  <a:gsLst>
                    <a:gs pos="0">
                      <a:srgbClr val="595959"/>
                    </a:gs>
                    <a:gs pos="86000">
                      <a:srgbClr val="595959"/>
                    </a:gs>
                  </a:gsLst>
                  <a:lin ang="5400000" scaled="0"/>
                </a:gradFill>
              </a:defRPr>
            </a:lvl2pPr>
            <a:lvl3pPr marL="1283940" indent="-41124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36902" indent="-35296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80149" indent="-3432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Click to edit Master text styles</a:t>
            </a:r>
          </a:p>
          <a:p>
            <a:pPr lvl="1"/>
            <a:r>
              <a:rPr lang="en-US"/>
              <a:t>Second level</a:t>
            </a:r>
          </a:p>
        </p:txBody>
      </p:sp>
      <p:sp>
        <p:nvSpPr>
          <p:cNvPr id="8" name="Rectangle 7">
            <a:extLst>
              <a:ext uri="{FF2B5EF4-FFF2-40B4-BE49-F238E27FC236}">
                <a16:creationId xmlns:a16="http://schemas.microsoft.com/office/drawing/2014/main" id="{22C380A1-A7B2-4866-977D-B6298A7DDBE9}"/>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9" name="Picture 8">
            <a:extLst>
              <a:ext uri="{FF2B5EF4-FFF2-40B4-BE49-F238E27FC236}">
                <a16:creationId xmlns:a16="http://schemas.microsoft.com/office/drawing/2014/main" id="{F3E73D64-7F4A-4E9C-BF67-75B58BD77F5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153948638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3648811"/>
            <a:ext cx="10726460" cy="1004492"/>
          </a:xfrm>
          <a:prstGeom prst="rect">
            <a:avLst/>
          </a:prstGeom>
        </p:spPr>
        <p:txBody>
          <a:bodyPr anchor="b"/>
          <a:lstStyle>
            <a:lvl1pPr>
              <a:defRPr sz="6119"/>
            </a:lvl1pPr>
          </a:lstStyle>
          <a:p>
            <a:r>
              <a:rPr lang="en-US" dirty="0"/>
              <a:t>Click to edit Master title style</a:t>
            </a:r>
            <a:endParaRPr lang="pt-BR" dirty="0"/>
          </a:p>
        </p:txBody>
      </p:sp>
      <p:sp>
        <p:nvSpPr>
          <p:cNvPr id="3" name="Text Placeholder 2"/>
          <p:cNvSpPr>
            <a:spLocks noGrp="1"/>
          </p:cNvSpPr>
          <p:nvPr>
            <p:ph type="body" idx="1" hasCustomPrompt="1"/>
          </p:nvPr>
        </p:nvSpPr>
        <p:spPr>
          <a:xfrm>
            <a:off x="848530" y="4680828"/>
            <a:ext cx="10726460" cy="1530052"/>
          </a:xfrm>
          <a:prstGeom prst="rect">
            <a:avLst/>
          </a:prstGeom>
        </p:spPr>
        <p:txBody>
          <a:bodyPr/>
          <a:lstStyle>
            <a:lvl1pPr marL="0" indent="0">
              <a:buNone/>
              <a:defRPr sz="2448" b="0" baseline="0">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dirty="0"/>
              <a:t>Name</a:t>
            </a:r>
          </a:p>
          <a:p>
            <a:pPr lvl="0"/>
            <a:r>
              <a:rPr lang="en-US" dirty="0"/>
              <a:t>Expertise</a:t>
            </a:r>
          </a:p>
          <a:p>
            <a:pPr lvl="0"/>
            <a:r>
              <a:rPr lang="en-US" dirty="0"/>
              <a:t>@Twitter / Site / FB</a:t>
            </a:r>
          </a:p>
        </p:txBody>
      </p:sp>
      <p:sp>
        <p:nvSpPr>
          <p:cNvPr id="4" name="Date Placeholder 3"/>
          <p:cNvSpPr>
            <a:spLocks noGrp="1"/>
          </p:cNvSpPr>
          <p:nvPr>
            <p:ph type="dt" sz="half" idx="10"/>
          </p:nvPr>
        </p:nvSpPr>
        <p:spPr>
          <a:xfrm>
            <a:off x="855008" y="6482889"/>
            <a:ext cx="2798207" cy="372394"/>
          </a:xfrm>
          <a:prstGeom prst="rect">
            <a:avLst/>
          </a:prstGeom>
        </p:spPr>
        <p:txBody>
          <a:bodyPr/>
          <a:lstStyle>
            <a:lvl1pPr>
              <a:defRPr/>
            </a:lvl1pPr>
          </a:lstStyle>
          <a:p>
            <a:r>
              <a:rPr lang="pt-BR" dirty="0"/>
              <a:t>Date</a:t>
            </a:r>
          </a:p>
        </p:txBody>
      </p:sp>
      <p:sp>
        <p:nvSpPr>
          <p:cNvPr id="5" name="Footer Placeholder 4"/>
          <p:cNvSpPr>
            <a:spLocks noGrp="1"/>
          </p:cNvSpPr>
          <p:nvPr>
            <p:ph type="ftr" sz="quarter" idx="11"/>
          </p:nvPr>
        </p:nvSpPr>
        <p:spPr>
          <a:xfrm>
            <a:off x="4119583" y="6482889"/>
            <a:ext cx="4197310" cy="372394"/>
          </a:xfrm>
          <a:prstGeom prst="rect">
            <a:avLst/>
          </a:prstGeom>
        </p:spPr>
        <p:txBody>
          <a:bodyPr/>
          <a:lstStyle/>
          <a:p>
            <a:endParaRPr lang="pt-BR" dirty="0"/>
          </a:p>
        </p:txBody>
      </p:sp>
      <p:sp>
        <p:nvSpPr>
          <p:cNvPr id="6" name="Slide Number Placeholder 5"/>
          <p:cNvSpPr>
            <a:spLocks noGrp="1"/>
          </p:cNvSpPr>
          <p:nvPr>
            <p:ph type="sldNum" sz="quarter" idx="12"/>
          </p:nvPr>
        </p:nvSpPr>
        <p:spPr>
          <a:xfrm>
            <a:off x="8783260" y="6482889"/>
            <a:ext cx="2798207" cy="372394"/>
          </a:xfrm>
          <a:prstGeom prst="rect">
            <a:avLst/>
          </a:prstGeom>
        </p:spPr>
        <p:txBody>
          <a:bodyPr/>
          <a:lstStyle/>
          <a:p>
            <a:fld id="{629AA6F2-AF59-44DA-8AE6-E25B80ED9BF3}" type="slidenum">
              <a:rPr lang="pt-BR" smtClean="0"/>
              <a:t>‹#›</a:t>
            </a:fld>
            <a:endParaRPr lang="pt-BR" dirty="0"/>
          </a:p>
        </p:txBody>
      </p:sp>
      <p:sp>
        <p:nvSpPr>
          <p:cNvPr id="9" name="Rectangle 8"/>
          <p:cNvSpPr/>
          <p:nvPr userDrawn="1"/>
        </p:nvSpPr>
        <p:spPr>
          <a:xfrm>
            <a:off x="2307801" y="130"/>
            <a:ext cx="7115715" cy="1807520"/>
          </a:xfrm>
          <a:prstGeom prst="rect">
            <a:avLst/>
          </a:prstGeom>
          <a:solidFill>
            <a:srgbClr val="0873BB"/>
          </a:solidFill>
          <a:ln>
            <a:solidFill>
              <a:srgbClr val="0873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9510058" y="129"/>
            <a:ext cx="2926418" cy="1817134"/>
          </a:xfrm>
          <a:prstGeom prst="rect">
            <a:avLst/>
          </a:prstGeom>
          <a:solidFill>
            <a:srgbClr val="26AB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7288801" y="1903663"/>
            <a:ext cx="5147674" cy="1566074"/>
          </a:xfrm>
          <a:prstGeom prst="rect">
            <a:avLst/>
          </a:prstGeom>
          <a:solidFill>
            <a:srgbClr val="0873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2307799" y="1903665"/>
            <a:ext cx="4875227" cy="1566203"/>
          </a:xfrm>
          <a:prstGeom prst="rect">
            <a:avLst/>
          </a:prstGeom>
          <a:solidFill>
            <a:srgbClr val="26AB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2191725" cy="3469738"/>
          </a:xfrm>
          <a:prstGeom prst="rect">
            <a:avLst/>
          </a:prstGeom>
        </p:spPr>
      </p:pic>
      <p:sp>
        <p:nvSpPr>
          <p:cNvPr id="14" name="TextBox 13"/>
          <p:cNvSpPr txBox="1"/>
          <p:nvPr userDrawn="1"/>
        </p:nvSpPr>
        <p:spPr>
          <a:xfrm>
            <a:off x="2456503" y="77803"/>
            <a:ext cx="6788777" cy="1473609"/>
          </a:xfrm>
          <a:prstGeom prst="rect">
            <a:avLst/>
          </a:prstGeom>
          <a:noFill/>
        </p:spPr>
        <p:txBody>
          <a:bodyPr wrap="square" rtlCol="0">
            <a:spAutoFit/>
          </a:bodyPr>
          <a:lstStyle/>
          <a:p>
            <a:pPr algn="ctr"/>
            <a:r>
              <a:rPr lang="en-US" sz="4488" dirty="0">
                <a:solidFill>
                  <a:schemeClr val="bg1"/>
                </a:solidFill>
                <a:latin typeface="Segoe UI" panose="020B0502040204020203" pitchFamily="34" charset="0"/>
                <a:cs typeface="Segoe UI" panose="020B0502040204020203" pitchFamily="34" charset="0"/>
              </a:rPr>
              <a:t>Intro To Azure</a:t>
            </a:r>
          </a:p>
          <a:p>
            <a:pPr algn="ctr"/>
            <a:r>
              <a:rPr lang="en-US" sz="4488" dirty="0">
                <a:solidFill>
                  <a:schemeClr val="bg1"/>
                </a:solidFill>
                <a:latin typeface="Segoe UI" panose="020B0502040204020203" pitchFamily="34" charset="0"/>
                <a:cs typeface="Segoe UI" panose="020B0502040204020203" pitchFamily="34" charset="0"/>
              </a:rPr>
              <a:t>Blob Storage</a:t>
            </a:r>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04283" y="309395"/>
            <a:ext cx="3232776" cy="1188987"/>
          </a:xfrm>
          <a:prstGeom prst="rect">
            <a:avLst/>
          </a:prstGeom>
        </p:spPr>
      </p:pic>
      <p:sp>
        <p:nvSpPr>
          <p:cNvPr id="16" name="TextBox 15"/>
          <p:cNvSpPr txBox="1"/>
          <p:nvPr userDrawn="1"/>
        </p:nvSpPr>
        <p:spPr>
          <a:xfrm>
            <a:off x="2336305" y="2074587"/>
            <a:ext cx="4807916" cy="862581"/>
          </a:xfrm>
          <a:prstGeom prst="rect">
            <a:avLst/>
          </a:prstGeom>
          <a:noFill/>
        </p:spPr>
        <p:txBody>
          <a:bodyPr wrap="square" rtlCol="0">
            <a:spAutoFit/>
          </a:bodyPr>
          <a:lstStyle/>
          <a:p>
            <a:pPr algn="ctr"/>
            <a:r>
              <a:rPr lang="en-US" sz="4896" dirty="0">
                <a:solidFill>
                  <a:schemeClr val="bg1"/>
                </a:solidFill>
                <a:latin typeface="Segoe UI" panose="020B0502040204020203" pitchFamily="34" charset="0"/>
                <a:cs typeface="Segoe UI" panose="020B0502040204020203" pitchFamily="34" charset="0"/>
              </a:rPr>
              <a:t>Thomas Rayner</a:t>
            </a:r>
          </a:p>
        </p:txBody>
      </p:sp>
      <p:pic>
        <p:nvPicPr>
          <p:cNvPr id="17" name="Picture 1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90236" y="1960795"/>
            <a:ext cx="1593369" cy="1593143"/>
          </a:xfrm>
          <a:prstGeom prst="rect">
            <a:avLst/>
          </a:prstGeom>
        </p:spPr>
      </p:pic>
      <p:pic>
        <p:nvPicPr>
          <p:cNvPr id="18" name="Picture 1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285039" y="1903665"/>
            <a:ext cx="1594055" cy="1593829"/>
          </a:xfrm>
          <a:prstGeom prst="rect">
            <a:avLst/>
          </a:prstGeom>
        </p:spPr>
      </p:pic>
    </p:spTree>
    <p:extLst>
      <p:ext uri="{BB962C8B-B14F-4D97-AF65-F5344CB8AC3E}">
        <p14:creationId xmlns:p14="http://schemas.microsoft.com/office/powerpoint/2010/main" val="3241052461"/>
      </p:ext>
    </p:extLst>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0070C0"/>
        </a:solidFill>
        <a:effectLst/>
      </p:bgPr>
    </p:bg>
    <p:spTree>
      <p:nvGrpSpPr>
        <p:cNvPr id="1" name=""/>
        <p:cNvGrpSpPr/>
        <p:nvPr/>
      </p:nvGrpSpPr>
      <p:grpSpPr>
        <a:xfrm>
          <a:off x="0" y="0"/>
          <a:ext cx="0" cy="0"/>
          <a:chOff x="0" y="0"/>
          <a:chExt cx="0" cy="0"/>
        </a:xfrm>
      </p:grpSpPr>
      <p:pic>
        <p:nvPicPr>
          <p:cNvPr id="3" name="Picture 6"/>
          <p:cNvPicPr>
            <a:picLocks noChangeAspect="1"/>
          </p:cNvPicPr>
          <p:nvPr userDrawn="1"/>
        </p:nvPicPr>
        <p:blipFill rotWithShape="1">
          <a:blip r:embed="rId2">
            <a:extLst>
              <a:ext uri="{28A0092B-C50C-407E-A947-70E740481C1C}">
                <a14:useLocalDpi xmlns:a14="http://schemas.microsoft.com/office/drawing/2010/main" val="0"/>
              </a:ext>
            </a:extLst>
          </a:blip>
          <a:srcRect l="47040" t="10123" r="3023" b="1524"/>
          <a:stretch/>
        </p:blipFill>
        <p:spPr bwMode="auto">
          <a:xfrm>
            <a:off x="7180585" y="0"/>
            <a:ext cx="5403944" cy="699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162859" y="281261"/>
            <a:ext cx="4648873" cy="862581"/>
          </a:xfrm>
          <a:prstGeom prst="rect">
            <a:avLst/>
          </a:prstGeom>
          <a:noFill/>
        </p:spPr>
        <p:txBody>
          <a:bodyPr wrap="square" rtlCol="0">
            <a:spAutoFit/>
          </a:bodyPr>
          <a:lstStyle/>
          <a:p>
            <a:r>
              <a:rPr lang="en-US" sz="4896" dirty="0">
                <a:solidFill>
                  <a:schemeClr val="bg1"/>
                </a:solidFill>
              </a:rPr>
              <a:t>Agenda</a:t>
            </a:r>
          </a:p>
        </p:txBody>
      </p:sp>
      <p:sp>
        <p:nvSpPr>
          <p:cNvPr id="7" name="Content Placeholder 2"/>
          <p:cNvSpPr>
            <a:spLocks noGrp="1"/>
          </p:cNvSpPr>
          <p:nvPr>
            <p:ph sz="half" idx="1"/>
          </p:nvPr>
        </p:nvSpPr>
        <p:spPr>
          <a:xfrm>
            <a:off x="330646" y="1432675"/>
            <a:ext cx="6613053" cy="5332400"/>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BR" dirty="0"/>
          </a:p>
        </p:txBody>
      </p:sp>
    </p:spTree>
    <p:extLst>
      <p:ext uri="{BB962C8B-B14F-4D97-AF65-F5344CB8AC3E}">
        <p14:creationId xmlns:p14="http://schemas.microsoft.com/office/powerpoint/2010/main" val="596177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66652" y="561547"/>
            <a:ext cx="10614815" cy="1162798"/>
          </a:xfrm>
          <a:prstGeom prst="rect">
            <a:avLst/>
          </a:prstGeom>
        </p:spPr>
        <p:txBody>
          <a:bodyPr/>
          <a:lstStyle/>
          <a:p>
            <a:r>
              <a:rPr lang="en-US"/>
              <a:t>Click to edit Master title style</a:t>
            </a:r>
            <a:endParaRPr lang="pt-BR"/>
          </a:p>
        </p:txBody>
      </p:sp>
      <p:sp>
        <p:nvSpPr>
          <p:cNvPr id="3" name="Content Placeholder 2"/>
          <p:cNvSpPr>
            <a:spLocks noGrp="1"/>
          </p:cNvSpPr>
          <p:nvPr>
            <p:ph sz="half" idx="1"/>
          </p:nvPr>
        </p:nvSpPr>
        <p:spPr>
          <a:xfrm>
            <a:off x="966652" y="1395667"/>
            <a:ext cx="10614815" cy="44379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BR" dirty="0"/>
          </a:p>
        </p:txBody>
      </p:sp>
      <p:sp>
        <p:nvSpPr>
          <p:cNvPr id="8" name="Rectangle 7"/>
          <p:cNvSpPr/>
          <p:nvPr userDrawn="1"/>
        </p:nvSpPr>
        <p:spPr>
          <a:xfrm>
            <a:off x="-1" y="6482888"/>
            <a:ext cx="12436475" cy="511637"/>
          </a:xfrm>
          <a:prstGeom prst="rect">
            <a:avLst/>
          </a:prstGeom>
          <a:solidFill>
            <a:srgbClr val="0072C6"/>
          </a:solidFill>
          <a:ln>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8433" y="6380470"/>
            <a:ext cx="716575" cy="716474"/>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124036" y="6460460"/>
            <a:ext cx="556570" cy="556491"/>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598223" y="6400658"/>
            <a:ext cx="1838251" cy="676093"/>
          </a:xfrm>
          <a:prstGeom prst="rect">
            <a:avLst/>
          </a:prstGeom>
        </p:spPr>
      </p:pic>
      <p:sp>
        <p:nvSpPr>
          <p:cNvPr id="14" name="Rectangle 13"/>
          <p:cNvSpPr/>
          <p:nvPr userDrawn="1"/>
        </p:nvSpPr>
        <p:spPr>
          <a:xfrm>
            <a:off x="966652" y="7923"/>
            <a:ext cx="11469823" cy="511637"/>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5" name="Pictur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 y="0"/>
            <a:ext cx="932736" cy="1476622"/>
          </a:xfrm>
          <a:prstGeom prst="rect">
            <a:avLst/>
          </a:prstGeom>
        </p:spPr>
      </p:pic>
      <p:sp>
        <p:nvSpPr>
          <p:cNvPr id="16" name="TextBox 15"/>
          <p:cNvSpPr txBox="1"/>
          <p:nvPr userDrawn="1"/>
        </p:nvSpPr>
        <p:spPr>
          <a:xfrm>
            <a:off x="7800016" y="82443"/>
            <a:ext cx="4670378" cy="376684"/>
          </a:xfrm>
          <a:prstGeom prst="rect">
            <a:avLst/>
          </a:prstGeom>
          <a:noFill/>
        </p:spPr>
        <p:txBody>
          <a:bodyPr wrap="square" rtlCol="0">
            <a:spAutoFit/>
          </a:bodyPr>
          <a:lstStyle/>
          <a:p>
            <a:r>
              <a:rPr lang="en-US" dirty="0">
                <a:solidFill>
                  <a:schemeClr val="bg1"/>
                </a:solidFill>
              </a:rPr>
              <a:t>@</a:t>
            </a:r>
            <a:r>
              <a:rPr lang="en-US" dirty="0" err="1">
                <a:solidFill>
                  <a:schemeClr val="bg1"/>
                </a:solidFill>
              </a:rPr>
              <a:t>MrThomasRayner</a:t>
            </a:r>
            <a:r>
              <a:rPr lang="en-US" dirty="0">
                <a:solidFill>
                  <a:schemeClr val="bg1"/>
                </a:solidFill>
              </a:rPr>
              <a:t> – workingsysadmin.com</a:t>
            </a:r>
            <a:endParaRPr lang="pt-BR" dirty="0">
              <a:solidFill>
                <a:schemeClr val="bg1"/>
              </a:solidFill>
            </a:endParaRPr>
          </a:p>
        </p:txBody>
      </p:sp>
      <p:sp>
        <p:nvSpPr>
          <p:cNvPr id="6" name="Footer Placeholder 5"/>
          <p:cNvSpPr>
            <a:spLocks noGrp="1"/>
          </p:cNvSpPr>
          <p:nvPr>
            <p:ph type="ftr" sz="quarter" idx="11"/>
          </p:nvPr>
        </p:nvSpPr>
        <p:spPr>
          <a:xfrm>
            <a:off x="2669970" y="6544415"/>
            <a:ext cx="4197310" cy="372394"/>
          </a:xfrm>
          <a:prstGeom prst="rect">
            <a:avLst/>
          </a:prstGeom>
        </p:spPr>
        <p:txBody>
          <a:bodyPr/>
          <a:lstStyle>
            <a:lvl1pPr>
              <a:defRPr sz="1836" b="1">
                <a:solidFill>
                  <a:schemeClr val="bg1"/>
                </a:solidFill>
              </a:defRPr>
            </a:lvl1pPr>
          </a:lstStyle>
          <a:p>
            <a:endParaRPr lang="pt-BR" dirty="0"/>
          </a:p>
        </p:txBody>
      </p:sp>
      <p:sp>
        <p:nvSpPr>
          <p:cNvPr id="7" name="Slide Number Placeholder 6"/>
          <p:cNvSpPr>
            <a:spLocks noGrp="1"/>
          </p:cNvSpPr>
          <p:nvPr>
            <p:ph type="sldNum" sz="quarter" idx="12"/>
          </p:nvPr>
        </p:nvSpPr>
        <p:spPr>
          <a:xfrm>
            <a:off x="7800016" y="6544414"/>
            <a:ext cx="2798207" cy="372394"/>
          </a:xfrm>
          <a:prstGeom prst="rect">
            <a:avLst/>
          </a:prstGeom>
        </p:spPr>
        <p:txBody>
          <a:bodyPr/>
          <a:lstStyle>
            <a:lvl1pPr>
              <a:defRPr b="1">
                <a:solidFill>
                  <a:schemeClr val="bg1"/>
                </a:solidFill>
              </a:defRPr>
            </a:lvl1pPr>
          </a:lstStyle>
          <a:p>
            <a:fld id="{629AA6F2-AF59-44DA-8AE6-E25B80ED9BF3}" type="slidenum">
              <a:rPr lang="pt-BR" smtClean="0"/>
              <a:pPr/>
              <a:t>‹#›</a:t>
            </a:fld>
            <a:endParaRPr lang="pt-BR" dirty="0"/>
          </a:p>
        </p:txBody>
      </p:sp>
    </p:spTree>
    <p:extLst>
      <p:ext uri="{BB962C8B-B14F-4D97-AF65-F5344CB8AC3E}">
        <p14:creationId xmlns:p14="http://schemas.microsoft.com/office/powerpoint/2010/main" val="35440483"/>
      </p:ext>
    </p:extLst>
  </p:cSld>
  <p:clrMapOvr>
    <a:masterClrMapping/>
  </p:clrMapOvr>
  <p:transition spd="slow">
    <p:push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66652" y="561547"/>
            <a:ext cx="10614815" cy="1162798"/>
          </a:xfrm>
          <a:prstGeom prst="rect">
            <a:avLst/>
          </a:prstGeom>
        </p:spPr>
        <p:txBody>
          <a:bodyPr/>
          <a:lstStyle/>
          <a:p>
            <a:r>
              <a:rPr lang="en-US"/>
              <a:t>Click to edit Master title style</a:t>
            </a:r>
            <a:endParaRPr lang="pt-BR"/>
          </a:p>
        </p:txBody>
      </p:sp>
      <p:sp>
        <p:nvSpPr>
          <p:cNvPr id="3" name="Content Placeholder 2"/>
          <p:cNvSpPr>
            <a:spLocks noGrp="1"/>
          </p:cNvSpPr>
          <p:nvPr>
            <p:ph sz="half" idx="1"/>
          </p:nvPr>
        </p:nvSpPr>
        <p:spPr>
          <a:xfrm>
            <a:off x="966652" y="1861968"/>
            <a:ext cx="5173857" cy="443796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295965" y="1861968"/>
            <a:ext cx="5285502" cy="443796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8" name="Rectangle 7"/>
          <p:cNvSpPr/>
          <p:nvPr userDrawn="1"/>
        </p:nvSpPr>
        <p:spPr>
          <a:xfrm>
            <a:off x="-1" y="6482888"/>
            <a:ext cx="12436475" cy="511637"/>
          </a:xfrm>
          <a:prstGeom prst="rect">
            <a:avLst/>
          </a:prstGeom>
          <a:solidFill>
            <a:srgbClr val="0072C6"/>
          </a:solidFill>
          <a:ln>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8433" y="6380470"/>
            <a:ext cx="716575" cy="716474"/>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124036" y="6460460"/>
            <a:ext cx="556570" cy="556491"/>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598223" y="6400658"/>
            <a:ext cx="1838251" cy="676093"/>
          </a:xfrm>
          <a:prstGeom prst="rect">
            <a:avLst/>
          </a:prstGeom>
        </p:spPr>
      </p:pic>
      <p:sp>
        <p:nvSpPr>
          <p:cNvPr id="14" name="Rectangle 13"/>
          <p:cNvSpPr/>
          <p:nvPr userDrawn="1"/>
        </p:nvSpPr>
        <p:spPr>
          <a:xfrm>
            <a:off x="966652" y="7923"/>
            <a:ext cx="11469823" cy="511637"/>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5" name="Pictur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 y="0"/>
            <a:ext cx="932736" cy="1476622"/>
          </a:xfrm>
          <a:prstGeom prst="rect">
            <a:avLst/>
          </a:prstGeom>
        </p:spPr>
      </p:pic>
      <p:sp>
        <p:nvSpPr>
          <p:cNvPr id="6" name="Footer Placeholder 5"/>
          <p:cNvSpPr>
            <a:spLocks noGrp="1"/>
          </p:cNvSpPr>
          <p:nvPr>
            <p:ph type="ftr" sz="quarter" idx="11"/>
          </p:nvPr>
        </p:nvSpPr>
        <p:spPr>
          <a:xfrm>
            <a:off x="2669970" y="6544415"/>
            <a:ext cx="4197310" cy="372394"/>
          </a:xfrm>
          <a:prstGeom prst="rect">
            <a:avLst/>
          </a:prstGeom>
        </p:spPr>
        <p:txBody>
          <a:bodyPr/>
          <a:lstStyle>
            <a:lvl1pPr>
              <a:defRPr sz="1836" b="1">
                <a:solidFill>
                  <a:schemeClr val="bg1"/>
                </a:solidFill>
              </a:defRPr>
            </a:lvl1pPr>
          </a:lstStyle>
          <a:p>
            <a:endParaRPr lang="pt-BR" dirty="0"/>
          </a:p>
        </p:txBody>
      </p:sp>
      <p:sp>
        <p:nvSpPr>
          <p:cNvPr id="7" name="Slide Number Placeholder 6"/>
          <p:cNvSpPr>
            <a:spLocks noGrp="1"/>
          </p:cNvSpPr>
          <p:nvPr>
            <p:ph type="sldNum" sz="quarter" idx="12"/>
          </p:nvPr>
        </p:nvSpPr>
        <p:spPr>
          <a:xfrm>
            <a:off x="7800016" y="6544414"/>
            <a:ext cx="2798207" cy="372394"/>
          </a:xfrm>
          <a:prstGeom prst="rect">
            <a:avLst/>
          </a:prstGeom>
        </p:spPr>
        <p:txBody>
          <a:bodyPr/>
          <a:lstStyle>
            <a:lvl1pPr>
              <a:defRPr b="1">
                <a:solidFill>
                  <a:schemeClr val="bg1"/>
                </a:solidFill>
              </a:defRPr>
            </a:lvl1pPr>
          </a:lstStyle>
          <a:p>
            <a:fld id="{629AA6F2-AF59-44DA-8AE6-E25B80ED9BF3}" type="slidenum">
              <a:rPr lang="pt-BR" smtClean="0"/>
              <a:pPr/>
              <a:t>‹#›</a:t>
            </a:fld>
            <a:endParaRPr lang="pt-BR" dirty="0"/>
          </a:p>
        </p:txBody>
      </p:sp>
      <p:sp>
        <p:nvSpPr>
          <p:cNvPr id="17" name="TextBox 16"/>
          <p:cNvSpPr txBox="1"/>
          <p:nvPr userDrawn="1"/>
        </p:nvSpPr>
        <p:spPr>
          <a:xfrm>
            <a:off x="7800016" y="82443"/>
            <a:ext cx="4670378" cy="376684"/>
          </a:xfrm>
          <a:prstGeom prst="rect">
            <a:avLst/>
          </a:prstGeom>
          <a:noFill/>
        </p:spPr>
        <p:txBody>
          <a:bodyPr wrap="square" rtlCol="0">
            <a:spAutoFit/>
          </a:bodyPr>
          <a:lstStyle/>
          <a:p>
            <a:r>
              <a:rPr lang="en-US" dirty="0">
                <a:solidFill>
                  <a:schemeClr val="bg1"/>
                </a:solidFill>
              </a:rPr>
              <a:t>@</a:t>
            </a:r>
            <a:r>
              <a:rPr lang="en-US" dirty="0" err="1">
                <a:solidFill>
                  <a:schemeClr val="bg1"/>
                </a:solidFill>
              </a:rPr>
              <a:t>MrThomasRayner</a:t>
            </a:r>
            <a:r>
              <a:rPr lang="en-US" dirty="0">
                <a:solidFill>
                  <a:schemeClr val="bg1"/>
                </a:solidFill>
              </a:rPr>
              <a:t> – workingsysadmin.com</a:t>
            </a:r>
            <a:endParaRPr lang="pt-BR" dirty="0">
              <a:solidFill>
                <a:schemeClr val="bg1"/>
              </a:solidFill>
            </a:endParaRPr>
          </a:p>
        </p:txBody>
      </p:sp>
    </p:spTree>
    <p:extLst>
      <p:ext uri="{BB962C8B-B14F-4D97-AF65-F5344CB8AC3E}">
        <p14:creationId xmlns:p14="http://schemas.microsoft.com/office/powerpoint/2010/main" val="1991645036"/>
      </p:ext>
    </p:extLst>
  </p:cSld>
  <p:clrMapOvr>
    <a:masterClrMapping/>
  </p:clrMapOvr>
  <p:transition spd="slow">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55008" y="6482889"/>
            <a:ext cx="2798207" cy="372394"/>
          </a:xfrm>
          <a:prstGeom prst="rect">
            <a:avLst/>
          </a:prstGeom>
        </p:spPr>
        <p:txBody>
          <a:bodyPr/>
          <a:lstStyle/>
          <a:p>
            <a:fld id="{E90E3BD1-B73B-43E4-A4D1-9229F8DDBABB}" type="datetimeFigureOut">
              <a:rPr lang="pt-BR" smtClean="0"/>
              <a:t>06/12/2017</a:t>
            </a:fld>
            <a:endParaRPr lang="pt-BR" dirty="0"/>
          </a:p>
        </p:txBody>
      </p:sp>
      <p:sp>
        <p:nvSpPr>
          <p:cNvPr id="3" name="Footer Placeholder 2"/>
          <p:cNvSpPr>
            <a:spLocks noGrp="1"/>
          </p:cNvSpPr>
          <p:nvPr>
            <p:ph type="ftr" sz="quarter" idx="11"/>
          </p:nvPr>
        </p:nvSpPr>
        <p:spPr>
          <a:xfrm>
            <a:off x="4119583" y="6482889"/>
            <a:ext cx="4197310" cy="372394"/>
          </a:xfrm>
          <a:prstGeom prst="rect">
            <a:avLst/>
          </a:prstGeom>
        </p:spPr>
        <p:txBody>
          <a:bodyPr/>
          <a:lstStyle/>
          <a:p>
            <a:endParaRPr lang="pt-BR" dirty="0"/>
          </a:p>
        </p:txBody>
      </p:sp>
      <p:sp>
        <p:nvSpPr>
          <p:cNvPr id="4" name="Slide Number Placeholder 3"/>
          <p:cNvSpPr>
            <a:spLocks noGrp="1"/>
          </p:cNvSpPr>
          <p:nvPr>
            <p:ph type="sldNum" sz="quarter" idx="12"/>
          </p:nvPr>
        </p:nvSpPr>
        <p:spPr>
          <a:xfrm>
            <a:off x="8783260" y="6482889"/>
            <a:ext cx="2798207" cy="372394"/>
          </a:xfrm>
          <a:prstGeom prst="rect">
            <a:avLst/>
          </a:prstGeom>
        </p:spPr>
        <p:txBody>
          <a:bodyPr/>
          <a:lstStyle/>
          <a:p>
            <a:fld id="{629AA6F2-AF59-44DA-8AE6-E25B80ED9BF3}" type="slidenum">
              <a:rPr lang="pt-BR" smtClean="0"/>
              <a:t>‹#›</a:t>
            </a:fld>
            <a:endParaRPr lang="pt-BR" dirty="0"/>
          </a:p>
        </p:txBody>
      </p:sp>
      <p:sp>
        <p:nvSpPr>
          <p:cNvPr id="5" name="Rectangle 4"/>
          <p:cNvSpPr/>
          <p:nvPr userDrawn="1"/>
        </p:nvSpPr>
        <p:spPr>
          <a:xfrm>
            <a:off x="0" y="0"/>
            <a:ext cx="12436475" cy="6994525"/>
          </a:xfrm>
          <a:prstGeom prst="rect">
            <a:avLst/>
          </a:prstGeom>
          <a:solidFill>
            <a:srgbClr val="0072C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a:p>
        </p:txBody>
      </p:sp>
      <p:sp>
        <p:nvSpPr>
          <p:cNvPr id="7" name="TextBox 6"/>
          <p:cNvSpPr txBox="1"/>
          <p:nvPr userDrawn="1"/>
        </p:nvSpPr>
        <p:spPr>
          <a:xfrm>
            <a:off x="1371971" y="5254374"/>
            <a:ext cx="10765252" cy="1599027"/>
          </a:xfrm>
          <a:prstGeom prst="rect">
            <a:avLst/>
          </a:prstGeom>
          <a:noFill/>
        </p:spPr>
        <p:txBody>
          <a:bodyPr wrap="square" rtlCol="0">
            <a:spAutoFit/>
          </a:bodyPr>
          <a:lstStyle/>
          <a:p>
            <a:pPr algn="r"/>
            <a:r>
              <a:rPr lang="pt-BR" sz="9791" dirty="0">
                <a:solidFill>
                  <a:schemeClr val="bg1"/>
                </a:solidFill>
              </a:rPr>
              <a:t>Ask Me Anything</a:t>
            </a:r>
          </a:p>
        </p:txBody>
      </p:sp>
    </p:spTree>
    <p:extLst>
      <p:ext uri="{BB962C8B-B14F-4D97-AF65-F5344CB8AC3E}">
        <p14:creationId xmlns:p14="http://schemas.microsoft.com/office/powerpoint/2010/main" val="413476521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58288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a:t>Click to edit Master title style</a:t>
            </a:r>
            <a:endParaRPr lang="en-US" dirty="0"/>
          </a:p>
        </p:txBody>
      </p:sp>
      <p:sp>
        <p:nvSpPr>
          <p:cNvPr id="3" name="Rectangle 2">
            <a:extLst>
              <a:ext uri="{FF2B5EF4-FFF2-40B4-BE49-F238E27FC236}">
                <a16:creationId xmlns:a16="http://schemas.microsoft.com/office/drawing/2014/main" id="{8A73D713-3852-4730-86B5-1371E9041CDF}"/>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4" name="Picture 3">
            <a:extLst>
              <a:ext uri="{FF2B5EF4-FFF2-40B4-BE49-F238E27FC236}">
                <a16:creationId xmlns:a16="http://schemas.microsoft.com/office/drawing/2014/main" id="{0C15456E-E1BE-4447-98AE-8800E7CA69E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18355668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55008" y="6482889"/>
            <a:ext cx="2798207" cy="372394"/>
          </a:xfrm>
          <a:prstGeom prst="rect">
            <a:avLst/>
          </a:prstGeom>
        </p:spPr>
        <p:txBody>
          <a:bodyPr/>
          <a:lstStyle/>
          <a:p>
            <a:fld id="{E90E3BD1-B73B-43E4-A4D1-9229F8DDBABB}" type="datetimeFigureOut">
              <a:rPr lang="pt-BR" smtClean="0"/>
              <a:t>06/12/2017</a:t>
            </a:fld>
            <a:endParaRPr lang="pt-BR" dirty="0"/>
          </a:p>
        </p:txBody>
      </p:sp>
      <p:sp>
        <p:nvSpPr>
          <p:cNvPr id="3" name="Footer Placeholder 2"/>
          <p:cNvSpPr>
            <a:spLocks noGrp="1"/>
          </p:cNvSpPr>
          <p:nvPr>
            <p:ph type="ftr" sz="quarter" idx="11"/>
          </p:nvPr>
        </p:nvSpPr>
        <p:spPr>
          <a:xfrm>
            <a:off x="4119583" y="6482889"/>
            <a:ext cx="4197310" cy="372394"/>
          </a:xfrm>
          <a:prstGeom prst="rect">
            <a:avLst/>
          </a:prstGeom>
        </p:spPr>
        <p:txBody>
          <a:bodyPr/>
          <a:lstStyle/>
          <a:p>
            <a:endParaRPr lang="pt-BR" dirty="0"/>
          </a:p>
        </p:txBody>
      </p:sp>
      <p:sp>
        <p:nvSpPr>
          <p:cNvPr id="4" name="Slide Number Placeholder 3"/>
          <p:cNvSpPr>
            <a:spLocks noGrp="1"/>
          </p:cNvSpPr>
          <p:nvPr>
            <p:ph type="sldNum" sz="quarter" idx="12"/>
          </p:nvPr>
        </p:nvSpPr>
        <p:spPr>
          <a:xfrm>
            <a:off x="8783260" y="6482889"/>
            <a:ext cx="2798207" cy="372394"/>
          </a:xfrm>
          <a:prstGeom prst="rect">
            <a:avLst/>
          </a:prstGeom>
        </p:spPr>
        <p:txBody>
          <a:bodyPr/>
          <a:lstStyle/>
          <a:p>
            <a:fld id="{629AA6F2-AF59-44DA-8AE6-E25B80ED9BF3}" type="slidenum">
              <a:rPr lang="pt-BR" smtClean="0"/>
              <a:t>‹#›</a:t>
            </a:fld>
            <a:endParaRPr lang="pt-BR" dirty="0"/>
          </a:p>
        </p:txBody>
      </p:sp>
      <p:sp>
        <p:nvSpPr>
          <p:cNvPr id="5" name="Rectangle 4"/>
          <p:cNvSpPr/>
          <p:nvPr userDrawn="1"/>
        </p:nvSpPr>
        <p:spPr>
          <a:xfrm>
            <a:off x="0" y="0"/>
            <a:ext cx="12436475" cy="6994525"/>
          </a:xfrm>
          <a:prstGeom prst="rect">
            <a:avLst/>
          </a:prstGeom>
          <a:solidFill>
            <a:srgbClr val="0072C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a:p>
        </p:txBody>
      </p:sp>
      <p:sp>
        <p:nvSpPr>
          <p:cNvPr id="6" name="TextBox 5"/>
          <p:cNvSpPr txBox="1"/>
          <p:nvPr userDrawn="1"/>
        </p:nvSpPr>
        <p:spPr>
          <a:xfrm>
            <a:off x="7406944" y="5254374"/>
            <a:ext cx="4730278" cy="1599027"/>
          </a:xfrm>
          <a:prstGeom prst="rect">
            <a:avLst/>
          </a:prstGeom>
          <a:noFill/>
        </p:spPr>
        <p:txBody>
          <a:bodyPr wrap="square" rtlCol="0">
            <a:spAutoFit/>
          </a:bodyPr>
          <a:lstStyle/>
          <a:p>
            <a:r>
              <a:rPr lang="pt-BR" sz="9791" dirty="0">
                <a:solidFill>
                  <a:schemeClr val="bg1"/>
                </a:solidFill>
              </a:rPr>
              <a:t>Demo</a:t>
            </a:r>
          </a:p>
        </p:txBody>
      </p:sp>
      <p:sp>
        <p:nvSpPr>
          <p:cNvPr id="7" name="Rectangle 6">
            <a:extLst>
              <a:ext uri="{FF2B5EF4-FFF2-40B4-BE49-F238E27FC236}">
                <a16:creationId xmlns:a16="http://schemas.microsoft.com/office/drawing/2014/main" id="{241ED472-816B-4CC6-A853-F218403F1908}"/>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8" name="Picture 7">
            <a:extLst>
              <a:ext uri="{FF2B5EF4-FFF2-40B4-BE49-F238E27FC236}">
                <a16:creationId xmlns:a16="http://schemas.microsoft.com/office/drawing/2014/main" id="{0F5A78E0-D450-4279-89C1-7C00CF526EB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1934229965"/>
      </p:ext>
    </p:extLst>
  </p:cSld>
  <p:clrMapOvr>
    <a:masterClrMapping/>
  </p:clrMapOvr>
  <p:transition spd="slow">
    <p:push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55008" y="6482889"/>
            <a:ext cx="2798207" cy="372394"/>
          </a:xfrm>
          <a:prstGeom prst="rect">
            <a:avLst/>
          </a:prstGeom>
        </p:spPr>
        <p:txBody>
          <a:bodyPr/>
          <a:lstStyle/>
          <a:p>
            <a:fld id="{E90E3BD1-B73B-43E4-A4D1-9229F8DDBABB}" type="datetimeFigureOut">
              <a:rPr lang="pt-BR" smtClean="0"/>
              <a:t>06/12/2017</a:t>
            </a:fld>
            <a:endParaRPr lang="pt-BR" dirty="0"/>
          </a:p>
        </p:txBody>
      </p:sp>
      <p:sp>
        <p:nvSpPr>
          <p:cNvPr id="3" name="Footer Placeholder 2"/>
          <p:cNvSpPr>
            <a:spLocks noGrp="1"/>
          </p:cNvSpPr>
          <p:nvPr>
            <p:ph type="ftr" sz="quarter" idx="11"/>
          </p:nvPr>
        </p:nvSpPr>
        <p:spPr>
          <a:xfrm>
            <a:off x="4119583" y="6482889"/>
            <a:ext cx="4197310" cy="372394"/>
          </a:xfrm>
          <a:prstGeom prst="rect">
            <a:avLst/>
          </a:prstGeom>
        </p:spPr>
        <p:txBody>
          <a:bodyPr/>
          <a:lstStyle/>
          <a:p>
            <a:endParaRPr lang="pt-BR" dirty="0"/>
          </a:p>
        </p:txBody>
      </p:sp>
      <p:sp>
        <p:nvSpPr>
          <p:cNvPr id="4" name="Slide Number Placeholder 3"/>
          <p:cNvSpPr>
            <a:spLocks noGrp="1"/>
          </p:cNvSpPr>
          <p:nvPr>
            <p:ph type="sldNum" sz="quarter" idx="12"/>
          </p:nvPr>
        </p:nvSpPr>
        <p:spPr>
          <a:xfrm>
            <a:off x="8783260" y="6482889"/>
            <a:ext cx="2798207" cy="372394"/>
          </a:xfrm>
          <a:prstGeom prst="rect">
            <a:avLst/>
          </a:prstGeom>
        </p:spPr>
        <p:txBody>
          <a:bodyPr/>
          <a:lstStyle/>
          <a:p>
            <a:fld id="{629AA6F2-AF59-44DA-8AE6-E25B80ED9BF3}" type="slidenum">
              <a:rPr lang="pt-BR" smtClean="0"/>
              <a:t>‹#›</a:t>
            </a:fld>
            <a:endParaRPr lang="pt-BR" dirty="0"/>
          </a:p>
        </p:txBody>
      </p:sp>
      <p:sp>
        <p:nvSpPr>
          <p:cNvPr id="5" name="Rectangle 4"/>
          <p:cNvSpPr/>
          <p:nvPr userDrawn="1"/>
        </p:nvSpPr>
        <p:spPr>
          <a:xfrm>
            <a:off x="0" y="0"/>
            <a:ext cx="12436475" cy="6994525"/>
          </a:xfrm>
          <a:prstGeom prst="rect">
            <a:avLst/>
          </a:prstGeom>
          <a:solidFill>
            <a:srgbClr val="00B0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a:p>
        </p:txBody>
      </p:sp>
      <p:sp>
        <p:nvSpPr>
          <p:cNvPr id="6" name="TextBox 5"/>
          <p:cNvSpPr txBox="1"/>
          <p:nvPr userDrawn="1"/>
        </p:nvSpPr>
        <p:spPr>
          <a:xfrm>
            <a:off x="8653118" y="5254374"/>
            <a:ext cx="3484104" cy="3167549"/>
          </a:xfrm>
          <a:prstGeom prst="rect">
            <a:avLst/>
          </a:prstGeom>
          <a:noFill/>
        </p:spPr>
        <p:txBody>
          <a:bodyPr wrap="square" rtlCol="0">
            <a:spAutoFit/>
          </a:bodyPr>
          <a:lstStyle/>
          <a:p>
            <a:r>
              <a:rPr lang="pt-BR" sz="9791" dirty="0">
                <a:solidFill>
                  <a:schemeClr val="bg1"/>
                </a:solidFill>
              </a:rPr>
              <a:t>Demo</a:t>
            </a:r>
          </a:p>
        </p:txBody>
      </p:sp>
    </p:spTree>
    <p:extLst>
      <p:ext uri="{BB962C8B-B14F-4D97-AF65-F5344CB8AC3E}">
        <p14:creationId xmlns:p14="http://schemas.microsoft.com/office/powerpoint/2010/main" val="2299137603"/>
      </p:ext>
    </p:extLst>
  </p:cSld>
  <p:clrMapOvr>
    <a:masterClrMapping/>
  </p:clrMapOvr>
  <p:transition spd="slow">
    <p:push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7030A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17287" y="2827424"/>
            <a:ext cx="3232776" cy="1188987"/>
          </a:xfrm>
          <a:prstGeom prst="rect">
            <a:avLst/>
          </a:prstGeom>
        </p:spPr>
      </p:pic>
    </p:spTree>
    <p:extLst>
      <p:ext uri="{BB962C8B-B14F-4D97-AF65-F5344CB8AC3E}">
        <p14:creationId xmlns:p14="http://schemas.microsoft.com/office/powerpoint/2010/main" val="249700288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Title Accent Color 1">
    <p:bg>
      <p:bgPr>
        <a:solidFill>
          <a:srgbClr val="80BF3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a:t>Click to edit Master title style</a:t>
            </a:r>
            <a:endParaRPr lang="en-US" dirty="0"/>
          </a:p>
        </p:txBody>
      </p:sp>
      <p:sp>
        <p:nvSpPr>
          <p:cNvPr id="3" name="Rectangle 2">
            <a:extLst>
              <a:ext uri="{FF2B5EF4-FFF2-40B4-BE49-F238E27FC236}">
                <a16:creationId xmlns:a16="http://schemas.microsoft.com/office/drawing/2014/main" id="{A80AC836-B82D-48A6-9C86-81A62D6E1C0E}"/>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4" name="Picture 3">
            <a:extLst>
              <a:ext uri="{FF2B5EF4-FFF2-40B4-BE49-F238E27FC236}">
                <a16:creationId xmlns:a16="http://schemas.microsoft.com/office/drawing/2014/main" id="{DB59F345-3EFE-44C9-8709-6D1D91A94FC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260241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rgbClr val="169FE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a:t>Click to edit Master title style</a:t>
            </a:r>
            <a:endParaRPr lang="en-US" dirty="0"/>
          </a:p>
        </p:txBody>
      </p:sp>
      <p:sp>
        <p:nvSpPr>
          <p:cNvPr id="3" name="Rectangle 2">
            <a:extLst>
              <a:ext uri="{FF2B5EF4-FFF2-40B4-BE49-F238E27FC236}">
                <a16:creationId xmlns:a16="http://schemas.microsoft.com/office/drawing/2014/main" id="{95219743-903B-4020-9B4F-1B8702ADDC3B}"/>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4" name="Picture 3">
            <a:extLst>
              <a:ext uri="{FF2B5EF4-FFF2-40B4-BE49-F238E27FC236}">
                <a16:creationId xmlns:a16="http://schemas.microsoft.com/office/drawing/2014/main" id="{618E8833-B447-484C-B242-91DFAAD0390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35144261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rgbClr val="F3842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a:t>Click to edit Master title style</a:t>
            </a:r>
            <a:endParaRPr lang="en-US" dirty="0"/>
          </a:p>
        </p:txBody>
      </p:sp>
      <p:sp>
        <p:nvSpPr>
          <p:cNvPr id="3" name="Rectangle 2">
            <a:extLst>
              <a:ext uri="{FF2B5EF4-FFF2-40B4-BE49-F238E27FC236}">
                <a16:creationId xmlns:a16="http://schemas.microsoft.com/office/drawing/2014/main" id="{30949AFF-8D21-4151-A2C9-1C2E69D15E02}"/>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4" name="Picture 3">
            <a:extLst>
              <a:ext uri="{FF2B5EF4-FFF2-40B4-BE49-F238E27FC236}">
                <a16:creationId xmlns:a16="http://schemas.microsoft.com/office/drawing/2014/main" id="{2080C4DA-6639-4160-B1DE-8A64702B6EF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6343184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582881"/>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DD9428D5-5AB6-45F6-BB95-4A33C8D96EC1}"/>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5" name="Picture 4">
            <a:extLst>
              <a:ext uri="{FF2B5EF4-FFF2-40B4-BE49-F238E27FC236}">
                <a16:creationId xmlns:a16="http://schemas.microsoft.com/office/drawing/2014/main" id="{198A99BE-6B33-453A-9863-5FDAF16415A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83281141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10882313" y="296863"/>
            <a:ext cx="12763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74639" y="295274"/>
            <a:ext cx="9052524" cy="1190330"/>
          </a:xfrm>
        </p:spPr>
        <p:txBody>
          <a:bodyPr/>
          <a:lstStyle/>
          <a:p>
            <a:r>
              <a:rPr lang="en-US"/>
              <a:t>Click to edit Master title style</a:t>
            </a:r>
          </a:p>
        </p:txBody>
      </p:sp>
      <p:sp>
        <p:nvSpPr>
          <p:cNvPr id="4" name="Rectangle 3">
            <a:extLst>
              <a:ext uri="{FF2B5EF4-FFF2-40B4-BE49-F238E27FC236}">
                <a16:creationId xmlns:a16="http://schemas.microsoft.com/office/drawing/2014/main" id="{8DAA6F09-C6F6-4DE9-A7D5-FDF3D95E72FA}"/>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5" name="Picture 4">
            <a:extLst>
              <a:ext uri="{FF2B5EF4-FFF2-40B4-BE49-F238E27FC236}">
                <a16:creationId xmlns:a16="http://schemas.microsoft.com/office/drawing/2014/main" id="{792E98FD-E2EE-479F-B17F-BF3279BD1F9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351618356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3B8F5363-225B-4EEC-898C-8E3E34F574A9}"/>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5" name="Picture 4">
            <a:extLst>
              <a:ext uri="{FF2B5EF4-FFF2-40B4-BE49-F238E27FC236}">
                <a16:creationId xmlns:a16="http://schemas.microsoft.com/office/drawing/2014/main" id="{20EF7395-A9EE-4574-9277-0C29B740A6D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33141373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8" y="295275"/>
            <a:ext cx="11888787"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38" y="1212850"/>
            <a:ext cx="11887200" cy="2092325"/>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4196" r:id="rId1"/>
    <p:sldLayoutId id="2147484197" r:id="rId2"/>
    <p:sldLayoutId id="2147484198" r:id="rId3"/>
    <p:sldLayoutId id="2147484199" r:id="rId4"/>
    <p:sldLayoutId id="2147484200" r:id="rId5"/>
    <p:sldLayoutId id="2147484201" r:id="rId6"/>
    <p:sldLayoutId id="2147484186" r:id="rId7"/>
    <p:sldLayoutId id="2147484202" r:id="rId8"/>
    <p:sldLayoutId id="2147484187" r:id="rId9"/>
    <p:sldLayoutId id="2147484188" r:id="rId10"/>
    <p:sldLayoutId id="2147484189" r:id="rId11"/>
    <p:sldLayoutId id="2147484190" r:id="rId12"/>
    <p:sldLayoutId id="2147484191" r:id="rId13"/>
    <p:sldLayoutId id="2147484192" r:id="rId14"/>
    <p:sldLayoutId id="2147484193" r:id="rId15"/>
    <p:sldLayoutId id="2147484194" r:id="rId16"/>
    <p:sldLayoutId id="2147484195" r:id="rId17"/>
    <p:sldLayoutId id="2147484203" r:id="rId18"/>
    <p:sldLayoutId id="2147484204" r:id="rId19"/>
    <p:sldLayoutId id="2147484205" r:id="rId20"/>
    <p:sldLayoutId id="2147484206" r:id="rId21"/>
    <p:sldLayoutId id="2147484207" r:id="rId22"/>
    <p:sldLayoutId id="2147484208" r:id="rId23"/>
    <p:sldLayoutId id="2147484209" r:id="rId24"/>
  </p:sldLayoutIdLst>
  <p:transition>
    <p:fade/>
  </p:transition>
  <p:txStyles>
    <p:titleStyle>
      <a:lvl1pPr algn="l" defTabSz="931863" rtl="0" fontAlgn="base">
        <a:lnSpc>
          <a:spcPct val="90000"/>
        </a:lnSpc>
        <a:spcBef>
          <a:spcPct val="0"/>
        </a:spcBef>
        <a:spcAft>
          <a:spcPct val="0"/>
        </a:spcAft>
        <a:defRPr lang="en-US" sz="5400" kern="1200" spc="-102" dirty="0">
          <a:ln w="3175">
            <a:noFill/>
          </a:ln>
          <a:gradFill>
            <a:gsLst>
              <a:gs pos="1250">
                <a:schemeClr val="tx1"/>
              </a:gs>
              <a:gs pos="100000">
                <a:schemeClr val="tx1"/>
              </a:gs>
            </a:gsLst>
            <a:lin ang="5400000" scaled="0"/>
          </a:gradFill>
          <a:latin typeface="+mj-lt"/>
          <a:ea typeface="MS PGothic" pitchFamily="34" charset="-128"/>
          <a:cs typeface="Segoe UI" pitchFamily="34" charset="0"/>
        </a:defRPr>
      </a:lvl1pPr>
      <a:lvl2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2pPr>
      <a:lvl3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3pPr>
      <a:lvl4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4pPr>
      <a:lvl5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5pPr>
      <a:lvl6pPr marL="4572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6pPr>
      <a:lvl7pPr marL="9144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7pPr>
      <a:lvl8pPr marL="13716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8pPr>
      <a:lvl9pPr marL="18288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9pPr>
    </p:titleStyle>
    <p:bodyStyle>
      <a:lvl1pPr marL="342900" indent="-342900" algn="l" defTabSz="931863" rtl="0" fontAlgn="base">
        <a:lnSpc>
          <a:spcPct val="90000"/>
        </a:lnSpc>
        <a:spcBef>
          <a:spcPct val="20000"/>
        </a:spcBef>
        <a:spcAft>
          <a:spcPct val="0"/>
        </a:spcAft>
        <a:buSzPct val="90000"/>
        <a:buFont typeface="Arial" pitchFamily="34" charset="0"/>
        <a:buChar char="•"/>
        <a:defRPr sz="4000" kern="1200">
          <a:gradFill>
            <a:gsLst>
              <a:gs pos="1250">
                <a:schemeClr val="tx1"/>
              </a:gs>
              <a:gs pos="100000">
                <a:schemeClr val="tx1"/>
              </a:gs>
            </a:gsLst>
            <a:lin ang="5400000" scaled="0"/>
          </a:gradFill>
          <a:latin typeface="+mj-lt"/>
          <a:ea typeface="MS PGothic" pitchFamily="34" charset="-128"/>
          <a:cs typeface="+mn-cs"/>
        </a:defRPr>
      </a:lvl1pPr>
      <a:lvl2pPr marL="584200" indent="-241300" algn="l" defTabSz="931863" rtl="0" fontAlgn="base">
        <a:lnSpc>
          <a:spcPct val="90000"/>
        </a:lnSpc>
        <a:spcBef>
          <a:spcPct val="20000"/>
        </a:spcBef>
        <a:spcAft>
          <a:spcPct val="0"/>
        </a:spcAft>
        <a:buSzPct val="90000"/>
        <a:buFont typeface="Arial" pitchFamily="34" charset="0"/>
        <a:buChar char="•"/>
        <a:defRPr sz="2400" kern="1200">
          <a:gradFill>
            <a:gsLst>
              <a:gs pos="1250">
                <a:schemeClr val="tx1"/>
              </a:gs>
              <a:gs pos="100000">
                <a:schemeClr val="tx1"/>
              </a:gs>
            </a:gsLst>
            <a:lin ang="5400000" scaled="0"/>
          </a:gradFill>
          <a:latin typeface="+mn-lt"/>
          <a:ea typeface="MS PGothic" pitchFamily="34" charset="-128"/>
          <a:cs typeface="+mn-cs"/>
        </a:defRPr>
      </a:lvl2pPr>
      <a:lvl3pPr marL="800100" indent="-228600" algn="l" defTabSz="931863" rtl="0" fontAlgn="base">
        <a:lnSpc>
          <a:spcPct val="90000"/>
        </a:lnSpc>
        <a:spcBef>
          <a:spcPct val="20000"/>
        </a:spcBef>
        <a:spcAft>
          <a:spcPct val="0"/>
        </a:spcAft>
        <a:buSzPct val="90000"/>
        <a:buFont typeface="Arial" pitchFamily="34" charset="0"/>
        <a:buChar char="•"/>
        <a:defRPr sz="2000" kern="1200">
          <a:gradFill>
            <a:gsLst>
              <a:gs pos="1250">
                <a:schemeClr val="tx1"/>
              </a:gs>
              <a:gs pos="100000">
                <a:schemeClr val="tx1"/>
              </a:gs>
            </a:gsLst>
            <a:lin ang="5400000" scaled="0"/>
          </a:gradFill>
          <a:latin typeface="+mn-lt"/>
          <a:ea typeface="MS PGothic" pitchFamily="34" charset="-128"/>
          <a:cs typeface="+mn-cs"/>
        </a:defRPr>
      </a:lvl3pPr>
      <a:lvl4pPr marL="1028700" indent="-228600" algn="l" defTabSz="931863" rtl="0" fontAlgn="base">
        <a:lnSpc>
          <a:spcPct val="90000"/>
        </a:lnSpc>
        <a:spcBef>
          <a:spcPct val="20000"/>
        </a:spcBef>
        <a:spcAft>
          <a:spcPct val="0"/>
        </a:spcAft>
        <a:buSzPct val="90000"/>
        <a:buFont typeface="Arial" pitchFamily="34" charset="0"/>
        <a:buChar char="•"/>
        <a:defRPr kern="1200">
          <a:gradFill>
            <a:gsLst>
              <a:gs pos="1250">
                <a:schemeClr val="tx1"/>
              </a:gs>
              <a:gs pos="100000">
                <a:schemeClr val="tx1"/>
              </a:gs>
            </a:gsLst>
            <a:lin ang="5400000" scaled="0"/>
          </a:gradFill>
          <a:latin typeface="+mn-lt"/>
          <a:ea typeface="MS PGothic" pitchFamily="34" charset="-128"/>
          <a:cs typeface="+mn-cs"/>
        </a:defRPr>
      </a:lvl4pPr>
      <a:lvl5pPr marL="1257300" indent="-228600" algn="l" defTabSz="931863" rtl="0" fontAlgn="base">
        <a:lnSpc>
          <a:spcPct val="90000"/>
        </a:lnSpc>
        <a:spcBef>
          <a:spcPct val="20000"/>
        </a:spcBef>
        <a:spcAft>
          <a:spcPct val="0"/>
        </a:spcAft>
        <a:buSzPct val="90000"/>
        <a:buFont typeface="Arial" pitchFamily="34" charset="0"/>
        <a:buChar char="•"/>
        <a:defRPr kern="1200">
          <a:gradFill>
            <a:gsLst>
              <a:gs pos="1250">
                <a:schemeClr val="tx1"/>
              </a:gs>
              <a:gs pos="100000">
                <a:schemeClr val="tx1"/>
              </a:gs>
            </a:gsLst>
            <a:lin ang="5400000" scaled="0"/>
          </a:gradFill>
          <a:latin typeface="+mn-lt"/>
          <a:ea typeface="MS PGothic"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1304988"/>
      </p:ext>
    </p:extLst>
  </p:cSld>
  <p:clrMap bg1="lt1" tx1="dk1" bg2="lt2" tx2="dk2" accent1="accent1" accent2="accent2" accent3="accent3" accent4="accent4" accent5="accent5" accent6="accent6" hlink="hlink" folHlink="folHlink"/>
  <p:sldLayoutIdLst>
    <p:sldLayoutId id="2147484211" r:id="rId1"/>
    <p:sldLayoutId id="2147484212" r:id="rId2"/>
    <p:sldLayoutId id="2147484213" r:id="rId3"/>
    <p:sldLayoutId id="2147484214" r:id="rId4"/>
    <p:sldLayoutId id="2147484215" r:id="rId5"/>
    <p:sldLayoutId id="2147484216" r:id="rId6"/>
    <p:sldLayoutId id="2147484217" r:id="rId7"/>
    <p:sldLayoutId id="2147484218" r:id="rId8"/>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pt-BR"/>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1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9.png"/><Relationship Id="rId7"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1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03808" y="3364802"/>
            <a:ext cx="4967163" cy="1004492"/>
          </a:xfrm>
        </p:spPr>
        <p:txBody>
          <a:bodyPr/>
          <a:lstStyle/>
          <a:p>
            <a:r>
              <a:rPr lang="en-US" sz="4488" dirty="0"/>
              <a:t>Connect with me</a:t>
            </a:r>
          </a:p>
        </p:txBody>
      </p:sp>
      <p:sp>
        <p:nvSpPr>
          <p:cNvPr id="10" name="Text Placeholder 9"/>
          <p:cNvSpPr>
            <a:spLocks noGrp="1"/>
          </p:cNvSpPr>
          <p:nvPr>
            <p:ph type="body" idx="1"/>
          </p:nvPr>
        </p:nvSpPr>
        <p:spPr>
          <a:xfrm>
            <a:off x="303808" y="4335224"/>
            <a:ext cx="7260486" cy="1530052"/>
          </a:xfrm>
        </p:spPr>
        <p:txBody>
          <a:bodyPr/>
          <a:lstStyle/>
          <a:p>
            <a:r>
              <a:rPr lang="en-US" dirty="0"/>
              <a:t>Twitter: @</a:t>
            </a:r>
            <a:r>
              <a:rPr lang="en-US" dirty="0" err="1"/>
              <a:t>MrThomasRayner</a:t>
            </a:r>
            <a:r>
              <a:rPr lang="en-US" dirty="0"/>
              <a:t> </a:t>
            </a:r>
          </a:p>
          <a:p>
            <a:r>
              <a:rPr lang="en-US" dirty="0"/>
              <a:t>LinkedIn.com/in/</a:t>
            </a:r>
            <a:r>
              <a:rPr lang="en-US" dirty="0" err="1"/>
              <a:t>thomasrayner</a:t>
            </a:r>
            <a:endParaRPr lang="en-US" dirty="0"/>
          </a:p>
          <a:p>
            <a:r>
              <a:rPr lang="en-US" dirty="0"/>
              <a:t>workingsysadmin.com</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74230" y="6210879"/>
            <a:ext cx="678257" cy="678257"/>
          </a:xfrm>
          <a:prstGeom prst="rect">
            <a:avLst/>
          </a:prstGeom>
        </p:spPr>
      </p:pic>
      <p:sp>
        <p:nvSpPr>
          <p:cNvPr id="3" name="Rectangle 2"/>
          <p:cNvSpPr/>
          <p:nvPr/>
        </p:nvSpPr>
        <p:spPr>
          <a:xfrm>
            <a:off x="303809" y="6041595"/>
            <a:ext cx="11270421" cy="1122743"/>
          </a:xfrm>
          <a:prstGeom prst="rect">
            <a:avLst/>
          </a:prstGeom>
        </p:spPr>
        <p:txBody>
          <a:bodyPr wrap="square">
            <a:spAutoFit/>
          </a:bodyPr>
          <a:lstStyle/>
          <a:p>
            <a:pPr defTabSz="932597" fontAlgn="auto">
              <a:spcBef>
                <a:spcPts val="0"/>
              </a:spcBef>
              <a:spcAft>
                <a:spcPts val="0"/>
              </a:spcAft>
            </a:pPr>
            <a:r>
              <a:rPr lang="en-US" sz="2448" b="1" dirty="0">
                <a:solidFill>
                  <a:prstClr val="black">
                    <a:tint val="75000"/>
                  </a:prstClr>
                </a:solidFill>
                <a:latin typeface="Segoe UI Light"/>
                <a:ea typeface="+mn-ea"/>
              </a:rPr>
              <a:t>Slides and Demo Script</a:t>
            </a:r>
          </a:p>
          <a:p>
            <a:pPr defTabSz="932597" fontAlgn="auto">
              <a:spcBef>
                <a:spcPts val="0"/>
              </a:spcBef>
              <a:spcAft>
                <a:spcPts val="0"/>
              </a:spcAft>
            </a:pPr>
            <a:r>
              <a:rPr lang="en-US" dirty="0">
                <a:solidFill>
                  <a:schemeClr val="bg1">
                    <a:lumMod val="50000"/>
                  </a:schemeClr>
                </a:solidFill>
                <a:latin typeface="Segoe UI Light"/>
                <a:ea typeface="+mn-ea"/>
              </a:rPr>
              <a:t>https://github.com/ThmsRynr/Presentation-Files                Thank You MVA: http://www.microsoftvirtualacademy.com </a:t>
            </a:r>
          </a:p>
          <a:p>
            <a:pPr defTabSz="932597" fontAlgn="auto">
              <a:spcBef>
                <a:spcPts val="0"/>
              </a:spcBef>
              <a:spcAft>
                <a:spcPts val="0"/>
              </a:spcAft>
            </a:pPr>
            <a:endParaRPr lang="en-US" sz="2448" dirty="0">
              <a:solidFill>
                <a:prstClr val="black">
                  <a:tint val="75000"/>
                </a:prstClr>
              </a:solidFill>
              <a:latin typeface="Segoe UI Light"/>
              <a:ea typeface="+mn-ea"/>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6416" y="3554653"/>
            <a:ext cx="2486942" cy="2486942"/>
          </a:xfrm>
          <a:prstGeom prst="rect">
            <a:avLst/>
          </a:prstGeom>
        </p:spPr>
      </p:pic>
    </p:spTree>
    <p:extLst>
      <p:ext uri="{BB962C8B-B14F-4D97-AF65-F5344CB8AC3E}">
        <p14:creationId xmlns:p14="http://schemas.microsoft.com/office/powerpoint/2010/main" val="293220863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p:cNvSpPr/>
          <p:nvPr/>
        </p:nvSpPr>
        <p:spPr bwMode="auto">
          <a:xfrm>
            <a:off x="877854" y="4271549"/>
            <a:ext cx="509739" cy="509739"/>
          </a:xfrm>
          <a:prstGeom prst="ellipse">
            <a:avLst/>
          </a:prstGeom>
          <a:solidFill>
            <a:srgbClr val="92D050">
              <a:alpha val="50196"/>
            </a:srgbClr>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2" tIns="46616" rIns="93232" bIns="46616" numCol="1" rtlCol="0" anchor="ctr" anchorCtr="0" compatLnSpc="1">
            <a:prstTxWarp prst="textNoShape">
              <a:avLst/>
            </a:prstTxWarp>
          </a:bodyPr>
          <a:lstStyle/>
          <a:p>
            <a:pPr algn="ctr" defTabSz="932010"/>
            <a:endParaRPr lang="en-US" sz="2243" dirty="0">
              <a:gradFill>
                <a:gsLst>
                  <a:gs pos="0">
                    <a:srgbClr val="FFFFFF"/>
                  </a:gs>
                  <a:gs pos="100000">
                    <a:srgbClr val="FFFFFF"/>
                  </a:gs>
                </a:gsLst>
                <a:lin ang="5400000" scaled="0"/>
              </a:gradFill>
            </a:endParaRPr>
          </a:p>
        </p:txBody>
      </p:sp>
      <p:sp>
        <p:nvSpPr>
          <p:cNvPr id="62" name="Oval 61"/>
          <p:cNvSpPr/>
          <p:nvPr/>
        </p:nvSpPr>
        <p:spPr bwMode="auto">
          <a:xfrm>
            <a:off x="4586608" y="4271549"/>
            <a:ext cx="509739" cy="509739"/>
          </a:xfrm>
          <a:prstGeom prst="ellipse">
            <a:avLst/>
          </a:prstGeom>
          <a:solidFill>
            <a:srgbClr val="92D050">
              <a:alpha val="50196"/>
            </a:srgbClr>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2" tIns="46616" rIns="93232" bIns="46616" numCol="1" rtlCol="0" anchor="ctr" anchorCtr="0" compatLnSpc="1">
            <a:prstTxWarp prst="textNoShape">
              <a:avLst/>
            </a:prstTxWarp>
          </a:bodyPr>
          <a:lstStyle/>
          <a:p>
            <a:pPr algn="ctr" defTabSz="932010"/>
            <a:endParaRPr lang="en-US" sz="2243" dirty="0">
              <a:gradFill>
                <a:gsLst>
                  <a:gs pos="0">
                    <a:srgbClr val="FFFFFF"/>
                  </a:gs>
                  <a:gs pos="100000">
                    <a:srgbClr val="FFFFFF"/>
                  </a:gs>
                </a:gsLst>
                <a:lin ang="5400000" scaled="0"/>
              </a:gradFill>
            </a:endParaRPr>
          </a:p>
        </p:txBody>
      </p:sp>
      <p:grpSp>
        <p:nvGrpSpPr>
          <p:cNvPr id="27" name="Group 26"/>
          <p:cNvGrpSpPr/>
          <p:nvPr/>
        </p:nvGrpSpPr>
        <p:grpSpPr>
          <a:xfrm>
            <a:off x="497722" y="2235929"/>
            <a:ext cx="4968932" cy="2803496"/>
            <a:chOff x="484093" y="1352838"/>
            <a:chExt cx="4873213" cy="2749491"/>
          </a:xfrm>
        </p:grpSpPr>
        <p:cxnSp>
          <p:nvCxnSpPr>
            <p:cNvPr id="1350" name="Straight Connector 1349"/>
            <p:cNvCxnSpPr/>
            <p:nvPr/>
          </p:nvCxnSpPr>
          <p:spPr>
            <a:xfrm rot="5400000">
              <a:off x="2920700" y="-1083769"/>
              <a:ext cx="0" cy="4873213"/>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51" name="Straight Connector 1350"/>
            <p:cNvCxnSpPr/>
            <p:nvPr/>
          </p:nvCxnSpPr>
          <p:spPr>
            <a:xfrm rot="5400000">
              <a:off x="2920700" y="-167272"/>
              <a:ext cx="0" cy="4873213"/>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52" name="Straight Connector 1351"/>
            <p:cNvCxnSpPr/>
            <p:nvPr/>
          </p:nvCxnSpPr>
          <p:spPr>
            <a:xfrm rot="5400000">
              <a:off x="2920700" y="749226"/>
              <a:ext cx="0" cy="4873213"/>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53" name="Straight Connector 1352"/>
            <p:cNvCxnSpPr/>
            <p:nvPr/>
          </p:nvCxnSpPr>
          <p:spPr>
            <a:xfrm rot="5400000">
              <a:off x="2920700" y="1665722"/>
              <a:ext cx="0" cy="4873213"/>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grpSp>
      <p:sp>
        <p:nvSpPr>
          <p:cNvPr id="61" name="Title 3"/>
          <p:cNvSpPr txBox="1">
            <a:spLocks/>
          </p:cNvSpPr>
          <p:nvPr/>
        </p:nvSpPr>
        <p:spPr>
          <a:xfrm>
            <a:off x="644463" y="5262486"/>
            <a:ext cx="4676149" cy="115241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r>
              <a:rPr sz="4079" dirty="0">
                <a:solidFill>
                  <a:srgbClr val="5F5F5F">
                    <a:alpha val="99000"/>
                  </a:srgbClr>
                </a:solidFill>
              </a:rPr>
              <a:t>Continuous storage </a:t>
            </a:r>
            <a:br>
              <a:rPr sz="4079" dirty="0">
                <a:solidFill>
                  <a:srgbClr val="5F5F5F">
                    <a:alpha val="99000"/>
                  </a:srgbClr>
                </a:solidFill>
              </a:rPr>
            </a:br>
            <a:r>
              <a:rPr sz="4079" dirty="0">
                <a:solidFill>
                  <a:srgbClr val="5F5F5F">
                    <a:alpha val="99000"/>
                  </a:srgbClr>
                </a:solidFill>
              </a:rPr>
              <a:t>geo-replication</a:t>
            </a:r>
          </a:p>
        </p:txBody>
      </p:sp>
      <p:sp>
        <p:nvSpPr>
          <p:cNvPr id="1339" name="Oval 536"/>
          <p:cNvSpPr>
            <a:spLocks noChangeAspect="1" noChangeArrowheads="1"/>
          </p:cNvSpPr>
          <p:nvPr/>
        </p:nvSpPr>
        <p:spPr bwMode="auto">
          <a:xfrm>
            <a:off x="1078734" y="4478078"/>
            <a:ext cx="107974" cy="107974"/>
          </a:xfrm>
          <a:prstGeom prst="ellipse">
            <a:avLst/>
          </a:prstGeom>
          <a:solidFill>
            <a:srgbClr val="92D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872"/>
            <a:endParaRPr lang="en-US" sz="2447">
              <a:solidFill>
                <a:srgbClr val="292929"/>
              </a:solidFill>
              <a:latin typeface="Segoe UI"/>
            </a:endParaRPr>
          </a:p>
        </p:txBody>
      </p:sp>
      <p:grpSp>
        <p:nvGrpSpPr>
          <p:cNvPr id="21" name="Group 20"/>
          <p:cNvGrpSpPr/>
          <p:nvPr/>
        </p:nvGrpSpPr>
        <p:grpSpPr>
          <a:xfrm>
            <a:off x="644465" y="2099664"/>
            <a:ext cx="4672496" cy="2999659"/>
            <a:chOff x="628009" y="1463040"/>
            <a:chExt cx="4582487" cy="2460962"/>
          </a:xfrm>
        </p:grpSpPr>
        <p:cxnSp>
          <p:nvCxnSpPr>
            <p:cNvPr id="20" name="Straight Connector 19"/>
            <p:cNvCxnSpPr/>
            <p:nvPr/>
          </p:nvCxnSpPr>
          <p:spPr>
            <a:xfrm>
              <a:off x="628009" y="1463040"/>
              <a:ext cx="0" cy="2460962"/>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42" name="Straight Connector 1341"/>
            <p:cNvCxnSpPr/>
            <p:nvPr/>
          </p:nvCxnSpPr>
          <p:spPr>
            <a:xfrm>
              <a:off x="1544506" y="1463040"/>
              <a:ext cx="0" cy="2460962"/>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43" name="Straight Connector 1342"/>
            <p:cNvCxnSpPr/>
            <p:nvPr/>
          </p:nvCxnSpPr>
          <p:spPr>
            <a:xfrm>
              <a:off x="2461003" y="1463040"/>
              <a:ext cx="0" cy="2460962"/>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44" name="Straight Connector 1343"/>
            <p:cNvCxnSpPr/>
            <p:nvPr/>
          </p:nvCxnSpPr>
          <p:spPr>
            <a:xfrm>
              <a:off x="3377500" y="1463040"/>
              <a:ext cx="0" cy="2460962"/>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45" name="Straight Connector 1344"/>
            <p:cNvCxnSpPr/>
            <p:nvPr/>
          </p:nvCxnSpPr>
          <p:spPr>
            <a:xfrm>
              <a:off x="4293997" y="1463040"/>
              <a:ext cx="0" cy="2460962"/>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46" name="Straight Connector 1345"/>
            <p:cNvCxnSpPr/>
            <p:nvPr/>
          </p:nvCxnSpPr>
          <p:spPr>
            <a:xfrm>
              <a:off x="5210496" y="1463040"/>
              <a:ext cx="0" cy="2460962"/>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grpSp>
      <p:sp>
        <p:nvSpPr>
          <p:cNvPr id="18" name="Pentagon 17"/>
          <p:cNvSpPr/>
          <p:nvPr/>
        </p:nvSpPr>
        <p:spPr bwMode="auto">
          <a:xfrm rot="5400000">
            <a:off x="400853" y="2862137"/>
            <a:ext cx="1463738" cy="798629"/>
          </a:xfrm>
          <a:prstGeom prst="homePlat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3232" tIns="46616" rIns="93232" bIns="46616" numCol="1" rtlCol="0" anchor="ctr" anchorCtr="0" compatLnSpc="1">
            <a:prstTxWarp prst="textNoShape">
              <a:avLst/>
            </a:prstTxWarp>
          </a:bodyPr>
          <a:lstStyle/>
          <a:p>
            <a:pPr algn="ctr" defTabSz="932010"/>
            <a:r>
              <a:rPr lang="en-US" sz="1835" dirty="0">
                <a:gradFill>
                  <a:gsLst>
                    <a:gs pos="0">
                      <a:srgbClr val="FFFFFF"/>
                    </a:gs>
                    <a:gs pos="100000">
                      <a:srgbClr val="FFFFFF"/>
                    </a:gs>
                  </a:gsLst>
                  <a:lin ang="5400000" scaled="0"/>
                </a:gradFill>
              </a:rPr>
              <a:t>WEST</a:t>
            </a:r>
          </a:p>
          <a:p>
            <a:pPr algn="ctr" defTabSz="932010"/>
            <a:r>
              <a:rPr lang="en-US" sz="1835" dirty="0">
                <a:gradFill>
                  <a:gsLst>
                    <a:gs pos="0">
                      <a:srgbClr val="FFFFFF"/>
                    </a:gs>
                    <a:gs pos="100000">
                      <a:srgbClr val="FFFFFF"/>
                    </a:gs>
                  </a:gsLst>
                  <a:lin ang="5400000" scaled="0"/>
                </a:gradFill>
              </a:rPr>
              <a:t>DC</a:t>
            </a:r>
          </a:p>
        </p:txBody>
      </p:sp>
      <p:sp>
        <p:nvSpPr>
          <p:cNvPr id="1355" name="Pentagon 1354"/>
          <p:cNvSpPr/>
          <p:nvPr/>
        </p:nvSpPr>
        <p:spPr bwMode="auto">
          <a:xfrm rot="5400000">
            <a:off x="4121510" y="2862138"/>
            <a:ext cx="1463738" cy="798629"/>
          </a:xfrm>
          <a:prstGeom prst="homePlat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3232" tIns="46616" rIns="93232" bIns="46616" numCol="1" rtlCol="0" anchor="ctr" anchorCtr="0" compatLnSpc="1">
            <a:prstTxWarp prst="textNoShape">
              <a:avLst/>
            </a:prstTxWarp>
          </a:bodyPr>
          <a:lstStyle/>
          <a:p>
            <a:pPr algn="ctr" defTabSz="932010"/>
            <a:r>
              <a:rPr lang="en-US" sz="1835" dirty="0">
                <a:gradFill>
                  <a:gsLst>
                    <a:gs pos="0">
                      <a:srgbClr val="FFFFFF"/>
                    </a:gs>
                    <a:gs pos="100000">
                      <a:srgbClr val="FFFFFF"/>
                    </a:gs>
                  </a:gsLst>
                  <a:lin ang="5400000" scaled="0"/>
                </a:gradFill>
              </a:rPr>
              <a:t>EAST</a:t>
            </a:r>
          </a:p>
          <a:p>
            <a:pPr algn="ctr" defTabSz="932010"/>
            <a:r>
              <a:rPr lang="en-US" sz="1835" dirty="0">
                <a:gradFill>
                  <a:gsLst>
                    <a:gs pos="0">
                      <a:srgbClr val="FFFFFF"/>
                    </a:gs>
                    <a:gs pos="100000">
                      <a:srgbClr val="FFFFFF"/>
                    </a:gs>
                  </a:gsLst>
                  <a:lin ang="5400000" scaled="0"/>
                </a:gradFill>
              </a:rPr>
              <a:t>DC</a:t>
            </a:r>
          </a:p>
        </p:txBody>
      </p:sp>
      <p:sp>
        <p:nvSpPr>
          <p:cNvPr id="1358" name="Oval 536"/>
          <p:cNvSpPr>
            <a:spLocks noChangeAspect="1" noChangeArrowheads="1"/>
          </p:cNvSpPr>
          <p:nvPr/>
        </p:nvSpPr>
        <p:spPr bwMode="auto">
          <a:xfrm>
            <a:off x="4787488" y="4478078"/>
            <a:ext cx="107974" cy="107974"/>
          </a:xfrm>
          <a:prstGeom prst="ellipse">
            <a:avLst/>
          </a:prstGeom>
          <a:solidFill>
            <a:srgbClr val="92D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872"/>
            <a:endParaRPr lang="en-US" sz="2447">
              <a:solidFill>
                <a:srgbClr val="292929"/>
              </a:solidFill>
              <a:latin typeface="Segoe UI"/>
            </a:endParaRPr>
          </a:p>
        </p:txBody>
      </p:sp>
      <p:sp>
        <p:nvSpPr>
          <p:cNvPr id="23" name="TextBox 22"/>
          <p:cNvSpPr txBox="1"/>
          <p:nvPr/>
        </p:nvSpPr>
        <p:spPr>
          <a:xfrm>
            <a:off x="2295729" y="4684842"/>
            <a:ext cx="1224552" cy="259232"/>
          </a:xfrm>
          <a:prstGeom prst="rect">
            <a:avLst/>
          </a:prstGeom>
          <a:noFill/>
        </p:spPr>
        <p:txBody>
          <a:bodyPr wrap="none" lIns="0" tIns="0" rIns="0" bIns="0" rtlCol="0">
            <a:spAutoFit/>
          </a:bodyPr>
          <a:lstStyle/>
          <a:p>
            <a:pPr defTabSz="1242872">
              <a:lnSpc>
                <a:spcPct val="90000"/>
              </a:lnSpc>
              <a:spcBef>
                <a:spcPct val="20000"/>
              </a:spcBef>
              <a:buSzPct val="80000"/>
            </a:pPr>
            <a:r>
              <a:rPr lang="en-US" sz="1835" i="1" dirty="0">
                <a:solidFill>
                  <a:srgbClr val="FFFFFF"/>
                </a:solidFill>
                <a:latin typeface="Segoe UI"/>
              </a:rPr>
              <a:t>&gt; 500 miles</a:t>
            </a:r>
          </a:p>
        </p:txBody>
      </p:sp>
      <p:cxnSp>
        <p:nvCxnSpPr>
          <p:cNvPr id="1359" name="Straight Connector 1358"/>
          <p:cNvCxnSpPr/>
          <p:nvPr/>
        </p:nvCxnSpPr>
        <p:spPr>
          <a:xfrm>
            <a:off x="1132723" y="4532065"/>
            <a:ext cx="3654767" cy="0"/>
          </a:xfrm>
          <a:prstGeom prst="line">
            <a:avLst/>
          </a:prstGeom>
          <a:ln w="28575">
            <a:solidFill>
              <a:srgbClr val="92D050"/>
            </a:solidFill>
            <a:prstDash val="sysDash"/>
          </a:ln>
        </p:spPr>
        <p:style>
          <a:lnRef idx="1">
            <a:schemeClr val="accent1"/>
          </a:lnRef>
          <a:fillRef idx="0">
            <a:schemeClr val="accent1"/>
          </a:fillRef>
          <a:effectRef idx="0">
            <a:schemeClr val="accent1"/>
          </a:effectRef>
          <a:fontRef idx="minor">
            <a:schemeClr val="tx1"/>
          </a:fontRef>
        </p:style>
      </p:cxnSp>
      <p:sp>
        <p:nvSpPr>
          <p:cNvPr id="63" name="Rounded Rectangle 62"/>
          <p:cNvSpPr/>
          <p:nvPr/>
        </p:nvSpPr>
        <p:spPr bwMode="auto">
          <a:xfrm>
            <a:off x="6168876" y="2074102"/>
            <a:ext cx="5780574" cy="3446462"/>
          </a:xfrm>
          <a:prstGeom prst="roundRect">
            <a:avLst>
              <a:gd name="adj" fmla="val 3964"/>
            </a:avLst>
          </a:prstGeom>
          <a:solidFill>
            <a:srgbClr val="A6A6A6"/>
          </a:solidFill>
          <a:ln>
            <a:solidFill>
              <a:srgbClr val="A6A6A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2" tIns="46616" rIns="93232" bIns="46616" numCol="1" rtlCol="0" anchor="ctr" anchorCtr="0" compatLnSpc="1">
            <a:prstTxWarp prst="textNoShape">
              <a:avLst/>
            </a:prstTxWarp>
          </a:bodyPr>
          <a:lstStyle/>
          <a:p>
            <a:pPr algn="ctr" defTabSz="932010"/>
            <a:endParaRPr lang="en-US" sz="2447" dirty="0">
              <a:solidFill>
                <a:srgbClr val="FFFFFF"/>
              </a:solidFill>
            </a:endParaRPr>
          </a:p>
        </p:txBody>
      </p:sp>
      <p:grpSp>
        <p:nvGrpSpPr>
          <p:cNvPr id="65" name="Group 64"/>
          <p:cNvGrpSpPr/>
          <p:nvPr/>
        </p:nvGrpSpPr>
        <p:grpSpPr>
          <a:xfrm>
            <a:off x="6384586" y="2297209"/>
            <a:ext cx="1704817" cy="3008019"/>
            <a:chOff x="3857138" y="-151910"/>
            <a:chExt cx="1671976" cy="2950074"/>
          </a:xfrm>
        </p:grpSpPr>
        <p:pic>
          <p:nvPicPr>
            <p:cNvPr id="66" name="Picture 65"/>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67" name="Rectangle 66"/>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2" tIns="46616" rIns="93232" bIns="46616" numCol="1" rtlCol="0" anchor="ctr" anchorCtr="0" compatLnSpc="1">
              <a:prstTxWarp prst="textNoShape">
                <a:avLst/>
              </a:prstTxWarp>
            </a:bodyPr>
            <a:lstStyle/>
            <a:p>
              <a:pPr algn="ctr" defTabSz="932010"/>
              <a:endParaRPr lang="en-US" sz="2243" dirty="0">
                <a:gradFill>
                  <a:gsLst>
                    <a:gs pos="0">
                      <a:srgbClr val="FFFFFF"/>
                    </a:gs>
                    <a:gs pos="100000">
                      <a:srgbClr val="FFFFFF"/>
                    </a:gs>
                  </a:gsLst>
                  <a:lin ang="5400000" scaled="0"/>
                </a:gradFill>
              </a:endParaRPr>
            </a:p>
          </p:txBody>
        </p:sp>
        <p:pic>
          <p:nvPicPr>
            <p:cNvPr id="68" name="Picture 67"/>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grpSp>
        <p:nvGrpSpPr>
          <p:cNvPr id="69" name="Group 68"/>
          <p:cNvGrpSpPr/>
          <p:nvPr/>
        </p:nvGrpSpPr>
        <p:grpSpPr>
          <a:xfrm>
            <a:off x="8208079" y="2297209"/>
            <a:ext cx="1704817" cy="3008019"/>
            <a:chOff x="3857138" y="-151910"/>
            <a:chExt cx="1671976" cy="2950074"/>
          </a:xfrm>
        </p:grpSpPr>
        <p:pic>
          <p:nvPicPr>
            <p:cNvPr id="70" name="Picture 69"/>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71" name="Rectangle 70"/>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2" tIns="46616" rIns="93232" bIns="46616" numCol="1" rtlCol="0" anchor="ctr" anchorCtr="0" compatLnSpc="1">
              <a:prstTxWarp prst="textNoShape">
                <a:avLst/>
              </a:prstTxWarp>
            </a:bodyPr>
            <a:lstStyle/>
            <a:p>
              <a:pPr algn="ctr" defTabSz="932010"/>
              <a:endParaRPr lang="en-US" sz="2243" dirty="0">
                <a:gradFill>
                  <a:gsLst>
                    <a:gs pos="0">
                      <a:srgbClr val="FFFFFF"/>
                    </a:gs>
                    <a:gs pos="100000">
                      <a:srgbClr val="FFFFFF"/>
                    </a:gs>
                  </a:gsLst>
                  <a:lin ang="5400000" scaled="0"/>
                </a:gradFill>
              </a:endParaRPr>
            </a:p>
          </p:txBody>
        </p:sp>
        <p:pic>
          <p:nvPicPr>
            <p:cNvPr id="72" name="Picture 71"/>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grpSp>
        <p:nvGrpSpPr>
          <p:cNvPr id="73" name="Group 72"/>
          <p:cNvGrpSpPr/>
          <p:nvPr/>
        </p:nvGrpSpPr>
        <p:grpSpPr>
          <a:xfrm>
            <a:off x="10031431" y="2297209"/>
            <a:ext cx="1704817" cy="3008019"/>
            <a:chOff x="3857138" y="-151910"/>
            <a:chExt cx="1671976" cy="2950074"/>
          </a:xfrm>
        </p:grpSpPr>
        <p:pic>
          <p:nvPicPr>
            <p:cNvPr id="74" name="Picture 73"/>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75" name="Rectangle 74"/>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2" tIns="46616" rIns="93232" bIns="46616" numCol="1" rtlCol="0" anchor="ctr" anchorCtr="0" compatLnSpc="1">
              <a:prstTxWarp prst="textNoShape">
                <a:avLst/>
              </a:prstTxWarp>
            </a:bodyPr>
            <a:lstStyle/>
            <a:p>
              <a:pPr algn="ctr" defTabSz="932010"/>
              <a:endParaRPr lang="en-US" sz="2243" dirty="0">
                <a:gradFill>
                  <a:gsLst>
                    <a:gs pos="0">
                      <a:srgbClr val="FFFFFF"/>
                    </a:gs>
                    <a:gs pos="100000">
                      <a:srgbClr val="FFFFFF"/>
                    </a:gs>
                  </a:gsLst>
                  <a:lin ang="5400000" scaled="0"/>
                </a:gradFill>
              </a:endParaRPr>
            </a:p>
          </p:txBody>
        </p:sp>
        <p:pic>
          <p:nvPicPr>
            <p:cNvPr id="77" name="Picture 76"/>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sp>
        <p:nvSpPr>
          <p:cNvPr id="78" name="Rounded Rectangle 77"/>
          <p:cNvSpPr/>
          <p:nvPr/>
        </p:nvSpPr>
        <p:spPr bwMode="auto">
          <a:xfrm>
            <a:off x="9139778" y="3679171"/>
            <a:ext cx="626437" cy="766852"/>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2" tIns="46616" rIns="93232" bIns="46616" numCol="1" rtlCol="0" anchor="ctr" anchorCtr="0" compatLnSpc="1">
            <a:prstTxWarp prst="textNoShape">
              <a:avLst/>
            </a:prstTxWarp>
          </a:bodyPr>
          <a:lstStyle/>
          <a:p>
            <a:pPr algn="ctr" defTabSz="932010"/>
            <a:endParaRPr lang="en-US" sz="2243" dirty="0">
              <a:gradFill>
                <a:gsLst>
                  <a:gs pos="0">
                    <a:srgbClr val="FFFFFF"/>
                  </a:gs>
                  <a:gs pos="100000">
                    <a:srgbClr val="FFFFFF"/>
                  </a:gs>
                </a:gsLst>
                <a:lin ang="5400000" scaled="0"/>
              </a:gradFill>
            </a:endParaRPr>
          </a:p>
        </p:txBody>
      </p:sp>
      <p:sp>
        <p:nvSpPr>
          <p:cNvPr id="79" name="Rounded Rectangle 78"/>
          <p:cNvSpPr/>
          <p:nvPr/>
        </p:nvSpPr>
        <p:spPr bwMode="auto">
          <a:xfrm>
            <a:off x="8323902" y="3674125"/>
            <a:ext cx="626437" cy="766852"/>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2" tIns="46616" rIns="93232" bIns="46616" numCol="1" rtlCol="0" anchor="ctr" anchorCtr="0" compatLnSpc="1">
            <a:prstTxWarp prst="textNoShape">
              <a:avLst/>
            </a:prstTxWarp>
          </a:bodyPr>
          <a:lstStyle/>
          <a:p>
            <a:pPr algn="ctr" defTabSz="932010"/>
            <a:endParaRPr lang="en-US" sz="2243" dirty="0">
              <a:gradFill>
                <a:gsLst>
                  <a:gs pos="0">
                    <a:srgbClr val="FFFFFF"/>
                  </a:gs>
                  <a:gs pos="100000">
                    <a:srgbClr val="FFFFFF"/>
                  </a:gs>
                </a:gsLst>
                <a:lin ang="5400000" scaled="0"/>
              </a:gradFill>
            </a:endParaRPr>
          </a:p>
        </p:txBody>
      </p:sp>
      <p:sp>
        <p:nvSpPr>
          <p:cNvPr id="80" name="Rounded Rectangle 79"/>
          <p:cNvSpPr/>
          <p:nvPr/>
        </p:nvSpPr>
        <p:spPr bwMode="auto">
          <a:xfrm>
            <a:off x="10957737" y="2785560"/>
            <a:ext cx="626437" cy="766852"/>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2" tIns="46616" rIns="93232" bIns="46616" numCol="1" rtlCol="0" anchor="ctr" anchorCtr="0" compatLnSpc="1">
            <a:prstTxWarp prst="textNoShape">
              <a:avLst/>
            </a:prstTxWarp>
          </a:bodyPr>
          <a:lstStyle/>
          <a:p>
            <a:pPr algn="ctr" defTabSz="932010"/>
            <a:endParaRPr lang="en-US" sz="2243" dirty="0">
              <a:gradFill>
                <a:gsLst>
                  <a:gs pos="0">
                    <a:srgbClr val="FFFFFF"/>
                  </a:gs>
                  <a:gs pos="100000">
                    <a:srgbClr val="FFFFFF"/>
                  </a:gs>
                </a:gsLst>
                <a:lin ang="5400000" scaled="0"/>
              </a:gradFill>
            </a:endParaRPr>
          </a:p>
        </p:txBody>
      </p:sp>
      <p:grpSp>
        <p:nvGrpSpPr>
          <p:cNvPr id="81" name="Group 80"/>
          <p:cNvGrpSpPr/>
          <p:nvPr/>
        </p:nvGrpSpPr>
        <p:grpSpPr>
          <a:xfrm>
            <a:off x="8323902" y="2763579"/>
            <a:ext cx="1455600" cy="2432231"/>
            <a:chOff x="6371150" y="2709450"/>
            <a:chExt cx="1427560" cy="2385378"/>
          </a:xfrm>
        </p:grpSpPr>
        <p:pic>
          <p:nvPicPr>
            <p:cNvPr id="82" name="Picture 8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83" name="Picture 8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84" name="Picture 8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85" name="Picture 84"/>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86" name="Picture 85"/>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87" name="Picture 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88" name="Group 87"/>
          <p:cNvGrpSpPr/>
          <p:nvPr/>
        </p:nvGrpSpPr>
        <p:grpSpPr>
          <a:xfrm>
            <a:off x="10147255" y="2763579"/>
            <a:ext cx="1455600" cy="2432231"/>
            <a:chOff x="6371150" y="2709450"/>
            <a:chExt cx="1427560" cy="2385378"/>
          </a:xfrm>
        </p:grpSpPr>
        <p:pic>
          <p:nvPicPr>
            <p:cNvPr id="89" name="Picture 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90" name="Picture 8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91" name="Picture 9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92" name="Picture 91"/>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93" name="Picture 92"/>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94" name="Picture 9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95" name="Group 94"/>
          <p:cNvGrpSpPr/>
          <p:nvPr/>
        </p:nvGrpSpPr>
        <p:grpSpPr>
          <a:xfrm>
            <a:off x="8337916" y="3674125"/>
            <a:ext cx="612424" cy="766852"/>
            <a:chOff x="8173259" y="3602456"/>
            <a:chExt cx="600626" cy="752080"/>
          </a:xfrm>
        </p:grpSpPr>
        <p:sp>
          <p:nvSpPr>
            <p:cNvPr id="96" name="Rounded Rectangle 95"/>
            <p:cNvSpPr/>
            <p:nvPr/>
          </p:nvSpPr>
          <p:spPr bwMode="auto">
            <a:xfrm>
              <a:off x="8173259" y="3602456"/>
              <a:ext cx="600626" cy="752080"/>
            </a:xfrm>
            <a:prstGeom prst="roundRect">
              <a:avLst>
                <a:gd name="adj" fmla="val 10276"/>
              </a:avLst>
            </a:prstGeom>
            <a:solidFill>
              <a:srgbClr val="ED1E79"/>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2" tIns="46616" rIns="93232" bIns="46616" numCol="1" rtlCol="0" anchor="ctr" anchorCtr="0" compatLnSpc="1">
              <a:prstTxWarp prst="textNoShape">
                <a:avLst/>
              </a:prstTxWarp>
            </a:bodyPr>
            <a:lstStyle/>
            <a:p>
              <a:pPr algn="ctr" defTabSz="932010"/>
              <a:endParaRPr lang="en-US" sz="2243" dirty="0">
                <a:gradFill>
                  <a:gsLst>
                    <a:gs pos="0">
                      <a:srgbClr val="FFFFFF"/>
                    </a:gs>
                    <a:gs pos="100000">
                      <a:srgbClr val="FFFFFF"/>
                    </a:gs>
                  </a:gsLst>
                  <a:lin ang="5400000" scaled="0"/>
                </a:gradFill>
              </a:endParaRPr>
            </a:p>
          </p:txBody>
        </p:sp>
        <p:pic>
          <p:nvPicPr>
            <p:cNvPr id="97" name="Picture 96"/>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262809" y="3757835"/>
              <a:ext cx="434829" cy="434829"/>
            </a:xfrm>
            <a:prstGeom prst="rect">
              <a:avLst/>
            </a:prstGeom>
          </p:spPr>
        </p:pic>
      </p:grpSp>
      <p:sp>
        <p:nvSpPr>
          <p:cNvPr id="112" name="Rounded Rectangle 111"/>
          <p:cNvSpPr/>
          <p:nvPr/>
        </p:nvSpPr>
        <p:spPr bwMode="auto">
          <a:xfrm>
            <a:off x="8323902" y="3653840"/>
            <a:ext cx="649261" cy="805565"/>
          </a:xfrm>
          <a:prstGeom prst="roundRect">
            <a:avLst>
              <a:gd name="adj" fmla="val 8320"/>
            </a:avLst>
          </a:prstGeom>
          <a:solidFill>
            <a:srgbClr val="5959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2" tIns="46616" rIns="93232" bIns="46616" numCol="1" rtlCol="0" anchor="ctr" anchorCtr="0" compatLnSpc="1">
            <a:prstTxWarp prst="textNoShape">
              <a:avLst/>
            </a:prstTxWarp>
          </a:bodyPr>
          <a:lstStyle/>
          <a:p>
            <a:pPr algn="ctr" defTabSz="932010"/>
            <a:endParaRPr lang="en-US" sz="2243" dirty="0">
              <a:gradFill>
                <a:gsLst>
                  <a:gs pos="0">
                    <a:srgbClr val="FFFFFF"/>
                  </a:gs>
                  <a:gs pos="100000">
                    <a:srgbClr val="FFFFFF"/>
                  </a:gs>
                </a:gsLst>
                <a:lin ang="5400000" scaled="0"/>
              </a:gradFill>
            </a:endParaRPr>
          </a:p>
        </p:txBody>
      </p:sp>
      <p:sp>
        <p:nvSpPr>
          <p:cNvPr id="113" name="Rounded Rectangle 112"/>
          <p:cNvSpPr/>
          <p:nvPr/>
        </p:nvSpPr>
        <p:spPr bwMode="auto">
          <a:xfrm>
            <a:off x="6523234" y="2782205"/>
            <a:ext cx="626437" cy="766852"/>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2" tIns="46616" rIns="93232" bIns="46616" numCol="1" rtlCol="0" anchor="ctr" anchorCtr="0" compatLnSpc="1">
            <a:prstTxWarp prst="textNoShape">
              <a:avLst/>
            </a:prstTxWarp>
          </a:bodyPr>
          <a:lstStyle/>
          <a:p>
            <a:pPr algn="ctr" defTabSz="932010"/>
            <a:endParaRPr lang="en-US" sz="2243" dirty="0">
              <a:gradFill>
                <a:gsLst>
                  <a:gs pos="0">
                    <a:srgbClr val="FFFFFF"/>
                  </a:gs>
                  <a:gs pos="100000">
                    <a:srgbClr val="FFFFFF"/>
                  </a:gs>
                </a:gsLst>
                <a:lin ang="5400000" scaled="0"/>
              </a:gradFill>
            </a:endParaRPr>
          </a:p>
        </p:txBody>
      </p:sp>
      <p:grpSp>
        <p:nvGrpSpPr>
          <p:cNvPr id="114" name="Group 113"/>
          <p:cNvGrpSpPr/>
          <p:nvPr/>
        </p:nvGrpSpPr>
        <p:grpSpPr>
          <a:xfrm>
            <a:off x="6500411" y="2763579"/>
            <a:ext cx="1455600" cy="2432231"/>
            <a:chOff x="6371150" y="2709450"/>
            <a:chExt cx="1427560" cy="2385378"/>
          </a:xfrm>
        </p:grpSpPr>
        <p:pic>
          <p:nvPicPr>
            <p:cNvPr id="115" name="Picture 1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16" name="Picture 1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17" name="Picture 1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18" name="Picture 117"/>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119" name="Picture 118"/>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120" name="Picture 1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sp>
        <p:nvSpPr>
          <p:cNvPr id="2" name="Oval 1"/>
          <p:cNvSpPr/>
          <p:nvPr/>
        </p:nvSpPr>
        <p:spPr bwMode="auto">
          <a:xfrm>
            <a:off x="1040715" y="4438840"/>
            <a:ext cx="184018" cy="184018"/>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2" tIns="46616" rIns="93232" bIns="46616" numCol="1" rtlCol="0" anchor="ctr" anchorCtr="0" compatLnSpc="1">
            <a:prstTxWarp prst="textNoShape">
              <a:avLst/>
            </a:prstTxWarp>
          </a:bodyPr>
          <a:lstStyle/>
          <a:p>
            <a:pPr algn="ctr" defTabSz="932010"/>
            <a:r>
              <a:rPr lang="en-US" sz="2243" dirty="0">
                <a:gradFill>
                  <a:gsLst>
                    <a:gs pos="0">
                      <a:srgbClr val="FFFFFF"/>
                    </a:gs>
                    <a:gs pos="100000">
                      <a:srgbClr val="FFFFFF"/>
                    </a:gs>
                  </a:gsLst>
                  <a:lin ang="5400000" scaled="0"/>
                </a:gradFill>
              </a:rPr>
              <a:t> </a:t>
            </a:r>
          </a:p>
        </p:txBody>
      </p:sp>
      <p:sp>
        <p:nvSpPr>
          <p:cNvPr id="98" name="Oval 97"/>
          <p:cNvSpPr/>
          <p:nvPr/>
        </p:nvSpPr>
        <p:spPr bwMode="auto">
          <a:xfrm>
            <a:off x="1038971" y="4437096"/>
            <a:ext cx="184018" cy="184018"/>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2" tIns="46616" rIns="93232" bIns="46616" numCol="1" rtlCol="0" anchor="ctr" anchorCtr="0" compatLnSpc="1">
            <a:prstTxWarp prst="textNoShape">
              <a:avLst/>
            </a:prstTxWarp>
          </a:bodyPr>
          <a:lstStyle/>
          <a:p>
            <a:pPr algn="ctr" defTabSz="932010"/>
            <a:r>
              <a:rPr lang="en-US" sz="2243" dirty="0">
                <a:gradFill>
                  <a:gsLst>
                    <a:gs pos="0">
                      <a:srgbClr val="FFFFFF"/>
                    </a:gs>
                    <a:gs pos="100000">
                      <a:srgbClr val="FFFFFF"/>
                    </a:gs>
                  </a:gsLst>
                  <a:lin ang="5400000" scaled="0"/>
                </a:gradFill>
              </a:rPr>
              <a:t> </a:t>
            </a:r>
          </a:p>
        </p:txBody>
      </p:sp>
      <p:sp>
        <p:nvSpPr>
          <p:cNvPr id="99" name="TextBox 98"/>
          <p:cNvSpPr txBox="1"/>
          <p:nvPr/>
        </p:nvSpPr>
        <p:spPr>
          <a:xfrm>
            <a:off x="7468434" y="5741130"/>
            <a:ext cx="3181459" cy="230393"/>
          </a:xfrm>
          <a:prstGeom prst="rect">
            <a:avLst/>
          </a:prstGeom>
          <a:noFill/>
        </p:spPr>
        <p:txBody>
          <a:bodyPr wrap="square" lIns="0" tIns="0" rIns="0" bIns="0" rtlCol="0">
            <a:spAutoFit/>
          </a:bodyPr>
          <a:lstStyle/>
          <a:p>
            <a:pPr algn="ctr" defTabSz="1242872">
              <a:lnSpc>
                <a:spcPct val="80000"/>
              </a:lnSpc>
              <a:spcBef>
                <a:spcPct val="20000"/>
              </a:spcBef>
              <a:buSzPct val="80000"/>
            </a:pPr>
            <a:r>
              <a:rPr lang="en-US" sz="1835" dirty="0">
                <a:solidFill>
                  <a:srgbClr val="5F5F5F">
                    <a:alpha val="99000"/>
                  </a:srgbClr>
                </a:solidFill>
                <a:latin typeface="Segoe UI"/>
              </a:rPr>
              <a:t>Windows Azure Storage</a:t>
            </a:r>
          </a:p>
        </p:txBody>
      </p:sp>
      <p:sp>
        <p:nvSpPr>
          <p:cNvPr id="76" name="Title 1">
            <a:extLst>
              <a:ext uri="{FF2B5EF4-FFF2-40B4-BE49-F238E27FC236}">
                <a16:creationId xmlns:a16="http://schemas.microsoft.com/office/drawing/2014/main" id="{727A4592-9E0C-4D43-9079-A1CB5EDB17B2}"/>
              </a:ext>
            </a:extLst>
          </p:cNvPr>
          <p:cNvSpPr>
            <a:spLocks noGrp="1"/>
          </p:cNvSpPr>
          <p:nvPr>
            <p:ph type="title"/>
          </p:nvPr>
        </p:nvSpPr>
        <p:spPr>
          <a:xfrm>
            <a:off x="914775" y="525227"/>
            <a:ext cx="11888787" cy="917575"/>
          </a:xfrm>
        </p:spPr>
        <p:txBody>
          <a:bodyPr/>
          <a:lstStyle/>
          <a:p>
            <a:r>
              <a:rPr lang="en-US" dirty="0"/>
              <a:t>Windows Azure Storage</a:t>
            </a:r>
          </a:p>
        </p:txBody>
      </p:sp>
    </p:spTree>
    <p:extLst>
      <p:ext uri="{BB962C8B-B14F-4D97-AF65-F5344CB8AC3E}">
        <p14:creationId xmlns:p14="http://schemas.microsoft.com/office/powerpoint/2010/main" val="818260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par>
                                <p:cTn id="8" presetID="22" presetClass="entr" presetSubtype="8"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left)">
                                      <p:cBhvr>
                                        <p:cTn id="10" dur="500"/>
                                        <p:tgtEl>
                                          <p:spTgt spid="2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fade">
                                      <p:cBhvr>
                                        <p:cTn id="14" dur="500"/>
                                        <p:tgtEl>
                                          <p:spTgt spid="61"/>
                                        </p:tgtEl>
                                      </p:cBhvr>
                                    </p:animEffect>
                                  </p:childTnLst>
                                </p:cTn>
                              </p:par>
                            </p:childTnLst>
                          </p:cTn>
                        </p:par>
                        <p:par>
                          <p:cTn id="15" fill="hold">
                            <p:stCondLst>
                              <p:cond delay="1500"/>
                            </p:stCondLst>
                            <p:childTnLst>
                              <p:par>
                                <p:cTn id="16" presetID="22" presetClass="entr" presetSubtype="4"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down)">
                                      <p:cBhvr>
                                        <p:cTn id="18" dur="500"/>
                                        <p:tgtEl>
                                          <p:spTgt spid="18"/>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339"/>
                                        </p:tgtEl>
                                        <p:attrNameLst>
                                          <p:attrName>style.visibility</p:attrName>
                                        </p:attrNameLst>
                                      </p:cBhvr>
                                      <p:to>
                                        <p:strVal val="visible"/>
                                      </p:to>
                                    </p:set>
                                    <p:animEffect transition="in" filter="fade">
                                      <p:cBhvr>
                                        <p:cTn id="22" dur="250"/>
                                        <p:tgtEl>
                                          <p:spTgt spid="1339"/>
                                        </p:tgtEl>
                                      </p:cBhvr>
                                    </p:animEffect>
                                  </p:childTnLst>
                                </p:cTn>
                              </p:par>
                            </p:childTnLst>
                          </p:cTn>
                        </p:par>
                        <p:par>
                          <p:cTn id="23" fill="hold">
                            <p:stCondLst>
                              <p:cond delay="2250"/>
                            </p:stCondLst>
                            <p:childTnLst>
                              <p:par>
                                <p:cTn id="24" presetID="22" presetClass="entr" presetSubtype="4" fill="hold" grpId="0" nodeType="afterEffect">
                                  <p:stCondLst>
                                    <p:cond delay="0"/>
                                  </p:stCondLst>
                                  <p:childTnLst>
                                    <p:set>
                                      <p:cBhvr>
                                        <p:cTn id="25" dur="1" fill="hold">
                                          <p:stCondLst>
                                            <p:cond delay="0"/>
                                          </p:stCondLst>
                                        </p:cTn>
                                        <p:tgtEl>
                                          <p:spTgt spid="1355"/>
                                        </p:tgtEl>
                                        <p:attrNameLst>
                                          <p:attrName>style.visibility</p:attrName>
                                        </p:attrNameLst>
                                      </p:cBhvr>
                                      <p:to>
                                        <p:strVal val="visible"/>
                                      </p:to>
                                    </p:set>
                                    <p:animEffect transition="in" filter="wipe(down)">
                                      <p:cBhvr>
                                        <p:cTn id="26" dur="500"/>
                                        <p:tgtEl>
                                          <p:spTgt spid="1355"/>
                                        </p:tgtEl>
                                      </p:cBhvr>
                                    </p:animEffect>
                                  </p:childTnLst>
                                </p:cTn>
                              </p:par>
                            </p:childTnLst>
                          </p:cTn>
                        </p:par>
                        <p:par>
                          <p:cTn id="27" fill="hold">
                            <p:stCondLst>
                              <p:cond delay="2750"/>
                            </p:stCondLst>
                            <p:childTnLst>
                              <p:par>
                                <p:cTn id="28" presetID="10" presetClass="entr" presetSubtype="0" fill="hold" grpId="0" nodeType="afterEffect">
                                  <p:stCondLst>
                                    <p:cond delay="0"/>
                                  </p:stCondLst>
                                  <p:childTnLst>
                                    <p:set>
                                      <p:cBhvr>
                                        <p:cTn id="29" dur="1" fill="hold">
                                          <p:stCondLst>
                                            <p:cond delay="0"/>
                                          </p:stCondLst>
                                        </p:cTn>
                                        <p:tgtEl>
                                          <p:spTgt spid="1358"/>
                                        </p:tgtEl>
                                        <p:attrNameLst>
                                          <p:attrName>style.visibility</p:attrName>
                                        </p:attrNameLst>
                                      </p:cBhvr>
                                      <p:to>
                                        <p:strVal val="visible"/>
                                      </p:to>
                                    </p:set>
                                    <p:animEffect transition="in" filter="fade">
                                      <p:cBhvr>
                                        <p:cTn id="30" dur="250"/>
                                        <p:tgtEl>
                                          <p:spTgt spid="1358"/>
                                        </p:tgtEl>
                                      </p:cBhvr>
                                    </p:animEffect>
                                  </p:childTnLst>
                                </p:cTn>
                              </p:par>
                            </p:childTnLst>
                          </p:cTn>
                        </p:par>
                        <p:par>
                          <p:cTn id="31" fill="hold">
                            <p:stCondLst>
                              <p:cond delay="3000"/>
                            </p:stCondLst>
                            <p:childTnLst>
                              <p:par>
                                <p:cTn id="32" presetID="10" presetClass="entr" presetSubtype="0" fill="hold" grpId="0" nodeType="afterEffect">
                                  <p:stCondLst>
                                    <p:cond delay="1000"/>
                                  </p:stCondLst>
                                  <p:childTnLst>
                                    <p:set>
                                      <p:cBhvr>
                                        <p:cTn id="33" dur="1" fill="hold">
                                          <p:stCondLst>
                                            <p:cond delay="0"/>
                                          </p:stCondLst>
                                        </p:cTn>
                                        <p:tgtEl>
                                          <p:spTgt spid="64"/>
                                        </p:tgtEl>
                                        <p:attrNameLst>
                                          <p:attrName>style.visibility</p:attrName>
                                        </p:attrNameLst>
                                      </p:cBhvr>
                                      <p:to>
                                        <p:strVal val="visible"/>
                                      </p:to>
                                    </p:set>
                                    <p:animEffect transition="in" filter="fade">
                                      <p:cBhvr>
                                        <p:cTn id="34" dur="250"/>
                                        <p:tgtEl>
                                          <p:spTgt spid="64"/>
                                        </p:tgtEl>
                                      </p:cBhvr>
                                    </p:animEffect>
                                  </p:childTnLst>
                                </p:cTn>
                              </p:par>
                              <p:par>
                                <p:cTn id="35" presetID="22" presetClass="entr" presetSubtype="8" fill="hold" nodeType="withEffect">
                                  <p:stCondLst>
                                    <p:cond delay="1000"/>
                                  </p:stCondLst>
                                  <p:childTnLst>
                                    <p:set>
                                      <p:cBhvr>
                                        <p:cTn id="36" dur="1" fill="hold">
                                          <p:stCondLst>
                                            <p:cond delay="0"/>
                                          </p:stCondLst>
                                        </p:cTn>
                                        <p:tgtEl>
                                          <p:spTgt spid="1359"/>
                                        </p:tgtEl>
                                        <p:attrNameLst>
                                          <p:attrName>style.visibility</p:attrName>
                                        </p:attrNameLst>
                                      </p:cBhvr>
                                      <p:to>
                                        <p:strVal val="visible"/>
                                      </p:to>
                                    </p:set>
                                    <p:animEffect transition="in" filter="wipe(left)">
                                      <p:cBhvr>
                                        <p:cTn id="37" dur="1000"/>
                                        <p:tgtEl>
                                          <p:spTgt spid="1359"/>
                                        </p:tgtEl>
                                      </p:cBhvr>
                                    </p:animEffect>
                                  </p:childTnLst>
                                </p:cTn>
                              </p:par>
                            </p:childTnLst>
                          </p:cTn>
                        </p:par>
                        <p:par>
                          <p:cTn id="38" fill="hold">
                            <p:stCondLst>
                              <p:cond delay="5000"/>
                            </p:stCondLst>
                            <p:childTnLst>
                              <p:par>
                                <p:cTn id="39" presetID="10" presetClass="entr" presetSubtype="0" fill="hold" grpId="0"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childTnLst>
                          </p:cTn>
                        </p:par>
                        <p:par>
                          <p:cTn id="42" fill="hold">
                            <p:stCondLst>
                              <p:cond delay="5250"/>
                            </p:stCondLst>
                            <p:childTnLst>
                              <p:par>
                                <p:cTn id="43" presetID="10" presetClass="entr" presetSubtype="0" fill="hold" grpId="0" nodeType="after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500"/>
                                        <p:tgtEl>
                                          <p:spTgt spid="2"/>
                                        </p:tgtEl>
                                      </p:cBhvr>
                                    </p:animEffect>
                                  </p:childTnLst>
                                </p:cTn>
                              </p:par>
                              <p:par>
                                <p:cTn id="46" presetID="63" presetClass="path" presetSubtype="0" repeatCount="indefinite" accel="50000" decel="50000" fill="hold" grpId="1" nodeType="withEffect">
                                  <p:stCondLst>
                                    <p:cond delay="0"/>
                                  </p:stCondLst>
                                  <p:childTnLst>
                                    <p:animMotion origin="layout" path="M -2.5013E-6 4.28406E-6 L 0.29886 4.28406E-6 " pathEditMode="relative" rAng="0" ptsTypes="AA">
                                      <p:cBhvr>
                                        <p:cTn id="47" dur="2000" fill="hold"/>
                                        <p:tgtEl>
                                          <p:spTgt spid="2"/>
                                        </p:tgtEl>
                                        <p:attrNameLst>
                                          <p:attrName>ppt_x</p:attrName>
                                          <p:attrName>ppt_y</p:attrName>
                                        </p:attrNameLst>
                                      </p:cBhvr>
                                      <p:rCtr x="14943" y="0"/>
                                    </p:animMotion>
                                  </p:childTnLst>
                                </p:cTn>
                              </p:par>
                              <p:par>
                                <p:cTn id="48" presetID="10" presetClass="entr" presetSubtype="0" fill="hold" grpId="0" nodeType="withEffect">
                                  <p:stCondLst>
                                    <p:cond delay="500"/>
                                  </p:stCondLst>
                                  <p:childTnLst>
                                    <p:set>
                                      <p:cBhvr>
                                        <p:cTn id="49" dur="1" fill="hold">
                                          <p:stCondLst>
                                            <p:cond delay="0"/>
                                          </p:stCondLst>
                                        </p:cTn>
                                        <p:tgtEl>
                                          <p:spTgt spid="98"/>
                                        </p:tgtEl>
                                        <p:attrNameLst>
                                          <p:attrName>style.visibility</p:attrName>
                                        </p:attrNameLst>
                                      </p:cBhvr>
                                      <p:to>
                                        <p:strVal val="visible"/>
                                      </p:to>
                                    </p:set>
                                    <p:animEffect transition="in" filter="fade">
                                      <p:cBhvr>
                                        <p:cTn id="50" dur="500"/>
                                        <p:tgtEl>
                                          <p:spTgt spid="98"/>
                                        </p:tgtEl>
                                      </p:cBhvr>
                                    </p:animEffect>
                                  </p:childTnLst>
                                </p:cTn>
                              </p:par>
                              <p:par>
                                <p:cTn id="51" presetID="63" presetClass="path" presetSubtype="0" repeatCount="indefinite" accel="50000" decel="50000" fill="hold" grpId="1" nodeType="withEffect">
                                  <p:stCondLst>
                                    <p:cond delay="500"/>
                                  </p:stCondLst>
                                  <p:childTnLst>
                                    <p:animMotion origin="layout" path="M -2.5013E-6 4.28406E-6 L 0.29886 4.28406E-6 " pathEditMode="relative" rAng="0" ptsTypes="AA">
                                      <p:cBhvr>
                                        <p:cTn id="52" dur="2000" fill="hold"/>
                                        <p:tgtEl>
                                          <p:spTgt spid="98"/>
                                        </p:tgtEl>
                                        <p:attrNameLst>
                                          <p:attrName>ppt_x</p:attrName>
                                          <p:attrName>ppt_y</p:attrName>
                                        </p:attrNameLst>
                                      </p:cBhvr>
                                      <p:rCtr x="14943" y="0"/>
                                    </p:animMotion>
                                  </p:childTnLst>
                                </p:cTn>
                              </p:par>
                            </p:childTnLst>
                          </p:cTn>
                        </p:par>
                        <p:par>
                          <p:cTn id="53" fill="hold">
                            <p:stCondLst>
                              <p:cond delay="7750"/>
                            </p:stCondLst>
                            <p:childTnLst>
                              <p:par>
                                <p:cTn id="54" presetID="10" presetClass="entr" presetSubtype="0" fill="hold" grpId="0" nodeType="after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2" grpId="0" animBg="1"/>
      <p:bldP spid="61" grpId="0"/>
      <p:bldP spid="1339" grpId="0" animBg="1"/>
      <p:bldP spid="18" grpId="0" animBg="1"/>
      <p:bldP spid="1355" grpId="0" animBg="1"/>
      <p:bldP spid="1358" grpId="0" animBg="1"/>
      <p:bldP spid="23" grpId="0"/>
      <p:bldP spid="2" grpId="0" animBg="1"/>
      <p:bldP spid="2" grpId="1" animBg="1"/>
      <p:bldP spid="98" grpId="0" animBg="1"/>
      <p:bldP spid="9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756799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8"/>
          <p:cNvSpPr txBox="1">
            <a:spLocks/>
          </p:cNvSpPr>
          <p:nvPr/>
        </p:nvSpPr>
        <p:spPr>
          <a:xfrm>
            <a:off x="303808" y="477185"/>
            <a:ext cx="4967163" cy="83379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88" dirty="0">
                <a:solidFill>
                  <a:schemeClr val="bg1"/>
                </a:solidFill>
              </a:rPr>
              <a:t>Connect with me</a:t>
            </a:r>
          </a:p>
        </p:txBody>
      </p:sp>
      <p:sp>
        <p:nvSpPr>
          <p:cNvPr id="3" name="Text Placeholder 9"/>
          <p:cNvSpPr txBox="1">
            <a:spLocks/>
          </p:cNvSpPr>
          <p:nvPr/>
        </p:nvSpPr>
        <p:spPr>
          <a:xfrm>
            <a:off x="303809" y="1310977"/>
            <a:ext cx="5609592" cy="15300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56" dirty="0">
                <a:solidFill>
                  <a:schemeClr val="bg1"/>
                </a:solidFill>
              </a:rPr>
              <a:t>@</a:t>
            </a:r>
            <a:r>
              <a:rPr lang="en-US" sz="2856" dirty="0" err="1">
                <a:solidFill>
                  <a:schemeClr val="bg1"/>
                </a:solidFill>
              </a:rPr>
              <a:t>MrThomasRayner</a:t>
            </a:r>
            <a:endParaRPr lang="en-US" sz="2856" dirty="0">
              <a:solidFill>
                <a:schemeClr val="bg1"/>
              </a:solidFill>
            </a:endParaRPr>
          </a:p>
          <a:p>
            <a:pPr marL="0" indent="0">
              <a:buNone/>
            </a:pPr>
            <a:r>
              <a:rPr lang="en-US" sz="2856" dirty="0">
                <a:solidFill>
                  <a:schemeClr val="bg1"/>
                </a:solidFill>
              </a:rPr>
              <a:t>LinkedIn.com/in/</a:t>
            </a:r>
            <a:r>
              <a:rPr lang="en-US" sz="2856" dirty="0" err="1">
                <a:solidFill>
                  <a:schemeClr val="bg1"/>
                </a:solidFill>
              </a:rPr>
              <a:t>thomasrayner</a:t>
            </a:r>
            <a:endParaRPr lang="en-US" sz="2856" dirty="0">
              <a:solidFill>
                <a:schemeClr val="bg1"/>
              </a:solidFill>
            </a:endParaRPr>
          </a:p>
          <a:p>
            <a:pPr marL="0" indent="0">
              <a:buNone/>
            </a:pPr>
            <a:r>
              <a:rPr lang="en-US" sz="2856" dirty="0">
                <a:solidFill>
                  <a:schemeClr val="bg1"/>
                </a:solidFill>
              </a:rPr>
              <a:t>workingsysadmin.com</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4092" y="354086"/>
            <a:ext cx="3366698" cy="3366698"/>
          </a:xfrm>
          <a:prstGeom prst="rect">
            <a:avLst/>
          </a:prstGeom>
        </p:spPr>
      </p:pic>
    </p:spTree>
    <p:extLst>
      <p:ext uri="{BB962C8B-B14F-4D97-AF65-F5344CB8AC3E}">
        <p14:creationId xmlns:p14="http://schemas.microsoft.com/office/powerpoint/2010/main" val="316054624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716635" y="6237363"/>
            <a:ext cx="6855241" cy="0"/>
          </a:xfrm>
          <a:prstGeom prst="line">
            <a:avLst/>
          </a:prstGeom>
          <a:ln w="317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6" name="Rectangle 5"/>
          <p:cNvSpPr>
            <a:spLocks noChangeArrowheads="1"/>
          </p:cNvSpPr>
          <p:nvPr/>
        </p:nvSpPr>
        <p:spPr bwMode="auto">
          <a:xfrm>
            <a:off x="3019496" y="6287702"/>
            <a:ext cx="722878" cy="407901"/>
          </a:xfrm>
          <a:prstGeom prst="rect">
            <a:avLst/>
          </a:prstGeom>
          <a:noFill/>
          <a:ln w="9525">
            <a:noFill/>
            <a:miter lim="800000"/>
            <a:headEnd/>
            <a:tailEnd/>
          </a:ln>
          <a:effectLst/>
        </p:spPr>
        <p:txBody>
          <a:bodyPr wrap="none" lIns="93220" tIns="46609" rIns="93220" bIns="46609" anchor="ctr">
            <a:prstTxWarp prst="textNoShape">
              <a:avLst/>
            </a:prstTxWarp>
            <a:spAutoFit/>
          </a:bodyPr>
          <a:lstStyle/>
          <a:p>
            <a:pPr algn="ctr" defTabSz="932225">
              <a:defRPr/>
            </a:pPr>
            <a:r>
              <a:rPr lang="en-US" sz="1999" b="1" kern="0" dirty="0">
                <a:gradFill>
                  <a:gsLst>
                    <a:gs pos="10204">
                      <a:srgbClr val="505050">
                        <a:lumMod val="75000"/>
                      </a:srgbClr>
                    </a:gs>
                    <a:gs pos="30612">
                      <a:srgbClr val="505050">
                        <a:lumMod val="75000"/>
                      </a:srgbClr>
                    </a:gs>
                  </a:gsLst>
                  <a:lin ang="5400000" scaled="1"/>
                </a:gradFill>
                <a:latin typeface="Segoe UI Light"/>
                <a:ea typeface="Segoe UI" pitchFamily="34" charset="0"/>
                <a:cs typeface="Segoe UI" pitchFamily="34" charset="0"/>
              </a:rPr>
              <a:t>Time</a:t>
            </a:r>
          </a:p>
        </p:txBody>
      </p:sp>
      <p:sp>
        <p:nvSpPr>
          <p:cNvPr id="7" name="Freeform 6"/>
          <p:cNvSpPr/>
          <p:nvPr/>
        </p:nvSpPr>
        <p:spPr bwMode="auto">
          <a:xfrm>
            <a:off x="716636" y="2213397"/>
            <a:ext cx="5082387" cy="3551217"/>
          </a:xfrm>
          <a:custGeom>
            <a:avLst/>
            <a:gdLst>
              <a:gd name="connsiteX0" fmla="*/ 0 w 6743700"/>
              <a:gd name="connsiteY0" fmla="*/ 3708400 h 3708400"/>
              <a:gd name="connsiteX1" fmla="*/ 787400 w 6743700"/>
              <a:gd name="connsiteY1" fmla="*/ 3632200 h 3708400"/>
              <a:gd name="connsiteX2" fmla="*/ 1727200 w 6743700"/>
              <a:gd name="connsiteY2" fmla="*/ 3429000 h 3708400"/>
              <a:gd name="connsiteX3" fmla="*/ 2552700 w 6743700"/>
              <a:gd name="connsiteY3" fmla="*/ 3149600 h 3708400"/>
              <a:gd name="connsiteX4" fmla="*/ 3340100 w 6743700"/>
              <a:gd name="connsiteY4" fmla="*/ 2781300 h 3708400"/>
              <a:gd name="connsiteX5" fmla="*/ 4343400 w 6743700"/>
              <a:gd name="connsiteY5" fmla="*/ 2197100 h 3708400"/>
              <a:gd name="connsiteX6" fmla="*/ 5321300 w 6743700"/>
              <a:gd name="connsiteY6" fmla="*/ 1447800 h 3708400"/>
              <a:gd name="connsiteX7" fmla="*/ 6286500 w 6743700"/>
              <a:gd name="connsiteY7" fmla="*/ 520700 h 3708400"/>
              <a:gd name="connsiteX8" fmla="*/ 6743700 w 6743700"/>
              <a:gd name="connsiteY8" fmla="*/ 0 h 370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43700" h="3708400">
                <a:moveTo>
                  <a:pt x="0" y="3708400"/>
                </a:moveTo>
                <a:cubicBezTo>
                  <a:pt x="249766" y="3693583"/>
                  <a:pt x="499533" y="3678767"/>
                  <a:pt x="787400" y="3632200"/>
                </a:cubicBezTo>
                <a:cubicBezTo>
                  <a:pt x="1075267" y="3585633"/>
                  <a:pt x="1432984" y="3509433"/>
                  <a:pt x="1727200" y="3429000"/>
                </a:cubicBezTo>
                <a:cubicBezTo>
                  <a:pt x="2021416" y="3348567"/>
                  <a:pt x="2283883" y="3257550"/>
                  <a:pt x="2552700" y="3149600"/>
                </a:cubicBezTo>
                <a:cubicBezTo>
                  <a:pt x="2821517" y="3041650"/>
                  <a:pt x="3041650" y="2940050"/>
                  <a:pt x="3340100" y="2781300"/>
                </a:cubicBezTo>
                <a:cubicBezTo>
                  <a:pt x="3638550" y="2622550"/>
                  <a:pt x="4013200" y="2419350"/>
                  <a:pt x="4343400" y="2197100"/>
                </a:cubicBezTo>
                <a:cubicBezTo>
                  <a:pt x="4673600" y="1974850"/>
                  <a:pt x="4997450" y="1727200"/>
                  <a:pt x="5321300" y="1447800"/>
                </a:cubicBezTo>
                <a:cubicBezTo>
                  <a:pt x="5645150" y="1168400"/>
                  <a:pt x="6049433" y="762000"/>
                  <a:pt x="6286500" y="520700"/>
                </a:cubicBezTo>
                <a:cubicBezTo>
                  <a:pt x="6523567" y="279400"/>
                  <a:pt x="6743700" y="0"/>
                  <a:pt x="6743700" y="0"/>
                </a:cubicBezTo>
              </a:path>
            </a:pathLst>
          </a:custGeom>
          <a:noFill/>
          <a:ln w="38100" cap="flat" cmpd="sng" algn="ctr">
            <a:solidFill>
              <a:schemeClr val="tx2"/>
            </a:solidFill>
            <a:prstDash val="solid"/>
            <a:round/>
            <a:headEnd type="none" w="med" len="med"/>
            <a:tailEnd type="triangle" w="med" len="med"/>
          </a:ln>
          <a:effectLst/>
        </p:spPr>
        <p:txBody>
          <a:bodyPr lIns="93220" tIns="46609" rIns="93220" bIns="46609">
            <a:prstTxWarp prst="textNoShape">
              <a:avLst/>
            </a:prstTxWarp>
          </a:bodyPr>
          <a:lstStyle/>
          <a:p>
            <a:pPr defTabSz="932225">
              <a:defRPr/>
            </a:pPr>
            <a:endParaRPr lang="en-US" sz="1399" kern="0" dirty="0">
              <a:solidFill>
                <a:prstClr val="black"/>
              </a:solidFill>
              <a:ea typeface="Segoe UI" pitchFamily="34" charset="0"/>
              <a:cs typeface="Segoe UI" pitchFamily="34" charset="0"/>
            </a:endParaRPr>
          </a:p>
        </p:txBody>
      </p:sp>
      <p:sp>
        <p:nvSpPr>
          <p:cNvPr id="8" name="Freeform 7"/>
          <p:cNvSpPr/>
          <p:nvPr/>
        </p:nvSpPr>
        <p:spPr bwMode="auto">
          <a:xfrm>
            <a:off x="716638" y="5800711"/>
            <a:ext cx="5180353" cy="290343"/>
          </a:xfrm>
          <a:custGeom>
            <a:avLst/>
            <a:gdLst>
              <a:gd name="connsiteX0" fmla="*/ 0 w 6832600"/>
              <a:gd name="connsiteY0" fmla="*/ 203200 h 203200"/>
              <a:gd name="connsiteX1" fmla="*/ 2755900 w 6832600"/>
              <a:gd name="connsiteY1" fmla="*/ 139700 h 203200"/>
              <a:gd name="connsiteX2" fmla="*/ 5054600 w 6832600"/>
              <a:gd name="connsiteY2" fmla="*/ 63500 h 203200"/>
              <a:gd name="connsiteX3" fmla="*/ 6832600 w 6832600"/>
              <a:gd name="connsiteY3" fmla="*/ 0 h 203200"/>
            </a:gdLst>
            <a:ahLst/>
            <a:cxnLst>
              <a:cxn ang="0">
                <a:pos x="connsiteX0" y="connsiteY0"/>
              </a:cxn>
              <a:cxn ang="0">
                <a:pos x="connsiteX1" y="connsiteY1"/>
              </a:cxn>
              <a:cxn ang="0">
                <a:pos x="connsiteX2" y="connsiteY2"/>
              </a:cxn>
              <a:cxn ang="0">
                <a:pos x="connsiteX3" y="connsiteY3"/>
              </a:cxn>
            </a:cxnLst>
            <a:rect l="l" t="t" r="r" b="b"/>
            <a:pathLst>
              <a:path w="6832600" h="203200">
                <a:moveTo>
                  <a:pt x="0" y="203200"/>
                </a:moveTo>
                <a:lnTo>
                  <a:pt x="2755900" y="139700"/>
                </a:lnTo>
                <a:lnTo>
                  <a:pt x="5054600" y="63500"/>
                </a:lnTo>
                <a:lnTo>
                  <a:pt x="6832600" y="0"/>
                </a:lnTo>
              </a:path>
            </a:pathLst>
          </a:custGeom>
          <a:noFill/>
          <a:ln w="38100" cap="flat" cmpd="sng" algn="ctr">
            <a:solidFill>
              <a:srgbClr val="74B230"/>
            </a:solidFill>
            <a:prstDash val="solid"/>
            <a:round/>
            <a:headEnd type="none" w="med" len="med"/>
            <a:tailEnd type="triangle" w="med" len="med"/>
          </a:ln>
          <a:effectLst/>
        </p:spPr>
        <p:txBody>
          <a:bodyPr lIns="93220" tIns="46609" rIns="93220" bIns="46609">
            <a:prstTxWarp prst="textNoShape">
              <a:avLst/>
            </a:prstTxWarp>
          </a:bodyPr>
          <a:lstStyle/>
          <a:p>
            <a:pPr defTabSz="932225">
              <a:defRPr/>
            </a:pPr>
            <a:endParaRPr lang="en-US" sz="1399" kern="0" dirty="0">
              <a:solidFill>
                <a:prstClr val="black"/>
              </a:solidFill>
              <a:ea typeface="Segoe UI" pitchFamily="34" charset="0"/>
              <a:cs typeface="Segoe UI" pitchFamily="34" charset="0"/>
            </a:endParaRPr>
          </a:p>
        </p:txBody>
      </p:sp>
      <p:grpSp>
        <p:nvGrpSpPr>
          <p:cNvPr id="9" name="Group 8"/>
          <p:cNvGrpSpPr/>
          <p:nvPr/>
        </p:nvGrpSpPr>
        <p:grpSpPr>
          <a:xfrm>
            <a:off x="1423884" y="4145262"/>
            <a:ext cx="1942289" cy="889802"/>
            <a:chOff x="1019690" y="3851177"/>
            <a:chExt cx="2385086" cy="890160"/>
          </a:xfrm>
          <a:noFill/>
        </p:grpSpPr>
        <p:sp>
          <p:nvSpPr>
            <p:cNvPr id="10" name="Rectangle 9"/>
            <p:cNvSpPr/>
            <p:nvPr/>
          </p:nvSpPr>
          <p:spPr bwMode="auto">
            <a:xfrm>
              <a:off x="1019690" y="3851177"/>
              <a:ext cx="1999365" cy="890160"/>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839" tIns="146246" rIns="0" bIns="146246" numCol="1" spcCol="0" rtlCol="0" fromWordArt="0" anchor="ctr" anchorCtr="0" forceAA="0" compatLnSpc="1">
              <a:prstTxWarp prst="textNoShape">
                <a:avLst/>
              </a:prstTxWarp>
              <a:noAutofit/>
            </a:bodyPr>
            <a:lstStyle/>
            <a:p>
              <a:pPr defTabSz="932134"/>
              <a:endParaRPr lang="en-US" sz="1799" dirty="0">
                <a:gradFill>
                  <a:gsLst>
                    <a:gs pos="10204">
                      <a:srgbClr val="505050">
                        <a:lumMod val="75000"/>
                      </a:srgbClr>
                    </a:gs>
                    <a:gs pos="30612">
                      <a:srgbClr val="505050">
                        <a:lumMod val="75000"/>
                      </a:srgbClr>
                    </a:gs>
                  </a:gsLst>
                  <a:lin ang="5400000" scaled="1"/>
                </a:gradFill>
              </a:endParaRPr>
            </a:p>
          </p:txBody>
        </p:sp>
        <p:sp>
          <p:nvSpPr>
            <p:cNvPr id="11" name="Rectangle 10"/>
            <p:cNvSpPr/>
            <p:nvPr/>
          </p:nvSpPr>
          <p:spPr>
            <a:xfrm>
              <a:off x="1019690" y="3851177"/>
              <a:ext cx="2385086" cy="890160"/>
            </a:xfrm>
            <a:prstGeom prst="rect">
              <a:avLst/>
            </a:prstGeom>
            <a:grpFill/>
          </p:spPr>
          <p:txBody>
            <a:bodyPr wrap="square" anchor="ctr" anchorCtr="0">
              <a:noAutofit/>
            </a:bodyPr>
            <a:lstStyle/>
            <a:p>
              <a:pPr defTabSz="932225">
                <a:spcBef>
                  <a:spcPts val="204"/>
                </a:spcBef>
                <a:defRPr/>
              </a:pPr>
              <a:r>
                <a:rPr lang="en-US" sz="1399" kern="0" dirty="0">
                  <a:gradFill>
                    <a:gsLst>
                      <a:gs pos="10204">
                        <a:srgbClr val="505050">
                          <a:lumMod val="75000"/>
                        </a:srgbClr>
                      </a:gs>
                      <a:gs pos="30612">
                        <a:srgbClr val="505050">
                          <a:lumMod val="75000"/>
                        </a:srgbClr>
                      </a:gs>
                    </a:gsLst>
                    <a:lin ang="5400000" scaled="1"/>
                  </a:gradFill>
                  <a:ea typeface="Segoe UI" pitchFamily="34" charset="0"/>
                  <a:cs typeface="Segoe UI" pitchFamily="34" charset="0"/>
                </a:rPr>
                <a:t>Data grows </a:t>
              </a:r>
              <a:br>
                <a:rPr lang="en-US" sz="1399" kern="0" dirty="0">
                  <a:gradFill>
                    <a:gsLst>
                      <a:gs pos="10204">
                        <a:srgbClr val="505050">
                          <a:lumMod val="75000"/>
                        </a:srgbClr>
                      </a:gs>
                      <a:gs pos="30612">
                        <a:srgbClr val="505050">
                          <a:lumMod val="75000"/>
                        </a:srgbClr>
                      </a:gs>
                    </a:gsLst>
                    <a:lin ang="5400000" scaled="1"/>
                  </a:gradFill>
                  <a:ea typeface="Segoe UI" pitchFamily="34" charset="0"/>
                  <a:cs typeface="Segoe UI" pitchFamily="34" charset="0"/>
                </a:rPr>
              </a:br>
              <a:r>
                <a:rPr lang="en-US" sz="1399" kern="0" dirty="0">
                  <a:gradFill>
                    <a:gsLst>
                      <a:gs pos="10204">
                        <a:srgbClr val="505050">
                          <a:lumMod val="75000"/>
                        </a:srgbClr>
                      </a:gs>
                      <a:gs pos="30612">
                        <a:srgbClr val="505050">
                          <a:lumMod val="75000"/>
                        </a:srgbClr>
                      </a:gs>
                    </a:gsLst>
                    <a:lin ang="5400000" scaled="1"/>
                  </a:gradFill>
                  <a:ea typeface="Segoe UI" pitchFamily="34" charset="0"/>
                  <a:cs typeface="Segoe UI" pitchFamily="34" charset="0"/>
                </a:rPr>
                <a:t>exponentially</a:t>
              </a:r>
              <a:br>
                <a:rPr lang="en-US" sz="1799" kern="0" dirty="0">
                  <a:gradFill>
                    <a:gsLst>
                      <a:gs pos="10204">
                        <a:srgbClr val="505050">
                          <a:lumMod val="75000"/>
                        </a:srgbClr>
                      </a:gs>
                      <a:gs pos="30612">
                        <a:srgbClr val="505050">
                          <a:lumMod val="75000"/>
                        </a:srgbClr>
                      </a:gs>
                    </a:gsLst>
                    <a:lin ang="5400000" scaled="1"/>
                  </a:gradFill>
                  <a:ea typeface="Segoe UI" pitchFamily="34" charset="0"/>
                  <a:cs typeface="Segoe UI" pitchFamily="34" charset="0"/>
                </a:rPr>
              </a:br>
              <a:r>
                <a:rPr lang="en-US" sz="1199" i="1" kern="0" dirty="0">
                  <a:gradFill>
                    <a:gsLst>
                      <a:gs pos="10204">
                        <a:srgbClr val="505050">
                          <a:lumMod val="75000"/>
                        </a:srgbClr>
                      </a:gs>
                      <a:gs pos="30612">
                        <a:srgbClr val="505050">
                          <a:lumMod val="75000"/>
                        </a:srgbClr>
                      </a:gs>
                    </a:gsLst>
                    <a:lin ang="5400000" scaled="1"/>
                  </a:gradFill>
                  <a:ea typeface="Segoe UI" pitchFamily="34" charset="0"/>
                  <a:cs typeface="Segoe UI" pitchFamily="34" charset="0"/>
                </a:rPr>
                <a:t>(50 – 60% Annually)</a:t>
              </a:r>
              <a:endParaRPr lang="en-US" sz="1599" i="1" kern="0" dirty="0">
                <a:gradFill>
                  <a:gsLst>
                    <a:gs pos="10204">
                      <a:srgbClr val="505050">
                        <a:lumMod val="75000"/>
                      </a:srgbClr>
                    </a:gs>
                    <a:gs pos="30612">
                      <a:srgbClr val="505050">
                        <a:lumMod val="75000"/>
                      </a:srgbClr>
                    </a:gs>
                  </a:gsLst>
                  <a:lin ang="5400000" scaled="1"/>
                </a:gradFill>
                <a:ea typeface="Segoe UI" pitchFamily="34" charset="0"/>
                <a:cs typeface="Segoe UI" pitchFamily="34" charset="0"/>
              </a:endParaRPr>
            </a:p>
          </p:txBody>
        </p:sp>
      </p:grpSp>
      <p:grpSp>
        <p:nvGrpSpPr>
          <p:cNvPr id="12" name="Group 11"/>
          <p:cNvGrpSpPr/>
          <p:nvPr/>
        </p:nvGrpSpPr>
        <p:grpSpPr>
          <a:xfrm>
            <a:off x="3429769" y="4859911"/>
            <a:ext cx="2188898" cy="889802"/>
            <a:chOff x="2572635" y="4252275"/>
            <a:chExt cx="2385086" cy="890160"/>
          </a:xfrm>
          <a:noFill/>
        </p:grpSpPr>
        <p:sp>
          <p:nvSpPr>
            <p:cNvPr id="13" name="Rectangle 12"/>
            <p:cNvSpPr/>
            <p:nvPr/>
          </p:nvSpPr>
          <p:spPr bwMode="auto">
            <a:xfrm>
              <a:off x="2572635" y="4252275"/>
              <a:ext cx="1999365" cy="890160"/>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839" tIns="146246" rIns="0" bIns="146246" numCol="1" spcCol="0" rtlCol="0" fromWordArt="0" anchor="ctr" anchorCtr="0" forceAA="0" compatLnSpc="1">
              <a:prstTxWarp prst="textNoShape">
                <a:avLst/>
              </a:prstTxWarp>
              <a:noAutofit/>
            </a:bodyPr>
            <a:lstStyle/>
            <a:p>
              <a:pPr defTabSz="932134"/>
              <a:endParaRPr lang="en-US" sz="1799" dirty="0">
                <a:gradFill>
                  <a:gsLst>
                    <a:gs pos="10204">
                      <a:srgbClr val="505050">
                        <a:lumMod val="75000"/>
                      </a:srgbClr>
                    </a:gs>
                    <a:gs pos="30612">
                      <a:srgbClr val="505050">
                        <a:lumMod val="75000"/>
                      </a:srgbClr>
                    </a:gs>
                  </a:gsLst>
                  <a:lin ang="5400000" scaled="1"/>
                </a:gradFill>
              </a:endParaRPr>
            </a:p>
          </p:txBody>
        </p:sp>
        <p:sp>
          <p:nvSpPr>
            <p:cNvPr id="14" name="Rectangle 13"/>
            <p:cNvSpPr/>
            <p:nvPr/>
          </p:nvSpPr>
          <p:spPr>
            <a:xfrm>
              <a:off x="2572635" y="4252275"/>
              <a:ext cx="2385086" cy="890160"/>
            </a:xfrm>
            <a:prstGeom prst="rect">
              <a:avLst/>
            </a:prstGeom>
            <a:grpFill/>
          </p:spPr>
          <p:txBody>
            <a:bodyPr wrap="square" anchor="ctr" anchorCtr="0">
              <a:noAutofit/>
            </a:bodyPr>
            <a:lstStyle/>
            <a:p>
              <a:pPr defTabSz="932225">
                <a:spcBef>
                  <a:spcPts val="204"/>
                </a:spcBef>
                <a:defRPr/>
              </a:pPr>
              <a:r>
                <a:rPr lang="en-US" sz="1399" kern="0" dirty="0">
                  <a:gradFill>
                    <a:gsLst>
                      <a:gs pos="10204">
                        <a:srgbClr val="505050">
                          <a:lumMod val="75000"/>
                        </a:srgbClr>
                      </a:gs>
                      <a:gs pos="30612">
                        <a:srgbClr val="505050">
                          <a:lumMod val="75000"/>
                        </a:srgbClr>
                      </a:gs>
                    </a:gsLst>
                    <a:lin ang="5400000" scaled="1"/>
                  </a:gradFill>
                  <a:ea typeface="Segoe UI" pitchFamily="34" charset="0"/>
                  <a:cs typeface="Segoe UI" pitchFamily="34" charset="0"/>
                </a:rPr>
                <a:t>However most I/O </a:t>
              </a:r>
              <a:br>
                <a:rPr lang="en-US" sz="1399" kern="0" dirty="0">
                  <a:gradFill>
                    <a:gsLst>
                      <a:gs pos="10204">
                        <a:srgbClr val="505050">
                          <a:lumMod val="75000"/>
                        </a:srgbClr>
                      </a:gs>
                      <a:gs pos="30612">
                        <a:srgbClr val="505050">
                          <a:lumMod val="75000"/>
                        </a:srgbClr>
                      </a:gs>
                    </a:gsLst>
                    <a:lin ang="5400000" scaled="1"/>
                  </a:gradFill>
                  <a:ea typeface="Segoe UI" pitchFamily="34" charset="0"/>
                  <a:cs typeface="Segoe UI" pitchFamily="34" charset="0"/>
                </a:rPr>
              </a:br>
              <a:r>
                <a:rPr lang="en-US" sz="1399" kern="0" dirty="0">
                  <a:gradFill>
                    <a:gsLst>
                      <a:gs pos="10204">
                        <a:srgbClr val="505050">
                          <a:lumMod val="75000"/>
                        </a:srgbClr>
                      </a:gs>
                      <a:gs pos="30612">
                        <a:srgbClr val="505050">
                          <a:lumMod val="75000"/>
                        </a:srgbClr>
                      </a:gs>
                    </a:gsLst>
                    <a:lin ang="5400000" scaled="1"/>
                  </a:gradFill>
                  <a:ea typeface="Segoe UI" pitchFamily="34" charset="0"/>
                  <a:cs typeface="Segoe UI" pitchFamily="34" charset="0"/>
                </a:rPr>
                <a:t>happens to the </a:t>
              </a:r>
              <a:br>
                <a:rPr lang="en-US" sz="1399" kern="0" dirty="0">
                  <a:gradFill>
                    <a:gsLst>
                      <a:gs pos="10204">
                        <a:srgbClr val="505050">
                          <a:lumMod val="75000"/>
                        </a:srgbClr>
                      </a:gs>
                      <a:gs pos="30612">
                        <a:srgbClr val="505050">
                          <a:lumMod val="75000"/>
                        </a:srgbClr>
                      </a:gs>
                    </a:gsLst>
                    <a:lin ang="5400000" scaled="1"/>
                  </a:gradFill>
                  <a:ea typeface="Segoe UI" pitchFamily="34" charset="0"/>
                  <a:cs typeface="Segoe UI" pitchFamily="34" charset="0"/>
                </a:rPr>
              </a:br>
              <a:r>
                <a:rPr lang="en-US" sz="1399" kern="0" dirty="0">
                  <a:gradFill>
                    <a:gsLst>
                      <a:gs pos="10204">
                        <a:srgbClr val="505050">
                          <a:lumMod val="75000"/>
                        </a:srgbClr>
                      </a:gs>
                      <a:gs pos="30612">
                        <a:srgbClr val="505050">
                          <a:lumMod val="75000"/>
                        </a:srgbClr>
                      </a:gs>
                    </a:gsLst>
                    <a:lin ang="5400000" scaled="1"/>
                  </a:gradFill>
                  <a:ea typeface="Segoe UI" pitchFamily="34" charset="0"/>
                  <a:cs typeface="Segoe UI" pitchFamily="34" charset="0"/>
                </a:rPr>
                <a:t>“Working Set” data</a:t>
              </a:r>
            </a:p>
          </p:txBody>
        </p:sp>
      </p:grpSp>
      <p:grpSp>
        <p:nvGrpSpPr>
          <p:cNvPr id="15" name="Group 14"/>
          <p:cNvGrpSpPr/>
          <p:nvPr/>
        </p:nvGrpSpPr>
        <p:grpSpPr>
          <a:xfrm>
            <a:off x="7863180" y="5740854"/>
            <a:ext cx="4216935" cy="910611"/>
            <a:chOff x="614024" y="3851177"/>
            <a:chExt cx="3344981" cy="910977"/>
          </a:xfrm>
          <a:noFill/>
        </p:grpSpPr>
        <p:sp>
          <p:nvSpPr>
            <p:cNvPr id="16" name="Rectangle 15"/>
            <p:cNvSpPr/>
            <p:nvPr/>
          </p:nvSpPr>
          <p:spPr bwMode="auto">
            <a:xfrm>
              <a:off x="1019690" y="3851177"/>
              <a:ext cx="1999365" cy="890160"/>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839" tIns="146246" rIns="0" bIns="146246" numCol="1" spcCol="0" rtlCol="0" fromWordArt="0" anchor="ctr" anchorCtr="0" forceAA="0" compatLnSpc="1">
              <a:prstTxWarp prst="textNoShape">
                <a:avLst/>
              </a:prstTxWarp>
              <a:noAutofit/>
            </a:bodyPr>
            <a:lstStyle/>
            <a:p>
              <a:pPr defTabSz="932134"/>
              <a:endParaRPr lang="en-US" sz="1799" dirty="0">
                <a:solidFill>
                  <a:srgbClr val="505050"/>
                </a:solidFill>
              </a:endParaRPr>
            </a:p>
          </p:txBody>
        </p:sp>
        <p:sp>
          <p:nvSpPr>
            <p:cNvPr id="17" name="Rectangle 16"/>
            <p:cNvSpPr/>
            <p:nvPr/>
          </p:nvSpPr>
          <p:spPr>
            <a:xfrm>
              <a:off x="614024" y="3871994"/>
              <a:ext cx="3344981" cy="890160"/>
            </a:xfrm>
            <a:prstGeom prst="rect">
              <a:avLst/>
            </a:prstGeom>
            <a:grpFill/>
          </p:spPr>
          <p:txBody>
            <a:bodyPr wrap="square" anchor="ctr" anchorCtr="0">
              <a:noAutofit/>
            </a:bodyPr>
            <a:lstStyle/>
            <a:p>
              <a:pPr algn="r" defTabSz="932225">
                <a:spcBef>
                  <a:spcPts val="600"/>
                </a:spcBef>
                <a:defRPr/>
              </a:pPr>
              <a:r>
                <a:rPr lang="en-US" sz="1799" b="1" kern="0" dirty="0">
                  <a:gradFill>
                    <a:gsLst>
                      <a:gs pos="10204">
                        <a:srgbClr val="505050">
                          <a:lumMod val="75000"/>
                        </a:srgbClr>
                      </a:gs>
                      <a:gs pos="30612">
                        <a:srgbClr val="505050">
                          <a:lumMod val="75000"/>
                        </a:srgbClr>
                      </a:gs>
                    </a:gsLst>
                  </a:gradFill>
                  <a:ea typeface="Segoe UI" pitchFamily="34" charset="0"/>
                  <a:cs typeface="Segoe UI" pitchFamily="34" charset="0"/>
                </a:rPr>
                <a:t>SAN storage cost = 4x Cloud storage </a:t>
              </a:r>
            </a:p>
            <a:p>
              <a:pPr algn="r" defTabSz="932225">
                <a:spcBef>
                  <a:spcPts val="600"/>
                </a:spcBef>
                <a:defRPr/>
              </a:pPr>
              <a:r>
                <a:rPr lang="en-US" sz="1599" kern="0" dirty="0">
                  <a:gradFill>
                    <a:gsLst>
                      <a:gs pos="10204">
                        <a:srgbClr val="505050">
                          <a:lumMod val="75000"/>
                        </a:srgbClr>
                      </a:gs>
                      <a:gs pos="30612">
                        <a:srgbClr val="505050">
                          <a:lumMod val="75000"/>
                        </a:srgbClr>
                      </a:gs>
                    </a:gsLst>
                  </a:gradFill>
                  <a:ea typeface="Segoe UI" pitchFamily="34" charset="0"/>
                  <a:cs typeface="Segoe UI" pitchFamily="34" charset="0"/>
                </a:rPr>
                <a:t>(source: Forrester)</a:t>
              </a:r>
            </a:p>
          </p:txBody>
        </p:sp>
      </p:grpSp>
      <p:sp>
        <p:nvSpPr>
          <p:cNvPr id="18" name="Right Bracket 17"/>
          <p:cNvSpPr/>
          <p:nvPr/>
        </p:nvSpPr>
        <p:spPr>
          <a:xfrm>
            <a:off x="5907431" y="2177080"/>
            <a:ext cx="101568" cy="3318128"/>
          </a:xfrm>
          <a:prstGeom prst="rightBracket">
            <a:avLst/>
          </a:prstGeom>
          <a:ln w="25400">
            <a:solidFill>
              <a:schemeClr val="tx1">
                <a:alpha val="8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32134"/>
            <a:endParaRPr lang="en-US" sz="1799">
              <a:solidFill>
                <a:srgbClr val="505050"/>
              </a:solidFill>
            </a:endParaRPr>
          </a:p>
        </p:txBody>
      </p:sp>
      <p:sp>
        <p:nvSpPr>
          <p:cNvPr id="19" name="Right Bracket 18"/>
          <p:cNvSpPr/>
          <p:nvPr/>
        </p:nvSpPr>
        <p:spPr>
          <a:xfrm>
            <a:off x="5907431" y="5752708"/>
            <a:ext cx="101568" cy="451177"/>
          </a:xfrm>
          <a:prstGeom prst="rightBracket">
            <a:avLst/>
          </a:prstGeom>
          <a:ln w="25400">
            <a:solidFill>
              <a:schemeClr val="tx1">
                <a:alpha val="8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32134"/>
            <a:endParaRPr lang="en-US" sz="1799">
              <a:solidFill>
                <a:srgbClr val="505050"/>
              </a:solidFill>
            </a:endParaRPr>
          </a:p>
        </p:txBody>
      </p:sp>
      <p:sp>
        <p:nvSpPr>
          <p:cNvPr id="20" name="TextBox 19"/>
          <p:cNvSpPr txBox="1"/>
          <p:nvPr/>
        </p:nvSpPr>
        <p:spPr>
          <a:xfrm>
            <a:off x="6008998" y="3315749"/>
            <a:ext cx="1270149" cy="752933"/>
          </a:xfrm>
          <a:prstGeom prst="rect">
            <a:avLst/>
          </a:prstGeom>
          <a:noFill/>
          <a:effectLst/>
        </p:spPr>
        <p:txBody>
          <a:bodyPr wrap="square" lIns="93220" tIns="46609" rIns="93220" bIns="46609" rtlCol="0" anchor="ctr">
            <a:spAutoFit/>
          </a:bodyPr>
          <a:lstStyle/>
          <a:p>
            <a:pPr defTabSz="932225">
              <a:defRPr/>
            </a:pPr>
            <a:r>
              <a:rPr lang="en-US" sz="1399" kern="0" dirty="0">
                <a:solidFill>
                  <a:srgbClr val="505050"/>
                </a:solidFill>
                <a:ea typeface="Segoe UI" pitchFamily="34" charset="0"/>
                <a:cs typeface="Segoe UI" pitchFamily="34" charset="0"/>
              </a:rPr>
              <a:t>Cloud</a:t>
            </a:r>
            <a:br>
              <a:rPr lang="en-US" sz="1399" kern="0" dirty="0">
                <a:solidFill>
                  <a:srgbClr val="505050"/>
                </a:solidFill>
                <a:ea typeface="Segoe UI" pitchFamily="34" charset="0"/>
                <a:cs typeface="Segoe UI" pitchFamily="34" charset="0"/>
              </a:rPr>
            </a:br>
            <a:r>
              <a:rPr lang="en-US" sz="1399" kern="0" dirty="0">
                <a:solidFill>
                  <a:srgbClr val="505050"/>
                </a:solidFill>
                <a:ea typeface="Segoe UI" pitchFamily="34" charset="0"/>
                <a:cs typeface="Segoe UI" pitchFamily="34" charset="0"/>
              </a:rPr>
              <a:t>Storage</a:t>
            </a:r>
          </a:p>
          <a:p>
            <a:pPr defTabSz="932225">
              <a:defRPr/>
            </a:pPr>
            <a:r>
              <a:rPr lang="en-US" sz="1399" kern="0" dirty="0">
                <a:solidFill>
                  <a:srgbClr val="505050"/>
                </a:solidFill>
                <a:ea typeface="Segoe UI" pitchFamily="34" charset="0"/>
                <a:cs typeface="Segoe UI" pitchFamily="34" charset="0"/>
              </a:rPr>
              <a:t>Opportunity</a:t>
            </a:r>
          </a:p>
        </p:txBody>
      </p:sp>
      <p:sp>
        <p:nvSpPr>
          <p:cNvPr id="21" name="TextBox 20"/>
          <p:cNvSpPr txBox="1"/>
          <p:nvPr/>
        </p:nvSpPr>
        <p:spPr>
          <a:xfrm>
            <a:off x="6025851" y="5692589"/>
            <a:ext cx="894222" cy="533331"/>
          </a:xfrm>
          <a:prstGeom prst="rect">
            <a:avLst/>
          </a:prstGeom>
          <a:noFill/>
          <a:effectLst/>
        </p:spPr>
        <p:txBody>
          <a:bodyPr wrap="square" lIns="93220" tIns="46609" rIns="93220" bIns="46609" rtlCol="0" anchor="ctr">
            <a:spAutoFit/>
          </a:bodyPr>
          <a:lstStyle/>
          <a:p>
            <a:pPr defTabSz="932225">
              <a:defRPr/>
            </a:pPr>
            <a:r>
              <a:rPr lang="en-US" sz="1399" kern="0" dirty="0">
                <a:gradFill>
                  <a:gsLst>
                    <a:gs pos="10204">
                      <a:srgbClr val="505050">
                        <a:lumMod val="75000"/>
                      </a:srgbClr>
                    </a:gs>
                    <a:gs pos="30612">
                      <a:srgbClr val="505050">
                        <a:lumMod val="75000"/>
                      </a:srgbClr>
                    </a:gs>
                  </a:gsLst>
                </a:gradFill>
                <a:ea typeface="Segoe UI" pitchFamily="34" charset="0"/>
                <a:cs typeface="Segoe UI" pitchFamily="34" charset="0"/>
              </a:rPr>
              <a:t>Local Storage</a:t>
            </a:r>
          </a:p>
        </p:txBody>
      </p:sp>
      <p:sp>
        <p:nvSpPr>
          <p:cNvPr id="24" name="Rectangle 23"/>
          <p:cNvSpPr/>
          <p:nvPr/>
        </p:nvSpPr>
        <p:spPr bwMode="auto">
          <a:xfrm>
            <a:off x="2501" y="1821537"/>
            <a:ext cx="701104" cy="4871005"/>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13737">
              <a:lnSpc>
                <a:spcPct val="90000"/>
              </a:lnSpc>
            </a:pPr>
            <a:endParaRPr lang="en-US" sz="1999" spc="-50" dirty="0">
              <a:gradFill>
                <a:gsLst>
                  <a:gs pos="1250">
                    <a:srgbClr val="EFEFEF"/>
                  </a:gs>
                  <a:gs pos="10417">
                    <a:srgbClr val="EFEFEF"/>
                  </a:gs>
                </a:gsLst>
                <a:lin ang="5400000" scaled="0"/>
              </a:gradFill>
            </a:endParaRPr>
          </a:p>
        </p:txBody>
      </p:sp>
      <p:sp>
        <p:nvSpPr>
          <p:cNvPr id="25" name="Rectangle 24"/>
          <p:cNvSpPr>
            <a:spLocks noChangeArrowheads="1"/>
          </p:cNvSpPr>
          <p:nvPr/>
        </p:nvSpPr>
        <p:spPr bwMode="auto">
          <a:xfrm rot="16200000">
            <a:off x="-114558" y="3928462"/>
            <a:ext cx="1123431" cy="407901"/>
          </a:xfrm>
          <a:prstGeom prst="rect">
            <a:avLst/>
          </a:prstGeom>
          <a:noFill/>
          <a:ln w="9525">
            <a:noFill/>
            <a:miter lim="800000"/>
            <a:headEnd/>
            <a:tailEnd/>
          </a:ln>
          <a:effectLst/>
        </p:spPr>
        <p:txBody>
          <a:bodyPr wrap="none" lIns="93220" tIns="46609" rIns="93220" bIns="46609" anchor="ctr">
            <a:prstTxWarp prst="textNoShape">
              <a:avLst/>
            </a:prstTxWarp>
            <a:spAutoFit/>
          </a:bodyPr>
          <a:lstStyle/>
          <a:p>
            <a:pPr algn="ctr" defTabSz="932225">
              <a:defRPr/>
            </a:pPr>
            <a:r>
              <a:rPr lang="en-US" sz="1999" b="1" kern="0" dirty="0">
                <a:gradFill>
                  <a:gsLst>
                    <a:gs pos="10204">
                      <a:srgbClr val="505050">
                        <a:lumMod val="75000"/>
                      </a:srgbClr>
                    </a:gs>
                    <a:gs pos="30612">
                      <a:srgbClr val="505050">
                        <a:lumMod val="75000"/>
                      </a:srgbClr>
                    </a:gs>
                  </a:gsLst>
                  <a:lin ang="5400000" scaled="1"/>
                </a:gradFill>
                <a:latin typeface="Segoe UI Light"/>
                <a:ea typeface="Segoe UI" pitchFamily="34" charset="0"/>
                <a:cs typeface="Segoe UI" pitchFamily="34" charset="0"/>
              </a:rPr>
              <a:t>Capacity</a:t>
            </a:r>
          </a:p>
        </p:txBody>
      </p:sp>
      <p:cxnSp>
        <p:nvCxnSpPr>
          <p:cNvPr id="26" name="Straight Connector 25"/>
          <p:cNvCxnSpPr/>
          <p:nvPr/>
        </p:nvCxnSpPr>
        <p:spPr>
          <a:xfrm>
            <a:off x="716636" y="2087177"/>
            <a:ext cx="4140" cy="4158847"/>
          </a:xfrm>
          <a:prstGeom prst="line">
            <a:avLst/>
          </a:prstGeom>
          <a:ln w="31750">
            <a:solidFill>
              <a:schemeClr val="tx1"/>
            </a:solidFill>
            <a:headEnd type="triangle" w="lg" len="med"/>
            <a:tailEnd type="none"/>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4745242" y="1561654"/>
            <a:ext cx="7411041" cy="4080992"/>
            <a:chOff x="4744649" y="1560875"/>
            <a:chExt cx="7414023" cy="4082634"/>
          </a:xfrm>
        </p:grpSpPr>
        <p:sp>
          <p:nvSpPr>
            <p:cNvPr id="27" name="Freeform 128"/>
            <p:cNvSpPr>
              <a:spLocks noChangeAspect="1"/>
            </p:cNvSpPr>
            <p:nvPr/>
          </p:nvSpPr>
          <p:spPr bwMode="black">
            <a:xfrm>
              <a:off x="4744649" y="1560875"/>
              <a:ext cx="7414023" cy="408263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extLst/>
          </p:spPr>
          <p:txBody>
            <a:bodyPr vert="horz" wrap="square" lIns="91403" tIns="45702" rIns="91403" bIns="45702" numCol="1" anchor="t" anchorCtr="0" compatLnSpc="1">
              <a:prstTxWarp prst="textNoShape">
                <a:avLst/>
              </a:prstTxWarp>
            </a:bodyPr>
            <a:lstStyle/>
            <a:p>
              <a:pPr defTabSz="932134"/>
              <a:endParaRPr lang="en-US" sz="1799">
                <a:solidFill>
                  <a:srgbClr val="505050"/>
                </a:solidFill>
              </a:endParaRPr>
            </a:p>
          </p:txBody>
        </p:sp>
        <p:sp>
          <p:nvSpPr>
            <p:cNvPr id="28" name="Freeform 79"/>
            <p:cNvSpPr>
              <a:spLocks noEditPoints="1"/>
            </p:cNvSpPr>
            <p:nvPr/>
          </p:nvSpPr>
          <p:spPr bwMode="black">
            <a:xfrm>
              <a:off x="7790054" y="2750285"/>
              <a:ext cx="1958183" cy="257956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solidFill>
            <a:ln>
              <a:noFill/>
            </a:ln>
          </p:spPr>
          <p:txBody>
            <a:bodyPr vert="horz" wrap="square" lIns="82272" tIns="41137" rIns="82272" bIns="41137" numCol="1" anchor="t" anchorCtr="0" compatLnSpc="1">
              <a:prstTxWarp prst="textNoShape">
                <a:avLst/>
              </a:prstTxWarp>
            </a:bodyPr>
            <a:lstStyle/>
            <a:p>
              <a:pPr defTabSz="932134"/>
              <a:endParaRPr lang="en-US" sz="1599" dirty="0">
                <a:solidFill>
                  <a:srgbClr val="505050"/>
                </a:solidFill>
              </a:endParaRPr>
            </a:p>
          </p:txBody>
        </p:sp>
      </p:grpSp>
      <p:sp>
        <p:nvSpPr>
          <p:cNvPr id="30" name="Title 1"/>
          <p:cNvSpPr txBox="1">
            <a:spLocks/>
          </p:cNvSpPr>
          <p:nvPr/>
        </p:nvSpPr>
        <p:spPr>
          <a:xfrm>
            <a:off x="914775" y="525685"/>
            <a:ext cx="11370961" cy="946032"/>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sz="5398" dirty="0">
                <a:gradFill>
                  <a:gsLst>
                    <a:gs pos="1250">
                      <a:srgbClr val="505050"/>
                    </a:gs>
                    <a:gs pos="100000">
                      <a:srgbClr val="505050"/>
                    </a:gs>
                  </a:gsLst>
                  <a:lin ang="5400000" scaled="0"/>
                </a:gradFill>
              </a:rPr>
              <a:t>Store, backup, recover your data</a:t>
            </a:r>
          </a:p>
        </p:txBody>
      </p:sp>
    </p:spTree>
    <p:extLst>
      <p:ext uri="{BB962C8B-B14F-4D97-AF65-F5344CB8AC3E}">
        <p14:creationId xmlns:p14="http://schemas.microsoft.com/office/powerpoint/2010/main" val="24903239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29333" decel="70667" fill="hold" nodeType="afterEffect">
                                  <p:stCondLst>
                                    <p:cond delay="0"/>
                                  </p:stCondLst>
                                  <p:childTnLst>
                                    <p:animMotion origin="layout" path="M -1.73602E-6 4.26691E-7 L 0.14194 -0.21108 " pathEditMode="relative" rAng="0" ptsTypes="AA">
                                      <p:cBhvr>
                                        <p:cTn id="6" dur="750" fill="hold"/>
                                        <p:tgtEl>
                                          <p:spTgt spid="29"/>
                                        </p:tgtEl>
                                        <p:attrNameLst>
                                          <p:attrName>ppt_x</p:attrName>
                                          <p:attrName>ppt_y</p:attrName>
                                        </p:attrNameLst>
                                      </p:cBhvr>
                                      <p:rCtr x="7097" y="-10554"/>
                                    </p:animMotion>
                                  </p:childTnLst>
                                </p:cTn>
                              </p:par>
                              <p:par>
                                <p:cTn id="7" presetID="6" presetClass="emph" presetSubtype="0" accel="29333" decel="70667" fill="hold" nodeType="withEffect">
                                  <p:stCondLst>
                                    <p:cond delay="0"/>
                                  </p:stCondLst>
                                  <p:childTnLst>
                                    <p:animScale>
                                      <p:cBhvr>
                                        <p:cTn id="8" dur="750" fill="hold"/>
                                        <p:tgtEl>
                                          <p:spTgt spid="29"/>
                                        </p:tgtEl>
                                      </p:cBhvr>
                                      <p:by x="52000" y="52000"/>
                                    </p:animScale>
                                  </p:childTnLst>
                                </p:cTn>
                              </p:par>
                              <p:par>
                                <p:cTn id="9" presetID="22" presetClass="entr" presetSubtype="4" fill="hold" nodeType="withEffect">
                                  <p:stCondLst>
                                    <p:cond delay="1200"/>
                                  </p:stCondLst>
                                  <p:childTnLst>
                                    <p:set>
                                      <p:cBhvr>
                                        <p:cTn id="10" dur="1" fill="hold">
                                          <p:stCondLst>
                                            <p:cond delay="0"/>
                                          </p:stCondLst>
                                        </p:cTn>
                                        <p:tgtEl>
                                          <p:spTgt spid="26"/>
                                        </p:tgtEl>
                                        <p:attrNameLst>
                                          <p:attrName>style.visibility</p:attrName>
                                        </p:attrNameLst>
                                      </p:cBhvr>
                                      <p:to>
                                        <p:strVal val="visible"/>
                                      </p:to>
                                    </p:set>
                                    <p:animEffect transition="in" filter="wipe(down)">
                                      <p:cBhvr>
                                        <p:cTn id="11" dur="250"/>
                                        <p:tgtEl>
                                          <p:spTgt spid="26"/>
                                        </p:tgtEl>
                                      </p:cBhvr>
                                    </p:animEffect>
                                  </p:childTnLst>
                                </p:cTn>
                              </p:par>
                              <p:par>
                                <p:cTn id="12" presetID="22" presetClass="entr" presetSubtype="8" fill="hold" nodeType="withEffect">
                                  <p:stCondLst>
                                    <p:cond delay="120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250"/>
                                        <p:tgtEl>
                                          <p:spTgt spid="5"/>
                                        </p:tgtEl>
                                      </p:cBhvr>
                                    </p:animEffect>
                                  </p:childTnLst>
                                </p:cTn>
                              </p:par>
                              <p:par>
                                <p:cTn id="15" presetID="10" presetClass="entr" presetSubtype="0" fill="hold" grpId="0" nodeType="withEffect">
                                  <p:stCondLst>
                                    <p:cond delay="14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50"/>
                                        <p:tgtEl>
                                          <p:spTgt spid="6"/>
                                        </p:tgtEl>
                                      </p:cBhvr>
                                    </p:animEffect>
                                  </p:childTnLst>
                                </p:cTn>
                              </p:par>
                              <p:par>
                                <p:cTn id="18" presetID="10" presetClass="entr" presetSubtype="0" fill="hold" grpId="0" nodeType="withEffect">
                                  <p:stCondLst>
                                    <p:cond delay="140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25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par>
                                <p:cTn id="26" presetID="10" presetClass="entr" presetSubtype="0" fill="hold" nodeType="withEffect">
                                  <p:stCondLst>
                                    <p:cond delay="7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25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par>
                                <p:cTn id="34" presetID="10" presetClass="entr" presetSubtype="0" fill="hold" nodeType="withEffect">
                                  <p:stCondLst>
                                    <p:cond delay="70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25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box(out)">
                                      <p:cBhvr>
                                        <p:cTn id="41" dur="500"/>
                                        <p:tgtEl>
                                          <p:spTgt spid="18"/>
                                        </p:tgtEl>
                                      </p:cBhvr>
                                    </p:animEffect>
                                  </p:childTnLst>
                                </p:cTn>
                              </p:par>
                              <p:par>
                                <p:cTn id="42" presetID="4" presetClass="entr" presetSubtype="32"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box(out)">
                                      <p:cBhvr>
                                        <p:cTn id="44" dur="500"/>
                                        <p:tgtEl>
                                          <p:spTgt spid="19"/>
                                        </p:tgtEl>
                                      </p:cBhvr>
                                    </p:animEffect>
                                  </p:childTnLst>
                                </p:cTn>
                              </p:par>
                              <p:par>
                                <p:cTn id="45" presetID="10" presetClass="entr" presetSubtype="0" fill="hold" grpId="0" nodeType="withEffect">
                                  <p:stCondLst>
                                    <p:cond delay="40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250"/>
                                        <p:tgtEl>
                                          <p:spTgt spid="20"/>
                                        </p:tgtEl>
                                      </p:cBhvr>
                                    </p:animEffect>
                                  </p:childTnLst>
                                </p:cTn>
                              </p:par>
                              <p:par>
                                <p:cTn id="48" presetID="10" presetClass="entr" presetSubtype="0" fill="hold" grpId="0" nodeType="withEffect">
                                  <p:stCondLst>
                                    <p:cond delay="40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250"/>
                                        <p:tgtEl>
                                          <p:spTgt spid="21"/>
                                        </p:tgtEl>
                                      </p:cBhvr>
                                    </p:animEffect>
                                  </p:childTnLst>
                                </p:cTn>
                              </p:par>
                            </p:childTnLst>
                          </p:cTn>
                        </p:par>
                        <p:par>
                          <p:cTn id="51" fill="hold">
                            <p:stCondLst>
                              <p:cond delay="650"/>
                            </p:stCondLst>
                            <p:childTnLst>
                              <p:par>
                                <p:cTn id="52" presetID="10" presetClass="entr" presetSubtype="0"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18" grpId="0" animBg="1"/>
      <p:bldP spid="19" grpId="0" animBg="1"/>
      <p:bldP spid="20" grpId="0"/>
      <p:bldP spid="21"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a:spLocks/>
          </p:cNvSpPr>
          <p:nvPr/>
        </p:nvSpPr>
        <p:spPr bwMode="auto">
          <a:xfrm>
            <a:off x="7762534" y="663859"/>
            <a:ext cx="4324689" cy="2898601"/>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24" tIns="46613" rIns="93224" bIns="46613" numCol="1" spcCol="0" rtlCol="0" anchor="t" anchorCtr="0" compatLnSpc="1">
            <a:prstTxWarp prst="textNoShape">
              <a:avLst/>
            </a:prstTxWarp>
          </a:bodyPr>
          <a:lstStyle/>
          <a:p>
            <a:pPr algn="ctr" defTabSz="931972"/>
            <a:endParaRPr lang="en-US" dirty="0">
              <a:ln>
                <a:solidFill>
                  <a:schemeClr val="bg1">
                    <a:alpha val="0"/>
                  </a:schemeClr>
                </a:solidFill>
              </a:ln>
              <a:solidFill>
                <a:srgbClr val="595959"/>
              </a:solidFill>
              <a:latin typeface="Segoe UI Light" pitchFamily="34" charset="0"/>
            </a:endParaRPr>
          </a:p>
        </p:txBody>
      </p:sp>
      <p:sp>
        <p:nvSpPr>
          <p:cNvPr id="2" name="Title 1"/>
          <p:cNvSpPr>
            <a:spLocks noGrp="1"/>
          </p:cNvSpPr>
          <p:nvPr>
            <p:ph type="title"/>
          </p:nvPr>
        </p:nvSpPr>
        <p:spPr>
          <a:xfrm>
            <a:off x="914775" y="543520"/>
            <a:ext cx="11375536" cy="762786"/>
          </a:xfrm>
        </p:spPr>
        <p:txBody>
          <a:bodyPr/>
          <a:lstStyle/>
          <a:p>
            <a:r>
              <a:rPr lang="en-US" dirty="0"/>
              <a:t>Windows Azure Storage</a:t>
            </a:r>
          </a:p>
        </p:txBody>
      </p:sp>
      <p:sp>
        <p:nvSpPr>
          <p:cNvPr id="3" name="Content Placeholder 2"/>
          <p:cNvSpPr>
            <a:spLocks noGrp="1"/>
          </p:cNvSpPr>
          <p:nvPr>
            <p:ph type="body" sz="quarter" idx="10"/>
          </p:nvPr>
        </p:nvSpPr>
        <p:spPr>
          <a:xfrm>
            <a:off x="531948" y="1476621"/>
            <a:ext cx="11370961" cy="6292394"/>
          </a:xfrm>
        </p:spPr>
        <p:txBody>
          <a:bodyPr/>
          <a:lstStyle/>
          <a:p>
            <a:r>
              <a:rPr lang="en-US" sz="2856" spc="0" dirty="0">
                <a:solidFill>
                  <a:srgbClr val="00AEEF">
                    <a:alpha val="99000"/>
                  </a:srgbClr>
                </a:solidFill>
              </a:rPr>
              <a:t>Storage in the Cloud</a:t>
            </a:r>
          </a:p>
          <a:p>
            <a:pPr lvl="1"/>
            <a:r>
              <a:rPr lang="en-US" sz="1836" dirty="0"/>
              <a:t>Scalable, durable, and available anywhere at anytime</a:t>
            </a:r>
          </a:p>
          <a:p>
            <a:pPr lvl="1"/>
            <a:r>
              <a:rPr lang="en-US" sz="1836" dirty="0"/>
              <a:t>Only pay for what the service uses</a:t>
            </a:r>
          </a:p>
          <a:p>
            <a:pPr lvl="1"/>
            <a:endParaRPr lang="en-US" sz="1836" spc="0" dirty="0">
              <a:solidFill>
                <a:srgbClr val="00AEEF">
                  <a:alpha val="99000"/>
                </a:srgbClr>
              </a:solidFill>
              <a:latin typeface="Segoe UI Light" pitchFamily="34" charset="0"/>
            </a:endParaRPr>
          </a:p>
          <a:p>
            <a:r>
              <a:rPr lang="en-US" sz="2856" spc="0" dirty="0">
                <a:solidFill>
                  <a:srgbClr val="00AEEF">
                    <a:alpha val="99000"/>
                  </a:srgbClr>
                </a:solidFill>
              </a:rPr>
              <a:t>Exposed via </a:t>
            </a:r>
            <a:r>
              <a:rPr lang="en-US" sz="2856" spc="0" dirty="0" err="1">
                <a:solidFill>
                  <a:srgbClr val="00AEEF">
                    <a:alpha val="99000"/>
                  </a:srgbClr>
                </a:solidFill>
              </a:rPr>
              <a:t>RESTful</a:t>
            </a:r>
            <a:r>
              <a:rPr lang="en-US" sz="2856" spc="0" dirty="0">
                <a:solidFill>
                  <a:srgbClr val="00AEEF">
                    <a:alpha val="99000"/>
                  </a:srgbClr>
                </a:solidFill>
              </a:rPr>
              <a:t> Web Services</a:t>
            </a:r>
          </a:p>
          <a:p>
            <a:pPr lvl="1"/>
            <a:r>
              <a:rPr lang="en-US" sz="1836" dirty="0"/>
              <a:t>Use from Windows Azure Compute</a:t>
            </a:r>
          </a:p>
          <a:p>
            <a:pPr lvl="1"/>
            <a:r>
              <a:rPr lang="en-US" sz="1836" dirty="0"/>
              <a:t>Use from anywhere on the internet</a:t>
            </a:r>
          </a:p>
          <a:p>
            <a:pPr lvl="1"/>
            <a:endParaRPr lang="en-US" sz="1836" dirty="0"/>
          </a:p>
          <a:p>
            <a:pPr marL="0" defTabSz="1243245">
              <a:spcBef>
                <a:spcPct val="20000"/>
              </a:spcBef>
            </a:pPr>
            <a:r>
              <a:rPr lang="en-US" sz="2856" spc="0" dirty="0">
                <a:solidFill>
                  <a:srgbClr val="00AEEF">
                    <a:alpha val="99000"/>
                  </a:srgbClr>
                </a:solidFill>
              </a:rPr>
              <a:t>Can co-locate storage account with compute account</a:t>
            </a:r>
          </a:p>
          <a:p>
            <a:pPr lvl="1"/>
            <a:r>
              <a:rPr lang="en-US" sz="1836" dirty="0"/>
              <a:t>Explicitly or using affinity groups</a:t>
            </a:r>
          </a:p>
          <a:p>
            <a:pPr marL="0" defTabSz="1243245">
              <a:spcBef>
                <a:spcPct val="20000"/>
              </a:spcBef>
              <a:spcAft>
                <a:spcPts val="0"/>
              </a:spcAft>
            </a:pPr>
            <a:endParaRPr lang="en-US" sz="1836" spc="0" dirty="0">
              <a:solidFill>
                <a:srgbClr val="00AEEF"/>
              </a:solidFill>
            </a:endParaRPr>
          </a:p>
          <a:p>
            <a:pPr marL="0" defTabSz="1243245">
              <a:spcBef>
                <a:spcPct val="20000"/>
              </a:spcBef>
            </a:pPr>
            <a:r>
              <a:rPr lang="en-US" sz="2856" spc="0" dirty="0">
                <a:solidFill>
                  <a:srgbClr val="00AEEF">
                    <a:alpha val="99000"/>
                  </a:srgbClr>
                </a:solidFill>
              </a:rPr>
              <a:t>Accounts have two independent 512 bit shared secret keys</a:t>
            </a:r>
            <a:endParaRPr lang="en-US" sz="2856" spc="0" dirty="0">
              <a:solidFill>
                <a:srgbClr val="00AEEF"/>
              </a:solidFill>
            </a:endParaRPr>
          </a:p>
          <a:p>
            <a:pPr marL="0" defTabSz="1243245">
              <a:spcBef>
                <a:spcPct val="20000"/>
              </a:spcBef>
            </a:pPr>
            <a:br>
              <a:rPr lang="en-US" sz="1836" spc="0" dirty="0">
                <a:solidFill>
                  <a:srgbClr val="00AEEF">
                    <a:alpha val="99000"/>
                  </a:srgbClr>
                </a:solidFill>
              </a:rPr>
            </a:br>
            <a:r>
              <a:rPr lang="en-US" sz="2856" spc="0" dirty="0">
                <a:solidFill>
                  <a:srgbClr val="00AEEF">
                    <a:alpha val="99000"/>
                  </a:srgbClr>
                </a:solidFill>
              </a:rPr>
              <a:t>100 TBs per account/Throughput target of 60MB/s per Blob</a:t>
            </a:r>
          </a:p>
          <a:p>
            <a:pPr marL="0" defTabSz="1243245">
              <a:spcBef>
                <a:spcPct val="20000"/>
              </a:spcBef>
            </a:pPr>
            <a:endParaRPr lang="en-US" sz="2856" spc="0" dirty="0">
              <a:solidFill>
                <a:srgbClr val="00AEEF">
                  <a:alpha val="99000"/>
                </a:srgbClr>
              </a:solidFill>
            </a:endParaRPr>
          </a:p>
          <a:p>
            <a:pPr lvl="1"/>
            <a:endParaRPr lang="en-US" sz="1836" dirty="0"/>
          </a:p>
        </p:txBody>
      </p:sp>
      <p:grpSp>
        <p:nvGrpSpPr>
          <p:cNvPr id="23" name="Group 22"/>
          <p:cNvGrpSpPr/>
          <p:nvPr/>
        </p:nvGrpSpPr>
        <p:grpSpPr>
          <a:xfrm>
            <a:off x="9196173" y="1535947"/>
            <a:ext cx="1457168" cy="1624894"/>
            <a:chOff x="4787900" y="1978025"/>
            <a:chExt cx="2606676" cy="2906713"/>
          </a:xfrm>
        </p:grpSpPr>
        <p:sp>
          <p:nvSpPr>
            <p:cNvPr id="19" name="Freeform 14"/>
            <p:cNvSpPr>
              <a:spLocks noEditPoints="1"/>
            </p:cNvSpPr>
            <p:nvPr/>
          </p:nvSpPr>
          <p:spPr bwMode="auto">
            <a:xfrm>
              <a:off x="4787900" y="2905125"/>
              <a:ext cx="1979613" cy="1979613"/>
            </a:xfrm>
            <a:custGeom>
              <a:avLst/>
              <a:gdLst>
                <a:gd name="T0" fmla="*/ 1247 w 1247"/>
                <a:gd name="T1" fmla="*/ 1003 h 1247"/>
                <a:gd name="T2" fmla="*/ 657 w 1247"/>
                <a:gd name="T3" fmla="*/ 1247 h 1247"/>
                <a:gd name="T4" fmla="*/ 657 w 1247"/>
                <a:gd name="T5" fmla="*/ 517 h 1247"/>
                <a:gd name="T6" fmla="*/ 1247 w 1247"/>
                <a:gd name="T7" fmla="*/ 271 h 1247"/>
                <a:gd name="T8" fmla="*/ 1247 w 1247"/>
                <a:gd name="T9" fmla="*/ 1003 h 1247"/>
                <a:gd name="T10" fmla="*/ 1247 w 1247"/>
                <a:gd name="T11" fmla="*/ 1003 h 1247"/>
                <a:gd name="T12" fmla="*/ 1247 w 1247"/>
                <a:gd name="T13" fmla="*/ 1003 h 1247"/>
                <a:gd name="T14" fmla="*/ 588 w 1247"/>
                <a:gd name="T15" fmla="*/ 517 h 1247"/>
                <a:gd name="T16" fmla="*/ 0 w 1247"/>
                <a:gd name="T17" fmla="*/ 271 h 1247"/>
                <a:gd name="T18" fmla="*/ 0 w 1247"/>
                <a:gd name="T19" fmla="*/ 1003 h 1247"/>
                <a:gd name="T20" fmla="*/ 588 w 1247"/>
                <a:gd name="T21" fmla="*/ 1247 h 1247"/>
                <a:gd name="T22" fmla="*/ 588 w 1247"/>
                <a:gd name="T23" fmla="*/ 517 h 1247"/>
                <a:gd name="T24" fmla="*/ 588 w 1247"/>
                <a:gd name="T25" fmla="*/ 517 h 1247"/>
                <a:gd name="T26" fmla="*/ 588 w 1247"/>
                <a:gd name="T27" fmla="*/ 517 h 1247"/>
                <a:gd name="T28" fmla="*/ 621 w 1247"/>
                <a:gd name="T29" fmla="*/ 0 h 1247"/>
                <a:gd name="T30" fmla="*/ 0 w 1247"/>
                <a:gd name="T31" fmla="*/ 222 h 1247"/>
                <a:gd name="T32" fmla="*/ 621 w 1247"/>
                <a:gd name="T33" fmla="*/ 472 h 1247"/>
                <a:gd name="T34" fmla="*/ 1247 w 1247"/>
                <a:gd name="T35" fmla="*/ 222 h 1247"/>
                <a:gd name="T36" fmla="*/ 621 w 1247"/>
                <a:gd name="T37" fmla="*/ 0 h 1247"/>
                <a:gd name="T38" fmla="*/ 621 w 1247"/>
                <a:gd name="T39" fmla="*/ 0 h 1247"/>
                <a:gd name="T40" fmla="*/ 621 w 1247"/>
                <a:gd name="T41" fmla="*/ 0 h 1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47" h="1247">
                  <a:moveTo>
                    <a:pt x="1247" y="1003"/>
                  </a:moveTo>
                  <a:lnTo>
                    <a:pt x="657" y="1247"/>
                  </a:lnTo>
                  <a:lnTo>
                    <a:pt x="657" y="517"/>
                  </a:lnTo>
                  <a:lnTo>
                    <a:pt x="1247" y="271"/>
                  </a:lnTo>
                  <a:lnTo>
                    <a:pt x="1247" y="1003"/>
                  </a:lnTo>
                  <a:lnTo>
                    <a:pt x="1247" y="1003"/>
                  </a:lnTo>
                  <a:lnTo>
                    <a:pt x="1247" y="1003"/>
                  </a:lnTo>
                  <a:close/>
                  <a:moveTo>
                    <a:pt x="588" y="517"/>
                  </a:moveTo>
                  <a:lnTo>
                    <a:pt x="0" y="271"/>
                  </a:lnTo>
                  <a:lnTo>
                    <a:pt x="0" y="1003"/>
                  </a:lnTo>
                  <a:lnTo>
                    <a:pt x="588" y="1247"/>
                  </a:lnTo>
                  <a:lnTo>
                    <a:pt x="588" y="517"/>
                  </a:lnTo>
                  <a:lnTo>
                    <a:pt x="588" y="517"/>
                  </a:lnTo>
                  <a:lnTo>
                    <a:pt x="588" y="517"/>
                  </a:lnTo>
                  <a:close/>
                  <a:moveTo>
                    <a:pt x="621" y="0"/>
                  </a:moveTo>
                  <a:lnTo>
                    <a:pt x="0" y="222"/>
                  </a:lnTo>
                  <a:lnTo>
                    <a:pt x="621" y="472"/>
                  </a:lnTo>
                  <a:lnTo>
                    <a:pt x="1247" y="222"/>
                  </a:lnTo>
                  <a:lnTo>
                    <a:pt x="621" y="0"/>
                  </a:lnTo>
                  <a:lnTo>
                    <a:pt x="621" y="0"/>
                  </a:lnTo>
                  <a:lnTo>
                    <a:pt x="621" y="0"/>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20" name="Freeform 15"/>
            <p:cNvSpPr>
              <a:spLocks/>
            </p:cNvSpPr>
            <p:nvPr/>
          </p:nvSpPr>
          <p:spPr bwMode="auto">
            <a:xfrm>
              <a:off x="5591175" y="1978025"/>
              <a:ext cx="1803400" cy="682625"/>
            </a:xfrm>
            <a:custGeom>
              <a:avLst/>
              <a:gdLst>
                <a:gd name="T0" fmla="*/ 1136 w 1136"/>
                <a:gd name="T1" fmla="*/ 204 h 430"/>
                <a:gd name="T2" fmla="*/ 566 w 1136"/>
                <a:gd name="T3" fmla="*/ 0 h 430"/>
                <a:gd name="T4" fmla="*/ 0 w 1136"/>
                <a:gd name="T5" fmla="*/ 204 h 430"/>
                <a:gd name="T6" fmla="*/ 566 w 1136"/>
                <a:gd name="T7" fmla="*/ 430 h 430"/>
                <a:gd name="T8" fmla="*/ 1136 w 1136"/>
                <a:gd name="T9" fmla="*/ 204 h 430"/>
              </a:gdLst>
              <a:ahLst/>
              <a:cxnLst>
                <a:cxn ang="0">
                  <a:pos x="T0" y="T1"/>
                </a:cxn>
                <a:cxn ang="0">
                  <a:pos x="T2" y="T3"/>
                </a:cxn>
                <a:cxn ang="0">
                  <a:pos x="T4" y="T5"/>
                </a:cxn>
                <a:cxn ang="0">
                  <a:pos x="T6" y="T7"/>
                </a:cxn>
                <a:cxn ang="0">
                  <a:pos x="T8" y="T9"/>
                </a:cxn>
              </a:cxnLst>
              <a:rect l="0" t="0" r="r" b="b"/>
              <a:pathLst>
                <a:path w="1136" h="430">
                  <a:moveTo>
                    <a:pt x="1136" y="204"/>
                  </a:moveTo>
                  <a:lnTo>
                    <a:pt x="566" y="0"/>
                  </a:lnTo>
                  <a:lnTo>
                    <a:pt x="0" y="204"/>
                  </a:lnTo>
                  <a:lnTo>
                    <a:pt x="566" y="430"/>
                  </a:lnTo>
                  <a:lnTo>
                    <a:pt x="1136" y="204"/>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21" name="Freeform 16"/>
            <p:cNvSpPr>
              <a:spLocks/>
            </p:cNvSpPr>
            <p:nvPr/>
          </p:nvSpPr>
          <p:spPr bwMode="auto">
            <a:xfrm>
              <a:off x="6538913" y="2371725"/>
              <a:ext cx="855663" cy="1293813"/>
            </a:xfrm>
            <a:custGeom>
              <a:avLst/>
              <a:gdLst>
                <a:gd name="T0" fmla="*/ 0 w 539"/>
                <a:gd name="T1" fmla="*/ 459 h 815"/>
                <a:gd name="T2" fmla="*/ 175 w 539"/>
                <a:gd name="T3" fmla="*/ 522 h 815"/>
                <a:gd name="T4" fmla="*/ 175 w 539"/>
                <a:gd name="T5" fmla="*/ 815 h 815"/>
                <a:gd name="T6" fmla="*/ 539 w 539"/>
                <a:gd name="T7" fmla="*/ 666 h 815"/>
                <a:gd name="T8" fmla="*/ 539 w 539"/>
                <a:gd name="T9" fmla="*/ 0 h 815"/>
                <a:gd name="T10" fmla="*/ 0 w 539"/>
                <a:gd name="T11" fmla="*/ 225 h 815"/>
                <a:gd name="T12" fmla="*/ 0 w 539"/>
                <a:gd name="T13" fmla="*/ 459 h 815"/>
              </a:gdLst>
              <a:ahLst/>
              <a:cxnLst>
                <a:cxn ang="0">
                  <a:pos x="T0" y="T1"/>
                </a:cxn>
                <a:cxn ang="0">
                  <a:pos x="T2" y="T3"/>
                </a:cxn>
                <a:cxn ang="0">
                  <a:pos x="T4" y="T5"/>
                </a:cxn>
                <a:cxn ang="0">
                  <a:pos x="T6" y="T7"/>
                </a:cxn>
                <a:cxn ang="0">
                  <a:pos x="T8" y="T9"/>
                </a:cxn>
                <a:cxn ang="0">
                  <a:pos x="T10" y="T11"/>
                </a:cxn>
                <a:cxn ang="0">
                  <a:pos x="T12" y="T13"/>
                </a:cxn>
              </a:cxnLst>
              <a:rect l="0" t="0" r="r" b="b"/>
              <a:pathLst>
                <a:path w="539" h="815">
                  <a:moveTo>
                    <a:pt x="0" y="459"/>
                  </a:moveTo>
                  <a:lnTo>
                    <a:pt x="175" y="522"/>
                  </a:lnTo>
                  <a:lnTo>
                    <a:pt x="175" y="815"/>
                  </a:lnTo>
                  <a:lnTo>
                    <a:pt x="539" y="666"/>
                  </a:lnTo>
                  <a:lnTo>
                    <a:pt x="539" y="0"/>
                  </a:lnTo>
                  <a:lnTo>
                    <a:pt x="0" y="225"/>
                  </a:lnTo>
                  <a:lnTo>
                    <a:pt x="0" y="459"/>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sp>
          <p:nvSpPr>
            <p:cNvPr id="22" name="Freeform 17"/>
            <p:cNvSpPr>
              <a:spLocks/>
            </p:cNvSpPr>
            <p:nvPr/>
          </p:nvSpPr>
          <p:spPr bwMode="auto">
            <a:xfrm>
              <a:off x="5591175" y="2371725"/>
              <a:ext cx="850900" cy="693738"/>
            </a:xfrm>
            <a:custGeom>
              <a:avLst/>
              <a:gdLst>
                <a:gd name="T0" fmla="*/ 120 w 536"/>
                <a:gd name="T1" fmla="*/ 291 h 437"/>
                <a:gd name="T2" fmla="*/ 536 w 536"/>
                <a:gd name="T3" fmla="*/ 437 h 437"/>
                <a:gd name="T4" fmla="*/ 536 w 536"/>
                <a:gd name="T5" fmla="*/ 225 h 437"/>
                <a:gd name="T6" fmla="*/ 0 w 536"/>
                <a:gd name="T7" fmla="*/ 0 h 437"/>
                <a:gd name="T8" fmla="*/ 0 w 536"/>
                <a:gd name="T9" fmla="*/ 331 h 437"/>
                <a:gd name="T10" fmla="*/ 120 w 536"/>
                <a:gd name="T11" fmla="*/ 291 h 437"/>
              </a:gdLst>
              <a:ahLst/>
              <a:cxnLst>
                <a:cxn ang="0">
                  <a:pos x="T0" y="T1"/>
                </a:cxn>
                <a:cxn ang="0">
                  <a:pos x="T2" y="T3"/>
                </a:cxn>
                <a:cxn ang="0">
                  <a:pos x="T4" y="T5"/>
                </a:cxn>
                <a:cxn ang="0">
                  <a:pos x="T6" y="T7"/>
                </a:cxn>
                <a:cxn ang="0">
                  <a:pos x="T8" y="T9"/>
                </a:cxn>
                <a:cxn ang="0">
                  <a:pos x="T10" y="T11"/>
                </a:cxn>
              </a:cxnLst>
              <a:rect l="0" t="0" r="r" b="b"/>
              <a:pathLst>
                <a:path w="536" h="437">
                  <a:moveTo>
                    <a:pt x="120" y="291"/>
                  </a:moveTo>
                  <a:lnTo>
                    <a:pt x="536" y="437"/>
                  </a:lnTo>
                  <a:lnTo>
                    <a:pt x="536" y="225"/>
                  </a:lnTo>
                  <a:lnTo>
                    <a:pt x="0" y="0"/>
                  </a:lnTo>
                  <a:lnTo>
                    <a:pt x="0" y="331"/>
                  </a:lnTo>
                  <a:lnTo>
                    <a:pt x="120" y="291"/>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8922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bwMode="auto">
          <a:xfrm>
            <a:off x="3416592" y="1372305"/>
            <a:ext cx="6084127" cy="1154408"/>
          </a:xfrm>
          <a:prstGeom prst="roundRect">
            <a:avLst>
              <a:gd name="adj" fmla="val 0"/>
            </a:avLst>
          </a:prstGeom>
          <a:solidFill>
            <a:schemeClr val="bg2"/>
          </a:solidFill>
          <a:ln w="9525" cap="flat" cmpd="sng" algn="ctr">
            <a:noFill/>
            <a:prstDash val="solid"/>
          </a:ln>
          <a:effectLst/>
        </p:spPr>
        <p:txBody>
          <a:bodyPr rtlCol="0" anchor="t" anchorCtr="0"/>
          <a:lstStyle/>
          <a:p>
            <a:pPr algn="ctr" defTabSz="1243193"/>
            <a:r>
              <a:rPr lang="en-US" sz="1428" dirty="0">
                <a:solidFill>
                  <a:schemeClr val="bg1">
                    <a:alpha val="99000"/>
                  </a:schemeClr>
                </a:solidFill>
                <a:latin typeface="Segoe UI"/>
                <a:ea typeface="Segoe UI" pitchFamily="34" charset="0"/>
                <a:cs typeface="Segoe UI" pitchFamily="34" charset="0"/>
              </a:rPr>
              <a:t> </a:t>
            </a:r>
          </a:p>
        </p:txBody>
      </p:sp>
      <p:sp>
        <p:nvSpPr>
          <p:cNvPr id="47" name="Rounded Rectangle 46"/>
          <p:cNvSpPr/>
          <p:nvPr/>
        </p:nvSpPr>
        <p:spPr bwMode="auto">
          <a:xfrm>
            <a:off x="3416592" y="2616644"/>
            <a:ext cx="6084127" cy="1154407"/>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43193"/>
            <a:r>
              <a:rPr lang="en-US" sz="1428" dirty="0">
                <a:solidFill>
                  <a:schemeClr val="bg1">
                    <a:alpha val="99000"/>
                  </a:schemeClr>
                </a:solidFill>
                <a:latin typeface="Segoe UI"/>
                <a:ea typeface="Segoe UI" pitchFamily="34" charset="0"/>
                <a:cs typeface="Segoe UI" pitchFamily="34" charset="0"/>
              </a:rPr>
              <a:t> </a:t>
            </a:r>
          </a:p>
        </p:txBody>
      </p:sp>
      <p:sp>
        <p:nvSpPr>
          <p:cNvPr id="68" name="Rounded Rectangle 67"/>
          <p:cNvSpPr/>
          <p:nvPr/>
        </p:nvSpPr>
        <p:spPr bwMode="auto">
          <a:xfrm>
            <a:off x="3416592" y="3860983"/>
            <a:ext cx="6084127" cy="1154408"/>
          </a:xfrm>
          <a:prstGeom prst="roundRect">
            <a:avLst>
              <a:gd name="adj" fmla="val 0"/>
            </a:avLst>
          </a:prstGeom>
          <a:solidFill>
            <a:schemeClr val="bg2"/>
          </a:solidFill>
          <a:ln w="9525" cap="flat" cmpd="sng" algn="ctr">
            <a:noFill/>
            <a:prstDash val="solid"/>
          </a:ln>
          <a:effectLst/>
        </p:spPr>
        <p:txBody>
          <a:bodyPr rtlCol="0" anchor="t" anchorCtr="0"/>
          <a:lstStyle/>
          <a:p>
            <a:pPr algn="ctr" defTabSz="1243193"/>
            <a:r>
              <a:rPr lang="en-US" sz="1428" dirty="0">
                <a:solidFill>
                  <a:schemeClr val="bg1">
                    <a:alpha val="99000"/>
                  </a:schemeClr>
                </a:solidFill>
                <a:latin typeface="Segoe UI"/>
                <a:ea typeface="Segoe UI" pitchFamily="34" charset="0"/>
                <a:cs typeface="Segoe UI" pitchFamily="34" charset="0"/>
              </a:rPr>
              <a:t> </a:t>
            </a:r>
          </a:p>
        </p:txBody>
      </p:sp>
      <p:sp>
        <p:nvSpPr>
          <p:cNvPr id="88" name="Rounded Rectangle 87"/>
          <p:cNvSpPr/>
          <p:nvPr/>
        </p:nvSpPr>
        <p:spPr bwMode="auto">
          <a:xfrm>
            <a:off x="3416592" y="5122160"/>
            <a:ext cx="6084127" cy="1678686"/>
          </a:xfrm>
          <a:prstGeom prst="roundRect">
            <a:avLst>
              <a:gd name="adj" fmla="val 0"/>
            </a:avLst>
          </a:prstGeom>
          <a:solidFill>
            <a:schemeClr val="bg2"/>
          </a:solidFill>
          <a:ln w="9525" cap="flat" cmpd="sng" algn="ctr">
            <a:noFill/>
            <a:prstDash val="solid"/>
          </a:ln>
          <a:effectLst/>
        </p:spPr>
        <p:txBody>
          <a:bodyPr rtlCol="0" anchor="t" anchorCtr="0"/>
          <a:lstStyle/>
          <a:p>
            <a:pPr algn="ctr" defTabSz="1243193"/>
            <a:r>
              <a:rPr lang="en-US" sz="1428" dirty="0">
                <a:solidFill>
                  <a:schemeClr val="bg1">
                    <a:alpha val="99000"/>
                  </a:schemeClr>
                </a:solidFill>
                <a:latin typeface="Segoe UI"/>
                <a:ea typeface="Segoe UI" pitchFamily="34" charset="0"/>
                <a:cs typeface="Segoe UI" pitchFamily="34" charset="0"/>
              </a:rPr>
              <a:t> </a:t>
            </a:r>
          </a:p>
        </p:txBody>
      </p:sp>
      <p:sp>
        <p:nvSpPr>
          <p:cNvPr id="2" name="Title 1"/>
          <p:cNvSpPr>
            <a:spLocks noGrp="1"/>
          </p:cNvSpPr>
          <p:nvPr>
            <p:ph type="title"/>
          </p:nvPr>
        </p:nvSpPr>
        <p:spPr>
          <a:xfrm>
            <a:off x="914775" y="515306"/>
            <a:ext cx="11888787" cy="917575"/>
          </a:xfrm>
        </p:spPr>
        <p:txBody>
          <a:bodyPr/>
          <a:lstStyle/>
          <a:p>
            <a:r>
              <a:rPr lang="en-US" dirty="0"/>
              <a:t>Storage: What are our options?</a:t>
            </a:r>
          </a:p>
        </p:txBody>
      </p:sp>
      <p:sp>
        <p:nvSpPr>
          <p:cNvPr id="32" name="Content Placeholder 4"/>
          <p:cNvSpPr txBox="1">
            <a:spLocks/>
          </p:cNvSpPr>
          <p:nvPr/>
        </p:nvSpPr>
        <p:spPr>
          <a:xfrm>
            <a:off x="4602059" y="1456428"/>
            <a:ext cx="5157880" cy="1068646"/>
          </a:xfrm>
          <a:prstGeom prst="rect">
            <a:avLst/>
          </a:prstGeom>
        </p:spPr>
        <p:txBody>
          <a:bodyPr vert="horz" wrap="square" lIns="9326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306"/>
              </a:spcAft>
              <a:buNone/>
            </a:pPr>
            <a:r>
              <a:rPr lang="en-US" sz="1836" spc="-52" dirty="0">
                <a:solidFill>
                  <a:schemeClr val="bg1">
                    <a:alpha val="99000"/>
                  </a:schemeClr>
                </a:solidFill>
              </a:rPr>
              <a:t>Benefits: </a:t>
            </a:r>
          </a:p>
          <a:p>
            <a:pPr marL="0" lvl="1" indent="0">
              <a:spcBef>
                <a:spcPts val="0"/>
              </a:spcBef>
              <a:spcAft>
                <a:spcPts val="612"/>
              </a:spcAft>
              <a:buNone/>
            </a:pPr>
            <a:r>
              <a:rPr lang="en-US" sz="2448" spc="-52" dirty="0">
                <a:solidFill>
                  <a:schemeClr val="bg1">
                    <a:alpha val="99000"/>
                  </a:schemeClr>
                </a:solidFill>
                <a:latin typeface="Segoe UI Light" pitchFamily="34" charset="0"/>
              </a:rPr>
              <a:t>Non-relational structured storage</a:t>
            </a:r>
          </a:p>
          <a:p>
            <a:pPr marL="0" lvl="1" indent="0">
              <a:spcBef>
                <a:spcPts val="0"/>
              </a:spcBef>
              <a:spcAft>
                <a:spcPts val="612"/>
              </a:spcAft>
              <a:buNone/>
            </a:pPr>
            <a:r>
              <a:rPr lang="en-US" sz="2448" spc="-52" dirty="0">
                <a:solidFill>
                  <a:schemeClr val="bg1">
                    <a:alpha val="99000"/>
                  </a:schemeClr>
                </a:solidFill>
                <a:latin typeface="Segoe UI Light" pitchFamily="34" charset="0"/>
              </a:rPr>
              <a:t>Massive scale-out</a:t>
            </a:r>
          </a:p>
        </p:txBody>
      </p:sp>
      <p:sp>
        <p:nvSpPr>
          <p:cNvPr id="26" name="Rectangle 25"/>
          <p:cNvSpPr/>
          <p:nvPr/>
        </p:nvSpPr>
        <p:spPr>
          <a:xfrm>
            <a:off x="620262" y="1397216"/>
            <a:ext cx="2741469" cy="1121028"/>
          </a:xfrm>
          <a:prstGeom prst="rect">
            <a:avLst/>
          </a:prstGeom>
        </p:spPr>
        <p:txBody>
          <a:bodyPr wrap="square" lIns="186521" tIns="93260" anchor="t" anchorCtr="0">
            <a:spAutoFit/>
          </a:bodyPr>
          <a:lstStyle/>
          <a:p>
            <a:pPr algn="r" defTabSz="932557">
              <a:lnSpc>
                <a:spcPct val="90000"/>
              </a:lnSpc>
              <a:defRPr/>
            </a:pPr>
            <a:r>
              <a:rPr lang="en-US" sz="2856" kern="0" dirty="0">
                <a:solidFill>
                  <a:schemeClr val="tx1">
                    <a:lumMod val="75000"/>
                    <a:lumOff val="25000"/>
                    <a:alpha val="99000"/>
                  </a:schemeClr>
                </a:solidFill>
                <a:latin typeface="Segoe UI Light" pitchFamily="34" charset="0"/>
              </a:rPr>
              <a:t>Windows Azure </a:t>
            </a:r>
            <a:r>
              <a:rPr lang="en-US" sz="4080" kern="0" dirty="0">
                <a:solidFill>
                  <a:schemeClr val="accent1">
                    <a:alpha val="99000"/>
                  </a:schemeClr>
                </a:solidFill>
                <a:latin typeface="+mj-lt"/>
              </a:rPr>
              <a:t>Tables</a:t>
            </a:r>
            <a:endParaRPr lang="en-US" sz="3264" kern="0" dirty="0">
              <a:solidFill>
                <a:schemeClr val="accent1">
                  <a:alpha val="99000"/>
                </a:schemeClr>
              </a:solidFill>
              <a:latin typeface="+mj-lt"/>
            </a:endParaRPr>
          </a:p>
        </p:txBody>
      </p:sp>
      <p:grpSp>
        <p:nvGrpSpPr>
          <p:cNvPr id="34" name="Group 33"/>
          <p:cNvGrpSpPr/>
          <p:nvPr/>
        </p:nvGrpSpPr>
        <p:grpSpPr>
          <a:xfrm>
            <a:off x="3605909" y="1534504"/>
            <a:ext cx="754252" cy="830007"/>
            <a:chOff x="-1290162" y="842737"/>
            <a:chExt cx="986944" cy="1086067"/>
          </a:xfrm>
        </p:grpSpPr>
        <p:sp>
          <p:nvSpPr>
            <p:cNvPr id="36" name="Rectangle 35"/>
            <p:cNvSpPr/>
            <p:nvPr/>
          </p:nvSpPr>
          <p:spPr>
            <a:xfrm>
              <a:off x="-1278789" y="842737"/>
              <a:ext cx="975571" cy="1086067"/>
            </a:xfrm>
            <a:prstGeom prst="rect">
              <a:avLst/>
            </a:prstGeom>
            <a:noFill/>
            <a:ln w="38100">
              <a:solidFill>
                <a:schemeClr val="bg1"/>
              </a:solidFill>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p>
              <a:pPr algn="ctr" defTabSz="932251"/>
              <a:endParaRPr lang="en-US" sz="2040" dirty="0">
                <a:ln>
                  <a:solidFill>
                    <a:schemeClr val="accent4"/>
                  </a:solidFill>
                </a:ln>
                <a:solidFill>
                  <a:schemeClr val="accent4"/>
                </a:solidFill>
              </a:endParaRPr>
            </a:p>
          </p:txBody>
        </p:sp>
        <p:cxnSp>
          <p:nvCxnSpPr>
            <p:cNvPr id="43" name="Straight Connector 42"/>
            <p:cNvCxnSpPr/>
            <p:nvPr/>
          </p:nvCxnSpPr>
          <p:spPr>
            <a:xfrm>
              <a:off x="-1088825" y="842737"/>
              <a:ext cx="0" cy="1086067"/>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4" name="Straight Connector 43"/>
            <p:cNvCxnSpPr/>
            <p:nvPr/>
          </p:nvCxnSpPr>
          <p:spPr>
            <a:xfrm>
              <a:off x="-885244" y="842737"/>
              <a:ext cx="0" cy="1086067"/>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5" name="Straight Connector 44"/>
            <p:cNvCxnSpPr/>
            <p:nvPr/>
          </p:nvCxnSpPr>
          <p:spPr>
            <a:xfrm>
              <a:off x="-681663" y="842737"/>
              <a:ext cx="0" cy="1086067"/>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6" name="Straight Connector 45"/>
            <p:cNvCxnSpPr/>
            <p:nvPr/>
          </p:nvCxnSpPr>
          <p:spPr>
            <a:xfrm>
              <a:off x="-478083" y="842737"/>
              <a:ext cx="0" cy="1086067"/>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39" name="Straight Connector 38"/>
            <p:cNvCxnSpPr/>
            <p:nvPr/>
          </p:nvCxnSpPr>
          <p:spPr>
            <a:xfrm rot="16200000">
              <a:off x="-802701" y="1228665"/>
              <a:ext cx="0" cy="974921"/>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0" name="Straight Connector 39"/>
            <p:cNvCxnSpPr/>
            <p:nvPr/>
          </p:nvCxnSpPr>
          <p:spPr>
            <a:xfrm rot="16200000">
              <a:off x="-802701" y="1015066"/>
              <a:ext cx="0" cy="974921"/>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1" name="Straight Connector 40"/>
            <p:cNvCxnSpPr/>
            <p:nvPr/>
          </p:nvCxnSpPr>
          <p:spPr>
            <a:xfrm rot="16200000">
              <a:off x="-802701" y="801468"/>
              <a:ext cx="0" cy="974921"/>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2" name="Straight Connector 41"/>
            <p:cNvCxnSpPr/>
            <p:nvPr/>
          </p:nvCxnSpPr>
          <p:spPr>
            <a:xfrm rot="16200000">
              <a:off x="-802701" y="587869"/>
              <a:ext cx="0" cy="974921"/>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grpSp>
      <p:sp>
        <p:nvSpPr>
          <p:cNvPr id="38" name="Content Placeholder 4"/>
          <p:cNvSpPr txBox="1">
            <a:spLocks/>
          </p:cNvSpPr>
          <p:nvPr/>
        </p:nvSpPr>
        <p:spPr>
          <a:xfrm>
            <a:off x="4602059" y="2700767"/>
            <a:ext cx="5157880" cy="683591"/>
          </a:xfrm>
          <a:prstGeom prst="rect">
            <a:avLst/>
          </a:prstGeom>
        </p:spPr>
        <p:txBody>
          <a:bodyPr vert="horz" wrap="square" lIns="9326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612"/>
              </a:spcAft>
              <a:buNone/>
            </a:pPr>
            <a:r>
              <a:rPr lang="en-US" sz="1836" spc="-52" dirty="0">
                <a:solidFill>
                  <a:schemeClr val="bg1">
                    <a:alpha val="99000"/>
                  </a:schemeClr>
                </a:solidFill>
              </a:rPr>
              <a:t>Benefits: </a:t>
            </a:r>
          </a:p>
          <a:p>
            <a:pPr marL="0" lvl="1" indent="0">
              <a:spcBef>
                <a:spcPts val="0"/>
              </a:spcBef>
              <a:spcAft>
                <a:spcPts val="612"/>
              </a:spcAft>
              <a:buNone/>
            </a:pPr>
            <a:r>
              <a:rPr lang="en-US" sz="2448" spc="-52" dirty="0">
                <a:solidFill>
                  <a:schemeClr val="bg1">
                    <a:alpha val="99000"/>
                  </a:schemeClr>
                </a:solidFill>
                <a:latin typeface="Segoe UI Light" pitchFamily="34" charset="0"/>
              </a:rPr>
              <a:t>Big files, </a:t>
            </a:r>
            <a:r>
              <a:rPr lang="en-US" sz="2448" spc="-52" dirty="0" err="1">
                <a:solidFill>
                  <a:schemeClr val="bg1">
                    <a:alpha val="99000"/>
                  </a:schemeClr>
                </a:solidFill>
                <a:latin typeface="Segoe UI Light" pitchFamily="34" charset="0"/>
              </a:rPr>
              <a:t>inc.</a:t>
            </a:r>
            <a:r>
              <a:rPr lang="en-US" sz="2448" spc="-52" dirty="0">
                <a:solidFill>
                  <a:schemeClr val="bg1">
                    <a:alpha val="99000"/>
                  </a:schemeClr>
                </a:solidFill>
                <a:latin typeface="Segoe UI Light" pitchFamily="34" charset="0"/>
              </a:rPr>
              <a:t> VHD’s</a:t>
            </a:r>
          </a:p>
        </p:txBody>
      </p:sp>
      <p:sp>
        <p:nvSpPr>
          <p:cNvPr id="48" name="Rectangle 47"/>
          <p:cNvSpPr/>
          <p:nvPr/>
        </p:nvSpPr>
        <p:spPr>
          <a:xfrm>
            <a:off x="620262" y="2641556"/>
            <a:ext cx="2741469" cy="1121028"/>
          </a:xfrm>
          <a:prstGeom prst="rect">
            <a:avLst/>
          </a:prstGeom>
        </p:spPr>
        <p:txBody>
          <a:bodyPr wrap="square" lIns="186521" tIns="93260" anchor="t" anchorCtr="0">
            <a:spAutoFit/>
          </a:bodyPr>
          <a:lstStyle/>
          <a:p>
            <a:pPr algn="r" defTabSz="932557">
              <a:lnSpc>
                <a:spcPct val="90000"/>
              </a:lnSpc>
              <a:defRPr/>
            </a:pPr>
            <a:r>
              <a:rPr lang="en-US" sz="2856" kern="0" dirty="0">
                <a:solidFill>
                  <a:schemeClr val="tx1">
                    <a:lumMod val="75000"/>
                    <a:lumOff val="25000"/>
                    <a:alpha val="99000"/>
                  </a:schemeClr>
                </a:solidFill>
                <a:latin typeface="Segoe UI Light" pitchFamily="34" charset="0"/>
              </a:rPr>
              <a:t>Windows Azure </a:t>
            </a:r>
            <a:r>
              <a:rPr lang="en-US" sz="4080" kern="0" dirty="0">
                <a:solidFill>
                  <a:srgbClr val="0070C0">
                    <a:alpha val="99000"/>
                  </a:srgbClr>
                </a:solidFill>
                <a:latin typeface="+mj-lt"/>
              </a:rPr>
              <a:t>Blobs</a:t>
            </a:r>
            <a:endParaRPr lang="en-US" sz="3264" kern="0" dirty="0">
              <a:solidFill>
                <a:srgbClr val="0070C0">
                  <a:alpha val="99000"/>
                </a:srgbClr>
              </a:solidFill>
              <a:latin typeface="+mj-lt"/>
            </a:endParaRPr>
          </a:p>
        </p:txBody>
      </p:sp>
      <p:sp>
        <p:nvSpPr>
          <p:cNvPr id="80" name="Freeform 8"/>
          <p:cNvSpPr>
            <a:spLocks noEditPoints="1"/>
          </p:cNvSpPr>
          <p:nvPr/>
        </p:nvSpPr>
        <p:spPr bwMode="auto">
          <a:xfrm>
            <a:off x="3605908" y="2776456"/>
            <a:ext cx="668780" cy="832395"/>
          </a:xfrm>
          <a:custGeom>
            <a:avLst/>
            <a:gdLst>
              <a:gd name="T0" fmla="*/ 55 w 58"/>
              <a:gd name="T1" fmla="*/ 19 h 72"/>
              <a:gd name="T2" fmla="*/ 37 w 58"/>
              <a:gd name="T3" fmla="*/ 2 h 72"/>
              <a:gd name="T4" fmla="*/ 32 w 58"/>
              <a:gd name="T5" fmla="*/ 0 h 72"/>
              <a:gd name="T6" fmla="*/ 6 w 58"/>
              <a:gd name="T7" fmla="*/ 0 h 72"/>
              <a:gd name="T8" fmla="*/ 0 w 58"/>
              <a:gd name="T9" fmla="*/ 5 h 72"/>
              <a:gd name="T10" fmla="*/ 0 w 58"/>
              <a:gd name="T11" fmla="*/ 65 h 72"/>
              <a:gd name="T12" fmla="*/ 6 w 58"/>
              <a:gd name="T13" fmla="*/ 72 h 72"/>
              <a:gd name="T14" fmla="*/ 50 w 58"/>
              <a:gd name="T15" fmla="*/ 72 h 72"/>
              <a:gd name="T16" fmla="*/ 57 w 58"/>
              <a:gd name="T17" fmla="*/ 65 h 72"/>
              <a:gd name="T18" fmla="*/ 57 w 58"/>
              <a:gd name="T19" fmla="*/ 24 h 72"/>
              <a:gd name="T20" fmla="*/ 55 w 58"/>
              <a:gd name="T21" fmla="*/ 19 h 72"/>
              <a:gd name="T22" fmla="*/ 52 w 58"/>
              <a:gd name="T23" fmla="*/ 66 h 72"/>
              <a:gd name="T24" fmla="*/ 5 w 58"/>
              <a:gd name="T25" fmla="*/ 66 h 72"/>
              <a:gd name="T26" fmla="*/ 5 w 58"/>
              <a:gd name="T27" fmla="*/ 5 h 72"/>
              <a:gd name="T28" fmla="*/ 26 w 58"/>
              <a:gd name="T29" fmla="*/ 5 h 72"/>
              <a:gd name="T30" fmla="*/ 26 w 58"/>
              <a:gd name="T31" fmla="*/ 24 h 72"/>
              <a:gd name="T32" fmla="*/ 32 w 58"/>
              <a:gd name="T33" fmla="*/ 31 h 72"/>
              <a:gd name="T34" fmla="*/ 52 w 58"/>
              <a:gd name="T35" fmla="*/ 31 h 72"/>
              <a:gd name="T36" fmla="*/ 52 w 58"/>
              <a:gd name="T37" fmla="*/ 66 h 72"/>
              <a:gd name="T38" fmla="*/ 32 w 58"/>
              <a:gd name="T39" fmla="*/ 24 h 72"/>
              <a:gd name="T40" fmla="*/ 32 w 58"/>
              <a:gd name="T41" fmla="*/ 5 h 72"/>
              <a:gd name="T42" fmla="*/ 52 w 58"/>
              <a:gd name="T43" fmla="*/ 24 h 72"/>
              <a:gd name="T44" fmla="*/ 32 w 58"/>
              <a:gd name="T4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72">
                <a:moveTo>
                  <a:pt x="55" y="19"/>
                </a:moveTo>
                <a:cubicBezTo>
                  <a:pt x="37" y="2"/>
                  <a:pt x="37" y="2"/>
                  <a:pt x="37" y="2"/>
                </a:cubicBezTo>
                <a:cubicBezTo>
                  <a:pt x="35" y="0"/>
                  <a:pt x="34" y="0"/>
                  <a:pt x="32" y="0"/>
                </a:cubicBezTo>
                <a:cubicBezTo>
                  <a:pt x="6" y="0"/>
                  <a:pt x="6" y="0"/>
                  <a:pt x="6" y="0"/>
                </a:cubicBezTo>
                <a:cubicBezTo>
                  <a:pt x="3" y="0"/>
                  <a:pt x="0" y="2"/>
                  <a:pt x="0" y="5"/>
                </a:cubicBezTo>
                <a:cubicBezTo>
                  <a:pt x="0" y="65"/>
                  <a:pt x="0" y="65"/>
                  <a:pt x="0" y="65"/>
                </a:cubicBezTo>
                <a:cubicBezTo>
                  <a:pt x="0" y="68"/>
                  <a:pt x="3" y="72"/>
                  <a:pt x="6" y="72"/>
                </a:cubicBezTo>
                <a:cubicBezTo>
                  <a:pt x="50" y="72"/>
                  <a:pt x="50" y="72"/>
                  <a:pt x="50" y="72"/>
                </a:cubicBezTo>
                <a:cubicBezTo>
                  <a:pt x="54" y="72"/>
                  <a:pt x="57" y="68"/>
                  <a:pt x="57" y="65"/>
                </a:cubicBezTo>
                <a:cubicBezTo>
                  <a:pt x="57" y="24"/>
                  <a:pt x="57" y="24"/>
                  <a:pt x="57" y="24"/>
                </a:cubicBezTo>
                <a:cubicBezTo>
                  <a:pt x="57" y="24"/>
                  <a:pt x="58" y="22"/>
                  <a:pt x="55" y="19"/>
                </a:cubicBezTo>
                <a:close/>
                <a:moveTo>
                  <a:pt x="52" y="66"/>
                </a:moveTo>
                <a:cubicBezTo>
                  <a:pt x="8" y="66"/>
                  <a:pt x="5" y="66"/>
                  <a:pt x="5" y="66"/>
                </a:cubicBezTo>
                <a:cubicBezTo>
                  <a:pt x="5" y="6"/>
                  <a:pt x="5" y="5"/>
                  <a:pt x="5" y="5"/>
                </a:cubicBezTo>
                <a:cubicBezTo>
                  <a:pt x="25" y="5"/>
                  <a:pt x="26" y="5"/>
                  <a:pt x="26" y="5"/>
                </a:cubicBezTo>
                <a:cubicBezTo>
                  <a:pt x="26" y="23"/>
                  <a:pt x="26" y="24"/>
                  <a:pt x="26" y="24"/>
                </a:cubicBezTo>
                <a:cubicBezTo>
                  <a:pt x="26" y="27"/>
                  <a:pt x="28" y="31"/>
                  <a:pt x="32" y="31"/>
                </a:cubicBezTo>
                <a:cubicBezTo>
                  <a:pt x="50" y="31"/>
                  <a:pt x="52" y="31"/>
                  <a:pt x="52" y="31"/>
                </a:cubicBezTo>
                <a:lnTo>
                  <a:pt x="52" y="66"/>
                </a:lnTo>
                <a:close/>
                <a:moveTo>
                  <a:pt x="32" y="24"/>
                </a:moveTo>
                <a:cubicBezTo>
                  <a:pt x="32" y="5"/>
                  <a:pt x="32" y="5"/>
                  <a:pt x="32" y="5"/>
                </a:cubicBezTo>
                <a:cubicBezTo>
                  <a:pt x="52" y="24"/>
                  <a:pt x="52" y="24"/>
                  <a:pt x="52" y="24"/>
                </a:cubicBezTo>
                <a:lnTo>
                  <a:pt x="32" y="24"/>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endParaRPr lang="en-US" sz="1632"/>
          </a:p>
        </p:txBody>
      </p:sp>
      <p:sp>
        <p:nvSpPr>
          <p:cNvPr id="67" name="Content Placeholder 4"/>
          <p:cNvSpPr txBox="1">
            <a:spLocks/>
          </p:cNvSpPr>
          <p:nvPr/>
        </p:nvSpPr>
        <p:spPr>
          <a:xfrm>
            <a:off x="4602059" y="3945106"/>
            <a:ext cx="5157880" cy="1068646"/>
          </a:xfrm>
          <a:prstGeom prst="rect">
            <a:avLst/>
          </a:prstGeom>
        </p:spPr>
        <p:txBody>
          <a:bodyPr vert="horz" wrap="square" lIns="9326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306"/>
              </a:spcAft>
              <a:buNone/>
            </a:pPr>
            <a:r>
              <a:rPr lang="en-US" sz="1836" spc="-52" dirty="0">
                <a:solidFill>
                  <a:schemeClr val="bg1">
                    <a:alpha val="99000"/>
                  </a:schemeClr>
                </a:solidFill>
              </a:rPr>
              <a:t>Benefits: </a:t>
            </a:r>
          </a:p>
          <a:p>
            <a:pPr marL="0" lvl="1" indent="0">
              <a:spcBef>
                <a:spcPts val="0"/>
              </a:spcBef>
              <a:spcAft>
                <a:spcPts val="612"/>
              </a:spcAft>
              <a:buNone/>
            </a:pPr>
            <a:r>
              <a:rPr lang="fr-FR" sz="2448" spc="-52" dirty="0">
                <a:solidFill>
                  <a:schemeClr val="bg1">
                    <a:alpha val="99000"/>
                  </a:schemeClr>
                </a:solidFill>
                <a:latin typeface="Segoe UI Light" pitchFamily="34" charset="0"/>
              </a:rPr>
              <a:t>Persistent </a:t>
            </a:r>
            <a:r>
              <a:rPr lang="fr-FR" sz="2448" spc="-52" dirty="0" err="1">
                <a:solidFill>
                  <a:schemeClr val="bg1">
                    <a:alpha val="99000"/>
                  </a:schemeClr>
                </a:solidFill>
                <a:latin typeface="Segoe UI Light" pitchFamily="34" charset="0"/>
              </a:rPr>
              <a:t>Async</a:t>
            </a:r>
            <a:r>
              <a:rPr lang="fr-FR" sz="2448" spc="-52" dirty="0">
                <a:solidFill>
                  <a:schemeClr val="bg1">
                    <a:alpha val="99000"/>
                  </a:schemeClr>
                </a:solidFill>
                <a:latin typeface="Segoe UI Light" pitchFamily="34" charset="0"/>
              </a:rPr>
              <a:t> Messaging</a:t>
            </a:r>
          </a:p>
          <a:p>
            <a:pPr marL="0" lvl="1" indent="0">
              <a:spcBef>
                <a:spcPts val="0"/>
              </a:spcBef>
              <a:spcAft>
                <a:spcPts val="612"/>
              </a:spcAft>
              <a:buNone/>
            </a:pPr>
            <a:r>
              <a:rPr lang="fr-FR" sz="2448" spc="-52" dirty="0" err="1">
                <a:solidFill>
                  <a:schemeClr val="bg1">
                    <a:alpha val="99000"/>
                  </a:schemeClr>
                </a:solidFill>
                <a:latin typeface="Segoe UI Light" pitchFamily="34" charset="0"/>
              </a:rPr>
              <a:t>Enqueue</a:t>
            </a:r>
            <a:r>
              <a:rPr lang="fr-FR" sz="2448" spc="-52" dirty="0">
                <a:solidFill>
                  <a:schemeClr val="bg1">
                    <a:alpha val="99000"/>
                  </a:schemeClr>
                </a:solidFill>
                <a:latin typeface="Segoe UI Light" pitchFamily="34" charset="0"/>
              </a:rPr>
              <a:t>, </a:t>
            </a:r>
            <a:r>
              <a:rPr lang="fr-FR" sz="2448" spc="-52" dirty="0" err="1">
                <a:solidFill>
                  <a:schemeClr val="bg1">
                    <a:alpha val="99000"/>
                  </a:schemeClr>
                </a:solidFill>
                <a:latin typeface="Segoe UI Light" pitchFamily="34" charset="0"/>
              </a:rPr>
              <a:t>Dequeue</a:t>
            </a:r>
            <a:endParaRPr lang="fr-FR" sz="2448" spc="-52" dirty="0">
              <a:solidFill>
                <a:schemeClr val="bg1">
                  <a:alpha val="99000"/>
                </a:schemeClr>
              </a:solidFill>
              <a:latin typeface="Segoe UI Light" pitchFamily="34" charset="0"/>
            </a:endParaRPr>
          </a:p>
        </p:txBody>
      </p:sp>
      <p:sp>
        <p:nvSpPr>
          <p:cNvPr id="69" name="Rectangle 68"/>
          <p:cNvSpPr/>
          <p:nvPr/>
        </p:nvSpPr>
        <p:spPr>
          <a:xfrm>
            <a:off x="620262" y="3885894"/>
            <a:ext cx="2741469" cy="1121028"/>
          </a:xfrm>
          <a:prstGeom prst="rect">
            <a:avLst/>
          </a:prstGeom>
        </p:spPr>
        <p:txBody>
          <a:bodyPr wrap="square" lIns="186521" tIns="93260" anchor="t" anchorCtr="0">
            <a:spAutoFit/>
          </a:bodyPr>
          <a:lstStyle/>
          <a:p>
            <a:pPr algn="r" defTabSz="932557">
              <a:lnSpc>
                <a:spcPct val="90000"/>
              </a:lnSpc>
              <a:defRPr/>
            </a:pPr>
            <a:r>
              <a:rPr lang="en-US" sz="2856" kern="0" dirty="0">
                <a:solidFill>
                  <a:schemeClr val="tx1">
                    <a:lumMod val="75000"/>
                    <a:lumOff val="25000"/>
                    <a:alpha val="99000"/>
                  </a:schemeClr>
                </a:solidFill>
                <a:latin typeface="Segoe UI Light" pitchFamily="34" charset="0"/>
              </a:rPr>
              <a:t>Windows Azure </a:t>
            </a:r>
            <a:r>
              <a:rPr lang="en-US" sz="4080" kern="0" dirty="0">
                <a:solidFill>
                  <a:schemeClr val="accent1">
                    <a:alpha val="99000"/>
                  </a:schemeClr>
                </a:solidFill>
                <a:latin typeface="+mj-lt"/>
              </a:rPr>
              <a:t>Queues</a:t>
            </a:r>
            <a:endParaRPr lang="en-US" sz="3264" kern="0" dirty="0">
              <a:solidFill>
                <a:schemeClr val="accent1">
                  <a:alpha val="99000"/>
                </a:schemeClr>
              </a:solidFill>
              <a:latin typeface="+mj-lt"/>
            </a:endParaRPr>
          </a:p>
        </p:txBody>
      </p:sp>
      <p:grpSp>
        <p:nvGrpSpPr>
          <p:cNvPr id="81" name="Group 80"/>
          <p:cNvGrpSpPr/>
          <p:nvPr/>
        </p:nvGrpSpPr>
        <p:grpSpPr>
          <a:xfrm flipV="1">
            <a:off x="3597341" y="4349760"/>
            <a:ext cx="776994" cy="176850"/>
            <a:chOff x="8079777" y="5723467"/>
            <a:chExt cx="672244" cy="269455"/>
          </a:xfrm>
          <a:noFill/>
        </p:grpSpPr>
        <p:sp>
          <p:nvSpPr>
            <p:cNvPr id="82" name="Rectangle 81"/>
            <p:cNvSpPr/>
            <p:nvPr/>
          </p:nvSpPr>
          <p:spPr bwMode="auto">
            <a:xfrm>
              <a:off x="8079777" y="5723467"/>
              <a:ext cx="336122" cy="269455"/>
            </a:xfrm>
            <a:prstGeom prst="rect">
              <a:avLst/>
            </a:prstGeom>
            <a:grpFill/>
            <a:ln w="31750">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p>
              <a:pPr algn="ctr" defTabSz="932251"/>
              <a:endParaRPr lang="en-US" sz="1632" dirty="0">
                <a:solidFill>
                  <a:schemeClr val="accent1"/>
                </a:solidFill>
                <a:latin typeface="+mj-lt"/>
              </a:endParaRPr>
            </a:p>
          </p:txBody>
        </p:sp>
        <p:sp>
          <p:nvSpPr>
            <p:cNvPr id="83" name="Rectangle 82"/>
            <p:cNvSpPr/>
            <p:nvPr/>
          </p:nvSpPr>
          <p:spPr bwMode="auto">
            <a:xfrm>
              <a:off x="8247838" y="5723467"/>
              <a:ext cx="336122" cy="269455"/>
            </a:xfrm>
            <a:prstGeom prst="rect">
              <a:avLst/>
            </a:prstGeom>
            <a:grpFill/>
            <a:ln w="31750">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p>
              <a:pPr algn="ctr" defTabSz="932251"/>
              <a:endParaRPr lang="en-US" sz="1632" dirty="0">
                <a:solidFill>
                  <a:schemeClr val="accent1"/>
                </a:solidFill>
                <a:latin typeface="+mj-lt"/>
              </a:endParaRPr>
            </a:p>
          </p:txBody>
        </p:sp>
        <p:sp>
          <p:nvSpPr>
            <p:cNvPr id="84" name="Rectangle 83"/>
            <p:cNvSpPr/>
            <p:nvPr/>
          </p:nvSpPr>
          <p:spPr bwMode="auto">
            <a:xfrm>
              <a:off x="8415899" y="5723467"/>
              <a:ext cx="336122" cy="269455"/>
            </a:xfrm>
            <a:prstGeom prst="rect">
              <a:avLst/>
            </a:prstGeom>
            <a:grpFill/>
            <a:ln w="31750">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p>
              <a:pPr algn="ctr" defTabSz="932251"/>
              <a:endParaRPr lang="en-US" sz="1632" dirty="0">
                <a:solidFill>
                  <a:schemeClr val="accent1"/>
                </a:solidFill>
                <a:latin typeface="+mj-lt"/>
              </a:endParaRPr>
            </a:p>
          </p:txBody>
        </p:sp>
        <p:sp>
          <p:nvSpPr>
            <p:cNvPr id="85" name="Rectangle 84"/>
            <p:cNvSpPr/>
            <p:nvPr/>
          </p:nvSpPr>
          <p:spPr bwMode="auto">
            <a:xfrm>
              <a:off x="8583960" y="5723467"/>
              <a:ext cx="168061" cy="269455"/>
            </a:xfrm>
            <a:prstGeom prst="rect">
              <a:avLst/>
            </a:prstGeom>
            <a:grpFill/>
            <a:ln w="31750">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p>
              <a:pPr algn="ctr" defTabSz="932251"/>
              <a:endParaRPr lang="en-US" sz="1632" dirty="0">
                <a:solidFill>
                  <a:schemeClr val="accent1"/>
                </a:solidFill>
                <a:latin typeface="+mj-lt"/>
              </a:endParaRPr>
            </a:p>
          </p:txBody>
        </p:sp>
      </p:grpSp>
      <p:sp>
        <p:nvSpPr>
          <p:cNvPr id="87" name="Content Placeholder 4"/>
          <p:cNvSpPr txBox="1">
            <a:spLocks/>
          </p:cNvSpPr>
          <p:nvPr/>
        </p:nvSpPr>
        <p:spPr>
          <a:xfrm>
            <a:off x="4602059" y="5206284"/>
            <a:ext cx="5157880" cy="1492939"/>
          </a:xfrm>
          <a:prstGeom prst="rect">
            <a:avLst/>
          </a:prstGeom>
        </p:spPr>
        <p:txBody>
          <a:bodyPr vert="horz" wrap="square" lIns="9326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306"/>
              </a:spcAft>
              <a:buNone/>
            </a:pPr>
            <a:r>
              <a:rPr lang="en-US" sz="1836" spc="-52" dirty="0">
                <a:solidFill>
                  <a:schemeClr val="bg1">
                    <a:alpha val="99000"/>
                  </a:schemeClr>
                </a:solidFill>
              </a:rPr>
              <a:t>Benefits: </a:t>
            </a:r>
          </a:p>
          <a:p>
            <a:pPr marL="0" lvl="1" indent="0">
              <a:spcBef>
                <a:spcPts val="0"/>
              </a:spcBef>
              <a:spcAft>
                <a:spcPts val="612"/>
              </a:spcAft>
              <a:buNone/>
            </a:pPr>
            <a:r>
              <a:rPr lang="en-US" sz="2448" spc="-52" dirty="0">
                <a:solidFill>
                  <a:schemeClr val="bg1">
                    <a:alpha val="99000"/>
                  </a:schemeClr>
                </a:solidFill>
                <a:latin typeface="Segoe UI Light" pitchFamily="34" charset="0"/>
              </a:rPr>
              <a:t>Relational database</a:t>
            </a:r>
          </a:p>
          <a:p>
            <a:pPr marL="0" lvl="1" indent="0">
              <a:spcBef>
                <a:spcPts val="0"/>
              </a:spcBef>
              <a:spcAft>
                <a:spcPts val="612"/>
              </a:spcAft>
              <a:buNone/>
            </a:pPr>
            <a:r>
              <a:rPr lang="en-US" sz="2448" spc="-52" dirty="0">
                <a:solidFill>
                  <a:schemeClr val="bg1">
                    <a:alpha val="99000"/>
                  </a:schemeClr>
                </a:solidFill>
                <a:latin typeface="Segoe UI Light" pitchFamily="34" charset="0"/>
              </a:rPr>
              <a:t>Highly available</a:t>
            </a:r>
          </a:p>
          <a:p>
            <a:pPr marL="0" lvl="1" indent="0">
              <a:spcBef>
                <a:spcPts val="0"/>
              </a:spcBef>
              <a:spcAft>
                <a:spcPts val="612"/>
              </a:spcAft>
              <a:buNone/>
            </a:pPr>
            <a:r>
              <a:rPr lang="en-US" sz="2448" spc="-52" dirty="0">
                <a:solidFill>
                  <a:schemeClr val="bg1">
                    <a:alpha val="99000"/>
                  </a:schemeClr>
                </a:solidFill>
                <a:latin typeface="Segoe UI Light" pitchFamily="34" charset="0"/>
              </a:rPr>
              <a:t>Managed for you as a service</a:t>
            </a:r>
          </a:p>
        </p:txBody>
      </p:sp>
      <p:sp>
        <p:nvSpPr>
          <p:cNvPr id="89" name="Rectangle 88"/>
          <p:cNvSpPr/>
          <p:nvPr/>
        </p:nvSpPr>
        <p:spPr>
          <a:xfrm>
            <a:off x="-210902" y="5147072"/>
            <a:ext cx="3572633" cy="1121028"/>
          </a:xfrm>
          <a:prstGeom prst="rect">
            <a:avLst/>
          </a:prstGeom>
        </p:spPr>
        <p:txBody>
          <a:bodyPr wrap="square" lIns="186521" tIns="93260" anchor="t" anchorCtr="0">
            <a:spAutoFit/>
          </a:bodyPr>
          <a:lstStyle/>
          <a:p>
            <a:pPr algn="r" defTabSz="932557">
              <a:lnSpc>
                <a:spcPct val="90000"/>
              </a:lnSpc>
              <a:defRPr/>
            </a:pPr>
            <a:r>
              <a:rPr lang="en-US" sz="2856" kern="0" dirty="0">
                <a:solidFill>
                  <a:schemeClr val="tx1">
                    <a:lumMod val="75000"/>
                    <a:lumOff val="25000"/>
                    <a:alpha val="99000"/>
                  </a:schemeClr>
                </a:solidFill>
                <a:latin typeface="Segoe UI Light" pitchFamily="34" charset="0"/>
              </a:rPr>
              <a:t>Windows Azure SQL</a:t>
            </a:r>
            <a:br>
              <a:rPr lang="en-US" sz="2856" kern="0" dirty="0">
                <a:solidFill>
                  <a:schemeClr val="tx1">
                    <a:lumMod val="75000"/>
                    <a:lumOff val="25000"/>
                    <a:alpha val="99000"/>
                  </a:schemeClr>
                </a:solidFill>
                <a:latin typeface="Segoe UI Light" pitchFamily="34" charset="0"/>
              </a:rPr>
            </a:br>
            <a:r>
              <a:rPr lang="en-US" sz="4080" kern="0" dirty="0">
                <a:solidFill>
                  <a:schemeClr val="accent1">
                    <a:alpha val="99000"/>
                  </a:schemeClr>
                </a:solidFill>
                <a:latin typeface="+mj-lt"/>
              </a:rPr>
              <a:t>Database</a:t>
            </a:r>
          </a:p>
        </p:txBody>
      </p:sp>
      <p:sp>
        <p:nvSpPr>
          <p:cNvPr id="35" name="Freeform 6"/>
          <p:cNvSpPr>
            <a:spLocks noEditPoints="1"/>
          </p:cNvSpPr>
          <p:nvPr/>
        </p:nvSpPr>
        <p:spPr bwMode="auto">
          <a:xfrm>
            <a:off x="3740574" y="5261807"/>
            <a:ext cx="484924" cy="872330"/>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dirty="0"/>
          </a:p>
        </p:txBody>
      </p:sp>
      <p:sp>
        <p:nvSpPr>
          <p:cNvPr id="33" name="Freeform 79"/>
          <p:cNvSpPr>
            <a:spLocks noEditPoints="1"/>
          </p:cNvSpPr>
          <p:nvPr/>
        </p:nvSpPr>
        <p:spPr bwMode="black">
          <a:xfrm>
            <a:off x="8705419" y="2648536"/>
            <a:ext cx="709015" cy="984983"/>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3922" tIns="41961" rIns="83922" bIns="41961" numCol="1" anchor="t" anchorCtr="0" compatLnSpc="1">
            <a:prstTxWarp prst="textNoShape">
              <a:avLst/>
            </a:prstTxWarp>
          </a:bodyPr>
          <a:lstStyle/>
          <a:p>
            <a:pPr defTabSz="1242872"/>
            <a:endParaRPr lang="en-US" sz="1632">
              <a:solidFill>
                <a:srgbClr val="292929"/>
              </a:solidFill>
              <a:latin typeface="Segoe UI"/>
            </a:endParaRPr>
          </a:p>
        </p:txBody>
      </p:sp>
    </p:spTree>
    <p:extLst>
      <p:ext uri="{BB962C8B-B14F-4D97-AF65-F5344CB8AC3E}">
        <p14:creationId xmlns:p14="http://schemas.microsoft.com/office/powerpoint/2010/main" val="394685820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128"/>
          <p:cNvSpPr>
            <a:spLocks noChangeAspect="1"/>
          </p:cNvSpPr>
          <p:nvPr/>
        </p:nvSpPr>
        <p:spPr bwMode="black">
          <a:xfrm>
            <a:off x="4745242" y="1561654"/>
            <a:ext cx="7411041" cy="4080992"/>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extLst/>
        </p:spPr>
        <p:txBody>
          <a:bodyPr vert="horz" wrap="square" lIns="91403" tIns="45702" rIns="91403" bIns="45702" numCol="1" anchor="t" anchorCtr="0" compatLnSpc="1">
            <a:prstTxWarp prst="textNoShape">
              <a:avLst/>
            </a:prstTxWarp>
          </a:bodyPr>
          <a:lstStyle/>
          <a:p>
            <a:pPr defTabSz="932134"/>
            <a:endParaRPr lang="en-US" sz="1799">
              <a:solidFill>
                <a:srgbClr val="505050"/>
              </a:solidFill>
            </a:endParaRPr>
          </a:p>
        </p:txBody>
      </p:sp>
      <p:sp>
        <p:nvSpPr>
          <p:cNvPr id="11" name="Freeform 128"/>
          <p:cNvSpPr>
            <a:spLocks noChangeAspect="1"/>
          </p:cNvSpPr>
          <p:nvPr/>
        </p:nvSpPr>
        <p:spPr bwMode="black">
          <a:xfrm>
            <a:off x="5073907" y="1791846"/>
            <a:ext cx="6801185" cy="374516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pattFill prst="ltUpDiag">
            <a:fgClr>
              <a:srgbClr val="CDCDCD"/>
            </a:fgClr>
            <a:bgClr>
              <a:srgbClr val="FFFFFF"/>
            </a:bgClr>
          </a:patt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defTabSz="913737">
              <a:lnSpc>
                <a:spcPct val="90000"/>
              </a:lnSpc>
            </a:pPr>
            <a:endParaRPr lang="en-US" sz="2399" spc="-50">
              <a:gradFill>
                <a:gsLst>
                  <a:gs pos="36283">
                    <a:srgbClr val="505050"/>
                  </a:gs>
                  <a:gs pos="28000">
                    <a:srgbClr val="505050"/>
                  </a:gs>
                </a:gsLst>
                <a:lin ang="5400000" scaled="0"/>
              </a:gradFill>
            </a:endParaRPr>
          </a:p>
        </p:txBody>
      </p:sp>
      <p:sp>
        <p:nvSpPr>
          <p:cNvPr id="6" name="Freeform 79"/>
          <p:cNvSpPr>
            <a:spLocks noEditPoints="1"/>
          </p:cNvSpPr>
          <p:nvPr/>
        </p:nvSpPr>
        <p:spPr bwMode="black">
          <a:xfrm>
            <a:off x="7789423" y="2750586"/>
            <a:ext cx="1957395" cy="257852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solidFill>
          <a:ln>
            <a:noFill/>
          </a:ln>
        </p:spPr>
        <p:txBody>
          <a:bodyPr vert="horz" wrap="square" lIns="82272" tIns="41137" rIns="82272" bIns="41137" numCol="1" anchor="t" anchorCtr="0" compatLnSpc="1">
            <a:prstTxWarp prst="textNoShape">
              <a:avLst/>
            </a:prstTxWarp>
          </a:bodyPr>
          <a:lstStyle/>
          <a:p>
            <a:pPr defTabSz="932134"/>
            <a:endParaRPr lang="en-US" sz="1599" dirty="0">
              <a:solidFill>
                <a:srgbClr val="505050"/>
              </a:solidFill>
            </a:endParaRPr>
          </a:p>
        </p:txBody>
      </p:sp>
      <p:sp>
        <p:nvSpPr>
          <p:cNvPr id="9" name="Title 1"/>
          <p:cNvSpPr txBox="1">
            <a:spLocks/>
          </p:cNvSpPr>
          <p:nvPr/>
        </p:nvSpPr>
        <p:spPr>
          <a:xfrm>
            <a:off x="914775" y="529054"/>
            <a:ext cx="11370961" cy="946032"/>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sz="5398" dirty="0">
                <a:gradFill>
                  <a:gsLst>
                    <a:gs pos="1250">
                      <a:srgbClr val="505050"/>
                    </a:gs>
                    <a:gs pos="100000">
                      <a:srgbClr val="505050"/>
                    </a:gs>
                  </a:gsLst>
                  <a:lin ang="5400000" scaled="0"/>
                </a:gradFill>
              </a:rPr>
              <a:t>Store, backup, recover your data</a:t>
            </a:r>
          </a:p>
        </p:txBody>
      </p:sp>
      <p:sp>
        <p:nvSpPr>
          <p:cNvPr id="14" name="Freeform 79"/>
          <p:cNvSpPr>
            <a:spLocks noEditPoints="1"/>
          </p:cNvSpPr>
          <p:nvPr/>
        </p:nvSpPr>
        <p:spPr bwMode="black">
          <a:xfrm>
            <a:off x="8260106" y="3051115"/>
            <a:ext cx="1468131" cy="193400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tx1"/>
          </a:solidFill>
          <a:ln>
            <a:noFill/>
          </a:ln>
        </p:spPr>
        <p:txBody>
          <a:bodyPr vert="horz" wrap="square" lIns="82272" tIns="41137" rIns="82272" bIns="41137" numCol="1" anchor="t" anchorCtr="0" compatLnSpc="1">
            <a:prstTxWarp prst="textNoShape">
              <a:avLst/>
            </a:prstTxWarp>
          </a:bodyPr>
          <a:lstStyle/>
          <a:p>
            <a:pPr defTabSz="932134"/>
            <a:endParaRPr lang="en-US" sz="1599" dirty="0">
              <a:solidFill>
                <a:srgbClr val="505050"/>
              </a:solidFill>
            </a:endParaRPr>
          </a:p>
        </p:txBody>
      </p:sp>
      <p:sp>
        <p:nvSpPr>
          <p:cNvPr id="15" name="Freeform 79"/>
          <p:cNvSpPr>
            <a:spLocks noEditPoints="1"/>
          </p:cNvSpPr>
          <p:nvPr/>
        </p:nvSpPr>
        <p:spPr bwMode="black">
          <a:xfrm>
            <a:off x="9836471" y="3051115"/>
            <a:ext cx="1468131" cy="193400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tx1"/>
          </a:solidFill>
          <a:ln>
            <a:noFill/>
          </a:ln>
        </p:spPr>
        <p:txBody>
          <a:bodyPr vert="horz" wrap="square" lIns="82272" tIns="41137" rIns="82272" bIns="41137" numCol="1" anchor="t" anchorCtr="0" compatLnSpc="1">
            <a:prstTxWarp prst="textNoShape">
              <a:avLst/>
            </a:prstTxWarp>
          </a:bodyPr>
          <a:lstStyle/>
          <a:p>
            <a:pPr defTabSz="932134"/>
            <a:endParaRPr lang="en-US" sz="1599" dirty="0">
              <a:solidFill>
                <a:srgbClr val="505050"/>
              </a:solidFill>
            </a:endParaRPr>
          </a:p>
        </p:txBody>
      </p:sp>
      <p:sp>
        <p:nvSpPr>
          <p:cNvPr id="7" name="Freeform 703"/>
          <p:cNvSpPr>
            <a:spLocks/>
          </p:cNvSpPr>
          <p:nvPr/>
        </p:nvSpPr>
        <p:spPr bwMode="auto">
          <a:xfrm>
            <a:off x="1701206" y="4103307"/>
            <a:ext cx="1260779" cy="948418"/>
          </a:xfrm>
          <a:custGeom>
            <a:avLst/>
            <a:gdLst>
              <a:gd name="T0" fmla="*/ 321 w 330"/>
              <a:gd name="T1" fmla="*/ 27 h 248"/>
              <a:gd name="T2" fmla="*/ 143 w 330"/>
              <a:gd name="T3" fmla="*/ 27 h 248"/>
              <a:gd name="T4" fmla="*/ 143 w 330"/>
              <a:gd name="T5" fmla="*/ 14 h 248"/>
              <a:gd name="T6" fmla="*/ 129 w 330"/>
              <a:gd name="T7" fmla="*/ 0 h 248"/>
              <a:gd name="T8" fmla="*/ 14 w 330"/>
              <a:gd name="T9" fmla="*/ 0 h 248"/>
              <a:gd name="T10" fmla="*/ 0 w 330"/>
              <a:gd name="T11" fmla="*/ 14 h 248"/>
              <a:gd name="T12" fmla="*/ 0 w 330"/>
              <a:gd name="T13" fmla="*/ 239 h 248"/>
              <a:gd name="T14" fmla="*/ 9 w 330"/>
              <a:gd name="T15" fmla="*/ 248 h 248"/>
              <a:gd name="T16" fmla="*/ 35 w 330"/>
              <a:gd name="T17" fmla="*/ 248 h 248"/>
              <a:gd name="T18" fmla="*/ 321 w 330"/>
              <a:gd name="T19" fmla="*/ 248 h 248"/>
              <a:gd name="T20" fmla="*/ 330 w 330"/>
              <a:gd name="T21" fmla="*/ 239 h 248"/>
              <a:gd name="T22" fmla="*/ 330 w 330"/>
              <a:gd name="T23" fmla="*/ 36 h 248"/>
              <a:gd name="T24" fmla="*/ 321 w 330"/>
              <a:gd name="T25" fmla="*/ 2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248">
                <a:moveTo>
                  <a:pt x="321" y="27"/>
                </a:moveTo>
                <a:cubicBezTo>
                  <a:pt x="143" y="27"/>
                  <a:pt x="143" y="27"/>
                  <a:pt x="143" y="27"/>
                </a:cubicBezTo>
                <a:cubicBezTo>
                  <a:pt x="143" y="14"/>
                  <a:pt x="143" y="14"/>
                  <a:pt x="143" y="14"/>
                </a:cubicBezTo>
                <a:cubicBezTo>
                  <a:pt x="143" y="6"/>
                  <a:pt x="137" y="0"/>
                  <a:pt x="129" y="0"/>
                </a:cubicBezTo>
                <a:cubicBezTo>
                  <a:pt x="14" y="0"/>
                  <a:pt x="14" y="0"/>
                  <a:pt x="14" y="0"/>
                </a:cubicBezTo>
                <a:cubicBezTo>
                  <a:pt x="6" y="0"/>
                  <a:pt x="0" y="7"/>
                  <a:pt x="0" y="14"/>
                </a:cubicBezTo>
                <a:cubicBezTo>
                  <a:pt x="0" y="239"/>
                  <a:pt x="0" y="239"/>
                  <a:pt x="0" y="239"/>
                </a:cubicBezTo>
                <a:cubicBezTo>
                  <a:pt x="0" y="244"/>
                  <a:pt x="4" y="248"/>
                  <a:pt x="9" y="248"/>
                </a:cubicBezTo>
                <a:cubicBezTo>
                  <a:pt x="35" y="248"/>
                  <a:pt x="35" y="248"/>
                  <a:pt x="35" y="248"/>
                </a:cubicBezTo>
                <a:cubicBezTo>
                  <a:pt x="321" y="248"/>
                  <a:pt x="321" y="248"/>
                  <a:pt x="321" y="248"/>
                </a:cubicBezTo>
                <a:cubicBezTo>
                  <a:pt x="326" y="248"/>
                  <a:pt x="330" y="244"/>
                  <a:pt x="330" y="239"/>
                </a:cubicBezTo>
                <a:cubicBezTo>
                  <a:pt x="330" y="36"/>
                  <a:pt x="330" y="36"/>
                  <a:pt x="330" y="36"/>
                </a:cubicBezTo>
                <a:cubicBezTo>
                  <a:pt x="330" y="31"/>
                  <a:pt x="326" y="27"/>
                  <a:pt x="321" y="27"/>
                </a:cubicBezTo>
                <a:close/>
              </a:path>
            </a:pathLst>
          </a:custGeom>
          <a:solidFill>
            <a:schemeClr val="tx2"/>
          </a:solidFill>
          <a:ln w="28575">
            <a:noFill/>
          </a:ln>
          <a:extLst/>
        </p:spPr>
        <p:txBody>
          <a:bodyPr vert="horz" wrap="square" lIns="91403" tIns="45702" rIns="91403" bIns="45702" numCol="1" anchor="t" anchorCtr="0" compatLnSpc="1">
            <a:prstTxWarp prst="textNoShape">
              <a:avLst/>
            </a:prstTxWarp>
          </a:bodyPr>
          <a:lstStyle/>
          <a:p>
            <a:pPr defTabSz="932134"/>
            <a:endParaRPr lang="en-US" sz="1799">
              <a:solidFill>
                <a:srgbClr val="505050"/>
              </a:solidFill>
            </a:endParaRPr>
          </a:p>
        </p:txBody>
      </p:sp>
      <p:sp>
        <p:nvSpPr>
          <p:cNvPr id="16" name="Freeform 703"/>
          <p:cNvSpPr>
            <a:spLocks/>
          </p:cNvSpPr>
          <p:nvPr/>
        </p:nvSpPr>
        <p:spPr bwMode="auto">
          <a:xfrm>
            <a:off x="6792131" y="3642193"/>
            <a:ext cx="1260779" cy="948418"/>
          </a:xfrm>
          <a:custGeom>
            <a:avLst/>
            <a:gdLst>
              <a:gd name="T0" fmla="*/ 321 w 330"/>
              <a:gd name="T1" fmla="*/ 27 h 248"/>
              <a:gd name="T2" fmla="*/ 143 w 330"/>
              <a:gd name="T3" fmla="*/ 27 h 248"/>
              <a:gd name="T4" fmla="*/ 143 w 330"/>
              <a:gd name="T5" fmla="*/ 14 h 248"/>
              <a:gd name="T6" fmla="*/ 129 w 330"/>
              <a:gd name="T7" fmla="*/ 0 h 248"/>
              <a:gd name="T8" fmla="*/ 14 w 330"/>
              <a:gd name="T9" fmla="*/ 0 h 248"/>
              <a:gd name="T10" fmla="*/ 0 w 330"/>
              <a:gd name="T11" fmla="*/ 14 h 248"/>
              <a:gd name="T12" fmla="*/ 0 w 330"/>
              <a:gd name="T13" fmla="*/ 239 h 248"/>
              <a:gd name="T14" fmla="*/ 9 w 330"/>
              <a:gd name="T15" fmla="*/ 248 h 248"/>
              <a:gd name="T16" fmla="*/ 35 w 330"/>
              <a:gd name="T17" fmla="*/ 248 h 248"/>
              <a:gd name="T18" fmla="*/ 321 w 330"/>
              <a:gd name="T19" fmla="*/ 248 h 248"/>
              <a:gd name="T20" fmla="*/ 330 w 330"/>
              <a:gd name="T21" fmla="*/ 239 h 248"/>
              <a:gd name="T22" fmla="*/ 330 w 330"/>
              <a:gd name="T23" fmla="*/ 36 h 248"/>
              <a:gd name="T24" fmla="*/ 321 w 330"/>
              <a:gd name="T25" fmla="*/ 2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248">
                <a:moveTo>
                  <a:pt x="321" y="27"/>
                </a:moveTo>
                <a:cubicBezTo>
                  <a:pt x="143" y="27"/>
                  <a:pt x="143" y="27"/>
                  <a:pt x="143" y="27"/>
                </a:cubicBezTo>
                <a:cubicBezTo>
                  <a:pt x="143" y="14"/>
                  <a:pt x="143" y="14"/>
                  <a:pt x="143" y="14"/>
                </a:cubicBezTo>
                <a:cubicBezTo>
                  <a:pt x="143" y="6"/>
                  <a:pt x="137" y="0"/>
                  <a:pt x="129" y="0"/>
                </a:cubicBezTo>
                <a:cubicBezTo>
                  <a:pt x="14" y="0"/>
                  <a:pt x="14" y="0"/>
                  <a:pt x="14" y="0"/>
                </a:cubicBezTo>
                <a:cubicBezTo>
                  <a:pt x="6" y="0"/>
                  <a:pt x="0" y="7"/>
                  <a:pt x="0" y="14"/>
                </a:cubicBezTo>
                <a:cubicBezTo>
                  <a:pt x="0" y="239"/>
                  <a:pt x="0" y="239"/>
                  <a:pt x="0" y="239"/>
                </a:cubicBezTo>
                <a:cubicBezTo>
                  <a:pt x="0" y="244"/>
                  <a:pt x="4" y="248"/>
                  <a:pt x="9" y="248"/>
                </a:cubicBezTo>
                <a:cubicBezTo>
                  <a:pt x="35" y="248"/>
                  <a:pt x="35" y="248"/>
                  <a:pt x="35" y="248"/>
                </a:cubicBezTo>
                <a:cubicBezTo>
                  <a:pt x="321" y="248"/>
                  <a:pt x="321" y="248"/>
                  <a:pt x="321" y="248"/>
                </a:cubicBezTo>
                <a:cubicBezTo>
                  <a:pt x="326" y="248"/>
                  <a:pt x="330" y="244"/>
                  <a:pt x="330" y="239"/>
                </a:cubicBezTo>
                <a:cubicBezTo>
                  <a:pt x="330" y="36"/>
                  <a:pt x="330" y="36"/>
                  <a:pt x="330" y="36"/>
                </a:cubicBezTo>
                <a:cubicBezTo>
                  <a:pt x="330" y="31"/>
                  <a:pt x="326" y="27"/>
                  <a:pt x="321" y="27"/>
                </a:cubicBezTo>
                <a:close/>
              </a:path>
            </a:pathLst>
          </a:custGeom>
          <a:solidFill>
            <a:schemeClr val="accent2"/>
          </a:solidFill>
          <a:ln w="28575">
            <a:noFill/>
          </a:ln>
          <a:extLst/>
        </p:spPr>
        <p:txBody>
          <a:bodyPr vert="horz" wrap="square" lIns="91403" tIns="45702" rIns="91403" bIns="45702" numCol="1" anchor="t" anchorCtr="0" compatLnSpc="1">
            <a:prstTxWarp prst="textNoShape">
              <a:avLst/>
            </a:prstTxWarp>
          </a:bodyPr>
          <a:lstStyle/>
          <a:p>
            <a:pPr defTabSz="932134"/>
            <a:endParaRPr lang="en-US" sz="1799">
              <a:solidFill>
                <a:srgbClr val="505050"/>
              </a:solidFill>
            </a:endParaRPr>
          </a:p>
        </p:txBody>
      </p:sp>
      <p:sp>
        <p:nvSpPr>
          <p:cNvPr id="17" name="Freeform 703"/>
          <p:cNvSpPr>
            <a:spLocks/>
          </p:cNvSpPr>
          <p:nvPr/>
        </p:nvSpPr>
        <p:spPr bwMode="auto">
          <a:xfrm>
            <a:off x="6792131" y="3642193"/>
            <a:ext cx="1260779" cy="948418"/>
          </a:xfrm>
          <a:custGeom>
            <a:avLst/>
            <a:gdLst>
              <a:gd name="T0" fmla="*/ 321 w 330"/>
              <a:gd name="T1" fmla="*/ 27 h 248"/>
              <a:gd name="T2" fmla="*/ 143 w 330"/>
              <a:gd name="T3" fmla="*/ 27 h 248"/>
              <a:gd name="T4" fmla="*/ 143 w 330"/>
              <a:gd name="T5" fmla="*/ 14 h 248"/>
              <a:gd name="T6" fmla="*/ 129 w 330"/>
              <a:gd name="T7" fmla="*/ 0 h 248"/>
              <a:gd name="T8" fmla="*/ 14 w 330"/>
              <a:gd name="T9" fmla="*/ 0 h 248"/>
              <a:gd name="T10" fmla="*/ 0 w 330"/>
              <a:gd name="T11" fmla="*/ 14 h 248"/>
              <a:gd name="T12" fmla="*/ 0 w 330"/>
              <a:gd name="T13" fmla="*/ 239 h 248"/>
              <a:gd name="T14" fmla="*/ 9 w 330"/>
              <a:gd name="T15" fmla="*/ 248 h 248"/>
              <a:gd name="T16" fmla="*/ 35 w 330"/>
              <a:gd name="T17" fmla="*/ 248 h 248"/>
              <a:gd name="T18" fmla="*/ 321 w 330"/>
              <a:gd name="T19" fmla="*/ 248 h 248"/>
              <a:gd name="T20" fmla="*/ 330 w 330"/>
              <a:gd name="T21" fmla="*/ 239 h 248"/>
              <a:gd name="T22" fmla="*/ 330 w 330"/>
              <a:gd name="T23" fmla="*/ 36 h 248"/>
              <a:gd name="T24" fmla="*/ 321 w 330"/>
              <a:gd name="T25" fmla="*/ 2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248">
                <a:moveTo>
                  <a:pt x="321" y="27"/>
                </a:moveTo>
                <a:cubicBezTo>
                  <a:pt x="143" y="27"/>
                  <a:pt x="143" y="27"/>
                  <a:pt x="143" y="27"/>
                </a:cubicBezTo>
                <a:cubicBezTo>
                  <a:pt x="143" y="14"/>
                  <a:pt x="143" y="14"/>
                  <a:pt x="143" y="14"/>
                </a:cubicBezTo>
                <a:cubicBezTo>
                  <a:pt x="143" y="6"/>
                  <a:pt x="137" y="0"/>
                  <a:pt x="129" y="0"/>
                </a:cubicBezTo>
                <a:cubicBezTo>
                  <a:pt x="14" y="0"/>
                  <a:pt x="14" y="0"/>
                  <a:pt x="14" y="0"/>
                </a:cubicBezTo>
                <a:cubicBezTo>
                  <a:pt x="6" y="0"/>
                  <a:pt x="0" y="7"/>
                  <a:pt x="0" y="14"/>
                </a:cubicBezTo>
                <a:cubicBezTo>
                  <a:pt x="0" y="239"/>
                  <a:pt x="0" y="239"/>
                  <a:pt x="0" y="239"/>
                </a:cubicBezTo>
                <a:cubicBezTo>
                  <a:pt x="0" y="244"/>
                  <a:pt x="4" y="248"/>
                  <a:pt x="9" y="248"/>
                </a:cubicBezTo>
                <a:cubicBezTo>
                  <a:pt x="35" y="248"/>
                  <a:pt x="35" y="248"/>
                  <a:pt x="35" y="248"/>
                </a:cubicBezTo>
                <a:cubicBezTo>
                  <a:pt x="321" y="248"/>
                  <a:pt x="321" y="248"/>
                  <a:pt x="321" y="248"/>
                </a:cubicBezTo>
                <a:cubicBezTo>
                  <a:pt x="326" y="248"/>
                  <a:pt x="330" y="244"/>
                  <a:pt x="330" y="239"/>
                </a:cubicBezTo>
                <a:cubicBezTo>
                  <a:pt x="330" y="36"/>
                  <a:pt x="330" y="36"/>
                  <a:pt x="330" y="36"/>
                </a:cubicBezTo>
                <a:cubicBezTo>
                  <a:pt x="330" y="31"/>
                  <a:pt x="326" y="27"/>
                  <a:pt x="321" y="27"/>
                </a:cubicBezTo>
                <a:close/>
              </a:path>
            </a:pathLst>
          </a:custGeom>
          <a:solidFill>
            <a:schemeClr val="accent2"/>
          </a:solidFill>
          <a:ln w="28575">
            <a:noFill/>
          </a:ln>
          <a:extLst/>
        </p:spPr>
        <p:txBody>
          <a:bodyPr vert="horz" wrap="square" lIns="91403" tIns="45702" rIns="91403" bIns="45702" numCol="1" anchor="t" anchorCtr="0" compatLnSpc="1">
            <a:prstTxWarp prst="textNoShape">
              <a:avLst/>
            </a:prstTxWarp>
          </a:bodyPr>
          <a:lstStyle/>
          <a:p>
            <a:pPr defTabSz="932134"/>
            <a:endParaRPr lang="en-US" sz="1799">
              <a:solidFill>
                <a:srgbClr val="505050"/>
              </a:solidFill>
            </a:endParaRPr>
          </a:p>
        </p:txBody>
      </p:sp>
      <p:sp>
        <p:nvSpPr>
          <p:cNvPr id="18" name="TextBox 17"/>
          <p:cNvSpPr txBox="1"/>
          <p:nvPr/>
        </p:nvSpPr>
        <p:spPr>
          <a:xfrm>
            <a:off x="460618" y="1625350"/>
            <a:ext cx="4297421" cy="690735"/>
          </a:xfrm>
          <a:prstGeom prst="rect">
            <a:avLst/>
          </a:prstGeom>
          <a:noFill/>
        </p:spPr>
        <p:txBody>
          <a:bodyPr wrap="square" lIns="0" tIns="146246" rIns="0" bIns="146246" rtlCol="0">
            <a:spAutoFit/>
          </a:bodyPr>
          <a:lstStyle>
            <a:defPPr>
              <a:defRPr lang="en-US"/>
            </a:defPPr>
            <a:lvl1pPr algn="ctr">
              <a:lnSpc>
                <a:spcPct val="90000"/>
              </a:lnSpc>
              <a:defRPr sz="2400" b="1" spc="-50">
                <a:gradFill>
                  <a:gsLst>
                    <a:gs pos="2917">
                      <a:schemeClr val="tx1"/>
                    </a:gs>
                    <a:gs pos="30000">
                      <a:schemeClr val="tx1"/>
                    </a:gs>
                  </a:gsLst>
                  <a:lin ang="5400000" scaled="0"/>
                </a:gradFill>
                <a:latin typeface="+mj-lt"/>
              </a:defRPr>
            </a:lvl1pPr>
          </a:lstStyle>
          <a:p>
            <a:pPr algn="l" defTabSz="932134"/>
            <a:r>
              <a:rPr lang="en-US" sz="2799" b="0" dirty="0">
                <a:gradFill>
                  <a:gsLst>
                    <a:gs pos="2917">
                      <a:srgbClr val="00188F"/>
                    </a:gs>
                    <a:gs pos="30000">
                      <a:srgbClr val="00188F"/>
                    </a:gs>
                  </a:gsLst>
                  <a:lin ang="5400000" scaled="0"/>
                </a:gradFill>
              </a:rPr>
              <a:t>Windows Azure Storage</a:t>
            </a:r>
          </a:p>
        </p:txBody>
      </p:sp>
      <p:sp>
        <p:nvSpPr>
          <p:cNvPr id="19" name="TextBox 18"/>
          <p:cNvSpPr txBox="1"/>
          <p:nvPr/>
        </p:nvSpPr>
        <p:spPr>
          <a:xfrm>
            <a:off x="447821" y="2168872"/>
            <a:ext cx="4297421" cy="1916528"/>
          </a:xfrm>
          <a:prstGeom prst="rect">
            <a:avLst/>
          </a:prstGeom>
          <a:noFill/>
        </p:spPr>
        <p:txBody>
          <a:bodyPr wrap="square" lIns="0" tIns="146246" rIns="0" bIns="146246" rtlCol="0">
            <a:spAutoFit/>
          </a:bodyPr>
          <a:lstStyle>
            <a:defPPr>
              <a:defRPr lang="en-US"/>
            </a:defPPr>
            <a:lvl1pPr algn="ctr">
              <a:lnSpc>
                <a:spcPct val="90000"/>
              </a:lnSpc>
              <a:defRPr sz="2400" b="1" spc="-50">
                <a:gradFill>
                  <a:gsLst>
                    <a:gs pos="2917">
                      <a:schemeClr val="tx1"/>
                    </a:gs>
                    <a:gs pos="30000">
                      <a:schemeClr val="tx1"/>
                    </a:gs>
                  </a:gsLst>
                  <a:lin ang="5400000" scaled="0"/>
                </a:gradFill>
                <a:latin typeface="+mj-lt"/>
              </a:defRPr>
            </a:lvl1pPr>
          </a:lstStyle>
          <a:p>
            <a:pPr algn="l" defTabSz="932134">
              <a:spcAft>
                <a:spcPts val="400"/>
              </a:spcAft>
            </a:pPr>
            <a:r>
              <a:rPr lang="en-US" sz="1999" b="0" dirty="0">
                <a:solidFill>
                  <a:srgbClr val="EFEFEF">
                    <a:lumMod val="50000"/>
                  </a:srgbClr>
                </a:solidFill>
                <a:latin typeface="Segoe UI"/>
              </a:rPr>
              <a:t>Highly durable and scalable</a:t>
            </a:r>
          </a:p>
          <a:p>
            <a:pPr algn="l" defTabSz="932134">
              <a:spcAft>
                <a:spcPts val="400"/>
              </a:spcAft>
            </a:pPr>
            <a:r>
              <a:rPr lang="en-US" sz="1999" b="0" dirty="0">
                <a:solidFill>
                  <a:srgbClr val="EFEFEF">
                    <a:lumMod val="50000"/>
                  </a:srgbClr>
                </a:solidFill>
                <a:latin typeface="Segoe UI"/>
              </a:rPr>
              <a:t>Multiple copies of your data</a:t>
            </a:r>
          </a:p>
          <a:p>
            <a:pPr algn="l" defTabSz="932134">
              <a:spcAft>
                <a:spcPts val="400"/>
              </a:spcAft>
            </a:pPr>
            <a:r>
              <a:rPr lang="en-US" sz="1999" b="0" dirty="0">
                <a:solidFill>
                  <a:srgbClr val="EFEFEF">
                    <a:lumMod val="50000"/>
                  </a:srgbClr>
                </a:solidFill>
                <a:latin typeface="Segoe UI"/>
              </a:rPr>
              <a:t>Financially backed  SLAs</a:t>
            </a:r>
          </a:p>
          <a:p>
            <a:pPr algn="l" defTabSz="932134">
              <a:spcAft>
                <a:spcPts val="400"/>
              </a:spcAft>
            </a:pPr>
            <a:r>
              <a:rPr lang="en-US" sz="1999" b="0" dirty="0">
                <a:solidFill>
                  <a:srgbClr val="EFEFEF">
                    <a:lumMod val="50000"/>
                  </a:srgbClr>
                </a:solidFill>
                <a:latin typeface="Segoe UI"/>
              </a:rPr>
              <a:t>Storage for objects, tables, drives</a:t>
            </a:r>
          </a:p>
          <a:p>
            <a:pPr algn="l" defTabSz="932134">
              <a:spcAft>
                <a:spcPts val="400"/>
              </a:spcAft>
            </a:pPr>
            <a:r>
              <a:rPr lang="en-US" sz="1999" b="0" dirty="0">
                <a:solidFill>
                  <a:srgbClr val="EFEFEF">
                    <a:lumMod val="50000"/>
                  </a:srgbClr>
                </a:solidFill>
                <a:latin typeface="Segoe UI"/>
              </a:rPr>
              <a:t>Supports REST APIs</a:t>
            </a:r>
          </a:p>
        </p:txBody>
      </p:sp>
    </p:spTree>
    <p:extLst>
      <p:ext uri="{BB962C8B-B14F-4D97-AF65-F5344CB8AC3E}">
        <p14:creationId xmlns:p14="http://schemas.microsoft.com/office/powerpoint/2010/main" val="116025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44000" decel="56000" fill="hold" grpId="0" nodeType="afterEffect">
                                  <p:stCondLst>
                                    <p:cond delay="0"/>
                                  </p:stCondLst>
                                  <p:childTnLst>
                                    <p:animMotion origin="layout" path="M -1.47817E-6 -4.4621E-6 L -0.10862 -0.00295 " pathEditMode="relative" rAng="0" ptsTypes="AA">
                                      <p:cBhvr>
                                        <p:cTn id="6" dur="500" fill="hold"/>
                                        <p:tgtEl>
                                          <p:spTgt spid="6"/>
                                        </p:tgtEl>
                                        <p:attrNameLst>
                                          <p:attrName>ppt_x</p:attrName>
                                          <p:attrName>ppt_y</p:attrName>
                                        </p:attrNameLst>
                                      </p:cBhvr>
                                      <p:rCtr x="-5412" y="-136"/>
                                    </p:animMotion>
                                  </p:childTnLst>
                                </p:cTn>
                              </p:par>
                              <p:par>
                                <p:cTn id="7" presetID="6" presetClass="emph" presetSubtype="0" accel="44000" decel="56000" fill="hold" grpId="1" nodeType="withEffect">
                                  <p:stCondLst>
                                    <p:cond delay="0"/>
                                  </p:stCondLst>
                                  <p:childTnLst>
                                    <p:animScale>
                                      <p:cBhvr>
                                        <p:cTn id="8" dur="500" fill="hold"/>
                                        <p:tgtEl>
                                          <p:spTgt spid="6"/>
                                        </p:tgtEl>
                                      </p:cBhvr>
                                      <p:by x="75180" y="75180"/>
                                    </p:animScale>
                                  </p:childTnLst>
                                </p:cTn>
                              </p:par>
                              <p:par>
                                <p:cTn id="9" presetID="19" presetClass="emph" presetSubtype="0" fill="hold" grpId="2" nodeType="withEffect">
                                  <p:stCondLst>
                                    <p:cond delay="0"/>
                                  </p:stCondLst>
                                  <p:childTnLst>
                                    <p:animClr clrSpc="rgb" dir="cw">
                                      <p:cBhvr override="childStyle">
                                        <p:cTn id="10" dur="500" fill="hold"/>
                                        <p:tgtEl>
                                          <p:spTgt spid="6"/>
                                        </p:tgtEl>
                                        <p:attrNameLst>
                                          <p:attrName>style.color</p:attrName>
                                        </p:attrNameLst>
                                      </p:cBhvr>
                                      <p:to>
                                        <a:schemeClr val="tx1"/>
                                      </p:to>
                                    </p:animClr>
                                    <p:animClr clrSpc="rgb" dir="cw">
                                      <p:cBhvr>
                                        <p:cTn id="11" dur="500" fill="hold"/>
                                        <p:tgtEl>
                                          <p:spTgt spid="6"/>
                                        </p:tgtEl>
                                        <p:attrNameLst>
                                          <p:attrName>fillcolor</p:attrName>
                                        </p:attrNameLst>
                                      </p:cBhvr>
                                      <p:to>
                                        <a:schemeClr val="tx1"/>
                                      </p:to>
                                    </p:animClr>
                                    <p:set>
                                      <p:cBhvr>
                                        <p:cTn id="12" dur="500" fill="hold"/>
                                        <p:tgtEl>
                                          <p:spTgt spid="6"/>
                                        </p:tgtEl>
                                        <p:attrNameLst>
                                          <p:attrName>fill.type</p:attrName>
                                        </p:attrNameLst>
                                      </p:cBhvr>
                                      <p:to>
                                        <p:strVal val="solid"/>
                                      </p:to>
                                    </p:set>
                                    <p:set>
                                      <p:cBhvr>
                                        <p:cTn id="13" dur="500" fill="hold"/>
                                        <p:tgtEl>
                                          <p:spTgt spid="6"/>
                                        </p:tgtEl>
                                        <p:attrNameLst>
                                          <p:attrName>fill.on</p:attrName>
                                        </p:attrNameLst>
                                      </p:cBhvr>
                                      <p:to>
                                        <p:strVal val="true"/>
                                      </p:to>
                                    </p:se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25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600"/>
                                        <p:tgtEl>
                                          <p:spTgt spid="18"/>
                                        </p:tgtEl>
                                      </p:cBhvr>
                                    </p:animEffect>
                                  </p:childTnLst>
                                </p:cTn>
                              </p:par>
                              <p:par>
                                <p:cTn id="27" presetID="35" presetClass="path" presetSubtype="0" decel="100000" fill="hold" grpId="1" nodeType="withEffect">
                                  <p:stCondLst>
                                    <p:cond delay="50"/>
                                  </p:stCondLst>
                                  <p:childTnLst>
                                    <p:animMotion origin="layout" path="M -0.05553 0.00023 L 3.16824E-6 0.00023 " pathEditMode="relative" rAng="0" ptsTypes="AA">
                                      <p:cBhvr>
                                        <p:cTn id="28" dur="800" fill="hold"/>
                                        <p:tgtEl>
                                          <p:spTgt spid="18"/>
                                        </p:tgtEl>
                                        <p:attrNameLst>
                                          <p:attrName>ppt_x</p:attrName>
                                          <p:attrName>ppt_y</p:attrName>
                                        </p:attrNameLst>
                                      </p:cBhvr>
                                      <p:rCtr x="2770" y="0"/>
                                    </p:animMotion>
                                  </p:childTnLst>
                                </p:cTn>
                              </p:par>
                              <p:par>
                                <p:cTn id="29" presetID="10" presetClass="entr" presetSubtype="0" fill="hold" grpId="0" nodeType="withEffect">
                                  <p:stCondLst>
                                    <p:cond delay="25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600"/>
                                        <p:tgtEl>
                                          <p:spTgt spid="19"/>
                                        </p:tgtEl>
                                      </p:cBhvr>
                                    </p:animEffect>
                                  </p:childTnLst>
                                </p:cTn>
                              </p:par>
                              <p:par>
                                <p:cTn id="32" presetID="35" presetClass="path" presetSubtype="0" decel="100000" fill="hold" grpId="1" nodeType="withEffect">
                                  <p:stCondLst>
                                    <p:cond delay="50"/>
                                  </p:stCondLst>
                                  <p:childTnLst>
                                    <p:animMotion origin="layout" path="M -0.05553 0.00023 L 4.35793E-6 0.00023 " pathEditMode="relative" rAng="0" ptsTypes="AA">
                                      <p:cBhvr>
                                        <p:cTn id="33" dur="800" fill="hold"/>
                                        <p:tgtEl>
                                          <p:spTgt spid="19"/>
                                        </p:tgtEl>
                                        <p:attrNameLst>
                                          <p:attrName>ppt_x</p:attrName>
                                          <p:attrName>ppt_y</p:attrName>
                                        </p:attrNameLst>
                                      </p:cBhvr>
                                      <p:rCtr x="2770" y="0"/>
                                    </p:animMotion>
                                  </p:childTnLst>
                                </p:cTn>
                              </p:par>
                            </p:childTnLst>
                          </p:cTn>
                        </p:par>
                      </p:childTnLst>
                    </p:cTn>
                  </p:par>
                  <p:par>
                    <p:cTn id="34" fill="hold">
                      <p:stCondLst>
                        <p:cond delay="indefinite"/>
                      </p:stCondLst>
                      <p:childTnLst>
                        <p:par>
                          <p:cTn id="35" fill="hold">
                            <p:stCondLst>
                              <p:cond delay="0"/>
                            </p:stCondLst>
                            <p:childTnLst>
                              <p:par>
                                <p:cTn id="36" presetID="2" presetClass="entr" presetSubtype="8" decel="100000" fill="hold" grpId="1" nodeType="click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500" fill="hold"/>
                                        <p:tgtEl>
                                          <p:spTgt spid="7"/>
                                        </p:tgtEl>
                                        <p:attrNameLst>
                                          <p:attrName>ppt_x</p:attrName>
                                        </p:attrNameLst>
                                      </p:cBhvr>
                                      <p:tavLst>
                                        <p:tav tm="0">
                                          <p:val>
                                            <p:strVal val="0-#ppt_w/2"/>
                                          </p:val>
                                        </p:tav>
                                        <p:tav tm="100000">
                                          <p:val>
                                            <p:strVal val="#ppt_x"/>
                                          </p:val>
                                        </p:tav>
                                      </p:tavLst>
                                    </p:anim>
                                    <p:anim calcmode="lin" valueType="num">
                                      <p:cBhvr additive="base">
                                        <p:cTn id="39" dur="500" fill="hold"/>
                                        <p:tgtEl>
                                          <p:spTgt spid="7"/>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63" presetClass="path" presetSubtype="0" accel="34667" decel="65333" fill="hold" grpId="0" nodeType="afterEffect">
                                  <p:stCondLst>
                                    <p:cond delay="0"/>
                                  </p:stCondLst>
                                  <p:childTnLst>
                                    <p:animMotion origin="layout" path="M 4.04391E-6 -4.99773E-6 L 0.40885 -4.99773E-6 " pathEditMode="relative" rAng="0" ptsTypes="AA">
                                      <p:cBhvr>
                                        <p:cTn id="42" dur="500" fill="hold"/>
                                        <p:tgtEl>
                                          <p:spTgt spid="7"/>
                                        </p:tgtEl>
                                        <p:attrNameLst>
                                          <p:attrName>ppt_x</p:attrName>
                                          <p:attrName>ppt_y</p:attrName>
                                        </p:attrNameLst>
                                      </p:cBhvr>
                                      <p:rCtr x="20437" y="0"/>
                                    </p:animMotion>
                                  </p:childTnLst>
                                </p:cTn>
                              </p:par>
                              <p:par>
                                <p:cTn id="43" presetID="19" presetClass="emph" presetSubtype="0" fill="hold" grpId="2" nodeType="withEffect">
                                  <p:stCondLst>
                                    <p:cond delay="0"/>
                                  </p:stCondLst>
                                  <p:childTnLst>
                                    <p:animClr clrSpc="rgb" dir="cw">
                                      <p:cBhvr override="childStyle">
                                        <p:cTn id="44" dur="500" fill="hold"/>
                                        <p:tgtEl>
                                          <p:spTgt spid="7"/>
                                        </p:tgtEl>
                                        <p:attrNameLst>
                                          <p:attrName>style.color</p:attrName>
                                        </p:attrNameLst>
                                      </p:cBhvr>
                                      <p:to>
                                        <a:schemeClr val="accent2"/>
                                      </p:to>
                                    </p:animClr>
                                    <p:animClr clrSpc="rgb" dir="cw">
                                      <p:cBhvr>
                                        <p:cTn id="45" dur="500" fill="hold"/>
                                        <p:tgtEl>
                                          <p:spTgt spid="7"/>
                                        </p:tgtEl>
                                        <p:attrNameLst>
                                          <p:attrName>fillcolor</p:attrName>
                                        </p:attrNameLst>
                                      </p:cBhvr>
                                      <p:to>
                                        <a:schemeClr val="accent2"/>
                                      </p:to>
                                    </p:animClr>
                                    <p:set>
                                      <p:cBhvr>
                                        <p:cTn id="46" dur="500" fill="hold"/>
                                        <p:tgtEl>
                                          <p:spTgt spid="7"/>
                                        </p:tgtEl>
                                        <p:attrNameLst>
                                          <p:attrName>fill.type</p:attrName>
                                        </p:attrNameLst>
                                      </p:cBhvr>
                                      <p:to>
                                        <p:strVal val="solid"/>
                                      </p:to>
                                    </p:set>
                                    <p:set>
                                      <p:cBhvr>
                                        <p:cTn id="47" dur="500" fill="hold"/>
                                        <p:tgtEl>
                                          <p:spTgt spid="7"/>
                                        </p:tgtEl>
                                        <p:attrNameLst>
                                          <p:attrName>fill.on</p:attrName>
                                        </p:attrNameLst>
                                      </p:cBhvr>
                                      <p:to>
                                        <p:strVal val="true"/>
                                      </p:to>
                                    </p:set>
                                  </p:childTnLst>
                                </p:cTn>
                              </p:par>
                              <p:par>
                                <p:cTn id="48" presetID="1" presetClass="entr" presetSubtype="0" fill="hold" grpId="1" nodeType="withEffect">
                                  <p:stCondLst>
                                    <p:cond delay="500"/>
                                  </p:stCondLst>
                                  <p:childTnLst>
                                    <p:set>
                                      <p:cBhvr>
                                        <p:cTn id="49" dur="1" fill="hold">
                                          <p:stCondLst>
                                            <p:cond delay="0"/>
                                          </p:stCondLst>
                                        </p:cTn>
                                        <p:tgtEl>
                                          <p:spTgt spid="16"/>
                                        </p:tgtEl>
                                        <p:attrNameLst>
                                          <p:attrName>style.visibility</p:attrName>
                                        </p:attrNameLst>
                                      </p:cBhvr>
                                      <p:to>
                                        <p:strVal val="visible"/>
                                      </p:to>
                                    </p:set>
                                  </p:childTnLst>
                                </p:cTn>
                              </p:par>
                              <p:par>
                                <p:cTn id="50" presetID="1" presetClass="entr" presetSubtype="0" fill="hold" grpId="1" nodeType="withEffect">
                                  <p:stCondLst>
                                    <p:cond delay="500"/>
                                  </p:stCondLst>
                                  <p:childTnLst>
                                    <p:set>
                                      <p:cBhvr>
                                        <p:cTn id="51" dur="1" fill="hold">
                                          <p:stCondLst>
                                            <p:cond delay="0"/>
                                          </p:stCondLst>
                                        </p:cTn>
                                        <p:tgtEl>
                                          <p:spTgt spid="17"/>
                                        </p:tgtEl>
                                        <p:attrNameLst>
                                          <p:attrName>style.visibility</p:attrName>
                                        </p:attrNameLst>
                                      </p:cBhvr>
                                      <p:to>
                                        <p:strVal val="visible"/>
                                      </p:to>
                                    </p:set>
                                  </p:childTnLst>
                                </p:cTn>
                              </p:par>
                            </p:childTnLst>
                          </p:cTn>
                        </p:par>
                        <p:par>
                          <p:cTn id="52" fill="hold">
                            <p:stCondLst>
                              <p:cond delay="1000"/>
                            </p:stCondLst>
                            <p:childTnLst>
                              <p:par>
                                <p:cTn id="53" presetID="63" presetClass="path" presetSubtype="0" accel="34667" decel="65333" fill="hold" grpId="0" nodeType="afterEffect">
                                  <p:stCondLst>
                                    <p:cond delay="0"/>
                                  </p:stCondLst>
                                  <p:childTnLst>
                                    <p:animMotion origin="layout" path="M 4.62854E-6 4.33954E-6 L 0.12637 4.33954E-6 " pathEditMode="relative" rAng="0" ptsTypes="AA">
                                      <p:cBhvr>
                                        <p:cTn id="54" dur="500" fill="hold"/>
                                        <p:tgtEl>
                                          <p:spTgt spid="16"/>
                                        </p:tgtEl>
                                        <p:attrNameLst>
                                          <p:attrName>ppt_x</p:attrName>
                                          <p:attrName>ppt_y</p:attrName>
                                        </p:attrNameLst>
                                      </p:cBhvr>
                                      <p:rCtr x="6319" y="0"/>
                                    </p:animMotion>
                                  </p:childTnLst>
                                </p:cTn>
                              </p:par>
                              <p:par>
                                <p:cTn id="55" presetID="63" presetClass="path" presetSubtype="0" accel="34667" decel="65333" fill="hold" grpId="0" nodeType="withEffect">
                                  <p:stCondLst>
                                    <p:cond delay="0"/>
                                  </p:stCondLst>
                                  <p:childTnLst>
                                    <p:animMotion origin="layout" path="M 4.62854E-6 4.33954E-6 L 0.25325 4.33954E-6 " pathEditMode="relative" rAng="0" ptsTypes="AA">
                                      <p:cBhvr>
                                        <p:cTn id="56" dur="500" fill="hold"/>
                                        <p:tgtEl>
                                          <p:spTgt spid="17"/>
                                        </p:tgtEl>
                                        <p:attrNameLst>
                                          <p:attrName>ppt_x</p:attrName>
                                          <p:attrName>ppt_y</p:attrName>
                                        </p:attrNameLst>
                                      </p:cBhvr>
                                      <p:rCtr x="12663" y="0"/>
                                    </p:animMotion>
                                  </p:childTnLst>
                                </p:cTn>
                              </p:par>
                            </p:childTnLst>
                          </p:cTn>
                        </p:par>
                        <p:par>
                          <p:cTn id="57" fill="hold">
                            <p:stCondLst>
                              <p:cond delay="1500"/>
                            </p:stCondLst>
                            <p:childTnLst>
                              <p:par>
                                <p:cTn id="58" presetID="6" presetClass="emph" presetSubtype="0" fill="hold" grpId="3" nodeType="afterEffect">
                                  <p:stCondLst>
                                    <p:cond delay="0"/>
                                  </p:stCondLst>
                                  <p:childTnLst>
                                    <p:animScale>
                                      <p:cBhvr>
                                        <p:cTn id="59" dur="250" fill="hold"/>
                                        <p:tgtEl>
                                          <p:spTgt spid="7"/>
                                        </p:tgtEl>
                                      </p:cBhvr>
                                      <p:by x="0" y="0"/>
                                    </p:animScale>
                                  </p:childTnLst>
                                </p:cTn>
                              </p:par>
                              <p:par>
                                <p:cTn id="60" presetID="6" presetClass="emph" presetSubtype="0" fill="hold" grpId="2" nodeType="withEffect">
                                  <p:stCondLst>
                                    <p:cond delay="100"/>
                                  </p:stCondLst>
                                  <p:childTnLst>
                                    <p:animScale>
                                      <p:cBhvr>
                                        <p:cTn id="61" dur="250" fill="hold"/>
                                        <p:tgtEl>
                                          <p:spTgt spid="16"/>
                                        </p:tgtEl>
                                      </p:cBhvr>
                                      <p:by x="0" y="0"/>
                                    </p:animScale>
                                  </p:childTnLst>
                                </p:cTn>
                              </p:par>
                              <p:par>
                                <p:cTn id="62" presetID="6" presetClass="emph" presetSubtype="0" fill="hold" grpId="2" nodeType="withEffect">
                                  <p:stCondLst>
                                    <p:cond delay="200"/>
                                  </p:stCondLst>
                                  <p:childTnLst>
                                    <p:animScale>
                                      <p:cBhvr>
                                        <p:cTn id="63" dur="250" fill="hold"/>
                                        <p:tgtEl>
                                          <p:spTgt spid="17"/>
                                        </p:tgtEl>
                                      </p:cBhvr>
                                      <p:by x="0" y="0"/>
                                    </p:animScale>
                                  </p:childTnLst>
                                </p:cTn>
                              </p:par>
                            </p:childTnLst>
                          </p:cTn>
                        </p:par>
                        <p:par>
                          <p:cTn id="64" fill="hold">
                            <p:stCondLst>
                              <p:cond delay="1950"/>
                            </p:stCondLst>
                            <p:childTnLst>
                              <p:par>
                                <p:cTn id="65" presetID="19" presetClass="emph" presetSubtype="0" fill="hold" grpId="3" nodeType="afterEffect">
                                  <p:stCondLst>
                                    <p:cond delay="0"/>
                                  </p:stCondLst>
                                  <p:childTnLst>
                                    <p:animClr clrSpc="rgb" dir="cw">
                                      <p:cBhvr override="childStyle">
                                        <p:cTn id="66" dur="500" fill="hold"/>
                                        <p:tgtEl>
                                          <p:spTgt spid="6"/>
                                        </p:tgtEl>
                                        <p:attrNameLst>
                                          <p:attrName>style.color</p:attrName>
                                        </p:attrNameLst>
                                      </p:cBhvr>
                                      <p:to>
                                        <a:schemeClr val="accent2"/>
                                      </p:to>
                                    </p:animClr>
                                    <p:animClr clrSpc="rgb" dir="cw">
                                      <p:cBhvr>
                                        <p:cTn id="67" dur="500" fill="hold"/>
                                        <p:tgtEl>
                                          <p:spTgt spid="6"/>
                                        </p:tgtEl>
                                        <p:attrNameLst>
                                          <p:attrName>fillcolor</p:attrName>
                                        </p:attrNameLst>
                                      </p:cBhvr>
                                      <p:to>
                                        <a:schemeClr val="accent2"/>
                                      </p:to>
                                    </p:animClr>
                                    <p:set>
                                      <p:cBhvr>
                                        <p:cTn id="68" dur="500" fill="hold"/>
                                        <p:tgtEl>
                                          <p:spTgt spid="6"/>
                                        </p:tgtEl>
                                        <p:attrNameLst>
                                          <p:attrName>fill.type</p:attrName>
                                        </p:attrNameLst>
                                      </p:cBhvr>
                                      <p:to>
                                        <p:strVal val="solid"/>
                                      </p:to>
                                    </p:set>
                                    <p:set>
                                      <p:cBhvr>
                                        <p:cTn id="69" dur="500" fill="hold"/>
                                        <p:tgtEl>
                                          <p:spTgt spid="6"/>
                                        </p:tgtEl>
                                        <p:attrNameLst>
                                          <p:attrName>fill.on</p:attrName>
                                        </p:attrNameLst>
                                      </p:cBhvr>
                                      <p:to>
                                        <p:strVal val="true"/>
                                      </p:to>
                                    </p:set>
                                  </p:childTnLst>
                                </p:cTn>
                              </p:par>
                              <p:par>
                                <p:cTn id="70" presetID="19" presetClass="emph" presetSubtype="0" fill="hold" grpId="1" nodeType="withEffect">
                                  <p:stCondLst>
                                    <p:cond delay="0"/>
                                  </p:stCondLst>
                                  <p:childTnLst>
                                    <p:animClr clrSpc="rgb" dir="cw">
                                      <p:cBhvr override="childStyle">
                                        <p:cTn id="71" dur="500" fill="hold"/>
                                        <p:tgtEl>
                                          <p:spTgt spid="14"/>
                                        </p:tgtEl>
                                        <p:attrNameLst>
                                          <p:attrName>style.color</p:attrName>
                                        </p:attrNameLst>
                                      </p:cBhvr>
                                      <p:to>
                                        <a:schemeClr val="accent2"/>
                                      </p:to>
                                    </p:animClr>
                                    <p:animClr clrSpc="rgb" dir="cw">
                                      <p:cBhvr>
                                        <p:cTn id="72" dur="500" fill="hold"/>
                                        <p:tgtEl>
                                          <p:spTgt spid="14"/>
                                        </p:tgtEl>
                                        <p:attrNameLst>
                                          <p:attrName>fillcolor</p:attrName>
                                        </p:attrNameLst>
                                      </p:cBhvr>
                                      <p:to>
                                        <a:schemeClr val="accent2"/>
                                      </p:to>
                                    </p:animClr>
                                    <p:set>
                                      <p:cBhvr>
                                        <p:cTn id="73" dur="500" fill="hold"/>
                                        <p:tgtEl>
                                          <p:spTgt spid="14"/>
                                        </p:tgtEl>
                                        <p:attrNameLst>
                                          <p:attrName>fill.type</p:attrName>
                                        </p:attrNameLst>
                                      </p:cBhvr>
                                      <p:to>
                                        <p:strVal val="solid"/>
                                      </p:to>
                                    </p:set>
                                    <p:set>
                                      <p:cBhvr>
                                        <p:cTn id="74" dur="500" fill="hold"/>
                                        <p:tgtEl>
                                          <p:spTgt spid="14"/>
                                        </p:tgtEl>
                                        <p:attrNameLst>
                                          <p:attrName>fill.on</p:attrName>
                                        </p:attrNameLst>
                                      </p:cBhvr>
                                      <p:to>
                                        <p:strVal val="true"/>
                                      </p:to>
                                    </p:set>
                                  </p:childTnLst>
                                </p:cTn>
                              </p:par>
                              <p:par>
                                <p:cTn id="75" presetID="19" presetClass="emph" presetSubtype="0" fill="hold" grpId="1" nodeType="withEffect">
                                  <p:stCondLst>
                                    <p:cond delay="0"/>
                                  </p:stCondLst>
                                  <p:childTnLst>
                                    <p:animClr clrSpc="rgb" dir="cw">
                                      <p:cBhvr override="childStyle">
                                        <p:cTn id="76" dur="500" fill="hold"/>
                                        <p:tgtEl>
                                          <p:spTgt spid="15"/>
                                        </p:tgtEl>
                                        <p:attrNameLst>
                                          <p:attrName>style.color</p:attrName>
                                        </p:attrNameLst>
                                      </p:cBhvr>
                                      <p:to>
                                        <a:schemeClr val="accent2"/>
                                      </p:to>
                                    </p:animClr>
                                    <p:animClr clrSpc="rgb" dir="cw">
                                      <p:cBhvr>
                                        <p:cTn id="77" dur="500" fill="hold"/>
                                        <p:tgtEl>
                                          <p:spTgt spid="15"/>
                                        </p:tgtEl>
                                        <p:attrNameLst>
                                          <p:attrName>fillcolor</p:attrName>
                                        </p:attrNameLst>
                                      </p:cBhvr>
                                      <p:to>
                                        <a:schemeClr val="accent2"/>
                                      </p:to>
                                    </p:animClr>
                                    <p:set>
                                      <p:cBhvr>
                                        <p:cTn id="78" dur="500" fill="hold"/>
                                        <p:tgtEl>
                                          <p:spTgt spid="15"/>
                                        </p:tgtEl>
                                        <p:attrNameLst>
                                          <p:attrName>fill.type</p:attrName>
                                        </p:attrNameLst>
                                      </p:cBhvr>
                                      <p:to>
                                        <p:strVal val="solid"/>
                                      </p:to>
                                    </p:set>
                                    <p:set>
                                      <p:cBhvr>
                                        <p:cTn id="79" dur="500" fill="hold"/>
                                        <p:tgtEl>
                                          <p:spTgt spid="1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6" grpId="1" animBg="1"/>
      <p:bldP spid="6" grpId="2" animBg="1"/>
      <p:bldP spid="6" grpId="3" animBg="1"/>
      <p:bldP spid="14" grpId="0" animBg="1"/>
      <p:bldP spid="14" grpId="1" animBg="1"/>
      <p:bldP spid="15" grpId="0" animBg="1"/>
      <p:bldP spid="15" grpId="1" animBg="1"/>
      <p:bldP spid="7" grpId="0" animBg="1"/>
      <p:bldP spid="7" grpId="1" animBg="1"/>
      <p:bldP spid="7" grpId="2" animBg="1"/>
      <p:bldP spid="7" grpId="3" animBg="1"/>
      <p:bldP spid="16" grpId="0" animBg="1"/>
      <p:bldP spid="16" grpId="1" animBg="1"/>
      <p:bldP spid="16" grpId="2" animBg="1"/>
      <p:bldP spid="17" grpId="0" animBg="1"/>
      <p:bldP spid="17" grpId="1" animBg="1"/>
      <p:bldP spid="17" grpId="2" animBg="1"/>
      <p:bldP spid="18" grpId="0"/>
      <p:bldP spid="18" grpId="1"/>
      <p:bldP spid="19" grpId="0"/>
      <p:bldP spid="19"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28"/>
          <p:cNvSpPr>
            <a:spLocks noChangeAspect="1"/>
          </p:cNvSpPr>
          <p:nvPr/>
        </p:nvSpPr>
        <p:spPr bwMode="black">
          <a:xfrm>
            <a:off x="4745242" y="1561654"/>
            <a:ext cx="7411041" cy="4080992"/>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extLst/>
        </p:spPr>
        <p:txBody>
          <a:bodyPr vert="horz" wrap="square" lIns="91403" tIns="45702" rIns="91403" bIns="45702" numCol="1" anchor="t" anchorCtr="0" compatLnSpc="1">
            <a:prstTxWarp prst="textNoShape">
              <a:avLst/>
            </a:prstTxWarp>
          </a:bodyPr>
          <a:lstStyle/>
          <a:p>
            <a:pPr defTabSz="932134"/>
            <a:endParaRPr lang="en-US" sz="1799">
              <a:solidFill>
                <a:srgbClr val="505050"/>
              </a:solidFill>
            </a:endParaRPr>
          </a:p>
        </p:txBody>
      </p:sp>
      <p:sp>
        <p:nvSpPr>
          <p:cNvPr id="3" name="Title 1"/>
          <p:cNvSpPr txBox="1">
            <a:spLocks/>
          </p:cNvSpPr>
          <p:nvPr/>
        </p:nvSpPr>
        <p:spPr>
          <a:xfrm>
            <a:off x="902036" y="535374"/>
            <a:ext cx="11370961" cy="946032"/>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sz="5398" dirty="0">
                <a:gradFill>
                  <a:gsLst>
                    <a:gs pos="1250">
                      <a:srgbClr val="505050"/>
                    </a:gs>
                    <a:gs pos="100000">
                      <a:srgbClr val="505050"/>
                    </a:gs>
                  </a:gsLst>
                  <a:lin ang="5400000" scaled="0"/>
                </a:gradFill>
              </a:rPr>
              <a:t>Store, backup, recover your data</a:t>
            </a:r>
          </a:p>
        </p:txBody>
      </p:sp>
      <p:grpSp>
        <p:nvGrpSpPr>
          <p:cNvPr id="10" name="Group 9"/>
          <p:cNvGrpSpPr/>
          <p:nvPr/>
        </p:nvGrpSpPr>
        <p:grpSpPr>
          <a:xfrm>
            <a:off x="5073907" y="1791846"/>
            <a:ext cx="6801185" cy="3745167"/>
            <a:chOff x="5073446" y="1791160"/>
            <a:chExt cx="6803922" cy="3746674"/>
          </a:xfrm>
        </p:grpSpPr>
        <p:sp>
          <p:nvSpPr>
            <p:cNvPr id="5" name="Freeform 128"/>
            <p:cNvSpPr>
              <a:spLocks noChangeAspect="1"/>
            </p:cNvSpPr>
            <p:nvPr/>
          </p:nvSpPr>
          <p:spPr bwMode="black">
            <a:xfrm>
              <a:off x="5073446" y="1791160"/>
              <a:ext cx="6803922" cy="374667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pattFill prst="ltUpDiag">
              <a:fgClr>
                <a:srgbClr val="CDCDCD"/>
              </a:fgClr>
              <a:bgClr>
                <a:srgbClr val="FFFFFF"/>
              </a:bgClr>
            </a:patt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defTabSz="913737">
                <a:lnSpc>
                  <a:spcPct val="90000"/>
                </a:lnSpc>
              </a:pPr>
              <a:endParaRPr lang="en-US" sz="2399" spc="-50">
                <a:gradFill>
                  <a:gsLst>
                    <a:gs pos="36283">
                      <a:srgbClr val="505050"/>
                    </a:gs>
                    <a:gs pos="28000">
                      <a:srgbClr val="505050"/>
                    </a:gs>
                  </a:gsLst>
                  <a:lin ang="5400000" scaled="0"/>
                </a:gradFill>
              </a:endParaRPr>
            </a:p>
          </p:txBody>
        </p:sp>
        <p:sp>
          <p:nvSpPr>
            <p:cNvPr id="6" name="Freeform 79"/>
            <p:cNvSpPr>
              <a:spLocks noEditPoints="1"/>
            </p:cNvSpPr>
            <p:nvPr/>
          </p:nvSpPr>
          <p:spPr bwMode="black">
            <a:xfrm>
              <a:off x="8260926" y="3050935"/>
              <a:ext cx="1468722" cy="1934786"/>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accent2"/>
            </a:solidFill>
            <a:ln>
              <a:noFill/>
            </a:ln>
          </p:spPr>
          <p:txBody>
            <a:bodyPr vert="horz" wrap="square" lIns="82272" tIns="41137" rIns="82272" bIns="41137" numCol="1" anchor="t" anchorCtr="0" compatLnSpc="1">
              <a:prstTxWarp prst="textNoShape">
                <a:avLst/>
              </a:prstTxWarp>
            </a:bodyPr>
            <a:lstStyle/>
            <a:p>
              <a:pPr defTabSz="932134"/>
              <a:endParaRPr lang="en-US" sz="1599" dirty="0">
                <a:solidFill>
                  <a:srgbClr val="505050"/>
                </a:solidFill>
              </a:endParaRPr>
            </a:p>
          </p:txBody>
        </p:sp>
        <p:sp>
          <p:nvSpPr>
            <p:cNvPr id="7" name="Freeform 79"/>
            <p:cNvSpPr>
              <a:spLocks noEditPoints="1"/>
            </p:cNvSpPr>
            <p:nvPr/>
          </p:nvSpPr>
          <p:spPr bwMode="black">
            <a:xfrm>
              <a:off x="9837927" y="3050935"/>
              <a:ext cx="1468722" cy="1934786"/>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accent2"/>
            </a:solidFill>
            <a:ln>
              <a:noFill/>
            </a:ln>
          </p:spPr>
          <p:txBody>
            <a:bodyPr vert="horz" wrap="square" lIns="82272" tIns="41137" rIns="82272" bIns="41137" numCol="1" anchor="t" anchorCtr="0" compatLnSpc="1">
              <a:prstTxWarp prst="textNoShape">
                <a:avLst/>
              </a:prstTxWarp>
            </a:bodyPr>
            <a:lstStyle/>
            <a:p>
              <a:pPr defTabSz="932134"/>
              <a:endParaRPr lang="en-US" sz="1599" dirty="0">
                <a:solidFill>
                  <a:srgbClr val="505050"/>
                </a:solidFill>
              </a:endParaRPr>
            </a:p>
          </p:txBody>
        </p:sp>
        <p:sp>
          <p:nvSpPr>
            <p:cNvPr id="9" name="Freeform 79"/>
            <p:cNvSpPr>
              <a:spLocks noEditPoints="1"/>
            </p:cNvSpPr>
            <p:nvPr/>
          </p:nvSpPr>
          <p:spPr bwMode="black">
            <a:xfrm>
              <a:off x="6683925" y="3050935"/>
              <a:ext cx="1468722" cy="1934786"/>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accent2"/>
            </a:solidFill>
            <a:ln>
              <a:noFill/>
            </a:ln>
          </p:spPr>
          <p:txBody>
            <a:bodyPr vert="horz" wrap="square" lIns="82272" tIns="41137" rIns="82272" bIns="41137" numCol="1" anchor="t" anchorCtr="0" compatLnSpc="1">
              <a:prstTxWarp prst="textNoShape">
                <a:avLst/>
              </a:prstTxWarp>
            </a:bodyPr>
            <a:lstStyle/>
            <a:p>
              <a:pPr defTabSz="932134"/>
              <a:endParaRPr lang="en-US" sz="1599" dirty="0">
                <a:solidFill>
                  <a:srgbClr val="505050"/>
                </a:solidFill>
              </a:endParaRPr>
            </a:p>
          </p:txBody>
        </p:sp>
      </p:grpSp>
      <p:sp>
        <p:nvSpPr>
          <p:cNvPr id="16" name="Freeform 128"/>
          <p:cNvSpPr>
            <a:spLocks noChangeAspect="1"/>
          </p:cNvSpPr>
          <p:nvPr/>
        </p:nvSpPr>
        <p:spPr bwMode="black">
          <a:xfrm>
            <a:off x="865754" y="2252479"/>
            <a:ext cx="3912893" cy="215468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pattFill prst="ltUpDiag">
            <a:fgClr>
              <a:srgbClr val="CDCDCD"/>
            </a:fgClr>
            <a:bgClr>
              <a:srgbClr val="FFFFFF"/>
            </a:bgClr>
          </a:patt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defTabSz="913737">
              <a:lnSpc>
                <a:spcPct val="90000"/>
              </a:lnSpc>
            </a:pPr>
            <a:endParaRPr lang="en-US" sz="2399" spc="-50">
              <a:gradFill>
                <a:gsLst>
                  <a:gs pos="36283">
                    <a:srgbClr val="505050"/>
                  </a:gs>
                  <a:gs pos="28000">
                    <a:srgbClr val="505050"/>
                  </a:gs>
                </a:gsLst>
                <a:lin ang="5400000" scaled="0"/>
              </a:gradFill>
            </a:endParaRPr>
          </a:p>
        </p:txBody>
      </p:sp>
      <p:sp>
        <p:nvSpPr>
          <p:cNvPr id="17" name="Freeform 79"/>
          <p:cNvSpPr>
            <a:spLocks noEditPoints="1"/>
          </p:cNvSpPr>
          <p:nvPr/>
        </p:nvSpPr>
        <p:spPr bwMode="black">
          <a:xfrm>
            <a:off x="2698855" y="2976968"/>
            <a:ext cx="844653" cy="1112683"/>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tx1"/>
          </a:solidFill>
          <a:ln>
            <a:noFill/>
          </a:ln>
        </p:spPr>
        <p:txBody>
          <a:bodyPr vert="horz" wrap="square" lIns="82272" tIns="41137" rIns="82272" bIns="41137" numCol="1" anchor="t" anchorCtr="0" compatLnSpc="1">
            <a:prstTxWarp prst="textNoShape">
              <a:avLst/>
            </a:prstTxWarp>
          </a:bodyPr>
          <a:lstStyle/>
          <a:p>
            <a:pPr defTabSz="932134"/>
            <a:endParaRPr lang="en-US" sz="1599" dirty="0">
              <a:solidFill>
                <a:srgbClr val="505050"/>
              </a:solidFill>
            </a:endParaRPr>
          </a:p>
        </p:txBody>
      </p:sp>
      <p:sp>
        <p:nvSpPr>
          <p:cNvPr id="18" name="Freeform 79"/>
          <p:cNvSpPr>
            <a:spLocks noEditPoints="1"/>
          </p:cNvSpPr>
          <p:nvPr/>
        </p:nvSpPr>
        <p:spPr bwMode="black">
          <a:xfrm>
            <a:off x="3605778" y="2976968"/>
            <a:ext cx="844653" cy="1112683"/>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tx1"/>
          </a:solidFill>
          <a:ln>
            <a:noFill/>
          </a:ln>
        </p:spPr>
        <p:txBody>
          <a:bodyPr vert="horz" wrap="square" lIns="82272" tIns="41137" rIns="82272" bIns="41137" numCol="1" anchor="t" anchorCtr="0" compatLnSpc="1">
            <a:prstTxWarp prst="textNoShape">
              <a:avLst/>
            </a:prstTxWarp>
          </a:bodyPr>
          <a:lstStyle/>
          <a:p>
            <a:pPr defTabSz="932134"/>
            <a:endParaRPr lang="en-US" sz="1599" dirty="0">
              <a:solidFill>
                <a:srgbClr val="505050"/>
              </a:solidFill>
            </a:endParaRPr>
          </a:p>
        </p:txBody>
      </p:sp>
      <p:sp>
        <p:nvSpPr>
          <p:cNvPr id="19" name="Freeform 79"/>
          <p:cNvSpPr>
            <a:spLocks noEditPoints="1"/>
          </p:cNvSpPr>
          <p:nvPr/>
        </p:nvSpPr>
        <p:spPr bwMode="black">
          <a:xfrm>
            <a:off x="1791930" y="2976968"/>
            <a:ext cx="844653" cy="1112683"/>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tx1"/>
          </a:solidFill>
          <a:ln>
            <a:noFill/>
          </a:ln>
        </p:spPr>
        <p:txBody>
          <a:bodyPr vert="horz" wrap="square" lIns="82272" tIns="41137" rIns="82272" bIns="41137" numCol="1" anchor="t" anchorCtr="0" compatLnSpc="1">
            <a:prstTxWarp prst="textNoShape">
              <a:avLst/>
            </a:prstTxWarp>
          </a:bodyPr>
          <a:lstStyle/>
          <a:p>
            <a:pPr defTabSz="932134"/>
            <a:endParaRPr lang="en-US" sz="1599" dirty="0">
              <a:solidFill>
                <a:srgbClr val="505050"/>
              </a:solidFill>
            </a:endParaRPr>
          </a:p>
        </p:txBody>
      </p:sp>
      <p:cxnSp>
        <p:nvCxnSpPr>
          <p:cNvPr id="20" name="Straight Connector 19"/>
          <p:cNvCxnSpPr/>
          <p:nvPr/>
        </p:nvCxnSpPr>
        <p:spPr>
          <a:xfrm>
            <a:off x="2636583" y="5190624"/>
            <a:ext cx="7158716" cy="0"/>
          </a:xfrm>
          <a:prstGeom prst="line">
            <a:avLst/>
          </a:prstGeom>
          <a:ln w="47625" cap="rnd">
            <a:solidFill>
              <a:schemeClr val="accent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21" name="Oval 20"/>
          <p:cNvSpPr/>
          <p:nvPr/>
        </p:nvSpPr>
        <p:spPr bwMode="auto">
          <a:xfrm>
            <a:off x="9802730" y="5074710"/>
            <a:ext cx="231829" cy="231829"/>
          </a:xfrm>
          <a:prstGeom prst="ellipse">
            <a:avLst/>
          </a:prstGeom>
          <a:solidFill>
            <a:srgbClr val="8CC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275" tIns="62136" rIns="124275" bIns="62136" numCol="1" rtlCol="0" anchor="ctr" anchorCtr="0" compatLnSpc="1">
            <a:prstTxWarp prst="textNoShape">
              <a:avLst/>
            </a:prstTxWarp>
          </a:bodyPr>
          <a:lstStyle/>
          <a:p>
            <a:pPr algn="ctr" defTabSz="1242290"/>
            <a:endParaRPr lang="en-US" sz="2988" dirty="0">
              <a:gradFill>
                <a:gsLst>
                  <a:gs pos="0">
                    <a:srgbClr val="FFFFFF"/>
                  </a:gs>
                  <a:gs pos="100000">
                    <a:srgbClr val="FFFFFF"/>
                  </a:gs>
                </a:gsLst>
                <a:lin ang="5400000" scaled="0"/>
              </a:gradFill>
            </a:endParaRPr>
          </a:p>
        </p:txBody>
      </p:sp>
      <p:sp>
        <p:nvSpPr>
          <p:cNvPr id="22" name="TextBox 21"/>
          <p:cNvSpPr txBox="1"/>
          <p:nvPr/>
        </p:nvSpPr>
        <p:spPr>
          <a:xfrm>
            <a:off x="9359643" y="4520345"/>
            <a:ext cx="1118004" cy="634232"/>
          </a:xfrm>
          <a:prstGeom prst="rect">
            <a:avLst/>
          </a:prstGeom>
          <a:noFill/>
        </p:spPr>
        <p:txBody>
          <a:bodyPr wrap="square" lIns="0" tIns="146246" rIns="0" bIns="146246" rtlCol="0">
            <a:spAutoFit/>
          </a:bodyPr>
          <a:lstStyle>
            <a:defPPr>
              <a:defRPr lang="en-US"/>
            </a:defPPr>
            <a:lvl1pPr algn="ctr">
              <a:lnSpc>
                <a:spcPct val="90000"/>
              </a:lnSpc>
              <a:defRPr sz="2400" b="1" spc="-50">
                <a:gradFill>
                  <a:gsLst>
                    <a:gs pos="2917">
                      <a:schemeClr val="tx1"/>
                    </a:gs>
                    <a:gs pos="30000">
                      <a:schemeClr val="tx1"/>
                    </a:gs>
                  </a:gsLst>
                  <a:lin ang="5400000" scaled="0"/>
                </a:gradFill>
                <a:latin typeface="+mj-lt"/>
              </a:defRPr>
            </a:lvl1pPr>
          </a:lstStyle>
          <a:p>
            <a:pPr defTabSz="932134"/>
            <a:r>
              <a:rPr lang="en-US" sz="2399" dirty="0">
                <a:gradFill>
                  <a:gsLst>
                    <a:gs pos="61947">
                      <a:srgbClr val="FFFFFF"/>
                    </a:gs>
                    <a:gs pos="44000">
                      <a:srgbClr val="FFFFFF"/>
                    </a:gs>
                  </a:gsLst>
                  <a:lin ang="5400000" scaled="0"/>
                </a:gradFill>
              </a:rPr>
              <a:t>West DC</a:t>
            </a:r>
          </a:p>
        </p:txBody>
      </p:sp>
      <p:sp>
        <p:nvSpPr>
          <p:cNvPr id="23" name="Oval 22"/>
          <p:cNvSpPr/>
          <p:nvPr/>
        </p:nvSpPr>
        <p:spPr bwMode="auto">
          <a:xfrm>
            <a:off x="2481160" y="5074710"/>
            <a:ext cx="231829" cy="231829"/>
          </a:xfrm>
          <a:prstGeom prst="ellipse">
            <a:avLst/>
          </a:prstGeom>
          <a:solidFill>
            <a:srgbClr val="8CC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275" tIns="62136" rIns="124275" bIns="62136" numCol="1" rtlCol="0" anchor="ctr" anchorCtr="0" compatLnSpc="1">
            <a:prstTxWarp prst="textNoShape">
              <a:avLst/>
            </a:prstTxWarp>
          </a:bodyPr>
          <a:lstStyle/>
          <a:p>
            <a:pPr algn="ctr" defTabSz="1242290"/>
            <a:endParaRPr lang="en-US" sz="2988" dirty="0">
              <a:gradFill>
                <a:gsLst>
                  <a:gs pos="0">
                    <a:srgbClr val="FFFFFF"/>
                  </a:gs>
                  <a:gs pos="100000">
                    <a:srgbClr val="FFFFFF"/>
                  </a:gs>
                </a:gsLst>
                <a:lin ang="5400000" scaled="0"/>
              </a:gradFill>
            </a:endParaRPr>
          </a:p>
        </p:txBody>
      </p:sp>
      <p:sp>
        <p:nvSpPr>
          <p:cNvPr id="24" name="TextBox 23"/>
          <p:cNvSpPr txBox="1"/>
          <p:nvPr/>
        </p:nvSpPr>
        <p:spPr>
          <a:xfrm>
            <a:off x="2108821" y="4520345"/>
            <a:ext cx="976508" cy="634232"/>
          </a:xfrm>
          <a:prstGeom prst="rect">
            <a:avLst/>
          </a:prstGeom>
          <a:noFill/>
        </p:spPr>
        <p:txBody>
          <a:bodyPr wrap="square" lIns="0" tIns="146246" rIns="0" bIns="146246" rtlCol="0">
            <a:spAutoFit/>
          </a:bodyPr>
          <a:lstStyle/>
          <a:p>
            <a:pPr algn="ctr" defTabSz="932134">
              <a:lnSpc>
                <a:spcPct val="90000"/>
              </a:lnSpc>
            </a:pPr>
            <a:r>
              <a:rPr lang="en-US" sz="2399" b="1" spc="-50" dirty="0">
                <a:gradFill>
                  <a:gsLst>
                    <a:gs pos="61947">
                      <a:srgbClr val="FFFFFF"/>
                    </a:gs>
                    <a:gs pos="44000">
                      <a:srgbClr val="FFFFFF"/>
                    </a:gs>
                  </a:gsLst>
                  <a:lin ang="5400000" scaled="0"/>
                </a:gradFill>
                <a:latin typeface="Segoe UI Light"/>
              </a:rPr>
              <a:t>East DC</a:t>
            </a:r>
          </a:p>
        </p:txBody>
      </p:sp>
      <p:sp>
        <p:nvSpPr>
          <p:cNvPr id="25" name="TextBox 24"/>
          <p:cNvSpPr txBox="1"/>
          <p:nvPr/>
        </p:nvSpPr>
        <p:spPr>
          <a:xfrm>
            <a:off x="5174856" y="4556681"/>
            <a:ext cx="1767850" cy="572233"/>
          </a:xfrm>
          <a:prstGeom prst="rect">
            <a:avLst/>
          </a:prstGeom>
          <a:noFill/>
        </p:spPr>
        <p:txBody>
          <a:bodyPr wrap="square" lIns="0" tIns="146246" rIns="0" bIns="146246" rtlCol="0">
            <a:spAutoFit/>
          </a:bodyPr>
          <a:lstStyle>
            <a:defPPr>
              <a:defRPr lang="en-US"/>
            </a:defPPr>
            <a:lvl1pPr algn="ctr">
              <a:lnSpc>
                <a:spcPct val="90000"/>
              </a:lnSpc>
              <a:defRPr sz="2400" b="1" spc="-50">
                <a:gradFill>
                  <a:gsLst>
                    <a:gs pos="2917">
                      <a:schemeClr val="tx1"/>
                    </a:gs>
                    <a:gs pos="30000">
                      <a:schemeClr val="tx1"/>
                    </a:gs>
                  </a:gsLst>
                  <a:lin ang="5400000" scaled="0"/>
                </a:gradFill>
                <a:latin typeface="+mj-lt"/>
              </a:defRPr>
            </a:lvl1pPr>
          </a:lstStyle>
          <a:p>
            <a:pPr defTabSz="932134"/>
            <a:r>
              <a:rPr lang="en-US" sz="1999" dirty="0">
                <a:gradFill>
                  <a:gsLst>
                    <a:gs pos="61947">
                      <a:srgbClr val="FFFFFF"/>
                    </a:gs>
                    <a:gs pos="44000">
                      <a:srgbClr val="FFFFFF"/>
                    </a:gs>
                  </a:gsLst>
                  <a:lin ang="5400000" scaled="0"/>
                </a:gradFill>
              </a:rPr>
              <a:t>&gt; 400 miles</a:t>
            </a:r>
          </a:p>
        </p:txBody>
      </p:sp>
      <p:sp>
        <p:nvSpPr>
          <p:cNvPr id="26" name="TextBox 25"/>
          <p:cNvSpPr txBox="1"/>
          <p:nvPr/>
        </p:nvSpPr>
        <p:spPr>
          <a:xfrm>
            <a:off x="1265646" y="1291195"/>
            <a:ext cx="4926939" cy="1086123"/>
          </a:xfrm>
          <a:prstGeom prst="rect">
            <a:avLst/>
          </a:prstGeom>
          <a:noFill/>
        </p:spPr>
        <p:txBody>
          <a:bodyPr wrap="square" lIns="0" tIns="146246" rIns="0" bIns="146246" rtlCol="0">
            <a:spAutoFit/>
          </a:bodyPr>
          <a:lstStyle>
            <a:defPPr>
              <a:defRPr lang="en-US"/>
            </a:defPPr>
            <a:lvl1pPr algn="ctr">
              <a:lnSpc>
                <a:spcPct val="90000"/>
              </a:lnSpc>
              <a:defRPr sz="2400" b="1" spc="-50">
                <a:gradFill>
                  <a:gsLst>
                    <a:gs pos="2917">
                      <a:schemeClr val="tx1"/>
                    </a:gs>
                    <a:gs pos="30000">
                      <a:schemeClr val="tx1"/>
                    </a:gs>
                  </a:gsLst>
                  <a:lin ang="5400000" scaled="0"/>
                </a:gradFill>
                <a:latin typeface="+mj-lt"/>
              </a:defRPr>
            </a:lvl1pPr>
          </a:lstStyle>
          <a:p>
            <a:pPr defTabSz="932134"/>
            <a:r>
              <a:rPr lang="en-US" sz="2799" b="0" dirty="0">
                <a:solidFill>
                  <a:schemeClr val="bg1"/>
                </a:solidFill>
              </a:rPr>
              <a:t>Windows Azure Storage</a:t>
            </a:r>
          </a:p>
          <a:p>
            <a:pPr defTabSz="932134"/>
            <a:r>
              <a:rPr lang="en-US" sz="2799" b="0" dirty="0">
                <a:solidFill>
                  <a:schemeClr val="bg1"/>
                </a:solidFill>
              </a:rPr>
              <a:t>Defend against regional disasters.</a:t>
            </a:r>
          </a:p>
        </p:txBody>
      </p:sp>
      <p:sp>
        <p:nvSpPr>
          <p:cNvPr id="27" name="TextBox 26"/>
          <p:cNvSpPr txBox="1"/>
          <p:nvPr/>
        </p:nvSpPr>
        <p:spPr>
          <a:xfrm>
            <a:off x="4035232" y="5700775"/>
            <a:ext cx="4297421" cy="690735"/>
          </a:xfrm>
          <a:prstGeom prst="rect">
            <a:avLst/>
          </a:prstGeom>
          <a:noFill/>
        </p:spPr>
        <p:txBody>
          <a:bodyPr wrap="square" lIns="0" tIns="146246" rIns="0" bIns="146246" rtlCol="0">
            <a:spAutoFit/>
          </a:bodyPr>
          <a:lstStyle>
            <a:defPPr>
              <a:defRPr lang="en-US"/>
            </a:defPPr>
            <a:lvl1pPr algn="ctr">
              <a:lnSpc>
                <a:spcPct val="90000"/>
              </a:lnSpc>
              <a:defRPr sz="2400" b="1" spc="-50">
                <a:gradFill>
                  <a:gsLst>
                    <a:gs pos="2917">
                      <a:schemeClr val="tx1"/>
                    </a:gs>
                    <a:gs pos="30000">
                      <a:schemeClr val="tx1"/>
                    </a:gs>
                  </a:gsLst>
                  <a:lin ang="5400000" scaled="0"/>
                </a:gradFill>
                <a:latin typeface="+mj-lt"/>
              </a:defRPr>
            </a:lvl1pPr>
          </a:lstStyle>
          <a:p>
            <a:pPr defTabSz="932134"/>
            <a:r>
              <a:rPr lang="en-US" sz="2799" b="0" dirty="0">
                <a:gradFill>
                  <a:gsLst>
                    <a:gs pos="69027">
                      <a:srgbClr val="FFFFFF"/>
                    </a:gs>
                    <a:gs pos="56000">
                      <a:srgbClr val="FFFFFF"/>
                    </a:gs>
                  </a:gsLst>
                  <a:lin ang="5400000" scaled="0"/>
                </a:gradFill>
              </a:rPr>
              <a:t>Geo replication</a:t>
            </a:r>
          </a:p>
        </p:txBody>
      </p:sp>
      <p:sp>
        <p:nvSpPr>
          <p:cNvPr id="28" name="Oval 27"/>
          <p:cNvSpPr/>
          <p:nvPr/>
        </p:nvSpPr>
        <p:spPr bwMode="auto">
          <a:xfrm>
            <a:off x="9840845" y="5112825"/>
            <a:ext cx="155599" cy="155599"/>
          </a:xfrm>
          <a:prstGeom prst="ellipse">
            <a:avLst/>
          </a:prstGeom>
          <a:solidFill>
            <a:srgbClr val="8CC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275" tIns="62136" rIns="124275" bIns="62136" numCol="1" rtlCol="0" anchor="ctr" anchorCtr="0" compatLnSpc="1">
            <a:prstTxWarp prst="textNoShape">
              <a:avLst/>
            </a:prstTxWarp>
          </a:bodyPr>
          <a:lstStyle/>
          <a:p>
            <a:pPr algn="ctr" defTabSz="1242290"/>
            <a:endParaRPr lang="en-US" sz="2988"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8829374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accel="33333" decel="66667" fill="hold" grpId="0" nodeType="afterEffect">
                                  <p:stCondLst>
                                    <p:cond delay="0"/>
                                  </p:stCondLst>
                                  <p:childTnLst>
                                    <p:animScale>
                                      <p:cBhvr>
                                        <p:cTn id="6" dur="750" fill="hold"/>
                                        <p:tgtEl>
                                          <p:spTgt spid="4"/>
                                        </p:tgtEl>
                                      </p:cBhvr>
                                      <p:by x="1000000" y="1000000"/>
                                    </p:animScale>
                                  </p:childTnLst>
                                </p:cTn>
                              </p:par>
                              <p:par>
                                <p:cTn id="7" presetID="3" presetClass="emph" presetSubtype="2" fill="hold" grpId="0" nodeType="withEffect">
                                  <p:stCondLst>
                                    <p:cond delay="150"/>
                                  </p:stCondLst>
                                  <p:childTnLst>
                                    <p:animClr clrSpc="rgb" dir="cw">
                                      <p:cBhvr override="childStyle">
                                        <p:cTn id="8" dur="250" fill="hold"/>
                                        <p:tgtEl>
                                          <p:spTgt spid="3"/>
                                        </p:tgtEl>
                                        <p:attrNameLst>
                                          <p:attrName>style.color</p:attrName>
                                        </p:attrNameLst>
                                      </p:cBhvr>
                                      <p:to>
                                        <a:srgbClr val="FFFFFF"/>
                                      </p:to>
                                    </p:animClr>
                                  </p:childTnLst>
                                </p:cTn>
                              </p:par>
                              <p:par>
                                <p:cTn id="9" presetID="63" presetClass="path" presetSubtype="0" accel="38000" decel="62000" fill="hold" nodeType="withEffect">
                                  <p:stCondLst>
                                    <p:cond delay="500"/>
                                  </p:stCondLst>
                                  <p:childTnLst>
                                    <p:animMotion origin="layout" path="M 3.53332E-6 -1.13936E-6 L 0.11616 -0.04789 " pathEditMode="relative" rAng="0" ptsTypes="AA">
                                      <p:cBhvr>
                                        <p:cTn id="10" dur="500" fill="hold"/>
                                        <p:tgtEl>
                                          <p:spTgt spid="10"/>
                                        </p:tgtEl>
                                        <p:attrNameLst>
                                          <p:attrName>ppt_x</p:attrName>
                                          <p:attrName>ppt_y</p:attrName>
                                        </p:attrNameLst>
                                      </p:cBhvr>
                                      <p:rCtr x="5808" y="-2292"/>
                                    </p:animMotion>
                                  </p:childTnLst>
                                </p:cTn>
                              </p:par>
                              <p:par>
                                <p:cTn id="11" presetID="6" presetClass="emph" presetSubtype="0" accel="38000" decel="62000" fill="hold" nodeType="withEffect">
                                  <p:stCondLst>
                                    <p:cond delay="500"/>
                                  </p:stCondLst>
                                  <p:childTnLst>
                                    <p:animScale>
                                      <p:cBhvr>
                                        <p:cTn id="12" dur="500" fill="hold"/>
                                        <p:tgtEl>
                                          <p:spTgt spid="10"/>
                                        </p:tgtEl>
                                      </p:cBhvr>
                                      <p:by x="57560" y="57560"/>
                                    </p:animScale>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22" presetClass="entr" presetSubtype="2"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right)">
                                      <p:cBhvr>
                                        <p:cTn id="22" dur="1250"/>
                                        <p:tgtEl>
                                          <p:spTgt spid="20"/>
                                        </p:tgtEl>
                                      </p:cBhvr>
                                    </p:animEffect>
                                  </p:childTnLst>
                                </p:cTn>
                              </p:par>
                              <p:par>
                                <p:cTn id="23" presetID="10" presetClass="entr" presetSubtype="0" fill="hold" grpId="0" nodeType="withEffect">
                                  <p:stCondLst>
                                    <p:cond delay="60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600"/>
                                        <p:tgtEl>
                                          <p:spTgt spid="25"/>
                                        </p:tgtEl>
                                      </p:cBhvr>
                                    </p:animEffect>
                                  </p:childTnLst>
                                </p:cTn>
                              </p:par>
                              <p:par>
                                <p:cTn id="26" presetID="35" presetClass="path" presetSubtype="0" decel="100000" fill="hold" grpId="1" nodeType="withEffect">
                                  <p:stCondLst>
                                    <p:cond delay="250"/>
                                  </p:stCondLst>
                                  <p:childTnLst>
                                    <p:animMotion origin="layout" path="M -0.05553 0.00023 L 2.51979E-6 0.00023 " pathEditMode="relative" rAng="0" ptsTypes="AA">
                                      <p:cBhvr>
                                        <p:cTn id="27" dur="800" fill="hold"/>
                                        <p:tgtEl>
                                          <p:spTgt spid="25"/>
                                        </p:tgtEl>
                                        <p:attrNameLst>
                                          <p:attrName>ppt_x</p:attrName>
                                          <p:attrName>ppt_y</p:attrName>
                                        </p:attrNameLst>
                                      </p:cBhvr>
                                      <p:rCtr x="2770" y="0"/>
                                    </p:animMotion>
                                  </p:childTnLst>
                                </p:cTn>
                              </p:par>
                              <p:par>
                                <p:cTn id="28" presetID="10" presetClass="entr" presetSubtype="0" fill="hold" grpId="0" nodeType="withEffect">
                                  <p:stCondLst>
                                    <p:cond delay="25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600"/>
                                        <p:tgtEl>
                                          <p:spTgt spid="26"/>
                                        </p:tgtEl>
                                      </p:cBhvr>
                                    </p:animEffect>
                                  </p:childTnLst>
                                </p:cTn>
                              </p:par>
                              <p:par>
                                <p:cTn id="31" presetID="35" presetClass="path" presetSubtype="0" decel="100000" fill="hold" grpId="1" nodeType="withEffect">
                                  <p:stCondLst>
                                    <p:cond delay="50"/>
                                  </p:stCondLst>
                                  <p:childTnLst>
                                    <p:animMotion origin="layout" path="M -0.05553 0.00023 L 3.17845E-6 0.00023 " pathEditMode="relative" rAng="0" ptsTypes="AA">
                                      <p:cBhvr>
                                        <p:cTn id="32" dur="800" fill="hold"/>
                                        <p:tgtEl>
                                          <p:spTgt spid="26"/>
                                        </p:tgtEl>
                                        <p:attrNameLst>
                                          <p:attrName>ppt_x</p:attrName>
                                          <p:attrName>ppt_y</p:attrName>
                                        </p:attrNameLst>
                                      </p:cBhvr>
                                      <p:rCtr x="2770" y="0"/>
                                    </p:animMotion>
                                  </p:childTnLst>
                                </p:cTn>
                              </p:par>
                              <p:par>
                                <p:cTn id="33" presetID="10" presetClass="entr" presetSubtype="0" fill="hold" grpId="0" nodeType="withEffect">
                                  <p:stCondLst>
                                    <p:cond delay="55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600"/>
                                        <p:tgtEl>
                                          <p:spTgt spid="27"/>
                                        </p:tgtEl>
                                      </p:cBhvr>
                                    </p:animEffect>
                                  </p:childTnLst>
                                </p:cTn>
                              </p:par>
                              <p:par>
                                <p:cTn id="36" presetID="35" presetClass="path" presetSubtype="0" decel="100000" fill="hold" grpId="1" nodeType="withEffect">
                                  <p:stCondLst>
                                    <p:cond delay="450"/>
                                  </p:stCondLst>
                                  <p:childTnLst>
                                    <p:animMotion origin="layout" path="M -0.05553 0.00023 L -1.72836E-6 0.00023 " pathEditMode="relative" rAng="0" ptsTypes="AA">
                                      <p:cBhvr>
                                        <p:cTn id="37" dur="800" fill="hold"/>
                                        <p:tgtEl>
                                          <p:spTgt spid="27"/>
                                        </p:tgtEl>
                                        <p:attrNameLst>
                                          <p:attrName>ppt_x</p:attrName>
                                          <p:attrName>ppt_y</p:attrName>
                                        </p:attrNameLst>
                                      </p:cBhvr>
                                      <p:rCtr x="2770" y="0"/>
                                    </p:animMotion>
                                  </p:childTnLst>
                                </p:cTn>
                              </p:par>
                              <p:par>
                                <p:cTn id="38" presetID="10" presetClass="entr" presetSubtype="0" fill="hold" grpId="0" nodeType="withEffect">
                                  <p:stCondLst>
                                    <p:cond delay="125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1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childTnLst>
                          </p:cTn>
                        </p:par>
                        <p:par>
                          <p:cTn id="44" fill="hold">
                            <p:stCondLst>
                              <p:cond delay="2750"/>
                            </p:stCondLst>
                            <p:childTnLst>
                              <p:par>
                                <p:cTn id="45" presetID="10" presetClass="entr" presetSubtype="0"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35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par>
                                <p:cTn id="54" presetID="10" presetClass="entr" presetSubtype="0" fill="hold" grpId="0" nodeType="withEffect">
                                  <p:stCondLst>
                                    <p:cond delay="45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500"/>
                                        <p:tgtEl>
                                          <p:spTgt spid="28"/>
                                        </p:tgtEl>
                                      </p:cBhvr>
                                    </p:animEffect>
                                  </p:childTnLst>
                                </p:cTn>
                              </p:par>
                            </p:childTnLst>
                          </p:cTn>
                        </p:par>
                        <p:par>
                          <p:cTn id="60" fill="hold">
                            <p:stCondLst>
                              <p:cond delay="3700"/>
                            </p:stCondLst>
                            <p:childTnLst>
                              <p:par>
                                <p:cTn id="61" presetID="35" presetClass="path" presetSubtype="0" repeatCount="4000" accel="50000" decel="50000" autoRev="1" fill="hold" grpId="1" nodeType="afterEffect">
                                  <p:stCondLst>
                                    <p:cond delay="0"/>
                                  </p:stCondLst>
                                  <p:childTnLst>
                                    <p:animMotion origin="layout" path="M 3.20654E-6 2.31502E-7 L -0.58897 2.31502E-7 " pathEditMode="relative" rAng="0" ptsTypes="AA">
                                      <p:cBhvr>
                                        <p:cTn id="62" dur="500" fill="hold"/>
                                        <p:tgtEl>
                                          <p:spTgt spid="28"/>
                                        </p:tgtEl>
                                        <p:attrNameLst>
                                          <p:attrName>ppt_x</p:attrName>
                                          <p:attrName>ppt_y</p:attrName>
                                        </p:attrNameLst>
                                      </p:cBhvr>
                                      <p:rCtr x="-29449" y="0"/>
                                    </p:animMotion>
                                  </p:childTnLst>
                                </p:cTn>
                              </p:par>
                              <p:par>
                                <p:cTn id="63" presetID="19" presetClass="emph" presetSubtype="0" fill="hold" grpId="1" nodeType="withEffect">
                                  <p:stCondLst>
                                    <p:cond delay="1000"/>
                                  </p:stCondLst>
                                  <p:childTnLst>
                                    <p:animClr clrSpc="rgb" dir="cw">
                                      <p:cBhvr override="childStyle">
                                        <p:cTn id="64" dur="500" fill="hold"/>
                                        <p:tgtEl>
                                          <p:spTgt spid="19"/>
                                        </p:tgtEl>
                                        <p:attrNameLst>
                                          <p:attrName>style.color</p:attrName>
                                        </p:attrNameLst>
                                      </p:cBhvr>
                                      <p:to>
                                        <a:schemeClr val="accent2"/>
                                      </p:to>
                                    </p:animClr>
                                    <p:animClr clrSpc="rgb" dir="cw">
                                      <p:cBhvr>
                                        <p:cTn id="65" dur="500" fill="hold"/>
                                        <p:tgtEl>
                                          <p:spTgt spid="19"/>
                                        </p:tgtEl>
                                        <p:attrNameLst>
                                          <p:attrName>fillcolor</p:attrName>
                                        </p:attrNameLst>
                                      </p:cBhvr>
                                      <p:to>
                                        <a:schemeClr val="accent2"/>
                                      </p:to>
                                    </p:animClr>
                                    <p:set>
                                      <p:cBhvr>
                                        <p:cTn id="66" dur="500" fill="hold"/>
                                        <p:tgtEl>
                                          <p:spTgt spid="19"/>
                                        </p:tgtEl>
                                        <p:attrNameLst>
                                          <p:attrName>fill.type</p:attrName>
                                        </p:attrNameLst>
                                      </p:cBhvr>
                                      <p:to>
                                        <p:strVal val="solid"/>
                                      </p:to>
                                    </p:set>
                                    <p:set>
                                      <p:cBhvr>
                                        <p:cTn id="67" dur="500" fill="hold"/>
                                        <p:tgtEl>
                                          <p:spTgt spid="19"/>
                                        </p:tgtEl>
                                        <p:attrNameLst>
                                          <p:attrName>fill.on</p:attrName>
                                        </p:attrNameLst>
                                      </p:cBhvr>
                                      <p:to>
                                        <p:strVal val="true"/>
                                      </p:to>
                                    </p:set>
                                  </p:childTnLst>
                                </p:cTn>
                              </p:par>
                              <p:par>
                                <p:cTn id="68" presetID="19" presetClass="emph" presetSubtype="0" fill="hold" grpId="1" nodeType="withEffect">
                                  <p:stCondLst>
                                    <p:cond delay="1500"/>
                                  </p:stCondLst>
                                  <p:childTnLst>
                                    <p:animClr clrSpc="rgb" dir="cw">
                                      <p:cBhvr override="childStyle">
                                        <p:cTn id="69" dur="500" fill="hold"/>
                                        <p:tgtEl>
                                          <p:spTgt spid="17"/>
                                        </p:tgtEl>
                                        <p:attrNameLst>
                                          <p:attrName>style.color</p:attrName>
                                        </p:attrNameLst>
                                      </p:cBhvr>
                                      <p:to>
                                        <a:schemeClr val="accent2"/>
                                      </p:to>
                                    </p:animClr>
                                    <p:animClr clrSpc="rgb" dir="cw">
                                      <p:cBhvr>
                                        <p:cTn id="70" dur="500" fill="hold"/>
                                        <p:tgtEl>
                                          <p:spTgt spid="17"/>
                                        </p:tgtEl>
                                        <p:attrNameLst>
                                          <p:attrName>fillcolor</p:attrName>
                                        </p:attrNameLst>
                                      </p:cBhvr>
                                      <p:to>
                                        <a:schemeClr val="accent2"/>
                                      </p:to>
                                    </p:animClr>
                                    <p:set>
                                      <p:cBhvr>
                                        <p:cTn id="71" dur="500" fill="hold"/>
                                        <p:tgtEl>
                                          <p:spTgt spid="17"/>
                                        </p:tgtEl>
                                        <p:attrNameLst>
                                          <p:attrName>fill.type</p:attrName>
                                        </p:attrNameLst>
                                      </p:cBhvr>
                                      <p:to>
                                        <p:strVal val="solid"/>
                                      </p:to>
                                    </p:set>
                                    <p:set>
                                      <p:cBhvr>
                                        <p:cTn id="72" dur="500" fill="hold"/>
                                        <p:tgtEl>
                                          <p:spTgt spid="17"/>
                                        </p:tgtEl>
                                        <p:attrNameLst>
                                          <p:attrName>fill.on</p:attrName>
                                        </p:attrNameLst>
                                      </p:cBhvr>
                                      <p:to>
                                        <p:strVal val="true"/>
                                      </p:to>
                                    </p:set>
                                  </p:childTnLst>
                                </p:cTn>
                              </p:par>
                              <p:par>
                                <p:cTn id="73" presetID="19" presetClass="emph" presetSubtype="0" fill="hold" grpId="1" nodeType="withEffect">
                                  <p:stCondLst>
                                    <p:cond delay="2000"/>
                                  </p:stCondLst>
                                  <p:childTnLst>
                                    <p:animClr clrSpc="rgb" dir="cw">
                                      <p:cBhvr override="childStyle">
                                        <p:cTn id="74" dur="500" fill="hold"/>
                                        <p:tgtEl>
                                          <p:spTgt spid="18"/>
                                        </p:tgtEl>
                                        <p:attrNameLst>
                                          <p:attrName>style.color</p:attrName>
                                        </p:attrNameLst>
                                      </p:cBhvr>
                                      <p:to>
                                        <a:schemeClr val="accent2"/>
                                      </p:to>
                                    </p:animClr>
                                    <p:animClr clrSpc="rgb" dir="cw">
                                      <p:cBhvr>
                                        <p:cTn id="75" dur="500" fill="hold"/>
                                        <p:tgtEl>
                                          <p:spTgt spid="18"/>
                                        </p:tgtEl>
                                        <p:attrNameLst>
                                          <p:attrName>fillcolor</p:attrName>
                                        </p:attrNameLst>
                                      </p:cBhvr>
                                      <p:to>
                                        <a:schemeClr val="accent2"/>
                                      </p:to>
                                    </p:animClr>
                                    <p:set>
                                      <p:cBhvr>
                                        <p:cTn id="76" dur="500" fill="hold"/>
                                        <p:tgtEl>
                                          <p:spTgt spid="18"/>
                                        </p:tgtEl>
                                        <p:attrNameLst>
                                          <p:attrName>fill.type</p:attrName>
                                        </p:attrNameLst>
                                      </p:cBhvr>
                                      <p:to>
                                        <p:strVal val="solid"/>
                                      </p:to>
                                    </p:set>
                                    <p:set>
                                      <p:cBhvr>
                                        <p:cTn id="77" dur="500" fill="hold"/>
                                        <p:tgtEl>
                                          <p:spTgt spid="1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p:bldP spid="16" grpId="0" animBg="1"/>
      <p:bldP spid="17" grpId="0" animBg="1"/>
      <p:bldP spid="17" grpId="1" animBg="1"/>
      <p:bldP spid="18" grpId="0" animBg="1"/>
      <p:bldP spid="18" grpId="1" animBg="1"/>
      <p:bldP spid="19" grpId="0" animBg="1"/>
      <p:bldP spid="19" grpId="1" animBg="1"/>
      <p:bldP spid="21" grpId="0" animBg="1"/>
      <p:bldP spid="22" grpId="0"/>
      <p:bldP spid="23" grpId="0" animBg="1"/>
      <p:bldP spid="24" grpId="0"/>
      <p:bldP spid="25" grpId="0"/>
      <p:bldP spid="25" grpId="1"/>
      <p:bldP spid="26" grpId="0"/>
      <p:bldP spid="26" grpId="1"/>
      <p:bldP spid="27" grpId="0"/>
      <p:bldP spid="27" grpId="1"/>
      <p:bldP spid="28" grpId="0" animBg="1"/>
      <p:bldP spid="2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bwMode="auto">
          <a:xfrm>
            <a:off x="6168876" y="2074102"/>
            <a:ext cx="5780574" cy="3446462"/>
          </a:xfrm>
          <a:prstGeom prst="roundRect">
            <a:avLst>
              <a:gd name="adj" fmla="val 3964"/>
            </a:avLst>
          </a:prstGeom>
          <a:solidFill>
            <a:srgbClr val="A6A6A6"/>
          </a:solidFill>
          <a:ln>
            <a:solidFill>
              <a:srgbClr val="A6A6A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2" tIns="46616" rIns="93232" bIns="46616" numCol="1" rtlCol="0" anchor="ctr" anchorCtr="0" compatLnSpc="1">
            <a:prstTxWarp prst="textNoShape">
              <a:avLst/>
            </a:prstTxWarp>
          </a:bodyPr>
          <a:lstStyle/>
          <a:p>
            <a:pPr algn="ctr" defTabSz="932010"/>
            <a:endParaRPr lang="en-US" sz="2447" dirty="0">
              <a:solidFill>
                <a:srgbClr val="FFFFFF"/>
              </a:solidFill>
            </a:endParaRPr>
          </a:p>
        </p:txBody>
      </p:sp>
      <p:grpSp>
        <p:nvGrpSpPr>
          <p:cNvPr id="26" name="Group 25"/>
          <p:cNvGrpSpPr/>
          <p:nvPr/>
        </p:nvGrpSpPr>
        <p:grpSpPr>
          <a:xfrm>
            <a:off x="1038927" y="2369997"/>
            <a:ext cx="2606945" cy="2247364"/>
            <a:chOff x="328301" y="3881331"/>
            <a:chExt cx="722921" cy="623207"/>
          </a:xfrm>
        </p:grpSpPr>
        <p:sp>
          <p:nvSpPr>
            <p:cNvPr id="27" name="Hexagon 26"/>
            <p:cNvSpPr/>
            <p:nvPr/>
          </p:nvSpPr>
          <p:spPr bwMode="auto">
            <a:xfrm rot="19780699">
              <a:off x="328301" y="3881331"/>
              <a:ext cx="722921" cy="623207"/>
            </a:xfrm>
            <a:prstGeom prst="hexagon">
              <a:avLst>
                <a:gd name="adj" fmla="val 28905"/>
                <a:gd name="vf" fmla="val 115470"/>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2" tIns="46616" rIns="93232" bIns="46616" numCol="1" rtlCol="0" anchor="ctr" anchorCtr="0" compatLnSpc="1">
              <a:prstTxWarp prst="textNoShape">
                <a:avLst/>
              </a:prstTxWarp>
            </a:bodyPr>
            <a:lstStyle/>
            <a:p>
              <a:pPr algn="ctr" defTabSz="932010"/>
              <a:endParaRPr lang="en-US" sz="2243" dirty="0">
                <a:gradFill>
                  <a:gsLst>
                    <a:gs pos="0">
                      <a:srgbClr val="FFFFFF"/>
                    </a:gs>
                    <a:gs pos="100000">
                      <a:srgbClr val="FFFFFF"/>
                    </a:gs>
                  </a:gsLst>
                  <a:lin ang="5400000" scaled="0"/>
                </a:gradFill>
              </a:endParaRPr>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298" y="4066827"/>
              <a:ext cx="314925" cy="284870"/>
            </a:xfrm>
            <a:prstGeom prst="rect">
              <a:avLst/>
            </a:prstGeom>
          </p:spPr>
        </p:pic>
      </p:grpSp>
      <p:sp>
        <p:nvSpPr>
          <p:cNvPr id="98" name="TextBox 97"/>
          <p:cNvSpPr txBox="1"/>
          <p:nvPr/>
        </p:nvSpPr>
        <p:spPr>
          <a:xfrm>
            <a:off x="7468434" y="5741130"/>
            <a:ext cx="3181459" cy="230393"/>
          </a:xfrm>
          <a:prstGeom prst="rect">
            <a:avLst/>
          </a:prstGeom>
          <a:noFill/>
        </p:spPr>
        <p:txBody>
          <a:bodyPr wrap="square" lIns="0" tIns="0" rIns="0" bIns="0" rtlCol="0">
            <a:spAutoFit/>
          </a:bodyPr>
          <a:lstStyle/>
          <a:p>
            <a:pPr algn="ctr" defTabSz="1242872">
              <a:lnSpc>
                <a:spcPct val="80000"/>
              </a:lnSpc>
              <a:spcBef>
                <a:spcPct val="20000"/>
              </a:spcBef>
              <a:buSzPct val="80000"/>
            </a:pPr>
            <a:r>
              <a:rPr lang="en-US" sz="1835" dirty="0">
                <a:solidFill>
                  <a:srgbClr val="5F5F5F">
                    <a:alpha val="99000"/>
                  </a:srgbClr>
                </a:solidFill>
                <a:latin typeface="Segoe UI"/>
              </a:rPr>
              <a:t>Windows Azure Storage</a:t>
            </a:r>
          </a:p>
        </p:txBody>
      </p:sp>
      <p:grpSp>
        <p:nvGrpSpPr>
          <p:cNvPr id="16" name="Group 15"/>
          <p:cNvGrpSpPr/>
          <p:nvPr/>
        </p:nvGrpSpPr>
        <p:grpSpPr>
          <a:xfrm>
            <a:off x="6384586" y="2297209"/>
            <a:ext cx="1704817" cy="3008019"/>
            <a:chOff x="3857138" y="-151910"/>
            <a:chExt cx="1671976" cy="2950074"/>
          </a:xfrm>
        </p:grpSpPr>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4" name="Rectangle 3"/>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2" tIns="46616" rIns="93232" bIns="46616" numCol="1" rtlCol="0" anchor="ctr" anchorCtr="0" compatLnSpc="1">
              <a:prstTxWarp prst="textNoShape">
                <a:avLst/>
              </a:prstTxWarp>
            </a:bodyPr>
            <a:lstStyle/>
            <a:p>
              <a:pPr algn="ctr" defTabSz="932010"/>
              <a:endParaRPr lang="en-US" sz="2243" dirty="0">
                <a:gradFill>
                  <a:gsLst>
                    <a:gs pos="0">
                      <a:srgbClr val="FFFFFF"/>
                    </a:gs>
                    <a:gs pos="100000">
                      <a:srgbClr val="FFFFFF"/>
                    </a:gs>
                  </a:gsLst>
                  <a:lin ang="5400000" scaled="0"/>
                </a:gradFill>
              </a:endParaRPr>
            </a:p>
          </p:txBody>
        </p:sp>
        <p:pic>
          <p:nvPicPr>
            <p:cNvPr id="48" name="Picture 47"/>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grpSp>
        <p:nvGrpSpPr>
          <p:cNvPr id="17" name="Group 16"/>
          <p:cNvGrpSpPr/>
          <p:nvPr/>
        </p:nvGrpSpPr>
        <p:grpSpPr>
          <a:xfrm>
            <a:off x="6500411" y="2763579"/>
            <a:ext cx="1455600" cy="2432231"/>
            <a:chOff x="6371150" y="2709450"/>
            <a:chExt cx="1427560" cy="2385378"/>
          </a:xfrm>
        </p:grpSpPr>
        <p:pic>
          <p:nvPicPr>
            <p:cNvPr id="56" name="Picture 5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57" name="Picture 5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64" name="Picture 6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66" name="Picture 65"/>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67" name="Picture 66"/>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77" name="Picture 7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78" name="Group 77"/>
          <p:cNvGrpSpPr/>
          <p:nvPr/>
        </p:nvGrpSpPr>
        <p:grpSpPr>
          <a:xfrm>
            <a:off x="8208079" y="2297209"/>
            <a:ext cx="1704817" cy="3008019"/>
            <a:chOff x="3857138" y="-151910"/>
            <a:chExt cx="1671976" cy="2950074"/>
          </a:xfrm>
        </p:grpSpPr>
        <p:pic>
          <p:nvPicPr>
            <p:cNvPr id="79" name="Picture 78"/>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80" name="Rectangle 79"/>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2" tIns="46616" rIns="93232" bIns="46616" numCol="1" rtlCol="0" anchor="ctr" anchorCtr="0" compatLnSpc="1">
              <a:prstTxWarp prst="textNoShape">
                <a:avLst/>
              </a:prstTxWarp>
            </a:bodyPr>
            <a:lstStyle/>
            <a:p>
              <a:pPr algn="ctr" defTabSz="932010"/>
              <a:endParaRPr lang="en-US" sz="2243" dirty="0">
                <a:gradFill>
                  <a:gsLst>
                    <a:gs pos="0">
                      <a:srgbClr val="FFFFFF"/>
                    </a:gs>
                    <a:gs pos="100000">
                      <a:srgbClr val="FFFFFF"/>
                    </a:gs>
                  </a:gsLst>
                  <a:lin ang="5400000" scaled="0"/>
                </a:gradFill>
              </a:endParaRPr>
            </a:p>
          </p:txBody>
        </p:sp>
        <p:pic>
          <p:nvPicPr>
            <p:cNvPr id="81" name="Picture 80"/>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grpSp>
        <p:nvGrpSpPr>
          <p:cNvPr id="82" name="Group 81"/>
          <p:cNvGrpSpPr/>
          <p:nvPr/>
        </p:nvGrpSpPr>
        <p:grpSpPr>
          <a:xfrm>
            <a:off x="8323902" y="2763579"/>
            <a:ext cx="1455600" cy="2432231"/>
            <a:chOff x="6371150" y="2709450"/>
            <a:chExt cx="1427560" cy="2385378"/>
          </a:xfrm>
        </p:grpSpPr>
        <p:pic>
          <p:nvPicPr>
            <p:cNvPr id="83" name="Picture 8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84" name="Picture 8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85" name="Picture 8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86" name="Picture 85"/>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87" name="Picture 86"/>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88" name="Picture 8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89" name="Group 88"/>
          <p:cNvGrpSpPr/>
          <p:nvPr/>
        </p:nvGrpSpPr>
        <p:grpSpPr>
          <a:xfrm>
            <a:off x="10031431" y="2297209"/>
            <a:ext cx="1704817" cy="3008019"/>
            <a:chOff x="3857138" y="-151910"/>
            <a:chExt cx="1671976" cy="2950074"/>
          </a:xfrm>
        </p:grpSpPr>
        <p:pic>
          <p:nvPicPr>
            <p:cNvPr id="90" name="Picture 89"/>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91" name="Rectangle 90"/>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2" tIns="46616" rIns="93232" bIns="46616" numCol="1" rtlCol="0" anchor="ctr" anchorCtr="0" compatLnSpc="1">
              <a:prstTxWarp prst="textNoShape">
                <a:avLst/>
              </a:prstTxWarp>
            </a:bodyPr>
            <a:lstStyle/>
            <a:p>
              <a:pPr algn="ctr" defTabSz="932010"/>
              <a:endParaRPr lang="en-US" sz="2243" dirty="0">
                <a:gradFill>
                  <a:gsLst>
                    <a:gs pos="0">
                      <a:srgbClr val="FFFFFF"/>
                    </a:gs>
                    <a:gs pos="100000">
                      <a:srgbClr val="FFFFFF"/>
                    </a:gs>
                  </a:gsLst>
                  <a:lin ang="5400000" scaled="0"/>
                </a:gradFill>
              </a:endParaRPr>
            </a:p>
          </p:txBody>
        </p:sp>
        <p:pic>
          <p:nvPicPr>
            <p:cNvPr id="92" name="Picture 91"/>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grpSp>
        <p:nvGrpSpPr>
          <p:cNvPr id="93" name="Group 92"/>
          <p:cNvGrpSpPr/>
          <p:nvPr/>
        </p:nvGrpSpPr>
        <p:grpSpPr>
          <a:xfrm>
            <a:off x="10147255" y="2763579"/>
            <a:ext cx="1455600" cy="2432231"/>
            <a:chOff x="6371150" y="2709450"/>
            <a:chExt cx="1427560" cy="2385378"/>
          </a:xfrm>
        </p:grpSpPr>
        <p:pic>
          <p:nvPicPr>
            <p:cNvPr id="94" name="Picture 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97" name="Picture 9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12" name="Picture 1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13" name="Picture 112"/>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114" name="Picture 113"/>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115" name="Picture 1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sp>
        <p:nvSpPr>
          <p:cNvPr id="49" name="Title 3"/>
          <p:cNvSpPr txBox="1">
            <a:spLocks/>
          </p:cNvSpPr>
          <p:nvPr/>
        </p:nvSpPr>
        <p:spPr>
          <a:xfrm>
            <a:off x="579486" y="4923934"/>
            <a:ext cx="3889067" cy="76258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sz="3200" dirty="0">
                <a:solidFill>
                  <a:schemeClr val="tx1"/>
                </a:solidFill>
              </a:rPr>
              <a:t>VM with persistent drive</a:t>
            </a:r>
          </a:p>
        </p:txBody>
      </p:sp>
      <p:sp>
        <p:nvSpPr>
          <p:cNvPr id="2" name="Title 1"/>
          <p:cNvSpPr>
            <a:spLocks noGrp="1"/>
          </p:cNvSpPr>
          <p:nvPr>
            <p:ph type="title"/>
          </p:nvPr>
        </p:nvSpPr>
        <p:spPr>
          <a:xfrm>
            <a:off x="914775" y="525436"/>
            <a:ext cx="11888787" cy="917575"/>
          </a:xfrm>
        </p:spPr>
        <p:txBody>
          <a:bodyPr/>
          <a:lstStyle/>
          <a:p>
            <a:r>
              <a:rPr lang="en-US" dirty="0"/>
              <a:t>Windows Azure Storage</a:t>
            </a:r>
          </a:p>
        </p:txBody>
      </p:sp>
    </p:spTree>
    <p:extLst>
      <p:ext uri="{BB962C8B-B14F-4D97-AF65-F5344CB8AC3E}">
        <p14:creationId xmlns:p14="http://schemas.microsoft.com/office/powerpoint/2010/main" val="205579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fade">
                                      <p:cBhvr>
                                        <p:cTn id="11" dur="500"/>
                                        <p:tgtEl>
                                          <p:spTgt spid="9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9"/>
                                        </p:tgtEl>
                                        <p:attrNameLst>
                                          <p:attrName>style.visibility</p:attrName>
                                        </p:attrNameLst>
                                      </p:cBhvr>
                                      <p:to>
                                        <p:strVal val="visible"/>
                                      </p:to>
                                    </p:set>
                                    <p:animEffect transition="in" filter="fade">
                                      <p:cBhvr>
                                        <p:cTn id="14" dur="1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3"/>
          <p:cNvSpPr/>
          <p:nvPr/>
        </p:nvSpPr>
        <p:spPr bwMode="auto">
          <a:xfrm>
            <a:off x="3471962" y="3029018"/>
            <a:ext cx="2371437" cy="900055"/>
          </a:xfrm>
          <a:prstGeom prst="rightArrow">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2" tIns="46616" rIns="93232" bIns="46616" numCol="1" rtlCol="0" anchor="ctr" anchorCtr="0" compatLnSpc="1">
            <a:prstTxWarp prst="textNoShape">
              <a:avLst/>
            </a:prstTxWarp>
          </a:bodyPr>
          <a:lstStyle/>
          <a:p>
            <a:pPr algn="ctr" defTabSz="932010"/>
            <a:endParaRPr lang="en-US" sz="2243" dirty="0">
              <a:gradFill>
                <a:gsLst>
                  <a:gs pos="0">
                    <a:srgbClr val="FFFFFF"/>
                  </a:gs>
                  <a:gs pos="100000">
                    <a:srgbClr val="FFFFFF"/>
                  </a:gs>
                </a:gsLst>
                <a:lin ang="5400000" scaled="0"/>
              </a:gradFill>
            </a:endParaRPr>
          </a:p>
        </p:txBody>
      </p:sp>
      <p:grpSp>
        <p:nvGrpSpPr>
          <p:cNvPr id="26" name="Group 25"/>
          <p:cNvGrpSpPr/>
          <p:nvPr/>
        </p:nvGrpSpPr>
        <p:grpSpPr>
          <a:xfrm>
            <a:off x="1041184" y="2371739"/>
            <a:ext cx="2606945" cy="2247364"/>
            <a:chOff x="328301" y="3881331"/>
            <a:chExt cx="722921" cy="623207"/>
          </a:xfrm>
        </p:grpSpPr>
        <p:sp>
          <p:nvSpPr>
            <p:cNvPr id="27" name="Hexagon 26"/>
            <p:cNvSpPr/>
            <p:nvPr/>
          </p:nvSpPr>
          <p:spPr bwMode="auto">
            <a:xfrm rot="19780699">
              <a:off x="328301" y="3881331"/>
              <a:ext cx="722921" cy="623207"/>
            </a:xfrm>
            <a:prstGeom prst="hexagon">
              <a:avLst>
                <a:gd name="adj" fmla="val 28905"/>
                <a:gd name="vf" fmla="val 115470"/>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2" tIns="46616" rIns="93232" bIns="46616" numCol="1" rtlCol="0" anchor="ctr" anchorCtr="0" compatLnSpc="1">
              <a:prstTxWarp prst="textNoShape">
                <a:avLst/>
              </a:prstTxWarp>
            </a:bodyPr>
            <a:lstStyle/>
            <a:p>
              <a:pPr algn="ctr" defTabSz="932010"/>
              <a:endParaRPr lang="en-US" sz="2243" dirty="0">
                <a:gradFill>
                  <a:gsLst>
                    <a:gs pos="0">
                      <a:srgbClr val="FFFFFF"/>
                    </a:gs>
                    <a:gs pos="100000">
                      <a:srgbClr val="FFFFFF"/>
                    </a:gs>
                  </a:gsLst>
                  <a:lin ang="5400000" scaled="0"/>
                </a:gradFill>
              </a:endParaRPr>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298" y="4066827"/>
              <a:ext cx="314925" cy="284870"/>
            </a:xfrm>
            <a:prstGeom prst="rect">
              <a:avLst/>
            </a:prstGeom>
          </p:spPr>
        </p:pic>
      </p:grpSp>
      <p:grpSp>
        <p:nvGrpSpPr>
          <p:cNvPr id="45" name="Group 44"/>
          <p:cNvGrpSpPr/>
          <p:nvPr/>
        </p:nvGrpSpPr>
        <p:grpSpPr>
          <a:xfrm>
            <a:off x="1037697" y="2371739"/>
            <a:ext cx="2606945" cy="2247364"/>
            <a:chOff x="328301" y="3881331"/>
            <a:chExt cx="722921" cy="623207"/>
          </a:xfrm>
        </p:grpSpPr>
        <p:sp>
          <p:nvSpPr>
            <p:cNvPr id="46" name="Hexagon 45"/>
            <p:cNvSpPr/>
            <p:nvPr/>
          </p:nvSpPr>
          <p:spPr bwMode="auto">
            <a:xfrm rot="19780699">
              <a:off x="328301" y="3881331"/>
              <a:ext cx="722921" cy="623207"/>
            </a:xfrm>
            <a:prstGeom prst="hexagon">
              <a:avLst>
                <a:gd name="adj" fmla="val 28905"/>
                <a:gd name="vf" fmla="val 11547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2" tIns="46616" rIns="93232" bIns="46616" numCol="1" rtlCol="0" anchor="ctr" anchorCtr="0" compatLnSpc="1">
              <a:prstTxWarp prst="textNoShape">
                <a:avLst/>
              </a:prstTxWarp>
            </a:bodyPr>
            <a:lstStyle/>
            <a:p>
              <a:pPr algn="ctr" defTabSz="932010"/>
              <a:endParaRPr lang="en-US" sz="2243" dirty="0">
                <a:gradFill>
                  <a:gsLst>
                    <a:gs pos="0">
                      <a:srgbClr val="FFFFFF"/>
                    </a:gs>
                    <a:gs pos="100000">
                      <a:srgbClr val="FFFFFF"/>
                    </a:gs>
                  </a:gsLst>
                  <a:lin ang="5400000" scaled="0"/>
                </a:gradFill>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298" y="4066827"/>
              <a:ext cx="314925" cy="284870"/>
            </a:xfrm>
            <a:prstGeom prst="rect">
              <a:avLst/>
            </a:prstGeom>
          </p:spPr>
        </p:pic>
      </p:grpSp>
      <p:sp>
        <p:nvSpPr>
          <p:cNvPr id="56" name="Right Arrow 55"/>
          <p:cNvSpPr/>
          <p:nvPr/>
        </p:nvSpPr>
        <p:spPr bwMode="auto">
          <a:xfrm>
            <a:off x="3471962" y="3035683"/>
            <a:ext cx="2371437" cy="900055"/>
          </a:xfrm>
          <a:prstGeom prst="rightArrow">
            <a:avLst/>
          </a:prstGeom>
          <a:solidFill>
            <a:srgbClr val="92D050">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2" tIns="46616" rIns="93232" bIns="46616" numCol="1" rtlCol="0" anchor="ctr" anchorCtr="0" compatLnSpc="1">
            <a:prstTxWarp prst="textNoShape">
              <a:avLst/>
            </a:prstTxWarp>
          </a:bodyPr>
          <a:lstStyle/>
          <a:p>
            <a:pPr algn="ctr" defTabSz="932010"/>
            <a:endParaRPr lang="en-US" sz="2243" dirty="0">
              <a:gradFill>
                <a:gsLst>
                  <a:gs pos="0">
                    <a:srgbClr val="FFFFFF"/>
                  </a:gs>
                  <a:gs pos="100000">
                    <a:srgbClr val="FFFFFF"/>
                  </a:gs>
                </a:gsLst>
                <a:lin ang="5400000" scaled="0"/>
              </a:gradFill>
            </a:endParaRPr>
          </a:p>
        </p:txBody>
      </p:sp>
      <p:sp>
        <p:nvSpPr>
          <p:cNvPr id="94" name="Rounded Rectangle 93"/>
          <p:cNvSpPr/>
          <p:nvPr/>
        </p:nvSpPr>
        <p:spPr bwMode="auto">
          <a:xfrm>
            <a:off x="6168876" y="2074102"/>
            <a:ext cx="5780574" cy="3446462"/>
          </a:xfrm>
          <a:prstGeom prst="roundRect">
            <a:avLst>
              <a:gd name="adj" fmla="val 3964"/>
            </a:avLst>
          </a:prstGeom>
          <a:solidFill>
            <a:srgbClr val="A6A6A6"/>
          </a:solidFill>
          <a:ln>
            <a:solidFill>
              <a:srgbClr val="A6A6A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2" tIns="46616" rIns="93232" bIns="46616" numCol="1" rtlCol="0" anchor="ctr" anchorCtr="0" compatLnSpc="1">
            <a:prstTxWarp prst="textNoShape">
              <a:avLst/>
            </a:prstTxWarp>
          </a:bodyPr>
          <a:lstStyle/>
          <a:p>
            <a:pPr algn="ctr" defTabSz="932010"/>
            <a:endParaRPr lang="en-US" sz="2447" dirty="0">
              <a:solidFill>
                <a:srgbClr val="FFFFFF"/>
              </a:solidFill>
            </a:endParaRPr>
          </a:p>
        </p:txBody>
      </p:sp>
      <p:grpSp>
        <p:nvGrpSpPr>
          <p:cNvPr id="97" name="Group 96"/>
          <p:cNvGrpSpPr/>
          <p:nvPr/>
        </p:nvGrpSpPr>
        <p:grpSpPr>
          <a:xfrm>
            <a:off x="6384586" y="2297209"/>
            <a:ext cx="1704817" cy="3008019"/>
            <a:chOff x="3857138" y="-151910"/>
            <a:chExt cx="1671976" cy="2950074"/>
          </a:xfrm>
        </p:grpSpPr>
        <p:pic>
          <p:nvPicPr>
            <p:cNvPr id="112" name="Picture 111"/>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113" name="Rectangle 112"/>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2" tIns="46616" rIns="93232" bIns="46616" numCol="1" rtlCol="0" anchor="ctr" anchorCtr="0" compatLnSpc="1">
              <a:prstTxWarp prst="textNoShape">
                <a:avLst/>
              </a:prstTxWarp>
            </a:bodyPr>
            <a:lstStyle/>
            <a:p>
              <a:pPr algn="ctr" defTabSz="932010"/>
              <a:endParaRPr lang="en-US" sz="2243" dirty="0">
                <a:gradFill>
                  <a:gsLst>
                    <a:gs pos="0">
                      <a:srgbClr val="FFFFFF"/>
                    </a:gs>
                    <a:gs pos="100000">
                      <a:srgbClr val="FFFFFF"/>
                    </a:gs>
                  </a:gsLst>
                  <a:lin ang="5400000" scaled="0"/>
                </a:gradFill>
              </a:endParaRPr>
            </a:p>
          </p:txBody>
        </p:sp>
        <p:pic>
          <p:nvPicPr>
            <p:cNvPr id="114" name="Picture 113"/>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grpSp>
        <p:nvGrpSpPr>
          <p:cNvPr id="122" name="Group 121"/>
          <p:cNvGrpSpPr/>
          <p:nvPr/>
        </p:nvGrpSpPr>
        <p:grpSpPr>
          <a:xfrm>
            <a:off x="8208079" y="2297209"/>
            <a:ext cx="1704817" cy="3008019"/>
            <a:chOff x="3857138" y="-151910"/>
            <a:chExt cx="1671976" cy="2950074"/>
          </a:xfrm>
        </p:grpSpPr>
        <p:pic>
          <p:nvPicPr>
            <p:cNvPr id="123" name="Picture 122"/>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124" name="Rectangle 123"/>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2" tIns="46616" rIns="93232" bIns="46616" numCol="1" rtlCol="0" anchor="ctr" anchorCtr="0" compatLnSpc="1">
              <a:prstTxWarp prst="textNoShape">
                <a:avLst/>
              </a:prstTxWarp>
            </a:bodyPr>
            <a:lstStyle/>
            <a:p>
              <a:pPr algn="ctr" defTabSz="932010"/>
              <a:endParaRPr lang="en-US" sz="2243" dirty="0">
                <a:gradFill>
                  <a:gsLst>
                    <a:gs pos="0">
                      <a:srgbClr val="FFFFFF"/>
                    </a:gs>
                    <a:gs pos="100000">
                      <a:srgbClr val="FFFFFF"/>
                    </a:gs>
                  </a:gsLst>
                  <a:lin ang="5400000" scaled="0"/>
                </a:gradFill>
              </a:endParaRPr>
            </a:p>
          </p:txBody>
        </p:sp>
        <p:pic>
          <p:nvPicPr>
            <p:cNvPr id="125" name="Picture 124"/>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grpSp>
        <p:nvGrpSpPr>
          <p:cNvPr id="133" name="Group 132"/>
          <p:cNvGrpSpPr/>
          <p:nvPr/>
        </p:nvGrpSpPr>
        <p:grpSpPr>
          <a:xfrm>
            <a:off x="10031431" y="2297209"/>
            <a:ext cx="1704817" cy="3008019"/>
            <a:chOff x="3857138" y="-151910"/>
            <a:chExt cx="1671976" cy="2950074"/>
          </a:xfrm>
        </p:grpSpPr>
        <p:pic>
          <p:nvPicPr>
            <p:cNvPr id="134" name="Picture 133"/>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135" name="Rectangle 134"/>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2" tIns="46616" rIns="93232" bIns="46616" numCol="1" rtlCol="0" anchor="ctr" anchorCtr="0" compatLnSpc="1">
              <a:prstTxWarp prst="textNoShape">
                <a:avLst/>
              </a:prstTxWarp>
            </a:bodyPr>
            <a:lstStyle/>
            <a:p>
              <a:pPr algn="ctr" defTabSz="932010"/>
              <a:endParaRPr lang="en-US" sz="2243" dirty="0">
                <a:gradFill>
                  <a:gsLst>
                    <a:gs pos="0">
                      <a:srgbClr val="FFFFFF"/>
                    </a:gs>
                    <a:gs pos="100000">
                      <a:srgbClr val="FFFFFF"/>
                    </a:gs>
                  </a:gsLst>
                  <a:lin ang="5400000" scaled="0"/>
                </a:gradFill>
              </a:endParaRPr>
            </a:p>
          </p:txBody>
        </p:sp>
        <p:pic>
          <p:nvPicPr>
            <p:cNvPr id="136" name="Picture 135"/>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sp>
        <p:nvSpPr>
          <p:cNvPr id="144" name="Rounded Rectangle 143"/>
          <p:cNvSpPr/>
          <p:nvPr/>
        </p:nvSpPr>
        <p:spPr bwMode="auto">
          <a:xfrm>
            <a:off x="6523234" y="2782205"/>
            <a:ext cx="626437" cy="766852"/>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2" tIns="46616" rIns="93232" bIns="46616" numCol="1" rtlCol="0" anchor="ctr" anchorCtr="0" compatLnSpc="1">
            <a:prstTxWarp prst="textNoShape">
              <a:avLst/>
            </a:prstTxWarp>
          </a:bodyPr>
          <a:lstStyle/>
          <a:p>
            <a:pPr algn="ctr" defTabSz="932010"/>
            <a:endParaRPr lang="en-US" sz="2243" dirty="0">
              <a:gradFill>
                <a:gsLst>
                  <a:gs pos="0">
                    <a:srgbClr val="FFFFFF"/>
                  </a:gs>
                  <a:gs pos="100000">
                    <a:srgbClr val="FFFFFF"/>
                  </a:gs>
                </a:gsLst>
                <a:lin ang="5400000" scaled="0"/>
              </a:gradFill>
            </a:endParaRPr>
          </a:p>
        </p:txBody>
      </p:sp>
      <p:sp>
        <p:nvSpPr>
          <p:cNvPr id="145" name="Rounded Rectangle 144"/>
          <p:cNvSpPr/>
          <p:nvPr/>
        </p:nvSpPr>
        <p:spPr bwMode="auto">
          <a:xfrm>
            <a:off x="8323902" y="3674125"/>
            <a:ext cx="626437" cy="766852"/>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2" tIns="46616" rIns="93232" bIns="46616" numCol="1" rtlCol="0" anchor="ctr" anchorCtr="0" compatLnSpc="1">
            <a:prstTxWarp prst="textNoShape">
              <a:avLst/>
            </a:prstTxWarp>
          </a:bodyPr>
          <a:lstStyle/>
          <a:p>
            <a:pPr algn="ctr" defTabSz="932010"/>
            <a:endParaRPr lang="en-US" sz="2243" dirty="0">
              <a:gradFill>
                <a:gsLst>
                  <a:gs pos="0">
                    <a:srgbClr val="FFFFFF"/>
                  </a:gs>
                  <a:gs pos="100000">
                    <a:srgbClr val="FFFFFF"/>
                  </a:gs>
                </a:gsLst>
                <a:lin ang="5400000" scaled="0"/>
              </a:gradFill>
            </a:endParaRPr>
          </a:p>
        </p:txBody>
      </p:sp>
      <p:sp>
        <p:nvSpPr>
          <p:cNvPr id="146" name="Rounded Rectangle 145"/>
          <p:cNvSpPr/>
          <p:nvPr/>
        </p:nvSpPr>
        <p:spPr bwMode="auto">
          <a:xfrm>
            <a:off x="10957737" y="2785560"/>
            <a:ext cx="626437" cy="766852"/>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2" tIns="46616" rIns="93232" bIns="46616" numCol="1" rtlCol="0" anchor="ctr" anchorCtr="0" compatLnSpc="1">
            <a:prstTxWarp prst="textNoShape">
              <a:avLst/>
            </a:prstTxWarp>
          </a:bodyPr>
          <a:lstStyle/>
          <a:p>
            <a:pPr algn="ctr" defTabSz="932010"/>
            <a:endParaRPr lang="en-US" sz="2243" dirty="0">
              <a:gradFill>
                <a:gsLst>
                  <a:gs pos="0">
                    <a:srgbClr val="FFFFFF"/>
                  </a:gs>
                  <a:gs pos="100000">
                    <a:srgbClr val="FFFFFF"/>
                  </a:gs>
                </a:gsLst>
                <a:lin ang="5400000" scaled="0"/>
              </a:gradFill>
            </a:endParaRPr>
          </a:p>
        </p:txBody>
      </p:sp>
      <p:grpSp>
        <p:nvGrpSpPr>
          <p:cNvPr id="115" name="Group 114"/>
          <p:cNvGrpSpPr/>
          <p:nvPr/>
        </p:nvGrpSpPr>
        <p:grpSpPr>
          <a:xfrm>
            <a:off x="6500411" y="2763579"/>
            <a:ext cx="1455600" cy="2432231"/>
            <a:chOff x="6371150" y="2709450"/>
            <a:chExt cx="1427560" cy="2385378"/>
          </a:xfrm>
        </p:grpSpPr>
        <p:pic>
          <p:nvPicPr>
            <p:cNvPr id="116" name="Picture 1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17" name="Picture 1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18" name="Picture 1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19" name="Picture 118"/>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120" name="Picture 119"/>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121" name="Picture 1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126" name="Group 125"/>
          <p:cNvGrpSpPr/>
          <p:nvPr/>
        </p:nvGrpSpPr>
        <p:grpSpPr>
          <a:xfrm>
            <a:off x="8323902" y="2763579"/>
            <a:ext cx="1455600" cy="2432231"/>
            <a:chOff x="6371150" y="2709450"/>
            <a:chExt cx="1427560" cy="2385378"/>
          </a:xfrm>
        </p:grpSpPr>
        <p:pic>
          <p:nvPicPr>
            <p:cNvPr id="127" name="Picture 1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28" name="Picture 1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29" name="Picture 1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30" name="Picture 129"/>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131" name="Picture 130"/>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132" name="Picture 1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137" name="Group 136"/>
          <p:cNvGrpSpPr/>
          <p:nvPr/>
        </p:nvGrpSpPr>
        <p:grpSpPr>
          <a:xfrm>
            <a:off x="10147255" y="2763579"/>
            <a:ext cx="1455600" cy="2432231"/>
            <a:chOff x="6371150" y="2709450"/>
            <a:chExt cx="1427560" cy="2385378"/>
          </a:xfrm>
        </p:grpSpPr>
        <p:pic>
          <p:nvPicPr>
            <p:cNvPr id="138" name="Picture 1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39" name="Picture 1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40" name="Picture 1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41" name="Picture 140"/>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142" name="Picture 141"/>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143" name="Picture 1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sp>
        <p:nvSpPr>
          <p:cNvPr id="49" name="TextBox 48"/>
          <p:cNvSpPr txBox="1"/>
          <p:nvPr/>
        </p:nvSpPr>
        <p:spPr>
          <a:xfrm>
            <a:off x="7468434" y="5741130"/>
            <a:ext cx="3181459" cy="230393"/>
          </a:xfrm>
          <a:prstGeom prst="rect">
            <a:avLst/>
          </a:prstGeom>
          <a:noFill/>
        </p:spPr>
        <p:txBody>
          <a:bodyPr wrap="square" lIns="0" tIns="0" rIns="0" bIns="0" rtlCol="0">
            <a:spAutoFit/>
          </a:bodyPr>
          <a:lstStyle/>
          <a:p>
            <a:pPr algn="ctr" defTabSz="1242872">
              <a:lnSpc>
                <a:spcPct val="80000"/>
              </a:lnSpc>
              <a:spcBef>
                <a:spcPct val="20000"/>
              </a:spcBef>
              <a:buSzPct val="80000"/>
            </a:pPr>
            <a:r>
              <a:rPr lang="en-US" sz="1835" dirty="0">
                <a:solidFill>
                  <a:srgbClr val="5F5F5F">
                    <a:alpha val="99000"/>
                  </a:srgbClr>
                </a:solidFill>
                <a:latin typeface="Segoe UI"/>
              </a:rPr>
              <a:t>Windows Azure Storage</a:t>
            </a:r>
          </a:p>
        </p:txBody>
      </p:sp>
      <p:sp>
        <p:nvSpPr>
          <p:cNvPr id="51" name="Title 1"/>
          <p:cNvSpPr>
            <a:spLocks noGrp="1"/>
          </p:cNvSpPr>
          <p:nvPr>
            <p:ph type="title"/>
          </p:nvPr>
        </p:nvSpPr>
        <p:spPr>
          <a:xfrm>
            <a:off x="914775" y="528844"/>
            <a:ext cx="9049602" cy="917575"/>
          </a:xfrm>
        </p:spPr>
        <p:txBody>
          <a:bodyPr/>
          <a:lstStyle/>
          <a:p>
            <a:r>
              <a:rPr lang="en-US" dirty="0"/>
              <a:t>Windows Azure Storage</a:t>
            </a:r>
          </a:p>
        </p:txBody>
      </p:sp>
    </p:spTree>
    <p:extLst>
      <p:ext uri="{BB962C8B-B14F-4D97-AF65-F5344CB8AC3E}">
        <p14:creationId xmlns:p14="http://schemas.microsoft.com/office/powerpoint/2010/main" val="3542036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p:tgtEl>
                                          <p:spTgt spid="4"/>
                                        </p:tgtEl>
                                        <p:attrNameLst>
                                          <p:attrName>ppt_x</p:attrName>
                                        </p:attrNameLst>
                                      </p:cBhvr>
                                      <p:tavLst>
                                        <p:tav tm="0">
                                          <p:val>
                                            <p:strVal val="#ppt_x-#ppt_w*1.125000"/>
                                          </p:val>
                                        </p:tav>
                                        <p:tav tm="100000">
                                          <p:val>
                                            <p:strVal val="#ppt_x"/>
                                          </p:val>
                                        </p:tav>
                                      </p:tavLst>
                                    </p:anim>
                                    <p:animEffect transition="in" filter="wipe(right)">
                                      <p:cBhvr>
                                        <p:cTn id="8" dur="1000"/>
                                        <p:tgtEl>
                                          <p:spTgt spid="4"/>
                                        </p:tgtEl>
                                      </p:cBhvr>
                                    </p:animEffect>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par>
                          <p:cTn id="13" fill="hold">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144"/>
                                        </p:tgtEl>
                                        <p:attrNameLst>
                                          <p:attrName>style.visibility</p:attrName>
                                        </p:attrNameLst>
                                      </p:cBhvr>
                                      <p:to>
                                        <p:strVal val="visible"/>
                                      </p:to>
                                    </p:set>
                                    <p:animEffect transition="in" filter="fade">
                                      <p:cBhvr>
                                        <p:cTn id="16" dur="250"/>
                                        <p:tgtEl>
                                          <p:spTgt spid="144"/>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46"/>
                                        </p:tgtEl>
                                        <p:attrNameLst>
                                          <p:attrName>style.visibility</p:attrName>
                                        </p:attrNameLst>
                                      </p:cBhvr>
                                      <p:to>
                                        <p:strVal val="visible"/>
                                      </p:to>
                                    </p:set>
                                    <p:animEffect transition="in" filter="fade">
                                      <p:cBhvr>
                                        <p:cTn id="20" dur="250"/>
                                        <p:tgtEl>
                                          <p:spTgt spid="146"/>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45"/>
                                        </p:tgtEl>
                                        <p:attrNameLst>
                                          <p:attrName>style.visibility</p:attrName>
                                        </p:attrNameLst>
                                      </p:cBhvr>
                                      <p:to>
                                        <p:strVal val="visible"/>
                                      </p:to>
                                    </p:set>
                                    <p:animEffect transition="in" filter="fade">
                                      <p:cBhvr>
                                        <p:cTn id="24" dur="250"/>
                                        <p:tgtEl>
                                          <p:spTgt spid="145"/>
                                        </p:tgtEl>
                                      </p:cBhvr>
                                    </p:animEffect>
                                  </p:childTnLst>
                                </p:cTn>
                              </p:par>
                            </p:childTnLst>
                          </p:cTn>
                        </p:par>
                        <p:par>
                          <p:cTn id="25" fill="hold">
                            <p:stCondLst>
                              <p:cond delay="2250"/>
                            </p:stCondLst>
                            <p:childTnLst>
                              <p:par>
                                <p:cTn id="26" presetID="10" presetClass="entr" presetSubtype="0" fill="hold" nodeType="after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750"/>
                                        <p:tgtEl>
                                          <p:spTgt spid="45"/>
                                        </p:tgtEl>
                                      </p:cBhvr>
                                    </p:animEffect>
                                  </p:childTnLst>
                                </p:cTn>
                              </p:par>
                            </p:childTnLst>
                          </p:cTn>
                        </p:par>
                        <p:par>
                          <p:cTn id="29" fill="hold">
                            <p:stCondLst>
                              <p:cond delay="3000"/>
                            </p:stCondLst>
                            <p:childTnLst>
                              <p:par>
                                <p:cTn id="30" presetID="10" presetClass="exit" presetSubtype="0" fill="hold" grpId="1" nodeType="afterEffect">
                                  <p:stCondLst>
                                    <p:cond delay="0"/>
                                  </p:stCondLst>
                                  <p:childTnLst>
                                    <p:animEffect transition="out" filter="fade">
                                      <p:cBhvr>
                                        <p:cTn id="31" dur="1000"/>
                                        <p:tgtEl>
                                          <p:spTgt spid="4"/>
                                        </p:tgtEl>
                                      </p:cBhvr>
                                    </p:animEffect>
                                    <p:set>
                                      <p:cBhvr>
                                        <p:cTn id="32"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6" grpId="0" animBg="1"/>
      <p:bldP spid="144" grpId="0" animBg="1"/>
      <p:bldP spid="145" grpId="0" animBg="1"/>
      <p:bldP spid="14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ight Arrow 55"/>
          <p:cNvSpPr/>
          <p:nvPr/>
        </p:nvSpPr>
        <p:spPr bwMode="auto">
          <a:xfrm>
            <a:off x="3471962" y="3035683"/>
            <a:ext cx="2371437" cy="900055"/>
          </a:xfrm>
          <a:prstGeom prst="rightArrow">
            <a:avLst/>
          </a:prstGeom>
          <a:solidFill>
            <a:srgbClr val="92D050">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2" tIns="46616" rIns="93232" bIns="46616" numCol="1" rtlCol="0" anchor="ctr" anchorCtr="0" compatLnSpc="1">
            <a:prstTxWarp prst="textNoShape">
              <a:avLst/>
            </a:prstTxWarp>
          </a:bodyPr>
          <a:lstStyle/>
          <a:p>
            <a:pPr algn="ctr" defTabSz="932010"/>
            <a:endParaRPr lang="en-US" sz="2243" dirty="0">
              <a:gradFill>
                <a:gsLst>
                  <a:gs pos="0">
                    <a:srgbClr val="FFFFFF"/>
                  </a:gs>
                  <a:gs pos="100000">
                    <a:srgbClr val="FFFFFF"/>
                  </a:gs>
                </a:gsLst>
                <a:lin ang="5400000" scaled="0"/>
              </a:gradFill>
            </a:endParaRPr>
          </a:p>
        </p:txBody>
      </p:sp>
      <p:grpSp>
        <p:nvGrpSpPr>
          <p:cNvPr id="26" name="Group 25"/>
          <p:cNvGrpSpPr/>
          <p:nvPr/>
        </p:nvGrpSpPr>
        <p:grpSpPr>
          <a:xfrm>
            <a:off x="1041184" y="2371739"/>
            <a:ext cx="2606945" cy="2247364"/>
            <a:chOff x="328301" y="3881331"/>
            <a:chExt cx="722921" cy="623207"/>
          </a:xfrm>
        </p:grpSpPr>
        <p:sp>
          <p:nvSpPr>
            <p:cNvPr id="27" name="Hexagon 26"/>
            <p:cNvSpPr/>
            <p:nvPr/>
          </p:nvSpPr>
          <p:spPr bwMode="auto">
            <a:xfrm rot="19780699">
              <a:off x="328301" y="3881331"/>
              <a:ext cx="722921" cy="623207"/>
            </a:xfrm>
            <a:prstGeom prst="hexagon">
              <a:avLst>
                <a:gd name="adj" fmla="val 28905"/>
                <a:gd name="vf" fmla="val 115470"/>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2" tIns="46616" rIns="93232" bIns="46616" numCol="1" rtlCol="0" anchor="ctr" anchorCtr="0" compatLnSpc="1">
              <a:prstTxWarp prst="textNoShape">
                <a:avLst/>
              </a:prstTxWarp>
            </a:bodyPr>
            <a:lstStyle/>
            <a:p>
              <a:pPr algn="ctr" defTabSz="932010"/>
              <a:endParaRPr lang="en-US" sz="2243" dirty="0">
                <a:gradFill>
                  <a:gsLst>
                    <a:gs pos="0">
                      <a:srgbClr val="FFFFFF"/>
                    </a:gs>
                    <a:gs pos="100000">
                      <a:srgbClr val="FFFFFF"/>
                    </a:gs>
                  </a:gsLst>
                  <a:lin ang="5400000" scaled="0"/>
                </a:gradFill>
              </a:endParaRPr>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298" y="4066827"/>
              <a:ext cx="314925" cy="284870"/>
            </a:xfrm>
            <a:prstGeom prst="rect">
              <a:avLst/>
            </a:prstGeom>
          </p:spPr>
        </p:pic>
      </p:grpSp>
      <p:grpSp>
        <p:nvGrpSpPr>
          <p:cNvPr id="45" name="Group 44"/>
          <p:cNvGrpSpPr/>
          <p:nvPr/>
        </p:nvGrpSpPr>
        <p:grpSpPr>
          <a:xfrm>
            <a:off x="1037697" y="2371739"/>
            <a:ext cx="2606945" cy="2247364"/>
            <a:chOff x="328301" y="3881331"/>
            <a:chExt cx="722921" cy="623207"/>
          </a:xfrm>
        </p:grpSpPr>
        <p:sp>
          <p:nvSpPr>
            <p:cNvPr id="46" name="Hexagon 45"/>
            <p:cNvSpPr/>
            <p:nvPr/>
          </p:nvSpPr>
          <p:spPr bwMode="auto">
            <a:xfrm rot="19780699">
              <a:off x="328301" y="3881331"/>
              <a:ext cx="722921" cy="623207"/>
            </a:xfrm>
            <a:prstGeom prst="hexagon">
              <a:avLst>
                <a:gd name="adj" fmla="val 28905"/>
                <a:gd name="vf" fmla="val 11547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2" tIns="46616" rIns="93232" bIns="46616" numCol="1" rtlCol="0" anchor="ctr" anchorCtr="0" compatLnSpc="1">
              <a:prstTxWarp prst="textNoShape">
                <a:avLst/>
              </a:prstTxWarp>
            </a:bodyPr>
            <a:lstStyle/>
            <a:p>
              <a:pPr algn="ctr" defTabSz="932010"/>
              <a:endParaRPr lang="en-US" sz="2243" dirty="0">
                <a:gradFill>
                  <a:gsLst>
                    <a:gs pos="0">
                      <a:srgbClr val="FFFFFF"/>
                    </a:gs>
                    <a:gs pos="100000">
                      <a:srgbClr val="FFFFFF"/>
                    </a:gs>
                  </a:gsLst>
                  <a:lin ang="5400000" scaled="0"/>
                </a:gradFill>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298" y="4066827"/>
              <a:ext cx="314925" cy="284870"/>
            </a:xfrm>
            <a:prstGeom prst="rect">
              <a:avLst/>
            </a:prstGeom>
          </p:spPr>
        </p:pic>
      </p:grpSp>
      <p:sp>
        <p:nvSpPr>
          <p:cNvPr id="94" name="Rounded Rectangle 93"/>
          <p:cNvSpPr/>
          <p:nvPr/>
        </p:nvSpPr>
        <p:spPr bwMode="auto">
          <a:xfrm>
            <a:off x="6168876" y="2074102"/>
            <a:ext cx="5780574" cy="3446462"/>
          </a:xfrm>
          <a:prstGeom prst="roundRect">
            <a:avLst>
              <a:gd name="adj" fmla="val 3964"/>
            </a:avLst>
          </a:prstGeom>
          <a:solidFill>
            <a:srgbClr val="A6A6A6"/>
          </a:solidFill>
          <a:ln>
            <a:solidFill>
              <a:srgbClr val="A6A6A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2" tIns="46616" rIns="93232" bIns="46616" numCol="1" rtlCol="0" anchor="ctr" anchorCtr="0" compatLnSpc="1">
            <a:prstTxWarp prst="textNoShape">
              <a:avLst/>
            </a:prstTxWarp>
          </a:bodyPr>
          <a:lstStyle/>
          <a:p>
            <a:pPr algn="ctr" defTabSz="932010"/>
            <a:endParaRPr lang="en-US" sz="2447" dirty="0">
              <a:solidFill>
                <a:srgbClr val="FFFFFF"/>
              </a:solidFill>
            </a:endParaRPr>
          </a:p>
        </p:txBody>
      </p:sp>
      <p:grpSp>
        <p:nvGrpSpPr>
          <p:cNvPr id="97" name="Group 96"/>
          <p:cNvGrpSpPr/>
          <p:nvPr/>
        </p:nvGrpSpPr>
        <p:grpSpPr>
          <a:xfrm>
            <a:off x="6384586" y="2297209"/>
            <a:ext cx="1704817" cy="3008019"/>
            <a:chOff x="3857138" y="-151910"/>
            <a:chExt cx="1671976" cy="2950074"/>
          </a:xfrm>
        </p:grpSpPr>
        <p:pic>
          <p:nvPicPr>
            <p:cNvPr id="112" name="Picture 111"/>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113" name="Rectangle 112"/>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2" tIns="46616" rIns="93232" bIns="46616" numCol="1" rtlCol="0" anchor="ctr" anchorCtr="0" compatLnSpc="1">
              <a:prstTxWarp prst="textNoShape">
                <a:avLst/>
              </a:prstTxWarp>
            </a:bodyPr>
            <a:lstStyle/>
            <a:p>
              <a:pPr algn="ctr" defTabSz="932010"/>
              <a:endParaRPr lang="en-US" sz="2243" dirty="0">
                <a:gradFill>
                  <a:gsLst>
                    <a:gs pos="0">
                      <a:srgbClr val="FFFFFF"/>
                    </a:gs>
                    <a:gs pos="100000">
                      <a:srgbClr val="FFFFFF"/>
                    </a:gs>
                  </a:gsLst>
                  <a:lin ang="5400000" scaled="0"/>
                </a:gradFill>
              </a:endParaRPr>
            </a:p>
          </p:txBody>
        </p:sp>
        <p:pic>
          <p:nvPicPr>
            <p:cNvPr id="114" name="Picture 113"/>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grpSp>
        <p:nvGrpSpPr>
          <p:cNvPr id="122" name="Group 121"/>
          <p:cNvGrpSpPr/>
          <p:nvPr/>
        </p:nvGrpSpPr>
        <p:grpSpPr>
          <a:xfrm>
            <a:off x="8208079" y="2297209"/>
            <a:ext cx="1704817" cy="3008019"/>
            <a:chOff x="3857138" y="-151910"/>
            <a:chExt cx="1671976" cy="2950074"/>
          </a:xfrm>
        </p:grpSpPr>
        <p:pic>
          <p:nvPicPr>
            <p:cNvPr id="123" name="Picture 122"/>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124" name="Rectangle 123"/>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2" tIns="46616" rIns="93232" bIns="46616" numCol="1" rtlCol="0" anchor="ctr" anchorCtr="0" compatLnSpc="1">
              <a:prstTxWarp prst="textNoShape">
                <a:avLst/>
              </a:prstTxWarp>
            </a:bodyPr>
            <a:lstStyle/>
            <a:p>
              <a:pPr algn="ctr" defTabSz="932010"/>
              <a:endParaRPr lang="en-US" sz="2243" dirty="0">
                <a:gradFill>
                  <a:gsLst>
                    <a:gs pos="0">
                      <a:srgbClr val="FFFFFF"/>
                    </a:gs>
                    <a:gs pos="100000">
                      <a:srgbClr val="FFFFFF"/>
                    </a:gs>
                  </a:gsLst>
                  <a:lin ang="5400000" scaled="0"/>
                </a:gradFill>
              </a:endParaRPr>
            </a:p>
          </p:txBody>
        </p:sp>
        <p:pic>
          <p:nvPicPr>
            <p:cNvPr id="125" name="Picture 124"/>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grpSp>
        <p:nvGrpSpPr>
          <p:cNvPr id="133" name="Group 132"/>
          <p:cNvGrpSpPr/>
          <p:nvPr/>
        </p:nvGrpSpPr>
        <p:grpSpPr>
          <a:xfrm>
            <a:off x="10031431" y="2297209"/>
            <a:ext cx="1704817" cy="3008019"/>
            <a:chOff x="3857138" y="-151910"/>
            <a:chExt cx="1671976" cy="2950074"/>
          </a:xfrm>
        </p:grpSpPr>
        <p:pic>
          <p:nvPicPr>
            <p:cNvPr id="134" name="Picture 133"/>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135" name="Rectangle 134"/>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2" tIns="46616" rIns="93232" bIns="46616" numCol="1" rtlCol="0" anchor="ctr" anchorCtr="0" compatLnSpc="1">
              <a:prstTxWarp prst="textNoShape">
                <a:avLst/>
              </a:prstTxWarp>
            </a:bodyPr>
            <a:lstStyle/>
            <a:p>
              <a:pPr algn="ctr" defTabSz="932010"/>
              <a:endParaRPr lang="en-US" sz="2243" dirty="0">
                <a:gradFill>
                  <a:gsLst>
                    <a:gs pos="0">
                      <a:srgbClr val="FFFFFF"/>
                    </a:gs>
                    <a:gs pos="100000">
                      <a:srgbClr val="FFFFFF"/>
                    </a:gs>
                  </a:gsLst>
                  <a:lin ang="5400000" scaled="0"/>
                </a:gradFill>
              </a:endParaRPr>
            </a:p>
          </p:txBody>
        </p:sp>
        <p:pic>
          <p:nvPicPr>
            <p:cNvPr id="136" name="Picture 135"/>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sp>
        <p:nvSpPr>
          <p:cNvPr id="144" name="Rounded Rectangle 143"/>
          <p:cNvSpPr/>
          <p:nvPr/>
        </p:nvSpPr>
        <p:spPr bwMode="auto">
          <a:xfrm>
            <a:off x="9139778" y="3679171"/>
            <a:ext cx="626437" cy="766852"/>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2" tIns="46616" rIns="93232" bIns="46616" numCol="1" rtlCol="0" anchor="ctr" anchorCtr="0" compatLnSpc="1">
            <a:prstTxWarp prst="textNoShape">
              <a:avLst/>
            </a:prstTxWarp>
          </a:bodyPr>
          <a:lstStyle/>
          <a:p>
            <a:pPr algn="ctr" defTabSz="932010"/>
            <a:endParaRPr lang="en-US" sz="2243" dirty="0">
              <a:gradFill>
                <a:gsLst>
                  <a:gs pos="0">
                    <a:srgbClr val="FFFFFF"/>
                  </a:gs>
                  <a:gs pos="100000">
                    <a:srgbClr val="FFFFFF"/>
                  </a:gs>
                </a:gsLst>
                <a:lin ang="5400000" scaled="0"/>
              </a:gradFill>
            </a:endParaRPr>
          </a:p>
        </p:txBody>
      </p:sp>
      <p:sp>
        <p:nvSpPr>
          <p:cNvPr id="145" name="Rounded Rectangle 144"/>
          <p:cNvSpPr/>
          <p:nvPr/>
        </p:nvSpPr>
        <p:spPr bwMode="auto">
          <a:xfrm>
            <a:off x="8323902" y="3674125"/>
            <a:ext cx="626437" cy="766852"/>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2" tIns="46616" rIns="93232" bIns="46616" numCol="1" rtlCol="0" anchor="ctr" anchorCtr="0" compatLnSpc="1">
            <a:prstTxWarp prst="textNoShape">
              <a:avLst/>
            </a:prstTxWarp>
          </a:bodyPr>
          <a:lstStyle/>
          <a:p>
            <a:pPr algn="ctr" defTabSz="932010"/>
            <a:endParaRPr lang="en-US" sz="2243" dirty="0">
              <a:gradFill>
                <a:gsLst>
                  <a:gs pos="0">
                    <a:srgbClr val="FFFFFF"/>
                  </a:gs>
                  <a:gs pos="100000">
                    <a:srgbClr val="FFFFFF"/>
                  </a:gs>
                </a:gsLst>
                <a:lin ang="5400000" scaled="0"/>
              </a:gradFill>
            </a:endParaRPr>
          </a:p>
        </p:txBody>
      </p:sp>
      <p:sp>
        <p:nvSpPr>
          <p:cNvPr id="146" name="Rounded Rectangle 145"/>
          <p:cNvSpPr/>
          <p:nvPr/>
        </p:nvSpPr>
        <p:spPr bwMode="auto">
          <a:xfrm>
            <a:off x="10957737" y="2785560"/>
            <a:ext cx="626437" cy="766852"/>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2" tIns="46616" rIns="93232" bIns="46616" numCol="1" rtlCol="0" anchor="ctr" anchorCtr="0" compatLnSpc="1">
            <a:prstTxWarp prst="textNoShape">
              <a:avLst/>
            </a:prstTxWarp>
          </a:bodyPr>
          <a:lstStyle/>
          <a:p>
            <a:pPr algn="ctr" defTabSz="932010"/>
            <a:endParaRPr lang="en-US" sz="2243" dirty="0">
              <a:gradFill>
                <a:gsLst>
                  <a:gs pos="0">
                    <a:srgbClr val="FFFFFF"/>
                  </a:gs>
                  <a:gs pos="100000">
                    <a:srgbClr val="FFFFFF"/>
                  </a:gs>
                </a:gsLst>
                <a:lin ang="5400000" scaled="0"/>
              </a:gradFill>
            </a:endParaRPr>
          </a:p>
        </p:txBody>
      </p:sp>
      <p:grpSp>
        <p:nvGrpSpPr>
          <p:cNvPr id="126" name="Group 125"/>
          <p:cNvGrpSpPr/>
          <p:nvPr/>
        </p:nvGrpSpPr>
        <p:grpSpPr>
          <a:xfrm>
            <a:off x="8323902" y="2763579"/>
            <a:ext cx="1455600" cy="2432231"/>
            <a:chOff x="6371150" y="2709450"/>
            <a:chExt cx="1427560" cy="2385378"/>
          </a:xfrm>
        </p:grpSpPr>
        <p:pic>
          <p:nvPicPr>
            <p:cNvPr id="127" name="Picture 1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28" name="Picture 1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29" name="Picture 1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30" name="Picture 129"/>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131" name="Picture 130"/>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132" name="Picture 1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137" name="Group 136"/>
          <p:cNvGrpSpPr/>
          <p:nvPr/>
        </p:nvGrpSpPr>
        <p:grpSpPr>
          <a:xfrm>
            <a:off x="10147255" y="2763579"/>
            <a:ext cx="1455600" cy="2432231"/>
            <a:chOff x="6371150" y="2709450"/>
            <a:chExt cx="1427560" cy="2385378"/>
          </a:xfrm>
        </p:grpSpPr>
        <p:pic>
          <p:nvPicPr>
            <p:cNvPr id="138" name="Picture 1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39" name="Picture 1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40" name="Picture 1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41" name="Picture 140"/>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142" name="Picture 141"/>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143" name="Picture 1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2" name="Group 1"/>
          <p:cNvGrpSpPr/>
          <p:nvPr/>
        </p:nvGrpSpPr>
        <p:grpSpPr>
          <a:xfrm>
            <a:off x="8337916" y="3674125"/>
            <a:ext cx="612424" cy="766852"/>
            <a:chOff x="8173259" y="3602456"/>
            <a:chExt cx="600626" cy="752080"/>
          </a:xfrm>
        </p:grpSpPr>
        <p:sp>
          <p:nvSpPr>
            <p:cNvPr id="49" name="Rounded Rectangle 48"/>
            <p:cNvSpPr/>
            <p:nvPr/>
          </p:nvSpPr>
          <p:spPr bwMode="auto">
            <a:xfrm>
              <a:off x="8173259" y="3602456"/>
              <a:ext cx="600626" cy="752080"/>
            </a:xfrm>
            <a:prstGeom prst="roundRect">
              <a:avLst>
                <a:gd name="adj" fmla="val 10276"/>
              </a:avLst>
            </a:prstGeom>
            <a:solidFill>
              <a:srgbClr val="ED1E79"/>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2" tIns="46616" rIns="93232" bIns="46616" numCol="1" rtlCol="0" anchor="ctr" anchorCtr="0" compatLnSpc="1">
              <a:prstTxWarp prst="textNoShape">
                <a:avLst/>
              </a:prstTxWarp>
            </a:bodyPr>
            <a:lstStyle/>
            <a:p>
              <a:pPr algn="ctr" defTabSz="932010"/>
              <a:endParaRPr lang="en-US" sz="2243" dirty="0">
                <a:gradFill>
                  <a:gsLst>
                    <a:gs pos="0">
                      <a:srgbClr val="FFFFFF"/>
                    </a:gs>
                    <a:gs pos="100000">
                      <a:srgbClr val="FFFFFF"/>
                    </a:gs>
                  </a:gsLst>
                  <a:lin ang="5400000" scaled="0"/>
                </a:gradFill>
              </a:endParaRPr>
            </a:p>
          </p:txBody>
        </p:sp>
        <p:pic>
          <p:nvPicPr>
            <p:cNvPr id="50" name="Picture 49"/>
            <p:cNvPicPr>
              <a:picLocks noChangeAspect="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262809" y="3757835"/>
              <a:ext cx="434829" cy="434829"/>
            </a:xfrm>
            <a:prstGeom prst="rect">
              <a:avLst/>
            </a:prstGeom>
          </p:spPr>
        </p:pic>
      </p:grpSp>
      <p:sp>
        <p:nvSpPr>
          <p:cNvPr id="5" name="Rounded Rectangle 4"/>
          <p:cNvSpPr/>
          <p:nvPr/>
        </p:nvSpPr>
        <p:spPr bwMode="auto">
          <a:xfrm>
            <a:off x="8323902" y="3653840"/>
            <a:ext cx="649261" cy="805565"/>
          </a:xfrm>
          <a:prstGeom prst="roundRect">
            <a:avLst>
              <a:gd name="adj" fmla="val 8320"/>
            </a:avLst>
          </a:prstGeom>
          <a:solidFill>
            <a:srgbClr val="5959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2" tIns="46616" rIns="93232" bIns="46616" numCol="1" rtlCol="0" anchor="ctr" anchorCtr="0" compatLnSpc="1">
            <a:prstTxWarp prst="textNoShape">
              <a:avLst/>
            </a:prstTxWarp>
          </a:bodyPr>
          <a:lstStyle/>
          <a:p>
            <a:pPr algn="ctr" defTabSz="932010"/>
            <a:endParaRPr lang="en-US" sz="2243" dirty="0">
              <a:gradFill>
                <a:gsLst>
                  <a:gs pos="0">
                    <a:srgbClr val="FFFFFF"/>
                  </a:gs>
                  <a:gs pos="100000">
                    <a:srgbClr val="FFFFFF"/>
                  </a:gs>
                </a:gsLst>
                <a:lin ang="5400000" scaled="0"/>
              </a:gradFill>
            </a:endParaRPr>
          </a:p>
        </p:txBody>
      </p:sp>
      <p:sp>
        <p:nvSpPr>
          <p:cNvPr id="54" name="Rounded Rectangle 53"/>
          <p:cNvSpPr/>
          <p:nvPr/>
        </p:nvSpPr>
        <p:spPr bwMode="auto">
          <a:xfrm>
            <a:off x="6523234" y="2782205"/>
            <a:ext cx="626437" cy="766852"/>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2" tIns="46616" rIns="93232" bIns="46616" numCol="1" rtlCol="0" anchor="ctr" anchorCtr="0" compatLnSpc="1">
            <a:prstTxWarp prst="textNoShape">
              <a:avLst/>
            </a:prstTxWarp>
          </a:bodyPr>
          <a:lstStyle/>
          <a:p>
            <a:pPr algn="ctr" defTabSz="932010"/>
            <a:endParaRPr lang="en-US" sz="2243" dirty="0">
              <a:gradFill>
                <a:gsLst>
                  <a:gs pos="0">
                    <a:srgbClr val="FFFFFF"/>
                  </a:gs>
                  <a:gs pos="100000">
                    <a:srgbClr val="FFFFFF"/>
                  </a:gs>
                </a:gsLst>
                <a:lin ang="5400000" scaled="0"/>
              </a:gradFill>
            </a:endParaRPr>
          </a:p>
        </p:txBody>
      </p:sp>
      <p:grpSp>
        <p:nvGrpSpPr>
          <p:cNvPr id="115" name="Group 114"/>
          <p:cNvGrpSpPr/>
          <p:nvPr/>
        </p:nvGrpSpPr>
        <p:grpSpPr>
          <a:xfrm>
            <a:off x="6500411" y="2763579"/>
            <a:ext cx="1455600" cy="2432231"/>
            <a:chOff x="6371150" y="2709450"/>
            <a:chExt cx="1427560" cy="2385378"/>
          </a:xfrm>
        </p:grpSpPr>
        <p:pic>
          <p:nvPicPr>
            <p:cNvPr id="116" name="Picture 1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17" name="Picture 1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18" name="Picture 1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19" name="Picture 118"/>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120" name="Picture 119"/>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121" name="Picture 1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sp>
        <p:nvSpPr>
          <p:cNvPr id="53" name="TextBox 52"/>
          <p:cNvSpPr txBox="1"/>
          <p:nvPr/>
        </p:nvSpPr>
        <p:spPr>
          <a:xfrm>
            <a:off x="7468434" y="5741130"/>
            <a:ext cx="3181459" cy="230393"/>
          </a:xfrm>
          <a:prstGeom prst="rect">
            <a:avLst/>
          </a:prstGeom>
          <a:noFill/>
        </p:spPr>
        <p:txBody>
          <a:bodyPr wrap="square" lIns="0" tIns="0" rIns="0" bIns="0" rtlCol="0">
            <a:spAutoFit/>
          </a:bodyPr>
          <a:lstStyle/>
          <a:p>
            <a:pPr algn="ctr" defTabSz="1242872">
              <a:lnSpc>
                <a:spcPct val="80000"/>
              </a:lnSpc>
              <a:spcBef>
                <a:spcPct val="20000"/>
              </a:spcBef>
              <a:buSzPct val="80000"/>
            </a:pPr>
            <a:r>
              <a:rPr lang="en-US" sz="1835" dirty="0">
                <a:solidFill>
                  <a:srgbClr val="5F5F5F">
                    <a:alpha val="99000"/>
                  </a:srgbClr>
                </a:solidFill>
                <a:latin typeface="Segoe UI"/>
              </a:rPr>
              <a:t>Windows Azure Storage</a:t>
            </a:r>
          </a:p>
        </p:txBody>
      </p:sp>
      <p:sp>
        <p:nvSpPr>
          <p:cNvPr id="57" name="Title 1"/>
          <p:cNvSpPr>
            <a:spLocks noGrp="1"/>
          </p:cNvSpPr>
          <p:nvPr>
            <p:ph type="title"/>
          </p:nvPr>
        </p:nvSpPr>
        <p:spPr>
          <a:xfrm>
            <a:off x="914775" y="525227"/>
            <a:ext cx="11888787" cy="917575"/>
          </a:xfrm>
        </p:spPr>
        <p:txBody>
          <a:bodyPr/>
          <a:lstStyle/>
          <a:p>
            <a:r>
              <a:rPr lang="en-US" dirty="0"/>
              <a:t>Windows Azure Storage</a:t>
            </a:r>
          </a:p>
        </p:txBody>
      </p:sp>
    </p:spTree>
    <p:extLst>
      <p:ext uri="{BB962C8B-B14F-4D97-AF65-F5344CB8AC3E}">
        <p14:creationId xmlns:p14="http://schemas.microsoft.com/office/powerpoint/2010/main" val="604494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4"/>
                                        </p:tgtEl>
                                        <p:attrNameLst>
                                          <p:attrName>style.visibility</p:attrName>
                                        </p:attrNameLst>
                                      </p:cBhvr>
                                      <p:to>
                                        <p:strVal val="visible"/>
                                      </p:to>
                                    </p:set>
                                    <p:animEffect transition="in" filter="fade">
                                      <p:cBhvr>
                                        <p:cTn id="12" dur="250"/>
                                        <p:tgtEl>
                                          <p:spTgt spid="144"/>
                                        </p:tgtEl>
                                      </p:cBhvr>
                                    </p:animEffect>
                                  </p:childTnLst>
                                </p:cTn>
                              </p:par>
                            </p:childTnLst>
                          </p:cTn>
                        </p:par>
                        <p:par>
                          <p:cTn id="13" fill="hold">
                            <p:stCondLst>
                              <p:cond delay="25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animBg="1"/>
      <p:bldP spid="5" grpId="0" animBg="1"/>
    </p:bldLst>
  </p:timing>
</p:sld>
</file>

<file path=ppt/theme/theme1.xml><?xml version="1.0" encoding="utf-8"?>
<a:theme xmlns:a="http://schemas.openxmlformats.org/drawingml/2006/main" name="MSVID_White_16x9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MVPOpenDay">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Segoe UI">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VP_OpenDay2014" id="{23BF91EE-D4BF-40BE-91A6-493540F1CA73}" vid="{4C70CC15-C15E-4A94-8A8F-6964442C28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2.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3.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4.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5.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6.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7.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8.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9.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0DFF7769-2087-44D8-A4C1-F636DC4DD62D">Final</Status>
    <Module xmlns="0DFF7769-2087-44D8-A4C1-F636DC4DD62D">2</Module>
    <Content_x0020_Type xmlns="0DFF7769-2087-44D8-A4C1-F636DC4DD62D">Slide Presentation</Content_x0020_Typ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3421A8B29D7AA4D959CA6AD688525C4" ma:contentTypeVersion="" ma:contentTypeDescription="Create a new document." ma:contentTypeScope="" ma:versionID="1b00bf9b0ef57a1ad0e6f0c4c3c73322">
  <xsd:schema xmlns:xsd="http://www.w3.org/2001/XMLSchema" xmlns:xs="http://www.w3.org/2001/XMLSchema" xmlns:p="http://schemas.microsoft.com/office/2006/metadata/properties" xmlns:ns2="0DFF7769-2087-44D8-A4C1-F636DC4DD62D" targetNamespace="http://schemas.microsoft.com/office/2006/metadata/properties" ma:root="true" ma:fieldsID="790ddf597f80d920ea0f665e9f154dbf" ns2:_="">
    <xsd:import namespace="0DFF7769-2087-44D8-A4C1-F636DC4DD62D"/>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FF7769-2087-44D8-A4C1-F636DC4DD62D"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Promo Package"/>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0DFF7769-2087-44D8-A4C1-F636DC4DD62D"/>
    <ds:schemaRef ds:uri="http://www.w3.org/XML/1998/namespace"/>
    <ds:schemaRef ds:uri="http://purl.org/dc/dcmitype/"/>
  </ds:schemaRefs>
</ds:datastoreItem>
</file>

<file path=customXml/itemProps2.xml><?xml version="1.0" encoding="utf-8"?>
<ds:datastoreItem xmlns:ds="http://schemas.openxmlformats.org/officeDocument/2006/customXml" ds:itemID="{E230B3EE-9342-4BA9-830B-1F1EE47ED4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FF7769-2087-44D8-A4C1-F636DC4DD6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17223</TotalTime>
  <Words>685</Words>
  <Application>Microsoft Office PowerPoint</Application>
  <PresentationFormat>Custom</PresentationFormat>
  <Paragraphs>105</Paragraphs>
  <Slides>12</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MS PGothic</vt:lpstr>
      <vt:lpstr>Arial</vt:lpstr>
      <vt:lpstr>Segoe UI</vt:lpstr>
      <vt:lpstr>Segoe UI Light</vt:lpstr>
      <vt:lpstr>Wingdings</vt:lpstr>
      <vt:lpstr>MSVID_White_16x9_2012-08-18</vt:lpstr>
      <vt:lpstr>MVPOpenDay</vt:lpstr>
      <vt:lpstr>Connect with me</vt:lpstr>
      <vt:lpstr>PowerPoint Presentation</vt:lpstr>
      <vt:lpstr>Windows Azure Storage</vt:lpstr>
      <vt:lpstr>Storage: What are our options?</vt:lpstr>
      <vt:lpstr>PowerPoint Presentation</vt:lpstr>
      <vt:lpstr>PowerPoint Presentation</vt:lpstr>
      <vt:lpstr>Windows Azure Storage</vt:lpstr>
      <vt:lpstr>Windows Azure Storage</vt:lpstr>
      <vt:lpstr>Windows Azure Storage</vt:lpstr>
      <vt:lpstr>Windows Azure Storage</vt:lpstr>
      <vt:lpstr>PowerPoint Presentation</vt:lpstr>
      <vt:lpstr>PowerPoint Presentation</vt:lpstr>
    </vt:vector>
  </TitlesOfParts>
  <Manager>Ron Sasaki</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Visual Identity PowerPoint Guidelines</dc:title>
  <dc:subject>Microsoft Visual Identity PowerPoint Guidelines</dc:subject>
  <dc:creator>Mary Feil-Jacobs, Saku Uchickawa</dc:creator>
  <cp:keywords>MSVID, Brand Guidelines, Branding, Visual Identity, grid</cp:keywords>
  <dc:description>Template: Maryfj
Formatting: Maryfj, Sakuu 
Audience Type: Internal</dc:description>
  <cp:lastModifiedBy>Thomas Rayner</cp:lastModifiedBy>
  <cp:revision>926</cp:revision>
  <dcterms:created xsi:type="dcterms:W3CDTF">2012-05-22T07:38:31Z</dcterms:created>
  <dcterms:modified xsi:type="dcterms:W3CDTF">2017-12-06T21:30:40Z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0x01010073421A8B29D7AA4D959CA6AD688525C4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VerticalIndustry">
    <vt:lpwstr/>
  </property>
  <property fmtid="{D5CDD505-2E9C-101B-9397-08002B2CF9AE}" pid="7" name="Products">
    <vt:lpwstr/>
  </property>
  <property fmtid="{D5CDD505-2E9C-101B-9397-08002B2CF9AE}" pid="8" name="Solution">
    <vt:lpwstr/>
  </property>
  <property fmtid="{D5CDD505-2E9C-101B-9397-08002B2CF9AE}" pid="9" name="OrganizationalCustomerSegment">
    <vt:lpwstr/>
  </property>
  <property fmtid="{D5CDD505-2E9C-101B-9397-08002B2CF9AE}" pid="10" name="ProductArea">
    <vt:lpwstr/>
  </property>
  <property fmtid="{D5CDD505-2E9C-101B-9397-08002B2CF9AE}" pid="11" name="USBMOLanguage">
    <vt:lpwstr>159;#English|a5ff94d2-1ec6-4a3d-91b6-499704bb2bfb</vt:lpwstr>
  </property>
  <property fmtid="{D5CDD505-2E9C-101B-9397-08002B2CF9AE}" pid="12" name="IndividualCustomerSegment">
    <vt:lpwstr/>
  </property>
  <property fmtid="{D5CDD505-2E9C-101B-9397-08002B2CF9AE}" pid="13" name="Country">
    <vt:lpwstr/>
  </property>
  <property fmtid="{D5CDD505-2E9C-101B-9397-08002B2CF9AE}" pid="14" name="Locale">
    <vt:lpwstr>160;#en-us|d9a69bff-8288-4080-b994-75d8eae21b51</vt:lpwstr>
  </property>
  <property fmtid="{D5CDD505-2E9C-101B-9397-08002B2CF9AE}" pid="15" name="ElementType">
    <vt:lpwstr>172</vt:lpwstr>
  </property>
  <property fmtid="{D5CDD505-2E9C-101B-9397-08002B2CF9AE}" pid="16" name="MetadataExtractionStatus">
    <vt:lpwstr>Metadata ExtractedSuccessfully</vt:lpwstr>
  </property>
  <property fmtid="{D5CDD505-2E9C-101B-9397-08002B2CF9AE}" pid="17" name="AssetType">
    <vt:lpwstr>184</vt:lpwstr>
  </property>
  <property fmtid="{D5CDD505-2E9C-101B-9397-08002B2CF9AE}" pid="18" name="DocVizMetadataToken">
    <vt:lpwstr>256x144x2</vt:lpwstr>
  </property>
</Properties>
</file>