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10" r:id="rId5"/>
  </p:sldMasterIdLst>
  <p:notesMasterIdLst>
    <p:notesMasterId r:id="rId11"/>
  </p:notesMasterIdLst>
  <p:handoutMasterIdLst>
    <p:handoutMasterId r:id="rId12"/>
  </p:handoutMasterIdLst>
  <p:sldIdLst>
    <p:sldId id="1082" r:id="rId6"/>
    <p:sldId id="1085" r:id="rId7"/>
    <p:sldId id="1098" r:id="rId8"/>
    <p:sldId id="1097" r:id="rId9"/>
    <p:sldId id="1083" r:id="rId10"/>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itchFamily="34" charset="0"/>
        <a:ea typeface="MS PGothic" pitchFamily="34" charset="-128"/>
        <a:cs typeface="+mn-cs"/>
      </a:defRPr>
    </a:lvl1pPr>
    <a:lvl2pPr marL="465138" indent="-7938" algn="l" defTabSz="931863" rtl="0" fontAlgn="base">
      <a:spcBef>
        <a:spcPct val="0"/>
      </a:spcBef>
      <a:spcAft>
        <a:spcPct val="0"/>
      </a:spcAft>
      <a:defRPr kern="1200">
        <a:solidFill>
          <a:schemeClr val="tx1"/>
        </a:solidFill>
        <a:latin typeface="Segoe UI" pitchFamily="34" charset="0"/>
        <a:ea typeface="MS PGothic" pitchFamily="34" charset="-128"/>
        <a:cs typeface="+mn-cs"/>
      </a:defRPr>
    </a:lvl2pPr>
    <a:lvl3pPr marL="931863" indent="-17463" algn="l" defTabSz="931863" rtl="0" fontAlgn="base">
      <a:spcBef>
        <a:spcPct val="0"/>
      </a:spcBef>
      <a:spcAft>
        <a:spcPct val="0"/>
      </a:spcAft>
      <a:defRPr kern="1200">
        <a:solidFill>
          <a:schemeClr val="tx1"/>
        </a:solidFill>
        <a:latin typeface="Segoe UI" pitchFamily="34" charset="0"/>
        <a:ea typeface="MS PGothic" pitchFamily="34" charset="-128"/>
        <a:cs typeface="+mn-cs"/>
      </a:defRPr>
    </a:lvl3pPr>
    <a:lvl4pPr marL="1398588" indent="-26988" algn="l" defTabSz="931863" rtl="0" fontAlgn="base">
      <a:spcBef>
        <a:spcPct val="0"/>
      </a:spcBef>
      <a:spcAft>
        <a:spcPct val="0"/>
      </a:spcAft>
      <a:defRPr kern="1200">
        <a:solidFill>
          <a:schemeClr val="tx1"/>
        </a:solidFill>
        <a:latin typeface="Segoe UI" pitchFamily="34" charset="0"/>
        <a:ea typeface="MS PGothic" pitchFamily="34" charset="-128"/>
        <a:cs typeface="+mn-cs"/>
      </a:defRPr>
    </a:lvl4pPr>
    <a:lvl5pPr marL="1865313" indent="-36513" algn="l" defTabSz="931863" rtl="0" fontAlgn="base">
      <a:spcBef>
        <a:spcPct val="0"/>
      </a:spcBef>
      <a:spcAft>
        <a:spcPct val="0"/>
      </a:spcAft>
      <a:defRPr kern="1200">
        <a:solidFill>
          <a:schemeClr val="tx1"/>
        </a:solidFill>
        <a:latin typeface="Segoe UI" pitchFamily="34" charset="0"/>
        <a:ea typeface="MS PGothic" pitchFamily="34" charset="-128"/>
        <a:cs typeface="+mn-cs"/>
      </a:defRPr>
    </a:lvl5pPr>
    <a:lvl6pPr marL="2286000" algn="l" defTabSz="914400" rtl="0" eaLnBrk="1" latinLnBrk="0" hangingPunct="1">
      <a:defRPr kern="1200">
        <a:solidFill>
          <a:schemeClr val="tx1"/>
        </a:solidFill>
        <a:latin typeface="Segoe UI" pitchFamily="34" charset="0"/>
        <a:ea typeface="MS PGothic" pitchFamily="34" charset="-128"/>
        <a:cs typeface="+mn-cs"/>
      </a:defRPr>
    </a:lvl6pPr>
    <a:lvl7pPr marL="2743200" algn="l" defTabSz="914400" rtl="0" eaLnBrk="1" latinLnBrk="0" hangingPunct="1">
      <a:defRPr kern="1200">
        <a:solidFill>
          <a:schemeClr val="tx1"/>
        </a:solidFill>
        <a:latin typeface="Segoe UI" pitchFamily="34" charset="0"/>
        <a:ea typeface="MS PGothic" pitchFamily="34" charset="-128"/>
        <a:cs typeface="+mn-cs"/>
      </a:defRPr>
    </a:lvl7pPr>
    <a:lvl8pPr marL="3200400" algn="l" defTabSz="914400" rtl="0" eaLnBrk="1" latinLnBrk="0" hangingPunct="1">
      <a:defRPr kern="1200">
        <a:solidFill>
          <a:schemeClr val="tx1"/>
        </a:solidFill>
        <a:latin typeface="Segoe UI" pitchFamily="34" charset="0"/>
        <a:ea typeface="MS PGothic" pitchFamily="34" charset="-128"/>
        <a:cs typeface="+mn-cs"/>
      </a:defRPr>
    </a:lvl8pPr>
    <a:lvl9pPr marL="3657600" algn="l" defTabSz="914400" rtl="0" eaLnBrk="1" latinLnBrk="0" hangingPunct="1">
      <a:defRPr kern="1200">
        <a:solidFill>
          <a:schemeClr val="tx1"/>
        </a:solidFill>
        <a:latin typeface="Segoe UI" pitchFamily="34" charset="0"/>
        <a:ea typeface="MS PGothic" pitchFamily="34" charset="-128"/>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4A1"/>
    <a:srgbClr val="169FEB"/>
    <a:srgbClr val="F38428"/>
    <a:srgbClr val="80BF3B"/>
    <a:srgbClr val="582881"/>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7" autoAdjust="0"/>
  </p:normalViewPr>
  <p:slideViewPr>
    <p:cSldViewPr>
      <p:cViewPr varScale="1">
        <p:scale>
          <a:sx n="105" d="100"/>
          <a:sy n="105" d="100"/>
        </p:scale>
        <p:origin x="714" y="78"/>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72" y="-513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9E52138-01AD-43BA-A217-3F4EAA4CB243}" type="datetimeFigureOut">
              <a:rPr lang="en-US"/>
              <a:pPr/>
              <a:t>2/20/2018</a:t>
            </a:fld>
            <a:endParaRPr lang="en-US" dirty="0"/>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itchFamily="34" charset="0"/>
              </a:defRPr>
            </a:lvl1pPr>
          </a:lstStyle>
          <a:p>
            <a:r>
              <a:rPr lang="en-US" dirty="0"/>
              <a:t>© 2012 Microsoft Corporation. All rights reserved. Microsoft, Windows, and other product names are or may be registered trademarks and/or trademarks in the U.S. and/or other countries.</a:t>
            </a:r>
          </a:p>
          <a:p>
            <a:r>
              <a:rPr lang="en-US"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82CDA6A-570F-45BD-BF8B-E98EAD77812D}" type="slidenum">
              <a:rPr lang="en-US"/>
              <a:pPr/>
              <a:t>‹#›</a:t>
            </a:fld>
            <a:endParaRPr lang="en-US" dirty="0"/>
          </a:p>
        </p:txBody>
      </p:sp>
    </p:spTree>
    <p:extLst>
      <p:ext uri="{BB962C8B-B14F-4D97-AF65-F5344CB8AC3E}">
        <p14:creationId xmlns:p14="http://schemas.microsoft.com/office/powerpoint/2010/main" val="169139426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itchFamily="34" charset="0"/>
              </a:defRPr>
            </a:lvl1pPr>
          </a:lstStyle>
          <a:p>
            <a:r>
              <a:rPr lang="en-US" dirty="0"/>
              <a:t>© 2012 Microsoft Corporation. All rights reserved. Microsoft, Windows, and other product names are or may be registered trademarks and/or trademarks in the U.S. and/or other countries.</a:t>
            </a:r>
          </a:p>
          <a:p>
            <a:r>
              <a:rPr lang="en-US" dirty="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145CD9-4342-4C27-8F1B-F61826EF534A}" type="datetimeFigureOut">
              <a:rPr lang="en-US"/>
              <a:pPr/>
              <a:t>2/20/2018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3D2B40B-49E6-42D9-A9F6-B5454D63C5A2}" type="slidenum">
              <a:rPr lang="en-US"/>
              <a:pPr/>
              <a:t>‹#›</a:t>
            </a:fld>
            <a:endParaRPr lang="en-US" dirty="0"/>
          </a:p>
        </p:txBody>
      </p:sp>
    </p:spTree>
    <p:extLst>
      <p:ext uri="{BB962C8B-B14F-4D97-AF65-F5344CB8AC3E}">
        <p14:creationId xmlns:p14="http://schemas.microsoft.com/office/powerpoint/2010/main" val="2787363845"/>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itchFamily="34" charset="-128"/>
        <a:cs typeface="+mn-cs"/>
      </a:defRPr>
    </a:lvl1pPr>
    <a:lvl2pPr marL="215900" indent="-107950"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2pPr>
    <a:lvl3pPr marL="333375" indent="-115888"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3pPr>
    <a:lvl4pPr marL="492125" indent="-149225"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4pPr>
    <a:lvl5pPr marL="627063" indent="-115888" algn="l" defTabSz="931863" rtl="0" fontAlgn="base">
      <a:lnSpc>
        <a:spcPct val="90000"/>
      </a:lnSpc>
      <a:spcBef>
        <a:spcPct val="30000"/>
      </a:spcBef>
      <a:spcAft>
        <a:spcPts val="338"/>
      </a:spcAft>
      <a:buFont typeface="Arial" pitchFamily="34" charset="0"/>
      <a:buChar char="•"/>
      <a:defRPr sz="900" kern="1200">
        <a:solidFill>
          <a:schemeClr val="tx1"/>
        </a:solidFill>
        <a:latin typeface="Segoe UI Light" pitchFamily="34" charset="0"/>
        <a:ea typeface="MS PGothic"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tiff"/><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tiff"/><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tiff"/><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58C28119-9B6A-43F2-B207-081F80423078}"/>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2E023943-3A4B-4AD4-9BD1-5830478D0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303730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E9D0D77D-9023-41C0-9D31-098738540E4C}"/>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F24318DF-2E50-4C81-8291-BA8B441D90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4015311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Rectangle 4">
            <a:extLst>
              <a:ext uri="{FF2B5EF4-FFF2-40B4-BE49-F238E27FC236}">
                <a16:creationId xmlns:a16="http://schemas.microsoft.com/office/drawing/2014/main" id="{6ED9BD6B-ED14-4C14-B908-800D9CC2ABC0}"/>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7844C2B8-7F71-4562-BF33-690F70AC50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30453841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F3FFB14F-8BF3-4896-9CBD-4D13391FE2B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86F332EB-02D6-4FDC-8399-28B48F71FE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41831934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1010B547-FB69-44B5-AA65-1DD84AD1552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0B23CA29-4B59-4506-B62B-6449239F4A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0196669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64B49523-5F48-401A-AB98-12A680472766}"/>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45AC4A03-2D65-4563-BABE-261592543F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8189823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2175479-BF92-4973-ABF1-1FC8A56FBAF4}"/>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4BEBB810-254A-4C14-A6A9-9DD6BA496C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403820780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FD682E6E-D693-47B4-93F8-88AE13A1A78A}"/>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C34AFCAD-271C-4321-9941-A7A0F5C28A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755706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519404-1B4B-459D-98BE-1C30989087B5}"/>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7" name="Picture 6">
            <a:extLst>
              <a:ext uri="{FF2B5EF4-FFF2-40B4-BE49-F238E27FC236}">
                <a16:creationId xmlns:a16="http://schemas.microsoft.com/office/drawing/2014/main" id="{CE7F264E-D37C-44E9-80AD-889F19BD75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7000808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828D53-DF72-465B-953A-66F665A5957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540E9B97-2734-47EB-80FC-D762EEC3CD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689665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2D2208-6AAC-4433-8328-088C5E00C5E0}"/>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CBE0E069-C372-4663-889A-F2EDA48DB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8017687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a:t>Click to edit Master text styles</a:t>
            </a:r>
          </a:p>
        </p:txBody>
      </p:sp>
      <p:sp>
        <p:nvSpPr>
          <p:cNvPr id="7" name="Rectangle 6">
            <a:extLst>
              <a:ext uri="{FF2B5EF4-FFF2-40B4-BE49-F238E27FC236}">
                <a16:creationId xmlns:a16="http://schemas.microsoft.com/office/drawing/2014/main" id="{87DEB840-4276-4FF8-88E7-DA0B580577A4}"/>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8" name="Picture 7">
            <a:extLst>
              <a:ext uri="{FF2B5EF4-FFF2-40B4-BE49-F238E27FC236}">
                <a16:creationId xmlns:a16="http://schemas.microsoft.com/office/drawing/2014/main" id="{39A1ED45-FBAF-4466-958E-CEB2AA1DF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33495197"/>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C0E1AE-5543-49E8-BCC9-6BB76F9542BD}"/>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943D5065-708D-4C25-8409-275CEB4757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85808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17E0B2-49E0-4FBC-A705-5131937C940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623FBD01-5F43-48DF-A9B3-59152D891F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686711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E19F0F98-C593-4239-95EF-20928D290A62}"/>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9" name="Picture 8">
            <a:extLst>
              <a:ext uri="{FF2B5EF4-FFF2-40B4-BE49-F238E27FC236}">
                <a16:creationId xmlns:a16="http://schemas.microsoft.com/office/drawing/2014/main" id="{DF187DC8-2B1D-4C3E-8562-BC229AA943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3235946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8" name="Rectangle 7">
            <a:extLst>
              <a:ext uri="{FF2B5EF4-FFF2-40B4-BE49-F238E27FC236}">
                <a16:creationId xmlns:a16="http://schemas.microsoft.com/office/drawing/2014/main" id="{AB9EA9D4-73B5-46EF-922D-233EE3A1DCEF}"/>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9" name="Picture 8">
            <a:extLst>
              <a:ext uri="{FF2B5EF4-FFF2-40B4-BE49-F238E27FC236}">
                <a16:creationId xmlns:a16="http://schemas.microsoft.com/office/drawing/2014/main" id="{A929AE39-2C64-47E6-BAFB-051FE63DDA0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923662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395667"/>
            <a:ext cx="10614815" cy="44379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16" name="TextBox 15"/>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Tree>
    <p:extLst>
      <p:ext uri="{BB962C8B-B14F-4D97-AF65-F5344CB8AC3E}">
        <p14:creationId xmlns:p14="http://schemas.microsoft.com/office/powerpoint/2010/main" val="159602158"/>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3648811"/>
            <a:ext cx="10726460" cy="1004492"/>
          </a:xfrm>
          <a:prstGeom prst="rect">
            <a:avLst/>
          </a:prstGeom>
        </p:spPr>
        <p:txBody>
          <a:bodyPr anchor="b"/>
          <a:lstStyle>
            <a:lvl1pPr>
              <a:defRPr sz="6119"/>
            </a:lvl1pPr>
          </a:lstStyle>
          <a:p>
            <a:r>
              <a:rPr lang="en-US" dirty="0"/>
              <a:t>Click to edit Master title style</a:t>
            </a:r>
            <a:endParaRPr lang="pt-BR" dirty="0"/>
          </a:p>
        </p:txBody>
      </p:sp>
      <p:sp>
        <p:nvSpPr>
          <p:cNvPr id="3" name="Text Placeholder 2"/>
          <p:cNvSpPr>
            <a:spLocks noGrp="1"/>
          </p:cNvSpPr>
          <p:nvPr>
            <p:ph type="body" idx="1" hasCustomPrompt="1"/>
          </p:nvPr>
        </p:nvSpPr>
        <p:spPr>
          <a:xfrm>
            <a:off x="848530" y="4680828"/>
            <a:ext cx="10726460" cy="1530052"/>
          </a:xfrm>
          <a:prstGeom prst="rect">
            <a:avLst/>
          </a:prstGeom>
        </p:spPr>
        <p:txBody>
          <a:bodyPr/>
          <a:lstStyle>
            <a:lvl1pPr marL="0" indent="0">
              <a:buNone/>
              <a:defRPr sz="2448" b="0" baseline="0">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dirty="0"/>
              <a:t>Name</a:t>
            </a:r>
          </a:p>
          <a:p>
            <a:pPr lvl="0"/>
            <a:r>
              <a:rPr lang="en-US" dirty="0"/>
              <a:t>Expertise</a:t>
            </a:r>
          </a:p>
          <a:p>
            <a:pPr lvl="0"/>
            <a:r>
              <a:rPr lang="en-US" dirty="0"/>
              <a:t>@Twitter / Site / FB</a:t>
            </a:r>
          </a:p>
        </p:txBody>
      </p:sp>
      <p:sp>
        <p:nvSpPr>
          <p:cNvPr id="4" name="Date Placeholder 3"/>
          <p:cNvSpPr>
            <a:spLocks noGrp="1"/>
          </p:cNvSpPr>
          <p:nvPr>
            <p:ph type="dt" sz="half" idx="10"/>
          </p:nvPr>
        </p:nvSpPr>
        <p:spPr>
          <a:xfrm>
            <a:off x="855008" y="6482889"/>
            <a:ext cx="2798207" cy="372394"/>
          </a:xfrm>
          <a:prstGeom prst="rect">
            <a:avLst/>
          </a:prstGeom>
        </p:spPr>
        <p:txBody>
          <a:bodyPr/>
          <a:lstStyle>
            <a:lvl1pPr>
              <a:defRPr/>
            </a:lvl1pPr>
          </a:lstStyle>
          <a:p>
            <a:r>
              <a:rPr lang="pt-BR" dirty="0"/>
              <a:t>Date</a:t>
            </a:r>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9" name="Rectangle 8"/>
          <p:cNvSpPr/>
          <p:nvPr userDrawn="1"/>
        </p:nvSpPr>
        <p:spPr>
          <a:xfrm>
            <a:off x="2307801" y="130"/>
            <a:ext cx="7115715" cy="1807520"/>
          </a:xfrm>
          <a:prstGeom prst="rect">
            <a:avLst/>
          </a:prstGeom>
          <a:solidFill>
            <a:srgbClr val="0873BB"/>
          </a:solidFill>
          <a:ln>
            <a:solidFill>
              <a:srgbClr val="0873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9510058" y="129"/>
            <a:ext cx="2926418" cy="1817134"/>
          </a:xfrm>
          <a:prstGeom prst="rect">
            <a:avLst/>
          </a:prstGeom>
          <a:solidFill>
            <a:srgbClr val="26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7288801" y="1903663"/>
            <a:ext cx="5147674" cy="1566074"/>
          </a:xfrm>
          <a:prstGeom prst="rect">
            <a:avLst/>
          </a:prstGeom>
          <a:solidFill>
            <a:srgbClr val="0873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2307799" y="1903665"/>
            <a:ext cx="4875227" cy="1566203"/>
          </a:xfrm>
          <a:prstGeom prst="rect">
            <a:avLst/>
          </a:prstGeom>
          <a:solidFill>
            <a:srgbClr val="26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2191725" cy="3469738"/>
          </a:xfrm>
          <a:prstGeom prst="rect">
            <a:avLst/>
          </a:prstGeom>
        </p:spPr>
      </p:pic>
      <p:sp>
        <p:nvSpPr>
          <p:cNvPr id="14" name="TextBox 13"/>
          <p:cNvSpPr txBox="1"/>
          <p:nvPr userDrawn="1"/>
        </p:nvSpPr>
        <p:spPr>
          <a:xfrm>
            <a:off x="2456503" y="77803"/>
            <a:ext cx="6788777" cy="1473609"/>
          </a:xfrm>
          <a:prstGeom prst="rect">
            <a:avLst/>
          </a:prstGeom>
          <a:noFill/>
        </p:spPr>
        <p:txBody>
          <a:bodyPr wrap="square" rtlCol="0">
            <a:spAutoFit/>
          </a:bodyPr>
          <a:lstStyle/>
          <a:p>
            <a:pPr algn="ctr"/>
            <a:r>
              <a:rPr lang="en-US" sz="4488" dirty="0">
                <a:solidFill>
                  <a:schemeClr val="bg1"/>
                </a:solidFill>
                <a:latin typeface="Segoe UI" panose="020B0502040204020203" pitchFamily="34" charset="0"/>
                <a:cs typeface="Segoe UI" panose="020B0502040204020203" pitchFamily="34" charset="0"/>
              </a:rPr>
              <a:t>Managing Azure</a:t>
            </a:r>
          </a:p>
          <a:p>
            <a:pPr algn="ctr"/>
            <a:r>
              <a:rPr lang="en-US" sz="4488" dirty="0">
                <a:solidFill>
                  <a:schemeClr val="bg1"/>
                </a:solidFill>
                <a:latin typeface="Segoe UI" panose="020B0502040204020203" pitchFamily="34" charset="0"/>
                <a:cs typeface="Segoe UI" panose="020B0502040204020203" pitchFamily="34" charset="0"/>
              </a:rPr>
              <a:t>With PowerShell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04283" y="309395"/>
            <a:ext cx="3232776" cy="1188987"/>
          </a:xfrm>
          <a:prstGeom prst="rect">
            <a:avLst/>
          </a:prstGeom>
        </p:spPr>
      </p:pic>
      <p:sp>
        <p:nvSpPr>
          <p:cNvPr id="16" name="TextBox 15"/>
          <p:cNvSpPr txBox="1"/>
          <p:nvPr userDrawn="1"/>
        </p:nvSpPr>
        <p:spPr>
          <a:xfrm>
            <a:off x="2336305" y="2074587"/>
            <a:ext cx="4807916" cy="862581"/>
          </a:xfrm>
          <a:prstGeom prst="rect">
            <a:avLst/>
          </a:prstGeom>
          <a:noFill/>
        </p:spPr>
        <p:txBody>
          <a:bodyPr wrap="square" rtlCol="0">
            <a:spAutoFit/>
          </a:bodyPr>
          <a:lstStyle/>
          <a:p>
            <a:pPr algn="ctr"/>
            <a:r>
              <a:rPr lang="en-US" sz="4896" dirty="0">
                <a:solidFill>
                  <a:schemeClr val="bg1"/>
                </a:solidFill>
                <a:latin typeface="Segoe UI" panose="020B0502040204020203" pitchFamily="34" charset="0"/>
                <a:cs typeface="Segoe UI" panose="020B0502040204020203" pitchFamily="34" charset="0"/>
              </a:rPr>
              <a:t>Thomas Rayner</a:t>
            </a:r>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90236" y="1960795"/>
            <a:ext cx="1593369" cy="159314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285039" y="1903665"/>
            <a:ext cx="1594055" cy="1593829"/>
          </a:xfrm>
          <a:prstGeom prst="rect">
            <a:avLst/>
          </a:prstGeom>
        </p:spPr>
      </p:pic>
    </p:spTree>
    <p:extLst>
      <p:ext uri="{BB962C8B-B14F-4D97-AF65-F5344CB8AC3E}">
        <p14:creationId xmlns:p14="http://schemas.microsoft.com/office/powerpoint/2010/main" val="3241052461"/>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70C0"/>
        </a:solidFill>
        <a:effectLst/>
      </p:bgPr>
    </p:bg>
    <p:spTree>
      <p:nvGrpSpPr>
        <p:cNvPr id="1" name=""/>
        <p:cNvGrpSpPr/>
        <p:nvPr/>
      </p:nvGrpSpPr>
      <p:grpSpPr>
        <a:xfrm>
          <a:off x="0" y="0"/>
          <a:ext cx="0" cy="0"/>
          <a:chOff x="0" y="0"/>
          <a:chExt cx="0" cy="0"/>
        </a:xfrm>
      </p:grpSpPr>
      <p:pic>
        <p:nvPicPr>
          <p:cNvPr id="3" name="Picture 6"/>
          <p:cNvPicPr>
            <a:picLocks noChangeAspect="1"/>
          </p:cNvPicPr>
          <p:nvPr userDrawn="1"/>
        </p:nvPicPr>
        <p:blipFill rotWithShape="1">
          <a:blip r:embed="rId2">
            <a:extLst>
              <a:ext uri="{28A0092B-C50C-407E-A947-70E740481C1C}">
                <a14:useLocalDpi xmlns:a14="http://schemas.microsoft.com/office/drawing/2010/main" val="0"/>
              </a:ext>
            </a:extLst>
          </a:blip>
          <a:srcRect l="47040" t="10123" r="3023" b="1524"/>
          <a:stretch/>
        </p:blipFill>
        <p:spPr bwMode="auto">
          <a:xfrm>
            <a:off x="7180585" y="0"/>
            <a:ext cx="5403944" cy="699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162859" y="281261"/>
            <a:ext cx="4648873" cy="862581"/>
          </a:xfrm>
          <a:prstGeom prst="rect">
            <a:avLst/>
          </a:prstGeom>
          <a:noFill/>
        </p:spPr>
        <p:txBody>
          <a:bodyPr wrap="square" rtlCol="0">
            <a:spAutoFit/>
          </a:bodyPr>
          <a:lstStyle/>
          <a:p>
            <a:r>
              <a:rPr lang="en-US" sz="4896" dirty="0">
                <a:solidFill>
                  <a:schemeClr val="bg1"/>
                </a:solidFill>
              </a:rPr>
              <a:t>Agenda</a:t>
            </a:r>
          </a:p>
        </p:txBody>
      </p:sp>
      <p:sp>
        <p:nvSpPr>
          <p:cNvPr id="7" name="Content Placeholder 2"/>
          <p:cNvSpPr>
            <a:spLocks noGrp="1"/>
          </p:cNvSpPr>
          <p:nvPr>
            <p:ph sz="half" idx="1"/>
          </p:nvPr>
        </p:nvSpPr>
        <p:spPr>
          <a:xfrm>
            <a:off x="330646" y="1432675"/>
            <a:ext cx="6613053" cy="533240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Tree>
    <p:extLst>
      <p:ext uri="{BB962C8B-B14F-4D97-AF65-F5344CB8AC3E}">
        <p14:creationId xmlns:p14="http://schemas.microsoft.com/office/powerpoint/2010/main" val="596177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395667"/>
            <a:ext cx="10614815" cy="44379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16" name="TextBox 15"/>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Tree>
    <p:extLst>
      <p:ext uri="{BB962C8B-B14F-4D97-AF65-F5344CB8AC3E}">
        <p14:creationId xmlns:p14="http://schemas.microsoft.com/office/powerpoint/2010/main" val="35440483"/>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66652" y="561547"/>
            <a:ext cx="10614815" cy="1162798"/>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966652" y="1861968"/>
            <a:ext cx="5173857"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295965" y="1861968"/>
            <a:ext cx="5285502" cy="44379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8" name="Rectangle 7"/>
          <p:cNvSpPr/>
          <p:nvPr userDrawn="1"/>
        </p:nvSpPr>
        <p:spPr>
          <a:xfrm>
            <a:off x="-1" y="6482888"/>
            <a:ext cx="12436475" cy="511637"/>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433" y="6380470"/>
            <a:ext cx="716575" cy="716474"/>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124036" y="6460460"/>
            <a:ext cx="556570" cy="556491"/>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98223" y="6400658"/>
            <a:ext cx="1838251" cy="676093"/>
          </a:xfrm>
          <a:prstGeom prst="rect">
            <a:avLst/>
          </a:prstGeom>
        </p:spPr>
      </p:pic>
      <p:sp>
        <p:nvSpPr>
          <p:cNvPr id="14" name="Rectangle 13"/>
          <p:cNvSpPr/>
          <p:nvPr userDrawn="1"/>
        </p:nvSpPr>
        <p:spPr>
          <a:xfrm>
            <a:off x="966652" y="7923"/>
            <a:ext cx="11469823" cy="511637"/>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 y="0"/>
            <a:ext cx="932736" cy="1476622"/>
          </a:xfrm>
          <a:prstGeom prst="rect">
            <a:avLst/>
          </a:prstGeom>
        </p:spPr>
      </p:pic>
      <p:sp>
        <p:nvSpPr>
          <p:cNvPr id="6" name="Footer Placeholder 5"/>
          <p:cNvSpPr>
            <a:spLocks noGrp="1"/>
          </p:cNvSpPr>
          <p:nvPr>
            <p:ph type="ftr" sz="quarter" idx="11"/>
          </p:nvPr>
        </p:nvSpPr>
        <p:spPr>
          <a:xfrm>
            <a:off x="2669970" y="6544415"/>
            <a:ext cx="4197310" cy="372394"/>
          </a:xfrm>
          <a:prstGeom prst="rect">
            <a:avLst/>
          </a:prstGeom>
        </p:spPr>
        <p:txBody>
          <a:bodyPr/>
          <a:lstStyle>
            <a:lvl1pPr>
              <a:defRPr sz="1836" b="1">
                <a:solidFill>
                  <a:schemeClr val="bg1"/>
                </a:solidFill>
              </a:defRPr>
            </a:lvl1pPr>
          </a:lstStyle>
          <a:p>
            <a:endParaRPr lang="pt-BR" dirty="0"/>
          </a:p>
        </p:txBody>
      </p:sp>
      <p:sp>
        <p:nvSpPr>
          <p:cNvPr id="7" name="Slide Number Placeholder 6"/>
          <p:cNvSpPr>
            <a:spLocks noGrp="1"/>
          </p:cNvSpPr>
          <p:nvPr>
            <p:ph type="sldNum" sz="quarter" idx="12"/>
          </p:nvPr>
        </p:nvSpPr>
        <p:spPr>
          <a:xfrm>
            <a:off x="7800016" y="6544414"/>
            <a:ext cx="2798207" cy="372394"/>
          </a:xfrm>
          <a:prstGeom prst="rect">
            <a:avLst/>
          </a:prstGeom>
        </p:spPr>
        <p:txBody>
          <a:bodyPr/>
          <a:lstStyle>
            <a:lvl1pPr>
              <a:defRPr b="1">
                <a:solidFill>
                  <a:schemeClr val="bg1"/>
                </a:solidFill>
              </a:defRPr>
            </a:lvl1pPr>
          </a:lstStyle>
          <a:p>
            <a:fld id="{629AA6F2-AF59-44DA-8AE6-E25B80ED9BF3}" type="slidenum">
              <a:rPr lang="pt-BR" smtClean="0"/>
              <a:pPr/>
              <a:t>‹#›</a:t>
            </a:fld>
            <a:endParaRPr lang="pt-BR" dirty="0"/>
          </a:p>
        </p:txBody>
      </p:sp>
      <p:sp>
        <p:nvSpPr>
          <p:cNvPr id="17" name="TextBox 16"/>
          <p:cNvSpPr txBox="1"/>
          <p:nvPr userDrawn="1"/>
        </p:nvSpPr>
        <p:spPr>
          <a:xfrm>
            <a:off x="7800016" y="82443"/>
            <a:ext cx="4670378" cy="376684"/>
          </a:xfrm>
          <a:prstGeom prst="rect">
            <a:avLst/>
          </a:prstGeom>
          <a:noFill/>
        </p:spPr>
        <p:txBody>
          <a:bodyPr wrap="square" rtlCol="0">
            <a:spAutoFit/>
          </a:bodyPr>
          <a:lstStyle/>
          <a:p>
            <a:r>
              <a:rPr lang="en-US" dirty="0">
                <a:solidFill>
                  <a:schemeClr val="bg1"/>
                </a:solidFill>
              </a:rPr>
              <a:t>@</a:t>
            </a:r>
            <a:r>
              <a:rPr lang="en-US" dirty="0" err="1">
                <a:solidFill>
                  <a:schemeClr val="bg1"/>
                </a:solidFill>
              </a:rPr>
              <a:t>MrThomasRayner</a:t>
            </a:r>
            <a:r>
              <a:rPr lang="en-US" dirty="0">
                <a:solidFill>
                  <a:schemeClr val="bg1"/>
                </a:solidFill>
              </a:rPr>
              <a:t> – workingsysadmin.com</a:t>
            </a:r>
            <a:endParaRPr lang="pt-BR" dirty="0">
              <a:solidFill>
                <a:schemeClr val="bg1"/>
              </a:solidFill>
            </a:endParaRPr>
          </a:p>
        </p:txBody>
      </p:sp>
    </p:spTree>
    <p:extLst>
      <p:ext uri="{BB962C8B-B14F-4D97-AF65-F5344CB8AC3E}">
        <p14:creationId xmlns:p14="http://schemas.microsoft.com/office/powerpoint/2010/main" val="199164503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20/02/2018</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72C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7" name="TextBox 6"/>
          <p:cNvSpPr txBox="1"/>
          <p:nvPr userDrawn="1"/>
        </p:nvSpPr>
        <p:spPr>
          <a:xfrm>
            <a:off x="1371971" y="5254374"/>
            <a:ext cx="10765252" cy="1599027"/>
          </a:xfrm>
          <a:prstGeom prst="rect">
            <a:avLst/>
          </a:prstGeom>
          <a:noFill/>
        </p:spPr>
        <p:txBody>
          <a:bodyPr wrap="square" rtlCol="0">
            <a:spAutoFit/>
          </a:bodyPr>
          <a:lstStyle/>
          <a:p>
            <a:pPr algn="r"/>
            <a:r>
              <a:rPr lang="pt-BR" sz="9791" dirty="0">
                <a:solidFill>
                  <a:schemeClr val="bg1"/>
                </a:solidFill>
              </a:rPr>
              <a:t>Ask Me Anything</a:t>
            </a:r>
          </a:p>
        </p:txBody>
      </p:sp>
    </p:spTree>
    <p:extLst>
      <p:ext uri="{BB962C8B-B14F-4D97-AF65-F5344CB8AC3E}">
        <p14:creationId xmlns:p14="http://schemas.microsoft.com/office/powerpoint/2010/main" val="413476521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A64A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8A73D713-3852-4730-86B5-1371E9041CDF}"/>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0C15456E-E1BE-4447-98AE-8800E7CA69E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835566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20/02/2018</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72C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6" name="TextBox 5"/>
          <p:cNvSpPr txBox="1"/>
          <p:nvPr userDrawn="1"/>
        </p:nvSpPr>
        <p:spPr>
          <a:xfrm>
            <a:off x="7406944" y="5254374"/>
            <a:ext cx="4730278" cy="1599027"/>
          </a:xfrm>
          <a:prstGeom prst="rect">
            <a:avLst/>
          </a:prstGeom>
          <a:noFill/>
        </p:spPr>
        <p:txBody>
          <a:bodyPr wrap="square" rtlCol="0">
            <a:spAutoFit/>
          </a:bodyPr>
          <a:lstStyle/>
          <a:p>
            <a:r>
              <a:rPr lang="pt-BR" sz="9791" dirty="0">
                <a:solidFill>
                  <a:schemeClr val="bg1"/>
                </a:solidFill>
              </a:rPr>
              <a:t>Demo</a:t>
            </a:r>
          </a:p>
        </p:txBody>
      </p:sp>
      <p:sp>
        <p:nvSpPr>
          <p:cNvPr id="7" name="Rectangle 6">
            <a:extLst>
              <a:ext uri="{FF2B5EF4-FFF2-40B4-BE49-F238E27FC236}">
                <a16:creationId xmlns:a16="http://schemas.microsoft.com/office/drawing/2014/main" id="{241ED472-816B-4CC6-A853-F218403F1908}"/>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8" name="Picture 7">
            <a:extLst>
              <a:ext uri="{FF2B5EF4-FFF2-40B4-BE49-F238E27FC236}">
                <a16:creationId xmlns:a16="http://schemas.microsoft.com/office/drawing/2014/main" id="{0F5A78E0-D450-4279-89C1-7C00CF526EB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1934229965"/>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fld id="{E90E3BD1-B73B-43E4-A4D1-9229F8DDBABB}" type="datetimeFigureOut">
              <a:rPr lang="pt-BR" smtClean="0"/>
              <a:t>20/02/2018</a:t>
            </a:fld>
            <a:endParaRPr lang="pt-BR" dirty="0"/>
          </a:p>
        </p:txBody>
      </p:sp>
      <p:sp>
        <p:nvSpPr>
          <p:cNvPr id="3" name="Footer Placeholder 2"/>
          <p:cNvSpPr>
            <a:spLocks noGrp="1"/>
          </p:cNvSpPr>
          <p:nvPr>
            <p:ph type="ftr" sz="quarter" idx="11"/>
          </p:nvPr>
        </p:nvSpPr>
        <p:spPr>
          <a:xfrm>
            <a:off x="4119583" y="6482889"/>
            <a:ext cx="4197310" cy="372394"/>
          </a:xfrm>
          <a:prstGeom prst="rect">
            <a:avLst/>
          </a:prstGeom>
        </p:spPr>
        <p:txBody>
          <a:bodyPr/>
          <a:lstStyle/>
          <a:p>
            <a:endParaRPr lang="pt-BR" dirty="0"/>
          </a:p>
        </p:txBody>
      </p:sp>
      <p:sp>
        <p:nvSpPr>
          <p:cNvPr id="4" name="Slide Number Placeholder 3"/>
          <p:cNvSpPr>
            <a:spLocks noGrp="1"/>
          </p:cNvSpPr>
          <p:nvPr>
            <p:ph type="sldNum" sz="quarter" idx="12"/>
          </p:nvPr>
        </p:nvSpPr>
        <p:spPr>
          <a:xfrm>
            <a:off x="8783260" y="6482889"/>
            <a:ext cx="2798207" cy="372394"/>
          </a:xfrm>
          <a:prstGeom prst="rect">
            <a:avLst/>
          </a:prstGeom>
        </p:spPr>
        <p:txBody>
          <a:bodyPr/>
          <a:lstStyle/>
          <a:p>
            <a:fld id="{629AA6F2-AF59-44DA-8AE6-E25B80ED9BF3}" type="slidenum">
              <a:rPr lang="pt-BR" smtClean="0"/>
              <a:t>‹#›</a:t>
            </a:fld>
            <a:endParaRPr lang="pt-BR" dirty="0"/>
          </a:p>
        </p:txBody>
      </p:sp>
      <p:sp>
        <p:nvSpPr>
          <p:cNvPr id="5" name="Rectangle 4"/>
          <p:cNvSpPr/>
          <p:nvPr userDrawn="1"/>
        </p:nvSpPr>
        <p:spPr>
          <a:xfrm>
            <a:off x="0" y="0"/>
            <a:ext cx="12436475" cy="6994525"/>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pt-BR"/>
          </a:p>
        </p:txBody>
      </p:sp>
      <p:sp>
        <p:nvSpPr>
          <p:cNvPr id="6" name="TextBox 5"/>
          <p:cNvSpPr txBox="1"/>
          <p:nvPr userDrawn="1"/>
        </p:nvSpPr>
        <p:spPr>
          <a:xfrm>
            <a:off x="8653118" y="5254374"/>
            <a:ext cx="3484104" cy="3167549"/>
          </a:xfrm>
          <a:prstGeom prst="rect">
            <a:avLst/>
          </a:prstGeom>
          <a:noFill/>
        </p:spPr>
        <p:txBody>
          <a:bodyPr wrap="square" rtlCol="0">
            <a:spAutoFit/>
          </a:bodyPr>
          <a:lstStyle/>
          <a:p>
            <a:r>
              <a:rPr lang="pt-BR" sz="9791" dirty="0">
                <a:solidFill>
                  <a:schemeClr val="bg1"/>
                </a:solidFill>
              </a:rPr>
              <a:t>Demo</a:t>
            </a:r>
          </a:p>
        </p:txBody>
      </p:sp>
    </p:spTree>
    <p:extLst>
      <p:ext uri="{BB962C8B-B14F-4D97-AF65-F5344CB8AC3E}">
        <p14:creationId xmlns:p14="http://schemas.microsoft.com/office/powerpoint/2010/main" val="2299137603"/>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7030A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287" y="2827424"/>
            <a:ext cx="3232776" cy="1188987"/>
          </a:xfrm>
          <a:prstGeom prst="rect">
            <a:avLst/>
          </a:prstGeom>
        </p:spPr>
      </p:pic>
    </p:spTree>
    <p:extLst>
      <p:ext uri="{BB962C8B-B14F-4D97-AF65-F5344CB8AC3E}">
        <p14:creationId xmlns:p14="http://schemas.microsoft.com/office/powerpoint/2010/main" val="24970028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A80AC836-B82D-48A6-9C86-81A62D6E1C0E}"/>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DB59F345-3EFE-44C9-8709-6D1D91A94F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260241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95219743-903B-4020-9B4F-1B8702ADDC3B}"/>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618E8833-B447-484C-B242-91DFAAD039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5144261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30949AFF-8D21-4151-A2C9-1C2E69D15E02}"/>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4" name="Picture 3">
            <a:extLst>
              <a:ext uri="{FF2B5EF4-FFF2-40B4-BE49-F238E27FC236}">
                <a16:creationId xmlns:a16="http://schemas.microsoft.com/office/drawing/2014/main" id="{2080C4DA-6639-4160-B1DE-8A64702B6EF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6343184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DD9428D5-5AB6-45F6-BB95-4A33C8D96EC1}"/>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198A99BE-6B33-453A-9863-5FDAF16415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8328114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p>
        </p:txBody>
      </p:sp>
      <p:sp>
        <p:nvSpPr>
          <p:cNvPr id="4" name="Rectangle 3">
            <a:extLst>
              <a:ext uri="{FF2B5EF4-FFF2-40B4-BE49-F238E27FC236}">
                <a16:creationId xmlns:a16="http://schemas.microsoft.com/office/drawing/2014/main" id="{8DAA6F09-C6F6-4DE9-A7D5-FDF3D95E72FA}"/>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792E98FD-E2EE-479F-B17F-BF3279BD1F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5161835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3B8F5363-225B-4EEC-898C-8E3E34F574A9}"/>
              </a:ext>
            </a:extLst>
          </p:cNvPr>
          <p:cNvSpPr/>
          <p:nvPr userDrawn="1"/>
        </p:nvSpPr>
        <p:spPr>
          <a:xfrm>
            <a:off x="947650" y="7769"/>
            <a:ext cx="11244350" cy="501650"/>
          </a:xfrm>
          <a:prstGeom prst="rect">
            <a:avLst/>
          </a:prstGeom>
          <a:solidFill>
            <a:srgbClr val="0A64A1"/>
          </a:solidFill>
          <a:ln>
            <a:solidFill>
              <a:srgbClr val="0A64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BR" dirty="0"/>
              <a:t>@MrThomasRayner</a:t>
            </a:r>
          </a:p>
        </p:txBody>
      </p:sp>
      <p:pic>
        <p:nvPicPr>
          <p:cNvPr id="5" name="Picture 4">
            <a:extLst>
              <a:ext uri="{FF2B5EF4-FFF2-40B4-BE49-F238E27FC236}">
                <a16:creationId xmlns:a16="http://schemas.microsoft.com/office/drawing/2014/main" id="{20EF7395-A9EE-4574-9277-0C29B740A6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400" cy="1447800"/>
          </a:xfrm>
          <a:prstGeom prst="rect">
            <a:avLst/>
          </a:prstGeom>
        </p:spPr>
      </p:pic>
    </p:spTree>
    <p:extLst>
      <p:ext uri="{BB962C8B-B14F-4D97-AF65-F5344CB8AC3E}">
        <p14:creationId xmlns:p14="http://schemas.microsoft.com/office/powerpoint/2010/main" val="33141373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20" r:id="rId24"/>
  </p:sldLayoutIdLst>
  <p:transition>
    <p:fade/>
  </p:transition>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04988"/>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pt-BR"/>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3808" y="3364802"/>
            <a:ext cx="4967163" cy="1004492"/>
          </a:xfrm>
        </p:spPr>
        <p:txBody>
          <a:bodyPr/>
          <a:lstStyle/>
          <a:p>
            <a:r>
              <a:rPr lang="en-US" sz="4488" dirty="0"/>
              <a:t>Connect with me</a:t>
            </a:r>
          </a:p>
        </p:txBody>
      </p:sp>
      <p:sp>
        <p:nvSpPr>
          <p:cNvPr id="10" name="Text Placeholder 9"/>
          <p:cNvSpPr>
            <a:spLocks noGrp="1"/>
          </p:cNvSpPr>
          <p:nvPr>
            <p:ph type="body" idx="1"/>
          </p:nvPr>
        </p:nvSpPr>
        <p:spPr>
          <a:xfrm>
            <a:off x="303808" y="4335224"/>
            <a:ext cx="7260486" cy="1530052"/>
          </a:xfrm>
        </p:spPr>
        <p:txBody>
          <a:bodyPr/>
          <a:lstStyle/>
          <a:p>
            <a:r>
              <a:rPr lang="en-US" dirty="0"/>
              <a:t>Twitter: @</a:t>
            </a:r>
            <a:r>
              <a:rPr lang="en-US" dirty="0" err="1"/>
              <a:t>MrThomasRayner</a:t>
            </a:r>
            <a:r>
              <a:rPr lang="en-US" dirty="0"/>
              <a:t> </a:t>
            </a:r>
          </a:p>
          <a:p>
            <a:r>
              <a:rPr lang="en-US" dirty="0"/>
              <a:t>LinkedIn.com/in/</a:t>
            </a:r>
            <a:r>
              <a:rPr lang="en-US" dirty="0" err="1"/>
              <a:t>thomasrayner</a:t>
            </a:r>
            <a:endParaRPr lang="en-US" dirty="0"/>
          </a:p>
          <a:p>
            <a:r>
              <a:rPr lang="en-US" dirty="0"/>
              <a:t>workingsysadmin.com</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230" y="6210879"/>
            <a:ext cx="678257" cy="678257"/>
          </a:xfrm>
          <a:prstGeom prst="rect">
            <a:avLst/>
          </a:prstGeom>
        </p:spPr>
      </p:pic>
      <p:sp>
        <p:nvSpPr>
          <p:cNvPr id="3" name="Rectangle 2"/>
          <p:cNvSpPr/>
          <p:nvPr/>
        </p:nvSpPr>
        <p:spPr>
          <a:xfrm>
            <a:off x="303809" y="6041595"/>
            <a:ext cx="11270421" cy="845744"/>
          </a:xfrm>
          <a:prstGeom prst="rect">
            <a:avLst/>
          </a:prstGeom>
        </p:spPr>
        <p:txBody>
          <a:bodyPr wrap="square">
            <a:spAutoFit/>
          </a:bodyPr>
          <a:lstStyle/>
          <a:p>
            <a:pPr defTabSz="932597" fontAlgn="auto">
              <a:spcBef>
                <a:spcPts val="0"/>
              </a:spcBef>
              <a:spcAft>
                <a:spcPts val="0"/>
              </a:spcAft>
            </a:pPr>
            <a:r>
              <a:rPr lang="en-US" sz="2448" b="1" dirty="0">
                <a:solidFill>
                  <a:prstClr val="black">
                    <a:tint val="75000"/>
                  </a:prstClr>
                </a:solidFill>
                <a:latin typeface="Segoe UI Light"/>
                <a:ea typeface="+mn-ea"/>
              </a:rPr>
              <a:t>Slides and Demo Script</a:t>
            </a:r>
          </a:p>
          <a:p>
            <a:pPr defTabSz="932597" fontAlgn="auto">
              <a:spcBef>
                <a:spcPts val="0"/>
              </a:spcBef>
              <a:spcAft>
                <a:spcPts val="0"/>
              </a:spcAft>
            </a:pPr>
            <a:r>
              <a:rPr lang="en-US" dirty="0">
                <a:solidFill>
                  <a:schemeClr val="bg1">
                    <a:lumMod val="50000"/>
                  </a:schemeClr>
                </a:solidFill>
                <a:latin typeface="Segoe UI Light"/>
                <a:ea typeface="+mn-ea"/>
              </a:rPr>
              <a:t>https://github.com/ThmsRynr/Presentation-Files</a:t>
            </a:r>
            <a:endParaRPr lang="en-US" sz="2448" dirty="0">
              <a:solidFill>
                <a:prstClr val="black">
                  <a:tint val="75000"/>
                </a:prstClr>
              </a:solidFill>
              <a:latin typeface="Segoe UI Light"/>
              <a:ea typeface="+mn-e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416" y="3554653"/>
            <a:ext cx="2486942" cy="2486942"/>
          </a:xfrm>
          <a:prstGeom prst="rect">
            <a:avLst/>
          </a:prstGeom>
        </p:spPr>
      </p:pic>
    </p:spTree>
    <p:extLst>
      <p:ext uri="{BB962C8B-B14F-4D97-AF65-F5344CB8AC3E}">
        <p14:creationId xmlns:p14="http://schemas.microsoft.com/office/powerpoint/2010/main" val="29322086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5A09-E185-40B0-847B-85428B0A5C8E}"/>
              </a:ext>
            </a:extLst>
          </p:cNvPr>
          <p:cNvSpPr>
            <a:spLocks noGrp="1"/>
          </p:cNvSpPr>
          <p:nvPr>
            <p:ph type="title"/>
          </p:nvPr>
        </p:nvSpPr>
        <p:spPr/>
        <p:txBody>
          <a:bodyPr/>
          <a:lstStyle/>
          <a:p>
            <a:r>
              <a:rPr lang="en-US" dirty="0"/>
              <a:t>A word on scope</a:t>
            </a:r>
          </a:p>
        </p:txBody>
      </p:sp>
      <p:sp>
        <p:nvSpPr>
          <p:cNvPr id="3" name="Content Placeholder 2">
            <a:extLst>
              <a:ext uri="{FF2B5EF4-FFF2-40B4-BE49-F238E27FC236}">
                <a16:creationId xmlns:a16="http://schemas.microsoft.com/office/drawing/2014/main" id="{FE6D22EF-B598-46D3-9EAE-458B46D708E9}"/>
              </a:ext>
            </a:extLst>
          </p:cNvPr>
          <p:cNvSpPr>
            <a:spLocks noGrp="1"/>
          </p:cNvSpPr>
          <p:nvPr>
            <p:ph sz="half" idx="1"/>
          </p:nvPr>
        </p:nvSpPr>
        <p:spPr/>
        <p:txBody>
          <a:bodyPr/>
          <a:lstStyle/>
          <a:p>
            <a:r>
              <a:rPr lang="en-US" dirty="0"/>
              <a:t>Deployment models</a:t>
            </a:r>
          </a:p>
          <a:p>
            <a:pPr lvl="1"/>
            <a:r>
              <a:rPr lang="en-US" dirty="0"/>
              <a:t>Classic</a:t>
            </a:r>
          </a:p>
          <a:p>
            <a:pPr lvl="1"/>
            <a:r>
              <a:rPr lang="en-US" dirty="0"/>
              <a:t>Resource Manager</a:t>
            </a:r>
          </a:p>
          <a:p>
            <a:r>
              <a:rPr lang="en-US" dirty="0"/>
              <a:t>CLI interfaces</a:t>
            </a:r>
          </a:p>
          <a:p>
            <a:pPr lvl="1"/>
            <a:r>
              <a:rPr lang="en-US" dirty="0"/>
              <a:t>Azure Cloud Shell</a:t>
            </a:r>
          </a:p>
          <a:p>
            <a:pPr lvl="2"/>
            <a:r>
              <a:rPr lang="en-US" dirty="0"/>
              <a:t>PowerShell</a:t>
            </a:r>
          </a:p>
          <a:p>
            <a:pPr lvl="2"/>
            <a:r>
              <a:rPr lang="en-US" dirty="0"/>
              <a:t>Bash</a:t>
            </a:r>
          </a:p>
          <a:p>
            <a:pPr lvl="1"/>
            <a:r>
              <a:rPr lang="en-US" dirty="0"/>
              <a:t>Azure CLI</a:t>
            </a:r>
          </a:p>
          <a:p>
            <a:pPr lvl="1"/>
            <a:r>
              <a:rPr lang="en-US" dirty="0" err="1"/>
              <a:t>AzureRM</a:t>
            </a:r>
            <a:r>
              <a:rPr lang="en-US" dirty="0"/>
              <a:t> PowerShell Module</a:t>
            </a:r>
          </a:p>
          <a:p>
            <a:pPr marL="0" indent="0">
              <a:buNone/>
            </a:pPr>
            <a:endParaRPr lang="en-US" sz="1050" dirty="0"/>
          </a:p>
          <a:p>
            <a:pPr marL="0" indent="0">
              <a:buNone/>
            </a:pPr>
            <a:r>
              <a:rPr lang="en-US" dirty="0"/>
              <a:t>Each of these has strong use cases and scenarios that make it worth learning and using!</a:t>
            </a:r>
          </a:p>
        </p:txBody>
      </p:sp>
    </p:spTree>
    <p:extLst>
      <p:ext uri="{BB962C8B-B14F-4D97-AF65-F5344CB8AC3E}">
        <p14:creationId xmlns:p14="http://schemas.microsoft.com/office/powerpoint/2010/main" val="4713683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nodeType="clickEffect">
                                  <p:stCondLst>
                                    <p:cond delay="0"/>
                                  </p:stCondLst>
                                  <p:iterate type="lt">
                                    <p:tmPct val="4000"/>
                                  </p:iterate>
                                  <p:childTnLst>
                                    <p:set>
                                      <p:cBhvr override="childStyle">
                                        <p:cTn id="32" dur="500" fill="hold"/>
                                        <p:tgtEl>
                                          <p:spTgt spid="3">
                                            <p:txEl>
                                              <p:pRg st="2" end="2"/>
                                            </p:txEl>
                                          </p:spTgt>
                                        </p:tgtEl>
                                        <p:attrNameLst>
                                          <p:attrName>style.color</p:attrName>
                                        </p:attrNameLst>
                                      </p:cBhvr>
                                      <p:to>
                                        <p:clrVal>
                                          <a:srgbClr val="0A64A1"/>
                                        </p:clrVal>
                                      </p:to>
                                    </p:set>
                                    <p:set>
                                      <p:cBhvr>
                                        <p:cTn id="33" dur="500" fill="hold"/>
                                        <p:tgtEl>
                                          <p:spTgt spid="3">
                                            <p:txEl>
                                              <p:pRg st="2" end="2"/>
                                            </p:txEl>
                                          </p:spTgt>
                                        </p:tgtEl>
                                        <p:attrNameLst>
                                          <p:attrName>fillcolor</p:attrName>
                                        </p:attrNameLst>
                                      </p:cBhvr>
                                      <p:to>
                                        <p:clrVal>
                                          <a:srgbClr val="0A64A1"/>
                                        </p:clrVal>
                                      </p:to>
                                    </p:set>
                                    <p:set>
                                      <p:cBhvr>
                                        <p:cTn id="34" dur="500" fill="hold"/>
                                        <p:tgtEl>
                                          <p:spTgt spid="3">
                                            <p:txEl>
                                              <p:pRg st="2" end="2"/>
                                            </p:txEl>
                                          </p:spTgt>
                                        </p:tgtEl>
                                        <p:attrNameLst>
                                          <p:attrName>fill.type</p:attrName>
                                        </p:attrNameLst>
                                      </p:cBhvr>
                                      <p:to>
                                        <p:strVal val="solid"/>
                                      </p:to>
                                    </p:set>
                                  </p:childTnLst>
                                </p:cTn>
                              </p:par>
                              <p:par>
                                <p:cTn id="35" presetID="34" presetClass="emph" presetSubtype="0" fill="hold" nodeType="withEffect">
                                  <p:stCondLst>
                                    <p:cond delay="0"/>
                                  </p:stCondLst>
                                  <p:iterate type="lt">
                                    <p:tmPct val="5000"/>
                                  </p:iterate>
                                  <p:childTnLst>
                                    <p:animMotion origin="layout" path="M 0.0 0.0 L 0.0 -0.07213" pathEditMode="relative" ptsTypes="">
                                      <p:cBhvr>
                                        <p:cTn id="36" dur="250" accel="50000" decel="50000" autoRev="1" fill="hold">
                                          <p:stCondLst>
                                            <p:cond delay="0"/>
                                          </p:stCondLst>
                                        </p:cTn>
                                        <p:tgtEl>
                                          <p:spTgt spid="3">
                                            <p:txEl>
                                              <p:pRg st="2" end="2"/>
                                            </p:txEl>
                                          </p:spTgt>
                                        </p:tgtEl>
                                        <p:attrNameLst>
                                          <p:attrName>ppt_x</p:attrName>
                                          <p:attrName>ppt_y</p:attrName>
                                        </p:attrNameLst>
                                      </p:cBhvr>
                                    </p:animMotion>
                                    <p:animRot by="1500000">
                                      <p:cBhvr>
                                        <p:cTn id="37" dur="125" fill="hold">
                                          <p:stCondLst>
                                            <p:cond delay="0"/>
                                          </p:stCondLst>
                                        </p:cTn>
                                        <p:tgtEl>
                                          <p:spTgt spid="3">
                                            <p:txEl>
                                              <p:pRg st="2" end="2"/>
                                            </p:txEl>
                                          </p:spTgt>
                                        </p:tgtEl>
                                        <p:attrNameLst>
                                          <p:attrName>r</p:attrName>
                                        </p:attrNameLst>
                                      </p:cBhvr>
                                    </p:animRot>
                                    <p:animRot by="-1500000">
                                      <p:cBhvr>
                                        <p:cTn id="38" dur="125" fill="hold">
                                          <p:stCondLst>
                                            <p:cond delay="125"/>
                                          </p:stCondLst>
                                        </p:cTn>
                                        <p:tgtEl>
                                          <p:spTgt spid="3">
                                            <p:txEl>
                                              <p:pRg st="2" end="2"/>
                                            </p:txEl>
                                          </p:spTgt>
                                        </p:tgtEl>
                                        <p:attrNameLst>
                                          <p:attrName>r</p:attrName>
                                        </p:attrNameLst>
                                      </p:cBhvr>
                                    </p:animRot>
                                    <p:animRot by="-1500000">
                                      <p:cBhvr>
                                        <p:cTn id="39" dur="125" fill="hold">
                                          <p:stCondLst>
                                            <p:cond delay="250"/>
                                          </p:stCondLst>
                                        </p:cTn>
                                        <p:tgtEl>
                                          <p:spTgt spid="3">
                                            <p:txEl>
                                              <p:pRg st="2" end="2"/>
                                            </p:txEl>
                                          </p:spTgt>
                                        </p:tgtEl>
                                        <p:attrNameLst>
                                          <p:attrName>r</p:attrName>
                                        </p:attrNameLst>
                                      </p:cBhvr>
                                    </p:animRot>
                                    <p:animRot by="1500000">
                                      <p:cBhvr>
                                        <p:cTn id="40" dur="125" fill="hold">
                                          <p:stCondLst>
                                            <p:cond delay="375"/>
                                          </p:stCondLst>
                                        </p:cTn>
                                        <p:tgtEl>
                                          <p:spTgt spid="3">
                                            <p:txEl>
                                              <p:pRg st="2" end="2"/>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6" presetClass="emph" presetSubtype="0" fill="hold" nodeType="clickEffect">
                                  <p:stCondLst>
                                    <p:cond delay="0"/>
                                  </p:stCondLst>
                                  <p:iterate type="lt">
                                    <p:tmPct val="4000"/>
                                  </p:iterate>
                                  <p:childTnLst>
                                    <p:set>
                                      <p:cBhvr override="childStyle">
                                        <p:cTn id="44" dur="500" fill="hold"/>
                                        <p:tgtEl>
                                          <p:spTgt spid="3">
                                            <p:txEl>
                                              <p:pRg st="8" end="8"/>
                                            </p:txEl>
                                          </p:spTgt>
                                        </p:tgtEl>
                                        <p:attrNameLst>
                                          <p:attrName>style.color</p:attrName>
                                        </p:attrNameLst>
                                      </p:cBhvr>
                                      <p:to>
                                        <p:clrVal>
                                          <a:srgbClr val="0A64A1"/>
                                        </p:clrVal>
                                      </p:to>
                                    </p:set>
                                    <p:set>
                                      <p:cBhvr>
                                        <p:cTn id="45" dur="500" fill="hold"/>
                                        <p:tgtEl>
                                          <p:spTgt spid="3">
                                            <p:txEl>
                                              <p:pRg st="8" end="8"/>
                                            </p:txEl>
                                          </p:spTgt>
                                        </p:tgtEl>
                                        <p:attrNameLst>
                                          <p:attrName>fillcolor</p:attrName>
                                        </p:attrNameLst>
                                      </p:cBhvr>
                                      <p:to>
                                        <p:clrVal>
                                          <a:srgbClr val="0A64A1"/>
                                        </p:clrVal>
                                      </p:to>
                                    </p:set>
                                    <p:set>
                                      <p:cBhvr>
                                        <p:cTn id="46" dur="500" fill="hold"/>
                                        <p:tgtEl>
                                          <p:spTgt spid="3">
                                            <p:txEl>
                                              <p:pRg st="8" end="8"/>
                                            </p:txEl>
                                          </p:spTgt>
                                        </p:tgtEl>
                                        <p:attrNameLst>
                                          <p:attrName>fill.type</p:attrName>
                                        </p:attrNameLst>
                                      </p:cBhvr>
                                      <p:to>
                                        <p:strVal val="solid"/>
                                      </p:to>
                                    </p:set>
                                  </p:childTnLst>
                                </p:cTn>
                              </p:par>
                              <p:par>
                                <p:cTn id="47" presetID="34" presetClass="emph" presetSubtype="0" fill="hold" nodeType="withEffect">
                                  <p:stCondLst>
                                    <p:cond delay="0"/>
                                  </p:stCondLst>
                                  <p:iterate type="lt">
                                    <p:tmPct val="5000"/>
                                  </p:iterate>
                                  <p:childTnLst>
                                    <p:animMotion origin="layout" path="M 0.0 0.0 L 0.0 -0.07213" pathEditMode="relative" ptsTypes="">
                                      <p:cBhvr>
                                        <p:cTn id="48" dur="250" accel="50000" decel="50000" autoRev="1" fill="hold">
                                          <p:stCondLst>
                                            <p:cond delay="0"/>
                                          </p:stCondLst>
                                        </p:cTn>
                                        <p:tgtEl>
                                          <p:spTgt spid="3">
                                            <p:txEl>
                                              <p:pRg st="8" end="8"/>
                                            </p:txEl>
                                          </p:spTgt>
                                        </p:tgtEl>
                                        <p:attrNameLst>
                                          <p:attrName>ppt_x</p:attrName>
                                          <p:attrName>ppt_y</p:attrName>
                                        </p:attrNameLst>
                                      </p:cBhvr>
                                    </p:animMotion>
                                    <p:animRot by="1500000">
                                      <p:cBhvr>
                                        <p:cTn id="49" dur="125" fill="hold">
                                          <p:stCondLst>
                                            <p:cond delay="0"/>
                                          </p:stCondLst>
                                        </p:cTn>
                                        <p:tgtEl>
                                          <p:spTgt spid="3">
                                            <p:txEl>
                                              <p:pRg st="8" end="8"/>
                                            </p:txEl>
                                          </p:spTgt>
                                        </p:tgtEl>
                                        <p:attrNameLst>
                                          <p:attrName>r</p:attrName>
                                        </p:attrNameLst>
                                      </p:cBhvr>
                                    </p:animRot>
                                    <p:animRot by="-1500000">
                                      <p:cBhvr>
                                        <p:cTn id="50" dur="125" fill="hold">
                                          <p:stCondLst>
                                            <p:cond delay="125"/>
                                          </p:stCondLst>
                                        </p:cTn>
                                        <p:tgtEl>
                                          <p:spTgt spid="3">
                                            <p:txEl>
                                              <p:pRg st="8" end="8"/>
                                            </p:txEl>
                                          </p:spTgt>
                                        </p:tgtEl>
                                        <p:attrNameLst>
                                          <p:attrName>r</p:attrName>
                                        </p:attrNameLst>
                                      </p:cBhvr>
                                    </p:animRot>
                                    <p:animRot by="-1500000">
                                      <p:cBhvr>
                                        <p:cTn id="51" dur="125" fill="hold">
                                          <p:stCondLst>
                                            <p:cond delay="250"/>
                                          </p:stCondLst>
                                        </p:cTn>
                                        <p:tgtEl>
                                          <p:spTgt spid="3">
                                            <p:txEl>
                                              <p:pRg st="8" end="8"/>
                                            </p:txEl>
                                          </p:spTgt>
                                        </p:tgtEl>
                                        <p:attrNameLst>
                                          <p:attrName>r</p:attrName>
                                        </p:attrNameLst>
                                      </p:cBhvr>
                                    </p:animRot>
                                    <p:animRot by="1500000">
                                      <p:cBhvr>
                                        <p:cTn id="52" dur="125" fill="hold">
                                          <p:stCondLst>
                                            <p:cond delay="375"/>
                                          </p:stCondLst>
                                        </p:cTn>
                                        <p:tgtEl>
                                          <p:spTgt spid="3">
                                            <p:txEl>
                                              <p:pRg st="8" end="8"/>
                                            </p:txEl>
                                          </p:spTgt>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A112D6-C9AD-4F46-81BF-43C2BA7C17A7}"/>
              </a:ext>
            </a:extLst>
          </p:cNvPr>
          <p:cNvSpPr txBox="1"/>
          <p:nvPr/>
        </p:nvSpPr>
        <p:spPr>
          <a:xfrm>
            <a:off x="366141" y="1577043"/>
            <a:ext cx="10058290" cy="1107996"/>
          </a:xfrm>
          <a:prstGeom prst="rect">
            <a:avLst/>
          </a:prstGeom>
          <a:noFill/>
        </p:spPr>
        <p:txBody>
          <a:bodyPr wrap="square" rtlCol="0">
            <a:spAutoFit/>
          </a:bodyPr>
          <a:lstStyle/>
          <a:p>
            <a:r>
              <a:rPr lang="en-US" sz="6600" dirty="0">
                <a:solidFill>
                  <a:schemeClr val="bg1"/>
                </a:solidFill>
              </a:rPr>
              <a:t>Let’s figure it out together</a:t>
            </a:r>
          </a:p>
        </p:txBody>
      </p:sp>
    </p:spTree>
    <p:extLst>
      <p:ext uri="{BB962C8B-B14F-4D97-AF65-F5344CB8AC3E}">
        <p14:creationId xmlns:p14="http://schemas.microsoft.com/office/powerpoint/2010/main" val="21193330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5A09-E185-40B0-847B-85428B0A5C8E}"/>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FE6D22EF-B598-46D3-9EAE-458B46D708E9}"/>
              </a:ext>
            </a:extLst>
          </p:cNvPr>
          <p:cNvSpPr>
            <a:spLocks noGrp="1"/>
          </p:cNvSpPr>
          <p:nvPr>
            <p:ph sz="half" idx="1"/>
          </p:nvPr>
        </p:nvSpPr>
        <p:spPr>
          <a:xfrm>
            <a:off x="966652" y="1395667"/>
            <a:ext cx="10614815" cy="5109091"/>
          </a:xfrm>
        </p:spPr>
        <p:txBody>
          <a:bodyPr/>
          <a:lstStyle/>
          <a:p>
            <a:r>
              <a:rPr lang="en-US" dirty="0"/>
              <a:t>You don’t need incredible PowerShell prowess to use the </a:t>
            </a:r>
            <a:r>
              <a:rPr lang="en-US" dirty="0" err="1"/>
              <a:t>AzureRM</a:t>
            </a:r>
            <a:r>
              <a:rPr lang="en-US" dirty="0"/>
              <a:t> PowerShell module</a:t>
            </a:r>
          </a:p>
          <a:p>
            <a:r>
              <a:rPr lang="en-US" dirty="0"/>
              <a:t>Repetitive tasks are generally well-suited for automation</a:t>
            </a:r>
          </a:p>
          <a:p>
            <a:r>
              <a:rPr lang="en-US" dirty="0"/>
              <a:t>The web portal is easy to explore</a:t>
            </a:r>
          </a:p>
          <a:p>
            <a:endParaRPr lang="en-US" dirty="0"/>
          </a:p>
          <a:p>
            <a:r>
              <a:rPr lang="en-US" dirty="0"/>
              <a:t>These are all just tools in your toolbox – use the best one for the job</a:t>
            </a:r>
          </a:p>
        </p:txBody>
      </p:sp>
    </p:spTree>
    <p:extLst>
      <p:ext uri="{BB962C8B-B14F-4D97-AF65-F5344CB8AC3E}">
        <p14:creationId xmlns:p14="http://schemas.microsoft.com/office/powerpoint/2010/main" val="1609668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p:cNvSpPr txBox="1">
            <a:spLocks/>
          </p:cNvSpPr>
          <p:nvPr/>
        </p:nvSpPr>
        <p:spPr>
          <a:xfrm>
            <a:off x="303808" y="477185"/>
            <a:ext cx="4967163" cy="8337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88" dirty="0">
                <a:solidFill>
                  <a:schemeClr val="bg1"/>
                </a:solidFill>
              </a:rPr>
              <a:t>Connect with me</a:t>
            </a:r>
          </a:p>
        </p:txBody>
      </p:sp>
      <p:sp>
        <p:nvSpPr>
          <p:cNvPr id="3" name="Text Placeholder 9"/>
          <p:cNvSpPr txBox="1">
            <a:spLocks/>
          </p:cNvSpPr>
          <p:nvPr/>
        </p:nvSpPr>
        <p:spPr>
          <a:xfrm>
            <a:off x="303809" y="1310977"/>
            <a:ext cx="5609592" cy="1530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56" dirty="0">
                <a:solidFill>
                  <a:schemeClr val="bg1"/>
                </a:solidFill>
              </a:rPr>
              <a:t>@</a:t>
            </a:r>
            <a:r>
              <a:rPr lang="en-US" sz="2856" dirty="0" err="1">
                <a:solidFill>
                  <a:schemeClr val="bg1"/>
                </a:solidFill>
              </a:rPr>
              <a:t>MrThomasRayner</a:t>
            </a:r>
            <a:endParaRPr lang="en-US" sz="2856" dirty="0">
              <a:solidFill>
                <a:schemeClr val="bg1"/>
              </a:solidFill>
            </a:endParaRPr>
          </a:p>
          <a:p>
            <a:pPr marL="0" indent="0">
              <a:buNone/>
            </a:pPr>
            <a:r>
              <a:rPr lang="en-US" sz="2856" dirty="0">
                <a:solidFill>
                  <a:schemeClr val="bg1"/>
                </a:solidFill>
              </a:rPr>
              <a:t>LinkedIn.com/in/</a:t>
            </a:r>
            <a:r>
              <a:rPr lang="en-US" sz="2856" dirty="0" err="1">
                <a:solidFill>
                  <a:schemeClr val="bg1"/>
                </a:solidFill>
              </a:rPr>
              <a:t>thomasrayner</a:t>
            </a:r>
            <a:endParaRPr lang="en-US" sz="2856" dirty="0">
              <a:solidFill>
                <a:schemeClr val="bg1"/>
              </a:solidFill>
            </a:endParaRPr>
          </a:p>
          <a:p>
            <a:pPr marL="0" indent="0">
              <a:buNone/>
            </a:pPr>
            <a:r>
              <a:rPr lang="en-US" sz="2856" dirty="0">
                <a:solidFill>
                  <a:schemeClr val="bg1"/>
                </a:solidFill>
              </a:rPr>
              <a:t>workingsysadmin.com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092" y="354086"/>
            <a:ext cx="3366698" cy="3366698"/>
          </a:xfrm>
          <a:prstGeom prst="rect">
            <a:avLst/>
          </a:prstGeom>
        </p:spPr>
      </p:pic>
    </p:spTree>
    <p:extLst>
      <p:ext uri="{BB962C8B-B14F-4D97-AF65-F5344CB8AC3E}">
        <p14:creationId xmlns:p14="http://schemas.microsoft.com/office/powerpoint/2010/main" val="3160546249"/>
      </p:ext>
    </p:extLst>
  </p:cSld>
  <p:clrMapOvr>
    <a:masterClrMapping/>
  </p:clrMapOvr>
  <p:transition spd="slow">
    <p:push dir="u"/>
  </p:transition>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VPOpenDay">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egoe UI">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VP_OpenDay2014" id="{23BF91EE-D4BF-40BE-91A6-493540F1CA73}" vid="{4C70CC15-C15E-4A94-8A8F-6964442C28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0DFF7769-2087-44D8-A4C1-F636DC4DD62D">Final</Status>
    <Module xmlns="0DFF7769-2087-44D8-A4C1-F636DC4DD62D">2</Module>
    <Content_x0020_Type xmlns="0DFF7769-2087-44D8-A4C1-F636DC4DD62D">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3421A8B29D7AA4D959CA6AD688525C4" ma:contentTypeVersion="" ma:contentTypeDescription="Create a new document." ma:contentTypeScope="" ma:versionID="1b00bf9b0ef57a1ad0e6f0c4c3c73322">
  <xsd:schema xmlns:xsd="http://www.w3.org/2001/XMLSchema" xmlns:xs="http://www.w3.org/2001/XMLSchema" xmlns:p="http://schemas.microsoft.com/office/2006/metadata/properties" xmlns:ns2="0DFF7769-2087-44D8-A4C1-F636DC4DD62D" targetNamespace="http://schemas.microsoft.com/office/2006/metadata/properties" ma:root="true" ma:fieldsID="790ddf597f80d920ea0f665e9f154dbf" ns2:_="">
    <xsd:import namespace="0DFF7769-2087-44D8-A4C1-F636DC4DD62D"/>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FF7769-2087-44D8-A4C1-F636DC4DD62D"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0DFF7769-2087-44D8-A4C1-F636DC4DD62D"/>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E230B3EE-9342-4BA9-830B-1F1EE47ED4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FF7769-2087-44D8-A4C1-F636DC4DD6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17765</TotalTime>
  <Words>132</Words>
  <Application>Microsoft Office PowerPoint</Application>
  <PresentationFormat>Custom</PresentationFormat>
  <Paragraphs>29</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MS PGothic</vt:lpstr>
      <vt:lpstr>Arial</vt:lpstr>
      <vt:lpstr>Segoe UI</vt:lpstr>
      <vt:lpstr>Segoe UI Light</vt:lpstr>
      <vt:lpstr>Wingdings</vt:lpstr>
      <vt:lpstr>MSVID_White_16x9_2012-08-18</vt:lpstr>
      <vt:lpstr>MVPOpenDay</vt:lpstr>
      <vt:lpstr>Connect with me</vt:lpstr>
      <vt:lpstr>A word on scope</vt:lpstr>
      <vt:lpstr>PowerPoint Presentation</vt:lpstr>
      <vt:lpstr>Lessons Learned</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Thomas Rayner</cp:lastModifiedBy>
  <cp:revision>930</cp:revision>
  <dcterms:created xsi:type="dcterms:W3CDTF">2012-05-22T07:38:31Z</dcterms:created>
  <dcterms:modified xsi:type="dcterms:W3CDTF">2018-02-20T21:29:35Z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0x01010073421A8B29D7AA4D959CA6AD688525C4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y fmtid="{D5CDD505-2E9C-101B-9397-08002B2CF9AE}" pid="18" name="DocVizMetadataToken">
    <vt:lpwstr>256x144x2</vt:lpwstr>
  </property>
</Properties>
</file>