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469" r:id="rId4"/>
    <p:sldId id="313" r:id="rId5"/>
    <p:sldId id="470" r:id="rId6"/>
    <p:sldId id="472" r:id="rId7"/>
    <p:sldId id="471" r:id="rId8"/>
    <p:sldId id="473" r:id="rId9"/>
    <p:sldId id="474" r:id="rId10"/>
    <p:sldId id="475" r:id="rId11"/>
    <p:sldId id="476" r:id="rId12"/>
    <p:sldId id="477" r:id="rId13"/>
    <p:sldId id="478" r:id="rId14"/>
    <p:sldId id="479" r:id="rId15"/>
    <p:sldId id="4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CA1420-0676-4D7C-A72E-C775C7C88813}">
          <p14:sldIdLst>
            <p14:sldId id="256"/>
            <p14:sldId id="469"/>
            <p14:sldId id="313"/>
            <p14:sldId id="470"/>
            <p14:sldId id="472"/>
            <p14:sldId id="471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20" userDrawn="1">
          <p15:clr>
            <a:srgbClr val="A4A3A4"/>
          </p15:clr>
        </p15:guide>
        <p15:guide id="2" pos="1032" userDrawn="1">
          <p15:clr>
            <a:srgbClr val="A4A3A4"/>
          </p15:clr>
        </p15:guide>
        <p15:guide id="3" pos="504" userDrawn="1">
          <p15:clr>
            <a:srgbClr val="A4A3A4"/>
          </p15:clr>
        </p15:guide>
        <p15:guide id="4" orient="horz" pos="384" userDrawn="1">
          <p15:clr>
            <a:srgbClr val="A4A3A4"/>
          </p15:clr>
        </p15:guide>
        <p15:guide id="5" pos="1104" userDrawn="1">
          <p15:clr>
            <a:srgbClr val="A4A3A4"/>
          </p15:clr>
        </p15:guide>
        <p15:guide id="6" orient="horz" pos="1200" userDrawn="1">
          <p15:clr>
            <a:srgbClr val="A4A3A4"/>
          </p15:clr>
        </p15:guide>
        <p15:guide id="7" orient="horz" pos="1728" userDrawn="1">
          <p15:clr>
            <a:srgbClr val="A4A3A4"/>
          </p15:clr>
        </p15:guide>
        <p15:guide id="8" pos="1944" userDrawn="1">
          <p15:clr>
            <a:srgbClr val="A4A3A4"/>
          </p15:clr>
        </p15:guide>
        <p15:guide id="9" pos="2016" userDrawn="1">
          <p15:clr>
            <a:srgbClr val="A4A3A4"/>
          </p15:clr>
        </p15:guide>
        <p15:guide id="10" pos="2856" userDrawn="1">
          <p15:clr>
            <a:srgbClr val="A4A3A4"/>
          </p15:clr>
        </p15:guide>
        <p15:guide id="11" pos="2952" userDrawn="1">
          <p15:clr>
            <a:srgbClr val="A4A3A4"/>
          </p15:clr>
        </p15:guide>
        <p15:guide id="12" pos="3792" userDrawn="1">
          <p15:clr>
            <a:srgbClr val="A4A3A4"/>
          </p15:clr>
        </p15:guide>
        <p15:guide id="13" pos="3864" userDrawn="1">
          <p15:clr>
            <a:srgbClr val="A4A3A4"/>
          </p15:clr>
        </p15:guide>
        <p15:guide id="14" pos="4728" userDrawn="1">
          <p15:clr>
            <a:srgbClr val="A4A3A4"/>
          </p15:clr>
        </p15:guide>
        <p15:guide id="15" pos="4800" userDrawn="1">
          <p15:clr>
            <a:srgbClr val="A4A3A4"/>
          </p15:clr>
        </p15:guide>
        <p15:guide id="16" pos="5640" userDrawn="1">
          <p15:clr>
            <a:srgbClr val="A4A3A4"/>
          </p15:clr>
        </p15:guide>
        <p15:guide id="17" pos="5712" userDrawn="1">
          <p15:clr>
            <a:srgbClr val="A4A3A4"/>
          </p15:clr>
        </p15:guide>
        <p15:guide id="18" pos="6648" userDrawn="1">
          <p15:clr>
            <a:srgbClr val="A4A3A4"/>
          </p15:clr>
        </p15:guide>
        <p15:guide id="19" pos="6576" userDrawn="1">
          <p15:clr>
            <a:srgbClr val="A4A3A4"/>
          </p15:clr>
        </p15:guide>
        <p15:guide id="20" orient="horz" pos="1800" userDrawn="1">
          <p15:clr>
            <a:srgbClr val="A4A3A4"/>
          </p15:clr>
        </p15:guide>
        <p15:guide id="21" orient="horz" pos="2616" userDrawn="1">
          <p15:clr>
            <a:srgbClr val="A4A3A4"/>
          </p15:clr>
        </p15:guide>
        <p15:guide id="22" orient="horz" pos="2520" userDrawn="1">
          <p15:clr>
            <a:srgbClr val="A4A3A4"/>
          </p15:clr>
        </p15:guide>
        <p15:guide id="23" orient="horz" pos="3336" userDrawn="1">
          <p15:clr>
            <a:srgbClr val="A4A3A4"/>
          </p15:clr>
        </p15:guide>
        <p15:guide id="24" orient="horz" pos="3408" userDrawn="1">
          <p15:clr>
            <a:srgbClr val="A4A3A4"/>
          </p15:clr>
        </p15:guide>
        <p15:guide id="25" orient="horz" pos="3648" userDrawn="1">
          <p15:clr>
            <a:srgbClr val="A4A3A4"/>
          </p15:clr>
        </p15:guide>
        <p15:guide id="26" pos="71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34428A"/>
    <a:srgbClr val="EC6B13"/>
    <a:srgbClr val="8B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92245" autoAdjust="0"/>
  </p:normalViewPr>
  <p:slideViewPr>
    <p:cSldViewPr snapToGrid="0">
      <p:cViewPr>
        <p:scale>
          <a:sx n="90" d="100"/>
          <a:sy n="90" d="100"/>
        </p:scale>
        <p:origin x="76" y="324"/>
      </p:cViewPr>
      <p:guideLst>
        <p:guide orient="horz" pos="1320"/>
        <p:guide pos="1032"/>
        <p:guide pos="504"/>
        <p:guide orient="horz" pos="384"/>
        <p:guide pos="1104"/>
        <p:guide orient="horz" pos="1200"/>
        <p:guide orient="horz" pos="1728"/>
        <p:guide pos="1944"/>
        <p:guide pos="2016"/>
        <p:guide pos="2856"/>
        <p:guide pos="2952"/>
        <p:guide pos="3792"/>
        <p:guide pos="3864"/>
        <p:guide pos="4728"/>
        <p:guide pos="4800"/>
        <p:guide pos="5640"/>
        <p:guide pos="5712"/>
        <p:guide pos="6648"/>
        <p:guide pos="6576"/>
        <p:guide orient="horz" pos="1800"/>
        <p:guide orient="horz" pos="2616"/>
        <p:guide orient="horz" pos="2520"/>
        <p:guide orient="horz" pos="3336"/>
        <p:guide orient="horz" pos="3408"/>
        <p:guide orient="horz" pos="3648"/>
        <p:guide pos="71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9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FFBF7-1004-48E9-A5AB-E8CE21508B7F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34914-0EBC-4B0F-907D-725247C6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24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4914-0EBC-4B0F-907D-725247C63C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20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D0E5-0C8E-4FD0-804B-DEE43148CC8A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283B-1C4C-4F03-8FB1-A43BAF653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D0E5-0C8E-4FD0-804B-DEE43148CC8A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283B-1C4C-4F03-8FB1-A43BAF653B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A1D0E5-0C8E-4FD0-804B-DEE43148CC8A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D8283B-1C4C-4F03-8FB1-A43BAF653B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39" r="46608"/>
          <a:stretch/>
        </p:blipFill>
        <p:spPr>
          <a:xfrm>
            <a:off x="2438083" y="6315740"/>
            <a:ext cx="3906010" cy="45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flipH="1">
            <a:off x="6403988" y="6337006"/>
            <a:ext cx="237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baseline="0" dirty="0" smtClean="0">
                <a:solidFill>
                  <a:srgbClr val="000000"/>
                </a:solidFill>
              </a:rPr>
              <a:t>@</a:t>
            </a:r>
            <a:r>
              <a:rPr lang="en-US" b="1" i="0" baseline="0" dirty="0" err="1" smtClean="0">
                <a:solidFill>
                  <a:srgbClr val="000000"/>
                </a:solidFill>
              </a:rPr>
              <a:t>MrThomasRayner</a:t>
            </a:r>
            <a:endParaRPr lang="en-US" b="1" i="0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529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D0E5-0C8E-4FD0-804B-DEE43148CC8A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283B-1C4C-4F03-8FB1-A43BAF653B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A1D0E5-0C8E-4FD0-804B-DEE43148CC8A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D8283B-1C4C-4F03-8FB1-A43BAF653B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39" r="46608"/>
          <a:stretch/>
        </p:blipFill>
        <p:spPr>
          <a:xfrm>
            <a:off x="2438083" y="6315740"/>
            <a:ext cx="3906010" cy="45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flipH="1">
            <a:off x="6403988" y="6337006"/>
            <a:ext cx="237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baseline="0" dirty="0" smtClean="0">
                <a:solidFill>
                  <a:srgbClr val="000000"/>
                </a:solidFill>
              </a:rPr>
              <a:t>@</a:t>
            </a:r>
            <a:r>
              <a:rPr lang="en-US" b="1" i="0" baseline="0" dirty="0" err="1" smtClean="0">
                <a:solidFill>
                  <a:srgbClr val="000000"/>
                </a:solidFill>
              </a:rPr>
              <a:t>MrThomasRayner</a:t>
            </a:r>
            <a:endParaRPr lang="en-US" b="1" i="0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40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8"/>
            <a:r>
              <a:rPr lang="en-US" sz="6600" dirty="0">
                <a:solidFill>
                  <a:prstClr val="black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5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50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0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11" y="1330656"/>
            <a:ext cx="5616915" cy="639762"/>
          </a:xfrm>
          <a:prstGeom prst="rect">
            <a:avLst/>
          </a:prstGeom>
          <a:solidFill>
            <a:srgbClr val="86C400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981200"/>
            <a:ext cx="5616915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807" y="1330656"/>
            <a:ext cx="5619121" cy="639762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807" y="1981200"/>
            <a:ext cx="5619121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50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33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7528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D0E5-0C8E-4FD0-804B-DEE43148CC8A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283B-1C4C-4F03-8FB1-A43BAF653B6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39" r="46608"/>
          <a:stretch/>
        </p:blipFill>
        <p:spPr>
          <a:xfrm>
            <a:off x="2438083" y="6315740"/>
            <a:ext cx="3906010" cy="4534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 flipH="1">
            <a:off x="6403988" y="6337006"/>
            <a:ext cx="237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baseline="0" dirty="0" smtClean="0">
                <a:solidFill>
                  <a:srgbClr val="000000"/>
                </a:solidFill>
              </a:rPr>
              <a:t>@</a:t>
            </a:r>
            <a:r>
              <a:rPr lang="en-US" b="1" i="0" baseline="0" dirty="0" err="1" smtClean="0">
                <a:solidFill>
                  <a:srgbClr val="000000"/>
                </a:solidFill>
              </a:rPr>
              <a:t>MrThomasRayner</a:t>
            </a:r>
            <a:endParaRPr lang="en-US" b="1" i="0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850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D0E5-0C8E-4FD0-804B-DEE43148CC8A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283B-1C4C-4F03-8FB1-A43BAF653B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A1D0E5-0C8E-4FD0-804B-DEE43148CC8A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D8283B-1C4C-4F03-8FB1-A43BAF653B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39" r="46608"/>
          <a:stretch/>
        </p:blipFill>
        <p:spPr>
          <a:xfrm>
            <a:off x="2438083" y="6315740"/>
            <a:ext cx="3906010" cy="45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flipH="1">
            <a:off x="6403988" y="6337006"/>
            <a:ext cx="237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baseline="0" dirty="0" smtClean="0">
                <a:solidFill>
                  <a:srgbClr val="000000"/>
                </a:solidFill>
              </a:rPr>
              <a:t>@</a:t>
            </a:r>
            <a:r>
              <a:rPr lang="en-US" b="1" i="0" baseline="0" dirty="0" err="1" smtClean="0">
                <a:solidFill>
                  <a:srgbClr val="000000"/>
                </a:solidFill>
              </a:rPr>
              <a:t>MrThomasRayner</a:t>
            </a:r>
            <a:endParaRPr lang="en-US" b="1" i="0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83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D0E5-0C8E-4FD0-804B-DEE43148CC8A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283B-1C4C-4F03-8FB1-A43BAF653B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A1D0E5-0C8E-4FD0-804B-DEE43148CC8A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D8283B-1C4C-4F03-8FB1-A43BAF653B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39" r="46608"/>
          <a:stretch/>
        </p:blipFill>
        <p:spPr>
          <a:xfrm>
            <a:off x="2438083" y="6315740"/>
            <a:ext cx="3906010" cy="4534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 flipH="1">
            <a:off x="6403988" y="6337006"/>
            <a:ext cx="237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baseline="0" dirty="0" smtClean="0">
                <a:solidFill>
                  <a:srgbClr val="000000"/>
                </a:solidFill>
              </a:rPr>
              <a:t>@</a:t>
            </a:r>
            <a:r>
              <a:rPr lang="en-US" b="1" i="0" baseline="0" dirty="0" err="1" smtClean="0">
                <a:solidFill>
                  <a:srgbClr val="000000"/>
                </a:solidFill>
              </a:rPr>
              <a:t>MrThomasRayner</a:t>
            </a:r>
            <a:endParaRPr lang="en-US" b="1" i="0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257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D0E5-0C8E-4FD0-804B-DEE43148CC8A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283B-1C4C-4F03-8FB1-A43BAF653B6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A1D0E5-0C8E-4FD0-804B-DEE43148CC8A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D8283B-1C4C-4F03-8FB1-A43BAF653B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39" r="46608"/>
          <a:stretch/>
        </p:blipFill>
        <p:spPr>
          <a:xfrm>
            <a:off x="2438083" y="6315740"/>
            <a:ext cx="3906010" cy="4534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 flipH="1">
            <a:off x="6403988" y="6337006"/>
            <a:ext cx="237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baseline="0" dirty="0" smtClean="0">
                <a:solidFill>
                  <a:srgbClr val="000000"/>
                </a:solidFill>
              </a:rPr>
              <a:t>@</a:t>
            </a:r>
            <a:r>
              <a:rPr lang="en-US" b="1" i="0" baseline="0" dirty="0" err="1" smtClean="0">
                <a:solidFill>
                  <a:srgbClr val="000000"/>
                </a:solidFill>
              </a:rPr>
              <a:t>MrThomasRayner</a:t>
            </a:r>
            <a:endParaRPr lang="en-US" b="1" i="0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870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D0E5-0C8E-4FD0-804B-DEE43148CC8A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283B-1C4C-4F03-8FB1-A43BAF653B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A1D0E5-0C8E-4FD0-804B-DEE43148CC8A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D8283B-1C4C-4F03-8FB1-A43BAF653B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39" r="46608"/>
          <a:stretch/>
        </p:blipFill>
        <p:spPr>
          <a:xfrm>
            <a:off x="2438083" y="6315740"/>
            <a:ext cx="3906010" cy="4534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 flipH="1">
            <a:off x="6403988" y="6337006"/>
            <a:ext cx="237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baseline="0" dirty="0" smtClean="0">
                <a:solidFill>
                  <a:srgbClr val="000000"/>
                </a:solidFill>
              </a:rPr>
              <a:t>@</a:t>
            </a:r>
            <a:r>
              <a:rPr lang="en-US" b="1" i="0" baseline="0" dirty="0" err="1" smtClean="0">
                <a:solidFill>
                  <a:srgbClr val="000000"/>
                </a:solidFill>
              </a:rPr>
              <a:t>MrThomasRayner</a:t>
            </a:r>
            <a:endParaRPr lang="en-US" b="1" i="0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965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D0E5-0C8E-4FD0-804B-DEE43148CC8A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283B-1C4C-4F03-8FB1-A43BAF653B6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A1D0E5-0C8E-4FD0-804B-DEE43148CC8A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D8283B-1C4C-4F03-8FB1-A43BAF653B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39" r="46608"/>
          <a:stretch/>
        </p:blipFill>
        <p:spPr>
          <a:xfrm>
            <a:off x="2438083" y="6315740"/>
            <a:ext cx="3906010" cy="4534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 flipH="1">
            <a:off x="6403988" y="6337006"/>
            <a:ext cx="237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baseline="0" dirty="0" smtClean="0">
                <a:solidFill>
                  <a:srgbClr val="000000"/>
                </a:solidFill>
              </a:rPr>
              <a:t>@</a:t>
            </a:r>
            <a:r>
              <a:rPr lang="en-US" b="1" i="0" baseline="0" dirty="0" err="1" smtClean="0">
                <a:solidFill>
                  <a:srgbClr val="000000"/>
                </a:solidFill>
              </a:rPr>
              <a:t>MrThomasRayner</a:t>
            </a:r>
            <a:endParaRPr lang="en-US" b="1" i="0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956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D0E5-0C8E-4FD0-804B-DEE43148CC8A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283B-1C4C-4F03-8FB1-A43BAF653B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A1D0E5-0C8E-4FD0-804B-DEE43148CC8A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D8283B-1C4C-4F03-8FB1-A43BAF653B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39" r="46608"/>
          <a:stretch/>
        </p:blipFill>
        <p:spPr>
          <a:xfrm>
            <a:off x="2438083" y="6315740"/>
            <a:ext cx="3906010" cy="4534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 flipH="1">
            <a:off x="6403988" y="6337006"/>
            <a:ext cx="237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baseline="0" dirty="0" smtClean="0">
                <a:solidFill>
                  <a:srgbClr val="000000"/>
                </a:solidFill>
              </a:rPr>
              <a:t>@</a:t>
            </a:r>
            <a:r>
              <a:rPr lang="en-US" b="1" i="0" baseline="0" dirty="0" err="1" smtClean="0">
                <a:solidFill>
                  <a:srgbClr val="000000"/>
                </a:solidFill>
              </a:rPr>
              <a:t>MrThomasRayner</a:t>
            </a:r>
            <a:endParaRPr lang="en-US" b="1" i="0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61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D0E5-0C8E-4FD0-804B-DEE43148CC8A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283B-1C4C-4F03-8FB1-A43BAF653B6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A1D0E5-0C8E-4FD0-804B-DEE43148CC8A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D8283B-1C4C-4F03-8FB1-A43BAF653B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39" r="46608"/>
          <a:stretch/>
        </p:blipFill>
        <p:spPr>
          <a:xfrm>
            <a:off x="2438083" y="6315740"/>
            <a:ext cx="3906010" cy="45340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 flipH="1">
            <a:off x="6403988" y="6337006"/>
            <a:ext cx="237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baseline="0" dirty="0" smtClean="0">
                <a:solidFill>
                  <a:srgbClr val="000000"/>
                </a:solidFill>
              </a:rPr>
              <a:t>@</a:t>
            </a:r>
            <a:r>
              <a:rPr lang="en-US" b="1" i="0" baseline="0" dirty="0" err="1" smtClean="0">
                <a:solidFill>
                  <a:srgbClr val="000000"/>
                </a:solidFill>
              </a:rPr>
              <a:t>MrThomasRayner</a:t>
            </a:r>
            <a:endParaRPr lang="en-US" b="1" i="0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02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1D0E5-0C8E-4FD0-804B-DEE43148CC8A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283B-1C4C-4F03-8FB1-A43BAF653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A1D0E5-0C8E-4FD0-804B-DEE43148CC8A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D8283B-1C4C-4F03-8FB1-A43BAF653B6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39" r="46608"/>
          <a:stretch/>
        </p:blipFill>
        <p:spPr>
          <a:xfrm>
            <a:off x="2438083" y="6315740"/>
            <a:ext cx="3906010" cy="4534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flipH="1">
            <a:off x="6403988" y="6337006"/>
            <a:ext cx="237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baseline="0" dirty="0" smtClean="0">
                <a:solidFill>
                  <a:srgbClr val="000000"/>
                </a:solidFill>
              </a:rPr>
              <a:t>@</a:t>
            </a:r>
            <a:r>
              <a:rPr lang="en-US" b="1" i="0" baseline="0" dirty="0" err="1" smtClean="0">
                <a:solidFill>
                  <a:srgbClr val="000000"/>
                </a:solidFill>
              </a:rPr>
              <a:t>MrThomasRayner</a:t>
            </a:r>
            <a:endParaRPr lang="en-US" b="1" i="0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12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timing>
    <p:tnLst>
      <p:par>
        <p:cTn id="1" dur="indefinite" restart="never" nodeType="tmRoot"/>
      </p:par>
    </p:tnLst>
  </p:timing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2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3792" y="897640"/>
            <a:ext cx="982412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BE1"/>
              </a:buClr>
            </a:pPr>
            <a:r>
              <a:rPr lang="en-US" sz="4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Going from PowerShell Newbie To PowerShell Ninja</a:t>
            </a:r>
            <a:endParaRPr lang="en-US" sz="48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00BBE1"/>
              </a:buClr>
            </a:pPr>
            <a:r>
              <a:rPr lang="en-US" sz="4000" i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Who needs a subtitle?</a:t>
            </a:r>
            <a:endParaRPr lang="en-US" sz="4000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108"/>
          <a:stretch/>
        </p:blipFill>
        <p:spPr>
          <a:xfrm>
            <a:off x="1524" y="3719973"/>
            <a:ext cx="4863084" cy="31746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64608" y="3719973"/>
            <a:ext cx="7327392" cy="33855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3"/>
            <a:r>
              <a:rPr lang="en-US" sz="5400" dirty="0" smtClean="0"/>
              <a:t>#</a:t>
            </a:r>
            <a:r>
              <a:rPr lang="en-US" sz="5400" dirty="0" err="1" smtClean="0"/>
              <a:t>MVPHour</a:t>
            </a:r>
            <a:endParaRPr lang="en-US" sz="5400" dirty="0" smtClean="0"/>
          </a:p>
          <a:p>
            <a:pPr lvl="3"/>
            <a:r>
              <a:rPr lang="en-US" sz="5400" dirty="0" smtClean="0"/>
              <a:t>#</a:t>
            </a:r>
            <a:r>
              <a:rPr lang="en-US" sz="5400" dirty="0" err="1" smtClean="0"/>
              <a:t>CDNMVPDays</a:t>
            </a:r>
            <a:endParaRPr lang="en-US" sz="5400" dirty="0" smtClean="0"/>
          </a:p>
          <a:p>
            <a:pPr lvl="3"/>
            <a:r>
              <a:rPr lang="en-US" sz="5400" dirty="0" smtClean="0"/>
              <a:t>@</a:t>
            </a:r>
            <a:r>
              <a:rPr lang="en-US" sz="5400" dirty="0" err="1" smtClean="0"/>
              <a:t>MrThomasRayner</a:t>
            </a:r>
            <a:endParaRPr lang="en-US" sz="5400" dirty="0" smtClean="0"/>
          </a:p>
          <a:p>
            <a:endParaRPr lang="en-US" sz="2600" dirty="0" smtClean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38426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Enthusiasm to Prolific Scripter </a:t>
            </a:r>
            <a:r>
              <a:rPr lang="en-US" sz="2400" dirty="0" smtClean="0"/>
              <a:t>(continued)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413" y="877869"/>
            <a:ext cx="11525250" cy="5290388"/>
          </a:xfrm>
        </p:spPr>
        <p:txBody>
          <a:bodyPr/>
          <a:lstStyle/>
          <a:p>
            <a:r>
              <a:rPr lang="en-US" dirty="0" smtClean="0"/>
              <a:t>Your resources</a:t>
            </a:r>
          </a:p>
          <a:p>
            <a:pPr lvl="1"/>
            <a:r>
              <a:rPr lang="en-US" dirty="0" smtClean="0"/>
              <a:t>Part of the fun here is finding out which resources work best for you</a:t>
            </a:r>
          </a:p>
          <a:p>
            <a:pPr lvl="1"/>
            <a:r>
              <a:rPr lang="en-US" dirty="0" smtClean="0"/>
              <a:t>Blogs, blogs, blogs</a:t>
            </a:r>
          </a:p>
          <a:p>
            <a:pPr lvl="2"/>
            <a:r>
              <a:rPr lang="en-US" dirty="0" smtClean="0"/>
              <a:t>Hey, Scripting Guy!</a:t>
            </a:r>
          </a:p>
          <a:p>
            <a:pPr lvl="2"/>
            <a:r>
              <a:rPr lang="en-US" dirty="0" smtClean="0"/>
              <a:t>PowerShell.org</a:t>
            </a:r>
          </a:p>
          <a:p>
            <a:pPr lvl="2"/>
            <a:r>
              <a:rPr lang="en-US" dirty="0" smtClean="0"/>
              <a:t>Working Sysadmin </a:t>
            </a:r>
            <a:r>
              <a:rPr lang="en-US" sz="1800" dirty="0" smtClean="0"/>
              <a:t>(shameless plug)</a:t>
            </a:r>
          </a:p>
          <a:p>
            <a:pPr lvl="2"/>
            <a:r>
              <a:rPr lang="en-US" dirty="0" smtClean="0"/>
              <a:t>So many more</a:t>
            </a:r>
          </a:p>
          <a:p>
            <a:pPr lvl="1"/>
            <a:r>
              <a:rPr lang="en-US" dirty="0" smtClean="0"/>
              <a:t>Twitter</a:t>
            </a:r>
          </a:p>
          <a:p>
            <a:pPr lvl="2"/>
            <a:r>
              <a:rPr lang="en-US" dirty="0" smtClean="0"/>
              <a:t>twitter.com/</a:t>
            </a:r>
            <a:r>
              <a:rPr lang="en-US" dirty="0" err="1" smtClean="0"/>
              <a:t>MrThomasRayner</a:t>
            </a:r>
            <a:r>
              <a:rPr lang="en-US" dirty="0" smtClean="0"/>
              <a:t>/lists/</a:t>
            </a:r>
            <a:r>
              <a:rPr lang="en-US" dirty="0" err="1" smtClean="0"/>
              <a:t>powershell</a:t>
            </a:r>
            <a:r>
              <a:rPr lang="en-US" dirty="0" smtClean="0"/>
              <a:t>-people </a:t>
            </a:r>
          </a:p>
          <a:p>
            <a:pPr lvl="1"/>
            <a:r>
              <a:rPr lang="en-US" dirty="0" smtClean="0"/>
              <a:t>User Groups</a:t>
            </a:r>
          </a:p>
          <a:p>
            <a:pPr lvl="2"/>
            <a:r>
              <a:rPr lang="en-US" dirty="0" smtClean="0"/>
              <a:t>powershellgroup.org</a:t>
            </a:r>
          </a:p>
          <a:p>
            <a:pPr lvl="2"/>
            <a:r>
              <a:rPr lang="en-US" dirty="0" smtClean="0"/>
              <a:t>Edmonton Microsoft User Group – EMUG.ca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3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Prolific Scripter to PowerShell Ninja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There’s another distinct change in attitude for most people in this phase, too</a:t>
            </a:r>
          </a:p>
          <a:p>
            <a:r>
              <a:rPr lang="en-US" dirty="0" smtClean="0"/>
              <a:t>What you do</a:t>
            </a:r>
          </a:p>
          <a:p>
            <a:pPr lvl="1"/>
            <a:r>
              <a:rPr lang="en-US" dirty="0" smtClean="0"/>
              <a:t>Write advanced scripts</a:t>
            </a:r>
          </a:p>
          <a:p>
            <a:pPr lvl="2"/>
            <a:r>
              <a:rPr lang="en-US" dirty="0" smtClean="0"/>
              <a:t>Help sections, scalable, reusable, modular</a:t>
            </a:r>
          </a:p>
          <a:p>
            <a:pPr lvl="1"/>
            <a:r>
              <a:rPr lang="en-US" dirty="0" smtClean="0"/>
              <a:t>Share your scripts</a:t>
            </a:r>
          </a:p>
          <a:p>
            <a:pPr lvl="1"/>
            <a:r>
              <a:rPr lang="en-US" dirty="0" smtClean="0"/>
              <a:t>Go from participating in the PowerShell community to contributing and providing a little leadership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9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smtClean="0"/>
              <a:t>Prolific Scripter to PowerShell Ninja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Your resources</a:t>
            </a:r>
          </a:p>
          <a:p>
            <a:pPr lvl="1"/>
            <a:r>
              <a:rPr lang="en-US" dirty="0" smtClean="0"/>
              <a:t>You ARE the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3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growth look like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Where are you at?</a:t>
            </a:r>
          </a:p>
          <a:p>
            <a:pPr lvl="1"/>
            <a:r>
              <a:rPr lang="en-US" dirty="0" smtClean="0"/>
              <a:t>Technical expert</a:t>
            </a:r>
          </a:p>
          <a:p>
            <a:pPr lvl="1"/>
            <a:r>
              <a:rPr lang="en-US" dirty="0" smtClean="0"/>
              <a:t>Community leader, contributor</a:t>
            </a:r>
          </a:p>
          <a:p>
            <a:pPr lvl="1"/>
            <a:r>
              <a:rPr lang="en-US" dirty="0" smtClean="0"/>
              <a:t>Specialized in at least a couple areas</a:t>
            </a:r>
          </a:p>
          <a:p>
            <a:r>
              <a:rPr lang="en-US" dirty="0" smtClean="0"/>
              <a:t>Where do you go?</a:t>
            </a:r>
          </a:p>
          <a:p>
            <a:pPr lvl="1"/>
            <a:r>
              <a:rPr lang="en-US" dirty="0" smtClean="0"/>
              <a:t>Expand your circle of influence</a:t>
            </a:r>
          </a:p>
          <a:p>
            <a:pPr lvl="1"/>
            <a:r>
              <a:rPr lang="en-US" dirty="0" smtClean="0"/>
              <a:t>Increase your areas of specialization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3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Connect with me</a:t>
            </a:r>
          </a:p>
          <a:p>
            <a:r>
              <a:rPr lang="en-US" dirty="0" smtClean="0"/>
              <a:t>Twitter: @</a:t>
            </a:r>
            <a:r>
              <a:rPr lang="en-US" dirty="0" err="1" smtClean="0"/>
              <a:t>MrThomasRayner</a:t>
            </a:r>
            <a:endParaRPr lang="en-US" dirty="0" smtClean="0"/>
          </a:p>
          <a:p>
            <a:r>
              <a:rPr lang="en-US" dirty="0" smtClean="0"/>
              <a:t>Blog: workingsysadmin.com</a:t>
            </a:r>
          </a:p>
          <a:p>
            <a:r>
              <a:rPr lang="en-US" dirty="0" smtClean="0"/>
              <a:t>EMUG: emug.ca</a:t>
            </a:r>
          </a:p>
          <a:p>
            <a:r>
              <a:rPr lang="en-US" dirty="0" smtClean="0"/>
              <a:t>Email: ThmsRynr@outlook.com</a:t>
            </a:r>
          </a:p>
          <a:p>
            <a:r>
              <a:rPr lang="en-US" dirty="0" smtClean="0"/>
              <a:t>LinkedIn: linkedin.com/in/</a:t>
            </a:r>
            <a:r>
              <a:rPr lang="en-US" dirty="0" err="1" smtClean="0"/>
              <a:t>thomasrayner</a:t>
            </a:r>
            <a:endParaRPr lang="en-US" dirty="0" smtClean="0"/>
          </a:p>
          <a:p>
            <a:endParaRPr lang="en-US" sz="1800" dirty="0"/>
          </a:p>
          <a:p>
            <a:r>
              <a:rPr lang="en-US" dirty="0" smtClean="0"/>
              <a:t>Don’t forget to tweet during this event using #</a:t>
            </a:r>
            <a:r>
              <a:rPr lang="en-US" dirty="0" err="1" smtClean="0"/>
              <a:t>CDNMVPDays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07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forget to tweet #</a:t>
            </a:r>
            <a:r>
              <a:rPr lang="en-US" dirty="0" err="1" smtClean="0"/>
              <a:t>CDNMVPDays</a:t>
            </a:r>
            <a:r>
              <a:rPr lang="en-US" dirty="0" smtClean="0"/>
              <a:t> and Win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09" y="3221106"/>
            <a:ext cx="4467225" cy="293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534" y="3859281"/>
            <a:ext cx="5372100" cy="2295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592" y="1550504"/>
            <a:ext cx="3030270" cy="23087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1862" y="1652379"/>
            <a:ext cx="3122218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16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this guy?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412" y="1388226"/>
            <a:ext cx="8861231" cy="233316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Thomas Rayner, MVP</a:t>
            </a:r>
          </a:p>
          <a:p>
            <a:r>
              <a:rPr lang="en-US" sz="1800" b="1" dirty="0" smtClean="0"/>
              <a:t>Systems Admin</a:t>
            </a:r>
          </a:p>
          <a:p>
            <a:r>
              <a:rPr lang="en-US" sz="1800" b="1" dirty="0" smtClean="0"/>
              <a:t>NAIT Instructor</a:t>
            </a:r>
          </a:p>
          <a:p>
            <a:r>
              <a:rPr lang="en-US" sz="1800" b="1" dirty="0" smtClean="0"/>
              <a:t>Edmonton Microsoft User Group – emug.ca – Sign up for our mailing list</a:t>
            </a:r>
          </a:p>
          <a:p>
            <a:r>
              <a:rPr lang="en-US" sz="1800" b="1" dirty="0" smtClean="0"/>
              <a:t>Blog: workingsysadmin.com – </a:t>
            </a:r>
            <a:r>
              <a:rPr lang="en-US" sz="1800" b="1" i="1" dirty="0" smtClean="0"/>
              <a:t>links and slides will be uploaded tomorrow</a:t>
            </a:r>
          </a:p>
          <a:p>
            <a:r>
              <a:rPr lang="en-US" sz="1800" b="1" dirty="0" smtClean="0"/>
              <a:t>Twitter: @</a:t>
            </a:r>
            <a:r>
              <a:rPr lang="en-US" sz="1800" b="1" dirty="0" err="1" smtClean="0"/>
              <a:t>MrThomasRayner</a:t>
            </a:r>
            <a:endParaRPr lang="en-US" sz="1800" b="1" dirty="0" smtClean="0"/>
          </a:p>
          <a:p>
            <a:r>
              <a:rPr lang="en-US" sz="1800" b="1" dirty="0" smtClean="0"/>
              <a:t>LinkedIn: linkedin.com/in/</a:t>
            </a:r>
            <a:r>
              <a:rPr lang="en-US" sz="1800" b="1" dirty="0" err="1" smtClean="0"/>
              <a:t>thomasrayner</a:t>
            </a:r>
            <a:endParaRPr lang="en-US" sz="1800" b="1" dirty="0" smtClean="0"/>
          </a:p>
          <a:p>
            <a:r>
              <a:rPr lang="en-US" sz="1800" b="1" dirty="0" smtClean="0"/>
              <a:t>Email: ThmsRynr@outlook.com</a:t>
            </a:r>
          </a:p>
          <a:p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 … and I’m a PowerShell MVP </a:t>
            </a:r>
            <a:r>
              <a:rPr lang="en-US" sz="1200" b="1" dirty="0" smtClean="0"/>
              <a:t>(but not a PowerPoint MVP)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131" y="713958"/>
            <a:ext cx="21145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are you people?</a:t>
            </a:r>
            <a:br>
              <a:rPr lang="en-US" dirty="0" smtClean="0"/>
            </a:br>
            <a:r>
              <a:rPr lang="en-US" dirty="0" smtClean="0"/>
              <a:t>Why do you want to be a PowerShell Ninja?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You’re a PowerShell user whether you admit it or not</a:t>
            </a:r>
          </a:p>
          <a:p>
            <a:pPr lvl="1"/>
            <a:r>
              <a:rPr lang="en-US" dirty="0" smtClean="0"/>
              <a:t>Have you installed a Microsoft product lately?</a:t>
            </a:r>
          </a:p>
          <a:p>
            <a:pPr lvl="1"/>
            <a:r>
              <a:rPr lang="en-US" dirty="0" smtClean="0"/>
              <a:t>Do you have mundane, repetitive tasks you’d rather automate?</a:t>
            </a:r>
          </a:p>
          <a:p>
            <a:r>
              <a:rPr lang="en-US" dirty="0" smtClean="0"/>
              <a:t>PowerShell is the way of the future</a:t>
            </a:r>
          </a:p>
          <a:p>
            <a:pPr lvl="1"/>
            <a:r>
              <a:rPr lang="en-US" dirty="0" smtClean="0"/>
              <a:t>Remote administration</a:t>
            </a:r>
          </a:p>
          <a:p>
            <a:pPr lvl="1"/>
            <a:r>
              <a:rPr lang="en-US" dirty="0" smtClean="0"/>
              <a:t>Bulk administration</a:t>
            </a:r>
          </a:p>
          <a:p>
            <a:pPr lvl="1"/>
            <a:r>
              <a:rPr lang="en-US" dirty="0" smtClean="0"/>
              <a:t>Faster, smarter, more fool proof administration</a:t>
            </a:r>
          </a:p>
          <a:p>
            <a:pPr lvl="1"/>
            <a:r>
              <a:rPr lang="en-US" dirty="0" smtClean="0"/>
              <a:t>Plus Microsoft seems to really like it</a:t>
            </a:r>
          </a:p>
        </p:txBody>
      </p:sp>
    </p:spTree>
    <p:extLst>
      <p:ext uri="{BB962C8B-B14F-4D97-AF65-F5344CB8AC3E}">
        <p14:creationId xmlns:p14="http://schemas.microsoft.com/office/powerpoint/2010/main" val="190302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4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the path look like?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217171246"/>
              </p:ext>
            </p:extLst>
          </p:nvPr>
        </p:nvGraphicFramePr>
        <p:xfrm>
          <a:off x="838200" y="2725687"/>
          <a:ext cx="104695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06">
                  <a:extLst>
                    <a:ext uri="{9D8B030D-6E8A-4147-A177-3AD203B41FA5}">
                      <a16:colId xmlns:a16="http://schemas.microsoft.com/office/drawing/2014/main" val="1559389413"/>
                    </a:ext>
                  </a:extLst>
                </a:gridCol>
                <a:gridCol w="2093906">
                  <a:extLst>
                    <a:ext uri="{9D8B030D-6E8A-4147-A177-3AD203B41FA5}">
                      <a16:colId xmlns:a16="http://schemas.microsoft.com/office/drawing/2014/main" val="1971643691"/>
                    </a:ext>
                  </a:extLst>
                </a:gridCol>
                <a:gridCol w="2093906">
                  <a:extLst>
                    <a:ext uri="{9D8B030D-6E8A-4147-A177-3AD203B41FA5}">
                      <a16:colId xmlns:a16="http://schemas.microsoft.com/office/drawing/2014/main" val="4061848277"/>
                    </a:ext>
                  </a:extLst>
                </a:gridCol>
                <a:gridCol w="2093906">
                  <a:extLst>
                    <a:ext uri="{9D8B030D-6E8A-4147-A177-3AD203B41FA5}">
                      <a16:colId xmlns:a16="http://schemas.microsoft.com/office/drawing/2014/main" val="4161708002"/>
                    </a:ext>
                  </a:extLst>
                </a:gridCol>
                <a:gridCol w="2093906">
                  <a:extLst>
                    <a:ext uri="{9D8B030D-6E8A-4147-A177-3AD203B41FA5}">
                      <a16:colId xmlns:a16="http://schemas.microsoft.com/office/drawing/2014/main" val="935820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PowerShell Newbie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Enthusiasm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PowerShell Ninja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894125"/>
                  </a:ext>
                </a:extLst>
              </a:tr>
            </a:tbl>
          </a:graphicData>
        </a:graphic>
      </p:graphicFrame>
      <p:sp>
        <p:nvSpPr>
          <p:cNvPr id="6" name="Can 5"/>
          <p:cNvSpPr/>
          <p:nvPr/>
        </p:nvSpPr>
        <p:spPr>
          <a:xfrm rot="16200000">
            <a:off x="5550195" y="-1513367"/>
            <a:ext cx="1056168" cy="10469525"/>
          </a:xfrm>
          <a:prstGeom prst="can">
            <a:avLst/>
          </a:prstGeom>
          <a:gradFill flip="none" rotWithShape="1">
            <a:gsLst>
              <a:gs pos="60000">
                <a:schemeClr val="accent1">
                  <a:lumMod val="40000"/>
                  <a:lumOff val="60000"/>
                </a:schemeClr>
              </a:gs>
              <a:gs pos="82796">
                <a:schemeClr val="accent1">
                  <a:lumMod val="40000"/>
                  <a:lumOff val="60000"/>
                </a:schemeClr>
              </a:gs>
              <a:gs pos="1000">
                <a:srgbClr val="34428A"/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39" r="46608"/>
          <a:stretch/>
        </p:blipFill>
        <p:spPr>
          <a:xfrm>
            <a:off x="2438083" y="6315740"/>
            <a:ext cx="3906010" cy="453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flipH="1">
            <a:off x="6403988" y="6337006"/>
            <a:ext cx="237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baseline="0" dirty="0" smtClean="0">
                <a:solidFill>
                  <a:srgbClr val="000000"/>
                </a:solidFill>
              </a:rPr>
              <a:t>@</a:t>
            </a:r>
            <a:r>
              <a:rPr lang="en-US" b="1" i="0" baseline="0" dirty="0" err="1" smtClean="0">
                <a:solidFill>
                  <a:srgbClr val="000000"/>
                </a:solidFill>
              </a:rPr>
              <a:t>MrThomasRayner</a:t>
            </a:r>
            <a:endParaRPr lang="en-US" b="1" i="0" baseline="0" dirty="0">
              <a:solidFill>
                <a:srgbClr val="000000"/>
              </a:solidFill>
            </a:endParaRPr>
          </a:p>
        </p:txBody>
      </p:sp>
      <p:graphicFrame>
        <p:nvGraphicFramePr>
          <p:cNvPr id="1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366210"/>
              </p:ext>
            </p:extLst>
          </p:nvPr>
        </p:nvGraphicFramePr>
        <p:xfrm>
          <a:off x="843514" y="4350368"/>
          <a:ext cx="104695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06">
                  <a:extLst>
                    <a:ext uri="{9D8B030D-6E8A-4147-A177-3AD203B41FA5}">
                      <a16:colId xmlns:a16="http://schemas.microsoft.com/office/drawing/2014/main" val="1559389413"/>
                    </a:ext>
                  </a:extLst>
                </a:gridCol>
                <a:gridCol w="2093906">
                  <a:extLst>
                    <a:ext uri="{9D8B030D-6E8A-4147-A177-3AD203B41FA5}">
                      <a16:colId xmlns:a16="http://schemas.microsoft.com/office/drawing/2014/main" val="1971643691"/>
                    </a:ext>
                  </a:extLst>
                </a:gridCol>
                <a:gridCol w="2093906">
                  <a:extLst>
                    <a:ext uri="{9D8B030D-6E8A-4147-A177-3AD203B41FA5}">
                      <a16:colId xmlns:a16="http://schemas.microsoft.com/office/drawing/2014/main" val="4061848277"/>
                    </a:ext>
                  </a:extLst>
                </a:gridCol>
                <a:gridCol w="2093906">
                  <a:extLst>
                    <a:ext uri="{9D8B030D-6E8A-4147-A177-3AD203B41FA5}">
                      <a16:colId xmlns:a16="http://schemas.microsoft.com/office/drawing/2014/main" val="4161708002"/>
                    </a:ext>
                  </a:extLst>
                </a:gridCol>
                <a:gridCol w="2093906">
                  <a:extLst>
                    <a:ext uri="{9D8B030D-6E8A-4147-A177-3AD203B41FA5}">
                      <a16:colId xmlns:a16="http://schemas.microsoft.com/office/drawing/2014/main" val="935820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Dabbling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Prolific scripter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894125"/>
                  </a:ext>
                </a:extLst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1270593" y="3487479"/>
            <a:ext cx="9604744" cy="467832"/>
          </a:xfrm>
          <a:prstGeom prst="rightArrow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4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PowerShell Newbie to Dabbling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Many of you who are “not scripters” are somewhere along this path</a:t>
            </a:r>
          </a:p>
          <a:p>
            <a:r>
              <a:rPr lang="en-US" dirty="0" smtClean="0"/>
              <a:t>What you do</a:t>
            </a:r>
          </a:p>
          <a:p>
            <a:pPr lvl="1"/>
            <a:r>
              <a:rPr lang="en-US" dirty="0" smtClean="0"/>
              <a:t>Copy and paste code from other sources (without much understanding of the code)</a:t>
            </a:r>
          </a:p>
          <a:p>
            <a:r>
              <a:rPr lang="en-US" dirty="0" smtClean="0"/>
              <a:t>Your resources</a:t>
            </a:r>
          </a:p>
          <a:p>
            <a:pPr lvl="1"/>
            <a:r>
              <a:rPr lang="en-US" dirty="0" smtClean="0"/>
              <a:t> </a:t>
            </a:r>
            <a:r>
              <a:rPr lang="en-US" strike="sngStrike" dirty="0" smtClean="0"/>
              <a:t> Google </a:t>
            </a:r>
            <a:r>
              <a:rPr lang="en-US" dirty="0" smtClean="0"/>
              <a:t> Bing search results</a:t>
            </a:r>
          </a:p>
          <a:p>
            <a:pPr lvl="1"/>
            <a:r>
              <a:rPr lang="en-US" dirty="0" smtClean="0"/>
              <a:t>A coworker who made you use PowerShell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466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Dabbling to Enthusiasm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There’s a distinct change in attitude for a lot of people in this phase</a:t>
            </a:r>
          </a:p>
          <a:p>
            <a:r>
              <a:rPr lang="en-US" dirty="0" smtClean="0"/>
              <a:t>What you do</a:t>
            </a:r>
          </a:p>
          <a:p>
            <a:pPr lvl="1"/>
            <a:r>
              <a:rPr lang="en-US" dirty="0" smtClean="0"/>
              <a:t>Seek out opportunities to use PowerShell</a:t>
            </a:r>
          </a:p>
          <a:p>
            <a:pPr lvl="1"/>
            <a:r>
              <a:rPr lang="en-US" dirty="0" smtClean="0"/>
              <a:t>Start writing a little of your own code</a:t>
            </a:r>
          </a:p>
          <a:p>
            <a:r>
              <a:rPr lang="en-US" dirty="0" smtClean="0"/>
              <a:t>Your resources</a:t>
            </a:r>
          </a:p>
          <a:p>
            <a:pPr lvl="1"/>
            <a:r>
              <a:rPr lang="en-US" dirty="0" smtClean="0"/>
              <a:t>Still probably a lot of Bing search results and coworkers</a:t>
            </a:r>
          </a:p>
          <a:p>
            <a:pPr lvl="1"/>
            <a:r>
              <a:rPr lang="en-US" dirty="0" smtClean="0"/>
              <a:t>TechNet</a:t>
            </a:r>
          </a:p>
        </p:txBody>
      </p:sp>
    </p:spTree>
    <p:extLst>
      <p:ext uri="{BB962C8B-B14F-4D97-AF65-F5344CB8AC3E}">
        <p14:creationId xmlns:p14="http://schemas.microsoft.com/office/powerpoint/2010/main" val="254106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Enthusiasm to Prolific Scripter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You’re starting to participate in the PowerShell community in this phase</a:t>
            </a:r>
          </a:p>
          <a:p>
            <a:r>
              <a:rPr lang="en-US" dirty="0" smtClean="0"/>
              <a:t>What you do</a:t>
            </a:r>
          </a:p>
          <a:p>
            <a:pPr lvl="1"/>
            <a:r>
              <a:rPr lang="en-US" dirty="0" smtClean="0"/>
              <a:t>Learning scripting theory</a:t>
            </a:r>
          </a:p>
          <a:p>
            <a:pPr lvl="1"/>
            <a:r>
              <a:rPr lang="en-US" dirty="0" smtClean="0"/>
              <a:t>Identifying more places where scripting meets your needs</a:t>
            </a:r>
          </a:p>
          <a:p>
            <a:pPr lvl="1"/>
            <a:r>
              <a:rPr lang="en-US" dirty="0" smtClean="0"/>
              <a:t>Writing more complex scripts</a:t>
            </a:r>
          </a:p>
          <a:p>
            <a:pPr lvl="1"/>
            <a:r>
              <a:rPr lang="en-US" dirty="0" smtClean="0"/>
              <a:t>Starting to specialize</a:t>
            </a:r>
          </a:p>
          <a:p>
            <a:pPr lvl="1"/>
            <a:r>
              <a:rPr lang="en-US" dirty="0" smtClean="0"/>
              <a:t>Participating in the PowerShell community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2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10500</TotalTime>
  <Words>498</Words>
  <Application>Microsoft Office PowerPoint</Application>
  <PresentationFormat>Widescreen</PresentationFormat>
  <Paragraphs>98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Segoe UI Light</vt:lpstr>
      <vt:lpstr>Office Theme</vt:lpstr>
      <vt:lpstr>1_Office Theme</vt:lpstr>
      <vt:lpstr>PowerPoint Presentation</vt:lpstr>
      <vt:lpstr>Don’t forget to tweet #CDNMVPDays and Win</vt:lpstr>
      <vt:lpstr>Who’s this guy?</vt:lpstr>
      <vt:lpstr>Who are you people? Why do you want to be a PowerShell Ninja?</vt:lpstr>
      <vt:lpstr>Oops</vt:lpstr>
      <vt:lpstr>So what’s the path look like?</vt:lpstr>
      <vt:lpstr>From PowerShell Newbie to Dabbling</vt:lpstr>
      <vt:lpstr>From Dabbling to Enthusiasm</vt:lpstr>
      <vt:lpstr>From Enthusiasm to Prolific Scripter</vt:lpstr>
      <vt:lpstr>From Enthusiasm to Prolific Scripter (continued)</vt:lpstr>
      <vt:lpstr>From Prolific Scripter to PowerShell Ninja</vt:lpstr>
      <vt:lpstr>From Prolific Scripter to PowerShell Ninja (continued)</vt:lpstr>
      <vt:lpstr>What does growth look like now?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Thomas Rayner</cp:lastModifiedBy>
  <cp:revision>590</cp:revision>
  <cp:lastPrinted>2015-01-29T07:23:09Z</cp:lastPrinted>
  <dcterms:created xsi:type="dcterms:W3CDTF">2014-09-18T07:45:23Z</dcterms:created>
  <dcterms:modified xsi:type="dcterms:W3CDTF">2015-08-20T20:34:41Z</dcterms:modified>
</cp:coreProperties>
</file>