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4" r:id="rId7"/>
  </p:sldMasterIdLst>
  <p:notesMasterIdLst>
    <p:notesMasterId r:id="rId53"/>
  </p:notesMasterIdLst>
  <p:handoutMasterIdLst>
    <p:handoutMasterId r:id="rId54"/>
  </p:handoutMasterIdLst>
  <p:sldIdLst>
    <p:sldId id="1393" r:id="rId8"/>
    <p:sldId id="1318" r:id="rId9"/>
    <p:sldId id="1411" r:id="rId10"/>
    <p:sldId id="1320" r:id="rId11"/>
    <p:sldId id="1412" r:id="rId12"/>
    <p:sldId id="1436" r:id="rId13"/>
    <p:sldId id="1462" r:id="rId14"/>
    <p:sldId id="1444" r:id="rId15"/>
    <p:sldId id="1461" r:id="rId16"/>
    <p:sldId id="1445" r:id="rId17"/>
    <p:sldId id="1469" r:id="rId18"/>
    <p:sldId id="1463" r:id="rId19"/>
    <p:sldId id="1460" r:id="rId20"/>
    <p:sldId id="1446" r:id="rId21"/>
    <p:sldId id="1479" r:id="rId22"/>
    <p:sldId id="1480" r:id="rId23"/>
    <p:sldId id="1470" r:id="rId24"/>
    <p:sldId id="1471" r:id="rId25"/>
    <p:sldId id="1447" r:id="rId26"/>
    <p:sldId id="1466" r:id="rId27"/>
    <p:sldId id="1459" r:id="rId28"/>
    <p:sldId id="1449" r:id="rId29"/>
    <p:sldId id="1458" r:id="rId30"/>
    <p:sldId id="1477" r:id="rId31"/>
    <p:sldId id="1450" r:id="rId32"/>
    <p:sldId id="1453" r:id="rId33"/>
    <p:sldId id="1454" r:id="rId34"/>
    <p:sldId id="1456" r:id="rId35"/>
    <p:sldId id="1451" r:id="rId36"/>
    <p:sldId id="1455" r:id="rId37"/>
    <p:sldId id="1452" r:id="rId38"/>
    <p:sldId id="1474" r:id="rId39"/>
    <p:sldId id="1473" r:id="rId40"/>
    <p:sldId id="1472" r:id="rId41"/>
    <p:sldId id="1481" r:id="rId42"/>
    <p:sldId id="1414" r:id="rId43"/>
    <p:sldId id="1433" r:id="rId44"/>
    <p:sldId id="1434" r:id="rId45"/>
    <p:sldId id="1435" r:id="rId46"/>
    <p:sldId id="1326" r:id="rId47"/>
    <p:sldId id="1464" r:id="rId48"/>
    <p:sldId id="1467" r:id="rId49"/>
    <p:sldId id="1468" r:id="rId50"/>
    <p:sldId id="1475" r:id="rId51"/>
    <p:sldId id="1476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318"/>
            <p14:sldId id="1411"/>
            <p14:sldId id="1320"/>
            <p14:sldId id="1412"/>
            <p14:sldId id="1436"/>
            <p14:sldId id="1462"/>
            <p14:sldId id="1444"/>
            <p14:sldId id="1461"/>
            <p14:sldId id="1445"/>
            <p14:sldId id="1469"/>
            <p14:sldId id="1463"/>
            <p14:sldId id="1460"/>
            <p14:sldId id="1446"/>
            <p14:sldId id="1479"/>
            <p14:sldId id="1480"/>
            <p14:sldId id="1470"/>
            <p14:sldId id="1471"/>
            <p14:sldId id="1447"/>
            <p14:sldId id="1466"/>
            <p14:sldId id="1459"/>
            <p14:sldId id="1449"/>
            <p14:sldId id="1458"/>
            <p14:sldId id="1477"/>
            <p14:sldId id="1450"/>
            <p14:sldId id="1453"/>
            <p14:sldId id="1454"/>
            <p14:sldId id="1456"/>
            <p14:sldId id="1451"/>
            <p14:sldId id="1455"/>
            <p14:sldId id="1452"/>
            <p14:sldId id="1474"/>
            <p14:sldId id="1473"/>
            <p14:sldId id="1472"/>
            <p14:sldId id="1481"/>
            <p14:sldId id="1414"/>
            <p14:sldId id="1433"/>
            <p14:sldId id="1434"/>
            <p14:sldId id="1435"/>
            <p14:sldId id="1326"/>
            <p14:sldId id="1464"/>
            <p14:sldId id="1467"/>
            <p14:sldId id="1468"/>
            <p14:sldId id="1475"/>
            <p14:sldId id="14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77239" autoAdjust="0"/>
  </p:normalViewPr>
  <p:slideViewPr>
    <p:cSldViewPr>
      <p:cViewPr varScale="1">
        <p:scale>
          <a:sx n="49" d="100"/>
          <a:sy n="49" d="100"/>
        </p:scale>
        <p:origin x="36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3/26/2018 6:04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https://docs.microsoft.com/en-us/azure/active-directory/develop/active-directory-authentication-scenarios</a:t>
            </a:r>
          </a:p>
          <a:p>
            <a:endParaRPr lang="en-US" dirty="0"/>
          </a:p>
          <a:p>
            <a:r>
              <a:rPr lang="en-US" dirty="0"/>
              <a:t>https://github.com/cljung/azwebaadtiny/blob/master/Provision-AADApplicationInTenant.ps1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2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53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https://docs.microsoft.com/en-us/azure/active-directory/active-directory-b2b-compare-b2c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75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https://docs.microsoft.com/en-us/azure/active-directory/active-directory-b2b-compare-b2c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95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https://docs.microsoft.com/en-us/azure/active-directory/active-directory-b2b-compare-b2c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4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39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7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61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00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72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30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Marketplace is a powerful channel to market and sell your cloud solutions certified to run on Azure. Showcase virtual machine images and solution templates and get access to our top Azure customers worldwide.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0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5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https://support.office.com/en-ie/article/improve-office-365-sign-in-for-yammer-with-auto-acceleration-policy-4d0e5067-992c-4cd6-bad5-b4ac0d52f596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8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02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162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13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8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43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03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979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A2D2A7-FEDB-4FEC-BF57-39E9383DCE5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225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3/26/2018 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2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38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2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64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3/26/2018 6:00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9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https://docs.microsoft.com/en-us/azure/active-directory/customize-branding</a:t>
            </a:r>
          </a:p>
          <a:p>
            <a:r>
              <a:rPr lang="en-US" dirty="0"/>
              <a:t>https://cloudblogs.microsoft.com/enterprisemobility/2017/04/07/improving-the-branding-logic-of-azure-ad-login-pages/</a:t>
            </a:r>
          </a:p>
          <a:p>
            <a:endParaRPr lang="en-US" dirty="0"/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There can be 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up to four relevant and different brands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for any sign-in flow: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brand of the app that the user is signing into, or providing consent for (e.g. Office)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brand of the organization that owns the resource (e.g. the app belongs to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brand of the organization that the user is a member of (e.g. user is a Contoso employee)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brand of the platform/service provider (e.g. Microsoft).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0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00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Marketplace is a powerful channel to market and sell your cloud solutions certified to run on Azure. Showcase virtual machine images and solution templates and get access to our top Azure customers worldwide.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5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5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1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6:00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8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95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https://docs.microsoft.com/en-us/azure/active-directory/develop/active-directory-signing-key-rollover</a:t>
            </a:r>
          </a:p>
          <a:p>
            <a:endParaRPr lang="en-US" dirty="0"/>
          </a:p>
          <a:p>
            <a:r>
              <a:rPr lang="en-US" dirty="0"/>
              <a:t>https://docs.microsoft.com/en-us/azure/active-directory/develop/active-directory-token-and-claims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3/26/2018 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1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3/26/2018 6:00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9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0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76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7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5598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62439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53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395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1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115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2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243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8.emf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31" r:id="rId12"/>
    <p:sldLayoutId id="2147484249" r:id="rId13"/>
    <p:sldLayoutId id="2147484301" r:id="rId14"/>
    <p:sldLayoutId id="2147484251" r:id="rId15"/>
    <p:sldLayoutId id="2147484252" r:id="rId16"/>
    <p:sldLayoutId id="2147484254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24" r:id="rId14"/>
    <p:sldLayoutId id="2147484325" r:id="rId15"/>
    <p:sldLayoutId id="2147484326" r:id="rId16"/>
    <p:sldLayoutId id="2147484327" r:id="rId17"/>
    <p:sldLayoutId id="2147484328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  <p:sldLayoutId id="2147484362" r:id="rId21"/>
    <p:sldLayoutId id="21474843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  <p:sldLayoutId id="2147484379" r:id="rId15"/>
    <p:sldLayoutId id="2147484380" r:id="rId16"/>
    <p:sldLayoutId id="2147484381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ettings?tab=applications" TargetMode="External"/><Relationship Id="rId7" Type="http://schemas.openxmlformats.org/officeDocument/2006/relationships/hyperlink" Target="https://myapps.microsof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ccount.live.com/consent/Manage" TargetMode="External"/><Relationship Id="rId5" Type="http://schemas.openxmlformats.org/officeDocument/2006/relationships/hyperlink" Target="https://security.google.com/settings/security/permissions?pli=1" TargetMode="External"/><Relationship Id="rId4" Type="http://schemas.openxmlformats.org/officeDocument/2006/relationships/hyperlink" Target="https://twitter.com/settings/application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ad/graph/api/api-catalo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icrosoft.com/en-us/graph/graph-explor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solliance.ne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marketplace.microsoft.com/en-us/marketplace/app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679645"/>
            <a:ext cx="12161773" cy="1828786"/>
          </a:xfrm>
        </p:spPr>
        <p:txBody>
          <a:bodyPr/>
          <a:lstStyle/>
          <a:p>
            <a:r>
              <a:rPr lang="en-US" b="1" dirty="0"/>
              <a:t>Top 10 Azure AD features for developers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Chris Givens</a:t>
            </a:r>
          </a:p>
          <a:p>
            <a:r>
              <a:rPr lang="en-US" dirty="0"/>
              <a:t>Solliance.net</a:t>
            </a:r>
          </a:p>
          <a:p>
            <a:r>
              <a:rPr lang="en-US" dirty="0"/>
              <a:t>Office Server MVP, CISSP, CCNP</a:t>
            </a:r>
          </a:p>
          <a:p>
            <a:r>
              <a:rPr lang="en-US" dirty="0"/>
              <a:t>@</a:t>
            </a:r>
            <a:r>
              <a:rPr lang="en-US" dirty="0" err="1"/>
              <a:t>givenscj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9834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Azure AD Apps can be single or multi tenant</a:t>
            </a:r>
          </a:p>
          <a:p>
            <a:pPr lvl="1"/>
            <a:r>
              <a:rPr lang="en-US" dirty="0" err="1"/>
              <a:t>ClientID</a:t>
            </a:r>
            <a:r>
              <a:rPr lang="en-US" dirty="0"/>
              <a:t> and Secret are generated</a:t>
            </a:r>
          </a:p>
          <a:p>
            <a:pPr lvl="1"/>
            <a:r>
              <a:rPr lang="en-US" dirty="0"/>
              <a:t>Consent must be given when multi-tenant </a:t>
            </a:r>
          </a:p>
          <a:p>
            <a:pPr lvl="1"/>
            <a:r>
              <a:rPr lang="en-US" dirty="0"/>
              <a:t>Azure provides consent permission sets</a:t>
            </a:r>
          </a:p>
          <a:p>
            <a:pPr lvl="1"/>
            <a:r>
              <a:rPr lang="en-US" dirty="0"/>
              <a:t>Custom consents can be created</a:t>
            </a:r>
          </a:p>
          <a:p>
            <a:r>
              <a:rPr lang="en-US" dirty="0"/>
              <a:t>User level vs Administrator level</a:t>
            </a:r>
          </a:p>
          <a:p>
            <a:pPr lvl="1"/>
            <a:r>
              <a:rPr lang="en-US" dirty="0"/>
              <a:t>Any user can consent to user level permission requests (unless app is blocked)</a:t>
            </a:r>
          </a:p>
          <a:p>
            <a:pPr lvl="1"/>
            <a:r>
              <a:rPr lang="en-US" dirty="0"/>
              <a:t>Only admin can </a:t>
            </a:r>
            <a:r>
              <a:rPr lang="en-US" dirty="0" err="1"/>
              <a:t>conset</a:t>
            </a:r>
            <a:r>
              <a:rPr lang="en-US" dirty="0"/>
              <a:t> to admin level permissions</a:t>
            </a:r>
          </a:p>
          <a:p>
            <a:pPr lvl="1"/>
            <a:endParaRPr lang="en-US" dirty="0"/>
          </a:p>
          <a:p>
            <a:r>
              <a:rPr lang="en-US" dirty="0"/>
              <a:t>Five primary scenarios</a:t>
            </a:r>
          </a:p>
          <a:p>
            <a:pPr lvl="1"/>
            <a:r>
              <a:rPr lang="en-US" dirty="0"/>
              <a:t>Web Browser-&gt;Web Application</a:t>
            </a:r>
          </a:p>
          <a:p>
            <a:pPr lvl="1"/>
            <a:r>
              <a:rPr lang="en-US" dirty="0"/>
              <a:t>Single Page App (SPA)</a:t>
            </a:r>
          </a:p>
          <a:p>
            <a:pPr lvl="1"/>
            <a:r>
              <a:rPr lang="en-US" dirty="0"/>
              <a:t>Native App to Web API</a:t>
            </a:r>
          </a:p>
          <a:p>
            <a:pPr lvl="1"/>
            <a:r>
              <a:rPr lang="en-US" dirty="0"/>
              <a:t>Web Application-&gt;Web API</a:t>
            </a:r>
          </a:p>
          <a:p>
            <a:pPr lvl="1"/>
            <a:r>
              <a:rPr lang="en-US" dirty="0"/>
              <a:t>Daemon\Server App to Web API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#8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App Registration and Consent</a:t>
            </a:r>
          </a:p>
        </p:txBody>
      </p:sp>
    </p:spTree>
    <p:extLst>
      <p:ext uri="{BB962C8B-B14F-4D97-AF65-F5344CB8AC3E}">
        <p14:creationId xmlns:p14="http://schemas.microsoft.com/office/powerpoint/2010/main" val="7901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983463"/>
          </a:xfrm>
        </p:spPr>
        <p:txBody>
          <a:bodyPr>
            <a:normAutofit/>
          </a:bodyPr>
          <a:lstStyle/>
          <a:p>
            <a:r>
              <a:rPr lang="en-US" dirty="0"/>
              <a:t>Consent prompts</a:t>
            </a:r>
          </a:p>
          <a:p>
            <a:pPr lvl="1"/>
            <a:r>
              <a:rPr lang="en-US" dirty="0"/>
              <a:t>First time an application is used</a:t>
            </a:r>
          </a:p>
          <a:p>
            <a:pPr lvl="1"/>
            <a:r>
              <a:rPr lang="en-US" dirty="0"/>
              <a:t>After a user revokes required permissions</a:t>
            </a:r>
          </a:p>
          <a:p>
            <a:pPr lvl="1"/>
            <a:r>
              <a:rPr lang="en-US" dirty="0"/>
              <a:t>A new feature is “lit-up” and needs more permission</a:t>
            </a:r>
          </a:p>
          <a:p>
            <a:pPr lvl="2"/>
            <a:r>
              <a:rPr lang="en-US" dirty="0"/>
              <a:t>Incremental/dynamic consent</a:t>
            </a:r>
          </a:p>
          <a:p>
            <a:pPr lvl="2"/>
            <a:endParaRPr lang="en-US" dirty="0"/>
          </a:p>
          <a:p>
            <a:r>
              <a:rPr lang="en-US" dirty="0"/>
              <a:t>Manageability?</a:t>
            </a:r>
          </a:p>
          <a:p>
            <a:pPr lvl="1"/>
            <a:r>
              <a:rPr lang="en-US" dirty="0"/>
              <a:t>Admin views of apps and consents</a:t>
            </a:r>
          </a:p>
          <a:p>
            <a:pPr lvl="1"/>
            <a:r>
              <a:rPr lang="en-US" dirty="0"/>
              <a:t>Controls over what apps and permissions can be assigned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#8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App Registration and Consent</a:t>
            </a:r>
          </a:p>
        </p:txBody>
      </p:sp>
    </p:spTree>
    <p:extLst>
      <p:ext uri="{BB962C8B-B14F-4D97-AF65-F5344CB8AC3E}">
        <p14:creationId xmlns:p14="http://schemas.microsoft.com/office/powerpoint/2010/main" val="24107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983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you know what apps have access to your cloud data?</a:t>
            </a:r>
          </a:p>
          <a:p>
            <a:endParaRPr lang="en-US" dirty="0"/>
          </a:p>
          <a:p>
            <a:r>
              <a:rPr lang="en-US" dirty="0"/>
              <a:t>User Revocation – It’s important</a:t>
            </a:r>
          </a:p>
          <a:p>
            <a:pPr lvl="1"/>
            <a:r>
              <a:rPr lang="en-US" dirty="0">
                <a:hlinkClick r:id="rId3"/>
              </a:rPr>
              <a:t>Facebook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Twitter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Google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LiveID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Azure AD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#8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App Registration and Consent</a:t>
            </a:r>
          </a:p>
        </p:txBody>
      </p:sp>
    </p:spTree>
    <p:extLst>
      <p:ext uri="{BB962C8B-B14F-4D97-AF65-F5344CB8AC3E}">
        <p14:creationId xmlns:p14="http://schemas.microsoft.com/office/powerpoint/2010/main" val="17702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App Registration and Consent Demo</a:t>
            </a:r>
          </a:p>
        </p:txBody>
      </p:sp>
    </p:spTree>
    <p:extLst>
      <p:ext uri="{BB962C8B-B14F-4D97-AF65-F5344CB8AC3E}">
        <p14:creationId xmlns:p14="http://schemas.microsoft.com/office/powerpoint/2010/main" val="2809560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11810998" cy="4876800"/>
          </a:xfrm>
        </p:spPr>
        <p:txBody>
          <a:bodyPr>
            <a:normAutofit/>
          </a:bodyPr>
          <a:lstStyle/>
          <a:p>
            <a:r>
              <a:rPr lang="en-US" dirty="0"/>
              <a:t>Azure supported both B2B and B2C</a:t>
            </a:r>
          </a:p>
          <a:p>
            <a:pPr lvl="1"/>
            <a:r>
              <a:rPr lang="en-US" dirty="0"/>
              <a:t>B2B = Corporate</a:t>
            </a:r>
          </a:p>
          <a:p>
            <a:pPr lvl="1"/>
            <a:r>
              <a:rPr lang="en-US" dirty="0"/>
              <a:t>B2C = Other Social Identities</a:t>
            </a:r>
          </a:p>
          <a:p>
            <a:endParaRPr lang="en-US" dirty="0"/>
          </a:p>
          <a:p>
            <a:r>
              <a:rPr lang="en-US" dirty="0"/>
              <a:t>B2B and B2C are not the same directory</a:t>
            </a:r>
          </a:p>
          <a:p>
            <a:pPr lvl="1"/>
            <a:r>
              <a:rPr lang="en-US" dirty="0"/>
              <a:t>B2C must be created separately in your tenant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#7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Azure B2B and B2C capabilities</a:t>
            </a:r>
          </a:p>
        </p:txBody>
      </p:sp>
    </p:spTree>
    <p:extLst>
      <p:ext uri="{BB962C8B-B14F-4D97-AF65-F5344CB8AC3E}">
        <p14:creationId xmlns:p14="http://schemas.microsoft.com/office/powerpoint/2010/main" val="734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11810998" cy="4876800"/>
          </a:xfrm>
        </p:spPr>
        <p:txBody>
          <a:bodyPr>
            <a:normAutofit/>
          </a:bodyPr>
          <a:lstStyle/>
          <a:p>
            <a:r>
              <a:rPr lang="en-US" dirty="0"/>
              <a:t>B2B</a:t>
            </a:r>
          </a:p>
          <a:p>
            <a:pPr lvl="1"/>
            <a:r>
              <a:rPr lang="en-US" dirty="0"/>
              <a:t>Ability to trust other organizations that also reside in Azure AD or which trust has been setup</a:t>
            </a:r>
          </a:p>
          <a:p>
            <a:pPr lvl="2"/>
            <a:r>
              <a:rPr lang="en-US" dirty="0"/>
              <a:t>Be careful trusting other organizations, the federation on the back side could be compromised</a:t>
            </a:r>
          </a:p>
          <a:p>
            <a:pPr lvl="1"/>
            <a:r>
              <a:rPr lang="en-US" dirty="0"/>
              <a:t>Partner lifecycle, security, compliance and branding managed by the host/inviting organization</a:t>
            </a:r>
          </a:p>
          <a:p>
            <a:pPr lvl="1"/>
            <a:r>
              <a:rPr lang="en-US" dirty="0"/>
              <a:t>SSO to all Azure-AD connected apps is supported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#7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Azure B2B capabilities</a:t>
            </a:r>
          </a:p>
        </p:txBody>
      </p:sp>
    </p:spTree>
    <p:extLst>
      <p:ext uri="{BB962C8B-B14F-4D97-AF65-F5344CB8AC3E}">
        <p14:creationId xmlns:p14="http://schemas.microsoft.com/office/powerpoint/2010/main" val="3006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11810998" cy="4876800"/>
          </a:xfrm>
        </p:spPr>
        <p:txBody>
          <a:bodyPr>
            <a:normAutofit/>
          </a:bodyPr>
          <a:lstStyle/>
          <a:p>
            <a:r>
              <a:rPr lang="en-US" dirty="0"/>
              <a:t>B2C (think Auth0)</a:t>
            </a:r>
          </a:p>
          <a:p>
            <a:pPr lvl="1"/>
            <a:r>
              <a:rPr lang="en-US" dirty="0"/>
              <a:t>Different Azure Active Directory “instance”</a:t>
            </a:r>
          </a:p>
          <a:p>
            <a:pPr lvl="1"/>
            <a:r>
              <a:rPr lang="en-US" dirty="0"/>
              <a:t>Authenticate with customer’s preferred identity provider</a:t>
            </a:r>
          </a:p>
          <a:p>
            <a:pPr lvl="2"/>
            <a:r>
              <a:rPr lang="en-US" dirty="0"/>
              <a:t>Requires you to create an application in each </a:t>
            </a:r>
            <a:r>
              <a:rPr lang="en-US" dirty="0" err="1"/>
              <a:t>IdP</a:t>
            </a:r>
            <a:endParaRPr lang="en-US" dirty="0"/>
          </a:p>
          <a:p>
            <a:pPr lvl="1"/>
            <a:r>
              <a:rPr lang="en-US" dirty="0"/>
              <a:t>Supports several Identity Providers</a:t>
            </a:r>
          </a:p>
          <a:p>
            <a:pPr lvl="2"/>
            <a:r>
              <a:rPr lang="en-US" dirty="0"/>
              <a:t>Microsoft Account, Facebook, Twitter, Google, LinkedIn, Amazon, Weibo, QQ, WeChat, GitHub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Custom Policies for sign-up, sign-in, edit profile and reset password</a:t>
            </a:r>
          </a:p>
          <a:p>
            <a:pPr lvl="2"/>
            <a:r>
              <a:rPr lang="en-US" dirty="0"/>
              <a:t>Each policy can have a different branding</a:t>
            </a:r>
          </a:p>
          <a:p>
            <a:pPr lvl="2"/>
            <a:r>
              <a:rPr lang="en-US" dirty="0"/>
              <a:t>Custom policies can be targeted at </a:t>
            </a:r>
          </a:p>
          <a:p>
            <a:pPr lvl="3"/>
            <a:r>
              <a:rPr lang="en-US" dirty="0"/>
              <a:t>Users</a:t>
            </a:r>
          </a:p>
          <a:p>
            <a:pPr lvl="3"/>
            <a:r>
              <a:rPr lang="en-US" dirty="0"/>
              <a:t>Identity Provider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#7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Azure B2C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457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B5D6C6-DC48-4DF4-A237-2DFE95D8DBB2}"/>
              </a:ext>
            </a:extLst>
          </p:cNvPr>
          <p:cNvGrpSpPr/>
          <p:nvPr/>
        </p:nvGrpSpPr>
        <p:grpSpPr>
          <a:xfrm>
            <a:off x="7217920" y="1901844"/>
            <a:ext cx="4800600" cy="4635973"/>
            <a:chOff x="7196317" y="1901845"/>
            <a:chExt cx="4800600" cy="4343400"/>
          </a:xfrm>
        </p:grpSpPr>
        <p:sp>
          <p:nvSpPr>
            <p:cNvPr id="98" name="Rectangle 97"/>
            <p:cNvSpPr/>
            <p:nvPr/>
          </p:nvSpPr>
          <p:spPr bwMode="auto">
            <a:xfrm>
              <a:off x="7196317" y="1901845"/>
              <a:ext cx="4800600" cy="434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6327-2FFC-4797-A004-2DD77222C2E6}"/>
                </a:ext>
              </a:extLst>
            </p:cNvPr>
            <p:cNvSpPr/>
            <p:nvPr/>
          </p:nvSpPr>
          <p:spPr>
            <a:xfrm>
              <a:off x="10463428" y="2744345"/>
              <a:ext cx="747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0809988-0438-45A2-A453-2F45EDDB8967}"/>
                </a:ext>
              </a:extLst>
            </p:cNvPr>
            <p:cNvSpPr/>
            <p:nvPr/>
          </p:nvSpPr>
          <p:spPr>
            <a:xfrm>
              <a:off x="10463428" y="3933149"/>
              <a:ext cx="1156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Analytics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44CB54-E7BF-4CE3-BDFD-5A3E572F7390}"/>
                </a:ext>
              </a:extLst>
            </p:cNvPr>
            <p:cNvGrpSpPr/>
            <p:nvPr/>
          </p:nvGrpSpPr>
          <p:grpSpPr>
            <a:xfrm>
              <a:off x="8878891" y="5007779"/>
              <a:ext cx="1280044" cy="969284"/>
              <a:chOff x="8667749" y="2590801"/>
              <a:chExt cx="823912" cy="623887"/>
            </a:xfrm>
            <a:solidFill>
              <a:srgbClr val="0078D7"/>
            </a:solidFill>
          </p:grpSpPr>
          <p:sp>
            <p:nvSpPr>
              <p:cNvPr id="125" name="Freeform 255">
                <a:extLst>
                  <a:ext uri="{FF2B5EF4-FFF2-40B4-BE49-F238E27FC236}">
                    <a16:creationId xmlns:a16="http://schemas.microsoft.com/office/drawing/2014/main" id="{F879867A-FF73-44C0-819F-65D6FB194E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1161" y="2693988"/>
                <a:ext cx="55562" cy="55563"/>
              </a:xfrm>
              <a:custGeom>
                <a:avLst/>
                <a:gdLst>
                  <a:gd name="T0" fmla="*/ 27 w 202"/>
                  <a:gd name="T1" fmla="*/ 176 h 202"/>
                  <a:gd name="T2" fmla="*/ 27 w 202"/>
                  <a:gd name="T3" fmla="*/ 176 h 202"/>
                  <a:gd name="T4" fmla="*/ 175 w 202"/>
                  <a:gd name="T5" fmla="*/ 176 h 202"/>
                  <a:gd name="T6" fmla="*/ 175 w 202"/>
                  <a:gd name="T7" fmla="*/ 27 h 202"/>
                  <a:gd name="T8" fmla="*/ 27 w 202"/>
                  <a:gd name="T9" fmla="*/ 27 h 202"/>
                  <a:gd name="T10" fmla="*/ 27 w 202"/>
                  <a:gd name="T11" fmla="*/ 176 h 202"/>
                  <a:gd name="T12" fmla="*/ 202 w 202"/>
                  <a:gd name="T13" fmla="*/ 202 h 202"/>
                  <a:gd name="T14" fmla="*/ 202 w 202"/>
                  <a:gd name="T15" fmla="*/ 202 h 202"/>
                  <a:gd name="T16" fmla="*/ 0 w 202"/>
                  <a:gd name="T17" fmla="*/ 202 h 202"/>
                  <a:gd name="T18" fmla="*/ 0 w 202"/>
                  <a:gd name="T19" fmla="*/ 0 h 202"/>
                  <a:gd name="T20" fmla="*/ 202 w 202"/>
                  <a:gd name="T21" fmla="*/ 0 h 202"/>
                  <a:gd name="T22" fmla="*/ 202 w 202"/>
                  <a:gd name="T23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" h="202">
                    <a:moveTo>
                      <a:pt x="27" y="176"/>
                    </a:moveTo>
                    <a:lnTo>
                      <a:pt x="27" y="176"/>
                    </a:lnTo>
                    <a:lnTo>
                      <a:pt x="175" y="176"/>
                    </a:lnTo>
                    <a:lnTo>
                      <a:pt x="175" y="27"/>
                    </a:lnTo>
                    <a:lnTo>
                      <a:pt x="27" y="27"/>
                    </a:lnTo>
                    <a:lnTo>
                      <a:pt x="27" y="176"/>
                    </a:lnTo>
                    <a:close/>
                    <a:moveTo>
                      <a:pt x="202" y="202"/>
                    </a:moveTo>
                    <a:lnTo>
                      <a:pt x="202" y="202"/>
                    </a:lnTo>
                    <a:lnTo>
                      <a:pt x="0" y="202"/>
                    </a:lnTo>
                    <a:lnTo>
                      <a:pt x="0" y="0"/>
                    </a:lnTo>
                    <a:lnTo>
                      <a:pt x="202" y="0"/>
                    </a:lnTo>
                    <a:lnTo>
                      <a:pt x="202" y="202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5" name="Freeform 256">
                <a:extLst>
                  <a:ext uri="{FF2B5EF4-FFF2-40B4-BE49-F238E27FC236}">
                    <a16:creationId xmlns:a16="http://schemas.microsoft.com/office/drawing/2014/main" id="{45F274E4-04FE-423E-A23A-5D74A80A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0674" y="2717801"/>
                <a:ext cx="47625" cy="7938"/>
              </a:xfrm>
              <a:custGeom>
                <a:avLst/>
                <a:gdLst>
                  <a:gd name="T0" fmla="*/ 175 w 175"/>
                  <a:gd name="T1" fmla="*/ 27 h 27"/>
                  <a:gd name="T2" fmla="*/ 175 w 175"/>
                  <a:gd name="T3" fmla="*/ 27 h 27"/>
                  <a:gd name="T4" fmla="*/ 0 w 175"/>
                  <a:gd name="T5" fmla="*/ 27 h 27"/>
                  <a:gd name="T6" fmla="*/ 0 w 175"/>
                  <a:gd name="T7" fmla="*/ 0 h 27"/>
                  <a:gd name="T8" fmla="*/ 175 w 175"/>
                  <a:gd name="T9" fmla="*/ 0 h 27"/>
                  <a:gd name="T10" fmla="*/ 175 w 175"/>
                  <a:gd name="T1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7">
                    <a:moveTo>
                      <a:pt x="175" y="27"/>
                    </a:moveTo>
                    <a:lnTo>
                      <a:pt x="175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5" y="0"/>
                    </a:lnTo>
                    <a:lnTo>
                      <a:pt x="175" y="2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Freeform 257">
                <a:extLst>
                  <a:ext uri="{FF2B5EF4-FFF2-40B4-BE49-F238E27FC236}">
                    <a16:creationId xmlns:a16="http://schemas.microsoft.com/office/drawing/2014/main" id="{DE289DA8-EAB6-4B88-9BF6-0D6C67BC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6411" y="2697163"/>
                <a:ext cx="49212" cy="49213"/>
              </a:xfrm>
              <a:custGeom>
                <a:avLst/>
                <a:gdLst>
                  <a:gd name="T0" fmla="*/ 180 w 180"/>
                  <a:gd name="T1" fmla="*/ 19 h 180"/>
                  <a:gd name="T2" fmla="*/ 180 w 180"/>
                  <a:gd name="T3" fmla="*/ 19 h 180"/>
                  <a:gd name="T4" fmla="*/ 161 w 180"/>
                  <a:gd name="T5" fmla="*/ 0 h 180"/>
                  <a:gd name="T6" fmla="*/ 90 w 180"/>
                  <a:gd name="T7" fmla="*/ 71 h 180"/>
                  <a:gd name="T8" fmla="*/ 19 w 180"/>
                  <a:gd name="T9" fmla="*/ 0 h 180"/>
                  <a:gd name="T10" fmla="*/ 0 w 180"/>
                  <a:gd name="T11" fmla="*/ 19 h 180"/>
                  <a:gd name="T12" fmla="*/ 71 w 180"/>
                  <a:gd name="T13" fmla="*/ 90 h 180"/>
                  <a:gd name="T14" fmla="*/ 0 w 180"/>
                  <a:gd name="T15" fmla="*/ 162 h 180"/>
                  <a:gd name="T16" fmla="*/ 19 w 180"/>
                  <a:gd name="T17" fmla="*/ 180 h 180"/>
                  <a:gd name="T18" fmla="*/ 90 w 180"/>
                  <a:gd name="T19" fmla="*/ 109 h 180"/>
                  <a:gd name="T20" fmla="*/ 161 w 180"/>
                  <a:gd name="T21" fmla="*/ 180 h 180"/>
                  <a:gd name="T22" fmla="*/ 180 w 180"/>
                  <a:gd name="T23" fmla="*/ 162 h 180"/>
                  <a:gd name="T24" fmla="*/ 109 w 180"/>
                  <a:gd name="T25" fmla="*/ 90 h 180"/>
                  <a:gd name="T26" fmla="*/ 180 w 180"/>
                  <a:gd name="T27" fmla="*/ 1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180">
                    <a:moveTo>
                      <a:pt x="180" y="19"/>
                    </a:moveTo>
                    <a:lnTo>
                      <a:pt x="180" y="19"/>
                    </a:lnTo>
                    <a:lnTo>
                      <a:pt x="161" y="0"/>
                    </a:lnTo>
                    <a:lnTo>
                      <a:pt x="90" y="71"/>
                    </a:lnTo>
                    <a:lnTo>
                      <a:pt x="19" y="0"/>
                    </a:lnTo>
                    <a:lnTo>
                      <a:pt x="0" y="19"/>
                    </a:lnTo>
                    <a:lnTo>
                      <a:pt x="71" y="90"/>
                    </a:lnTo>
                    <a:lnTo>
                      <a:pt x="0" y="162"/>
                    </a:lnTo>
                    <a:lnTo>
                      <a:pt x="19" y="180"/>
                    </a:lnTo>
                    <a:lnTo>
                      <a:pt x="90" y="109"/>
                    </a:lnTo>
                    <a:lnTo>
                      <a:pt x="161" y="180"/>
                    </a:lnTo>
                    <a:lnTo>
                      <a:pt x="180" y="162"/>
                    </a:lnTo>
                    <a:lnTo>
                      <a:pt x="109" y="90"/>
                    </a:lnTo>
                    <a:lnTo>
                      <a:pt x="180" y="19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Freeform 258">
                <a:extLst>
                  <a:ext uri="{FF2B5EF4-FFF2-40B4-BE49-F238E27FC236}">
                    <a16:creationId xmlns:a16="http://schemas.microsoft.com/office/drawing/2014/main" id="{A45974A3-F392-4CD0-A4F5-AA520754F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8399" y="2655888"/>
                <a:ext cx="703262" cy="558800"/>
              </a:xfrm>
              <a:custGeom>
                <a:avLst/>
                <a:gdLst>
                  <a:gd name="T0" fmla="*/ 408 w 2563"/>
                  <a:gd name="T1" fmla="*/ 0 h 2031"/>
                  <a:gd name="T2" fmla="*/ 408 w 2563"/>
                  <a:gd name="T3" fmla="*/ 0 h 2031"/>
                  <a:gd name="T4" fmla="*/ 422 w 2563"/>
                  <a:gd name="T5" fmla="*/ 26 h 2031"/>
                  <a:gd name="T6" fmla="*/ 2536 w 2563"/>
                  <a:gd name="T7" fmla="*/ 26 h 2031"/>
                  <a:gd name="T8" fmla="*/ 2536 w 2563"/>
                  <a:gd name="T9" fmla="*/ 434 h 2031"/>
                  <a:gd name="T10" fmla="*/ 407 w 2563"/>
                  <a:gd name="T11" fmla="*/ 434 h 2031"/>
                  <a:gd name="T12" fmla="*/ 391 w 2563"/>
                  <a:gd name="T13" fmla="*/ 460 h 2031"/>
                  <a:gd name="T14" fmla="*/ 2536 w 2563"/>
                  <a:gd name="T15" fmla="*/ 460 h 2031"/>
                  <a:gd name="T16" fmla="*/ 2536 w 2563"/>
                  <a:gd name="T17" fmla="*/ 2004 h 2031"/>
                  <a:gd name="T18" fmla="*/ 27 w 2563"/>
                  <a:gd name="T19" fmla="*/ 2004 h 2031"/>
                  <a:gd name="T20" fmla="*/ 27 w 2563"/>
                  <a:gd name="T21" fmla="*/ 665 h 2031"/>
                  <a:gd name="T22" fmla="*/ 13 w 2563"/>
                  <a:gd name="T23" fmla="*/ 666 h 2031"/>
                  <a:gd name="T24" fmla="*/ 0 w 2563"/>
                  <a:gd name="T25" fmla="*/ 665 h 2031"/>
                  <a:gd name="T26" fmla="*/ 0 w 2563"/>
                  <a:gd name="T27" fmla="*/ 2031 h 2031"/>
                  <a:gd name="T28" fmla="*/ 2563 w 2563"/>
                  <a:gd name="T29" fmla="*/ 2031 h 2031"/>
                  <a:gd name="T30" fmla="*/ 2563 w 2563"/>
                  <a:gd name="T31" fmla="*/ 460 h 2031"/>
                  <a:gd name="T32" fmla="*/ 2563 w 2563"/>
                  <a:gd name="T33" fmla="*/ 0 h 2031"/>
                  <a:gd name="T34" fmla="*/ 408 w 2563"/>
                  <a:gd name="T35" fmla="*/ 0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3" h="2031">
                    <a:moveTo>
                      <a:pt x="408" y="0"/>
                    </a:moveTo>
                    <a:lnTo>
                      <a:pt x="408" y="0"/>
                    </a:lnTo>
                    <a:cubicBezTo>
                      <a:pt x="413" y="8"/>
                      <a:pt x="418" y="17"/>
                      <a:pt x="422" y="26"/>
                    </a:cubicBezTo>
                    <a:lnTo>
                      <a:pt x="2536" y="26"/>
                    </a:lnTo>
                    <a:lnTo>
                      <a:pt x="2536" y="434"/>
                    </a:lnTo>
                    <a:lnTo>
                      <a:pt x="407" y="434"/>
                    </a:lnTo>
                    <a:cubicBezTo>
                      <a:pt x="402" y="443"/>
                      <a:pt x="396" y="452"/>
                      <a:pt x="391" y="460"/>
                    </a:cubicBezTo>
                    <a:lnTo>
                      <a:pt x="2536" y="460"/>
                    </a:lnTo>
                    <a:lnTo>
                      <a:pt x="2536" y="2004"/>
                    </a:lnTo>
                    <a:lnTo>
                      <a:pt x="27" y="2004"/>
                    </a:lnTo>
                    <a:lnTo>
                      <a:pt x="27" y="665"/>
                    </a:lnTo>
                    <a:cubicBezTo>
                      <a:pt x="22" y="665"/>
                      <a:pt x="18" y="666"/>
                      <a:pt x="13" y="666"/>
                    </a:cubicBezTo>
                    <a:cubicBezTo>
                      <a:pt x="9" y="666"/>
                      <a:pt x="4" y="665"/>
                      <a:pt x="0" y="665"/>
                    </a:cubicBezTo>
                    <a:lnTo>
                      <a:pt x="0" y="2031"/>
                    </a:lnTo>
                    <a:lnTo>
                      <a:pt x="2563" y="2031"/>
                    </a:lnTo>
                    <a:lnTo>
                      <a:pt x="2563" y="460"/>
                    </a:lnTo>
                    <a:lnTo>
                      <a:pt x="2563" y="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Freeform 259">
                <a:extLst>
                  <a:ext uri="{FF2B5EF4-FFF2-40B4-BE49-F238E27FC236}">
                    <a16:creationId xmlns:a16="http://schemas.microsoft.com/office/drawing/2014/main" id="{7683E5F3-A53B-4E5A-BDC2-A51E95BFCE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67749" y="2590801"/>
                <a:ext cx="247650" cy="247650"/>
              </a:xfrm>
              <a:custGeom>
                <a:avLst/>
                <a:gdLst>
                  <a:gd name="T0" fmla="*/ 27 w 901"/>
                  <a:gd name="T1" fmla="*/ 450 h 901"/>
                  <a:gd name="T2" fmla="*/ 27 w 901"/>
                  <a:gd name="T3" fmla="*/ 450 h 901"/>
                  <a:gd name="T4" fmla="*/ 450 w 901"/>
                  <a:gd name="T5" fmla="*/ 27 h 901"/>
                  <a:gd name="T6" fmla="*/ 815 w 901"/>
                  <a:gd name="T7" fmla="*/ 235 h 901"/>
                  <a:gd name="T8" fmla="*/ 829 w 901"/>
                  <a:gd name="T9" fmla="*/ 261 h 901"/>
                  <a:gd name="T10" fmla="*/ 874 w 901"/>
                  <a:gd name="T11" fmla="*/ 450 h 901"/>
                  <a:gd name="T12" fmla="*/ 813 w 901"/>
                  <a:gd name="T13" fmla="*/ 669 h 901"/>
                  <a:gd name="T14" fmla="*/ 796 w 901"/>
                  <a:gd name="T15" fmla="*/ 695 h 901"/>
                  <a:gd name="T16" fmla="*/ 464 w 901"/>
                  <a:gd name="T17" fmla="*/ 874 h 901"/>
                  <a:gd name="T18" fmla="*/ 450 w 901"/>
                  <a:gd name="T19" fmla="*/ 874 h 901"/>
                  <a:gd name="T20" fmla="*/ 437 w 901"/>
                  <a:gd name="T21" fmla="*/ 874 h 901"/>
                  <a:gd name="T22" fmla="*/ 27 w 901"/>
                  <a:gd name="T23" fmla="*/ 450 h 901"/>
                  <a:gd name="T24" fmla="*/ 464 w 901"/>
                  <a:gd name="T25" fmla="*/ 900 h 901"/>
                  <a:gd name="T26" fmla="*/ 464 w 901"/>
                  <a:gd name="T27" fmla="*/ 900 h 901"/>
                  <a:gd name="T28" fmla="*/ 828 w 901"/>
                  <a:gd name="T29" fmla="*/ 695 h 901"/>
                  <a:gd name="T30" fmla="*/ 844 w 901"/>
                  <a:gd name="T31" fmla="*/ 669 h 901"/>
                  <a:gd name="T32" fmla="*/ 901 w 901"/>
                  <a:gd name="T33" fmla="*/ 450 h 901"/>
                  <a:gd name="T34" fmla="*/ 859 w 901"/>
                  <a:gd name="T35" fmla="*/ 261 h 901"/>
                  <a:gd name="T36" fmla="*/ 845 w 901"/>
                  <a:gd name="T37" fmla="*/ 235 h 901"/>
                  <a:gd name="T38" fmla="*/ 450 w 901"/>
                  <a:gd name="T39" fmla="*/ 0 h 901"/>
                  <a:gd name="T40" fmla="*/ 0 w 901"/>
                  <a:gd name="T41" fmla="*/ 450 h 901"/>
                  <a:gd name="T42" fmla="*/ 437 w 901"/>
                  <a:gd name="T43" fmla="*/ 900 h 901"/>
                  <a:gd name="T44" fmla="*/ 450 w 901"/>
                  <a:gd name="T45" fmla="*/ 901 h 901"/>
                  <a:gd name="T46" fmla="*/ 464 w 901"/>
                  <a:gd name="T47" fmla="*/ 90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1" h="901">
                    <a:moveTo>
                      <a:pt x="27" y="450"/>
                    </a:moveTo>
                    <a:lnTo>
                      <a:pt x="27" y="450"/>
                    </a:lnTo>
                    <a:cubicBezTo>
                      <a:pt x="27" y="217"/>
                      <a:pt x="217" y="27"/>
                      <a:pt x="450" y="27"/>
                    </a:cubicBezTo>
                    <a:cubicBezTo>
                      <a:pt x="605" y="27"/>
                      <a:pt x="741" y="110"/>
                      <a:pt x="815" y="235"/>
                    </a:cubicBezTo>
                    <a:cubicBezTo>
                      <a:pt x="820" y="243"/>
                      <a:pt x="825" y="252"/>
                      <a:pt x="829" y="261"/>
                    </a:cubicBezTo>
                    <a:cubicBezTo>
                      <a:pt x="858" y="318"/>
                      <a:pt x="874" y="383"/>
                      <a:pt x="874" y="450"/>
                    </a:cubicBezTo>
                    <a:cubicBezTo>
                      <a:pt x="874" y="530"/>
                      <a:pt x="852" y="605"/>
                      <a:pt x="813" y="669"/>
                    </a:cubicBezTo>
                    <a:cubicBezTo>
                      <a:pt x="808" y="678"/>
                      <a:pt x="802" y="687"/>
                      <a:pt x="796" y="695"/>
                    </a:cubicBezTo>
                    <a:cubicBezTo>
                      <a:pt x="721" y="800"/>
                      <a:pt x="601" y="869"/>
                      <a:pt x="464" y="874"/>
                    </a:cubicBezTo>
                    <a:cubicBezTo>
                      <a:pt x="459" y="874"/>
                      <a:pt x="455" y="874"/>
                      <a:pt x="450" y="874"/>
                    </a:cubicBezTo>
                    <a:cubicBezTo>
                      <a:pt x="446" y="874"/>
                      <a:pt x="441" y="874"/>
                      <a:pt x="437" y="874"/>
                    </a:cubicBezTo>
                    <a:cubicBezTo>
                      <a:pt x="210" y="867"/>
                      <a:pt x="27" y="679"/>
                      <a:pt x="27" y="450"/>
                    </a:cubicBezTo>
                    <a:close/>
                    <a:moveTo>
                      <a:pt x="464" y="900"/>
                    </a:moveTo>
                    <a:lnTo>
                      <a:pt x="464" y="900"/>
                    </a:lnTo>
                    <a:cubicBezTo>
                      <a:pt x="616" y="896"/>
                      <a:pt x="750" y="815"/>
                      <a:pt x="828" y="695"/>
                    </a:cubicBezTo>
                    <a:cubicBezTo>
                      <a:pt x="833" y="687"/>
                      <a:pt x="839" y="678"/>
                      <a:pt x="844" y="669"/>
                    </a:cubicBezTo>
                    <a:cubicBezTo>
                      <a:pt x="880" y="604"/>
                      <a:pt x="901" y="530"/>
                      <a:pt x="901" y="450"/>
                    </a:cubicBezTo>
                    <a:cubicBezTo>
                      <a:pt x="901" y="383"/>
                      <a:pt x="885" y="319"/>
                      <a:pt x="859" y="261"/>
                    </a:cubicBezTo>
                    <a:cubicBezTo>
                      <a:pt x="855" y="252"/>
                      <a:pt x="850" y="243"/>
                      <a:pt x="845" y="235"/>
                    </a:cubicBezTo>
                    <a:cubicBezTo>
                      <a:pt x="769" y="95"/>
                      <a:pt x="620" y="0"/>
                      <a:pt x="450" y="0"/>
                    </a:cubicBezTo>
                    <a:cubicBezTo>
                      <a:pt x="202" y="0"/>
                      <a:pt x="0" y="202"/>
                      <a:pt x="0" y="450"/>
                    </a:cubicBezTo>
                    <a:cubicBezTo>
                      <a:pt x="0" y="694"/>
                      <a:pt x="195" y="893"/>
                      <a:pt x="437" y="900"/>
                    </a:cubicBezTo>
                    <a:cubicBezTo>
                      <a:pt x="441" y="900"/>
                      <a:pt x="446" y="901"/>
                      <a:pt x="450" y="901"/>
                    </a:cubicBezTo>
                    <a:cubicBezTo>
                      <a:pt x="455" y="901"/>
                      <a:pt x="459" y="900"/>
                      <a:pt x="464" y="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Freeform 260">
                <a:extLst>
                  <a:ext uri="{FF2B5EF4-FFF2-40B4-BE49-F238E27FC236}">
                    <a16:creationId xmlns:a16="http://schemas.microsoft.com/office/drawing/2014/main" id="{28757C2F-90D9-42D8-9F66-403012CAA8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9999" y="2865438"/>
                <a:ext cx="50800" cy="50800"/>
              </a:xfrm>
              <a:custGeom>
                <a:avLst/>
                <a:gdLst>
                  <a:gd name="T0" fmla="*/ 27 w 183"/>
                  <a:gd name="T1" fmla="*/ 157 h 184"/>
                  <a:gd name="T2" fmla="*/ 27 w 183"/>
                  <a:gd name="T3" fmla="*/ 157 h 184"/>
                  <a:gd name="T4" fmla="*/ 157 w 183"/>
                  <a:gd name="T5" fmla="*/ 157 h 184"/>
                  <a:gd name="T6" fmla="*/ 157 w 183"/>
                  <a:gd name="T7" fmla="*/ 27 h 184"/>
                  <a:gd name="T8" fmla="*/ 27 w 183"/>
                  <a:gd name="T9" fmla="*/ 27 h 184"/>
                  <a:gd name="T10" fmla="*/ 27 w 183"/>
                  <a:gd name="T11" fmla="*/ 157 h 184"/>
                  <a:gd name="T12" fmla="*/ 183 w 183"/>
                  <a:gd name="T13" fmla="*/ 184 h 184"/>
                  <a:gd name="T14" fmla="*/ 183 w 183"/>
                  <a:gd name="T15" fmla="*/ 184 h 184"/>
                  <a:gd name="T16" fmla="*/ 0 w 183"/>
                  <a:gd name="T17" fmla="*/ 184 h 184"/>
                  <a:gd name="T18" fmla="*/ 0 w 183"/>
                  <a:gd name="T19" fmla="*/ 0 h 184"/>
                  <a:gd name="T20" fmla="*/ 183 w 183"/>
                  <a:gd name="T21" fmla="*/ 0 h 184"/>
                  <a:gd name="T22" fmla="*/ 183 w 183"/>
                  <a:gd name="T2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184">
                    <a:moveTo>
                      <a:pt x="27" y="157"/>
                    </a:moveTo>
                    <a:lnTo>
                      <a:pt x="27" y="157"/>
                    </a:lnTo>
                    <a:lnTo>
                      <a:pt x="157" y="157"/>
                    </a:lnTo>
                    <a:lnTo>
                      <a:pt x="157" y="27"/>
                    </a:lnTo>
                    <a:lnTo>
                      <a:pt x="27" y="27"/>
                    </a:lnTo>
                    <a:lnTo>
                      <a:pt x="27" y="157"/>
                    </a:lnTo>
                    <a:close/>
                    <a:moveTo>
                      <a:pt x="183" y="184"/>
                    </a:moveTo>
                    <a:lnTo>
                      <a:pt x="183" y="184"/>
                    </a:lnTo>
                    <a:lnTo>
                      <a:pt x="0" y="18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0" name="Freeform 261">
                <a:extLst>
                  <a:ext uri="{FF2B5EF4-FFF2-40B4-BE49-F238E27FC236}">
                    <a16:creationId xmlns:a16="http://schemas.microsoft.com/office/drawing/2014/main" id="{0476E485-63B7-4D00-955C-48F83F631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674" y="2886076"/>
                <a:ext cx="93662" cy="7938"/>
              </a:xfrm>
              <a:custGeom>
                <a:avLst/>
                <a:gdLst>
                  <a:gd name="T0" fmla="*/ 345 w 345"/>
                  <a:gd name="T1" fmla="*/ 27 h 27"/>
                  <a:gd name="T2" fmla="*/ 345 w 345"/>
                  <a:gd name="T3" fmla="*/ 27 h 27"/>
                  <a:gd name="T4" fmla="*/ 0 w 345"/>
                  <a:gd name="T5" fmla="*/ 27 h 27"/>
                  <a:gd name="T6" fmla="*/ 0 w 345"/>
                  <a:gd name="T7" fmla="*/ 0 h 27"/>
                  <a:gd name="T8" fmla="*/ 345 w 345"/>
                  <a:gd name="T9" fmla="*/ 0 h 27"/>
                  <a:gd name="T10" fmla="*/ 345 w 345"/>
                  <a:gd name="T1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" h="27">
                    <a:moveTo>
                      <a:pt x="345" y="27"/>
                    </a:moveTo>
                    <a:lnTo>
                      <a:pt x="345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5" y="0"/>
                    </a:lnTo>
                    <a:lnTo>
                      <a:pt x="345" y="2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1" name="Freeform 262">
                <a:extLst>
                  <a:ext uri="{FF2B5EF4-FFF2-40B4-BE49-F238E27FC236}">
                    <a16:creationId xmlns:a16="http://schemas.microsoft.com/office/drawing/2014/main" id="{4A5883A3-732F-47F0-A785-FECF35FDB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9999" y="2935288"/>
                <a:ext cx="50800" cy="50800"/>
              </a:xfrm>
              <a:custGeom>
                <a:avLst/>
                <a:gdLst>
                  <a:gd name="T0" fmla="*/ 27 w 183"/>
                  <a:gd name="T1" fmla="*/ 157 h 184"/>
                  <a:gd name="T2" fmla="*/ 27 w 183"/>
                  <a:gd name="T3" fmla="*/ 157 h 184"/>
                  <a:gd name="T4" fmla="*/ 157 w 183"/>
                  <a:gd name="T5" fmla="*/ 157 h 184"/>
                  <a:gd name="T6" fmla="*/ 157 w 183"/>
                  <a:gd name="T7" fmla="*/ 27 h 184"/>
                  <a:gd name="T8" fmla="*/ 27 w 183"/>
                  <a:gd name="T9" fmla="*/ 27 h 184"/>
                  <a:gd name="T10" fmla="*/ 27 w 183"/>
                  <a:gd name="T11" fmla="*/ 157 h 184"/>
                  <a:gd name="T12" fmla="*/ 183 w 183"/>
                  <a:gd name="T13" fmla="*/ 184 h 184"/>
                  <a:gd name="T14" fmla="*/ 183 w 183"/>
                  <a:gd name="T15" fmla="*/ 184 h 184"/>
                  <a:gd name="T16" fmla="*/ 0 w 183"/>
                  <a:gd name="T17" fmla="*/ 184 h 184"/>
                  <a:gd name="T18" fmla="*/ 0 w 183"/>
                  <a:gd name="T19" fmla="*/ 0 h 184"/>
                  <a:gd name="T20" fmla="*/ 183 w 183"/>
                  <a:gd name="T21" fmla="*/ 0 h 184"/>
                  <a:gd name="T22" fmla="*/ 183 w 183"/>
                  <a:gd name="T2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184">
                    <a:moveTo>
                      <a:pt x="27" y="157"/>
                    </a:moveTo>
                    <a:lnTo>
                      <a:pt x="27" y="157"/>
                    </a:lnTo>
                    <a:lnTo>
                      <a:pt x="157" y="157"/>
                    </a:lnTo>
                    <a:lnTo>
                      <a:pt x="157" y="27"/>
                    </a:lnTo>
                    <a:lnTo>
                      <a:pt x="27" y="27"/>
                    </a:lnTo>
                    <a:lnTo>
                      <a:pt x="27" y="157"/>
                    </a:lnTo>
                    <a:close/>
                    <a:moveTo>
                      <a:pt x="183" y="184"/>
                    </a:moveTo>
                    <a:lnTo>
                      <a:pt x="183" y="184"/>
                    </a:lnTo>
                    <a:lnTo>
                      <a:pt x="0" y="18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Freeform 263">
                <a:extLst>
                  <a:ext uri="{FF2B5EF4-FFF2-40B4-BE49-F238E27FC236}">
                    <a16:creationId xmlns:a16="http://schemas.microsoft.com/office/drawing/2014/main" id="{2322D23F-0D10-4F28-B86F-D8B732794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674" y="2955926"/>
                <a:ext cx="93662" cy="7938"/>
              </a:xfrm>
              <a:custGeom>
                <a:avLst/>
                <a:gdLst>
                  <a:gd name="T0" fmla="*/ 345 w 345"/>
                  <a:gd name="T1" fmla="*/ 27 h 27"/>
                  <a:gd name="T2" fmla="*/ 345 w 345"/>
                  <a:gd name="T3" fmla="*/ 27 h 27"/>
                  <a:gd name="T4" fmla="*/ 0 w 345"/>
                  <a:gd name="T5" fmla="*/ 27 h 27"/>
                  <a:gd name="T6" fmla="*/ 0 w 345"/>
                  <a:gd name="T7" fmla="*/ 0 h 27"/>
                  <a:gd name="T8" fmla="*/ 345 w 345"/>
                  <a:gd name="T9" fmla="*/ 0 h 27"/>
                  <a:gd name="T10" fmla="*/ 345 w 345"/>
                  <a:gd name="T1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" h="27">
                    <a:moveTo>
                      <a:pt x="345" y="27"/>
                    </a:moveTo>
                    <a:lnTo>
                      <a:pt x="345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5" y="0"/>
                    </a:lnTo>
                    <a:lnTo>
                      <a:pt x="345" y="2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Freeform 264">
                <a:extLst>
                  <a:ext uri="{FF2B5EF4-FFF2-40B4-BE49-F238E27FC236}">
                    <a16:creationId xmlns:a16="http://schemas.microsoft.com/office/drawing/2014/main" id="{795DF03B-323B-413C-ACDD-7973D34C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674" y="3025776"/>
                <a:ext cx="93662" cy="7938"/>
              </a:xfrm>
              <a:custGeom>
                <a:avLst/>
                <a:gdLst>
                  <a:gd name="T0" fmla="*/ 345 w 345"/>
                  <a:gd name="T1" fmla="*/ 26 h 26"/>
                  <a:gd name="T2" fmla="*/ 345 w 345"/>
                  <a:gd name="T3" fmla="*/ 26 h 26"/>
                  <a:gd name="T4" fmla="*/ 0 w 345"/>
                  <a:gd name="T5" fmla="*/ 26 h 26"/>
                  <a:gd name="T6" fmla="*/ 0 w 345"/>
                  <a:gd name="T7" fmla="*/ 0 h 26"/>
                  <a:gd name="T8" fmla="*/ 345 w 345"/>
                  <a:gd name="T9" fmla="*/ 0 h 26"/>
                  <a:gd name="T10" fmla="*/ 345 w 345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" h="26">
                    <a:moveTo>
                      <a:pt x="345" y="26"/>
                    </a:moveTo>
                    <a:lnTo>
                      <a:pt x="345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45" y="0"/>
                    </a:lnTo>
                    <a:lnTo>
                      <a:pt x="345" y="2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 265">
                <a:extLst>
                  <a:ext uri="{FF2B5EF4-FFF2-40B4-BE49-F238E27FC236}">
                    <a16:creationId xmlns:a16="http://schemas.microsoft.com/office/drawing/2014/main" id="{8E2E0723-F9FC-43FA-BE4D-E829D1D302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9999" y="3074988"/>
                <a:ext cx="50800" cy="50800"/>
              </a:xfrm>
              <a:custGeom>
                <a:avLst/>
                <a:gdLst>
                  <a:gd name="T0" fmla="*/ 27 w 183"/>
                  <a:gd name="T1" fmla="*/ 157 h 184"/>
                  <a:gd name="T2" fmla="*/ 27 w 183"/>
                  <a:gd name="T3" fmla="*/ 157 h 184"/>
                  <a:gd name="T4" fmla="*/ 157 w 183"/>
                  <a:gd name="T5" fmla="*/ 157 h 184"/>
                  <a:gd name="T6" fmla="*/ 157 w 183"/>
                  <a:gd name="T7" fmla="*/ 27 h 184"/>
                  <a:gd name="T8" fmla="*/ 27 w 183"/>
                  <a:gd name="T9" fmla="*/ 27 h 184"/>
                  <a:gd name="T10" fmla="*/ 27 w 183"/>
                  <a:gd name="T11" fmla="*/ 157 h 184"/>
                  <a:gd name="T12" fmla="*/ 183 w 183"/>
                  <a:gd name="T13" fmla="*/ 184 h 184"/>
                  <a:gd name="T14" fmla="*/ 183 w 183"/>
                  <a:gd name="T15" fmla="*/ 184 h 184"/>
                  <a:gd name="T16" fmla="*/ 0 w 183"/>
                  <a:gd name="T17" fmla="*/ 184 h 184"/>
                  <a:gd name="T18" fmla="*/ 0 w 183"/>
                  <a:gd name="T19" fmla="*/ 0 h 184"/>
                  <a:gd name="T20" fmla="*/ 183 w 183"/>
                  <a:gd name="T21" fmla="*/ 0 h 184"/>
                  <a:gd name="T22" fmla="*/ 183 w 183"/>
                  <a:gd name="T2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184">
                    <a:moveTo>
                      <a:pt x="27" y="157"/>
                    </a:moveTo>
                    <a:lnTo>
                      <a:pt x="27" y="157"/>
                    </a:lnTo>
                    <a:lnTo>
                      <a:pt x="157" y="157"/>
                    </a:lnTo>
                    <a:lnTo>
                      <a:pt x="157" y="27"/>
                    </a:lnTo>
                    <a:lnTo>
                      <a:pt x="27" y="27"/>
                    </a:lnTo>
                    <a:lnTo>
                      <a:pt x="27" y="157"/>
                    </a:lnTo>
                    <a:close/>
                    <a:moveTo>
                      <a:pt x="183" y="184"/>
                    </a:moveTo>
                    <a:lnTo>
                      <a:pt x="183" y="184"/>
                    </a:lnTo>
                    <a:lnTo>
                      <a:pt x="0" y="18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 266">
                <a:extLst>
                  <a:ext uri="{FF2B5EF4-FFF2-40B4-BE49-F238E27FC236}">
                    <a16:creationId xmlns:a16="http://schemas.microsoft.com/office/drawing/2014/main" id="{6587A55E-BBAD-4510-AFCF-507F8B37B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674" y="3095626"/>
                <a:ext cx="93662" cy="7938"/>
              </a:xfrm>
              <a:custGeom>
                <a:avLst/>
                <a:gdLst>
                  <a:gd name="T0" fmla="*/ 345 w 345"/>
                  <a:gd name="T1" fmla="*/ 27 h 27"/>
                  <a:gd name="T2" fmla="*/ 345 w 345"/>
                  <a:gd name="T3" fmla="*/ 27 h 27"/>
                  <a:gd name="T4" fmla="*/ 0 w 345"/>
                  <a:gd name="T5" fmla="*/ 27 h 27"/>
                  <a:gd name="T6" fmla="*/ 0 w 345"/>
                  <a:gd name="T7" fmla="*/ 0 h 27"/>
                  <a:gd name="T8" fmla="*/ 345 w 345"/>
                  <a:gd name="T9" fmla="*/ 0 h 27"/>
                  <a:gd name="T10" fmla="*/ 345 w 345"/>
                  <a:gd name="T1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" h="27">
                    <a:moveTo>
                      <a:pt x="345" y="27"/>
                    </a:moveTo>
                    <a:lnTo>
                      <a:pt x="345" y="2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5" y="0"/>
                    </a:lnTo>
                    <a:lnTo>
                      <a:pt x="345" y="2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Freeform 267">
                <a:extLst>
                  <a:ext uri="{FF2B5EF4-FFF2-40B4-BE49-F238E27FC236}">
                    <a16:creationId xmlns:a16="http://schemas.microsoft.com/office/drawing/2014/main" id="{087CAD80-FABE-425C-9B21-991547F9D1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7824" y="2890838"/>
                <a:ext cx="88900" cy="73025"/>
              </a:xfrm>
              <a:custGeom>
                <a:avLst/>
                <a:gdLst>
                  <a:gd name="T0" fmla="*/ 26 w 324"/>
                  <a:gd name="T1" fmla="*/ 242 h 268"/>
                  <a:gd name="T2" fmla="*/ 26 w 324"/>
                  <a:gd name="T3" fmla="*/ 242 h 268"/>
                  <a:gd name="T4" fmla="*/ 297 w 324"/>
                  <a:gd name="T5" fmla="*/ 242 h 268"/>
                  <a:gd name="T6" fmla="*/ 297 w 324"/>
                  <a:gd name="T7" fmla="*/ 27 h 268"/>
                  <a:gd name="T8" fmla="*/ 26 w 324"/>
                  <a:gd name="T9" fmla="*/ 27 h 268"/>
                  <a:gd name="T10" fmla="*/ 26 w 324"/>
                  <a:gd name="T11" fmla="*/ 242 h 268"/>
                  <a:gd name="T12" fmla="*/ 324 w 324"/>
                  <a:gd name="T13" fmla="*/ 268 h 268"/>
                  <a:gd name="T14" fmla="*/ 324 w 324"/>
                  <a:gd name="T15" fmla="*/ 268 h 268"/>
                  <a:gd name="T16" fmla="*/ 0 w 324"/>
                  <a:gd name="T17" fmla="*/ 268 h 268"/>
                  <a:gd name="T18" fmla="*/ 0 w 324"/>
                  <a:gd name="T19" fmla="*/ 0 h 268"/>
                  <a:gd name="T20" fmla="*/ 324 w 324"/>
                  <a:gd name="T21" fmla="*/ 0 h 268"/>
                  <a:gd name="T22" fmla="*/ 324 w 324"/>
                  <a:gd name="T23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4" h="268">
                    <a:moveTo>
                      <a:pt x="26" y="242"/>
                    </a:moveTo>
                    <a:lnTo>
                      <a:pt x="26" y="242"/>
                    </a:lnTo>
                    <a:lnTo>
                      <a:pt x="297" y="242"/>
                    </a:lnTo>
                    <a:lnTo>
                      <a:pt x="297" y="27"/>
                    </a:lnTo>
                    <a:lnTo>
                      <a:pt x="26" y="27"/>
                    </a:lnTo>
                    <a:lnTo>
                      <a:pt x="26" y="242"/>
                    </a:lnTo>
                    <a:close/>
                    <a:moveTo>
                      <a:pt x="324" y="268"/>
                    </a:moveTo>
                    <a:lnTo>
                      <a:pt x="324" y="268"/>
                    </a:lnTo>
                    <a:lnTo>
                      <a:pt x="0" y="268"/>
                    </a:lnTo>
                    <a:lnTo>
                      <a:pt x="0" y="0"/>
                    </a:lnTo>
                    <a:lnTo>
                      <a:pt x="324" y="0"/>
                    </a:lnTo>
                    <a:lnTo>
                      <a:pt x="324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Freeform 268">
                <a:extLst>
                  <a:ext uri="{FF2B5EF4-FFF2-40B4-BE49-F238E27FC236}">
                    <a16:creationId xmlns:a16="http://schemas.microsoft.com/office/drawing/2014/main" id="{6E3FD1AD-D093-4D94-9D40-6806712A6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9711" y="2820988"/>
                <a:ext cx="254000" cy="349250"/>
              </a:xfrm>
              <a:custGeom>
                <a:avLst/>
                <a:gdLst>
                  <a:gd name="T0" fmla="*/ 896 w 922"/>
                  <a:gd name="T1" fmla="*/ 142 h 1269"/>
                  <a:gd name="T2" fmla="*/ 896 w 922"/>
                  <a:gd name="T3" fmla="*/ 142 h 1269"/>
                  <a:gd name="T4" fmla="*/ 26 w 922"/>
                  <a:gd name="T5" fmla="*/ 142 h 1269"/>
                  <a:gd name="T6" fmla="*/ 26 w 922"/>
                  <a:gd name="T7" fmla="*/ 27 h 1269"/>
                  <a:gd name="T8" fmla="*/ 896 w 922"/>
                  <a:gd name="T9" fmla="*/ 27 h 1269"/>
                  <a:gd name="T10" fmla="*/ 896 w 922"/>
                  <a:gd name="T11" fmla="*/ 142 h 1269"/>
                  <a:gd name="T12" fmla="*/ 0 w 922"/>
                  <a:gd name="T13" fmla="*/ 0 h 1269"/>
                  <a:gd name="T14" fmla="*/ 0 w 922"/>
                  <a:gd name="T15" fmla="*/ 0 h 1269"/>
                  <a:gd name="T16" fmla="*/ 0 w 922"/>
                  <a:gd name="T17" fmla="*/ 169 h 1269"/>
                  <a:gd name="T18" fmla="*/ 0 w 922"/>
                  <a:gd name="T19" fmla="*/ 581 h 1269"/>
                  <a:gd name="T20" fmla="*/ 26 w 922"/>
                  <a:gd name="T21" fmla="*/ 581 h 1269"/>
                  <a:gd name="T22" fmla="*/ 26 w 922"/>
                  <a:gd name="T23" fmla="*/ 169 h 1269"/>
                  <a:gd name="T24" fmla="*/ 896 w 922"/>
                  <a:gd name="T25" fmla="*/ 169 h 1269"/>
                  <a:gd name="T26" fmla="*/ 896 w 922"/>
                  <a:gd name="T27" fmla="*/ 1242 h 1269"/>
                  <a:gd name="T28" fmla="*/ 26 w 922"/>
                  <a:gd name="T29" fmla="*/ 1242 h 1269"/>
                  <a:gd name="T30" fmla="*/ 26 w 922"/>
                  <a:gd name="T31" fmla="*/ 849 h 1269"/>
                  <a:gd name="T32" fmla="*/ 0 w 922"/>
                  <a:gd name="T33" fmla="*/ 849 h 1269"/>
                  <a:gd name="T34" fmla="*/ 0 w 922"/>
                  <a:gd name="T35" fmla="*/ 1269 h 1269"/>
                  <a:gd name="T36" fmla="*/ 922 w 922"/>
                  <a:gd name="T37" fmla="*/ 1269 h 1269"/>
                  <a:gd name="T38" fmla="*/ 922 w 922"/>
                  <a:gd name="T39" fmla="*/ 169 h 1269"/>
                  <a:gd name="T40" fmla="*/ 922 w 922"/>
                  <a:gd name="T41" fmla="*/ 0 h 1269"/>
                  <a:gd name="T42" fmla="*/ 0 w 922"/>
                  <a:gd name="T43" fmla="*/ 0 h 1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2" h="1269">
                    <a:moveTo>
                      <a:pt x="896" y="142"/>
                    </a:moveTo>
                    <a:lnTo>
                      <a:pt x="896" y="142"/>
                    </a:lnTo>
                    <a:lnTo>
                      <a:pt x="26" y="142"/>
                    </a:lnTo>
                    <a:lnTo>
                      <a:pt x="26" y="27"/>
                    </a:lnTo>
                    <a:lnTo>
                      <a:pt x="896" y="27"/>
                    </a:lnTo>
                    <a:lnTo>
                      <a:pt x="896" y="14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69"/>
                    </a:lnTo>
                    <a:lnTo>
                      <a:pt x="0" y="581"/>
                    </a:lnTo>
                    <a:lnTo>
                      <a:pt x="26" y="581"/>
                    </a:lnTo>
                    <a:lnTo>
                      <a:pt x="26" y="169"/>
                    </a:lnTo>
                    <a:lnTo>
                      <a:pt x="896" y="169"/>
                    </a:lnTo>
                    <a:lnTo>
                      <a:pt x="896" y="1242"/>
                    </a:lnTo>
                    <a:lnTo>
                      <a:pt x="26" y="1242"/>
                    </a:lnTo>
                    <a:lnTo>
                      <a:pt x="26" y="849"/>
                    </a:lnTo>
                    <a:lnTo>
                      <a:pt x="0" y="849"/>
                    </a:lnTo>
                    <a:lnTo>
                      <a:pt x="0" y="1269"/>
                    </a:lnTo>
                    <a:lnTo>
                      <a:pt x="922" y="1269"/>
                    </a:lnTo>
                    <a:lnTo>
                      <a:pt x="922" y="169"/>
                    </a:lnTo>
                    <a:lnTo>
                      <a:pt x="9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269">
                <a:extLst>
                  <a:ext uri="{FF2B5EF4-FFF2-40B4-BE49-F238E27FC236}">
                    <a16:creationId xmlns:a16="http://schemas.microsoft.com/office/drawing/2014/main" id="{F119CDDC-A2BF-4042-9D39-35C930550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111" y="2890838"/>
                <a:ext cx="88900" cy="73025"/>
              </a:xfrm>
              <a:custGeom>
                <a:avLst/>
                <a:gdLst>
                  <a:gd name="T0" fmla="*/ 26 w 324"/>
                  <a:gd name="T1" fmla="*/ 242 h 268"/>
                  <a:gd name="T2" fmla="*/ 26 w 324"/>
                  <a:gd name="T3" fmla="*/ 242 h 268"/>
                  <a:gd name="T4" fmla="*/ 297 w 324"/>
                  <a:gd name="T5" fmla="*/ 242 h 268"/>
                  <a:gd name="T6" fmla="*/ 297 w 324"/>
                  <a:gd name="T7" fmla="*/ 27 h 268"/>
                  <a:gd name="T8" fmla="*/ 26 w 324"/>
                  <a:gd name="T9" fmla="*/ 27 h 268"/>
                  <a:gd name="T10" fmla="*/ 26 w 324"/>
                  <a:gd name="T11" fmla="*/ 242 h 268"/>
                  <a:gd name="T12" fmla="*/ 324 w 324"/>
                  <a:gd name="T13" fmla="*/ 268 h 268"/>
                  <a:gd name="T14" fmla="*/ 324 w 324"/>
                  <a:gd name="T15" fmla="*/ 268 h 268"/>
                  <a:gd name="T16" fmla="*/ 0 w 324"/>
                  <a:gd name="T17" fmla="*/ 268 h 268"/>
                  <a:gd name="T18" fmla="*/ 0 w 324"/>
                  <a:gd name="T19" fmla="*/ 0 h 268"/>
                  <a:gd name="T20" fmla="*/ 324 w 324"/>
                  <a:gd name="T21" fmla="*/ 0 h 268"/>
                  <a:gd name="T22" fmla="*/ 324 w 324"/>
                  <a:gd name="T23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4" h="268">
                    <a:moveTo>
                      <a:pt x="26" y="242"/>
                    </a:moveTo>
                    <a:lnTo>
                      <a:pt x="26" y="242"/>
                    </a:lnTo>
                    <a:lnTo>
                      <a:pt x="297" y="242"/>
                    </a:lnTo>
                    <a:lnTo>
                      <a:pt x="297" y="27"/>
                    </a:lnTo>
                    <a:lnTo>
                      <a:pt x="26" y="27"/>
                    </a:lnTo>
                    <a:lnTo>
                      <a:pt x="26" y="242"/>
                    </a:lnTo>
                    <a:close/>
                    <a:moveTo>
                      <a:pt x="324" y="268"/>
                    </a:moveTo>
                    <a:lnTo>
                      <a:pt x="324" y="268"/>
                    </a:lnTo>
                    <a:lnTo>
                      <a:pt x="0" y="268"/>
                    </a:lnTo>
                    <a:lnTo>
                      <a:pt x="0" y="0"/>
                    </a:lnTo>
                    <a:lnTo>
                      <a:pt x="324" y="0"/>
                    </a:lnTo>
                    <a:lnTo>
                      <a:pt x="324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9" name="Freeform 270">
                <a:extLst>
                  <a:ext uri="{FF2B5EF4-FFF2-40B4-BE49-F238E27FC236}">
                    <a16:creationId xmlns:a16="http://schemas.microsoft.com/office/drawing/2014/main" id="{4B4D39B1-01F9-4A3D-BAD7-01AD28B943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7824" y="2984501"/>
                <a:ext cx="88900" cy="74613"/>
              </a:xfrm>
              <a:custGeom>
                <a:avLst/>
                <a:gdLst>
                  <a:gd name="T0" fmla="*/ 26 w 324"/>
                  <a:gd name="T1" fmla="*/ 241 h 268"/>
                  <a:gd name="T2" fmla="*/ 26 w 324"/>
                  <a:gd name="T3" fmla="*/ 241 h 268"/>
                  <a:gd name="T4" fmla="*/ 297 w 324"/>
                  <a:gd name="T5" fmla="*/ 241 h 268"/>
                  <a:gd name="T6" fmla="*/ 297 w 324"/>
                  <a:gd name="T7" fmla="*/ 26 h 268"/>
                  <a:gd name="T8" fmla="*/ 26 w 324"/>
                  <a:gd name="T9" fmla="*/ 26 h 268"/>
                  <a:gd name="T10" fmla="*/ 26 w 324"/>
                  <a:gd name="T11" fmla="*/ 241 h 268"/>
                  <a:gd name="T12" fmla="*/ 324 w 324"/>
                  <a:gd name="T13" fmla="*/ 268 h 268"/>
                  <a:gd name="T14" fmla="*/ 324 w 324"/>
                  <a:gd name="T15" fmla="*/ 268 h 268"/>
                  <a:gd name="T16" fmla="*/ 0 w 324"/>
                  <a:gd name="T17" fmla="*/ 268 h 268"/>
                  <a:gd name="T18" fmla="*/ 0 w 324"/>
                  <a:gd name="T19" fmla="*/ 0 h 268"/>
                  <a:gd name="T20" fmla="*/ 324 w 324"/>
                  <a:gd name="T21" fmla="*/ 0 h 268"/>
                  <a:gd name="T22" fmla="*/ 324 w 324"/>
                  <a:gd name="T23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4" h="268">
                    <a:moveTo>
                      <a:pt x="26" y="241"/>
                    </a:moveTo>
                    <a:lnTo>
                      <a:pt x="26" y="241"/>
                    </a:lnTo>
                    <a:lnTo>
                      <a:pt x="297" y="241"/>
                    </a:lnTo>
                    <a:lnTo>
                      <a:pt x="297" y="26"/>
                    </a:lnTo>
                    <a:lnTo>
                      <a:pt x="26" y="26"/>
                    </a:lnTo>
                    <a:lnTo>
                      <a:pt x="26" y="241"/>
                    </a:lnTo>
                    <a:close/>
                    <a:moveTo>
                      <a:pt x="324" y="268"/>
                    </a:moveTo>
                    <a:lnTo>
                      <a:pt x="324" y="268"/>
                    </a:lnTo>
                    <a:lnTo>
                      <a:pt x="0" y="268"/>
                    </a:lnTo>
                    <a:lnTo>
                      <a:pt x="0" y="0"/>
                    </a:lnTo>
                    <a:lnTo>
                      <a:pt x="324" y="0"/>
                    </a:lnTo>
                    <a:lnTo>
                      <a:pt x="324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Freeform 271">
                <a:extLst>
                  <a:ext uri="{FF2B5EF4-FFF2-40B4-BE49-F238E27FC236}">
                    <a16:creationId xmlns:a16="http://schemas.microsoft.com/office/drawing/2014/main" id="{6D616752-DF64-4286-83B5-30065C045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4149" y="2981326"/>
                <a:ext cx="88900" cy="73025"/>
              </a:xfrm>
              <a:custGeom>
                <a:avLst/>
                <a:gdLst>
                  <a:gd name="T0" fmla="*/ 202 w 325"/>
                  <a:gd name="T1" fmla="*/ 241 h 268"/>
                  <a:gd name="T2" fmla="*/ 202 w 325"/>
                  <a:gd name="T3" fmla="*/ 241 h 268"/>
                  <a:gd name="T4" fmla="*/ 27 w 325"/>
                  <a:gd name="T5" fmla="*/ 241 h 268"/>
                  <a:gd name="T6" fmla="*/ 27 w 325"/>
                  <a:gd name="T7" fmla="*/ 27 h 268"/>
                  <a:gd name="T8" fmla="*/ 202 w 325"/>
                  <a:gd name="T9" fmla="*/ 27 h 268"/>
                  <a:gd name="T10" fmla="*/ 228 w 325"/>
                  <a:gd name="T11" fmla="*/ 27 h 268"/>
                  <a:gd name="T12" fmla="*/ 298 w 325"/>
                  <a:gd name="T13" fmla="*/ 27 h 268"/>
                  <a:gd name="T14" fmla="*/ 298 w 325"/>
                  <a:gd name="T15" fmla="*/ 134 h 268"/>
                  <a:gd name="T16" fmla="*/ 325 w 325"/>
                  <a:gd name="T17" fmla="*/ 144 h 268"/>
                  <a:gd name="T18" fmla="*/ 325 w 325"/>
                  <a:gd name="T19" fmla="*/ 0 h 268"/>
                  <a:gd name="T20" fmla="*/ 228 w 325"/>
                  <a:gd name="T21" fmla="*/ 0 h 268"/>
                  <a:gd name="T22" fmla="*/ 202 w 325"/>
                  <a:gd name="T23" fmla="*/ 0 h 268"/>
                  <a:gd name="T24" fmla="*/ 0 w 325"/>
                  <a:gd name="T25" fmla="*/ 0 h 268"/>
                  <a:gd name="T26" fmla="*/ 0 w 325"/>
                  <a:gd name="T27" fmla="*/ 268 h 268"/>
                  <a:gd name="T28" fmla="*/ 202 w 325"/>
                  <a:gd name="T29" fmla="*/ 268 h 268"/>
                  <a:gd name="T30" fmla="*/ 219 w 325"/>
                  <a:gd name="T31" fmla="*/ 268 h 268"/>
                  <a:gd name="T32" fmla="*/ 208 w 325"/>
                  <a:gd name="T33" fmla="*/ 241 h 268"/>
                  <a:gd name="T34" fmla="*/ 202 w 325"/>
                  <a:gd name="T35" fmla="*/ 24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5" h="268">
                    <a:moveTo>
                      <a:pt x="202" y="241"/>
                    </a:moveTo>
                    <a:lnTo>
                      <a:pt x="202" y="241"/>
                    </a:lnTo>
                    <a:lnTo>
                      <a:pt x="27" y="241"/>
                    </a:lnTo>
                    <a:lnTo>
                      <a:pt x="27" y="27"/>
                    </a:lnTo>
                    <a:lnTo>
                      <a:pt x="202" y="27"/>
                    </a:lnTo>
                    <a:lnTo>
                      <a:pt x="228" y="27"/>
                    </a:lnTo>
                    <a:lnTo>
                      <a:pt x="298" y="27"/>
                    </a:lnTo>
                    <a:lnTo>
                      <a:pt x="298" y="134"/>
                    </a:lnTo>
                    <a:lnTo>
                      <a:pt x="325" y="144"/>
                    </a:lnTo>
                    <a:lnTo>
                      <a:pt x="325" y="0"/>
                    </a:lnTo>
                    <a:lnTo>
                      <a:pt x="228" y="0"/>
                    </a:lnTo>
                    <a:lnTo>
                      <a:pt x="202" y="0"/>
                    </a:lnTo>
                    <a:lnTo>
                      <a:pt x="0" y="0"/>
                    </a:lnTo>
                    <a:lnTo>
                      <a:pt x="0" y="268"/>
                    </a:lnTo>
                    <a:lnTo>
                      <a:pt x="202" y="268"/>
                    </a:lnTo>
                    <a:lnTo>
                      <a:pt x="219" y="268"/>
                    </a:lnTo>
                    <a:lnTo>
                      <a:pt x="208" y="241"/>
                    </a:lnTo>
                    <a:lnTo>
                      <a:pt x="202" y="24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Freeform 272">
                <a:extLst>
                  <a:ext uri="{FF2B5EF4-FFF2-40B4-BE49-F238E27FC236}">
                    <a16:creationId xmlns:a16="http://schemas.microsoft.com/office/drawing/2014/main" id="{5840371F-720A-4C02-B96C-2AADA985C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1" y="3084513"/>
                <a:ext cx="128587" cy="7938"/>
              </a:xfrm>
              <a:custGeom>
                <a:avLst/>
                <a:gdLst>
                  <a:gd name="T0" fmla="*/ 466 w 466"/>
                  <a:gd name="T1" fmla="*/ 26 h 26"/>
                  <a:gd name="T2" fmla="*/ 466 w 466"/>
                  <a:gd name="T3" fmla="*/ 26 h 26"/>
                  <a:gd name="T4" fmla="*/ 466 w 466"/>
                  <a:gd name="T5" fmla="*/ 0 h 26"/>
                  <a:gd name="T6" fmla="*/ 27 w 466"/>
                  <a:gd name="T7" fmla="*/ 0 h 26"/>
                  <a:gd name="T8" fmla="*/ 0 w 466"/>
                  <a:gd name="T9" fmla="*/ 26 h 26"/>
                  <a:gd name="T10" fmla="*/ 466 w 466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6" h="26">
                    <a:moveTo>
                      <a:pt x="466" y="26"/>
                    </a:moveTo>
                    <a:lnTo>
                      <a:pt x="466" y="26"/>
                    </a:lnTo>
                    <a:lnTo>
                      <a:pt x="466" y="0"/>
                    </a:lnTo>
                    <a:lnTo>
                      <a:pt x="27" y="0"/>
                    </a:lnTo>
                    <a:lnTo>
                      <a:pt x="0" y="26"/>
                    </a:lnTo>
                    <a:lnTo>
                      <a:pt x="466" y="2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2" name="Freeform 273">
                <a:extLst>
                  <a:ext uri="{FF2B5EF4-FFF2-40B4-BE49-F238E27FC236}">
                    <a16:creationId xmlns:a16="http://schemas.microsoft.com/office/drawing/2014/main" id="{4385B2E2-AF31-4D57-8887-9344602B0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3536" y="3121026"/>
                <a:ext cx="100012" cy="7938"/>
              </a:xfrm>
              <a:custGeom>
                <a:avLst/>
                <a:gdLst>
                  <a:gd name="T0" fmla="*/ 0 w 365"/>
                  <a:gd name="T1" fmla="*/ 26 h 26"/>
                  <a:gd name="T2" fmla="*/ 0 w 365"/>
                  <a:gd name="T3" fmla="*/ 26 h 26"/>
                  <a:gd name="T4" fmla="*/ 365 w 365"/>
                  <a:gd name="T5" fmla="*/ 26 h 26"/>
                  <a:gd name="T6" fmla="*/ 365 w 365"/>
                  <a:gd name="T7" fmla="*/ 0 h 26"/>
                  <a:gd name="T8" fmla="*/ 4 w 365"/>
                  <a:gd name="T9" fmla="*/ 0 h 26"/>
                  <a:gd name="T10" fmla="*/ 15 w 365"/>
                  <a:gd name="T11" fmla="*/ 11 h 26"/>
                  <a:gd name="T12" fmla="*/ 0 w 365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" h="26">
                    <a:moveTo>
                      <a:pt x="0" y="26"/>
                    </a:moveTo>
                    <a:lnTo>
                      <a:pt x="0" y="26"/>
                    </a:lnTo>
                    <a:lnTo>
                      <a:pt x="365" y="26"/>
                    </a:lnTo>
                    <a:lnTo>
                      <a:pt x="365" y="0"/>
                    </a:lnTo>
                    <a:lnTo>
                      <a:pt x="4" y="0"/>
                    </a:lnTo>
                    <a:lnTo>
                      <a:pt x="15" y="1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Freeform 274">
                <a:extLst>
                  <a:ext uri="{FF2B5EF4-FFF2-40B4-BE49-F238E27FC236}">
                    <a16:creationId xmlns:a16="http://schemas.microsoft.com/office/drawing/2014/main" id="{792C39A5-E1E7-4C55-ABAD-FA133EDB4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8449" y="3121026"/>
                <a:ext cx="31750" cy="7938"/>
              </a:xfrm>
              <a:custGeom>
                <a:avLst/>
                <a:gdLst>
                  <a:gd name="T0" fmla="*/ 27 w 118"/>
                  <a:gd name="T1" fmla="*/ 0 h 26"/>
                  <a:gd name="T2" fmla="*/ 27 w 118"/>
                  <a:gd name="T3" fmla="*/ 0 h 26"/>
                  <a:gd name="T4" fmla="*/ 0 w 118"/>
                  <a:gd name="T5" fmla="*/ 26 h 26"/>
                  <a:gd name="T6" fmla="*/ 118 w 118"/>
                  <a:gd name="T7" fmla="*/ 26 h 26"/>
                  <a:gd name="T8" fmla="*/ 92 w 118"/>
                  <a:gd name="T9" fmla="*/ 0 h 26"/>
                  <a:gd name="T10" fmla="*/ 27 w 118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26">
                    <a:moveTo>
                      <a:pt x="27" y="0"/>
                    </a:moveTo>
                    <a:lnTo>
                      <a:pt x="27" y="0"/>
                    </a:lnTo>
                    <a:lnTo>
                      <a:pt x="0" y="26"/>
                    </a:lnTo>
                    <a:lnTo>
                      <a:pt x="118" y="26"/>
                    </a:lnTo>
                    <a:lnTo>
                      <a:pt x="92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Freeform 275">
                <a:extLst>
                  <a:ext uri="{FF2B5EF4-FFF2-40B4-BE49-F238E27FC236}">
                    <a16:creationId xmlns:a16="http://schemas.microsoft.com/office/drawing/2014/main" id="{B6618100-0A5F-49C0-9F0E-03FE233604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2249" y="3000376"/>
                <a:ext cx="146050" cy="146050"/>
              </a:xfrm>
              <a:custGeom>
                <a:avLst/>
                <a:gdLst>
                  <a:gd name="T0" fmla="*/ 477 w 531"/>
                  <a:gd name="T1" fmla="*/ 442 h 531"/>
                  <a:gd name="T2" fmla="*/ 477 w 531"/>
                  <a:gd name="T3" fmla="*/ 442 h 531"/>
                  <a:gd name="T4" fmla="*/ 489 w 531"/>
                  <a:gd name="T5" fmla="*/ 453 h 531"/>
                  <a:gd name="T6" fmla="*/ 473 w 531"/>
                  <a:gd name="T7" fmla="*/ 468 h 531"/>
                  <a:gd name="T8" fmla="*/ 453 w 531"/>
                  <a:gd name="T9" fmla="*/ 489 h 531"/>
                  <a:gd name="T10" fmla="*/ 433 w 531"/>
                  <a:gd name="T11" fmla="*/ 468 h 531"/>
                  <a:gd name="T12" fmla="*/ 406 w 531"/>
                  <a:gd name="T13" fmla="*/ 442 h 531"/>
                  <a:gd name="T14" fmla="*/ 336 w 531"/>
                  <a:gd name="T15" fmla="*/ 372 h 531"/>
                  <a:gd name="T16" fmla="*/ 266 w 531"/>
                  <a:gd name="T17" fmla="*/ 442 h 531"/>
                  <a:gd name="T18" fmla="*/ 241 w 531"/>
                  <a:gd name="T19" fmla="*/ 467 h 531"/>
                  <a:gd name="T20" fmla="*/ 224 w 531"/>
                  <a:gd name="T21" fmla="*/ 484 h 531"/>
                  <a:gd name="T22" fmla="*/ 109 w 531"/>
                  <a:gd name="T23" fmla="*/ 199 h 531"/>
                  <a:gd name="T24" fmla="*/ 99 w 531"/>
                  <a:gd name="T25" fmla="*/ 172 h 531"/>
                  <a:gd name="T26" fmla="*/ 49 w 531"/>
                  <a:gd name="T27" fmla="*/ 48 h 531"/>
                  <a:gd name="T28" fmla="*/ 160 w 531"/>
                  <a:gd name="T29" fmla="*/ 93 h 531"/>
                  <a:gd name="T30" fmla="*/ 187 w 531"/>
                  <a:gd name="T31" fmla="*/ 104 h 531"/>
                  <a:gd name="T32" fmla="*/ 484 w 531"/>
                  <a:gd name="T33" fmla="*/ 224 h 531"/>
                  <a:gd name="T34" fmla="*/ 399 w 531"/>
                  <a:gd name="T35" fmla="*/ 309 h 531"/>
                  <a:gd name="T36" fmla="*/ 372 w 531"/>
                  <a:gd name="T37" fmla="*/ 335 h 531"/>
                  <a:gd name="T38" fmla="*/ 372 w 531"/>
                  <a:gd name="T39" fmla="*/ 336 h 531"/>
                  <a:gd name="T40" fmla="*/ 477 w 531"/>
                  <a:gd name="T41" fmla="*/ 442 h 531"/>
                  <a:gd name="T42" fmla="*/ 410 w 531"/>
                  <a:gd name="T43" fmla="*/ 335 h 531"/>
                  <a:gd name="T44" fmla="*/ 410 w 531"/>
                  <a:gd name="T45" fmla="*/ 335 h 531"/>
                  <a:gd name="T46" fmla="*/ 437 w 531"/>
                  <a:gd name="T47" fmla="*/ 309 h 531"/>
                  <a:gd name="T48" fmla="*/ 531 w 531"/>
                  <a:gd name="T49" fmla="*/ 214 h 531"/>
                  <a:gd name="T50" fmla="*/ 187 w 531"/>
                  <a:gd name="T51" fmla="*/ 75 h 531"/>
                  <a:gd name="T52" fmla="*/ 160 w 531"/>
                  <a:gd name="T53" fmla="*/ 65 h 531"/>
                  <a:gd name="T54" fmla="*/ 0 w 531"/>
                  <a:gd name="T55" fmla="*/ 0 h 531"/>
                  <a:gd name="T56" fmla="*/ 70 w 531"/>
                  <a:gd name="T57" fmla="*/ 172 h 531"/>
                  <a:gd name="T58" fmla="*/ 81 w 531"/>
                  <a:gd name="T59" fmla="*/ 199 h 531"/>
                  <a:gd name="T60" fmla="*/ 215 w 531"/>
                  <a:gd name="T61" fmla="*/ 531 h 531"/>
                  <a:gd name="T62" fmla="*/ 277 w 531"/>
                  <a:gd name="T63" fmla="*/ 468 h 531"/>
                  <a:gd name="T64" fmla="*/ 304 w 531"/>
                  <a:gd name="T65" fmla="*/ 442 h 531"/>
                  <a:gd name="T66" fmla="*/ 336 w 531"/>
                  <a:gd name="T67" fmla="*/ 409 h 531"/>
                  <a:gd name="T68" fmla="*/ 369 w 531"/>
                  <a:gd name="T69" fmla="*/ 442 h 531"/>
                  <a:gd name="T70" fmla="*/ 395 w 531"/>
                  <a:gd name="T71" fmla="*/ 468 h 531"/>
                  <a:gd name="T72" fmla="*/ 453 w 531"/>
                  <a:gd name="T73" fmla="*/ 526 h 531"/>
                  <a:gd name="T74" fmla="*/ 511 w 531"/>
                  <a:gd name="T75" fmla="*/ 468 h 531"/>
                  <a:gd name="T76" fmla="*/ 526 w 531"/>
                  <a:gd name="T77" fmla="*/ 453 h 531"/>
                  <a:gd name="T78" fmla="*/ 515 w 531"/>
                  <a:gd name="T79" fmla="*/ 442 h 531"/>
                  <a:gd name="T80" fmla="*/ 410 w 531"/>
                  <a:gd name="T81" fmla="*/ 336 h 531"/>
                  <a:gd name="T82" fmla="*/ 410 w 531"/>
                  <a:gd name="T83" fmla="*/ 335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1" h="531">
                    <a:moveTo>
                      <a:pt x="477" y="442"/>
                    </a:moveTo>
                    <a:lnTo>
                      <a:pt x="477" y="442"/>
                    </a:lnTo>
                    <a:lnTo>
                      <a:pt x="489" y="453"/>
                    </a:lnTo>
                    <a:lnTo>
                      <a:pt x="473" y="468"/>
                    </a:lnTo>
                    <a:lnTo>
                      <a:pt x="453" y="489"/>
                    </a:lnTo>
                    <a:lnTo>
                      <a:pt x="433" y="468"/>
                    </a:lnTo>
                    <a:lnTo>
                      <a:pt x="406" y="442"/>
                    </a:lnTo>
                    <a:lnTo>
                      <a:pt x="336" y="372"/>
                    </a:lnTo>
                    <a:lnTo>
                      <a:pt x="266" y="442"/>
                    </a:lnTo>
                    <a:lnTo>
                      <a:pt x="241" y="467"/>
                    </a:lnTo>
                    <a:lnTo>
                      <a:pt x="224" y="484"/>
                    </a:lnTo>
                    <a:lnTo>
                      <a:pt x="109" y="199"/>
                    </a:lnTo>
                    <a:lnTo>
                      <a:pt x="99" y="172"/>
                    </a:lnTo>
                    <a:lnTo>
                      <a:pt x="49" y="48"/>
                    </a:lnTo>
                    <a:lnTo>
                      <a:pt x="160" y="93"/>
                    </a:lnTo>
                    <a:lnTo>
                      <a:pt x="187" y="104"/>
                    </a:lnTo>
                    <a:lnTo>
                      <a:pt x="484" y="224"/>
                    </a:lnTo>
                    <a:lnTo>
                      <a:pt x="399" y="309"/>
                    </a:lnTo>
                    <a:lnTo>
                      <a:pt x="372" y="335"/>
                    </a:lnTo>
                    <a:lnTo>
                      <a:pt x="372" y="336"/>
                    </a:lnTo>
                    <a:lnTo>
                      <a:pt x="477" y="442"/>
                    </a:lnTo>
                    <a:close/>
                    <a:moveTo>
                      <a:pt x="410" y="335"/>
                    </a:moveTo>
                    <a:lnTo>
                      <a:pt x="410" y="335"/>
                    </a:lnTo>
                    <a:lnTo>
                      <a:pt x="437" y="309"/>
                    </a:lnTo>
                    <a:lnTo>
                      <a:pt x="531" y="214"/>
                    </a:lnTo>
                    <a:lnTo>
                      <a:pt x="187" y="75"/>
                    </a:lnTo>
                    <a:lnTo>
                      <a:pt x="160" y="65"/>
                    </a:lnTo>
                    <a:lnTo>
                      <a:pt x="0" y="0"/>
                    </a:lnTo>
                    <a:lnTo>
                      <a:pt x="70" y="172"/>
                    </a:lnTo>
                    <a:lnTo>
                      <a:pt x="81" y="199"/>
                    </a:lnTo>
                    <a:lnTo>
                      <a:pt x="215" y="531"/>
                    </a:lnTo>
                    <a:lnTo>
                      <a:pt x="277" y="468"/>
                    </a:lnTo>
                    <a:lnTo>
                      <a:pt x="304" y="442"/>
                    </a:lnTo>
                    <a:lnTo>
                      <a:pt x="336" y="409"/>
                    </a:lnTo>
                    <a:lnTo>
                      <a:pt x="369" y="442"/>
                    </a:lnTo>
                    <a:lnTo>
                      <a:pt x="395" y="468"/>
                    </a:lnTo>
                    <a:lnTo>
                      <a:pt x="453" y="526"/>
                    </a:lnTo>
                    <a:lnTo>
                      <a:pt x="511" y="468"/>
                    </a:lnTo>
                    <a:lnTo>
                      <a:pt x="526" y="453"/>
                    </a:lnTo>
                    <a:lnTo>
                      <a:pt x="515" y="442"/>
                    </a:lnTo>
                    <a:lnTo>
                      <a:pt x="410" y="336"/>
                    </a:lnTo>
                    <a:lnTo>
                      <a:pt x="410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5" name="Freeform 276">
                <a:extLst>
                  <a:ext uri="{FF2B5EF4-FFF2-40B4-BE49-F238E27FC236}">
                    <a16:creationId xmlns:a16="http://schemas.microsoft.com/office/drawing/2014/main" id="{1509CD52-3BC6-4132-B0D5-A3549E2CD6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51887" y="2674938"/>
                <a:ext cx="76200" cy="117475"/>
              </a:xfrm>
              <a:custGeom>
                <a:avLst/>
                <a:gdLst>
                  <a:gd name="T0" fmla="*/ 189 w 279"/>
                  <a:gd name="T1" fmla="*/ 303 h 427"/>
                  <a:gd name="T2" fmla="*/ 189 w 279"/>
                  <a:gd name="T3" fmla="*/ 303 h 427"/>
                  <a:gd name="T4" fmla="*/ 90 w 279"/>
                  <a:gd name="T5" fmla="*/ 303 h 427"/>
                  <a:gd name="T6" fmla="*/ 61 w 279"/>
                  <a:gd name="T7" fmla="*/ 236 h 427"/>
                  <a:gd name="T8" fmla="*/ 27 w 279"/>
                  <a:gd name="T9" fmla="*/ 140 h 427"/>
                  <a:gd name="T10" fmla="*/ 140 w 279"/>
                  <a:gd name="T11" fmla="*/ 27 h 427"/>
                  <a:gd name="T12" fmla="*/ 252 w 279"/>
                  <a:gd name="T13" fmla="*/ 140 h 427"/>
                  <a:gd name="T14" fmla="*/ 218 w 279"/>
                  <a:gd name="T15" fmla="*/ 236 h 427"/>
                  <a:gd name="T16" fmla="*/ 189 w 279"/>
                  <a:gd name="T17" fmla="*/ 303 h 427"/>
                  <a:gd name="T18" fmla="*/ 177 w 279"/>
                  <a:gd name="T19" fmla="*/ 401 h 427"/>
                  <a:gd name="T20" fmla="*/ 177 w 279"/>
                  <a:gd name="T21" fmla="*/ 401 h 427"/>
                  <a:gd name="T22" fmla="*/ 97 w 279"/>
                  <a:gd name="T23" fmla="*/ 401 h 427"/>
                  <a:gd name="T24" fmla="*/ 91 w 279"/>
                  <a:gd name="T25" fmla="*/ 397 h 427"/>
                  <a:gd name="T26" fmla="*/ 91 w 279"/>
                  <a:gd name="T27" fmla="*/ 330 h 427"/>
                  <a:gd name="T28" fmla="*/ 188 w 279"/>
                  <a:gd name="T29" fmla="*/ 330 h 427"/>
                  <a:gd name="T30" fmla="*/ 189 w 279"/>
                  <a:gd name="T31" fmla="*/ 395 h 427"/>
                  <a:gd name="T32" fmla="*/ 177 w 279"/>
                  <a:gd name="T33" fmla="*/ 401 h 427"/>
                  <a:gd name="T34" fmla="*/ 279 w 279"/>
                  <a:gd name="T35" fmla="*/ 140 h 427"/>
                  <a:gd name="T36" fmla="*/ 279 w 279"/>
                  <a:gd name="T37" fmla="*/ 140 h 427"/>
                  <a:gd name="T38" fmla="*/ 140 w 279"/>
                  <a:gd name="T39" fmla="*/ 0 h 427"/>
                  <a:gd name="T40" fmla="*/ 0 w 279"/>
                  <a:gd name="T41" fmla="*/ 140 h 427"/>
                  <a:gd name="T42" fmla="*/ 38 w 279"/>
                  <a:gd name="T43" fmla="*/ 249 h 427"/>
                  <a:gd name="T44" fmla="*/ 64 w 279"/>
                  <a:gd name="T45" fmla="*/ 315 h 427"/>
                  <a:gd name="T46" fmla="*/ 64 w 279"/>
                  <a:gd name="T47" fmla="*/ 397 h 427"/>
                  <a:gd name="T48" fmla="*/ 97 w 279"/>
                  <a:gd name="T49" fmla="*/ 427 h 427"/>
                  <a:gd name="T50" fmla="*/ 177 w 279"/>
                  <a:gd name="T51" fmla="*/ 427 h 427"/>
                  <a:gd name="T52" fmla="*/ 215 w 279"/>
                  <a:gd name="T53" fmla="*/ 397 h 427"/>
                  <a:gd name="T54" fmla="*/ 215 w 279"/>
                  <a:gd name="T55" fmla="*/ 316 h 427"/>
                  <a:gd name="T56" fmla="*/ 242 w 279"/>
                  <a:gd name="T57" fmla="*/ 249 h 427"/>
                  <a:gd name="T58" fmla="*/ 279 w 279"/>
                  <a:gd name="T59" fmla="*/ 14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9" h="427">
                    <a:moveTo>
                      <a:pt x="189" y="303"/>
                    </a:moveTo>
                    <a:lnTo>
                      <a:pt x="189" y="303"/>
                    </a:lnTo>
                    <a:lnTo>
                      <a:pt x="90" y="303"/>
                    </a:lnTo>
                    <a:cubicBezTo>
                      <a:pt x="86" y="280"/>
                      <a:pt x="74" y="258"/>
                      <a:pt x="61" y="236"/>
                    </a:cubicBezTo>
                    <a:cubicBezTo>
                      <a:pt x="44" y="206"/>
                      <a:pt x="27" y="176"/>
                      <a:pt x="27" y="140"/>
                    </a:cubicBezTo>
                    <a:cubicBezTo>
                      <a:pt x="27" y="75"/>
                      <a:pt x="75" y="27"/>
                      <a:pt x="140" y="27"/>
                    </a:cubicBezTo>
                    <a:cubicBezTo>
                      <a:pt x="204" y="27"/>
                      <a:pt x="252" y="75"/>
                      <a:pt x="252" y="140"/>
                    </a:cubicBezTo>
                    <a:cubicBezTo>
                      <a:pt x="252" y="176"/>
                      <a:pt x="235" y="206"/>
                      <a:pt x="218" y="236"/>
                    </a:cubicBezTo>
                    <a:cubicBezTo>
                      <a:pt x="205" y="258"/>
                      <a:pt x="193" y="280"/>
                      <a:pt x="189" y="303"/>
                    </a:cubicBezTo>
                    <a:close/>
                    <a:moveTo>
                      <a:pt x="177" y="401"/>
                    </a:moveTo>
                    <a:lnTo>
                      <a:pt x="177" y="401"/>
                    </a:lnTo>
                    <a:lnTo>
                      <a:pt x="97" y="401"/>
                    </a:lnTo>
                    <a:cubicBezTo>
                      <a:pt x="94" y="401"/>
                      <a:pt x="91" y="398"/>
                      <a:pt x="91" y="397"/>
                    </a:cubicBezTo>
                    <a:lnTo>
                      <a:pt x="91" y="330"/>
                    </a:lnTo>
                    <a:lnTo>
                      <a:pt x="188" y="330"/>
                    </a:lnTo>
                    <a:lnTo>
                      <a:pt x="189" y="395"/>
                    </a:lnTo>
                    <a:cubicBezTo>
                      <a:pt x="188" y="397"/>
                      <a:pt x="181" y="401"/>
                      <a:pt x="177" y="401"/>
                    </a:cubicBezTo>
                    <a:close/>
                    <a:moveTo>
                      <a:pt x="279" y="140"/>
                    </a:moveTo>
                    <a:lnTo>
                      <a:pt x="279" y="140"/>
                    </a:lnTo>
                    <a:cubicBezTo>
                      <a:pt x="279" y="60"/>
                      <a:pt x="219" y="0"/>
                      <a:pt x="140" y="0"/>
                    </a:cubicBezTo>
                    <a:cubicBezTo>
                      <a:pt x="60" y="0"/>
                      <a:pt x="0" y="60"/>
                      <a:pt x="0" y="140"/>
                    </a:cubicBezTo>
                    <a:cubicBezTo>
                      <a:pt x="0" y="183"/>
                      <a:pt x="20" y="218"/>
                      <a:pt x="38" y="249"/>
                    </a:cubicBezTo>
                    <a:cubicBezTo>
                      <a:pt x="52" y="273"/>
                      <a:pt x="64" y="294"/>
                      <a:pt x="64" y="315"/>
                    </a:cubicBezTo>
                    <a:lnTo>
                      <a:pt x="64" y="397"/>
                    </a:lnTo>
                    <a:cubicBezTo>
                      <a:pt x="64" y="413"/>
                      <a:pt x="79" y="427"/>
                      <a:pt x="97" y="427"/>
                    </a:cubicBezTo>
                    <a:lnTo>
                      <a:pt x="177" y="427"/>
                    </a:lnTo>
                    <a:cubicBezTo>
                      <a:pt x="193" y="427"/>
                      <a:pt x="215" y="416"/>
                      <a:pt x="215" y="397"/>
                    </a:cubicBezTo>
                    <a:lnTo>
                      <a:pt x="215" y="316"/>
                    </a:lnTo>
                    <a:cubicBezTo>
                      <a:pt x="215" y="295"/>
                      <a:pt x="227" y="274"/>
                      <a:pt x="242" y="249"/>
                    </a:cubicBezTo>
                    <a:cubicBezTo>
                      <a:pt x="259" y="218"/>
                      <a:pt x="279" y="183"/>
                      <a:pt x="279" y="1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6" name="Freeform 277">
                <a:extLst>
                  <a:ext uri="{FF2B5EF4-FFF2-40B4-BE49-F238E27FC236}">
                    <a16:creationId xmlns:a16="http://schemas.microsoft.com/office/drawing/2014/main" id="{AFE05C74-D3C4-484D-8E59-58F36D964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6812" y="2695576"/>
                <a:ext cx="6350" cy="52388"/>
              </a:xfrm>
              <a:custGeom>
                <a:avLst/>
                <a:gdLst>
                  <a:gd name="T0" fmla="*/ 27 w 27"/>
                  <a:gd name="T1" fmla="*/ 193 h 193"/>
                  <a:gd name="T2" fmla="*/ 27 w 27"/>
                  <a:gd name="T3" fmla="*/ 193 h 193"/>
                  <a:gd name="T4" fmla="*/ 0 w 27"/>
                  <a:gd name="T5" fmla="*/ 193 h 193"/>
                  <a:gd name="T6" fmla="*/ 0 w 27"/>
                  <a:gd name="T7" fmla="*/ 0 h 193"/>
                  <a:gd name="T8" fmla="*/ 27 w 27"/>
                  <a:gd name="T9" fmla="*/ 0 h 193"/>
                  <a:gd name="T10" fmla="*/ 27 w 27"/>
                  <a:gd name="T11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93">
                    <a:moveTo>
                      <a:pt x="27" y="193"/>
                    </a:moveTo>
                    <a:lnTo>
                      <a:pt x="27" y="193"/>
                    </a:lnTo>
                    <a:lnTo>
                      <a:pt x="0" y="193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27" y="193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DBFA6364-BD1B-4B8D-A17F-D6517AC80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1737" y="2646363"/>
                <a:ext cx="19050" cy="22225"/>
              </a:xfrm>
              <a:custGeom>
                <a:avLst/>
                <a:gdLst>
                  <a:gd name="T0" fmla="*/ 22 w 68"/>
                  <a:gd name="T1" fmla="*/ 80 h 80"/>
                  <a:gd name="T2" fmla="*/ 22 w 68"/>
                  <a:gd name="T3" fmla="*/ 80 h 80"/>
                  <a:gd name="T4" fmla="*/ 0 w 68"/>
                  <a:gd name="T5" fmla="*/ 64 h 80"/>
                  <a:gd name="T6" fmla="*/ 47 w 68"/>
                  <a:gd name="T7" fmla="*/ 0 h 80"/>
                  <a:gd name="T8" fmla="*/ 68 w 68"/>
                  <a:gd name="T9" fmla="*/ 15 h 80"/>
                  <a:gd name="T10" fmla="*/ 22 w 68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80">
                    <a:moveTo>
                      <a:pt x="22" y="80"/>
                    </a:moveTo>
                    <a:lnTo>
                      <a:pt x="22" y="80"/>
                    </a:lnTo>
                    <a:lnTo>
                      <a:pt x="0" y="64"/>
                    </a:lnTo>
                    <a:lnTo>
                      <a:pt x="47" y="0"/>
                    </a:lnTo>
                    <a:lnTo>
                      <a:pt x="68" y="15"/>
                    </a:lnTo>
                    <a:lnTo>
                      <a:pt x="22" y="8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8" name="Freeform 279">
                <a:extLst>
                  <a:ext uri="{FF2B5EF4-FFF2-40B4-BE49-F238E27FC236}">
                    <a16:creationId xmlns:a16="http://schemas.microsoft.com/office/drawing/2014/main" id="{0E17B83E-F950-47DC-B30F-1085624BC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7" y="2646363"/>
                <a:ext cx="19050" cy="22225"/>
              </a:xfrm>
              <a:custGeom>
                <a:avLst/>
                <a:gdLst>
                  <a:gd name="T0" fmla="*/ 47 w 68"/>
                  <a:gd name="T1" fmla="*/ 80 h 80"/>
                  <a:gd name="T2" fmla="*/ 47 w 68"/>
                  <a:gd name="T3" fmla="*/ 80 h 80"/>
                  <a:gd name="T4" fmla="*/ 0 w 68"/>
                  <a:gd name="T5" fmla="*/ 15 h 80"/>
                  <a:gd name="T6" fmla="*/ 22 w 68"/>
                  <a:gd name="T7" fmla="*/ 0 h 80"/>
                  <a:gd name="T8" fmla="*/ 68 w 68"/>
                  <a:gd name="T9" fmla="*/ 64 h 80"/>
                  <a:gd name="T10" fmla="*/ 47 w 68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80">
                    <a:moveTo>
                      <a:pt x="47" y="80"/>
                    </a:moveTo>
                    <a:lnTo>
                      <a:pt x="47" y="80"/>
                    </a:lnTo>
                    <a:lnTo>
                      <a:pt x="0" y="15"/>
                    </a:lnTo>
                    <a:lnTo>
                      <a:pt x="22" y="0"/>
                    </a:lnTo>
                    <a:lnTo>
                      <a:pt x="68" y="64"/>
                    </a:lnTo>
                    <a:lnTo>
                      <a:pt x="47" y="8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9" name="Freeform 280">
                <a:extLst>
                  <a:ext uri="{FF2B5EF4-FFF2-40B4-BE49-F238E27FC236}">
                    <a16:creationId xmlns:a16="http://schemas.microsoft.com/office/drawing/2014/main" id="{C6B45CE8-0049-437E-A870-31E9DC50C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5549" y="2686051"/>
                <a:ext cx="22225" cy="12700"/>
              </a:xfrm>
              <a:custGeom>
                <a:avLst/>
                <a:gdLst>
                  <a:gd name="T0" fmla="*/ 8 w 82"/>
                  <a:gd name="T1" fmla="*/ 49 h 49"/>
                  <a:gd name="T2" fmla="*/ 8 w 82"/>
                  <a:gd name="T3" fmla="*/ 49 h 49"/>
                  <a:gd name="T4" fmla="*/ 0 w 82"/>
                  <a:gd name="T5" fmla="*/ 24 h 49"/>
                  <a:gd name="T6" fmla="*/ 74 w 82"/>
                  <a:gd name="T7" fmla="*/ 0 h 49"/>
                  <a:gd name="T8" fmla="*/ 82 w 82"/>
                  <a:gd name="T9" fmla="*/ 25 h 49"/>
                  <a:gd name="T10" fmla="*/ 8 w 82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49">
                    <a:moveTo>
                      <a:pt x="8" y="49"/>
                    </a:moveTo>
                    <a:lnTo>
                      <a:pt x="8" y="49"/>
                    </a:lnTo>
                    <a:lnTo>
                      <a:pt x="0" y="24"/>
                    </a:lnTo>
                    <a:lnTo>
                      <a:pt x="74" y="0"/>
                    </a:lnTo>
                    <a:lnTo>
                      <a:pt x="82" y="25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0" name="Freeform 281">
                <a:extLst>
                  <a:ext uri="{FF2B5EF4-FFF2-40B4-BE49-F238E27FC236}">
                    <a16:creationId xmlns:a16="http://schemas.microsoft.com/office/drawing/2014/main" id="{29265CBB-AFB0-4E4A-9EAB-77CB91DF8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8399" y="2632076"/>
                <a:ext cx="7937" cy="22225"/>
              </a:xfrm>
              <a:custGeom>
                <a:avLst/>
                <a:gdLst>
                  <a:gd name="T0" fmla="*/ 27 w 27"/>
                  <a:gd name="T1" fmla="*/ 80 h 80"/>
                  <a:gd name="T2" fmla="*/ 27 w 27"/>
                  <a:gd name="T3" fmla="*/ 80 h 80"/>
                  <a:gd name="T4" fmla="*/ 0 w 27"/>
                  <a:gd name="T5" fmla="*/ 80 h 80"/>
                  <a:gd name="T6" fmla="*/ 0 w 27"/>
                  <a:gd name="T7" fmla="*/ 0 h 80"/>
                  <a:gd name="T8" fmla="*/ 27 w 27"/>
                  <a:gd name="T9" fmla="*/ 0 h 80"/>
                  <a:gd name="T10" fmla="*/ 27 w 27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80">
                    <a:moveTo>
                      <a:pt x="27" y="80"/>
                    </a:moveTo>
                    <a:lnTo>
                      <a:pt x="27" y="8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27" y="8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1" name="Freeform 282">
                <a:extLst>
                  <a:ext uri="{FF2B5EF4-FFF2-40B4-BE49-F238E27FC236}">
                    <a16:creationId xmlns:a16="http://schemas.microsoft.com/office/drawing/2014/main" id="{6E33E701-1A00-4124-9B55-CC76054EE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0612" y="2686051"/>
                <a:ext cx="23812" cy="12700"/>
              </a:xfrm>
              <a:custGeom>
                <a:avLst/>
                <a:gdLst>
                  <a:gd name="T0" fmla="*/ 74 w 83"/>
                  <a:gd name="T1" fmla="*/ 49 h 49"/>
                  <a:gd name="T2" fmla="*/ 74 w 83"/>
                  <a:gd name="T3" fmla="*/ 49 h 49"/>
                  <a:gd name="T4" fmla="*/ 0 w 83"/>
                  <a:gd name="T5" fmla="*/ 25 h 49"/>
                  <a:gd name="T6" fmla="*/ 9 w 83"/>
                  <a:gd name="T7" fmla="*/ 0 h 49"/>
                  <a:gd name="T8" fmla="*/ 83 w 83"/>
                  <a:gd name="T9" fmla="*/ 24 h 49"/>
                  <a:gd name="T10" fmla="*/ 74 w 83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49">
                    <a:moveTo>
                      <a:pt x="74" y="49"/>
                    </a:moveTo>
                    <a:lnTo>
                      <a:pt x="74" y="49"/>
                    </a:lnTo>
                    <a:lnTo>
                      <a:pt x="0" y="25"/>
                    </a:lnTo>
                    <a:lnTo>
                      <a:pt x="9" y="0"/>
                    </a:lnTo>
                    <a:lnTo>
                      <a:pt x="83" y="24"/>
                    </a:lnTo>
                    <a:lnTo>
                      <a:pt x="74" y="49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D4BA6D4-2E1F-4815-8351-025078865D3A}"/>
                </a:ext>
              </a:extLst>
            </p:cNvPr>
            <p:cNvSpPr/>
            <p:nvPr/>
          </p:nvSpPr>
          <p:spPr>
            <a:xfrm>
              <a:off x="10463428" y="5113856"/>
              <a:ext cx="148912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CRM and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Marketing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Automation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6FF2B8B-03C3-46EE-85BE-696F0DF303F8}"/>
                </a:ext>
              </a:extLst>
            </p:cNvPr>
            <p:cNvGrpSpPr/>
            <p:nvPr/>
          </p:nvGrpSpPr>
          <p:grpSpPr>
            <a:xfrm flipH="1">
              <a:off x="8970896" y="2675164"/>
              <a:ext cx="1455744" cy="786054"/>
              <a:chOff x="3529673" y="2550102"/>
              <a:chExt cx="1727147" cy="932603"/>
            </a:xfrm>
            <a:solidFill>
              <a:srgbClr val="F2F2F2"/>
            </a:solidFill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2D78E3C-5511-4012-A33B-A8C35AB8E6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56130" y="2550102"/>
                <a:ext cx="1100690" cy="932603"/>
                <a:chOff x="4947743" y="5339803"/>
                <a:chExt cx="825499" cy="706436"/>
              </a:xfrm>
              <a:grpFill/>
            </p:grpSpPr>
            <p:sp>
              <p:nvSpPr>
                <p:cNvPr id="100" name="Freeform 5">
                  <a:extLst>
                    <a:ext uri="{FF2B5EF4-FFF2-40B4-BE49-F238E27FC236}">
                      <a16:creationId xmlns:a16="http://schemas.microsoft.com/office/drawing/2014/main" id="{5B8B530A-2295-405F-92AD-CED9F6AEEC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7618" y="5870026"/>
                  <a:ext cx="211136" cy="106364"/>
                </a:xfrm>
                <a:custGeom>
                  <a:avLst/>
                  <a:gdLst>
                    <a:gd name="T0" fmla="*/ 42 w 48"/>
                    <a:gd name="T1" fmla="*/ 0 h 24"/>
                    <a:gd name="T2" fmla="*/ 42 w 48"/>
                    <a:gd name="T3" fmla="*/ 11 h 24"/>
                    <a:gd name="T4" fmla="*/ 48 w 48"/>
                    <a:gd name="T5" fmla="*/ 22 h 24"/>
                    <a:gd name="T6" fmla="*/ 45 w 48"/>
                    <a:gd name="T7" fmla="*/ 23 h 24"/>
                    <a:gd name="T8" fmla="*/ 3 w 48"/>
                    <a:gd name="T9" fmla="*/ 23 h 24"/>
                    <a:gd name="T10" fmla="*/ 0 w 48"/>
                    <a:gd name="T11" fmla="*/ 22 h 24"/>
                    <a:gd name="T12" fmla="*/ 6 w 48"/>
                    <a:gd name="T13" fmla="*/ 11 h 24"/>
                    <a:gd name="T14" fmla="*/ 6 w 48"/>
                    <a:gd name="T1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24">
                      <a:moveTo>
                        <a:pt x="42" y="0"/>
                      </a:moveTo>
                      <a:cubicBezTo>
                        <a:pt x="42" y="11"/>
                        <a:pt x="42" y="11"/>
                        <a:pt x="42" y="11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48" y="24"/>
                        <a:pt x="47" y="23"/>
                        <a:pt x="45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3"/>
                        <a:pt x="0" y="24"/>
                        <a:pt x="0" y="22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6">
                  <a:extLst>
                    <a:ext uri="{FF2B5EF4-FFF2-40B4-BE49-F238E27FC236}">
                      <a16:creationId xmlns:a16="http://schemas.microsoft.com/office/drawing/2014/main" id="{AAE1349B-DD23-4F2B-A1D6-A08F7F8169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743" y="5339803"/>
                  <a:ext cx="742950" cy="531812"/>
                </a:xfrm>
                <a:custGeom>
                  <a:avLst/>
                  <a:gdLst>
                    <a:gd name="T0" fmla="*/ 118 w 168"/>
                    <a:gd name="T1" fmla="*/ 120 h 120"/>
                    <a:gd name="T2" fmla="*/ 10 w 168"/>
                    <a:gd name="T3" fmla="*/ 120 h 120"/>
                    <a:gd name="T4" fmla="*/ 0 w 168"/>
                    <a:gd name="T5" fmla="*/ 110 h 120"/>
                    <a:gd name="T6" fmla="*/ 0 w 168"/>
                    <a:gd name="T7" fmla="*/ 10 h 120"/>
                    <a:gd name="T8" fmla="*/ 10 w 168"/>
                    <a:gd name="T9" fmla="*/ 0 h 120"/>
                    <a:gd name="T10" fmla="*/ 158 w 168"/>
                    <a:gd name="T11" fmla="*/ 0 h 120"/>
                    <a:gd name="T12" fmla="*/ 168 w 168"/>
                    <a:gd name="T13" fmla="*/ 10 h 120"/>
                    <a:gd name="T14" fmla="*/ 168 w 168"/>
                    <a:gd name="T15" fmla="*/ 2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20">
                      <a:moveTo>
                        <a:pt x="118" y="120"/>
                      </a:move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4" y="120"/>
                        <a:pt x="0" y="115"/>
                        <a:pt x="0" y="1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64" y="0"/>
                        <a:pt x="168" y="4"/>
                        <a:pt x="168" y="10"/>
                      </a:cubicBezTo>
                      <a:cubicBezTo>
                        <a:pt x="168" y="29"/>
                        <a:pt x="168" y="29"/>
                        <a:pt x="168" y="29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7">
                  <a:extLst>
                    <a:ext uri="{FF2B5EF4-FFF2-40B4-BE49-F238E27FC236}">
                      <a16:creationId xmlns:a16="http://schemas.microsoft.com/office/drawing/2014/main" id="{BE618C2D-3CF0-4505-A0F1-E5622A6A4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269" y="5776364"/>
                  <a:ext cx="511173" cy="0"/>
                </a:xfrm>
                <a:custGeom>
                  <a:avLst/>
                  <a:gdLst>
                    <a:gd name="T0" fmla="*/ 0 w 321"/>
                    <a:gd name="T1" fmla="*/ 179 w 321"/>
                    <a:gd name="T2" fmla="*/ 321 w 32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21">
                      <a:moveTo>
                        <a:pt x="0" y="0"/>
                      </a:moveTo>
                      <a:lnTo>
                        <a:pt x="179" y="0"/>
                      </a:lnTo>
                      <a:lnTo>
                        <a:pt x="321" y="0"/>
                      </a:ln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8">
                  <a:extLst>
                    <a:ext uri="{FF2B5EF4-FFF2-40B4-BE49-F238E27FC236}">
                      <a16:creationId xmlns:a16="http://schemas.microsoft.com/office/drawing/2014/main" id="{ABFC364D-5289-4BD8-BD53-6C291451C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8442" y="5466803"/>
                  <a:ext cx="304800" cy="579436"/>
                </a:xfrm>
                <a:custGeom>
                  <a:avLst/>
                  <a:gdLst>
                    <a:gd name="T0" fmla="*/ 69 w 69"/>
                    <a:gd name="T1" fmla="*/ 118 h 131"/>
                    <a:gd name="T2" fmla="*/ 56 w 69"/>
                    <a:gd name="T3" fmla="*/ 131 h 131"/>
                    <a:gd name="T4" fmla="*/ 12 w 69"/>
                    <a:gd name="T5" fmla="*/ 131 h 131"/>
                    <a:gd name="T6" fmla="*/ 0 w 69"/>
                    <a:gd name="T7" fmla="*/ 118 h 131"/>
                    <a:gd name="T8" fmla="*/ 0 w 69"/>
                    <a:gd name="T9" fmla="*/ 13 h 131"/>
                    <a:gd name="T10" fmla="*/ 12 w 69"/>
                    <a:gd name="T11" fmla="*/ 0 h 131"/>
                    <a:gd name="T12" fmla="*/ 56 w 69"/>
                    <a:gd name="T13" fmla="*/ 0 h 131"/>
                    <a:gd name="T14" fmla="*/ 69 w 69"/>
                    <a:gd name="T15" fmla="*/ 13 h 131"/>
                    <a:gd name="T16" fmla="*/ 69 w 69"/>
                    <a:gd name="T17" fmla="*/ 11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" h="131">
                      <a:moveTo>
                        <a:pt x="69" y="118"/>
                      </a:moveTo>
                      <a:cubicBezTo>
                        <a:pt x="69" y="126"/>
                        <a:pt x="64" y="131"/>
                        <a:pt x="56" y="131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4" y="131"/>
                        <a:pt x="0" y="126"/>
                        <a:pt x="0" y="118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4"/>
                        <a:pt x="4" y="0"/>
                        <a:pt x="12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64" y="0"/>
                        <a:pt x="69" y="4"/>
                        <a:pt x="69" y="13"/>
                      </a:cubicBezTo>
                      <a:lnTo>
                        <a:pt x="69" y="118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Line 9">
                  <a:extLst>
                    <a:ext uri="{FF2B5EF4-FFF2-40B4-BE49-F238E27FC236}">
                      <a16:creationId xmlns:a16="http://schemas.microsoft.com/office/drawing/2014/main" id="{288BDFAF-9353-46FD-ABF6-47B1D535A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468442" y="5963690"/>
                  <a:ext cx="304800" cy="0"/>
                </a:xfrm>
                <a:prstGeom prst="line">
                  <a:avLst/>
                </a:pr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Line 10">
                  <a:extLst>
                    <a:ext uri="{FF2B5EF4-FFF2-40B4-BE49-F238E27FC236}">
                      <a16:creationId xmlns:a16="http://schemas.microsoft.com/office/drawing/2014/main" id="{244DE579-BBAA-40AC-9AC2-8DC193567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8442" y="5543002"/>
                  <a:ext cx="304800" cy="4763"/>
                </a:xfrm>
                <a:prstGeom prst="line">
                  <a:avLst/>
                </a:pr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32E417A-F622-4578-B057-C0B32CA84EEE}"/>
                  </a:ext>
                </a:extLst>
              </p:cNvPr>
              <p:cNvGrpSpPr/>
              <p:nvPr/>
            </p:nvGrpSpPr>
            <p:grpSpPr>
              <a:xfrm>
                <a:off x="3529673" y="2926609"/>
                <a:ext cx="911334" cy="542544"/>
                <a:chOff x="3779314" y="3034045"/>
                <a:chExt cx="753632" cy="448660"/>
              </a:xfrm>
              <a:grpFill/>
            </p:grpSpPr>
            <p:sp>
              <p:nvSpPr>
                <p:cNvPr id="96" name="Freeform 328">
                  <a:extLst>
                    <a:ext uri="{FF2B5EF4-FFF2-40B4-BE49-F238E27FC236}">
                      <a16:creationId xmlns:a16="http://schemas.microsoft.com/office/drawing/2014/main" id="{18FB3EBF-6445-4C33-B5A7-625679397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9314" y="3347814"/>
                  <a:ext cx="753632" cy="134891"/>
                </a:xfrm>
                <a:custGeom>
                  <a:avLst/>
                  <a:gdLst>
                    <a:gd name="T0" fmla="*/ 212 w 257"/>
                    <a:gd name="T1" fmla="*/ 1 h 46"/>
                    <a:gd name="T2" fmla="*/ 257 w 257"/>
                    <a:gd name="T3" fmla="*/ 46 h 46"/>
                    <a:gd name="T4" fmla="*/ 0 w 257"/>
                    <a:gd name="T5" fmla="*/ 46 h 46"/>
                    <a:gd name="T6" fmla="*/ 47 w 257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7" h="46">
                      <a:moveTo>
                        <a:pt x="212" y="1"/>
                      </a:moveTo>
                      <a:lnTo>
                        <a:pt x="257" y="46"/>
                      </a:lnTo>
                      <a:lnTo>
                        <a:pt x="0" y="46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15875">
                  <a:solidFill>
                    <a:schemeClr val="tx2"/>
                  </a:solidFill>
                  <a:headEnd type="none"/>
                  <a:tailEnd type="none"/>
                </a:ln>
                <a:ex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327">
                  <a:extLst>
                    <a:ext uri="{FF2B5EF4-FFF2-40B4-BE49-F238E27FC236}">
                      <a16:creationId xmlns:a16="http://schemas.microsoft.com/office/drawing/2014/main" id="{AC45B550-92CC-4BCC-9E6C-A008458642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408" y="3034045"/>
                  <a:ext cx="495579" cy="313769"/>
                </a:xfrm>
                <a:prstGeom prst="rect">
                  <a:avLst/>
                </a:prstGeom>
                <a:grpFill/>
                <a:ln w="15875">
                  <a:solidFill>
                    <a:schemeClr val="tx2"/>
                  </a:solidFill>
                  <a:headEnd type="none"/>
                  <a:tailEnd type="none"/>
                </a:ln>
                <a:ex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0E5E84A-E8F3-422D-BC5A-097C7E219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22658" y="3859930"/>
              <a:ext cx="1232886" cy="794130"/>
              <a:chOff x="3437254" y="1704700"/>
              <a:chExt cx="5678424" cy="365760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8C25105-EE9A-4AD8-9492-1A74A73D8167}"/>
                  </a:ext>
                </a:extLst>
              </p:cNvPr>
              <p:cNvGrpSpPr/>
              <p:nvPr/>
            </p:nvGrpSpPr>
            <p:grpSpPr>
              <a:xfrm>
                <a:off x="3691866" y="2308860"/>
                <a:ext cx="1664993" cy="845820"/>
                <a:chOff x="3691866" y="2308860"/>
                <a:chExt cx="1664993" cy="845820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DC83FAC-C597-4C30-973D-ACDCAECF2472}"/>
                    </a:ext>
                  </a:extLst>
                </p:cNvPr>
                <p:cNvSpPr/>
                <p:nvPr/>
              </p:nvSpPr>
              <p:spPr bwMode="auto">
                <a:xfrm>
                  <a:off x="3691866" y="2308860"/>
                  <a:ext cx="1664993" cy="845820"/>
                </a:xfrm>
                <a:prstGeom prst="rect">
                  <a:avLst/>
                </a:prstGeom>
                <a:noFill/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56A6ABE-1B02-4439-A7D1-71DF89A257C4}"/>
                    </a:ext>
                  </a:extLst>
                </p:cNvPr>
                <p:cNvSpPr/>
                <p:nvPr/>
              </p:nvSpPr>
              <p:spPr bwMode="auto">
                <a:xfrm>
                  <a:off x="3770305" y="2364345"/>
                  <a:ext cx="594360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745350FF-2538-4D90-AA8A-8B5F7C27F09D}"/>
                    </a:ext>
                  </a:extLst>
                </p:cNvPr>
                <p:cNvSpPr/>
                <p:nvPr/>
              </p:nvSpPr>
              <p:spPr bwMode="auto">
                <a:xfrm>
                  <a:off x="3808404" y="2699623"/>
                  <a:ext cx="146304" cy="341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35D15048-53D2-45B2-81F7-2B9ADCA8AA04}"/>
                    </a:ext>
                  </a:extLst>
                </p:cNvPr>
                <p:cNvSpPr/>
                <p:nvPr/>
              </p:nvSpPr>
              <p:spPr bwMode="auto">
                <a:xfrm>
                  <a:off x="3989077" y="2783681"/>
                  <a:ext cx="146304" cy="2571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8EB8E23F-4B4D-4201-82B3-D34BCDF7BF14}"/>
                    </a:ext>
                  </a:extLst>
                </p:cNvPr>
                <p:cNvSpPr/>
                <p:nvPr/>
              </p:nvSpPr>
              <p:spPr bwMode="auto">
                <a:xfrm>
                  <a:off x="4169750" y="2901915"/>
                  <a:ext cx="146304" cy="1389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6DBCD3D-1C3C-42E0-95B6-965267CE546D}"/>
                    </a:ext>
                  </a:extLst>
                </p:cNvPr>
                <p:cNvSpPr/>
                <p:nvPr/>
              </p:nvSpPr>
              <p:spPr bwMode="auto">
                <a:xfrm>
                  <a:off x="4350423" y="2783681"/>
                  <a:ext cx="146304" cy="25717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FAA80F4-606A-428C-9B7D-3571E2B38228}"/>
                    </a:ext>
                  </a:extLst>
                </p:cNvPr>
                <p:cNvSpPr/>
                <p:nvPr/>
              </p:nvSpPr>
              <p:spPr bwMode="auto">
                <a:xfrm>
                  <a:off x="4531096" y="2824163"/>
                  <a:ext cx="146304" cy="21669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E0EEB91-8DDC-4421-8EE1-FD5309BF0FB8}"/>
                    </a:ext>
                  </a:extLst>
                </p:cNvPr>
                <p:cNvSpPr/>
                <p:nvPr/>
              </p:nvSpPr>
              <p:spPr bwMode="auto">
                <a:xfrm>
                  <a:off x="4711769" y="2893219"/>
                  <a:ext cx="146304" cy="14763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7DEA1FB3-E00E-49F2-AB68-F1ED1EF6B578}"/>
                    </a:ext>
                  </a:extLst>
                </p:cNvPr>
                <p:cNvSpPr/>
                <p:nvPr/>
              </p:nvSpPr>
              <p:spPr bwMode="auto">
                <a:xfrm>
                  <a:off x="4892442" y="2569369"/>
                  <a:ext cx="146304" cy="4714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07F735D5-AB38-453E-A345-0849AFC54C74}"/>
                    </a:ext>
                  </a:extLst>
                </p:cNvPr>
                <p:cNvSpPr/>
                <p:nvPr/>
              </p:nvSpPr>
              <p:spPr bwMode="auto">
                <a:xfrm>
                  <a:off x="5070731" y="2950369"/>
                  <a:ext cx="146304" cy="9048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EDB11328-09C7-4E8E-84E1-D1C88E3CD3B5}"/>
                  </a:ext>
                </a:extLst>
              </p:cNvPr>
              <p:cNvGrpSpPr/>
              <p:nvPr/>
            </p:nvGrpSpPr>
            <p:grpSpPr>
              <a:xfrm>
                <a:off x="3755548" y="3354886"/>
                <a:ext cx="1470468" cy="1765691"/>
                <a:chOff x="3755548" y="3354886"/>
                <a:chExt cx="1470468" cy="1765691"/>
              </a:xfrm>
            </p:grpSpPr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723664C5-779C-43D4-89F3-64C0F4C050CC}"/>
                    </a:ext>
                  </a:extLst>
                </p:cNvPr>
                <p:cNvGrpSpPr/>
                <p:nvPr/>
              </p:nvGrpSpPr>
              <p:grpSpPr>
                <a:xfrm>
                  <a:off x="3755548" y="3354886"/>
                  <a:ext cx="1333308" cy="45719"/>
                  <a:chOff x="3755548" y="3354886"/>
                  <a:chExt cx="1333308" cy="45719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29895B2B-6608-4413-9A25-E8B3F86145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548" y="3354886"/>
                    <a:ext cx="59436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9CFD0D07-D986-4C0E-B05D-A04562BAFC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1656" y="3354886"/>
                    <a:ext cx="45720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79DD2AC7-A5D8-43A6-92C1-907B45A8503D}"/>
                    </a:ext>
                  </a:extLst>
                </p:cNvPr>
                <p:cNvGrpSpPr/>
                <p:nvPr/>
              </p:nvGrpSpPr>
              <p:grpSpPr>
                <a:xfrm>
                  <a:off x="3755548" y="3758840"/>
                  <a:ext cx="1470468" cy="45719"/>
                  <a:chOff x="3755548" y="3758840"/>
                  <a:chExt cx="1470468" cy="45719"/>
                </a:xfrm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63924F3-6A0B-4291-A0F2-CAABD2631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548" y="3758840"/>
                    <a:ext cx="64008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60A6BF1F-1130-4593-A9C4-DDAB29638C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1656" y="3758840"/>
                    <a:ext cx="59436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FBCFA722-A8E6-4AD2-A9A9-48B363A4B8B2}"/>
                    </a:ext>
                  </a:extLst>
                </p:cNvPr>
                <p:cNvGrpSpPr/>
                <p:nvPr/>
              </p:nvGrpSpPr>
              <p:grpSpPr>
                <a:xfrm>
                  <a:off x="3755548" y="4156616"/>
                  <a:ext cx="1397316" cy="45719"/>
                  <a:chOff x="3755548" y="4156616"/>
                  <a:chExt cx="1397316" cy="45719"/>
                </a:xfrm>
              </p:grpSpPr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537FDF2B-3009-4751-8BF0-EB3269140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548" y="4156616"/>
                    <a:ext cx="41148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4193679A-E661-4393-8525-F2651CABC9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1656" y="4156616"/>
                    <a:ext cx="521208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6E0FDF52-04CC-4110-AD9D-D9C37BE8E637}"/>
                    </a:ext>
                  </a:extLst>
                </p:cNvPr>
                <p:cNvGrpSpPr/>
                <p:nvPr/>
              </p:nvGrpSpPr>
              <p:grpSpPr>
                <a:xfrm>
                  <a:off x="3755548" y="3446404"/>
                  <a:ext cx="1169229" cy="64008"/>
                  <a:chOff x="3755548" y="3446404"/>
                  <a:chExt cx="1169229" cy="64008"/>
                </a:xfrm>
              </p:grpSpPr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7E141439-D353-40D5-A7D2-3DF688A24328}"/>
                      </a:ext>
                    </a:extLst>
                  </p:cNvPr>
                  <p:cNvGrpSpPr/>
                  <p:nvPr/>
                </p:nvGrpSpPr>
                <p:grpSpPr>
                  <a:xfrm>
                    <a:off x="3755548" y="3446404"/>
                    <a:ext cx="198645" cy="64008"/>
                    <a:chOff x="3756063" y="3446404"/>
                    <a:chExt cx="198645" cy="64008"/>
                  </a:xfrm>
                </p:grpSpPr>
                <p:sp>
                  <p:nvSpPr>
                    <p:cNvPr id="285" name="Rectangle 284">
                      <a:extLst>
                        <a:ext uri="{FF2B5EF4-FFF2-40B4-BE49-F238E27FC236}">
                          <a16:creationId xmlns:a16="http://schemas.microsoft.com/office/drawing/2014/main" id="{43DC6000-F52F-45B0-9264-4B368692E6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6063" y="3446404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C2208A0E-4F4D-4ED4-9333-3EA11EC23D0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37098" y="3446404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AD7C0D94-8145-4BE9-8289-BF736CE3984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27276" y="3446404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27A1A166-450E-4037-8321-A8D2981BACA0}"/>
                      </a:ext>
                    </a:extLst>
                  </p:cNvPr>
                  <p:cNvGrpSpPr/>
                  <p:nvPr/>
                </p:nvGrpSpPr>
                <p:grpSpPr>
                  <a:xfrm>
                    <a:off x="4631656" y="3446404"/>
                    <a:ext cx="293121" cy="64008"/>
                    <a:chOff x="4635062" y="3446404"/>
                    <a:chExt cx="293121" cy="64008"/>
                  </a:xfrm>
                </p:grpSpPr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DCCFC906-431A-441F-B84E-227BE907033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05454" y="3446404"/>
                      <a:ext cx="5451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586B0D87-8C05-40B2-A4BD-B8912AD556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802926" y="3446404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C2930B3F-23D5-48AC-9E79-26A351467B4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900751" y="3446404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E2520575-4406-4D5E-B302-90FE1E4067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635062" y="3446404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A9FA2753-9163-43A3-B2B0-5D0E2DC5A6E5}"/>
                    </a:ext>
                  </a:extLst>
                </p:cNvPr>
                <p:cNvGrpSpPr/>
                <p:nvPr/>
              </p:nvGrpSpPr>
              <p:grpSpPr>
                <a:xfrm>
                  <a:off x="3755548" y="3847814"/>
                  <a:ext cx="1392696" cy="64008"/>
                  <a:chOff x="3755548" y="3847814"/>
                  <a:chExt cx="1392696" cy="64008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E7CAE37E-73B1-4820-8BF8-9591AC156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55548" y="3847814"/>
                    <a:ext cx="308341" cy="64008"/>
                    <a:chOff x="3755548" y="3846683"/>
                    <a:chExt cx="308341" cy="64008"/>
                  </a:xfrm>
                </p:grpSpPr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6609B9CD-13B2-4926-99A2-F8D1BDC560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33944" y="384668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04C34A81-B9CC-4669-B508-4AA843C6AE0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30628" y="3846683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E6F4CBE2-E522-4749-ABC5-73DB24026C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36457" y="384668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5042290D-9F8A-4B83-89EF-09EA5F5DA2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5548" y="384668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49EEAF81-9B0B-4449-B626-18E3E8EBFF75}"/>
                      </a:ext>
                    </a:extLst>
                  </p:cNvPr>
                  <p:cNvGrpSpPr/>
                  <p:nvPr/>
                </p:nvGrpSpPr>
                <p:grpSpPr>
                  <a:xfrm>
                    <a:off x="4631656" y="3847814"/>
                    <a:ext cx="516588" cy="64008"/>
                    <a:chOff x="4636669" y="3846683"/>
                    <a:chExt cx="516588" cy="64008"/>
                  </a:xfrm>
                </p:grpSpPr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68E37ACA-9489-42C6-B074-1D35DBA636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01490" y="384668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476E3870-3A7F-4207-88ED-C903D86286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84599" y="3846683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BC15D229-87FB-4F58-9D64-EEB93D06CB1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876852" y="384668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1" name="Rectangle 270">
                      <a:extLst>
                        <a:ext uri="{FF2B5EF4-FFF2-40B4-BE49-F238E27FC236}">
                          <a16:creationId xmlns:a16="http://schemas.microsoft.com/office/drawing/2014/main" id="{39F995AB-57C9-49FF-905C-B107796FBB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941673" y="3846683"/>
                      <a:ext cx="5451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D728B64E-FE1E-47AF-A37C-91939E39A2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33574" y="3846683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1A520BAA-CC57-4F42-A93F-2FE2A7852C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125825" y="384668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74" name="Rectangle 273">
                      <a:extLst>
                        <a:ext uri="{FF2B5EF4-FFF2-40B4-BE49-F238E27FC236}">
                          <a16:creationId xmlns:a16="http://schemas.microsoft.com/office/drawing/2014/main" id="{7EB7884D-074F-4FC5-9F72-1279C8BC512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636669" y="384668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CBC483C-9D37-4924-93E8-65D05F1534C3}"/>
                    </a:ext>
                  </a:extLst>
                </p:cNvPr>
                <p:cNvGrpSpPr/>
                <p:nvPr/>
              </p:nvGrpSpPr>
              <p:grpSpPr>
                <a:xfrm>
                  <a:off x="3755548" y="4254422"/>
                  <a:ext cx="1067913" cy="64008"/>
                  <a:chOff x="3755548" y="4254422"/>
                  <a:chExt cx="1067913" cy="64008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B669E114-F81A-444E-98CE-46E9EBC36516}"/>
                      </a:ext>
                    </a:extLst>
                  </p:cNvPr>
                  <p:cNvGrpSpPr/>
                  <p:nvPr/>
                </p:nvGrpSpPr>
                <p:grpSpPr>
                  <a:xfrm>
                    <a:off x="3755548" y="4254422"/>
                    <a:ext cx="191805" cy="64008"/>
                    <a:chOff x="3755548" y="4257359"/>
                    <a:chExt cx="191805" cy="64008"/>
                  </a:xfrm>
                </p:grpSpPr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CCB2F8A3-1DB1-490A-95E4-A20D6971EE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28590" y="4257359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3E586115-77FF-4FCB-BDA3-3FFD3FB79C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19921" y="425735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67EA9880-32FB-47CA-B39C-55AB054114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5548" y="425735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F6233189-36E9-4867-B355-2BE6FF3EE94F}"/>
                      </a:ext>
                    </a:extLst>
                  </p:cNvPr>
                  <p:cNvGrpSpPr/>
                  <p:nvPr/>
                </p:nvGrpSpPr>
                <p:grpSpPr>
                  <a:xfrm>
                    <a:off x="4631656" y="4254422"/>
                    <a:ext cx="191805" cy="64008"/>
                    <a:chOff x="4631656" y="4257359"/>
                    <a:chExt cx="191805" cy="64008"/>
                  </a:xfrm>
                </p:grpSpPr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7E0AADAB-22AF-410D-80B2-9F0A8CE7A6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04698" y="4257359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D8EBAAC5-D1E4-4CE7-94EB-9F42DB6EA1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796029" y="425735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F56A058A-DE1A-42BB-A7F9-A6B8F5717E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631656" y="425735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9E57A42E-6F87-4EE3-8F76-2D98886BAD59}"/>
                    </a:ext>
                  </a:extLst>
                </p:cNvPr>
                <p:cNvGrpSpPr/>
                <p:nvPr/>
              </p:nvGrpSpPr>
              <p:grpSpPr>
                <a:xfrm>
                  <a:off x="3755548" y="4560882"/>
                  <a:ext cx="1333308" cy="45719"/>
                  <a:chOff x="3755548" y="4560882"/>
                  <a:chExt cx="1333308" cy="45719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81183887-51DF-4A83-B5E0-935CCDBD06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548" y="4560882"/>
                    <a:ext cx="585216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BE8AE21A-4562-4478-8C74-25CF08C7B7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1656" y="4560882"/>
                    <a:ext cx="45720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BD9A86BC-E15C-4C2B-99F8-011495F990DC}"/>
                    </a:ext>
                  </a:extLst>
                </p:cNvPr>
                <p:cNvGrpSpPr/>
                <p:nvPr/>
              </p:nvGrpSpPr>
              <p:grpSpPr>
                <a:xfrm>
                  <a:off x="3755548" y="4966293"/>
                  <a:ext cx="1333308" cy="45719"/>
                  <a:chOff x="3755548" y="4966293"/>
                  <a:chExt cx="1333308" cy="45719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518895DA-3F07-4B2F-B3DA-B70FA84F3F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55548" y="4966293"/>
                    <a:ext cx="54864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5E34E53C-A960-4869-A4A7-40E6B65B5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1656" y="4966293"/>
                    <a:ext cx="457200" cy="45719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DF4BD64-4DD5-4B93-BC46-6F4F4D800DFB}"/>
                    </a:ext>
                  </a:extLst>
                </p:cNvPr>
                <p:cNvGrpSpPr/>
                <p:nvPr/>
              </p:nvGrpSpPr>
              <p:grpSpPr>
                <a:xfrm>
                  <a:off x="3755548" y="5056569"/>
                  <a:ext cx="1311775" cy="64008"/>
                  <a:chOff x="3755548" y="5056569"/>
                  <a:chExt cx="1311775" cy="64008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3406E0DA-24EA-4524-9780-46DB96039001}"/>
                      </a:ext>
                    </a:extLst>
                  </p:cNvPr>
                  <p:cNvGrpSpPr/>
                  <p:nvPr/>
                </p:nvGrpSpPr>
                <p:grpSpPr>
                  <a:xfrm>
                    <a:off x="3755548" y="5056569"/>
                    <a:ext cx="437058" cy="64008"/>
                    <a:chOff x="3755548" y="5056569"/>
                    <a:chExt cx="437058" cy="64008"/>
                  </a:xfrm>
                </p:grpSpPr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AC8E8D2C-F6E5-468A-AE0F-E06ED936D5F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24672" y="5056569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98CA407E-4BDC-4498-9A95-131243181F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50332" y="5056569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B55E7139-B627-46CF-BC0A-C4E3F972EBC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12084" y="505656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8CD01EAD-881D-4EB6-B3D8-217E0C8924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5548" y="505656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1BFE5015-C530-4927-A3B4-644387E1B35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46886" y="5056569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01680CFD-0F5F-4398-8BC6-75626BB05F6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81208" y="5056569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92D1953D-2F53-4BB3-8B7A-4E9700FB9FE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630265" y="5056569"/>
                    <a:ext cx="437058" cy="64008"/>
                    <a:chOff x="3755548" y="4658793"/>
                    <a:chExt cx="437058" cy="64008"/>
                  </a:xfrm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4DFD2785-8B18-4378-A557-8F424D192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24672" y="465879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E6201026-A097-4417-BC0B-66F13CF9EFD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12084" y="4658793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D3FFB916-718E-4364-9C25-8A1CAB06A9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08640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2589A097-5392-485A-AD99-82CA1622C2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5548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62D7F4AB-4891-4974-941D-2D9B686D01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46886" y="465879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64D5B020-C150-48CC-9A67-1308F33E7EF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77764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65E5C2B5-3728-424D-BAF0-D94FE5B9CD17}"/>
                    </a:ext>
                  </a:extLst>
                </p:cNvPr>
                <p:cNvGrpSpPr/>
                <p:nvPr/>
              </p:nvGrpSpPr>
              <p:grpSpPr>
                <a:xfrm>
                  <a:off x="3755548" y="4654027"/>
                  <a:ext cx="1311775" cy="64008"/>
                  <a:chOff x="3755548" y="4654027"/>
                  <a:chExt cx="1311775" cy="64008"/>
                </a:xfrm>
              </p:grpSpPr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2E28E5EF-A50D-4F19-9610-D017A074B4E5}"/>
                      </a:ext>
                    </a:extLst>
                  </p:cNvPr>
                  <p:cNvGrpSpPr/>
                  <p:nvPr/>
                </p:nvGrpSpPr>
                <p:grpSpPr>
                  <a:xfrm>
                    <a:off x="3755548" y="4654027"/>
                    <a:ext cx="437058" cy="64008"/>
                    <a:chOff x="3755548" y="4658793"/>
                    <a:chExt cx="437058" cy="64008"/>
                  </a:xfrm>
                </p:grpSpPr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15153778-AFBE-47C2-A78F-D0AD6B8FE2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24672" y="465879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1EB4B33E-A83D-479C-96E2-7328E47E2CD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12084" y="4658793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7F0B9A80-50C5-4350-A9DD-4DDBBB2B441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08640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E4C53C28-5092-412E-8389-ACC8208E13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5548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FB559FD3-7A26-4DB9-BBF8-528B876DE1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46886" y="465879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B82FE42C-82B8-4C5B-B0D7-9478E45AA25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77764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70531CE2-C1EE-4EA9-A9EF-C0D268EAE791}"/>
                      </a:ext>
                    </a:extLst>
                  </p:cNvPr>
                  <p:cNvGrpSpPr/>
                  <p:nvPr/>
                </p:nvGrpSpPr>
                <p:grpSpPr>
                  <a:xfrm>
                    <a:off x="4630265" y="4654027"/>
                    <a:ext cx="437058" cy="64008"/>
                    <a:chOff x="3755548" y="4658793"/>
                    <a:chExt cx="437058" cy="64008"/>
                  </a:xfrm>
                </p:grpSpPr>
                <p:sp>
                  <p:nvSpPr>
                    <p:cNvPr id="228" name="Rectangle 227">
                      <a:extLst>
                        <a:ext uri="{FF2B5EF4-FFF2-40B4-BE49-F238E27FC236}">
                          <a16:creationId xmlns:a16="http://schemas.microsoft.com/office/drawing/2014/main" id="{10DF8CA9-DDE3-438C-BD5C-BF73B1EACB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24672" y="465879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29" name="Rectangle 228">
                      <a:extLst>
                        <a:ext uri="{FF2B5EF4-FFF2-40B4-BE49-F238E27FC236}">
                          <a16:creationId xmlns:a16="http://schemas.microsoft.com/office/drawing/2014/main" id="{2FB5A4DE-0C89-46DE-852C-AF8E812F14B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12084" y="4658793"/>
                      <a:ext cx="54864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3325D263-E13C-43EE-8FD2-2D5529B03E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08640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06EE2D41-AC9B-4942-98B3-41FECCE1EC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55548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57F94EC3-949F-4561-BB41-D8AF12AF75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46886" y="4658793"/>
                      <a:ext cx="45720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58144784-C59E-4FE1-803D-9D054FDD2E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77764" y="4658793"/>
                      <a:ext cx="27432" cy="6400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4B74DAC-3334-4A7F-8C7E-847BCFEF33EA}"/>
                  </a:ext>
                </a:extLst>
              </p:cNvPr>
              <p:cNvGrpSpPr/>
              <p:nvPr/>
            </p:nvGrpSpPr>
            <p:grpSpPr>
              <a:xfrm>
                <a:off x="5494489" y="2308860"/>
                <a:ext cx="1664993" cy="845820"/>
                <a:chOff x="5494489" y="2308860"/>
                <a:chExt cx="1664993" cy="84582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AF062E8-FDAD-43F9-B2D4-16A730B9ADCF}"/>
                    </a:ext>
                  </a:extLst>
                </p:cNvPr>
                <p:cNvSpPr/>
                <p:nvPr/>
              </p:nvSpPr>
              <p:spPr bwMode="auto">
                <a:xfrm>
                  <a:off x="5494489" y="2308860"/>
                  <a:ext cx="1664993" cy="845820"/>
                </a:xfrm>
                <a:prstGeom prst="rect">
                  <a:avLst/>
                </a:prstGeom>
                <a:noFill/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4C2F11EF-870F-4403-9A96-1B1FC5AF3433}"/>
                    </a:ext>
                  </a:extLst>
                </p:cNvPr>
                <p:cNvGrpSpPr/>
                <p:nvPr/>
              </p:nvGrpSpPr>
              <p:grpSpPr>
                <a:xfrm>
                  <a:off x="5571901" y="2390500"/>
                  <a:ext cx="1439981" cy="682540"/>
                  <a:chOff x="5571901" y="2390500"/>
                  <a:chExt cx="1439981" cy="682540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09A5E9C-5D72-482E-900C-F09A1BA812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1901" y="2546509"/>
                    <a:ext cx="365760" cy="4571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10C5DF2-93B9-4196-99B1-DECA834BD7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1901" y="2642848"/>
                    <a:ext cx="557784" cy="4571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CAF7D93F-4919-47AE-A584-5A7D1D26A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1901" y="2745718"/>
                    <a:ext cx="365760" cy="4571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A9EE7BC2-8EA2-4E15-BA29-3A869DC2E3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1901" y="2842057"/>
                    <a:ext cx="576072" cy="4571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4" name="Circle: Hollow 213">
                    <a:extLst>
                      <a:ext uri="{FF2B5EF4-FFF2-40B4-BE49-F238E27FC236}">
                        <a16:creationId xmlns:a16="http://schemas.microsoft.com/office/drawing/2014/main" id="{4A4B32A3-D001-487C-B350-DFF091415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29341" y="2390500"/>
                    <a:ext cx="682540" cy="682540"/>
                  </a:xfrm>
                  <a:prstGeom prst="donut">
                    <a:avLst>
                      <a:gd name="adj" fmla="val 8597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5" name="Freeform: Shape 214">
                    <a:extLst>
                      <a:ext uri="{FF2B5EF4-FFF2-40B4-BE49-F238E27FC236}">
                        <a16:creationId xmlns:a16="http://schemas.microsoft.com/office/drawing/2014/main" id="{36532915-4B04-4369-BBFC-6677FFE75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63789" y="2390500"/>
                    <a:ext cx="348093" cy="578502"/>
                  </a:xfrm>
                  <a:custGeom>
                    <a:avLst/>
                    <a:gdLst>
                      <a:gd name="connsiteX0" fmla="*/ 6823 w 348093"/>
                      <a:gd name="connsiteY0" fmla="*/ 0 h 578502"/>
                      <a:gd name="connsiteX1" fmla="*/ 348093 w 348093"/>
                      <a:gd name="connsiteY1" fmla="*/ 341270 h 578502"/>
                      <a:gd name="connsiteX2" fmla="*/ 289810 w 348093"/>
                      <a:gd name="connsiteY2" fmla="*/ 532077 h 578502"/>
                      <a:gd name="connsiteX3" fmla="*/ 251506 w 348093"/>
                      <a:gd name="connsiteY3" fmla="*/ 578502 h 578502"/>
                      <a:gd name="connsiteX4" fmla="*/ 207110 w 348093"/>
                      <a:gd name="connsiteY4" fmla="*/ 540530 h 578502"/>
                      <a:gd name="connsiteX5" fmla="*/ 241153 w 348093"/>
                      <a:gd name="connsiteY5" fmla="*/ 499270 h 578502"/>
                      <a:gd name="connsiteX6" fmla="*/ 289415 w 348093"/>
                      <a:gd name="connsiteY6" fmla="*/ 341270 h 578502"/>
                      <a:gd name="connsiteX7" fmla="*/ 6823 w 348093"/>
                      <a:gd name="connsiteY7" fmla="*/ 58678 h 578502"/>
                      <a:gd name="connsiteX8" fmla="*/ 0 w 348093"/>
                      <a:gd name="connsiteY8" fmla="*/ 59366 h 578502"/>
                      <a:gd name="connsiteX9" fmla="*/ 0 w 348093"/>
                      <a:gd name="connsiteY9" fmla="*/ 688 h 578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8093" h="578502">
                        <a:moveTo>
                          <a:pt x="6823" y="0"/>
                        </a:moveTo>
                        <a:cubicBezTo>
                          <a:pt x="195301" y="0"/>
                          <a:pt x="348093" y="152792"/>
                          <a:pt x="348093" y="341270"/>
                        </a:cubicBezTo>
                        <a:cubicBezTo>
                          <a:pt x="348093" y="411949"/>
                          <a:pt x="326607" y="477610"/>
                          <a:pt x="289810" y="532077"/>
                        </a:cubicBezTo>
                        <a:lnTo>
                          <a:pt x="251506" y="578502"/>
                        </a:lnTo>
                        <a:lnTo>
                          <a:pt x="207110" y="540530"/>
                        </a:lnTo>
                        <a:lnTo>
                          <a:pt x="241153" y="499270"/>
                        </a:lnTo>
                        <a:cubicBezTo>
                          <a:pt x="271623" y="454168"/>
                          <a:pt x="289415" y="399797"/>
                          <a:pt x="289415" y="341270"/>
                        </a:cubicBezTo>
                        <a:cubicBezTo>
                          <a:pt x="289415" y="185199"/>
                          <a:pt x="162894" y="58678"/>
                          <a:pt x="6823" y="58678"/>
                        </a:cubicBezTo>
                        <a:lnTo>
                          <a:pt x="0" y="59366"/>
                        </a:lnTo>
                        <a:lnTo>
                          <a:pt x="0" y="688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AF24CFB-F4E2-410B-8AC8-9FD22940C364}"/>
                  </a:ext>
                </a:extLst>
              </p:cNvPr>
              <p:cNvGrpSpPr/>
              <p:nvPr/>
            </p:nvGrpSpPr>
            <p:grpSpPr>
              <a:xfrm>
                <a:off x="5494489" y="3257550"/>
                <a:ext cx="1664993" cy="1920240"/>
                <a:chOff x="5494489" y="3257550"/>
                <a:chExt cx="1664993" cy="192024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7548D76-1016-4AD6-9870-5955B9EB4D14}"/>
                    </a:ext>
                  </a:extLst>
                </p:cNvPr>
                <p:cNvSpPr/>
                <p:nvPr/>
              </p:nvSpPr>
              <p:spPr bwMode="auto">
                <a:xfrm>
                  <a:off x="5494489" y="3257550"/>
                  <a:ext cx="1664993" cy="1920240"/>
                </a:xfrm>
                <a:prstGeom prst="rect">
                  <a:avLst/>
                </a:prstGeom>
                <a:noFill/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369CB8AD-3458-48BC-858A-76BE84F1B9B6}"/>
                    </a:ext>
                  </a:extLst>
                </p:cNvPr>
                <p:cNvSpPr/>
                <p:nvPr/>
              </p:nvSpPr>
              <p:spPr bwMode="auto">
                <a:xfrm>
                  <a:off x="5603432" y="3354448"/>
                  <a:ext cx="182880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CC38D4B-85C6-4581-B86C-001B7320AA85}"/>
                    </a:ext>
                  </a:extLst>
                </p:cNvPr>
                <p:cNvSpPr/>
                <p:nvPr/>
              </p:nvSpPr>
              <p:spPr bwMode="auto">
                <a:xfrm>
                  <a:off x="6572349" y="3354448"/>
                  <a:ext cx="182880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02EDCDA-9DA7-4187-B0D7-24594A4DC609}"/>
                    </a:ext>
                  </a:extLst>
                </p:cNvPr>
                <p:cNvSpPr/>
                <p:nvPr/>
              </p:nvSpPr>
              <p:spPr bwMode="auto">
                <a:xfrm>
                  <a:off x="6885173" y="3354448"/>
                  <a:ext cx="182880" cy="457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7C475CC2-532E-4060-A39B-4349E4B496DC}"/>
                    </a:ext>
                  </a:extLst>
                </p:cNvPr>
                <p:cNvGrpSpPr/>
                <p:nvPr/>
              </p:nvGrpSpPr>
              <p:grpSpPr>
                <a:xfrm>
                  <a:off x="5586758" y="3473900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205" name="Rectangle: Rounded Corners 204">
                    <a:extLst>
                      <a:ext uri="{FF2B5EF4-FFF2-40B4-BE49-F238E27FC236}">
                        <a16:creationId xmlns:a16="http://schemas.microsoft.com/office/drawing/2014/main" id="{99DAAEA9-67F5-404B-8318-E74E1B3388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6" name="Rectangle: Rounded Corners 205">
                    <a:extLst>
                      <a:ext uri="{FF2B5EF4-FFF2-40B4-BE49-F238E27FC236}">
                        <a16:creationId xmlns:a16="http://schemas.microsoft.com/office/drawing/2014/main" id="{99E5E4F4-9B01-4101-9230-C86DFB16EA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F03B347E-F415-47AB-A7D6-A6A26843C1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9D4A0DF-0237-4DFE-B41E-7DEC3347326F}"/>
                    </a:ext>
                  </a:extLst>
                </p:cNvPr>
                <p:cNvGrpSpPr/>
                <p:nvPr/>
              </p:nvGrpSpPr>
              <p:grpSpPr>
                <a:xfrm>
                  <a:off x="5586758" y="3666072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202" name="Rectangle: Rounded Corners 201">
                    <a:extLst>
                      <a:ext uri="{FF2B5EF4-FFF2-40B4-BE49-F238E27FC236}">
                        <a16:creationId xmlns:a16="http://schemas.microsoft.com/office/drawing/2014/main" id="{CAFD38EE-716D-4B22-90C2-6E9A8BA53B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3" name="Rectangle: Rounded Corners 202">
                    <a:extLst>
                      <a:ext uri="{FF2B5EF4-FFF2-40B4-BE49-F238E27FC236}">
                        <a16:creationId xmlns:a16="http://schemas.microsoft.com/office/drawing/2014/main" id="{4A5DFB4E-0C03-437E-8971-22A7C65E5E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EC859DD9-10F1-44DF-A6FB-22C92B7B9F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rgbClr val="C4E5F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60ED0F8C-AFFE-4252-BD11-3630ABDF6040}"/>
                    </a:ext>
                  </a:extLst>
                </p:cNvPr>
                <p:cNvGrpSpPr/>
                <p:nvPr/>
              </p:nvGrpSpPr>
              <p:grpSpPr>
                <a:xfrm>
                  <a:off x="5586758" y="3858244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EC0299D0-DC7F-4477-A763-CCFE60C67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0" name="Rectangle: Rounded Corners 199">
                    <a:extLst>
                      <a:ext uri="{FF2B5EF4-FFF2-40B4-BE49-F238E27FC236}">
                        <a16:creationId xmlns:a16="http://schemas.microsoft.com/office/drawing/2014/main" id="{1979D4E5-0D03-4C97-AA29-46A54CDC84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6ED1240A-CAFB-4681-8830-29A61C7AF5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85C10FF7-437B-4DF3-9ED4-94BABD801657}"/>
                    </a:ext>
                  </a:extLst>
                </p:cNvPr>
                <p:cNvGrpSpPr/>
                <p:nvPr/>
              </p:nvGrpSpPr>
              <p:grpSpPr>
                <a:xfrm>
                  <a:off x="5586758" y="4050416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EE18D402-2A33-4141-A613-71AEE1F905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B1966F7D-FABC-46E8-A59F-F673605C28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6E2C6E8D-D7DA-4647-9496-79890EAA0B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77282AA5-1C26-480E-9D91-EC9CDB4CFB64}"/>
                    </a:ext>
                  </a:extLst>
                </p:cNvPr>
                <p:cNvGrpSpPr/>
                <p:nvPr/>
              </p:nvGrpSpPr>
              <p:grpSpPr>
                <a:xfrm>
                  <a:off x="5586758" y="4242588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0BD80504-E2C6-42A0-B47C-3CDBBEA108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3" name="Rectangle: Rounded Corners 192">
                    <a:extLst>
                      <a:ext uri="{FF2B5EF4-FFF2-40B4-BE49-F238E27FC236}">
                        <a16:creationId xmlns:a16="http://schemas.microsoft.com/office/drawing/2014/main" id="{CC4501B9-2D00-4428-9850-221592F2ED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350FBF50-3556-4AAF-8770-C9C1777133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rgbClr val="C4E5F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5BC0439A-52BC-4556-8996-26676107F6F4}"/>
                    </a:ext>
                  </a:extLst>
                </p:cNvPr>
                <p:cNvGrpSpPr/>
                <p:nvPr/>
              </p:nvGrpSpPr>
              <p:grpSpPr>
                <a:xfrm>
                  <a:off x="5586758" y="4434760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87" name="Rectangle: Rounded Corners 186">
                    <a:extLst>
                      <a:ext uri="{FF2B5EF4-FFF2-40B4-BE49-F238E27FC236}">
                        <a16:creationId xmlns:a16="http://schemas.microsoft.com/office/drawing/2014/main" id="{52B78135-4ECE-4DE8-B1F0-ACFF615779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8" name="Rectangle: Rounded Corners 187">
                    <a:extLst>
                      <a:ext uri="{FF2B5EF4-FFF2-40B4-BE49-F238E27FC236}">
                        <a16:creationId xmlns:a16="http://schemas.microsoft.com/office/drawing/2014/main" id="{B7E897D0-7AB2-4873-A392-2B5F50D20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978CD950-6547-4B9A-8C9F-B54B7EEE9E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A35894AC-B4CA-4635-9135-AD914686C614}"/>
                    </a:ext>
                  </a:extLst>
                </p:cNvPr>
                <p:cNvGrpSpPr/>
                <p:nvPr/>
              </p:nvGrpSpPr>
              <p:grpSpPr>
                <a:xfrm>
                  <a:off x="5586758" y="4626932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234C5E5-BBA1-4A8F-A0D1-4853016F9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5" name="Rectangle: Rounded Corners 184">
                    <a:extLst>
                      <a:ext uri="{FF2B5EF4-FFF2-40B4-BE49-F238E27FC236}">
                        <a16:creationId xmlns:a16="http://schemas.microsoft.com/office/drawing/2014/main" id="{43BF59CB-3AA5-4581-9887-44C5F33780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1C1A1BA7-4EA2-4AAA-9881-9E9B52A879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D5927D2A-29A2-4CAE-9E07-64FF373C9879}"/>
                    </a:ext>
                  </a:extLst>
                </p:cNvPr>
                <p:cNvGrpSpPr/>
                <p:nvPr/>
              </p:nvGrpSpPr>
              <p:grpSpPr>
                <a:xfrm>
                  <a:off x="5586758" y="4819104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3E422AC-C1C4-4E68-8368-1BCDD1B19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1D960B34-8933-415A-B77D-E83434A9D8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4EF739DF-BF54-44C2-AAF2-52853A3F6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175F504D-DDDA-4F77-8F65-49CD40BFED61}"/>
                    </a:ext>
                  </a:extLst>
                </p:cNvPr>
                <p:cNvGrpSpPr/>
                <p:nvPr/>
              </p:nvGrpSpPr>
              <p:grpSpPr>
                <a:xfrm>
                  <a:off x="5586758" y="5011274"/>
                  <a:ext cx="1374154" cy="73152"/>
                  <a:chOff x="5586758" y="3473900"/>
                  <a:chExt cx="1374154" cy="73152"/>
                </a:xfrm>
              </p:grpSpPr>
              <p:sp>
                <p:nvSpPr>
                  <p:cNvPr id="178" name="Rectangle: Rounded Corners 177">
                    <a:extLst>
                      <a:ext uri="{FF2B5EF4-FFF2-40B4-BE49-F238E27FC236}">
                        <a16:creationId xmlns:a16="http://schemas.microsoft.com/office/drawing/2014/main" id="{209B1026-E291-4FA3-BA17-50D01079CC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6758" y="3483044"/>
                    <a:ext cx="886968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79" name="Rectangle: Rounded Corners 178">
                    <a:extLst>
                      <a:ext uri="{FF2B5EF4-FFF2-40B4-BE49-F238E27FC236}">
                        <a16:creationId xmlns:a16="http://schemas.microsoft.com/office/drawing/2014/main" id="{B0DF4D51-2C1C-4AAC-9392-54DF1BA910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72349" y="3483044"/>
                    <a:ext cx="128016" cy="548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CA558C1-91A0-4E9F-B547-B7B09EF492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87760" y="3473900"/>
                    <a:ext cx="73152" cy="73152"/>
                  </a:xfrm>
                  <a:prstGeom prst="ellipse">
                    <a:avLst/>
                  </a:prstGeom>
                  <a:solidFill>
                    <a:srgbClr val="C4E5F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B44BC4B-3A62-4E21-82B0-45E7A2F4A6E2}"/>
                  </a:ext>
                </a:extLst>
              </p:cNvPr>
              <p:cNvGrpSpPr/>
              <p:nvPr/>
            </p:nvGrpSpPr>
            <p:grpSpPr>
              <a:xfrm>
                <a:off x="7293571" y="2308860"/>
                <a:ext cx="1668533" cy="2868930"/>
                <a:chOff x="7293571" y="2308860"/>
                <a:chExt cx="1668533" cy="286893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F0402B68-3516-4EE6-8238-81CF59908CF9}"/>
                    </a:ext>
                  </a:extLst>
                </p:cNvPr>
                <p:cNvGrpSpPr/>
                <p:nvPr/>
              </p:nvGrpSpPr>
              <p:grpSpPr>
                <a:xfrm>
                  <a:off x="7297111" y="2308860"/>
                  <a:ext cx="1664993" cy="845820"/>
                  <a:chOff x="7297111" y="2308860"/>
                  <a:chExt cx="1664993" cy="845820"/>
                </a:xfrm>
              </p:grpSpPr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B23E47C-7113-4AD8-BCA4-F775AB9F5F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97111" y="2308860"/>
                    <a:ext cx="1664993" cy="845820"/>
                  </a:xfrm>
                  <a:prstGeom prst="rect">
                    <a:avLst/>
                  </a:prstGeom>
                  <a:noFill/>
                  <a:ln w="38100"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FCA722A0-9479-4CAE-89CC-18A220A96513}"/>
                      </a:ext>
                    </a:extLst>
                  </p:cNvPr>
                  <p:cNvGrpSpPr/>
                  <p:nvPr/>
                </p:nvGrpSpPr>
                <p:grpSpPr>
                  <a:xfrm>
                    <a:off x="7490344" y="2514596"/>
                    <a:ext cx="548639" cy="548640"/>
                    <a:chOff x="7490344" y="2514596"/>
                    <a:chExt cx="548639" cy="548640"/>
                  </a:xfrm>
                </p:grpSpPr>
                <p:sp>
                  <p:nvSpPr>
                    <p:cNvPr id="129" name="Circle: Hollow 128">
                      <a:extLst>
                        <a:ext uri="{FF2B5EF4-FFF2-40B4-BE49-F238E27FC236}">
                          <a16:creationId xmlns:a16="http://schemas.microsoft.com/office/drawing/2014/main" id="{141E197B-27DC-47D6-8DFF-3907CB3342E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490344" y="2514596"/>
                      <a:ext cx="548639" cy="548640"/>
                    </a:xfrm>
                    <a:prstGeom prst="donut">
                      <a:avLst>
                        <a:gd name="adj" fmla="val 8597"/>
                      </a:avLst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581BC56A-4A6D-4D3F-83F8-BDCDA4B700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759179" y="2514596"/>
                      <a:ext cx="279804" cy="277838"/>
                    </a:xfrm>
                    <a:custGeom>
                      <a:avLst/>
                      <a:gdLst>
                        <a:gd name="connsiteX0" fmla="*/ 5485 w 279804"/>
                        <a:gd name="connsiteY0" fmla="*/ 0 h 277838"/>
                        <a:gd name="connsiteX1" fmla="*/ 279804 w 279804"/>
                        <a:gd name="connsiteY1" fmla="*/ 274320 h 277838"/>
                        <a:gd name="connsiteX2" fmla="*/ 279272 w 279804"/>
                        <a:gd name="connsiteY2" fmla="*/ 277838 h 277838"/>
                        <a:gd name="connsiteX3" fmla="*/ 232106 w 279804"/>
                        <a:gd name="connsiteY3" fmla="*/ 277838 h 277838"/>
                        <a:gd name="connsiteX4" fmla="*/ 232638 w 279804"/>
                        <a:gd name="connsiteY4" fmla="*/ 274320 h 277838"/>
                        <a:gd name="connsiteX5" fmla="*/ 5485 w 279804"/>
                        <a:gd name="connsiteY5" fmla="*/ 47167 h 277838"/>
                        <a:gd name="connsiteX6" fmla="*/ 0 w 279804"/>
                        <a:gd name="connsiteY6" fmla="*/ 47720 h 277838"/>
                        <a:gd name="connsiteX7" fmla="*/ 0 w 279804"/>
                        <a:gd name="connsiteY7" fmla="*/ 553 h 277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9804" h="277838">
                          <a:moveTo>
                            <a:pt x="5485" y="0"/>
                          </a:moveTo>
                          <a:cubicBezTo>
                            <a:pt x="156987" y="0"/>
                            <a:pt x="279804" y="122818"/>
                            <a:pt x="279804" y="274320"/>
                          </a:cubicBezTo>
                          <a:lnTo>
                            <a:pt x="279272" y="277838"/>
                          </a:lnTo>
                          <a:lnTo>
                            <a:pt x="232106" y="277838"/>
                          </a:lnTo>
                          <a:lnTo>
                            <a:pt x="232638" y="274320"/>
                          </a:lnTo>
                          <a:cubicBezTo>
                            <a:pt x="232638" y="148867"/>
                            <a:pt x="130938" y="47167"/>
                            <a:pt x="5485" y="47167"/>
                          </a:cubicBezTo>
                          <a:lnTo>
                            <a:pt x="0" y="47720"/>
                          </a:lnTo>
                          <a:lnTo>
                            <a:pt x="0" y="553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0000"/>
                        <a:lumOff val="8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A0305B4-900B-45DA-B312-8BB39F2D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2553" y="2371489"/>
                    <a:ext cx="822960" cy="4571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C3E5FCCF-762F-4CF4-999E-47279E835F66}"/>
                      </a:ext>
                    </a:extLst>
                  </p:cNvPr>
                  <p:cNvGrpSpPr/>
                  <p:nvPr/>
                </p:nvGrpSpPr>
                <p:grpSpPr>
                  <a:xfrm>
                    <a:off x="8176612" y="2514596"/>
                    <a:ext cx="548639" cy="548640"/>
                    <a:chOff x="8176612" y="2514596"/>
                    <a:chExt cx="548639" cy="548640"/>
                  </a:xfrm>
                </p:grpSpPr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0B740E49-A652-476C-998F-31F1F53BAB6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76612" y="2514596"/>
                      <a:ext cx="548639" cy="548640"/>
                    </a:xfrm>
                    <a:prstGeom prst="donut">
                      <a:avLst>
                        <a:gd name="adj" fmla="val 8597"/>
                      </a:avLst>
                    </a:prstGeom>
                    <a:solidFill>
                      <a:schemeClr val="accent1"/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8" name="Freeform: Shape 127">
                      <a:extLst>
                        <a:ext uri="{FF2B5EF4-FFF2-40B4-BE49-F238E27FC236}">
                          <a16:creationId xmlns:a16="http://schemas.microsoft.com/office/drawing/2014/main" id="{36BFFE82-BA71-4281-B45D-0D14B41942D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450930" y="2514596"/>
                      <a:ext cx="274321" cy="548640"/>
                    </a:xfrm>
                    <a:custGeom>
                      <a:avLst/>
                      <a:gdLst>
                        <a:gd name="connsiteX0" fmla="*/ 1 w 274321"/>
                        <a:gd name="connsiteY0" fmla="*/ 0 h 548640"/>
                        <a:gd name="connsiteX1" fmla="*/ 274321 w 274321"/>
                        <a:gd name="connsiteY1" fmla="*/ 274320 h 548640"/>
                        <a:gd name="connsiteX2" fmla="*/ 1 w 274321"/>
                        <a:gd name="connsiteY2" fmla="*/ 548640 h 548640"/>
                        <a:gd name="connsiteX3" fmla="*/ 0 w 274321"/>
                        <a:gd name="connsiteY3" fmla="*/ 548640 h 548640"/>
                        <a:gd name="connsiteX4" fmla="*/ 0 w 274321"/>
                        <a:gd name="connsiteY4" fmla="*/ 501474 h 548640"/>
                        <a:gd name="connsiteX5" fmla="*/ 227153 w 274321"/>
                        <a:gd name="connsiteY5" fmla="*/ 274320 h 548640"/>
                        <a:gd name="connsiteX6" fmla="*/ 0 w 274321"/>
                        <a:gd name="connsiteY6" fmla="*/ 47166 h 548640"/>
                        <a:gd name="connsiteX7" fmla="*/ 0 w 274321"/>
                        <a:gd name="connsiteY7" fmla="*/ 0 h 5486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4321" h="548640">
                          <a:moveTo>
                            <a:pt x="1" y="0"/>
                          </a:moveTo>
                          <a:cubicBezTo>
                            <a:pt x="151504" y="0"/>
                            <a:pt x="274321" y="122817"/>
                            <a:pt x="274321" y="274320"/>
                          </a:cubicBezTo>
                          <a:cubicBezTo>
                            <a:pt x="274321" y="425823"/>
                            <a:pt x="151504" y="548640"/>
                            <a:pt x="1" y="548640"/>
                          </a:cubicBezTo>
                          <a:lnTo>
                            <a:pt x="0" y="548640"/>
                          </a:lnTo>
                          <a:lnTo>
                            <a:pt x="0" y="501474"/>
                          </a:lnTo>
                          <a:cubicBezTo>
                            <a:pt x="125453" y="501474"/>
                            <a:pt x="227153" y="399774"/>
                            <a:pt x="227153" y="274320"/>
                          </a:cubicBezTo>
                          <a:cubicBezTo>
                            <a:pt x="227153" y="148866"/>
                            <a:pt x="125453" y="47166"/>
                            <a:pt x="0" y="47166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0000"/>
                        <a:lumOff val="8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>
                        <a:ln>
                          <a:noFill/>
                        </a:ln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97207CD-C296-4993-B91B-9F46BDFA6B80}"/>
                    </a:ext>
                  </a:extLst>
                </p:cNvPr>
                <p:cNvGrpSpPr/>
                <p:nvPr/>
              </p:nvGrpSpPr>
              <p:grpSpPr>
                <a:xfrm>
                  <a:off x="7293571" y="3257550"/>
                  <a:ext cx="1664993" cy="1920240"/>
                  <a:chOff x="7293571" y="3257550"/>
                  <a:chExt cx="1664993" cy="1920240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CBD2EE71-2562-4ED5-9B71-9AB05934AC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93571" y="3257550"/>
                    <a:ext cx="1664993" cy="1920240"/>
                  </a:xfrm>
                  <a:prstGeom prst="rect">
                    <a:avLst/>
                  </a:prstGeom>
                  <a:noFill/>
                  <a:ln w="38100">
                    <a:solidFill>
                      <a:schemeClr val="bg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966CB192-740D-4B03-A542-E76E6F0878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8140" y="3354448"/>
                    <a:ext cx="822960" cy="45719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59873DFE-2FBD-4401-8AB7-BEC30454A01B}"/>
                      </a:ext>
                    </a:extLst>
                  </p:cNvPr>
                  <p:cNvSpPr/>
                  <p:nvPr/>
                </p:nvSpPr>
                <p:spPr bwMode="auto">
                  <a:xfrm rot="19775791" flipH="1">
                    <a:off x="7443000" y="3642019"/>
                    <a:ext cx="1275421" cy="551564"/>
                  </a:xfrm>
                  <a:custGeom>
                    <a:avLst/>
                    <a:gdLst>
                      <a:gd name="connsiteX0" fmla="*/ 817014 w 1275421"/>
                      <a:gd name="connsiteY0" fmla="*/ 5665 h 551564"/>
                      <a:gd name="connsiteX1" fmla="*/ 802349 w 1275421"/>
                      <a:gd name="connsiteY1" fmla="*/ 61979 h 551564"/>
                      <a:gd name="connsiteX2" fmla="*/ 808518 w 1275421"/>
                      <a:gd name="connsiteY2" fmla="*/ 66644 h 551564"/>
                      <a:gd name="connsiteX3" fmla="*/ 700410 w 1275421"/>
                      <a:gd name="connsiteY3" fmla="*/ 394686 h 551564"/>
                      <a:gd name="connsiteX4" fmla="*/ 684257 w 1275421"/>
                      <a:gd name="connsiteY4" fmla="*/ 396929 h 551564"/>
                      <a:gd name="connsiteX5" fmla="*/ 665262 w 1275421"/>
                      <a:gd name="connsiteY5" fmla="*/ 422049 h 551564"/>
                      <a:gd name="connsiteX6" fmla="*/ 665649 w 1275421"/>
                      <a:gd name="connsiteY6" fmla="*/ 424843 h 551564"/>
                      <a:gd name="connsiteX7" fmla="*/ 421412 w 1275421"/>
                      <a:gd name="connsiteY7" fmla="*/ 481135 h 551564"/>
                      <a:gd name="connsiteX8" fmla="*/ 407467 w 1275421"/>
                      <a:gd name="connsiteY8" fmla="*/ 470590 h 551564"/>
                      <a:gd name="connsiteX9" fmla="*/ 376272 w 1275421"/>
                      <a:gd name="connsiteY9" fmla="*/ 474921 h 551564"/>
                      <a:gd name="connsiteX10" fmla="*/ 365532 w 1275421"/>
                      <a:gd name="connsiteY10" fmla="*/ 489124 h 551564"/>
                      <a:gd name="connsiteX11" fmla="*/ 76827 w 1275421"/>
                      <a:gd name="connsiteY11" fmla="*/ 489124 h 551564"/>
                      <a:gd name="connsiteX12" fmla="*/ 76644 w 1275421"/>
                      <a:gd name="connsiteY12" fmla="*/ 487807 h 551564"/>
                      <a:gd name="connsiteX13" fmla="*/ 20330 w 1275421"/>
                      <a:gd name="connsiteY13" fmla="*/ 473142 h 551564"/>
                      <a:gd name="connsiteX14" fmla="*/ 5665 w 1275421"/>
                      <a:gd name="connsiteY14" fmla="*/ 529455 h 551564"/>
                      <a:gd name="connsiteX15" fmla="*/ 61979 w 1275421"/>
                      <a:gd name="connsiteY15" fmla="*/ 544120 h 551564"/>
                      <a:gd name="connsiteX16" fmla="*/ 75908 w 1275421"/>
                      <a:gd name="connsiteY16" fmla="*/ 525700 h 551564"/>
                      <a:gd name="connsiteX17" fmla="*/ 360839 w 1275421"/>
                      <a:gd name="connsiteY17" fmla="*/ 525700 h 551564"/>
                      <a:gd name="connsiteX18" fmla="*/ 361607 w 1275421"/>
                      <a:gd name="connsiteY18" fmla="*/ 531235 h 551564"/>
                      <a:gd name="connsiteX19" fmla="*/ 417921 w 1275421"/>
                      <a:gd name="connsiteY19" fmla="*/ 545900 h 551564"/>
                      <a:gd name="connsiteX20" fmla="*/ 436917 w 1275421"/>
                      <a:gd name="connsiteY20" fmla="*/ 520780 h 551564"/>
                      <a:gd name="connsiteX21" fmla="*/ 436152 w 1275421"/>
                      <a:gd name="connsiteY21" fmla="*/ 515273 h 551564"/>
                      <a:gd name="connsiteX22" fmla="*/ 677929 w 1275421"/>
                      <a:gd name="connsiteY22" fmla="*/ 459547 h 551564"/>
                      <a:gd name="connsiteX23" fmla="*/ 694711 w 1275421"/>
                      <a:gd name="connsiteY23" fmla="*/ 472238 h 551564"/>
                      <a:gd name="connsiteX24" fmla="*/ 706019 w 1275421"/>
                      <a:gd name="connsiteY24" fmla="*/ 470668 h 551564"/>
                      <a:gd name="connsiteX25" fmla="*/ 708296 w 1275421"/>
                      <a:gd name="connsiteY25" fmla="*/ 470499 h 551564"/>
                      <a:gd name="connsiteX26" fmla="*/ 708440 w 1275421"/>
                      <a:gd name="connsiteY26" fmla="*/ 470332 h 551564"/>
                      <a:gd name="connsiteX27" fmla="*/ 725906 w 1275421"/>
                      <a:gd name="connsiteY27" fmla="*/ 467908 h 551564"/>
                      <a:gd name="connsiteX28" fmla="*/ 740571 w 1275421"/>
                      <a:gd name="connsiteY28" fmla="*/ 411594 h 551564"/>
                      <a:gd name="connsiteX29" fmla="*/ 734789 w 1275421"/>
                      <a:gd name="connsiteY29" fmla="*/ 407222 h 551564"/>
                      <a:gd name="connsiteX30" fmla="*/ 843019 w 1275421"/>
                      <a:gd name="connsiteY30" fmla="*/ 78815 h 551564"/>
                      <a:gd name="connsiteX31" fmla="*/ 858663 w 1275421"/>
                      <a:gd name="connsiteY31" fmla="*/ 76644 h 551564"/>
                      <a:gd name="connsiteX32" fmla="*/ 864342 w 1275421"/>
                      <a:gd name="connsiteY32" fmla="*/ 69133 h 551564"/>
                      <a:gd name="connsiteX33" fmla="*/ 1197512 w 1275421"/>
                      <a:gd name="connsiteY33" fmla="*/ 133611 h 551564"/>
                      <a:gd name="connsiteX34" fmla="*/ 1198778 w 1275421"/>
                      <a:gd name="connsiteY34" fmla="*/ 142728 h 551564"/>
                      <a:gd name="connsiteX35" fmla="*/ 1255092 w 1275421"/>
                      <a:gd name="connsiteY35" fmla="*/ 157393 h 551564"/>
                      <a:gd name="connsiteX36" fmla="*/ 1269757 w 1275421"/>
                      <a:gd name="connsiteY36" fmla="*/ 101079 h 551564"/>
                      <a:gd name="connsiteX37" fmla="*/ 1213443 w 1275421"/>
                      <a:gd name="connsiteY37" fmla="*/ 86414 h 551564"/>
                      <a:gd name="connsiteX38" fmla="*/ 1204850 w 1275421"/>
                      <a:gd name="connsiteY38" fmla="*/ 97777 h 551564"/>
                      <a:gd name="connsiteX39" fmla="*/ 875223 w 1275421"/>
                      <a:gd name="connsiteY39" fmla="*/ 33984 h 551564"/>
                      <a:gd name="connsiteX40" fmla="*/ 873328 w 1275421"/>
                      <a:gd name="connsiteY40" fmla="*/ 20330 h 551564"/>
                      <a:gd name="connsiteX41" fmla="*/ 817014 w 1275421"/>
                      <a:gd name="connsiteY41" fmla="*/ 5665 h 551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275421" h="551564">
                        <a:moveTo>
                          <a:pt x="817014" y="5665"/>
                        </a:moveTo>
                        <a:cubicBezTo>
                          <a:pt x="797414" y="17166"/>
                          <a:pt x="790848" y="42379"/>
                          <a:pt x="802349" y="61979"/>
                        </a:cubicBezTo>
                        <a:lnTo>
                          <a:pt x="808518" y="66644"/>
                        </a:lnTo>
                        <a:lnTo>
                          <a:pt x="700410" y="394686"/>
                        </a:lnTo>
                        <a:lnTo>
                          <a:pt x="684257" y="396929"/>
                        </a:lnTo>
                        <a:cubicBezTo>
                          <a:pt x="674457" y="402679"/>
                          <a:pt x="667915" y="411858"/>
                          <a:pt x="665262" y="422049"/>
                        </a:cubicBezTo>
                        <a:lnTo>
                          <a:pt x="665649" y="424843"/>
                        </a:lnTo>
                        <a:lnTo>
                          <a:pt x="421412" y="481135"/>
                        </a:lnTo>
                        <a:lnTo>
                          <a:pt x="407467" y="470590"/>
                        </a:lnTo>
                        <a:cubicBezTo>
                          <a:pt x="397276" y="467936"/>
                          <a:pt x="386072" y="469170"/>
                          <a:pt x="376272" y="474921"/>
                        </a:cubicBezTo>
                        <a:lnTo>
                          <a:pt x="365532" y="489124"/>
                        </a:lnTo>
                        <a:lnTo>
                          <a:pt x="76827" y="489124"/>
                        </a:lnTo>
                        <a:lnTo>
                          <a:pt x="76644" y="487807"/>
                        </a:lnTo>
                        <a:cubicBezTo>
                          <a:pt x="65143" y="468207"/>
                          <a:pt x="39930" y="461641"/>
                          <a:pt x="20330" y="473142"/>
                        </a:cubicBezTo>
                        <a:cubicBezTo>
                          <a:pt x="730" y="484642"/>
                          <a:pt x="-5836" y="509856"/>
                          <a:pt x="5665" y="529455"/>
                        </a:cubicBezTo>
                        <a:cubicBezTo>
                          <a:pt x="17166" y="549055"/>
                          <a:pt x="42379" y="555621"/>
                          <a:pt x="61979" y="544120"/>
                        </a:cubicBezTo>
                        <a:lnTo>
                          <a:pt x="75908" y="525700"/>
                        </a:lnTo>
                        <a:lnTo>
                          <a:pt x="360839" y="525700"/>
                        </a:lnTo>
                        <a:lnTo>
                          <a:pt x="361607" y="531235"/>
                        </a:lnTo>
                        <a:cubicBezTo>
                          <a:pt x="373108" y="550834"/>
                          <a:pt x="398321" y="557400"/>
                          <a:pt x="417921" y="545900"/>
                        </a:cubicBezTo>
                        <a:cubicBezTo>
                          <a:pt x="427721" y="540149"/>
                          <a:pt x="434263" y="530971"/>
                          <a:pt x="436917" y="520780"/>
                        </a:cubicBezTo>
                        <a:lnTo>
                          <a:pt x="436152" y="515273"/>
                        </a:lnTo>
                        <a:lnTo>
                          <a:pt x="677929" y="459547"/>
                        </a:lnTo>
                        <a:lnTo>
                          <a:pt x="694711" y="472238"/>
                        </a:lnTo>
                        <a:lnTo>
                          <a:pt x="706019" y="470668"/>
                        </a:lnTo>
                        <a:lnTo>
                          <a:pt x="708296" y="470499"/>
                        </a:lnTo>
                        <a:lnTo>
                          <a:pt x="708440" y="470332"/>
                        </a:lnTo>
                        <a:lnTo>
                          <a:pt x="725906" y="467908"/>
                        </a:lnTo>
                        <a:cubicBezTo>
                          <a:pt x="745506" y="456407"/>
                          <a:pt x="752072" y="431194"/>
                          <a:pt x="740571" y="411594"/>
                        </a:cubicBezTo>
                        <a:lnTo>
                          <a:pt x="734789" y="407222"/>
                        </a:lnTo>
                        <a:lnTo>
                          <a:pt x="843019" y="78815"/>
                        </a:lnTo>
                        <a:lnTo>
                          <a:pt x="858663" y="76644"/>
                        </a:lnTo>
                        <a:lnTo>
                          <a:pt x="864342" y="69133"/>
                        </a:lnTo>
                        <a:lnTo>
                          <a:pt x="1197512" y="133611"/>
                        </a:lnTo>
                        <a:lnTo>
                          <a:pt x="1198778" y="142728"/>
                        </a:lnTo>
                        <a:cubicBezTo>
                          <a:pt x="1210279" y="162328"/>
                          <a:pt x="1235492" y="168894"/>
                          <a:pt x="1255092" y="157393"/>
                        </a:cubicBezTo>
                        <a:cubicBezTo>
                          <a:pt x="1274692" y="145892"/>
                          <a:pt x="1281257" y="120679"/>
                          <a:pt x="1269757" y="101079"/>
                        </a:cubicBezTo>
                        <a:cubicBezTo>
                          <a:pt x="1258256" y="81479"/>
                          <a:pt x="1233043" y="74913"/>
                          <a:pt x="1213443" y="86414"/>
                        </a:cubicBezTo>
                        <a:lnTo>
                          <a:pt x="1204850" y="97777"/>
                        </a:lnTo>
                        <a:lnTo>
                          <a:pt x="875223" y="33984"/>
                        </a:lnTo>
                        <a:lnTo>
                          <a:pt x="873328" y="20330"/>
                        </a:lnTo>
                        <a:cubicBezTo>
                          <a:pt x="861827" y="730"/>
                          <a:pt x="836614" y="-5836"/>
                          <a:pt x="817014" y="5665"/>
                        </a:cubicBezTo>
                        <a:close/>
                      </a:path>
                    </a:pathLst>
                  </a:custGeom>
                  <a:solidFill>
                    <a:srgbClr val="C4E5FF"/>
                  </a:solidFill>
                  <a:ln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33D172DD-F748-46FB-BDCD-34E1C5EA987B}"/>
                      </a:ext>
                    </a:extLst>
                  </p:cNvPr>
                  <p:cNvSpPr/>
                  <p:nvPr/>
                </p:nvSpPr>
                <p:spPr bwMode="auto">
                  <a:xfrm rot="1020000" flipH="1">
                    <a:off x="7486908" y="4202342"/>
                    <a:ext cx="1227571" cy="525397"/>
                  </a:xfrm>
                  <a:custGeom>
                    <a:avLst/>
                    <a:gdLst>
                      <a:gd name="connsiteX0" fmla="*/ 936537 w 1227571"/>
                      <a:gd name="connsiteY0" fmla="*/ 271875 h 525397"/>
                      <a:gd name="connsiteX1" fmla="*/ 905188 w 1227571"/>
                      <a:gd name="connsiteY1" fmla="*/ 274894 h 525397"/>
                      <a:gd name="connsiteX2" fmla="*/ 895950 w 1227571"/>
                      <a:gd name="connsiteY2" fmla="*/ 286101 h 525397"/>
                      <a:gd name="connsiteX3" fmla="*/ 636048 w 1227571"/>
                      <a:gd name="connsiteY3" fmla="*/ 286101 h 525397"/>
                      <a:gd name="connsiteX4" fmla="*/ 635993 w 1227571"/>
                      <a:gd name="connsiteY4" fmla="*/ 285534 h 525397"/>
                      <a:gd name="connsiteX5" fmla="*/ 611692 w 1227571"/>
                      <a:gd name="connsiteY5" fmla="*/ 265501 h 525397"/>
                      <a:gd name="connsiteX6" fmla="*/ 580344 w 1227571"/>
                      <a:gd name="connsiteY6" fmla="*/ 268520 h 525397"/>
                      <a:gd name="connsiteX7" fmla="*/ 568474 w 1227571"/>
                      <a:gd name="connsiteY7" fmla="*/ 282919 h 525397"/>
                      <a:gd name="connsiteX8" fmla="*/ 315735 w 1227571"/>
                      <a:gd name="connsiteY8" fmla="*/ 275154 h 525397"/>
                      <a:gd name="connsiteX9" fmla="*/ 294939 w 1227571"/>
                      <a:gd name="connsiteY9" fmla="*/ 258011 h 525397"/>
                      <a:gd name="connsiteX10" fmla="*/ 274484 w 1227571"/>
                      <a:gd name="connsiteY10" fmla="*/ 259981 h 525397"/>
                      <a:gd name="connsiteX11" fmla="*/ 80059 w 1227571"/>
                      <a:gd name="connsiteY11" fmla="*/ 48520 h 525397"/>
                      <a:gd name="connsiteX12" fmla="*/ 77489 w 1227571"/>
                      <a:gd name="connsiteY12" fmla="*/ 21841 h 525397"/>
                      <a:gd name="connsiteX13" fmla="*/ 53188 w 1227571"/>
                      <a:gd name="connsiteY13" fmla="*/ 1808 h 525397"/>
                      <a:gd name="connsiteX14" fmla="*/ 1808 w 1227571"/>
                      <a:gd name="connsiteY14" fmla="*/ 29128 h 525397"/>
                      <a:gd name="connsiteX15" fmla="*/ 29127 w 1227571"/>
                      <a:gd name="connsiteY15" fmla="*/ 80509 h 525397"/>
                      <a:gd name="connsiteX16" fmla="*/ 57290 w 1227571"/>
                      <a:gd name="connsiteY16" fmla="*/ 77796 h 525397"/>
                      <a:gd name="connsiteX17" fmla="*/ 245708 w 1227571"/>
                      <a:gd name="connsiteY17" fmla="*/ 282725 h 525397"/>
                      <a:gd name="connsiteX18" fmla="*/ 243559 w 1227571"/>
                      <a:gd name="connsiteY18" fmla="*/ 285331 h 525397"/>
                      <a:gd name="connsiteX19" fmla="*/ 270878 w 1227571"/>
                      <a:gd name="connsiteY19" fmla="*/ 336712 h 525397"/>
                      <a:gd name="connsiteX20" fmla="*/ 302227 w 1227571"/>
                      <a:gd name="connsiteY20" fmla="*/ 333693 h 525397"/>
                      <a:gd name="connsiteX21" fmla="*/ 320204 w 1227571"/>
                      <a:gd name="connsiteY21" fmla="*/ 311885 h 525397"/>
                      <a:gd name="connsiteX22" fmla="*/ 562865 w 1227571"/>
                      <a:gd name="connsiteY22" fmla="*/ 319340 h 525397"/>
                      <a:gd name="connsiteX23" fmla="*/ 563330 w 1227571"/>
                      <a:gd name="connsiteY23" fmla="*/ 324169 h 525397"/>
                      <a:gd name="connsiteX24" fmla="*/ 587631 w 1227571"/>
                      <a:gd name="connsiteY24" fmla="*/ 344201 h 525397"/>
                      <a:gd name="connsiteX25" fmla="*/ 618979 w 1227571"/>
                      <a:gd name="connsiteY25" fmla="*/ 341183 h 525397"/>
                      <a:gd name="connsiteX26" fmla="*/ 634234 w 1227571"/>
                      <a:gd name="connsiteY26" fmla="*/ 322677 h 525397"/>
                      <a:gd name="connsiteX27" fmla="*/ 887417 w 1227571"/>
                      <a:gd name="connsiteY27" fmla="*/ 322677 h 525397"/>
                      <a:gd name="connsiteX28" fmla="*/ 888175 w 1227571"/>
                      <a:gd name="connsiteY28" fmla="*/ 330543 h 525397"/>
                      <a:gd name="connsiteX29" fmla="*/ 912476 w 1227571"/>
                      <a:gd name="connsiteY29" fmla="*/ 350575 h 525397"/>
                      <a:gd name="connsiteX30" fmla="*/ 943824 w 1227571"/>
                      <a:gd name="connsiteY30" fmla="*/ 347557 h 525397"/>
                      <a:gd name="connsiteX31" fmla="*/ 946404 w 1227571"/>
                      <a:gd name="connsiteY31" fmla="*/ 344427 h 525397"/>
                      <a:gd name="connsiteX32" fmla="*/ 949532 w 1227571"/>
                      <a:gd name="connsiteY32" fmla="*/ 348979 h 525397"/>
                      <a:gd name="connsiteX33" fmla="*/ 1147581 w 1227571"/>
                      <a:gd name="connsiteY33" fmla="*/ 477593 h 525397"/>
                      <a:gd name="connsiteX34" fmla="*/ 1150081 w 1227571"/>
                      <a:gd name="connsiteY34" fmla="*/ 503557 h 525397"/>
                      <a:gd name="connsiteX35" fmla="*/ 1174382 w 1227571"/>
                      <a:gd name="connsiteY35" fmla="*/ 523589 h 525397"/>
                      <a:gd name="connsiteX36" fmla="*/ 1225763 w 1227571"/>
                      <a:gd name="connsiteY36" fmla="*/ 496270 h 525397"/>
                      <a:gd name="connsiteX37" fmla="*/ 1198443 w 1227571"/>
                      <a:gd name="connsiteY37" fmla="*/ 444889 h 525397"/>
                      <a:gd name="connsiteX38" fmla="*/ 1168776 w 1227571"/>
                      <a:gd name="connsiteY38" fmla="*/ 447746 h 525397"/>
                      <a:gd name="connsiteX39" fmla="*/ 969453 w 1227571"/>
                      <a:gd name="connsiteY39" fmla="*/ 318304 h 525397"/>
                      <a:gd name="connsiteX40" fmla="*/ 963269 w 1227571"/>
                      <a:gd name="connsiteY40" fmla="*/ 317158 h 525397"/>
                      <a:gd name="connsiteX41" fmla="*/ 960838 w 1227571"/>
                      <a:gd name="connsiteY41" fmla="*/ 291907 h 525397"/>
                      <a:gd name="connsiteX42" fmla="*/ 936537 w 1227571"/>
                      <a:gd name="connsiteY42" fmla="*/ 271875 h 525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1227571" h="525397">
                        <a:moveTo>
                          <a:pt x="936537" y="271875"/>
                        </a:moveTo>
                        <a:cubicBezTo>
                          <a:pt x="925671" y="268553"/>
                          <a:pt x="914487" y="269950"/>
                          <a:pt x="905188" y="274894"/>
                        </a:cubicBezTo>
                        <a:lnTo>
                          <a:pt x="895950" y="286101"/>
                        </a:lnTo>
                        <a:lnTo>
                          <a:pt x="636048" y="286101"/>
                        </a:lnTo>
                        <a:lnTo>
                          <a:pt x="635993" y="285534"/>
                        </a:lnTo>
                        <a:cubicBezTo>
                          <a:pt x="631049" y="276236"/>
                          <a:pt x="622558" y="268823"/>
                          <a:pt x="611692" y="265501"/>
                        </a:cubicBezTo>
                        <a:cubicBezTo>
                          <a:pt x="600826" y="262179"/>
                          <a:pt x="589642" y="263576"/>
                          <a:pt x="580344" y="268520"/>
                        </a:cubicBezTo>
                        <a:lnTo>
                          <a:pt x="568474" y="282919"/>
                        </a:lnTo>
                        <a:lnTo>
                          <a:pt x="315735" y="275154"/>
                        </a:lnTo>
                        <a:lnTo>
                          <a:pt x="294939" y="258011"/>
                        </a:lnTo>
                        <a:lnTo>
                          <a:pt x="274484" y="259981"/>
                        </a:lnTo>
                        <a:lnTo>
                          <a:pt x="80059" y="48520"/>
                        </a:lnTo>
                        <a:lnTo>
                          <a:pt x="77489" y="21841"/>
                        </a:lnTo>
                        <a:cubicBezTo>
                          <a:pt x="72546" y="12543"/>
                          <a:pt x="64055" y="5131"/>
                          <a:pt x="53188" y="1808"/>
                        </a:cubicBezTo>
                        <a:cubicBezTo>
                          <a:pt x="31456" y="-4836"/>
                          <a:pt x="8452" y="7396"/>
                          <a:pt x="1808" y="29128"/>
                        </a:cubicBezTo>
                        <a:cubicBezTo>
                          <a:pt x="-4836" y="50860"/>
                          <a:pt x="7395" y="73864"/>
                          <a:pt x="29127" y="80509"/>
                        </a:cubicBezTo>
                        <a:lnTo>
                          <a:pt x="57290" y="77796"/>
                        </a:lnTo>
                        <a:lnTo>
                          <a:pt x="245708" y="282725"/>
                        </a:lnTo>
                        <a:lnTo>
                          <a:pt x="243559" y="285331"/>
                        </a:lnTo>
                        <a:cubicBezTo>
                          <a:pt x="236915" y="307063"/>
                          <a:pt x="249146" y="330067"/>
                          <a:pt x="270878" y="336712"/>
                        </a:cubicBezTo>
                        <a:cubicBezTo>
                          <a:pt x="281744" y="340033"/>
                          <a:pt x="292928" y="338637"/>
                          <a:pt x="302227" y="333693"/>
                        </a:cubicBezTo>
                        <a:lnTo>
                          <a:pt x="320204" y="311885"/>
                        </a:lnTo>
                        <a:lnTo>
                          <a:pt x="562865" y="319340"/>
                        </a:lnTo>
                        <a:lnTo>
                          <a:pt x="563330" y="324169"/>
                        </a:lnTo>
                        <a:cubicBezTo>
                          <a:pt x="568274" y="333467"/>
                          <a:pt x="576765" y="340879"/>
                          <a:pt x="587631" y="344201"/>
                        </a:cubicBezTo>
                        <a:cubicBezTo>
                          <a:pt x="598497" y="347523"/>
                          <a:pt x="609681" y="346126"/>
                          <a:pt x="618979" y="341183"/>
                        </a:cubicBezTo>
                        <a:lnTo>
                          <a:pt x="634234" y="322677"/>
                        </a:lnTo>
                        <a:lnTo>
                          <a:pt x="887417" y="322677"/>
                        </a:lnTo>
                        <a:lnTo>
                          <a:pt x="888175" y="330543"/>
                        </a:lnTo>
                        <a:cubicBezTo>
                          <a:pt x="893119" y="339841"/>
                          <a:pt x="901610" y="347253"/>
                          <a:pt x="912476" y="350575"/>
                        </a:cubicBezTo>
                        <a:cubicBezTo>
                          <a:pt x="923342" y="353897"/>
                          <a:pt x="934526" y="352501"/>
                          <a:pt x="943824" y="347557"/>
                        </a:cubicBezTo>
                        <a:lnTo>
                          <a:pt x="946404" y="344427"/>
                        </a:lnTo>
                        <a:lnTo>
                          <a:pt x="949532" y="348979"/>
                        </a:lnTo>
                        <a:lnTo>
                          <a:pt x="1147581" y="477593"/>
                        </a:lnTo>
                        <a:lnTo>
                          <a:pt x="1150081" y="503557"/>
                        </a:lnTo>
                        <a:cubicBezTo>
                          <a:pt x="1155026" y="512855"/>
                          <a:pt x="1163516" y="520267"/>
                          <a:pt x="1174382" y="523589"/>
                        </a:cubicBezTo>
                        <a:cubicBezTo>
                          <a:pt x="1196114" y="530233"/>
                          <a:pt x="1219119" y="518002"/>
                          <a:pt x="1225763" y="496270"/>
                        </a:cubicBezTo>
                        <a:cubicBezTo>
                          <a:pt x="1232407" y="474538"/>
                          <a:pt x="1220175" y="451533"/>
                          <a:pt x="1198443" y="444889"/>
                        </a:cubicBezTo>
                        <a:lnTo>
                          <a:pt x="1168776" y="447746"/>
                        </a:lnTo>
                        <a:lnTo>
                          <a:pt x="969453" y="318304"/>
                        </a:lnTo>
                        <a:lnTo>
                          <a:pt x="963269" y="317158"/>
                        </a:lnTo>
                        <a:lnTo>
                          <a:pt x="960838" y="291907"/>
                        </a:lnTo>
                        <a:cubicBezTo>
                          <a:pt x="955894" y="282610"/>
                          <a:pt x="947403" y="275197"/>
                          <a:pt x="936537" y="271875"/>
                        </a:cubicBezTo>
                        <a:close/>
                      </a:path>
                    </a:pathLst>
                  </a:custGeom>
                  <a:solidFill>
                    <a:srgbClr val="C4E5FF"/>
                  </a:solidFill>
                  <a:ln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838AEC18-C209-4A55-8603-39265341B1C7}"/>
                      </a:ext>
                    </a:extLst>
                  </p:cNvPr>
                  <p:cNvSpPr/>
                  <p:nvPr/>
                </p:nvSpPr>
                <p:spPr bwMode="auto">
                  <a:xfrm rot="900000">
                    <a:off x="7468023" y="4732319"/>
                    <a:ext cx="1265340" cy="399305"/>
                  </a:xfrm>
                  <a:custGeom>
                    <a:avLst/>
                    <a:gdLst>
                      <a:gd name="connsiteX0" fmla="*/ 30508 w 1265340"/>
                      <a:gd name="connsiteY0" fmla="*/ 318402 h 399305"/>
                      <a:gd name="connsiteX1" fmla="*/ 61732 w 1265340"/>
                      <a:gd name="connsiteY1" fmla="*/ 322513 h 399305"/>
                      <a:gd name="connsiteX2" fmla="*/ 73340 w 1265340"/>
                      <a:gd name="connsiteY2" fmla="*/ 337641 h 399305"/>
                      <a:gd name="connsiteX3" fmla="*/ 316655 w 1265340"/>
                      <a:gd name="connsiteY3" fmla="*/ 337641 h 399305"/>
                      <a:gd name="connsiteX4" fmla="*/ 316837 w 1265340"/>
                      <a:gd name="connsiteY4" fmla="*/ 336258 h 399305"/>
                      <a:gd name="connsiteX5" fmla="*/ 341822 w 1265340"/>
                      <a:gd name="connsiteY5" fmla="*/ 317086 h 399305"/>
                      <a:gd name="connsiteX6" fmla="*/ 373046 w 1265340"/>
                      <a:gd name="connsiteY6" fmla="*/ 321197 h 399305"/>
                      <a:gd name="connsiteX7" fmla="*/ 376924 w 1265340"/>
                      <a:gd name="connsiteY7" fmla="*/ 326252 h 399305"/>
                      <a:gd name="connsiteX8" fmla="*/ 382406 w 1265340"/>
                      <a:gd name="connsiteY8" fmla="*/ 318903 h 399305"/>
                      <a:gd name="connsiteX9" fmla="*/ 586656 w 1265340"/>
                      <a:gd name="connsiteY9" fmla="*/ 197230 h 399305"/>
                      <a:gd name="connsiteX10" fmla="*/ 595925 w 1265340"/>
                      <a:gd name="connsiteY10" fmla="*/ 195882 h 399305"/>
                      <a:gd name="connsiteX11" fmla="*/ 598177 w 1265340"/>
                      <a:gd name="connsiteY11" fmla="*/ 178773 h 399305"/>
                      <a:gd name="connsiteX12" fmla="*/ 623162 w 1265340"/>
                      <a:gd name="connsiteY12" fmla="*/ 159601 h 399305"/>
                      <a:gd name="connsiteX13" fmla="*/ 654386 w 1265340"/>
                      <a:gd name="connsiteY13" fmla="*/ 163711 h 399305"/>
                      <a:gd name="connsiteX14" fmla="*/ 658074 w 1265340"/>
                      <a:gd name="connsiteY14" fmla="*/ 168519 h 399305"/>
                      <a:gd name="connsiteX15" fmla="*/ 661728 w 1265340"/>
                      <a:gd name="connsiteY15" fmla="*/ 165815 h 399305"/>
                      <a:gd name="connsiteX16" fmla="*/ 891743 w 1265340"/>
                      <a:gd name="connsiteY16" fmla="*/ 108466 h 399305"/>
                      <a:gd name="connsiteX17" fmla="*/ 892883 w 1265340"/>
                      <a:gd name="connsiteY17" fmla="*/ 99806 h 399305"/>
                      <a:gd name="connsiteX18" fmla="*/ 917868 w 1265340"/>
                      <a:gd name="connsiteY18" fmla="*/ 80635 h 399305"/>
                      <a:gd name="connsiteX19" fmla="*/ 949092 w 1265340"/>
                      <a:gd name="connsiteY19" fmla="*/ 84745 h 399305"/>
                      <a:gd name="connsiteX20" fmla="*/ 955403 w 1265340"/>
                      <a:gd name="connsiteY20" fmla="*/ 92969 h 399305"/>
                      <a:gd name="connsiteX21" fmla="*/ 1187194 w 1265340"/>
                      <a:gd name="connsiteY21" fmla="*/ 30861 h 399305"/>
                      <a:gd name="connsiteX22" fmla="*/ 1188547 w 1265340"/>
                      <a:gd name="connsiteY22" fmla="*/ 20583 h 399305"/>
                      <a:gd name="connsiteX23" fmla="*/ 1213532 w 1265340"/>
                      <a:gd name="connsiteY23" fmla="*/ 1412 h 399305"/>
                      <a:gd name="connsiteX24" fmla="*/ 1263928 w 1265340"/>
                      <a:gd name="connsiteY24" fmla="*/ 30508 h 399305"/>
                      <a:gd name="connsiteX25" fmla="*/ 1234832 w 1265340"/>
                      <a:gd name="connsiteY25" fmla="*/ 80903 h 399305"/>
                      <a:gd name="connsiteX26" fmla="*/ 1203608 w 1265340"/>
                      <a:gd name="connsiteY26" fmla="*/ 76793 h 399305"/>
                      <a:gd name="connsiteX27" fmla="*/ 1195675 w 1265340"/>
                      <a:gd name="connsiteY27" fmla="*/ 66455 h 399305"/>
                      <a:gd name="connsiteX28" fmla="*/ 965854 w 1265340"/>
                      <a:gd name="connsiteY28" fmla="*/ 128035 h 399305"/>
                      <a:gd name="connsiteX29" fmla="*/ 964153 w 1265340"/>
                      <a:gd name="connsiteY29" fmla="*/ 140954 h 399305"/>
                      <a:gd name="connsiteX30" fmla="*/ 939168 w 1265340"/>
                      <a:gd name="connsiteY30" fmla="*/ 160126 h 399305"/>
                      <a:gd name="connsiteX31" fmla="*/ 907944 w 1265340"/>
                      <a:gd name="connsiteY31" fmla="*/ 156016 h 399305"/>
                      <a:gd name="connsiteX32" fmla="*/ 898996 w 1265340"/>
                      <a:gd name="connsiteY32" fmla="*/ 144354 h 399305"/>
                      <a:gd name="connsiteX33" fmla="*/ 671943 w 1265340"/>
                      <a:gd name="connsiteY33" fmla="*/ 200964 h 399305"/>
                      <a:gd name="connsiteX34" fmla="*/ 669447 w 1265340"/>
                      <a:gd name="connsiteY34" fmla="*/ 219921 h 399305"/>
                      <a:gd name="connsiteX35" fmla="*/ 644462 w 1265340"/>
                      <a:gd name="connsiteY35" fmla="*/ 239093 h 399305"/>
                      <a:gd name="connsiteX36" fmla="*/ 613238 w 1265340"/>
                      <a:gd name="connsiteY36" fmla="*/ 234982 h 399305"/>
                      <a:gd name="connsiteX37" fmla="*/ 606858 w 1265340"/>
                      <a:gd name="connsiteY37" fmla="*/ 226666 h 399305"/>
                      <a:gd name="connsiteX38" fmla="*/ 605375 w 1265340"/>
                      <a:gd name="connsiteY38" fmla="*/ 228654 h 399305"/>
                      <a:gd name="connsiteX39" fmla="*/ 401125 w 1265340"/>
                      <a:gd name="connsiteY39" fmla="*/ 350326 h 399305"/>
                      <a:gd name="connsiteX40" fmla="*/ 391487 w 1265340"/>
                      <a:gd name="connsiteY40" fmla="*/ 351729 h 399305"/>
                      <a:gd name="connsiteX41" fmla="*/ 388107 w 1265340"/>
                      <a:gd name="connsiteY41" fmla="*/ 377406 h 399305"/>
                      <a:gd name="connsiteX42" fmla="*/ 363122 w 1265340"/>
                      <a:gd name="connsiteY42" fmla="*/ 396578 h 399305"/>
                      <a:gd name="connsiteX43" fmla="*/ 331898 w 1265340"/>
                      <a:gd name="connsiteY43" fmla="*/ 392467 h 399305"/>
                      <a:gd name="connsiteX44" fmla="*/ 317894 w 1265340"/>
                      <a:gd name="connsiteY44" fmla="*/ 374217 h 399305"/>
                      <a:gd name="connsiteX45" fmla="*/ 77386 w 1265340"/>
                      <a:gd name="connsiteY45" fmla="*/ 374217 h 399305"/>
                      <a:gd name="connsiteX46" fmla="*/ 76793 w 1265340"/>
                      <a:gd name="connsiteY46" fmla="*/ 378722 h 399305"/>
                      <a:gd name="connsiteX47" fmla="*/ 51808 w 1265340"/>
                      <a:gd name="connsiteY47" fmla="*/ 397894 h 399305"/>
                      <a:gd name="connsiteX48" fmla="*/ 1412 w 1265340"/>
                      <a:gd name="connsiteY48" fmla="*/ 368798 h 399305"/>
                      <a:gd name="connsiteX49" fmla="*/ 30508 w 1265340"/>
                      <a:gd name="connsiteY49" fmla="*/ 318402 h 399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265340" h="399305">
                        <a:moveTo>
                          <a:pt x="30508" y="318402"/>
                        </a:moveTo>
                        <a:cubicBezTo>
                          <a:pt x="41483" y="315461"/>
                          <a:pt x="52612" y="317248"/>
                          <a:pt x="61732" y="322513"/>
                        </a:cubicBezTo>
                        <a:lnTo>
                          <a:pt x="73340" y="337641"/>
                        </a:lnTo>
                        <a:lnTo>
                          <a:pt x="316655" y="337641"/>
                        </a:lnTo>
                        <a:lnTo>
                          <a:pt x="316837" y="336258"/>
                        </a:lnTo>
                        <a:cubicBezTo>
                          <a:pt x="322102" y="327138"/>
                          <a:pt x="330847" y="320027"/>
                          <a:pt x="341822" y="317086"/>
                        </a:cubicBezTo>
                        <a:cubicBezTo>
                          <a:pt x="352797" y="314145"/>
                          <a:pt x="363926" y="315932"/>
                          <a:pt x="373046" y="321197"/>
                        </a:cubicBezTo>
                        <a:lnTo>
                          <a:pt x="376924" y="326252"/>
                        </a:lnTo>
                        <a:lnTo>
                          <a:pt x="382406" y="318903"/>
                        </a:lnTo>
                        <a:lnTo>
                          <a:pt x="586656" y="197230"/>
                        </a:lnTo>
                        <a:lnTo>
                          <a:pt x="595925" y="195882"/>
                        </a:lnTo>
                        <a:lnTo>
                          <a:pt x="598177" y="178773"/>
                        </a:lnTo>
                        <a:cubicBezTo>
                          <a:pt x="603443" y="169653"/>
                          <a:pt x="612187" y="162542"/>
                          <a:pt x="623162" y="159601"/>
                        </a:cubicBezTo>
                        <a:cubicBezTo>
                          <a:pt x="634138" y="156660"/>
                          <a:pt x="645266" y="158446"/>
                          <a:pt x="654386" y="163711"/>
                        </a:cubicBezTo>
                        <a:lnTo>
                          <a:pt x="658074" y="168519"/>
                        </a:lnTo>
                        <a:lnTo>
                          <a:pt x="661728" y="165815"/>
                        </a:lnTo>
                        <a:lnTo>
                          <a:pt x="891743" y="108466"/>
                        </a:lnTo>
                        <a:lnTo>
                          <a:pt x="892883" y="99806"/>
                        </a:lnTo>
                        <a:cubicBezTo>
                          <a:pt x="898148" y="90687"/>
                          <a:pt x="906893" y="83575"/>
                          <a:pt x="917868" y="80635"/>
                        </a:cubicBezTo>
                        <a:cubicBezTo>
                          <a:pt x="928843" y="77694"/>
                          <a:pt x="939972" y="79480"/>
                          <a:pt x="949092" y="84745"/>
                        </a:cubicBezTo>
                        <a:lnTo>
                          <a:pt x="955403" y="92969"/>
                        </a:lnTo>
                        <a:lnTo>
                          <a:pt x="1187194" y="30861"/>
                        </a:lnTo>
                        <a:lnTo>
                          <a:pt x="1188547" y="20583"/>
                        </a:lnTo>
                        <a:cubicBezTo>
                          <a:pt x="1193812" y="11464"/>
                          <a:pt x="1202556" y="4353"/>
                          <a:pt x="1213532" y="1412"/>
                        </a:cubicBezTo>
                        <a:cubicBezTo>
                          <a:pt x="1235483" y="-4470"/>
                          <a:pt x="1258046" y="8557"/>
                          <a:pt x="1263928" y="30508"/>
                        </a:cubicBezTo>
                        <a:cubicBezTo>
                          <a:pt x="1269810" y="52458"/>
                          <a:pt x="1256783" y="75022"/>
                          <a:pt x="1234832" y="80903"/>
                        </a:cubicBezTo>
                        <a:cubicBezTo>
                          <a:pt x="1223856" y="83844"/>
                          <a:pt x="1212728" y="82058"/>
                          <a:pt x="1203608" y="76793"/>
                        </a:cubicBezTo>
                        <a:lnTo>
                          <a:pt x="1195675" y="66455"/>
                        </a:lnTo>
                        <a:lnTo>
                          <a:pt x="965854" y="128035"/>
                        </a:lnTo>
                        <a:lnTo>
                          <a:pt x="964153" y="140954"/>
                        </a:lnTo>
                        <a:cubicBezTo>
                          <a:pt x="958887" y="150075"/>
                          <a:pt x="950143" y="157186"/>
                          <a:pt x="939168" y="160126"/>
                        </a:cubicBezTo>
                        <a:cubicBezTo>
                          <a:pt x="928193" y="163067"/>
                          <a:pt x="917064" y="161281"/>
                          <a:pt x="907944" y="156016"/>
                        </a:cubicBezTo>
                        <a:lnTo>
                          <a:pt x="898996" y="144354"/>
                        </a:lnTo>
                        <a:lnTo>
                          <a:pt x="671943" y="200964"/>
                        </a:lnTo>
                        <a:lnTo>
                          <a:pt x="669447" y="219921"/>
                        </a:lnTo>
                        <a:cubicBezTo>
                          <a:pt x="664182" y="229041"/>
                          <a:pt x="655437" y="236152"/>
                          <a:pt x="644462" y="239093"/>
                        </a:cubicBezTo>
                        <a:cubicBezTo>
                          <a:pt x="633487" y="242033"/>
                          <a:pt x="622358" y="240247"/>
                          <a:pt x="613238" y="234982"/>
                        </a:cubicBezTo>
                        <a:lnTo>
                          <a:pt x="606858" y="226666"/>
                        </a:lnTo>
                        <a:lnTo>
                          <a:pt x="605375" y="228654"/>
                        </a:lnTo>
                        <a:lnTo>
                          <a:pt x="401125" y="350326"/>
                        </a:lnTo>
                        <a:lnTo>
                          <a:pt x="391487" y="351729"/>
                        </a:lnTo>
                        <a:lnTo>
                          <a:pt x="388107" y="377406"/>
                        </a:lnTo>
                        <a:cubicBezTo>
                          <a:pt x="382841" y="386526"/>
                          <a:pt x="374097" y="393637"/>
                          <a:pt x="363122" y="396578"/>
                        </a:cubicBezTo>
                        <a:cubicBezTo>
                          <a:pt x="352146" y="399519"/>
                          <a:pt x="341018" y="397732"/>
                          <a:pt x="331898" y="392467"/>
                        </a:cubicBezTo>
                        <a:lnTo>
                          <a:pt x="317894" y="374217"/>
                        </a:lnTo>
                        <a:lnTo>
                          <a:pt x="77386" y="374217"/>
                        </a:lnTo>
                        <a:lnTo>
                          <a:pt x="76793" y="378722"/>
                        </a:lnTo>
                        <a:cubicBezTo>
                          <a:pt x="71527" y="387842"/>
                          <a:pt x="62783" y="394953"/>
                          <a:pt x="51808" y="397894"/>
                        </a:cubicBezTo>
                        <a:cubicBezTo>
                          <a:pt x="29857" y="403775"/>
                          <a:pt x="7293" y="390748"/>
                          <a:pt x="1412" y="368798"/>
                        </a:cubicBezTo>
                        <a:cubicBezTo>
                          <a:pt x="-4470" y="346847"/>
                          <a:pt x="8557" y="324284"/>
                          <a:pt x="30508" y="318402"/>
                        </a:cubicBezTo>
                        <a:close/>
                      </a:path>
                    </a:pathLst>
                  </a:custGeom>
                  <a:solidFill>
                    <a:srgbClr val="C4E5FF"/>
                  </a:solidFill>
                  <a:ln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0FF6E7-BB95-452E-90B5-9EDFFB050737}"/>
                  </a:ext>
                </a:extLst>
              </p:cNvPr>
              <p:cNvSpPr/>
              <p:nvPr/>
            </p:nvSpPr>
            <p:spPr bwMode="auto">
              <a:xfrm>
                <a:off x="3437254" y="1704700"/>
                <a:ext cx="5678424" cy="3657600"/>
              </a:xfrm>
              <a:custGeom>
                <a:avLst/>
                <a:gdLst>
                  <a:gd name="connsiteX0" fmla="*/ 60314 w 5678424"/>
                  <a:gd name="connsiteY0" fmla="*/ 410596 h 3657600"/>
                  <a:gd name="connsiteX1" fmla="*/ 60314 w 5678424"/>
                  <a:gd name="connsiteY1" fmla="*/ 3597286 h 3657600"/>
                  <a:gd name="connsiteX2" fmla="*/ 5618110 w 5678424"/>
                  <a:gd name="connsiteY2" fmla="*/ 3597286 h 3657600"/>
                  <a:gd name="connsiteX3" fmla="*/ 5618110 w 5678424"/>
                  <a:gd name="connsiteY3" fmla="*/ 410596 h 3657600"/>
                  <a:gd name="connsiteX4" fmla="*/ 60314 w 5678424"/>
                  <a:gd name="connsiteY4" fmla="*/ 60314 h 3657600"/>
                  <a:gd name="connsiteX5" fmla="*/ 60314 w 5678424"/>
                  <a:gd name="connsiteY5" fmla="*/ 355732 h 3657600"/>
                  <a:gd name="connsiteX6" fmla="*/ 5618110 w 5678424"/>
                  <a:gd name="connsiteY6" fmla="*/ 355732 h 3657600"/>
                  <a:gd name="connsiteX7" fmla="*/ 5618110 w 5678424"/>
                  <a:gd name="connsiteY7" fmla="*/ 60314 h 3657600"/>
                  <a:gd name="connsiteX8" fmla="*/ 0 w 5678424"/>
                  <a:gd name="connsiteY8" fmla="*/ 0 h 3657600"/>
                  <a:gd name="connsiteX9" fmla="*/ 5678424 w 5678424"/>
                  <a:gd name="connsiteY9" fmla="*/ 0 h 3657600"/>
                  <a:gd name="connsiteX10" fmla="*/ 5678424 w 5678424"/>
                  <a:gd name="connsiteY10" fmla="*/ 3657600 h 3657600"/>
                  <a:gd name="connsiteX11" fmla="*/ 0 w 5678424"/>
                  <a:gd name="connsiteY11" fmla="*/ 365760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78424" h="3657600">
                    <a:moveTo>
                      <a:pt x="60314" y="410596"/>
                    </a:moveTo>
                    <a:lnTo>
                      <a:pt x="60314" y="3597286"/>
                    </a:lnTo>
                    <a:lnTo>
                      <a:pt x="5618110" y="3597286"/>
                    </a:lnTo>
                    <a:lnTo>
                      <a:pt x="5618110" y="410596"/>
                    </a:lnTo>
                    <a:close/>
                    <a:moveTo>
                      <a:pt x="60314" y="60314"/>
                    </a:moveTo>
                    <a:lnTo>
                      <a:pt x="60314" y="355732"/>
                    </a:lnTo>
                    <a:lnTo>
                      <a:pt x="5618110" y="355732"/>
                    </a:lnTo>
                    <a:lnTo>
                      <a:pt x="5618110" y="60314"/>
                    </a:lnTo>
                    <a:close/>
                    <a:moveTo>
                      <a:pt x="0" y="0"/>
                    </a:moveTo>
                    <a:lnTo>
                      <a:pt x="5678424" y="0"/>
                    </a:lnTo>
                    <a:lnTo>
                      <a:pt x="5678424" y="3657600"/>
                    </a:lnTo>
                    <a:lnTo>
                      <a:pt x="0" y="3657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BE79D317-5DC9-4F79-98FB-FFF147FFD28E}"/>
                </a:ext>
              </a:extLst>
            </p:cNvPr>
            <p:cNvSpPr/>
            <p:nvPr/>
          </p:nvSpPr>
          <p:spPr>
            <a:xfrm>
              <a:off x="9516554" y="2050749"/>
              <a:ext cx="157767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 Semibold" panose="020B0702040204020203" pitchFamily="34" charset="0"/>
                </a:rPr>
                <a:t>Business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6CE79D-71DD-4510-A260-3643CF1E3D37}"/>
              </a:ext>
            </a:extLst>
          </p:cNvPr>
          <p:cNvGrpSpPr/>
          <p:nvPr/>
        </p:nvGrpSpPr>
        <p:grpSpPr>
          <a:xfrm>
            <a:off x="405577" y="1901844"/>
            <a:ext cx="4800600" cy="4635973"/>
            <a:chOff x="405577" y="1901845"/>
            <a:chExt cx="4800600" cy="43434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405577" y="1901845"/>
              <a:ext cx="4800600" cy="434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CDFE931-01F3-4AE5-9073-BD338DBBE83C}"/>
                </a:ext>
              </a:extLst>
            </p:cNvPr>
            <p:cNvSpPr/>
            <p:nvPr/>
          </p:nvSpPr>
          <p:spPr>
            <a:xfrm>
              <a:off x="553874" y="2652131"/>
              <a:ext cx="15363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Social IDs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D4AF4AE6-E1EE-4EAB-B604-CC7174E778DD}"/>
                </a:ext>
              </a:extLst>
            </p:cNvPr>
            <p:cNvGrpSpPr/>
            <p:nvPr/>
          </p:nvGrpSpPr>
          <p:grpSpPr>
            <a:xfrm>
              <a:off x="1225444" y="3004735"/>
              <a:ext cx="2060300" cy="955128"/>
              <a:chOff x="569427" y="3405655"/>
              <a:chExt cx="2060300" cy="955128"/>
            </a:xfrm>
          </p:grpSpPr>
          <p:pic>
            <p:nvPicPr>
              <p:cNvPr id="366" name="Picture 365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2CEFC53D-D469-4675-B99C-E76DF36CE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01229" y="340565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67" name="Picture 366" descr="A close up of a fish&#10;&#10;Description generated with high confidence">
                <a:extLst>
                  <a:ext uri="{FF2B5EF4-FFF2-40B4-BE49-F238E27FC236}">
                    <a16:creationId xmlns:a16="http://schemas.microsoft.com/office/drawing/2014/main" id="{AFC0DBC4-C8AF-49CE-BE5B-1DF5230C4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4183" y="340565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834D6F60-EBB6-474B-9AA7-914EBAF5C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43823" y="3405655"/>
                <a:ext cx="457200" cy="457200"/>
              </a:xfrm>
              <a:prstGeom prst="rect">
                <a:avLst/>
              </a:prstGeom>
            </p:spPr>
          </p:pic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0DF817A5-342E-4743-ACB2-101F17DE3020}"/>
                  </a:ext>
                </a:extLst>
              </p:cNvPr>
              <p:cNvGrpSpPr/>
              <p:nvPr/>
            </p:nvGrpSpPr>
            <p:grpSpPr>
              <a:xfrm>
                <a:off x="2172527" y="3903583"/>
                <a:ext cx="457200" cy="457200"/>
                <a:chOff x="2701231" y="2673849"/>
                <a:chExt cx="457200" cy="457200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7BC08FEE-A212-4D9C-8C04-CFA0DD5B1B6A}"/>
                    </a:ext>
                  </a:extLst>
                </p:cNvPr>
                <p:cNvSpPr/>
                <p:nvPr/>
              </p:nvSpPr>
              <p:spPr bwMode="auto">
                <a:xfrm>
                  <a:off x="2701231" y="2673849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pic>
              <p:nvPicPr>
                <p:cNvPr id="378" name="Picture 4">
                  <a:extLst>
                    <a:ext uri="{FF2B5EF4-FFF2-40B4-BE49-F238E27FC236}">
                      <a16:creationId xmlns:a16="http://schemas.microsoft.com/office/drawing/2014/main" id="{EBF18CD8-7C5F-4B10-8E3E-676FB7C7D1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2714625" y="2707480"/>
                  <a:ext cx="434578" cy="385183"/>
                </a:xfrm>
                <a:prstGeom prst="roundRect">
                  <a:avLst>
                    <a:gd name="adj" fmla="val 19647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E6A55119-24D3-42A3-A35C-A6054A416DD3}"/>
                  </a:ext>
                </a:extLst>
              </p:cNvPr>
              <p:cNvSpPr/>
              <p:nvPr/>
            </p:nvSpPr>
            <p:spPr bwMode="auto">
              <a:xfrm>
                <a:off x="2172527" y="3405655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pic>
            <p:nvPicPr>
              <p:cNvPr id="371" name="Picture 370">
                <a:extLst>
                  <a:ext uri="{FF2B5EF4-FFF2-40B4-BE49-F238E27FC236}">
                    <a16:creationId xmlns:a16="http://schemas.microsoft.com/office/drawing/2014/main" id="{8246199F-43E2-49BB-A7AA-161738A14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72527" y="3405655"/>
                <a:ext cx="457200" cy="457200"/>
              </a:xfrm>
              <a:prstGeom prst="rect">
                <a:avLst/>
              </a:prstGeom>
            </p:spPr>
          </p:pic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93B0140F-6BA2-4946-B0C8-104C2478F86C}"/>
                  </a:ext>
                </a:extLst>
              </p:cNvPr>
              <p:cNvGrpSpPr/>
              <p:nvPr/>
            </p:nvGrpSpPr>
            <p:grpSpPr>
              <a:xfrm>
                <a:off x="569427" y="3903583"/>
                <a:ext cx="457200" cy="457200"/>
                <a:chOff x="569427" y="3896425"/>
                <a:chExt cx="457200" cy="457200"/>
              </a:xfrm>
            </p:grpSpPr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E4802B00-7B36-4722-AC85-73AC87DAC9AE}"/>
                    </a:ext>
                  </a:extLst>
                </p:cNvPr>
                <p:cNvSpPr/>
                <p:nvPr/>
              </p:nvSpPr>
              <p:spPr bwMode="auto">
                <a:xfrm>
                  <a:off x="569427" y="38964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02315024-EC7C-4E69-B6D9-93453362F9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69427" y="3896425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373" name="Picture 54" descr="https://az495088.vo.msecnd.net/app-logo/amazonuk_215.png">
                <a:extLst>
                  <a:ext uri="{FF2B5EF4-FFF2-40B4-BE49-F238E27FC236}">
                    <a16:creationId xmlns:a16="http://schemas.microsoft.com/office/drawing/2014/main" id="{9F5C8929-C1E9-4B12-A528-2D666B74C6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372" y="3903583"/>
                <a:ext cx="457200" cy="457200"/>
              </a:xfrm>
              <a:prstGeom prst="rect">
                <a:avLst/>
              </a:prstGeom>
              <a:noFill/>
              <a:ln w="317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4" name="Picture 56" descr="https://az495088.vo.msecnd.net/app-logo/linkedin_215.png">
                <a:extLst>
                  <a:ext uri="{FF2B5EF4-FFF2-40B4-BE49-F238E27FC236}">
                    <a16:creationId xmlns:a16="http://schemas.microsoft.com/office/drawing/2014/main" id="{0CAAFC63-AFBE-465F-B870-74F03E61B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236" y="3903583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1F21591D-4A33-4482-8DE2-86EB94E0E9B5}"/>
                </a:ext>
              </a:extLst>
            </p:cNvPr>
            <p:cNvSpPr/>
            <p:nvPr/>
          </p:nvSpPr>
          <p:spPr>
            <a:xfrm>
              <a:off x="552680" y="4496264"/>
              <a:ext cx="3186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Business &amp; Government IDs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C5A03C91-8F83-4447-960C-CA98C28FBF71}"/>
                </a:ext>
              </a:extLst>
            </p:cNvPr>
            <p:cNvGrpSpPr/>
            <p:nvPr/>
          </p:nvGrpSpPr>
          <p:grpSpPr>
            <a:xfrm>
              <a:off x="1311671" y="4870286"/>
              <a:ext cx="1919508" cy="957376"/>
              <a:chOff x="638332" y="5136282"/>
              <a:chExt cx="1919508" cy="957376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85F27B67-C449-45DF-9753-DA6FED5C92CC}"/>
                  </a:ext>
                </a:extLst>
              </p:cNvPr>
              <p:cNvGrpSpPr/>
              <p:nvPr/>
            </p:nvGrpSpPr>
            <p:grpSpPr>
              <a:xfrm>
                <a:off x="638332" y="5136282"/>
                <a:ext cx="582632" cy="957376"/>
                <a:chOff x="638332" y="5136282"/>
                <a:chExt cx="582632" cy="957376"/>
              </a:xfrm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16BF625B-0886-4B5E-9937-3EAFFADAB92B}"/>
                    </a:ext>
                  </a:extLst>
                </p:cNvPr>
                <p:cNvGrpSpPr/>
                <p:nvPr/>
              </p:nvGrpSpPr>
              <p:grpSpPr>
                <a:xfrm>
                  <a:off x="638332" y="5136282"/>
                  <a:ext cx="582632" cy="957376"/>
                  <a:chOff x="2397241" y="4902070"/>
                  <a:chExt cx="677654" cy="1113516"/>
                </a:xfrm>
              </p:grpSpPr>
              <p:sp>
                <p:nvSpPr>
                  <p:cNvPr id="402" name="Freeform: Shape 401">
                    <a:extLst>
                      <a:ext uri="{FF2B5EF4-FFF2-40B4-BE49-F238E27FC236}">
                        <a16:creationId xmlns:a16="http://schemas.microsoft.com/office/drawing/2014/main" id="{E69ED7F5-F42B-4E73-B2D9-7AF7EAE34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397241" y="4902070"/>
                    <a:ext cx="677654" cy="1113516"/>
                  </a:xfrm>
                  <a:custGeom>
                    <a:avLst/>
                    <a:gdLst>
                      <a:gd name="connsiteX0" fmla="*/ 767228 w 1947672"/>
                      <a:gd name="connsiteY0" fmla="*/ 197644 h 3200400"/>
                      <a:gd name="connsiteX1" fmla="*/ 699516 w 1947672"/>
                      <a:gd name="connsiteY1" fmla="*/ 265356 h 3200400"/>
                      <a:gd name="connsiteX2" fmla="*/ 699516 w 1947672"/>
                      <a:gd name="connsiteY2" fmla="*/ 276236 h 3200400"/>
                      <a:gd name="connsiteX3" fmla="*/ 767228 w 1947672"/>
                      <a:gd name="connsiteY3" fmla="*/ 343948 h 3200400"/>
                      <a:gd name="connsiteX4" fmla="*/ 1180444 w 1947672"/>
                      <a:gd name="connsiteY4" fmla="*/ 343948 h 3200400"/>
                      <a:gd name="connsiteX5" fmla="*/ 1248156 w 1947672"/>
                      <a:gd name="connsiteY5" fmla="*/ 276236 h 3200400"/>
                      <a:gd name="connsiteX6" fmla="*/ 1248156 w 1947672"/>
                      <a:gd name="connsiteY6" fmla="*/ 265356 h 3200400"/>
                      <a:gd name="connsiteX7" fmla="*/ 1180444 w 1947672"/>
                      <a:gd name="connsiteY7" fmla="*/ 197644 h 3200400"/>
                      <a:gd name="connsiteX8" fmla="*/ 89885 w 1947672"/>
                      <a:gd name="connsiteY8" fmla="*/ 0 h 3200400"/>
                      <a:gd name="connsiteX9" fmla="*/ 1857787 w 1947672"/>
                      <a:gd name="connsiteY9" fmla="*/ 0 h 3200400"/>
                      <a:gd name="connsiteX10" fmla="*/ 1947672 w 1947672"/>
                      <a:gd name="connsiteY10" fmla="*/ 89885 h 3200400"/>
                      <a:gd name="connsiteX11" fmla="*/ 1947672 w 1947672"/>
                      <a:gd name="connsiteY11" fmla="*/ 3110515 h 3200400"/>
                      <a:gd name="connsiteX12" fmla="*/ 1857787 w 1947672"/>
                      <a:gd name="connsiteY12" fmla="*/ 3200400 h 3200400"/>
                      <a:gd name="connsiteX13" fmla="*/ 89885 w 1947672"/>
                      <a:gd name="connsiteY13" fmla="*/ 3200400 h 3200400"/>
                      <a:gd name="connsiteX14" fmla="*/ 0 w 1947672"/>
                      <a:gd name="connsiteY14" fmla="*/ 3110515 h 3200400"/>
                      <a:gd name="connsiteX15" fmla="*/ 0 w 1947672"/>
                      <a:gd name="connsiteY15" fmla="*/ 89885 h 3200400"/>
                      <a:gd name="connsiteX16" fmla="*/ 89885 w 1947672"/>
                      <a:gd name="connsiteY16" fmla="*/ 0 h 320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947672" h="3200400">
                        <a:moveTo>
                          <a:pt x="767228" y="197644"/>
                        </a:moveTo>
                        <a:cubicBezTo>
                          <a:pt x="729832" y="197644"/>
                          <a:pt x="699516" y="227960"/>
                          <a:pt x="699516" y="265356"/>
                        </a:cubicBezTo>
                        <a:lnTo>
                          <a:pt x="699516" y="276236"/>
                        </a:lnTo>
                        <a:cubicBezTo>
                          <a:pt x="699516" y="313632"/>
                          <a:pt x="729832" y="343948"/>
                          <a:pt x="767228" y="343948"/>
                        </a:cubicBezTo>
                        <a:lnTo>
                          <a:pt x="1180444" y="343948"/>
                        </a:lnTo>
                        <a:cubicBezTo>
                          <a:pt x="1217840" y="343948"/>
                          <a:pt x="1248156" y="313632"/>
                          <a:pt x="1248156" y="276236"/>
                        </a:cubicBezTo>
                        <a:lnTo>
                          <a:pt x="1248156" y="265356"/>
                        </a:lnTo>
                        <a:cubicBezTo>
                          <a:pt x="1248156" y="227960"/>
                          <a:pt x="1217840" y="197644"/>
                          <a:pt x="1180444" y="197644"/>
                        </a:cubicBezTo>
                        <a:close/>
                        <a:moveTo>
                          <a:pt x="89885" y="0"/>
                        </a:moveTo>
                        <a:lnTo>
                          <a:pt x="1857787" y="0"/>
                        </a:lnTo>
                        <a:cubicBezTo>
                          <a:pt x="1907429" y="0"/>
                          <a:pt x="1947672" y="40243"/>
                          <a:pt x="1947672" y="89885"/>
                        </a:cubicBezTo>
                        <a:lnTo>
                          <a:pt x="1947672" y="3110515"/>
                        </a:lnTo>
                        <a:cubicBezTo>
                          <a:pt x="1947672" y="3160157"/>
                          <a:pt x="1907429" y="3200400"/>
                          <a:pt x="1857787" y="3200400"/>
                        </a:cubicBezTo>
                        <a:lnTo>
                          <a:pt x="89885" y="3200400"/>
                        </a:lnTo>
                        <a:cubicBezTo>
                          <a:pt x="40243" y="3200400"/>
                          <a:pt x="0" y="3160157"/>
                          <a:pt x="0" y="3110515"/>
                        </a:cubicBezTo>
                        <a:lnTo>
                          <a:pt x="0" y="89885"/>
                        </a:lnTo>
                        <a:cubicBezTo>
                          <a:pt x="0" y="40243"/>
                          <a:pt x="40243" y="0"/>
                          <a:pt x="8988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94FE30DF-A898-470F-953D-BE17D068A1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9628" y="5117633"/>
                    <a:ext cx="392880" cy="39288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24CACEE5-8799-44E3-B84A-B1145B9EE585}"/>
                      </a:ext>
                    </a:extLst>
                  </p:cNvPr>
                  <p:cNvGrpSpPr/>
                  <p:nvPr/>
                </p:nvGrpSpPr>
                <p:grpSpPr>
                  <a:xfrm>
                    <a:off x="2620879" y="5162145"/>
                    <a:ext cx="230378" cy="277324"/>
                    <a:chOff x="7132637" y="6251906"/>
                    <a:chExt cx="413352" cy="497586"/>
                  </a:xfrm>
                </p:grpSpPr>
                <p:sp>
                  <p:nvSpPr>
                    <p:cNvPr id="405" name="Oval 8">
                      <a:extLst>
                        <a:ext uri="{FF2B5EF4-FFF2-40B4-BE49-F238E27FC236}">
                          <a16:creationId xmlns:a16="http://schemas.microsoft.com/office/drawing/2014/main" id="{54016E59-4C47-4D5E-97E9-EA9109A07A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2761" y="6251906"/>
                      <a:ext cx="293103" cy="293349"/>
                    </a:xfrm>
                    <a:prstGeom prst="ellipse">
                      <a:avLst/>
                    </a:prstGeom>
                    <a:noFill/>
                    <a:ln w="127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3260" tIns="46630" rIns="93260" bIns="4663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Segoe UI Semiligh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6" name="Freeform 9">
                      <a:extLst>
                        <a:ext uri="{FF2B5EF4-FFF2-40B4-BE49-F238E27FC236}">
                          <a16:creationId xmlns:a16="http://schemas.microsoft.com/office/drawing/2014/main" id="{FD7BA978-51E4-4DA3-BD3B-EF584A1FB1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32637" y="6545262"/>
                      <a:ext cx="413352" cy="204230"/>
                    </a:xfrm>
                    <a:custGeom>
                      <a:avLst/>
                      <a:gdLst>
                        <a:gd name="T0" fmla="*/ 56 w 56"/>
                        <a:gd name="T1" fmla="*/ 28 h 28"/>
                        <a:gd name="T2" fmla="*/ 28 w 56"/>
                        <a:gd name="T3" fmla="*/ 0 h 28"/>
                        <a:gd name="T4" fmla="*/ 0 w 56"/>
                        <a:gd name="T5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6" h="28">
                          <a:moveTo>
                            <a:pt x="56" y="28"/>
                          </a:moveTo>
                          <a:cubicBezTo>
                            <a:pt x="56" y="13"/>
                            <a:pt x="44" y="0"/>
                            <a:pt x="28" y="0"/>
                          </a:cubicBezTo>
                          <a:cubicBezTo>
                            <a:pt x="12" y="0"/>
                            <a:pt x="0" y="13"/>
                            <a:pt x="0" y="28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3260" tIns="46630" rIns="93260" bIns="4663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Segoe UI Semiligh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pic>
              <p:nvPicPr>
                <p:cNvPr id="401" name="Picture 400">
                  <a:extLst>
                    <a:ext uri="{FF2B5EF4-FFF2-40B4-BE49-F238E27FC236}">
                      <a16:creationId xmlns:a16="http://schemas.microsoft.com/office/drawing/2014/main" id="{AB6C0FF8-27D0-459D-9141-9F280BFE2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screen">
                  <a:biLevel thresh="25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628" y="5716512"/>
                  <a:ext cx="320040" cy="320040"/>
                </a:xfrm>
                <a:prstGeom prst="rect">
                  <a:avLst/>
                </a:prstGeom>
              </p:spPr>
            </p:pic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2F46AAC-C188-4C52-B0AD-14E1D594B1BD}"/>
                  </a:ext>
                </a:extLst>
              </p:cNvPr>
              <p:cNvGrpSpPr/>
              <p:nvPr/>
            </p:nvGrpSpPr>
            <p:grpSpPr>
              <a:xfrm>
                <a:off x="1313349" y="5136282"/>
                <a:ext cx="582632" cy="957376"/>
                <a:chOff x="1313349" y="5136282"/>
                <a:chExt cx="582632" cy="957376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98201E5A-119E-4C9B-940E-EECF3FF25DB0}"/>
                    </a:ext>
                  </a:extLst>
                </p:cNvPr>
                <p:cNvGrpSpPr/>
                <p:nvPr/>
              </p:nvGrpSpPr>
              <p:grpSpPr>
                <a:xfrm>
                  <a:off x="1313349" y="5136282"/>
                  <a:ext cx="582632" cy="957376"/>
                  <a:chOff x="2397241" y="4902070"/>
                  <a:chExt cx="677654" cy="1113516"/>
                </a:xfrm>
              </p:grpSpPr>
              <p:sp>
                <p:nvSpPr>
                  <p:cNvPr id="395" name="Freeform: Shape 394">
                    <a:extLst>
                      <a:ext uri="{FF2B5EF4-FFF2-40B4-BE49-F238E27FC236}">
                        <a16:creationId xmlns:a16="http://schemas.microsoft.com/office/drawing/2014/main" id="{600EE2C8-3BC1-4A36-80BB-14AFB2DF6F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397241" y="4902070"/>
                    <a:ext cx="677654" cy="1113516"/>
                  </a:xfrm>
                  <a:custGeom>
                    <a:avLst/>
                    <a:gdLst>
                      <a:gd name="connsiteX0" fmla="*/ 767228 w 1947672"/>
                      <a:gd name="connsiteY0" fmla="*/ 197644 h 3200400"/>
                      <a:gd name="connsiteX1" fmla="*/ 699516 w 1947672"/>
                      <a:gd name="connsiteY1" fmla="*/ 265356 h 3200400"/>
                      <a:gd name="connsiteX2" fmla="*/ 699516 w 1947672"/>
                      <a:gd name="connsiteY2" fmla="*/ 276236 h 3200400"/>
                      <a:gd name="connsiteX3" fmla="*/ 767228 w 1947672"/>
                      <a:gd name="connsiteY3" fmla="*/ 343948 h 3200400"/>
                      <a:gd name="connsiteX4" fmla="*/ 1180444 w 1947672"/>
                      <a:gd name="connsiteY4" fmla="*/ 343948 h 3200400"/>
                      <a:gd name="connsiteX5" fmla="*/ 1248156 w 1947672"/>
                      <a:gd name="connsiteY5" fmla="*/ 276236 h 3200400"/>
                      <a:gd name="connsiteX6" fmla="*/ 1248156 w 1947672"/>
                      <a:gd name="connsiteY6" fmla="*/ 265356 h 3200400"/>
                      <a:gd name="connsiteX7" fmla="*/ 1180444 w 1947672"/>
                      <a:gd name="connsiteY7" fmla="*/ 197644 h 3200400"/>
                      <a:gd name="connsiteX8" fmla="*/ 89885 w 1947672"/>
                      <a:gd name="connsiteY8" fmla="*/ 0 h 3200400"/>
                      <a:gd name="connsiteX9" fmla="*/ 1857787 w 1947672"/>
                      <a:gd name="connsiteY9" fmla="*/ 0 h 3200400"/>
                      <a:gd name="connsiteX10" fmla="*/ 1947672 w 1947672"/>
                      <a:gd name="connsiteY10" fmla="*/ 89885 h 3200400"/>
                      <a:gd name="connsiteX11" fmla="*/ 1947672 w 1947672"/>
                      <a:gd name="connsiteY11" fmla="*/ 3110515 h 3200400"/>
                      <a:gd name="connsiteX12" fmla="*/ 1857787 w 1947672"/>
                      <a:gd name="connsiteY12" fmla="*/ 3200400 h 3200400"/>
                      <a:gd name="connsiteX13" fmla="*/ 89885 w 1947672"/>
                      <a:gd name="connsiteY13" fmla="*/ 3200400 h 3200400"/>
                      <a:gd name="connsiteX14" fmla="*/ 0 w 1947672"/>
                      <a:gd name="connsiteY14" fmla="*/ 3110515 h 3200400"/>
                      <a:gd name="connsiteX15" fmla="*/ 0 w 1947672"/>
                      <a:gd name="connsiteY15" fmla="*/ 89885 h 3200400"/>
                      <a:gd name="connsiteX16" fmla="*/ 89885 w 1947672"/>
                      <a:gd name="connsiteY16" fmla="*/ 0 h 320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947672" h="3200400">
                        <a:moveTo>
                          <a:pt x="767228" y="197644"/>
                        </a:moveTo>
                        <a:cubicBezTo>
                          <a:pt x="729832" y="197644"/>
                          <a:pt x="699516" y="227960"/>
                          <a:pt x="699516" y="265356"/>
                        </a:cubicBezTo>
                        <a:lnTo>
                          <a:pt x="699516" y="276236"/>
                        </a:lnTo>
                        <a:cubicBezTo>
                          <a:pt x="699516" y="313632"/>
                          <a:pt x="729832" y="343948"/>
                          <a:pt x="767228" y="343948"/>
                        </a:cubicBezTo>
                        <a:lnTo>
                          <a:pt x="1180444" y="343948"/>
                        </a:lnTo>
                        <a:cubicBezTo>
                          <a:pt x="1217840" y="343948"/>
                          <a:pt x="1248156" y="313632"/>
                          <a:pt x="1248156" y="276236"/>
                        </a:cubicBezTo>
                        <a:lnTo>
                          <a:pt x="1248156" y="265356"/>
                        </a:lnTo>
                        <a:cubicBezTo>
                          <a:pt x="1248156" y="227960"/>
                          <a:pt x="1217840" y="197644"/>
                          <a:pt x="1180444" y="197644"/>
                        </a:cubicBezTo>
                        <a:close/>
                        <a:moveTo>
                          <a:pt x="89885" y="0"/>
                        </a:moveTo>
                        <a:lnTo>
                          <a:pt x="1857787" y="0"/>
                        </a:lnTo>
                        <a:cubicBezTo>
                          <a:pt x="1907429" y="0"/>
                          <a:pt x="1947672" y="40243"/>
                          <a:pt x="1947672" y="89885"/>
                        </a:cubicBezTo>
                        <a:lnTo>
                          <a:pt x="1947672" y="3110515"/>
                        </a:lnTo>
                        <a:cubicBezTo>
                          <a:pt x="1947672" y="3160157"/>
                          <a:pt x="1907429" y="3200400"/>
                          <a:pt x="1857787" y="3200400"/>
                        </a:cubicBezTo>
                        <a:lnTo>
                          <a:pt x="89885" y="3200400"/>
                        </a:lnTo>
                        <a:cubicBezTo>
                          <a:pt x="40243" y="3200400"/>
                          <a:pt x="0" y="3160157"/>
                          <a:pt x="0" y="3110515"/>
                        </a:cubicBezTo>
                        <a:lnTo>
                          <a:pt x="0" y="89885"/>
                        </a:lnTo>
                        <a:cubicBezTo>
                          <a:pt x="0" y="40243"/>
                          <a:pt x="40243" y="0"/>
                          <a:pt x="8988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60F0770D-9C31-47FB-AA1B-19B1B58D33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9628" y="5117633"/>
                    <a:ext cx="392880" cy="39288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397" name="Group 396">
                    <a:extLst>
                      <a:ext uri="{FF2B5EF4-FFF2-40B4-BE49-F238E27FC236}">
                        <a16:creationId xmlns:a16="http://schemas.microsoft.com/office/drawing/2014/main" id="{B4B3B681-FD15-4516-B933-FE168B42D913}"/>
                      </a:ext>
                    </a:extLst>
                  </p:cNvPr>
                  <p:cNvGrpSpPr/>
                  <p:nvPr/>
                </p:nvGrpSpPr>
                <p:grpSpPr>
                  <a:xfrm>
                    <a:off x="2620879" y="5162149"/>
                    <a:ext cx="230378" cy="277321"/>
                    <a:chOff x="7132637" y="6251906"/>
                    <a:chExt cx="413352" cy="497580"/>
                  </a:xfrm>
                </p:grpSpPr>
                <p:sp>
                  <p:nvSpPr>
                    <p:cNvPr id="398" name="Oval 8">
                      <a:extLst>
                        <a:ext uri="{FF2B5EF4-FFF2-40B4-BE49-F238E27FC236}">
                          <a16:creationId xmlns:a16="http://schemas.microsoft.com/office/drawing/2014/main" id="{2B37D8BB-9D4A-463B-8C1D-A2C89A98C9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2761" y="6251906"/>
                      <a:ext cx="293103" cy="293349"/>
                    </a:xfrm>
                    <a:prstGeom prst="ellipse">
                      <a:avLst/>
                    </a:prstGeom>
                    <a:noFill/>
                    <a:ln w="12700" cap="flat">
                      <a:solidFill>
                        <a:schemeClr val="accent2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3260" tIns="46630" rIns="93260" bIns="4663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Segoe UI Semiligh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9" name="Freeform 9">
                      <a:extLst>
                        <a:ext uri="{FF2B5EF4-FFF2-40B4-BE49-F238E27FC236}">
                          <a16:creationId xmlns:a16="http://schemas.microsoft.com/office/drawing/2014/main" id="{49E425A6-F162-49F2-8C41-9A7C14EB4E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32637" y="6545257"/>
                      <a:ext cx="413352" cy="204229"/>
                    </a:xfrm>
                    <a:custGeom>
                      <a:avLst/>
                      <a:gdLst>
                        <a:gd name="T0" fmla="*/ 56 w 56"/>
                        <a:gd name="T1" fmla="*/ 28 h 28"/>
                        <a:gd name="T2" fmla="*/ 28 w 56"/>
                        <a:gd name="T3" fmla="*/ 0 h 28"/>
                        <a:gd name="T4" fmla="*/ 0 w 56"/>
                        <a:gd name="T5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6" h="28">
                          <a:moveTo>
                            <a:pt x="56" y="28"/>
                          </a:moveTo>
                          <a:cubicBezTo>
                            <a:pt x="56" y="13"/>
                            <a:pt x="44" y="0"/>
                            <a:pt x="28" y="0"/>
                          </a:cubicBezTo>
                          <a:cubicBezTo>
                            <a:pt x="12" y="0"/>
                            <a:pt x="0" y="13"/>
                            <a:pt x="0" y="28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chemeClr val="accent2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3260" tIns="46630" rIns="93260" bIns="4663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Segoe UI Semiligh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7A7CBEA7-2A30-4789-8F60-B52AB41BD6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44645" y="5746670"/>
                  <a:ext cx="320040" cy="275894"/>
                </a:xfrm>
                <a:custGeom>
                  <a:avLst/>
                  <a:gdLst>
                    <a:gd name="connsiteX0" fmla="*/ 3585965 w 7177436"/>
                    <a:gd name="connsiteY0" fmla="*/ 4180339 h 6187444"/>
                    <a:gd name="connsiteX1" fmla="*/ 3209692 w 7177436"/>
                    <a:gd name="connsiteY1" fmla="*/ 4556612 h 6187444"/>
                    <a:gd name="connsiteX2" fmla="*/ 3585965 w 7177436"/>
                    <a:gd name="connsiteY2" fmla="*/ 4932885 h 6187444"/>
                    <a:gd name="connsiteX3" fmla="*/ 3962238 w 7177436"/>
                    <a:gd name="connsiteY3" fmla="*/ 4556612 h 6187444"/>
                    <a:gd name="connsiteX4" fmla="*/ 3585965 w 7177436"/>
                    <a:gd name="connsiteY4" fmla="*/ 4180339 h 6187444"/>
                    <a:gd name="connsiteX5" fmla="*/ 4566363 w 7177436"/>
                    <a:gd name="connsiteY5" fmla="*/ 3386311 h 6187444"/>
                    <a:gd name="connsiteX6" fmla="*/ 4274662 w 7177436"/>
                    <a:gd name="connsiteY6" fmla="*/ 3678012 h 6187444"/>
                    <a:gd name="connsiteX7" fmla="*/ 4566363 w 7177436"/>
                    <a:gd name="connsiteY7" fmla="*/ 3969713 h 6187444"/>
                    <a:gd name="connsiteX8" fmla="*/ 4858064 w 7177436"/>
                    <a:gd name="connsiteY8" fmla="*/ 3678012 h 6187444"/>
                    <a:gd name="connsiteX9" fmla="*/ 4566363 w 7177436"/>
                    <a:gd name="connsiteY9" fmla="*/ 3386311 h 6187444"/>
                    <a:gd name="connsiteX10" fmla="*/ 2611073 w 7177436"/>
                    <a:gd name="connsiteY10" fmla="*/ 3386164 h 6187444"/>
                    <a:gd name="connsiteX11" fmla="*/ 2319225 w 7177436"/>
                    <a:gd name="connsiteY11" fmla="*/ 3678012 h 6187444"/>
                    <a:gd name="connsiteX12" fmla="*/ 2611073 w 7177436"/>
                    <a:gd name="connsiteY12" fmla="*/ 3969860 h 6187444"/>
                    <a:gd name="connsiteX13" fmla="*/ 2902921 w 7177436"/>
                    <a:gd name="connsiteY13" fmla="*/ 3678012 h 6187444"/>
                    <a:gd name="connsiteX14" fmla="*/ 2611073 w 7177436"/>
                    <a:gd name="connsiteY14" fmla="*/ 3386164 h 6187444"/>
                    <a:gd name="connsiteX15" fmla="*/ 2611073 w 7177436"/>
                    <a:gd name="connsiteY15" fmla="*/ 3188400 h 6187444"/>
                    <a:gd name="connsiteX16" fmla="*/ 3100685 w 7177436"/>
                    <a:gd name="connsiteY16" fmla="*/ 3678012 h 6187444"/>
                    <a:gd name="connsiteX17" fmla="*/ 2957281 w 7177436"/>
                    <a:gd name="connsiteY17" fmla="*/ 4024220 h 6187444"/>
                    <a:gd name="connsiteX18" fmla="*/ 2911722 w 7177436"/>
                    <a:gd name="connsiteY18" fmla="*/ 4061809 h 6187444"/>
                    <a:gd name="connsiteX19" fmla="*/ 3002153 w 7177436"/>
                    <a:gd name="connsiteY19" fmla="*/ 4126074 h 6187444"/>
                    <a:gd name="connsiteX20" fmla="*/ 3093376 w 7177436"/>
                    <a:gd name="connsiteY20" fmla="*/ 4231413 h 6187444"/>
                    <a:gd name="connsiteX21" fmla="*/ 3098519 w 7177436"/>
                    <a:gd name="connsiteY21" fmla="*/ 4240889 h 6187444"/>
                    <a:gd name="connsiteX22" fmla="*/ 3103663 w 7177436"/>
                    <a:gd name="connsiteY22" fmla="*/ 4231413 h 6187444"/>
                    <a:gd name="connsiteX23" fmla="*/ 3585965 w 7177436"/>
                    <a:gd name="connsiteY23" fmla="*/ 3974975 h 6187444"/>
                    <a:gd name="connsiteX24" fmla="*/ 4068268 w 7177436"/>
                    <a:gd name="connsiteY24" fmla="*/ 4231413 h 6187444"/>
                    <a:gd name="connsiteX25" fmla="*/ 4076164 w 7177436"/>
                    <a:gd name="connsiteY25" fmla="*/ 4245961 h 6187444"/>
                    <a:gd name="connsiteX26" fmla="*/ 4084061 w 7177436"/>
                    <a:gd name="connsiteY26" fmla="*/ 4231413 h 6187444"/>
                    <a:gd name="connsiteX27" fmla="*/ 4241165 w 7177436"/>
                    <a:gd name="connsiteY27" fmla="*/ 4074309 h 6187444"/>
                    <a:gd name="connsiteX28" fmla="*/ 4265111 w 7177436"/>
                    <a:gd name="connsiteY28" fmla="*/ 4061312 h 6187444"/>
                    <a:gd name="connsiteX29" fmla="*/ 4220155 w 7177436"/>
                    <a:gd name="connsiteY29" fmla="*/ 4024220 h 6187444"/>
                    <a:gd name="connsiteX30" fmla="*/ 4076751 w 7177436"/>
                    <a:gd name="connsiteY30" fmla="*/ 3678012 h 6187444"/>
                    <a:gd name="connsiteX31" fmla="*/ 4566363 w 7177436"/>
                    <a:gd name="connsiteY31" fmla="*/ 3188400 h 6187444"/>
                    <a:gd name="connsiteX32" fmla="*/ 5055975 w 7177436"/>
                    <a:gd name="connsiteY32" fmla="*/ 3678012 h 6187444"/>
                    <a:gd name="connsiteX33" fmla="*/ 4912571 w 7177436"/>
                    <a:gd name="connsiteY33" fmla="*/ 4024220 h 6187444"/>
                    <a:gd name="connsiteX34" fmla="*/ 4867615 w 7177436"/>
                    <a:gd name="connsiteY34" fmla="*/ 4061312 h 6187444"/>
                    <a:gd name="connsiteX35" fmla="*/ 4891562 w 7177436"/>
                    <a:gd name="connsiteY35" fmla="*/ 4074309 h 6187444"/>
                    <a:gd name="connsiteX36" fmla="*/ 5148000 w 7177436"/>
                    <a:gd name="connsiteY36" fmla="*/ 4556612 h 6187444"/>
                    <a:gd name="connsiteX37" fmla="*/ 5146625 w 7177436"/>
                    <a:gd name="connsiteY37" fmla="*/ 4570249 h 6187444"/>
                    <a:gd name="connsiteX38" fmla="*/ 4958600 w 7177436"/>
                    <a:gd name="connsiteY38" fmla="*/ 4570249 h 6187444"/>
                    <a:gd name="connsiteX39" fmla="*/ 4961353 w 7177436"/>
                    <a:gd name="connsiteY39" fmla="*/ 4556612 h 6187444"/>
                    <a:gd name="connsiteX40" fmla="*/ 4645968 w 7177436"/>
                    <a:gd name="connsiteY40" fmla="*/ 4169647 h 6187444"/>
                    <a:gd name="connsiteX41" fmla="*/ 4596132 w 7177436"/>
                    <a:gd name="connsiteY41" fmla="*/ 4164623 h 6187444"/>
                    <a:gd name="connsiteX42" fmla="*/ 4566363 w 7177436"/>
                    <a:gd name="connsiteY42" fmla="*/ 4167624 h 6187444"/>
                    <a:gd name="connsiteX43" fmla="*/ 4536594 w 7177436"/>
                    <a:gd name="connsiteY43" fmla="*/ 4164623 h 6187444"/>
                    <a:gd name="connsiteX44" fmla="*/ 4486759 w 7177436"/>
                    <a:gd name="connsiteY44" fmla="*/ 4169647 h 6187444"/>
                    <a:gd name="connsiteX45" fmla="*/ 4171373 w 7177436"/>
                    <a:gd name="connsiteY45" fmla="*/ 4556612 h 6187444"/>
                    <a:gd name="connsiteX46" fmla="*/ 4174126 w 7177436"/>
                    <a:gd name="connsiteY46" fmla="*/ 4570249 h 6187444"/>
                    <a:gd name="connsiteX47" fmla="*/ 4166742 w 7177436"/>
                    <a:gd name="connsiteY47" fmla="*/ 4570249 h 6187444"/>
                    <a:gd name="connsiteX48" fmla="*/ 4162929 w 7177436"/>
                    <a:gd name="connsiteY48" fmla="*/ 4630691 h 6187444"/>
                    <a:gd name="connsiteX49" fmla="*/ 3911164 w 7177436"/>
                    <a:gd name="connsiteY49" fmla="*/ 5038915 h 6187444"/>
                    <a:gd name="connsiteX50" fmla="*/ 3906556 w 7177436"/>
                    <a:gd name="connsiteY50" fmla="*/ 5041416 h 6187444"/>
                    <a:gd name="connsiteX51" fmla="*/ 3975245 w 7177436"/>
                    <a:gd name="connsiteY51" fmla="*/ 5074305 h 6187444"/>
                    <a:gd name="connsiteX52" fmla="*/ 4352143 w 7177436"/>
                    <a:gd name="connsiteY52" fmla="*/ 5608871 h 6187444"/>
                    <a:gd name="connsiteX53" fmla="*/ 4365798 w 7177436"/>
                    <a:gd name="connsiteY53" fmla="*/ 5747903 h 6187444"/>
                    <a:gd name="connsiteX54" fmla="*/ 4173601 w 7177436"/>
                    <a:gd name="connsiteY54" fmla="*/ 5747903 h 6187444"/>
                    <a:gd name="connsiteX55" fmla="*/ 4163832 w 7177436"/>
                    <a:gd name="connsiteY55" fmla="*/ 5647609 h 6187444"/>
                    <a:gd name="connsiteX56" fmla="*/ 3585966 w 7177436"/>
                    <a:gd name="connsiteY56" fmla="*/ 5160175 h 6187444"/>
                    <a:gd name="connsiteX57" fmla="*/ 3008101 w 7177436"/>
                    <a:gd name="connsiteY57" fmla="*/ 5647609 h 6187444"/>
                    <a:gd name="connsiteX58" fmla="*/ 2998332 w 7177436"/>
                    <a:gd name="connsiteY58" fmla="*/ 5747903 h 6187444"/>
                    <a:gd name="connsiteX59" fmla="*/ 2806135 w 7177436"/>
                    <a:gd name="connsiteY59" fmla="*/ 5747903 h 6187444"/>
                    <a:gd name="connsiteX60" fmla="*/ 2819790 w 7177436"/>
                    <a:gd name="connsiteY60" fmla="*/ 5608871 h 6187444"/>
                    <a:gd name="connsiteX61" fmla="*/ 3196688 w 7177436"/>
                    <a:gd name="connsiteY61" fmla="*/ 5074305 h 6187444"/>
                    <a:gd name="connsiteX62" fmla="*/ 3265375 w 7177436"/>
                    <a:gd name="connsiteY62" fmla="*/ 5041416 h 6187444"/>
                    <a:gd name="connsiteX63" fmla="*/ 3260767 w 7177436"/>
                    <a:gd name="connsiteY63" fmla="*/ 5038915 h 6187444"/>
                    <a:gd name="connsiteX64" fmla="*/ 3022640 w 7177436"/>
                    <a:gd name="connsiteY64" fmla="*/ 4701972 h 6187444"/>
                    <a:gd name="connsiteX65" fmla="*/ 3006046 w 7177436"/>
                    <a:gd name="connsiteY65" fmla="*/ 4570249 h 6187444"/>
                    <a:gd name="connsiteX66" fmla="*/ 3002751 w 7177436"/>
                    <a:gd name="connsiteY66" fmla="*/ 4570249 h 6187444"/>
                    <a:gd name="connsiteX67" fmla="*/ 3004780 w 7177436"/>
                    <a:gd name="connsiteY67" fmla="*/ 4560199 h 6187444"/>
                    <a:gd name="connsiteX68" fmla="*/ 3004328 w 7177436"/>
                    <a:gd name="connsiteY68" fmla="*/ 4556612 h 6187444"/>
                    <a:gd name="connsiteX69" fmla="*/ 3004916 w 7177436"/>
                    <a:gd name="connsiteY69" fmla="*/ 4550779 h 6187444"/>
                    <a:gd name="connsiteX70" fmla="*/ 2997491 w 7177436"/>
                    <a:gd name="connsiteY70" fmla="*/ 4477120 h 6187444"/>
                    <a:gd name="connsiteX71" fmla="*/ 2680894 w 7177436"/>
                    <a:gd name="connsiteY71" fmla="*/ 4168341 h 6187444"/>
                    <a:gd name="connsiteX72" fmla="*/ 2639865 w 7177436"/>
                    <a:gd name="connsiteY72" fmla="*/ 4164721 h 6187444"/>
                    <a:gd name="connsiteX73" fmla="*/ 2611073 w 7177436"/>
                    <a:gd name="connsiteY73" fmla="*/ 4167624 h 6187444"/>
                    <a:gd name="connsiteX74" fmla="*/ 2584076 w 7177436"/>
                    <a:gd name="connsiteY74" fmla="*/ 4164902 h 6187444"/>
                    <a:gd name="connsiteX75" fmla="*/ 2531581 w 7177436"/>
                    <a:gd name="connsiteY75" fmla="*/ 4170194 h 6187444"/>
                    <a:gd name="connsiteX76" fmla="*/ 2216642 w 7177436"/>
                    <a:gd name="connsiteY76" fmla="*/ 4556612 h 6187444"/>
                    <a:gd name="connsiteX77" fmla="*/ 2219396 w 7177436"/>
                    <a:gd name="connsiteY77" fmla="*/ 4570249 h 6187444"/>
                    <a:gd name="connsiteX78" fmla="*/ 2030811 w 7177436"/>
                    <a:gd name="connsiteY78" fmla="*/ 4570249 h 6187444"/>
                    <a:gd name="connsiteX79" fmla="*/ 2029436 w 7177436"/>
                    <a:gd name="connsiteY79" fmla="*/ 4556612 h 6187444"/>
                    <a:gd name="connsiteX80" fmla="*/ 2285874 w 7177436"/>
                    <a:gd name="connsiteY80" fmla="*/ 4074309 h 6187444"/>
                    <a:gd name="connsiteX81" fmla="*/ 2309821 w 7177436"/>
                    <a:gd name="connsiteY81" fmla="*/ 4061312 h 6187444"/>
                    <a:gd name="connsiteX82" fmla="*/ 2264865 w 7177436"/>
                    <a:gd name="connsiteY82" fmla="*/ 4024220 h 6187444"/>
                    <a:gd name="connsiteX83" fmla="*/ 2121461 w 7177436"/>
                    <a:gd name="connsiteY83" fmla="*/ 3678012 h 6187444"/>
                    <a:gd name="connsiteX84" fmla="*/ 2611073 w 7177436"/>
                    <a:gd name="connsiteY84" fmla="*/ 3188400 h 6187444"/>
                    <a:gd name="connsiteX85" fmla="*/ 3588718 w 7177436"/>
                    <a:gd name="connsiteY85" fmla="*/ 267928 h 6187444"/>
                    <a:gd name="connsiteX86" fmla="*/ 234386 w 7177436"/>
                    <a:gd name="connsiteY86" fmla="*/ 6051259 h 6187444"/>
                    <a:gd name="connsiteX87" fmla="*/ 6943050 w 7177436"/>
                    <a:gd name="connsiteY87" fmla="*/ 6051259 h 6187444"/>
                    <a:gd name="connsiteX88" fmla="*/ 3588718 w 7177436"/>
                    <a:gd name="connsiteY88" fmla="*/ 0 h 6187444"/>
                    <a:gd name="connsiteX89" fmla="*/ 7177436 w 7177436"/>
                    <a:gd name="connsiteY89" fmla="*/ 6187444 h 6187444"/>
                    <a:gd name="connsiteX90" fmla="*/ 0 w 7177436"/>
                    <a:gd name="connsiteY90" fmla="*/ 6187444 h 6187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7177436" h="6187444">
                      <a:moveTo>
                        <a:pt x="3585965" y="4180339"/>
                      </a:moveTo>
                      <a:cubicBezTo>
                        <a:pt x="3378155" y="4180339"/>
                        <a:pt x="3209692" y="4348802"/>
                        <a:pt x="3209692" y="4556612"/>
                      </a:cubicBezTo>
                      <a:cubicBezTo>
                        <a:pt x="3209692" y="4764422"/>
                        <a:pt x="3378155" y="4932885"/>
                        <a:pt x="3585965" y="4932885"/>
                      </a:cubicBezTo>
                      <a:cubicBezTo>
                        <a:pt x="3793775" y="4932885"/>
                        <a:pt x="3962238" y="4764422"/>
                        <a:pt x="3962238" y="4556612"/>
                      </a:cubicBezTo>
                      <a:cubicBezTo>
                        <a:pt x="3962238" y="4348802"/>
                        <a:pt x="3793775" y="4180339"/>
                        <a:pt x="3585965" y="4180339"/>
                      </a:cubicBezTo>
                      <a:close/>
                      <a:moveTo>
                        <a:pt x="4566363" y="3386311"/>
                      </a:moveTo>
                      <a:cubicBezTo>
                        <a:pt x="4405261" y="3386311"/>
                        <a:pt x="4274662" y="3516910"/>
                        <a:pt x="4274662" y="3678012"/>
                      </a:cubicBezTo>
                      <a:cubicBezTo>
                        <a:pt x="4274662" y="3839114"/>
                        <a:pt x="4405261" y="3969713"/>
                        <a:pt x="4566363" y="3969713"/>
                      </a:cubicBezTo>
                      <a:cubicBezTo>
                        <a:pt x="4727465" y="3969713"/>
                        <a:pt x="4858064" y="3839114"/>
                        <a:pt x="4858064" y="3678012"/>
                      </a:cubicBezTo>
                      <a:cubicBezTo>
                        <a:pt x="4858064" y="3516910"/>
                        <a:pt x="4727465" y="3386311"/>
                        <a:pt x="4566363" y="3386311"/>
                      </a:cubicBezTo>
                      <a:close/>
                      <a:moveTo>
                        <a:pt x="2611073" y="3386164"/>
                      </a:moveTo>
                      <a:cubicBezTo>
                        <a:pt x="2449890" y="3386164"/>
                        <a:pt x="2319225" y="3516829"/>
                        <a:pt x="2319225" y="3678012"/>
                      </a:cubicBezTo>
                      <a:cubicBezTo>
                        <a:pt x="2319225" y="3839195"/>
                        <a:pt x="2449890" y="3969860"/>
                        <a:pt x="2611073" y="3969860"/>
                      </a:cubicBezTo>
                      <a:cubicBezTo>
                        <a:pt x="2772256" y="3969860"/>
                        <a:pt x="2902921" y="3839195"/>
                        <a:pt x="2902921" y="3678012"/>
                      </a:cubicBezTo>
                      <a:cubicBezTo>
                        <a:pt x="2902921" y="3516829"/>
                        <a:pt x="2772256" y="3386164"/>
                        <a:pt x="2611073" y="3386164"/>
                      </a:cubicBezTo>
                      <a:close/>
                      <a:moveTo>
                        <a:pt x="2611073" y="3188400"/>
                      </a:moveTo>
                      <a:cubicBezTo>
                        <a:pt x="2881478" y="3188400"/>
                        <a:pt x="3100685" y="3407607"/>
                        <a:pt x="3100685" y="3678012"/>
                      </a:cubicBezTo>
                      <a:cubicBezTo>
                        <a:pt x="3100685" y="3813214"/>
                        <a:pt x="3045884" y="3935617"/>
                        <a:pt x="2957281" y="4024220"/>
                      </a:cubicBezTo>
                      <a:lnTo>
                        <a:pt x="2911722" y="4061809"/>
                      </a:lnTo>
                      <a:lnTo>
                        <a:pt x="3002153" y="4126074"/>
                      </a:lnTo>
                      <a:cubicBezTo>
                        <a:pt x="3036583" y="4157367"/>
                        <a:pt x="3067245" y="4192734"/>
                        <a:pt x="3093376" y="4231413"/>
                      </a:cubicBezTo>
                      <a:lnTo>
                        <a:pt x="3098519" y="4240889"/>
                      </a:lnTo>
                      <a:lnTo>
                        <a:pt x="3103663" y="4231413"/>
                      </a:lnTo>
                      <a:cubicBezTo>
                        <a:pt x="3208187" y="4076697"/>
                        <a:pt x="3385197" y="3974975"/>
                        <a:pt x="3585965" y="3974975"/>
                      </a:cubicBezTo>
                      <a:cubicBezTo>
                        <a:pt x="3786733" y="3974975"/>
                        <a:pt x="3963743" y="4076697"/>
                        <a:pt x="4068268" y="4231413"/>
                      </a:cubicBezTo>
                      <a:lnTo>
                        <a:pt x="4076164" y="4245961"/>
                      </a:lnTo>
                      <a:lnTo>
                        <a:pt x="4084061" y="4231413"/>
                      </a:lnTo>
                      <a:cubicBezTo>
                        <a:pt x="4125871" y="4169527"/>
                        <a:pt x="4179278" y="4116119"/>
                        <a:pt x="4241165" y="4074309"/>
                      </a:cubicBezTo>
                      <a:lnTo>
                        <a:pt x="4265111" y="4061312"/>
                      </a:lnTo>
                      <a:lnTo>
                        <a:pt x="4220155" y="4024220"/>
                      </a:lnTo>
                      <a:cubicBezTo>
                        <a:pt x="4131553" y="3935617"/>
                        <a:pt x="4076751" y="3813214"/>
                        <a:pt x="4076751" y="3678012"/>
                      </a:cubicBezTo>
                      <a:cubicBezTo>
                        <a:pt x="4076751" y="3407607"/>
                        <a:pt x="4295958" y="3188400"/>
                        <a:pt x="4566363" y="3188400"/>
                      </a:cubicBezTo>
                      <a:cubicBezTo>
                        <a:pt x="4836768" y="3188400"/>
                        <a:pt x="5055975" y="3407607"/>
                        <a:pt x="5055975" y="3678012"/>
                      </a:cubicBezTo>
                      <a:cubicBezTo>
                        <a:pt x="5055975" y="3813214"/>
                        <a:pt x="5001173" y="3935617"/>
                        <a:pt x="4912571" y="4024220"/>
                      </a:cubicBezTo>
                      <a:lnTo>
                        <a:pt x="4867615" y="4061312"/>
                      </a:lnTo>
                      <a:lnTo>
                        <a:pt x="4891562" y="4074309"/>
                      </a:lnTo>
                      <a:cubicBezTo>
                        <a:pt x="5046278" y="4178834"/>
                        <a:pt x="5148000" y="4355844"/>
                        <a:pt x="5148000" y="4556612"/>
                      </a:cubicBezTo>
                      <a:lnTo>
                        <a:pt x="5146625" y="4570249"/>
                      </a:lnTo>
                      <a:lnTo>
                        <a:pt x="4958600" y="4570249"/>
                      </a:lnTo>
                      <a:lnTo>
                        <a:pt x="4961353" y="4556612"/>
                      </a:lnTo>
                      <a:cubicBezTo>
                        <a:pt x="4961353" y="4365733"/>
                        <a:pt x="4825958" y="4206478"/>
                        <a:pt x="4645968" y="4169647"/>
                      </a:cubicBezTo>
                      <a:lnTo>
                        <a:pt x="4596132" y="4164623"/>
                      </a:lnTo>
                      <a:lnTo>
                        <a:pt x="4566363" y="4167624"/>
                      </a:lnTo>
                      <a:lnTo>
                        <a:pt x="4536594" y="4164623"/>
                      </a:lnTo>
                      <a:lnTo>
                        <a:pt x="4486759" y="4169647"/>
                      </a:lnTo>
                      <a:cubicBezTo>
                        <a:pt x="4306769" y="4206478"/>
                        <a:pt x="4171373" y="4365733"/>
                        <a:pt x="4171373" y="4556612"/>
                      </a:cubicBezTo>
                      <a:lnTo>
                        <a:pt x="4174126" y="4570249"/>
                      </a:lnTo>
                      <a:lnTo>
                        <a:pt x="4166742" y="4570249"/>
                      </a:lnTo>
                      <a:lnTo>
                        <a:pt x="4162929" y="4630691"/>
                      </a:lnTo>
                      <a:cubicBezTo>
                        <a:pt x="4141344" y="4800500"/>
                        <a:pt x="4046541" y="4947455"/>
                        <a:pt x="3911164" y="5038915"/>
                      </a:cubicBezTo>
                      <a:lnTo>
                        <a:pt x="3906556" y="5041416"/>
                      </a:lnTo>
                      <a:lnTo>
                        <a:pt x="3975245" y="5074305"/>
                      </a:lnTo>
                      <a:cubicBezTo>
                        <a:pt x="4166302" y="5187061"/>
                        <a:pt x="4306565" y="5380266"/>
                        <a:pt x="4352143" y="5608871"/>
                      </a:cubicBezTo>
                      <a:lnTo>
                        <a:pt x="4365798" y="5747903"/>
                      </a:lnTo>
                      <a:lnTo>
                        <a:pt x="4173601" y="5747903"/>
                      </a:lnTo>
                      <a:lnTo>
                        <a:pt x="4163832" y="5647609"/>
                      </a:lnTo>
                      <a:cubicBezTo>
                        <a:pt x="4108830" y="5369431"/>
                        <a:pt x="3871011" y="5160175"/>
                        <a:pt x="3585966" y="5160175"/>
                      </a:cubicBezTo>
                      <a:cubicBezTo>
                        <a:pt x="3300922" y="5160175"/>
                        <a:pt x="3063102" y="5369431"/>
                        <a:pt x="3008101" y="5647609"/>
                      </a:cubicBezTo>
                      <a:lnTo>
                        <a:pt x="2998332" y="5747903"/>
                      </a:lnTo>
                      <a:lnTo>
                        <a:pt x="2806135" y="5747903"/>
                      </a:lnTo>
                      <a:lnTo>
                        <a:pt x="2819790" y="5608871"/>
                      </a:lnTo>
                      <a:cubicBezTo>
                        <a:pt x="2865368" y="5380266"/>
                        <a:pt x="3005632" y="5187061"/>
                        <a:pt x="3196688" y="5074305"/>
                      </a:cubicBezTo>
                      <a:lnTo>
                        <a:pt x="3265375" y="5041416"/>
                      </a:lnTo>
                      <a:lnTo>
                        <a:pt x="3260767" y="5038915"/>
                      </a:lnTo>
                      <a:cubicBezTo>
                        <a:pt x="3144729" y="4960521"/>
                        <a:pt x="3058501" y="4841354"/>
                        <a:pt x="3022640" y="4701972"/>
                      </a:cubicBezTo>
                      <a:lnTo>
                        <a:pt x="3006046" y="4570249"/>
                      </a:lnTo>
                      <a:lnTo>
                        <a:pt x="3002751" y="4570249"/>
                      </a:lnTo>
                      <a:lnTo>
                        <a:pt x="3004780" y="4560199"/>
                      </a:lnTo>
                      <a:lnTo>
                        <a:pt x="3004328" y="4556612"/>
                      </a:lnTo>
                      <a:lnTo>
                        <a:pt x="3004916" y="4550779"/>
                      </a:lnTo>
                      <a:lnTo>
                        <a:pt x="2997491" y="4477120"/>
                      </a:lnTo>
                      <a:cubicBezTo>
                        <a:pt x="2965309" y="4319852"/>
                        <a:pt x="2839529" y="4196678"/>
                        <a:pt x="2680894" y="4168341"/>
                      </a:cubicBezTo>
                      <a:lnTo>
                        <a:pt x="2639865" y="4164721"/>
                      </a:lnTo>
                      <a:lnTo>
                        <a:pt x="2611073" y="4167624"/>
                      </a:lnTo>
                      <a:lnTo>
                        <a:pt x="2584076" y="4164902"/>
                      </a:lnTo>
                      <a:lnTo>
                        <a:pt x="2531581" y="4170194"/>
                      </a:lnTo>
                      <a:cubicBezTo>
                        <a:pt x="2351846" y="4206973"/>
                        <a:pt x="2216642" y="4366004"/>
                        <a:pt x="2216642" y="4556612"/>
                      </a:cubicBezTo>
                      <a:lnTo>
                        <a:pt x="2219396" y="4570249"/>
                      </a:lnTo>
                      <a:lnTo>
                        <a:pt x="2030811" y="4570249"/>
                      </a:lnTo>
                      <a:lnTo>
                        <a:pt x="2029436" y="4556612"/>
                      </a:lnTo>
                      <a:cubicBezTo>
                        <a:pt x="2029436" y="4355844"/>
                        <a:pt x="2131158" y="4178834"/>
                        <a:pt x="2285874" y="4074309"/>
                      </a:cubicBezTo>
                      <a:lnTo>
                        <a:pt x="2309821" y="4061312"/>
                      </a:lnTo>
                      <a:lnTo>
                        <a:pt x="2264865" y="4024220"/>
                      </a:lnTo>
                      <a:cubicBezTo>
                        <a:pt x="2176263" y="3935617"/>
                        <a:pt x="2121461" y="3813214"/>
                        <a:pt x="2121461" y="3678012"/>
                      </a:cubicBezTo>
                      <a:cubicBezTo>
                        <a:pt x="2121461" y="3407607"/>
                        <a:pt x="2340668" y="3188400"/>
                        <a:pt x="2611073" y="3188400"/>
                      </a:cubicBezTo>
                      <a:close/>
                      <a:moveTo>
                        <a:pt x="3588718" y="267928"/>
                      </a:moveTo>
                      <a:lnTo>
                        <a:pt x="234386" y="6051259"/>
                      </a:lnTo>
                      <a:lnTo>
                        <a:pt x="6943050" y="6051259"/>
                      </a:lnTo>
                      <a:close/>
                      <a:moveTo>
                        <a:pt x="3588718" y="0"/>
                      </a:moveTo>
                      <a:lnTo>
                        <a:pt x="7177436" y="6187444"/>
                      </a:lnTo>
                      <a:lnTo>
                        <a:pt x="0" y="618744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24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F100B119-F894-4F65-BF78-D42B7209065D}"/>
                  </a:ext>
                </a:extLst>
              </p:cNvPr>
              <p:cNvGrpSpPr/>
              <p:nvPr/>
            </p:nvGrpSpPr>
            <p:grpSpPr>
              <a:xfrm>
                <a:off x="1975208" y="5136282"/>
                <a:ext cx="582632" cy="957376"/>
                <a:chOff x="1975208" y="5136282"/>
                <a:chExt cx="582632" cy="957376"/>
              </a:xfrm>
            </p:grpSpPr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C7AEAF22-93E7-415B-BCC3-11BB16D96828}"/>
                    </a:ext>
                  </a:extLst>
                </p:cNvPr>
                <p:cNvGrpSpPr/>
                <p:nvPr/>
              </p:nvGrpSpPr>
              <p:grpSpPr>
                <a:xfrm>
                  <a:off x="1975208" y="5136282"/>
                  <a:ext cx="582632" cy="957376"/>
                  <a:chOff x="2397241" y="4902070"/>
                  <a:chExt cx="677654" cy="1113516"/>
                </a:xfrm>
              </p:grpSpPr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47A23CBF-2BE2-4193-9B2E-BB5ACBEB32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397241" y="4902070"/>
                    <a:ext cx="677654" cy="1113516"/>
                  </a:xfrm>
                  <a:custGeom>
                    <a:avLst/>
                    <a:gdLst>
                      <a:gd name="connsiteX0" fmla="*/ 767228 w 1947672"/>
                      <a:gd name="connsiteY0" fmla="*/ 197644 h 3200400"/>
                      <a:gd name="connsiteX1" fmla="*/ 699516 w 1947672"/>
                      <a:gd name="connsiteY1" fmla="*/ 265356 h 3200400"/>
                      <a:gd name="connsiteX2" fmla="*/ 699516 w 1947672"/>
                      <a:gd name="connsiteY2" fmla="*/ 276236 h 3200400"/>
                      <a:gd name="connsiteX3" fmla="*/ 767228 w 1947672"/>
                      <a:gd name="connsiteY3" fmla="*/ 343948 h 3200400"/>
                      <a:gd name="connsiteX4" fmla="*/ 1180444 w 1947672"/>
                      <a:gd name="connsiteY4" fmla="*/ 343948 h 3200400"/>
                      <a:gd name="connsiteX5" fmla="*/ 1248156 w 1947672"/>
                      <a:gd name="connsiteY5" fmla="*/ 276236 h 3200400"/>
                      <a:gd name="connsiteX6" fmla="*/ 1248156 w 1947672"/>
                      <a:gd name="connsiteY6" fmla="*/ 265356 h 3200400"/>
                      <a:gd name="connsiteX7" fmla="*/ 1180444 w 1947672"/>
                      <a:gd name="connsiteY7" fmla="*/ 197644 h 3200400"/>
                      <a:gd name="connsiteX8" fmla="*/ 89885 w 1947672"/>
                      <a:gd name="connsiteY8" fmla="*/ 0 h 3200400"/>
                      <a:gd name="connsiteX9" fmla="*/ 1857787 w 1947672"/>
                      <a:gd name="connsiteY9" fmla="*/ 0 h 3200400"/>
                      <a:gd name="connsiteX10" fmla="*/ 1947672 w 1947672"/>
                      <a:gd name="connsiteY10" fmla="*/ 89885 h 3200400"/>
                      <a:gd name="connsiteX11" fmla="*/ 1947672 w 1947672"/>
                      <a:gd name="connsiteY11" fmla="*/ 3110515 h 3200400"/>
                      <a:gd name="connsiteX12" fmla="*/ 1857787 w 1947672"/>
                      <a:gd name="connsiteY12" fmla="*/ 3200400 h 3200400"/>
                      <a:gd name="connsiteX13" fmla="*/ 89885 w 1947672"/>
                      <a:gd name="connsiteY13" fmla="*/ 3200400 h 3200400"/>
                      <a:gd name="connsiteX14" fmla="*/ 0 w 1947672"/>
                      <a:gd name="connsiteY14" fmla="*/ 3110515 h 3200400"/>
                      <a:gd name="connsiteX15" fmla="*/ 0 w 1947672"/>
                      <a:gd name="connsiteY15" fmla="*/ 89885 h 3200400"/>
                      <a:gd name="connsiteX16" fmla="*/ 89885 w 1947672"/>
                      <a:gd name="connsiteY16" fmla="*/ 0 h 320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947672" h="3200400">
                        <a:moveTo>
                          <a:pt x="767228" y="197644"/>
                        </a:moveTo>
                        <a:cubicBezTo>
                          <a:pt x="729832" y="197644"/>
                          <a:pt x="699516" y="227960"/>
                          <a:pt x="699516" y="265356"/>
                        </a:cubicBezTo>
                        <a:lnTo>
                          <a:pt x="699516" y="276236"/>
                        </a:lnTo>
                        <a:cubicBezTo>
                          <a:pt x="699516" y="313632"/>
                          <a:pt x="729832" y="343948"/>
                          <a:pt x="767228" y="343948"/>
                        </a:cubicBezTo>
                        <a:lnTo>
                          <a:pt x="1180444" y="343948"/>
                        </a:lnTo>
                        <a:cubicBezTo>
                          <a:pt x="1217840" y="343948"/>
                          <a:pt x="1248156" y="313632"/>
                          <a:pt x="1248156" y="276236"/>
                        </a:cubicBezTo>
                        <a:lnTo>
                          <a:pt x="1248156" y="265356"/>
                        </a:lnTo>
                        <a:cubicBezTo>
                          <a:pt x="1248156" y="227960"/>
                          <a:pt x="1217840" y="197644"/>
                          <a:pt x="1180444" y="197644"/>
                        </a:cubicBezTo>
                        <a:close/>
                        <a:moveTo>
                          <a:pt x="89885" y="0"/>
                        </a:moveTo>
                        <a:lnTo>
                          <a:pt x="1857787" y="0"/>
                        </a:lnTo>
                        <a:cubicBezTo>
                          <a:pt x="1907429" y="0"/>
                          <a:pt x="1947672" y="40243"/>
                          <a:pt x="1947672" y="89885"/>
                        </a:cubicBezTo>
                        <a:lnTo>
                          <a:pt x="1947672" y="3110515"/>
                        </a:lnTo>
                        <a:cubicBezTo>
                          <a:pt x="1947672" y="3160157"/>
                          <a:pt x="1907429" y="3200400"/>
                          <a:pt x="1857787" y="3200400"/>
                        </a:cubicBezTo>
                        <a:lnTo>
                          <a:pt x="89885" y="3200400"/>
                        </a:lnTo>
                        <a:cubicBezTo>
                          <a:pt x="40243" y="3200400"/>
                          <a:pt x="0" y="3160157"/>
                          <a:pt x="0" y="3110515"/>
                        </a:cubicBezTo>
                        <a:lnTo>
                          <a:pt x="0" y="89885"/>
                        </a:lnTo>
                        <a:cubicBezTo>
                          <a:pt x="0" y="40243"/>
                          <a:pt x="40243" y="0"/>
                          <a:pt x="8988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89" name="Oval 388">
                    <a:extLst>
                      <a:ext uri="{FF2B5EF4-FFF2-40B4-BE49-F238E27FC236}">
                        <a16:creationId xmlns:a16="http://schemas.microsoft.com/office/drawing/2014/main" id="{452EF527-2FFB-429C-8B04-7D28F427DF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9628" y="5117633"/>
                    <a:ext cx="392880" cy="39288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B53DD6E8-9328-4580-B872-C9A00013F6FE}"/>
                      </a:ext>
                    </a:extLst>
                  </p:cNvPr>
                  <p:cNvGrpSpPr/>
                  <p:nvPr/>
                </p:nvGrpSpPr>
                <p:grpSpPr>
                  <a:xfrm>
                    <a:off x="2620879" y="5162145"/>
                    <a:ext cx="230378" cy="277324"/>
                    <a:chOff x="7132637" y="6251906"/>
                    <a:chExt cx="413352" cy="497586"/>
                  </a:xfrm>
                </p:grpSpPr>
                <p:sp>
                  <p:nvSpPr>
                    <p:cNvPr id="391" name="Oval 8">
                      <a:extLst>
                        <a:ext uri="{FF2B5EF4-FFF2-40B4-BE49-F238E27FC236}">
                          <a16:creationId xmlns:a16="http://schemas.microsoft.com/office/drawing/2014/main" id="{14316310-7A02-4C55-9AE0-7844555B96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92761" y="6251906"/>
                      <a:ext cx="293103" cy="293349"/>
                    </a:xfrm>
                    <a:prstGeom prst="ellips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3260" tIns="46630" rIns="93260" bIns="4663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Segoe UI Semiligh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2" name="Freeform 9">
                      <a:extLst>
                        <a:ext uri="{FF2B5EF4-FFF2-40B4-BE49-F238E27FC236}">
                          <a16:creationId xmlns:a16="http://schemas.microsoft.com/office/drawing/2014/main" id="{08BF325D-CC60-43AA-96F5-D9974D0C10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32637" y="6545262"/>
                      <a:ext cx="413352" cy="204230"/>
                    </a:xfrm>
                    <a:custGeom>
                      <a:avLst/>
                      <a:gdLst>
                        <a:gd name="T0" fmla="*/ 56 w 56"/>
                        <a:gd name="T1" fmla="*/ 28 h 28"/>
                        <a:gd name="T2" fmla="*/ 28 w 56"/>
                        <a:gd name="T3" fmla="*/ 0 h 28"/>
                        <a:gd name="T4" fmla="*/ 0 w 56"/>
                        <a:gd name="T5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6" h="28">
                          <a:moveTo>
                            <a:pt x="56" y="28"/>
                          </a:moveTo>
                          <a:cubicBezTo>
                            <a:pt x="56" y="13"/>
                            <a:pt x="44" y="0"/>
                            <a:pt x="28" y="0"/>
                          </a:cubicBezTo>
                          <a:cubicBezTo>
                            <a:pt x="12" y="0"/>
                            <a:pt x="0" y="13"/>
                            <a:pt x="0" y="28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3260" tIns="46630" rIns="93260" bIns="4663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36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53535"/>
                        </a:solidFill>
                        <a:effectLst/>
                        <a:uLnTx/>
                        <a:uFillTx/>
                        <a:latin typeface="Segoe UI Semiligh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pic>
              <p:nvPicPr>
                <p:cNvPr id="386" name="Picture 385">
                  <a:extLst>
                    <a:ext uri="{FF2B5EF4-FFF2-40B4-BE49-F238E27FC236}">
                      <a16:creationId xmlns:a16="http://schemas.microsoft.com/office/drawing/2014/main" id="{13DFBF32-4392-4D81-8DF5-7B6D30A8C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8606" y="5736708"/>
                  <a:ext cx="195836" cy="195836"/>
                </a:xfrm>
                <a:prstGeom prst="rect">
                  <a:avLst/>
                </a:prstGeom>
              </p:spPr>
            </p:pic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4EB2C949-C586-4783-929C-C49EF730F2E9}"/>
                    </a:ext>
                  </a:extLst>
                </p:cNvPr>
                <p:cNvSpPr txBox="1"/>
                <p:nvPr/>
              </p:nvSpPr>
              <p:spPr>
                <a:xfrm>
                  <a:off x="2033099" y="5930756"/>
                  <a:ext cx="466850" cy="969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32742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contoso</a:t>
                  </a:r>
                  <a:endPara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F35CE9A-441A-4487-B464-6A99A956CCBD}"/>
                </a:ext>
              </a:extLst>
            </p:cNvPr>
            <p:cNvSpPr/>
            <p:nvPr/>
          </p:nvSpPr>
          <p:spPr>
            <a:xfrm>
              <a:off x="1306616" y="2009560"/>
              <a:ext cx="194277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 Semibold" panose="020B0702040204020203" pitchFamily="34" charset="0"/>
                </a:rPr>
                <a:t>Customers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12DEF2-DCE6-4FEB-9227-8E32A5F554AB}"/>
              </a:ext>
            </a:extLst>
          </p:cNvPr>
          <p:cNvGrpSpPr>
            <a:grpSpLocks noChangeAspect="1"/>
          </p:cNvGrpSpPr>
          <p:nvPr/>
        </p:nvGrpSpPr>
        <p:grpSpPr>
          <a:xfrm>
            <a:off x="3651365" y="1835593"/>
            <a:ext cx="5232639" cy="4765051"/>
            <a:chOff x="3766766" y="1841137"/>
            <a:chExt cx="4902942" cy="4464816"/>
          </a:xfrm>
        </p:grpSpPr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A206BB3-3AA4-4570-9F11-51629F2A4921}"/>
                </a:ext>
              </a:extLst>
            </p:cNvPr>
            <p:cNvSpPr/>
            <p:nvPr/>
          </p:nvSpPr>
          <p:spPr bwMode="auto">
            <a:xfrm>
              <a:off x="3766766" y="1907211"/>
              <a:ext cx="4902942" cy="4339875"/>
            </a:xfrm>
            <a:custGeom>
              <a:avLst/>
              <a:gdLst>
                <a:gd name="connsiteX0" fmla="*/ 1305258 w 4902942"/>
                <a:gd name="connsiteY0" fmla="*/ 0 h 4339875"/>
                <a:gd name="connsiteX1" fmla="*/ 3597684 w 4902942"/>
                <a:gd name="connsiteY1" fmla="*/ 0 h 4339875"/>
                <a:gd name="connsiteX2" fmla="*/ 3619988 w 4902942"/>
                <a:gd name="connsiteY2" fmla="*/ 10744 h 4339875"/>
                <a:gd name="connsiteX3" fmla="*/ 4902942 w 4902942"/>
                <a:gd name="connsiteY3" fmla="*/ 2166335 h 4339875"/>
                <a:gd name="connsiteX4" fmla="*/ 3619988 w 4902942"/>
                <a:gd name="connsiteY4" fmla="*/ 4321926 h 4339875"/>
                <a:gd name="connsiteX5" fmla="*/ 3582727 w 4902942"/>
                <a:gd name="connsiteY5" fmla="*/ 4339875 h 4339875"/>
                <a:gd name="connsiteX6" fmla="*/ 1320215 w 4902942"/>
                <a:gd name="connsiteY6" fmla="*/ 4339875 h 4339875"/>
                <a:gd name="connsiteX7" fmla="*/ 1282955 w 4902942"/>
                <a:gd name="connsiteY7" fmla="*/ 4321926 h 4339875"/>
                <a:gd name="connsiteX8" fmla="*/ 0 w 4902942"/>
                <a:gd name="connsiteY8" fmla="*/ 2166335 h 4339875"/>
                <a:gd name="connsiteX9" fmla="*/ 1282955 w 4902942"/>
                <a:gd name="connsiteY9" fmla="*/ 10744 h 433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02942" h="4339875">
                  <a:moveTo>
                    <a:pt x="1305258" y="0"/>
                  </a:moveTo>
                  <a:lnTo>
                    <a:pt x="3597684" y="0"/>
                  </a:lnTo>
                  <a:lnTo>
                    <a:pt x="3619988" y="10744"/>
                  </a:lnTo>
                  <a:cubicBezTo>
                    <a:pt x="4384173" y="425875"/>
                    <a:pt x="4902942" y="1235523"/>
                    <a:pt x="4902942" y="2166335"/>
                  </a:cubicBezTo>
                  <a:cubicBezTo>
                    <a:pt x="4902942" y="3097148"/>
                    <a:pt x="4384173" y="3906796"/>
                    <a:pt x="3619988" y="4321926"/>
                  </a:cubicBezTo>
                  <a:lnTo>
                    <a:pt x="3582727" y="4339875"/>
                  </a:lnTo>
                  <a:lnTo>
                    <a:pt x="1320215" y="4339875"/>
                  </a:lnTo>
                  <a:lnTo>
                    <a:pt x="1282955" y="4321926"/>
                  </a:lnTo>
                  <a:cubicBezTo>
                    <a:pt x="518769" y="3906796"/>
                    <a:pt x="0" y="3097148"/>
                    <a:pt x="0" y="2166335"/>
                  </a:cubicBezTo>
                  <a:cubicBezTo>
                    <a:pt x="0" y="1235523"/>
                    <a:pt x="518769" y="425875"/>
                    <a:pt x="1282955" y="107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762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-5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985828" y="1841137"/>
              <a:ext cx="4464818" cy="446481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-50" normalizeH="0" baseline="0" noProof="0" dirty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Azure AD B2C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 B2C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4883" y="1128793"/>
            <a:ext cx="1226708" cy="1226708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 bwMode="auto">
          <a:xfrm>
            <a:off x="405577" y="1901845"/>
            <a:ext cx="18288" cy="46360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12000232" y="1901845"/>
            <a:ext cx="18288" cy="46360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32DBFE-CB5E-4839-B01B-5168D864B545}"/>
              </a:ext>
            </a:extLst>
          </p:cNvPr>
          <p:cNvGrpSpPr/>
          <p:nvPr/>
        </p:nvGrpSpPr>
        <p:grpSpPr>
          <a:xfrm>
            <a:off x="4206579" y="3330766"/>
            <a:ext cx="4430715" cy="2094363"/>
            <a:chOff x="4206579" y="3177871"/>
            <a:chExt cx="4430715" cy="20943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89771A-2E8C-4886-AE13-0A951384418B}"/>
                </a:ext>
              </a:extLst>
            </p:cNvPr>
            <p:cNvSpPr/>
            <p:nvPr/>
          </p:nvSpPr>
          <p:spPr>
            <a:xfrm>
              <a:off x="4572335" y="3177871"/>
              <a:ext cx="40649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Securely authenticate customers</a:t>
              </a:r>
              <a:b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</a:br>
              <a: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with their preferred identity provider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5366A6-409E-4858-87FF-4ACBF52CDA42}"/>
                </a:ext>
              </a:extLst>
            </p:cNvPr>
            <p:cNvSpPr/>
            <p:nvPr/>
          </p:nvSpPr>
          <p:spPr>
            <a:xfrm>
              <a:off x="4572335" y="3882531"/>
              <a:ext cx="3153043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Provide branded registration</a:t>
              </a:r>
            </a:p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rPr>
                <a:t>and login experiences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F69A80-1749-4ED5-BA5E-A436C0068F7D}"/>
                </a:ext>
              </a:extLst>
            </p:cNvPr>
            <p:cNvSpPr/>
            <p:nvPr/>
          </p:nvSpPr>
          <p:spPr>
            <a:xfrm>
              <a:off x="4572335" y="4625903"/>
              <a:ext cx="33916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Capture login, preference, and </a:t>
              </a:r>
              <a:b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</a:br>
              <a:r>
                <a:rPr kumimoji="0" lang="en-US" sz="2000" b="0" i="0" u="none" strike="noStrike" kern="1200" cap="none" spc="-5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conversion data for customers</a:t>
              </a: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0627F9C1-7E23-424F-9BBB-AE9AECE505D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206579" y="3198173"/>
              <a:ext cx="365760" cy="365760"/>
            </a:xfrm>
            <a:custGeom>
              <a:avLst/>
              <a:gdLst>
                <a:gd name="T0" fmla="*/ 88 w 149"/>
                <a:gd name="T1" fmla="*/ 67 h 149"/>
                <a:gd name="T2" fmla="*/ 65 w 149"/>
                <a:gd name="T3" fmla="*/ 46 h 149"/>
                <a:gd name="T4" fmla="*/ 84 w 149"/>
                <a:gd name="T5" fmla="*/ 46 h 149"/>
                <a:gd name="T6" fmla="*/ 115 w 149"/>
                <a:gd name="T7" fmla="*/ 75 h 149"/>
                <a:gd name="T8" fmla="*/ 84 w 149"/>
                <a:gd name="T9" fmla="*/ 104 h 149"/>
                <a:gd name="T10" fmla="*/ 65 w 149"/>
                <a:gd name="T11" fmla="*/ 104 h 149"/>
                <a:gd name="T12" fmla="*/ 88 w 149"/>
                <a:gd name="T13" fmla="*/ 82 h 149"/>
                <a:gd name="T14" fmla="*/ 36 w 149"/>
                <a:gd name="T15" fmla="*/ 82 h 149"/>
                <a:gd name="T16" fmla="*/ 36 w 149"/>
                <a:gd name="T17" fmla="*/ 67 h 149"/>
                <a:gd name="T18" fmla="*/ 88 w 149"/>
                <a:gd name="T19" fmla="*/ 67 h 149"/>
                <a:gd name="T20" fmla="*/ 74 w 149"/>
                <a:gd name="T21" fmla="*/ 9 h 149"/>
                <a:gd name="T22" fmla="*/ 140 w 149"/>
                <a:gd name="T23" fmla="*/ 75 h 149"/>
                <a:gd name="T24" fmla="*/ 74 w 149"/>
                <a:gd name="T25" fmla="*/ 140 h 149"/>
                <a:gd name="T26" fmla="*/ 9 w 149"/>
                <a:gd name="T27" fmla="*/ 75 h 149"/>
                <a:gd name="T28" fmla="*/ 74 w 149"/>
                <a:gd name="T29" fmla="*/ 9 h 149"/>
                <a:gd name="T30" fmla="*/ 74 w 149"/>
                <a:gd name="T31" fmla="*/ 0 h 149"/>
                <a:gd name="T32" fmla="*/ 0 w 149"/>
                <a:gd name="T33" fmla="*/ 75 h 149"/>
                <a:gd name="T34" fmla="*/ 74 w 149"/>
                <a:gd name="T35" fmla="*/ 149 h 149"/>
                <a:gd name="T36" fmla="*/ 149 w 149"/>
                <a:gd name="T37" fmla="*/ 75 h 149"/>
                <a:gd name="T38" fmla="*/ 74 w 149"/>
                <a:gd name="T3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88" y="67"/>
                  </a:moveTo>
                  <a:cubicBezTo>
                    <a:pt x="65" y="46"/>
                    <a:pt x="65" y="46"/>
                    <a:pt x="65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67"/>
                    <a:pt x="36" y="67"/>
                    <a:pt x="36" y="67"/>
                  </a:cubicBezTo>
                  <a:lnTo>
                    <a:pt x="88" y="67"/>
                  </a:lnTo>
                  <a:close/>
                  <a:moveTo>
                    <a:pt x="74" y="9"/>
                  </a:moveTo>
                  <a:cubicBezTo>
                    <a:pt x="110" y="9"/>
                    <a:pt x="140" y="39"/>
                    <a:pt x="140" y="75"/>
                  </a:cubicBezTo>
                  <a:cubicBezTo>
                    <a:pt x="140" y="111"/>
                    <a:pt x="110" y="140"/>
                    <a:pt x="74" y="140"/>
                  </a:cubicBezTo>
                  <a:cubicBezTo>
                    <a:pt x="38" y="140"/>
                    <a:pt x="9" y="111"/>
                    <a:pt x="9" y="75"/>
                  </a:cubicBezTo>
                  <a:cubicBezTo>
                    <a:pt x="9" y="39"/>
                    <a:pt x="38" y="9"/>
                    <a:pt x="74" y="9"/>
                  </a:cubicBezTo>
                  <a:moveTo>
                    <a:pt x="74" y="0"/>
                  </a:moveTo>
                  <a:cubicBezTo>
                    <a:pt x="33" y="0"/>
                    <a:pt x="0" y="33"/>
                    <a:pt x="0" y="75"/>
                  </a:cubicBezTo>
                  <a:cubicBezTo>
                    <a:pt x="0" y="116"/>
                    <a:pt x="33" y="149"/>
                    <a:pt x="74" y="149"/>
                  </a:cubicBezTo>
                  <a:cubicBezTo>
                    <a:pt x="116" y="149"/>
                    <a:pt x="149" y="116"/>
                    <a:pt x="149" y="75"/>
                  </a:cubicBezTo>
                  <a:cubicBezTo>
                    <a:pt x="149" y="33"/>
                    <a:pt x="116" y="0"/>
                    <a:pt x="7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E8C06C47-6D96-448C-906F-B2CFB120422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206579" y="4634623"/>
              <a:ext cx="365760" cy="365760"/>
            </a:xfrm>
            <a:custGeom>
              <a:avLst/>
              <a:gdLst>
                <a:gd name="T0" fmla="*/ 88 w 149"/>
                <a:gd name="T1" fmla="*/ 67 h 149"/>
                <a:gd name="T2" fmla="*/ 65 w 149"/>
                <a:gd name="T3" fmla="*/ 46 h 149"/>
                <a:gd name="T4" fmla="*/ 84 w 149"/>
                <a:gd name="T5" fmla="*/ 46 h 149"/>
                <a:gd name="T6" fmla="*/ 115 w 149"/>
                <a:gd name="T7" fmla="*/ 75 h 149"/>
                <a:gd name="T8" fmla="*/ 84 w 149"/>
                <a:gd name="T9" fmla="*/ 104 h 149"/>
                <a:gd name="T10" fmla="*/ 65 w 149"/>
                <a:gd name="T11" fmla="*/ 104 h 149"/>
                <a:gd name="T12" fmla="*/ 88 w 149"/>
                <a:gd name="T13" fmla="*/ 82 h 149"/>
                <a:gd name="T14" fmla="*/ 36 w 149"/>
                <a:gd name="T15" fmla="*/ 82 h 149"/>
                <a:gd name="T16" fmla="*/ 36 w 149"/>
                <a:gd name="T17" fmla="*/ 67 h 149"/>
                <a:gd name="T18" fmla="*/ 88 w 149"/>
                <a:gd name="T19" fmla="*/ 67 h 149"/>
                <a:gd name="T20" fmla="*/ 74 w 149"/>
                <a:gd name="T21" fmla="*/ 9 h 149"/>
                <a:gd name="T22" fmla="*/ 140 w 149"/>
                <a:gd name="T23" fmla="*/ 75 h 149"/>
                <a:gd name="T24" fmla="*/ 74 w 149"/>
                <a:gd name="T25" fmla="*/ 140 h 149"/>
                <a:gd name="T26" fmla="*/ 9 w 149"/>
                <a:gd name="T27" fmla="*/ 75 h 149"/>
                <a:gd name="T28" fmla="*/ 74 w 149"/>
                <a:gd name="T29" fmla="*/ 9 h 149"/>
                <a:gd name="T30" fmla="*/ 74 w 149"/>
                <a:gd name="T31" fmla="*/ 0 h 149"/>
                <a:gd name="T32" fmla="*/ 0 w 149"/>
                <a:gd name="T33" fmla="*/ 75 h 149"/>
                <a:gd name="T34" fmla="*/ 74 w 149"/>
                <a:gd name="T35" fmla="*/ 149 h 149"/>
                <a:gd name="T36" fmla="*/ 149 w 149"/>
                <a:gd name="T37" fmla="*/ 75 h 149"/>
                <a:gd name="T38" fmla="*/ 74 w 149"/>
                <a:gd name="T3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88" y="67"/>
                  </a:moveTo>
                  <a:cubicBezTo>
                    <a:pt x="65" y="46"/>
                    <a:pt x="65" y="46"/>
                    <a:pt x="65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67"/>
                    <a:pt x="36" y="67"/>
                    <a:pt x="36" y="67"/>
                  </a:cubicBezTo>
                  <a:lnTo>
                    <a:pt x="88" y="67"/>
                  </a:lnTo>
                  <a:close/>
                  <a:moveTo>
                    <a:pt x="74" y="9"/>
                  </a:moveTo>
                  <a:cubicBezTo>
                    <a:pt x="110" y="9"/>
                    <a:pt x="140" y="39"/>
                    <a:pt x="140" y="75"/>
                  </a:cubicBezTo>
                  <a:cubicBezTo>
                    <a:pt x="140" y="111"/>
                    <a:pt x="110" y="140"/>
                    <a:pt x="74" y="140"/>
                  </a:cubicBezTo>
                  <a:cubicBezTo>
                    <a:pt x="38" y="140"/>
                    <a:pt x="9" y="111"/>
                    <a:pt x="9" y="75"/>
                  </a:cubicBezTo>
                  <a:cubicBezTo>
                    <a:pt x="9" y="39"/>
                    <a:pt x="38" y="9"/>
                    <a:pt x="74" y="9"/>
                  </a:cubicBezTo>
                  <a:moveTo>
                    <a:pt x="74" y="0"/>
                  </a:moveTo>
                  <a:cubicBezTo>
                    <a:pt x="33" y="0"/>
                    <a:pt x="0" y="33"/>
                    <a:pt x="0" y="75"/>
                  </a:cubicBezTo>
                  <a:cubicBezTo>
                    <a:pt x="0" y="116"/>
                    <a:pt x="33" y="149"/>
                    <a:pt x="74" y="149"/>
                  </a:cubicBezTo>
                  <a:cubicBezTo>
                    <a:pt x="116" y="149"/>
                    <a:pt x="149" y="116"/>
                    <a:pt x="149" y="75"/>
                  </a:cubicBezTo>
                  <a:cubicBezTo>
                    <a:pt x="149" y="33"/>
                    <a:pt x="116" y="0"/>
                    <a:pt x="7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" name="Freeform 9">
              <a:extLst>
                <a:ext uri="{FF2B5EF4-FFF2-40B4-BE49-F238E27FC236}">
                  <a16:creationId xmlns:a16="http://schemas.microsoft.com/office/drawing/2014/main" id="{9C05ED93-5019-4036-83DF-738D8BA7EE0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206579" y="3916398"/>
              <a:ext cx="365760" cy="365760"/>
            </a:xfrm>
            <a:custGeom>
              <a:avLst/>
              <a:gdLst>
                <a:gd name="T0" fmla="*/ 88 w 149"/>
                <a:gd name="T1" fmla="*/ 67 h 149"/>
                <a:gd name="T2" fmla="*/ 65 w 149"/>
                <a:gd name="T3" fmla="*/ 46 h 149"/>
                <a:gd name="T4" fmla="*/ 84 w 149"/>
                <a:gd name="T5" fmla="*/ 46 h 149"/>
                <a:gd name="T6" fmla="*/ 115 w 149"/>
                <a:gd name="T7" fmla="*/ 75 h 149"/>
                <a:gd name="T8" fmla="*/ 84 w 149"/>
                <a:gd name="T9" fmla="*/ 104 h 149"/>
                <a:gd name="T10" fmla="*/ 65 w 149"/>
                <a:gd name="T11" fmla="*/ 104 h 149"/>
                <a:gd name="T12" fmla="*/ 88 w 149"/>
                <a:gd name="T13" fmla="*/ 82 h 149"/>
                <a:gd name="T14" fmla="*/ 36 w 149"/>
                <a:gd name="T15" fmla="*/ 82 h 149"/>
                <a:gd name="T16" fmla="*/ 36 w 149"/>
                <a:gd name="T17" fmla="*/ 67 h 149"/>
                <a:gd name="T18" fmla="*/ 88 w 149"/>
                <a:gd name="T19" fmla="*/ 67 h 149"/>
                <a:gd name="T20" fmla="*/ 74 w 149"/>
                <a:gd name="T21" fmla="*/ 9 h 149"/>
                <a:gd name="T22" fmla="*/ 140 w 149"/>
                <a:gd name="T23" fmla="*/ 75 h 149"/>
                <a:gd name="T24" fmla="*/ 74 w 149"/>
                <a:gd name="T25" fmla="*/ 140 h 149"/>
                <a:gd name="T26" fmla="*/ 9 w 149"/>
                <a:gd name="T27" fmla="*/ 75 h 149"/>
                <a:gd name="T28" fmla="*/ 74 w 149"/>
                <a:gd name="T29" fmla="*/ 9 h 149"/>
                <a:gd name="T30" fmla="*/ 74 w 149"/>
                <a:gd name="T31" fmla="*/ 0 h 149"/>
                <a:gd name="T32" fmla="*/ 0 w 149"/>
                <a:gd name="T33" fmla="*/ 75 h 149"/>
                <a:gd name="T34" fmla="*/ 74 w 149"/>
                <a:gd name="T35" fmla="*/ 149 h 149"/>
                <a:gd name="T36" fmla="*/ 149 w 149"/>
                <a:gd name="T37" fmla="*/ 75 h 149"/>
                <a:gd name="T38" fmla="*/ 74 w 149"/>
                <a:gd name="T3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88" y="67"/>
                  </a:moveTo>
                  <a:cubicBezTo>
                    <a:pt x="65" y="46"/>
                    <a:pt x="65" y="46"/>
                    <a:pt x="65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67"/>
                    <a:pt x="36" y="67"/>
                    <a:pt x="36" y="67"/>
                  </a:cubicBezTo>
                  <a:lnTo>
                    <a:pt x="88" y="67"/>
                  </a:lnTo>
                  <a:close/>
                  <a:moveTo>
                    <a:pt x="74" y="9"/>
                  </a:moveTo>
                  <a:cubicBezTo>
                    <a:pt x="110" y="9"/>
                    <a:pt x="140" y="39"/>
                    <a:pt x="140" y="75"/>
                  </a:cubicBezTo>
                  <a:cubicBezTo>
                    <a:pt x="140" y="111"/>
                    <a:pt x="110" y="140"/>
                    <a:pt x="74" y="140"/>
                  </a:cubicBezTo>
                  <a:cubicBezTo>
                    <a:pt x="38" y="140"/>
                    <a:pt x="9" y="111"/>
                    <a:pt x="9" y="75"/>
                  </a:cubicBezTo>
                  <a:cubicBezTo>
                    <a:pt x="9" y="39"/>
                    <a:pt x="38" y="9"/>
                    <a:pt x="74" y="9"/>
                  </a:cubicBezTo>
                  <a:moveTo>
                    <a:pt x="74" y="0"/>
                  </a:moveTo>
                  <a:cubicBezTo>
                    <a:pt x="33" y="0"/>
                    <a:pt x="0" y="33"/>
                    <a:pt x="0" y="75"/>
                  </a:cubicBezTo>
                  <a:cubicBezTo>
                    <a:pt x="0" y="116"/>
                    <a:pt x="33" y="149"/>
                    <a:pt x="74" y="149"/>
                  </a:cubicBezTo>
                  <a:cubicBezTo>
                    <a:pt x="116" y="149"/>
                    <a:pt x="149" y="116"/>
                    <a:pt x="149" y="75"/>
                  </a:cubicBezTo>
                  <a:cubicBezTo>
                    <a:pt x="149" y="33"/>
                    <a:pt x="116" y="0"/>
                    <a:pt x="7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5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sz="7200" dirty="0"/>
              <a:t>B2C Demo</a:t>
            </a:r>
          </a:p>
        </p:txBody>
      </p:sp>
    </p:spTree>
    <p:extLst>
      <p:ext uri="{BB962C8B-B14F-4D97-AF65-F5344CB8AC3E}">
        <p14:creationId xmlns:p14="http://schemas.microsoft.com/office/powerpoint/2010/main" val="27182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395049"/>
          </a:xfrm>
        </p:spPr>
        <p:txBody>
          <a:bodyPr/>
          <a:lstStyle/>
          <a:p>
            <a:r>
              <a:rPr lang="en-US" dirty="0"/>
              <a:t>REST API Endpoints for Azure AD object access</a:t>
            </a:r>
          </a:p>
          <a:p>
            <a:pPr lvl="1"/>
            <a:r>
              <a:rPr lang="en-US" dirty="0"/>
              <a:t>Allows CRUD operations on data and objects</a:t>
            </a:r>
          </a:p>
          <a:p>
            <a:r>
              <a:rPr lang="en-US" dirty="0"/>
              <a:t>Authenticated with Azure AD</a:t>
            </a:r>
          </a:p>
          <a:p>
            <a:pPr lvl="1"/>
            <a:r>
              <a:rPr lang="en-US" dirty="0"/>
              <a:t>Authentication Header vis JWT</a:t>
            </a:r>
          </a:p>
          <a:p>
            <a:pPr lvl="1"/>
            <a:r>
              <a:rPr lang="en-US" dirty="0"/>
              <a:t>User or admin consent must be given to gain access to a token</a:t>
            </a:r>
          </a:p>
          <a:p>
            <a:r>
              <a:rPr lang="en-US" dirty="0"/>
              <a:t>Role-Based Authorization (RBAC)</a:t>
            </a:r>
          </a:p>
          <a:p>
            <a:r>
              <a:rPr lang="en-US" dirty="0"/>
              <a:t>Differential Query</a:t>
            </a:r>
          </a:p>
          <a:p>
            <a:pPr lvl="1"/>
            <a:r>
              <a:rPr lang="en-US" dirty="0"/>
              <a:t>Allows to find changes in Azure AD between two time periods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#6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Microsoft Graph \ Azure Graph API</a:t>
            </a:r>
          </a:p>
        </p:txBody>
      </p:sp>
    </p:spTree>
    <p:extLst>
      <p:ext uri="{BB962C8B-B14F-4D97-AF65-F5344CB8AC3E}">
        <p14:creationId xmlns:p14="http://schemas.microsoft.com/office/powerpoint/2010/main" val="19530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lang="en-US" dirty="0"/>
              <a:t>Azure AD Introduction</a:t>
            </a:r>
          </a:p>
          <a:p>
            <a:r>
              <a:rPr lang="en-US" dirty="0"/>
              <a:t>Azure Top Ten Developer Features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905411"/>
          </a:xfrm>
        </p:spPr>
        <p:txBody>
          <a:bodyPr/>
          <a:lstStyle/>
          <a:p>
            <a:r>
              <a:rPr lang="en-US" dirty="0"/>
              <a:t>Graph Reference</a:t>
            </a:r>
          </a:p>
          <a:p>
            <a:pPr lvl="1"/>
            <a:r>
              <a:rPr lang="en-US" dirty="0">
                <a:hlinkClick r:id="rId3"/>
              </a:rPr>
              <a:t>https://developer.microsoft.com/en-us/graph/docs/concepts/overview</a:t>
            </a:r>
          </a:p>
          <a:p>
            <a:endParaRPr lang="en-US" dirty="0"/>
          </a:p>
          <a:p>
            <a:r>
              <a:rPr lang="en-US" dirty="0"/>
              <a:t>Graph Explorer</a:t>
            </a:r>
          </a:p>
          <a:p>
            <a:pPr lvl="1"/>
            <a:r>
              <a:rPr lang="en-US" dirty="0">
                <a:hlinkClick r:id="rId4"/>
              </a:rPr>
              <a:t>https://developer.microsoft.com/en-us/graph/graph-explorer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#6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Microsoft Graph \ Azure Graph API</a:t>
            </a:r>
          </a:p>
        </p:txBody>
      </p:sp>
    </p:spTree>
    <p:extLst>
      <p:ext uri="{BB962C8B-B14F-4D97-AF65-F5344CB8AC3E}">
        <p14:creationId xmlns:p14="http://schemas.microsoft.com/office/powerpoint/2010/main" val="25397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Azure Graph API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302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1942799"/>
            <a:ext cx="11889565" cy="42976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Active Directory Federated Services (ADFS)</a:t>
            </a:r>
          </a:p>
          <a:p>
            <a:r>
              <a:rPr lang="en-US" dirty="0"/>
              <a:t>AD Pass-Through </a:t>
            </a:r>
            <a:r>
              <a:rPr lang="en-US" dirty="0" err="1"/>
              <a:t>Auth</a:t>
            </a:r>
            <a:endParaRPr lang="en-US" dirty="0"/>
          </a:p>
          <a:p>
            <a:pPr lvl="1"/>
            <a:r>
              <a:rPr lang="en-US" dirty="0"/>
              <a:t>Request for login go directly to the internal Active Directory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lvl="1"/>
            <a:r>
              <a:rPr lang="en-US" dirty="0"/>
              <a:t>Auth0, Ping, </a:t>
            </a:r>
            <a:r>
              <a:rPr lang="en-US" dirty="0" err="1"/>
              <a:t>Okta</a:t>
            </a:r>
            <a:endParaRPr lang="en-US" dirty="0"/>
          </a:p>
          <a:p>
            <a:pPr lvl="1"/>
            <a:r>
              <a:rPr lang="en-US" dirty="0"/>
              <a:t>Identity Server, Policy Server</a:t>
            </a:r>
          </a:p>
          <a:p>
            <a:r>
              <a:rPr lang="en-US" dirty="0"/>
              <a:t>Multi Factor </a:t>
            </a:r>
            <a:r>
              <a:rPr lang="en-US" dirty="0" err="1"/>
              <a:t>Auth</a:t>
            </a:r>
            <a:r>
              <a:rPr lang="en-US" dirty="0"/>
              <a:t> (MFA)</a:t>
            </a:r>
          </a:p>
          <a:p>
            <a:pPr lvl="1"/>
            <a:r>
              <a:rPr lang="en-US" dirty="0"/>
              <a:t>Support for Duo, RSA and </a:t>
            </a:r>
            <a:r>
              <a:rPr lang="en-US" dirty="0" err="1"/>
              <a:t>Trusona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It’s all about TRUST!</a:t>
            </a:r>
          </a:p>
          <a:p>
            <a:pPr lvl="1"/>
            <a:r>
              <a:rPr lang="en-US" dirty="0"/>
              <a:t>Do you trust other people’s trust of other people’s trust of other people’s trust?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#5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Integration with ADFS/3</a:t>
            </a:r>
            <a:r>
              <a:rPr lang="en-US" sz="4000" baseline="30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rd</a:t>
            </a: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 Party </a:t>
            </a:r>
            <a:r>
              <a:rPr lang="en-US" sz="4000" dirty="0" err="1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Auth</a:t>
            </a:r>
            <a:endParaRPr lang="en-US" sz="4000" dirty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209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Identity Integration</a:t>
            </a:r>
            <a:br>
              <a:rPr lang="en-US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129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5884688"/>
          </a:xfrm>
        </p:spPr>
        <p:txBody>
          <a:bodyPr/>
          <a:lstStyle/>
          <a:p>
            <a:r>
              <a:rPr lang="en-US" dirty="0"/>
              <a:t>Run Active Directory in Azure Virtual network</a:t>
            </a:r>
          </a:p>
          <a:p>
            <a:endParaRPr lang="en-US" dirty="0"/>
          </a:p>
          <a:p>
            <a:r>
              <a:rPr lang="en-US" dirty="0"/>
              <a:t>What scenarios does this enable?</a:t>
            </a:r>
          </a:p>
          <a:p>
            <a:pPr lvl="1"/>
            <a:r>
              <a:rPr lang="en-US" dirty="0"/>
              <a:t>‘Lift-and-shift’ LDAP applications</a:t>
            </a:r>
          </a:p>
          <a:p>
            <a:pPr lvl="1"/>
            <a:r>
              <a:rPr lang="en-US" dirty="0"/>
              <a:t>‘Lift-and-shift’ Kerberos applications</a:t>
            </a:r>
          </a:p>
          <a:p>
            <a:pPr lvl="1"/>
            <a:r>
              <a:rPr lang="en-US" dirty="0"/>
              <a:t>‘Lift-and-shift’ SharePoint server</a:t>
            </a:r>
          </a:p>
          <a:p>
            <a:pPr lvl="1"/>
            <a:r>
              <a:rPr lang="en-US" dirty="0"/>
              <a:t>Manage Azure IaaS virtual machines</a:t>
            </a:r>
          </a:p>
          <a:p>
            <a:pPr lvl="1"/>
            <a:r>
              <a:rPr lang="en-US" dirty="0"/>
              <a:t>Domain-joined HDInsight clusters</a:t>
            </a:r>
          </a:p>
          <a:p>
            <a:pPr lvl="1"/>
            <a:r>
              <a:rPr lang="en-US" dirty="0"/>
              <a:t>Remote desktop deployments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#4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Azure Active Directory Domain Services </a:t>
            </a:r>
          </a:p>
        </p:txBody>
      </p:sp>
    </p:spTree>
    <p:extLst>
      <p:ext uri="{BB962C8B-B14F-4D97-AF65-F5344CB8AC3E}">
        <p14:creationId xmlns:p14="http://schemas.microsoft.com/office/powerpoint/2010/main" val="22796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1942799"/>
            <a:ext cx="11889566" cy="4526263"/>
          </a:xfrm>
        </p:spPr>
        <p:txBody>
          <a:bodyPr>
            <a:normAutofit/>
          </a:bodyPr>
          <a:lstStyle/>
          <a:p>
            <a:r>
              <a:rPr lang="en-US" dirty="0"/>
              <a:t>Token Types</a:t>
            </a:r>
          </a:p>
          <a:p>
            <a:pPr lvl="1"/>
            <a:r>
              <a:rPr lang="en-US" dirty="0"/>
              <a:t>Access Tokens – 1 Hour</a:t>
            </a:r>
          </a:p>
          <a:p>
            <a:pPr lvl="2"/>
            <a:r>
              <a:rPr lang="en-US" dirty="0"/>
              <a:t>Based on User, client, resource</a:t>
            </a:r>
          </a:p>
          <a:p>
            <a:pPr lvl="2"/>
            <a:r>
              <a:rPr lang="en-US" b="1" dirty="0"/>
              <a:t>Careful to balance performance and time between password reset/user revoke!</a:t>
            </a:r>
          </a:p>
          <a:p>
            <a:pPr lvl="1"/>
            <a:r>
              <a:rPr lang="en-US" dirty="0"/>
              <a:t>Refresh Tokens (Confidential, Public) – 90 Days</a:t>
            </a:r>
          </a:p>
          <a:p>
            <a:pPr lvl="2"/>
            <a:r>
              <a:rPr lang="en-US" dirty="0"/>
              <a:t>Used to get an updated access token</a:t>
            </a:r>
          </a:p>
          <a:p>
            <a:pPr lvl="1"/>
            <a:r>
              <a:rPr lang="en-US" dirty="0"/>
              <a:t>Session Tokens (Persistent, </a:t>
            </a:r>
            <a:r>
              <a:rPr lang="en-US" dirty="0" err="1"/>
              <a:t>NonPresistent</a:t>
            </a:r>
            <a:r>
              <a:rPr lang="en-US" dirty="0"/>
              <a:t>) – Until-Revoked</a:t>
            </a:r>
          </a:p>
          <a:p>
            <a:pPr lvl="2"/>
            <a:r>
              <a:rPr lang="en-US" dirty="0"/>
              <a:t>Assigned to browser after user signs in</a:t>
            </a:r>
          </a:p>
          <a:p>
            <a:pPr lvl="1"/>
            <a:r>
              <a:rPr lang="en-US" dirty="0"/>
              <a:t>ID Tokens – Until-Revoked</a:t>
            </a:r>
          </a:p>
          <a:p>
            <a:pPr lvl="2"/>
            <a:r>
              <a:rPr lang="en-US" dirty="0"/>
              <a:t>Contain user profile information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#3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Token Lifetime Policies</a:t>
            </a:r>
          </a:p>
        </p:txBody>
      </p:sp>
    </p:spTree>
    <p:extLst>
      <p:ext uri="{BB962C8B-B14F-4D97-AF65-F5344CB8AC3E}">
        <p14:creationId xmlns:p14="http://schemas.microsoft.com/office/powerpoint/2010/main" val="3429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1942799"/>
            <a:ext cx="11889566" cy="4526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Policies can target specific principals</a:t>
            </a:r>
          </a:p>
          <a:p>
            <a:pPr lvl="1"/>
            <a:r>
              <a:rPr lang="en-US" dirty="0"/>
              <a:t>Organization app</a:t>
            </a:r>
          </a:p>
          <a:p>
            <a:pPr lvl="1"/>
            <a:r>
              <a:rPr lang="en-US" dirty="0"/>
              <a:t>Multi-tenant app</a:t>
            </a:r>
          </a:p>
          <a:p>
            <a:pPr lvl="1"/>
            <a:r>
              <a:rPr lang="en-US" dirty="0"/>
              <a:t>Service principal</a:t>
            </a:r>
          </a:p>
          <a:p>
            <a:pPr lvl="2"/>
            <a:r>
              <a:rPr lang="en-US" dirty="0"/>
              <a:t>Aka “Yammer”</a:t>
            </a:r>
          </a:p>
          <a:p>
            <a:r>
              <a:rPr lang="en-US" dirty="0"/>
              <a:t>More than one policy can be applied</a:t>
            </a:r>
          </a:p>
          <a:p>
            <a:pPr lvl="1"/>
            <a:r>
              <a:rPr lang="en-US" dirty="0"/>
              <a:t>Policy with the highest priority is applied</a:t>
            </a:r>
          </a:p>
          <a:p>
            <a:pPr lvl="1"/>
            <a:r>
              <a:rPr lang="en-US" dirty="0"/>
              <a:t>Explicitly assigned; Parent Org of Service Principal; Policy of Application; Default Values</a:t>
            </a:r>
          </a:p>
          <a:p>
            <a:r>
              <a:rPr lang="en-US" dirty="0"/>
              <a:t>Balance must be established</a:t>
            </a:r>
          </a:p>
          <a:p>
            <a:pPr lvl="1"/>
            <a:r>
              <a:rPr lang="en-US" dirty="0"/>
              <a:t>Employees that leave can still access resources with longer expiration times (default </a:t>
            </a:r>
            <a:r>
              <a:rPr lang="en-US"/>
              <a:t>1 hour)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#3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Token Lifetime Policies</a:t>
            </a:r>
          </a:p>
        </p:txBody>
      </p:sp>
    </p:spTree>
    <p:extLst>
      <p:ext uri="{BB962C8B-B14F-4D97-AF65-F5344CB8AC3E}">
        <p14:creationId xmlns:p14="http://schemas.microsoft.com/office/powerpoint/2010/main" val="35717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7" y="1942799"/>
            <a:ext cx="11889566" cy="4526263"/>
          </a:xfrm>
        </p:spPr>
        <p:txBody>
          <a:bodyPr>
            <a:normAutofit/>
          </a:bodyPr>
          <a:lstStyle/>
          <a:p>
            <a:r>
              <a:rPr lang="en-US" dirty="0"/>
              <a:t>Install-Module </a:t>
            </a:r>
            <a:r>
              <a:rPr lang="en-US" dirty="0" err="1"/>
              <a:t>AzureADPreview</a:t>
            </a:r>
            <a:endParaRPr lang="en-US" dirty="0"/>
          </a:p>
          <a:p>
            <a:pPr lvl="1"/>
            <a:r>
              <a:rPr lang="en-US" dirty="0"/>
              <a:t>2.0 Preview</a:t>
            </a:r>
          </a:p>
          <a:p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AzureAdPolicy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#3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Token Lifetime Policies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659107-F211-47EA-889B-98EDF1F1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43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Get-Module AzureADPreview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Token Lifetime Policy 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063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936736"/>
          </a:xfrm>
        </p:spPr>
        <p:txBody>
          <a:bodyPr/>
          <a:lstStyle/>
          <a:p>
            <a:r>
              <a:rPr lang="en-US" dirty="0"/>
              <a:t>Evaluation of conditions before allowing successful Sign-In</a:t>
            </a:r>
          </a:p>
          <a:p>
            <a:pPr lvl="1"/>
            <a:r>
              <a:rPr lang="en-US" b="1" dirty="0"/>
              <a:t>Sign-in Risk </a:t>
            </a:r>
            <a:r>
              <a:rPr lang="en-US" dirty="0"/>
              <a:t>– high probably of a bad actor</a:t>
            </a:r>
          </a:p>
          <a:p>
            <a:pPr lvl="1"/>
            <a:r>
              <a:rPr lang="en-US" b="1" dirty="0"/>
              <a:t>Network location </a:t>
            </a:r>
            <a:r>
              <a:rPr lang="en-US" dirty="0"/>
              <a:t>– Impossible travel; outside of internal network; non-approved locations</a:t>
            </a:r>
          </a:p>
          <a:p>
            <a:pPr lvl="1"/>
            <a:r>
              <a:rPr lang="en-US" b="1" dirty="0"/>
              <a:t>Device Management </a:t>
            </a:r>
            <a:r>
              <a:rPr lang="en-US" dirty="0"/>
              <a:t>– Allow only domain registered devices; Block device types; enforce device compliance</a:t>
            </a:r>
          </a:p>
          <a:p>
            <a:pPr lvl="1"/>
            <a:r>
              <a:rPr lang="en-US" b="1" dirty="0"/>
              <a:t>Client Application</a:t>
            </a:r>
            <a:r>
              <a:rPr lang="en-US" dirty="0"/>
              <a:t> – type of app; known bad apps</a:t>
            </a:r>
          </a:p>
          <a:p>
            <a:r>
              <a:rPr lang="en-US" dirty="0"/>
              <a:t>Supported on SharePoint and Exchange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#2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Conditional Access Policies</a:t>
            </a:r>
          </a:p>
        </p:txBody>
      </p:sp>
    </p:spTree>
    <p:extLst>
      <p:ext uri="{BB962C8B-B14F-4D97-AF65-F5344CB8AC3E}">
        <p14:creationId xmlns:p14="http://schemas.microsoft.com/office/powerpoint/2010/main" val="9644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What is Azure AD?</a:t>
            </a:r>
          </a:p>
        </p:txBody>
      </p:sp>
    </p:spTree>
    <p:extLst>
      <p:ext uri="{BB962C8B-B14F-4D97-AF65-F5344CB8AC3E}">
        <p14:creationId xmlns:p14="http://schemas.microsoft.com/office/powerpoint/2010/main" val="30041023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Conditional Access 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952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8221" y="1744662"/>
            <a:ext cx="11735981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Real-time adaptive machine learning for anomaly detection (Advanced Threat Detection)</a:t>
            </a:r>
          </a:p>
          <a:p>
            <a:pPr lvl="1"/>
            <a:r>
              <a:rPr lang="en-US" dirty="0"/>
              <a:t>Six different risk types detected</a:t>
            </a:r>
          </a:p>
          <a:p>
            <a:pPr lvl="1"/>
            <a:r>
              <a:rPr lang="en-US" dirty="0"/>
              <a:t>Microsoft Intelligent Security Graph</a:t>
            </a:r>
          </a:p>
          <a:p>
            <a:pPr lvl="1"/>
            <a:r>
              <a:rPr lang="en-US" dirty="0"/>
              <a:t>Recommendations to improve security posture</a:t>
            </a:r>
          </a:p>
          <a:p>
            <a:r>
              <a:rPr lang="en-US" dirty="0"/>
              <a:t>Logging for reporting, investigations and run book execution</a:t>
            </a:r>
          </a:p>
          <a:p>
            <a:r>
              <a:rPr lang="en-US" dirty="0"/>
              <a:t>Dashboard and email reporting on many different risk types</a:t>
            </a:r>
          </a:p>
          <a:p>
            <a:r>
              <a:rPr lang="en-US" dirty="0"/>
              <a:t>Smart Account Lockout</a:t>
            </a:r>
          </a:p>
          <a:p>
            <a:pPr lvl="1"/>
            <a:r>
              <a:rPr lang="en-GB" dirty="0"/>
              <a:t>Lockout Threshold – default 10 failed attempts</a:t>
            </a:r>
          </a:p>
          <a:p>
            <a:pPr lvl="1"/>
            <a:r>
              <a:rPr lang="en-GB" dirty="0"/>
              <a:t>Lockout Duration – default 60 seconds</a:t>
            </a:r>
          </a:p>
          <a:p>
            <a:pPr lvl="2"/>
            <a:r>
              <a:rPr lang="en-GB" dirty="0"/>
              <a:t>Automatically increases with a continuing attack</a:t>
            </a:r>
            <a:endParaRPr lang="en-US" dirty="0"/>
          </a:p>
          <a:p>
            <a:r>
              <a:rPr lang="en-US" dirty="0"/>
              <a:t>Access Reviews</a:t>
            </a:r>
          </a:p>
          <a:p>
            <a:pPr lvl="1"/>
            <a:r>
              <a:rPr lang="en-US" dirty="0"/>
              <a:t>Ensure that permission creep doesn’t continue</a:t>
            </a:r>
          </a:p>
          <a:p>
            <a:r>
              <a:rPr lang="en-US" dirty="0"/>
              <a:t>Privileged Identity Management</a:t>
            </a:r>
          </a:p>
          <a:p>
            <a:pPr lvl="1"/>
            <a:r>
              <a:rPr lang="en-US" dirty="0"/>
              <a:t>Enforce on-demand, just-in-time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#1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Security! Security! Security!</a:t>
            </a:r>
          </a:p>
        </p:txBody>
      </p:sp>
    </p:spTree>
    <p:extLst>
      <p:ext uri="{BB962C8B-B14F-4D97-AF65-F5344CB8AC3E}">
        <p14:creationId xmlns:p14="http://schemas.microsoft.com/office/powerpoint/2010/main" val="15655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16C49ACA-2335-422D-AF45-F239B56DD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0"/>
          <a:stretch/>
        </p:blipFill>
        <p:spPr bwMode="auto">
          <a:xfrm>
            <a:off x="9861471" y="1045913"/>
            <a:ext cx="2443591" cy="371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9000E-C706-42E0-9A46-ACA2DC68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92" y="295275"/>
            <a:ext cx="10213125" cy="917575"/>
          </a:xfrm>
        </p:spPr>
        <p:txBody>
          <a:bodyPr/>
          <a:lstStyle/>
          <a:p>
            <a:r>
              <a:rPr lang="en-US" sz="4400" dirty="0"/>
              <a:t>Azure AD feature - Terms of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F68D-DCAD-46B7-951F-EDF37443B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414794" cy="580223"/>
          </a:xfrm>
        </p:spPr>
        <p:txBody>
          <a:bodyPr/>
          <a:lstStyle/>
          <a:p>
            <a:r>
              <a:rPr lang="en-US" sz="2856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Configure, enforce, audit compliance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EC10-2796-4BAC-AF79-BD9853EA4C56}"/>
              </a:ext>
            </a:extLst>
          </p:cNvPr>
          <p:cNvSpPr txBox="1"/>
          <p:nvPr/>
        </p:nvSpPr>
        <p:spPr>
          <a:xfrm>
            <a:off x="275482" y="1909145"/>
            <a:ext cx="9505779" cy="335449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349724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​Configure a terms of use by uploading a PDF document </a:t>
            </a:r>
          </a:p>
          <a:p>
            <a:pPr marL="816095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349651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Target to users, groups or applications using conditional access​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349651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Enforce acceptance of terms for users in scope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349651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Optionally configure multiple policies, for different business needs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349651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Audit events show who accepted / which terms / when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" name="Right Arrow 170">
            <a:extLst>
              <a:ext uri="{FF2B5EF4-FFF2-40B4-BE49-F238E27FC236}">
                <a16:creationId xmlns:a16="http://schemas.microsoft.com/office/drawing/2014/main" id="{923E5197-C453-4114-BB29-9244DFF9ED8D}"/>
              </a:ext>
            </a:extLst>
          </p:cNvPr>
          <p:cNvSpPr/>
          <p:nvPr/>
        </p:nvSpPr>
        <p:spPr bwMode="auto">
          <a:xfrm>
            <a:off x="803530" y="5213014"/>
            <a:ext cx="7306271" cy="689014"/>
          </a:xfrm>
          <a:prstGeom prst="rightArrow">
            <a:avLst/>
          </a:prstGeom>
          <a:solidFill>
            <a:srgbClr val="EAEAEA">
              <a:lumMod val="90000"/>
              <a:alpha val="6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170">
            <a:extLst>
              <a:ext uri="{FF2B5EF4-FFF2-40B4-BE49-F238E27FC236}">
                <a16:creationId xmlns:a16="http://schemas.microsoft.com/office/drawing/2014/main" id="{D9F0EB4E-F57A-4864-9D48-75A542383913}"/>
              </a:ext>
            </a:extLst>
          </p:cNvPr>
          <p:cNvSpPr/>
          <p:nvPr/>
        </p:nvSpPr>
        <p:spPr bwMode="auto">
          <a:xfrm>
            <a:off x="803530" y="5213014"/>
            <a:ext cx="7306271" cy="689014"/>
          </a:xfrm>
          <a:prstGeom prst="rightArrow">
            <a:avLst/>
          </a:prstGeom>
          <a:solidFill>
            <a:srgbClr val="EAEAEA">
              <a:lumMod val="90000"/>
              <a:alpha val="6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397BF-C0A8-406E-93F1-EAD38503F7D8}"/>
              </a:ext>
            </a:extLst>
          </p:cNvPr>
          <p:cNvSpPr txBox="1"/>
          <p:nvPr/>
        </p:nvSpPr>
        <p:spPr>
          <a:xfrm>
            <a:off x="1316397" y="5919512"/>
            <a:ext cx="1133193" cy="40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Create a Terms of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73788-27A0-465C-A60E-18482B3A8843}"/>
              </a:ext>
            </a:extLst>
          </p:cNvPr>
          <p:cNvSpPr txBox="1"/>
          <p:nvPr/>
        </p:nvSpPr>
        <p:spPr>
          <a:xfrm>
            <a:off x="2986245" y="5919512"/>
            <a:ext cx="1133193" cy="41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Enforce at Sign-In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AF53B-9B79-443D-9AB0-C19566AE0321}"/>
              </a:ext>
            </a:extLst>
          </p:cNvPr>
          <p:cNvSpPr/>
          <p:nvPr/>
        </p:nvSpPr>
        <p:spPr bwMode="auto">
          <a:xfrm>
            <a:off x="1587989" y="5266622"/>
            <a:ext cx="590004" cy="590004"/>
          </a:xfrm>
          <a:prstGeom prst="ellipse">
            <a:avLst/>
          </a:prstGeom>
          <a:solidFill>
            <a:srgbClr val="0078D7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B03BE3-32C5-4DD2-A04A-A44262163CD3}"/>
              </a:ext>
            </a:extLst>
          </p:cNvPr>
          <p:cNvGrpSpPr/>
          <p:nvPr/>
        </p:nvGrpSpPr>
        <p:grpSpPr>
          <a:xfrm>
            <a:off x="3286222" y="5266622"/>
            <a:ext cx="590004" cy="590004"/>
            <a:chOff x="2013164" y="3382656"/>
            <a:chExt cx="578570" cy="5785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831E35-7B24-4FAA-AC4A-068689D7F180}"/>
                </a:ext>
              </a:extLst>
            </p:cNvPr>
            <p:cNvSpPr/>
            <p:nvPr/>
          </p:nvSpPr>
          <p:spPr bwMode="auto">
            <a:xfrm>
              <a:off x="2013164" y="3382656"/>
              <a:ext cx="578570" cy="578570"/>
            </a:xfrm>
            <a:prstGeom prst="ellipse">
              <a:avLst/>
            </a:prstGeom>
            <a:solidFill>
              <a:srgbClr val="005AA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3668537A-AC85-4649-871A-49D877E5993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2137342" y="3506834"/>
              <a:ext cx="330215" cy="330215"/>
            </a:xfrm>
            <a:custGeom>
              <a:avLst/>
              <a:gdLst>
                <a:gd name="T0" fmla="*/ 102 w 200"/>
                <a:gd name="T1" fmla="*/ 0 h 200"/>
                <a:gd name="T2" fmla="*/ 101 w 200"/>
                <a:gd name="T3" fmla="*/ 0 h 200"/>
                <a:gd name="T4" fmla="*/ 99 w 200"/>
                <a:gd name="T5" fmla="*/ 0 h 200"/>
                <a:gd name="T6" fmla="*/ 98 w 200"/>
                <a:gd name="T7" fmla="*/ 0 h 200"/>
                <a:gd name="T8" fmla="*/ 98 w 200"/>
                <a:gd name="T9" fmla="*/ 200 h 200"/>
                <a:gd name="T10" fmla="*/ 99 w 200"/>
                <a:gd name="T11" fmla="*/ 200 h 200"/>
                <a:gd name="T12" fmla="*/ 101 w 200"/>
                <a:gd name="T13" fmla="*/ 200 h 200"/>
                <a:gd name="T14" fmla="*/ 102 w 200"/>
                <a:gd name="T15" fmla="*/ 200 h 200"/>
                <a:gd name="T16" fmla="*/ 12 w 200"/>
                <a:gd name="T17" fmla="*/ 106 h 200"/>
                <a:gd name="T18" fmla="*/ 45 w 200"/>
                <a:gd name="T19" fmla="*/ 139 h 200"/>
                <a:gd name="T20" fmla="*/ 12 w 200"/>
                <a:gd name="T21" fmla="*/ 106 h 200"/>
                <a:gd name="T22" fmla="*/ 159 w 200"/>
                <a:gd name="T23" fmla="*/ 94 h 200"/>
                <a:gd name="T24" fmla="*/ 179 w 200"/>
                <a:gd name="T25" fmla="*/ 61 h 200"/>
                <a:gd name="T26" fmla="*/ 147 w 200"/>
                <a:gd name="T27" fmla="*/ 94 h 200"/>
                <a:gd name="T28" fmla="*/ 106 w 200"/>
                <a:gd name="T29" fmla="*/ 61 h 200"/>
                <a:gd name="T30" fmla="*/ 147 w 200"/>
                <a:gd name="T31" fmla="*/ 94 h 200"/>
                <a:gd name="T32" fmla="*/ 106 w 200"/>
                <a:gd name="T33" fmla="*/ 13 h 200"/>
                <a:gd name="T34" fmla="*/ 106 w 200"/>
                <a:gd name="T35" fmla="*/ 50 h 200"/>
                <a:gd name="T36" fmla="*/ 94 w 200"/>
                <a:gd name="T37" fmla="*/ 50 h 200"/>
                <a:gd name="T38" fmla="*/ 94 w 200"/>
                <a:gd name="T39" fmla="*/ 13 h 200"/>
                <a:gd name="T40" fmla="*/ 94 w 200"/>
                <a:gd name="T41" fmla="*/ 94 h 200"/>
                <a:gd name="T42" fmla="*/ 58 w 200"/>
                <a:gd name="T43" fmla="*/ 61 h 200"/>
                <a:gd name="T44" fmla="*/ 41 w 200"/>
                <a:gd name="T45" fmla="*/ 94 h 200"/>
                <a:gd name="T46" fmla="*/ 21 w 200"/>
                <a:gd name="T47" fmla="*/ 61 h 200"/>
                <a:gd name="T48" fmla="*/ 41 w 200"/>
                <a:gd name="T49" fmla="*/ 94 h 200"/>
                <a:gd name="T50" fmla="*/ 94 w 200"/>
                <a:gd name="T51" fmla="*/ 106 h 200"/>
                <a:gd name="T52" fmla="*/ 58 w 200"/>
                <a:gd name="T53" fmla="*/ 139 h 200"/>
                <a:gd name="T54" fmla="*/ 94 w 200"/>
                <a:gd name="T55" fmla="*/ 151 h 200"/>
                <a:gd name="T56" fmla="*/ 62 w 200"/>
                <a:gd name="T57" fmla="*/ 151 h 200"/>
                <a:gd name="T58" fmla="*/ 106 w 200"/>
                <a:gd name="T59" fmla="*/ 187 h 200"/>
                <a:gd name="T60" fmla="*/ 138 w 200"/>
                <a:gd name="T61" fmla="*/ 151 h 200"/>
                <a:gd name="T62" fmla="*/ 106 w 200"/>
                <a:gd name="T63" fmla="*/ 139 h 200"/>
                <a:gd name="T64" fmla="*/ 147 w 200"/>
                <a:gd name="T65" fmla="*/ 106 h 200"/>
                <a:gd name="T66" fmla="*/ 106 w 200"/>
                <a:gd name="T67" fmla="*/ 139 h 200"/>
                <a:gd name="T68" fmla="*/ 188 w 200"/>
                <a:gd name="T69" fmla="*/ 106 h 200"/>
                <a:gd name="T70" fmla="*/ 155 w 200"/>
                <a:gd name="T71" fmla="*/ 139 h 200"/>
                <a:gd name="T72" fmla="*/ 172 w 200"/>
                <a:gd name="T73" fmla="*/ 50 h 200"/>
                <a:gd name="T74" fmla="*/ 135 w 200"/>
                <a:gd name="T75" fmla="*/ 19 h 200"/>
                <a:gd name="T76" fmla="*/ 66 w 200"/>
                <a:gd name="T77" fmla="*/ 19 h 200"/>
                <a:gd name="T78" fmla="*/ 28 w 200"/>
                <a:gd name="T79" fmla="*/ 50 h 200"/>
                <a:gd name="T80" fmla="*/ 28 w 200"/>
                <a:gd name="T81" fmla="*/ 151 h 200"/>
                <a:gd name="T82" fmla="*/ 66 w 200"/>
                <a:gd name="T83" fmla="*/ 181 h 200"/>
                <a:gd name="T84" fmla="*/ 135 w 200"/>
                <a:gd name="T85" fmla="*/ 181 h 200"/>
                <a:gd name="T86" fmla="*/ 172 w 200"/>
                <a:gd name="T87" fmla="*/ 15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cubicBezTo>
                    <a:pt x="200" y="46"/>
                    <a:pt x="156" y="1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0"/>
                    <a:pt x="101" y="0"/>
                  </a:cubicBez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cubicBezTo>
                    <a:pt x="99" y="0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44" y="1"/>
                    <a:pt x="0" y="46"/>
                    <a:pt x="0" y="100"/>
                  </a:cubicBezTo>
                  <a:cubicBezTo>
                    <a:pt x="0" y="155"/>
                    <a:pt x="44" y="199"/>
                    <a:pt x="98" y="200"/>
                  </a:cubicBezTo>
                  <a:cubicBezTo>
                    <a:pt x="98" y="200"/>
                    <a:pt x="98" y="200"/>
                    <a:pt x="98" y="200"/>
                  </a:cubicBezTo>
                  <a:cubicBezTo>
                    <a:pt x="99" y="200"/>
                    <a:pt x="99" y="200"/>
                    <a:pt x="99" y="200"/>
                  </a:cubicBezTo>
                  <a:cubicBezTo>
                    <a:pt x="99" y="200"/>
                    <a:pt x="100" y="200"/>
                    <a:pt x="100" y="200"/>
                  </a:cubicBezTo>
                  <a:cubicBezTo>
                    <a:pt x="101" y="200"/>
                    <a:pt x="101" y="200"/>
                    <a:pt x="101" y="200"/>
                  </a:cubicBezTo>
                  <a:cubicBezTo>
                    <a:pt x="101" y="200"/>
                    <a:pt x="102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56" y="199"/>
                    <a:pt x="200" y="155"/>
                    <a:pt x="200" y="100"/>
                  </a:cubicBezTo>
                  <a:close/>
                  <a:moveTo>
                    <a:pt x="12" y="106"/>
                  </a:moveTo>
                  <a:cubicBezTo>
                    <a:pt x="41" y="106"/>
                    <a:pt x="41" y="106"/>
                    <a:pt x="41" y="106"/>
                  </a:cubicBezTo>
                  <a:cubicBezTo>
                    <a:pt x="41" y="118"/>
                    <a:pt x="43" y="129"/>
                    <a:pt x="45" y="139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6" y="129"/>
                    <a:pt x="13" y="118"/>
                    <a:pt x="12" y="106"/>
                  </a:cubicBezTo>
                  <a:close/>
                  <a:moveTo>
                    <a:pt x="188" y="94"/>
                  </a:moveTo>
                  <a:cubicBezTo>
                    <a:pt x="159" y="94"/>
                    <a:pt x="159" y="94"/>
                    <a:pt x="159" y="94"/>
                  </a:cubicBezTo>
                  <a:cubicBezTo>
                    <a:pt x="159" y="83"/>
                    <a:pt x="157" y="72"/>
                    <a:pt x="155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84" y="72"/>
                    <a:pt x="187" y="83"/>
                    <a:pt x="188" y="94"/>
                  </a:cubicBezTo>
                  <a:close/>
                  <a:moveTo>
                    <a:pt x="147" y="94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5" y="72"/>
                    <a:pt x="147" y="83"/>
                    <a:pt x="147" y="94"/>
                  </a:cubicBezTo>
                  <a:close/>
                  <a:moveTo>
                    <a:pt x="106" y="50"/>
                  </a:moveTo>
                  <a:cubicBezTo>
                    <a:pt x="106" y="13"/>
                    <a:pt x="106" y="13"/>
                    <a:pt x="106" y="13"/>
                  </a:cubicBezTo>
                  <a:cubicBezTo>
                    <a:pt x="119" y="17"/>
                    <a:pt x="131" y="31"/>
                    <a:pt x="138" y="50"/>
                  </a:cubicBezTo>
                  <a:lnTo>
                    <a:pt x="106" y="50"/>
                  </a:lnTo>
                  <a:close/>
                  <a:moveTo>
                    <a:pt x="94" y="13"/>
                  </a:moveTo>
                  <a:cubicBezTo>
                    <a:pt x="94" y="50"/>
                    <a:pt x="94" y="50"/>
                    <a:pt x="94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70" y="31"/>
                    <a:pt x="81" y="17"/>
                    <a:pt x="94" y="13"/>
                  </a:cubicBezTo>
                  <a:close/>
                  <a:moveTo>
                    <a:pt x="94" y="61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83"/>
                    <a:pt x="55" y="72"/>
                    <a:pt x="58" y="61"/>
                  </a:cubicBezTo>
                  <a:lnTo>
                    <a:pt x="94" y="61"/>
                  </a:lnTo>
                  <a:close/>
                  <a:moveTo>
                    <a:pt x="41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3" y="83"/>
                    <a:pt x="16" y="72"/>
                    <a:pt x="21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3" y="72"/>
                    <a:pt x="41" y="83"/>
                    <a:pt x="41" y="94"/>
                  </a:cubicBezTo>
                  <a:close/>
                  <a:moveTo>
                    <a:pt x="53" y="106"/>
                  </a:moveTo>
                  <a:cubicBezTo>
                    <a:pt x="94" y="106"/>
                    <a:pt x="94" y="106"/>
                    <a:pt x="94" y="106"/>
                  </a:cubicBezTo>
                  <a:cubicBezTo>
                    <a:pt x="94" y="139"/>
                    <a:pt x="94" y="139"/>
                    <a:pt x="94" y="139"/>
                  </a:cubicBezTo>
                  <a:cubicBezTo>
                    <a:pt x="58" y="139"/>
                    <a:pt x="58" y="139"/>
                    <a:pt x="58" y="139"/>
                  </a:cubicBezTo>
                  <a:cubicBezTo>
                    <a:pt x="55" y="129"/>
                    <a:pt x="53" y="118"/>
                    <a:pt x="53" y="106"/>
                  </a:cubicBezTo>
                  <a:close/>
                  <a:moveTo>
                    <a:pt x="94" y="151"/>
                  </a:moveTo>
                  <a:cubicBezTo>
                    <a:pt x="94" y="187"/>
                    <a:pt x="94" y="187"/>
                    <a:pt x="94" y="187"/>
                  </a:cubicBezTo>
                  <a:cubicBezTo>
                    <a:pt x="81" y="183"/>
                    <a:pt x="70" y="170"/>
                    <a:pt x="62" y="151"/>
                  </a:cubicBezTo>
                  <a:lnTo>
                    <a:pt x="94" y="151"/>
                  </a:lnTo>
                  <a:close/>
                  <a:moveTo>
                    <a:pt x="106" y="187"/>
                  </a:moveTo>
                  <a:cubicBezTo>
                    <a:pt x="106" y="151"/>
                    <a:pt x="106" y="151"/>
                    <a:pt x="106" y="151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1" y="170"/>
                    <a:pt x="119" y="183"/>
                    <a:pt x="106" y="187"/>
                  </a:cubicBezTo>
                  <a:close/>
                  <a:moveTo>
                    <a:pt x="106" y="139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18"/>
                    <a:pt x="145" y="129"/>
                    <a:pt x="142" y="139"/>
                  </a:cubicBezTo>
                  <a:lnTo>
                    <a:pt x="106" y="139"/>
                  </a:lnTo>
                  <a:close/>
                  <a:moveTo>
                    <a:pt x="159" y="106"/>
                  </a:moveTo>
                  <a:cubicBezTo>
                    <a:pt x="188" y="106"/>
                    <a:pt x="188" y="106"/>
                    <a:pt x="188" y="106"/>
                  </a:cubicBezTo>
                  <a:cubicBezTo>
                    <a:pt x="187" y="118"/>
                    <a:pt x="184" y="129"/>
                    <a:pt x="179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7" y="129"/>
                    <a:pt x="159" y="118"/>
                    <a:pt x="159" y="106"/>
                  </a:cubicBezTo>
                  <a:close/>
                  <a:moveTo>
                    <a:pt x="172" y="50"/>
                  </a:moveTo>
                  <a:cubicBezTo>
                    <a:pt x="151" y="50"/>
                    <a:pt x="151" y="50"/>
                    <a:pt x="151" y="50"/>
                  </a:cubicBezTo>
                  <a:cubicBezTo>
                    <a:pt x="147" y="38"/>
                    <a:pt x="141" y="27"/>
                    <a:pt x="135" y="19"/>
                  </a:cubicBezTo>
                  <a:cubicBezTo>
                    <a:pt x="150" y="26"/>
                    <a:pt x="163" y="36"/>
                    <a:pt x="172" y="50"/>
                  </a:cubicBezTo>
                  <a:close/>
                  <a:moveTo>
                    <a:pt x="66" y="19"/>
                  </a:moveTo>
                  <a:cubicBezTo>
                    <a:pt x="59" y="27"/>
                    <a:pt x="53" y="38"/>
                    <a:pt x="4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8" y="36"/>
                    <a:pt x="51" y="26"/>
                    <a:pt x="66" y="19"/>
                  </a:cubicBezTo>
                  <a:close/>
                  <a:moveTo>
                    <a:pt x="28" y="151"/>
                  </a:moveTo>
                  <a:cubicBezTo>
                    <a:pt x="49" y="151"/>
                    <a:pt x="49" y="151"/>
                    <a:pt x="49" y="151"/>
                  </a:cubicBezTo>
                  <a:cubicBezTo>
                    <a:pt x="53" y="163"/>
                    <a:pt x="59" y="173"/>
                    <a:pt x="66" y="181"/>
                  </a:cubicBezTo>
                  <a:cubicBezTo>
                    <a:pt x="51" y="175"/>
                    <a:pt x="38" y="164"/>
                    <a:pt x="28" y="151"/>
                  </a:cubicBezTo>
                  <a:close/>
                  <a:moveTo>
                    <a:pt x="135" y="181"/>
                  </a:moveTo>
                  <a:cubicBezTo>
                    <a:pt x="141" y="173"/>
                    <a:pt x="147" y="163"/>
                    <a:pt x="151" y="151"/>
                  </a:cubicBezTo>
                  <a:cubicBezTo>
                    <a:pt x="172" y="151"/>
                    <a:pt x="172" y="151"/>
                    <a:pt x="172" y="151"/>
                  </a:cubicBezTo>
                  <a:cubicBezTo>
                    <a:pt x="163" y="164"/>
                    <a:pt x="150" y="175"/>
                    <a:pt x="135" y="181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A0A9D7-831A-4279-99E6-307851708F8D}"/>
              </a:ext>
            </a:extLst>
          </p:cNvPr>
          <p:cNvSpPr txBox="1"/>
          <p:nvPr/>
        </p:nvSpPr>
        <p:spPr>
          <a:xfrm>
            <a:off x="6411091" y="5919512"/>
            <a:ext cx="1133193" cy="41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Review audit reports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E307E0-DC9A-4244-B0FA-DD969BC6C24C}"/>
              </a:ext>
            </a:extLst>
          </p:cNvPr>
          <p:cNvSpPr/>
          <p:nvPr/>
        </p:nvSpPr>
        <p:spPr bwMode="auto">
          <a:xfrm>
            <a:off x="6682684" y="5266622"/>
            <a:ext cx="590004" cy="590004"/>
          </a:xfrm>
          <a:prstGeom prst="ellipse">
            <a:avLst/>
          </a:prstGeom>
          <a:solidFill>
            <a:srgbClr val="0078D7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C39847-3717-4065-86E6-698E666641FA}"/>
              </a:ext>
            </a:extLst>
          </p:cNvPr>
          <p:cNvSpPr/>
          <p:nvPr/>
        </p:nvSpPr>
        <p:spPr bwMode="auto">
          <a:xfrm>
            <a:off x="4984452" y="5266622"/>
            <a:ext cx="590004" cy="59000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505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06548-DCF7-4697-A0DC-D8D7B2C26C89}"/>
              </a:ext>
            </a:extLst>
          </p:cNvPr>
          <p:cNvSpPr txBox="1"/>
          <p:nvPr/>
        </p:nvSpPr>
        <p:spPr>
          <a:xfrm>
            <a:off x="4491610" y="5919512"/>
            <a:ext cx="1575691" cy="25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Users consent</a:t>
            </a:r>
          </a:p>
        </p:txBody>
      </p:sp>
      <p:sp>
        <p:nvSpPr>
          <p:cNvPr id="24" name="Freeform 431">
            <a:extLst>
              <a:ext uri="{FF2B5EF4-FFF2-40B4-BE49-F238E27FC236}">
                <a16:creationId xmlns:a16="http://schemas.microsoft.com/office/drawing/2014/main" id="{AF0705C7-80EE-4549-A784-D3A32E3756CF}"/>
              </a:ext>
            </a:extLst>
          </p:cNvPr>
          <p:cNvSpPr>
            <a:spLocks noEditPoints="1"/>
          </p:cNvSpPr>
          <p:nvPr/>
        </p:nvSpPr>
        <p:spPr bwMode="auto">
          <a:xfrm>
            <a:off x="1759660" y="5399509"/>
            <a:ext cx="277507" cy="277507"/>
          </a:xfrm>
          <a:custGeom>
            <a:avLst/>
            <a:gdLst>
              <a:gd name="T0" fmla="*/ 96 w 96"/>
              <a:gd name="T1" fmla="*/ 16 h 96"/>
              <a:gd name="T2" fmla="*/ 95 w 96"/>
              <a:gd name="T3" fmla="*/ 22 h 96"/>
              <a:gd name="T4" fmla="*/ 91 w 96"/>
              <a:gd name="T5" fmla="*/ 27 h 96"/>
              <a:gd name="T6" fmla="*/ 30 w 96"/>
              <a:gd name="T7" fmla="*/ 89 h 96"/>
              <a:gd name="T8" fmla="*/ 0 w 96"/>
              <a:gd name="T9" fmla="*/ 96 h 96"/>
              <a:gd name="T10" fmla="*/ 7 w 96"/>
              <a:gd name="T11" fmla="*/ 66 h 96"/>
              <a:gd name="T12" fmla="*/ 69 w 96"/>
              <a:gd name="T13" fmla="*/ 5 h 96"/>
              <a:gd name="T14" fmla="*/ 74 w 96"/>
              <a:gd name="T15" fmla="*/ 1 h 96"/>
              <a:gd name="T16" fmla="*/ 80 w 96"/>
              <a:gd name="T17" fmla="*/ 0 h 96"/>
              <a:gd name="T18" fmla="*/ 86 w 96"/>
              <a:gd name="T19" fmla="*/ 1 h 96"/>
              <a:gd name="T20" fmla="*/ 91 w 96"/>
              <a:gd name="T21" fmla="*/ 5 h 96"/>
              <a:gd name="T22" fmla="*/ 95 w 96"/>
              <a:gd name="T23" fmla="*/ 10 h 96"/>
              <a:gd name="T24" fmla="*/ 96 w 96"/>
              <a:gd name="T25" fmla="*/ 16 h 96"/>
              <a:gd name="T26" fmla="*/ 8 w 96"/>
              <a:gd name="T27" fmla="*/ 88 h 96"/>
              <a:gd name="T28" fmla="*/ 24 w 96"/>
              <a:gd name="T29" fmla="*/ 84 h 96"/>
              <a:gd name="T30" fmla="*/ 22 w 96"/>
              <a:gd name="T31" fmla="*/ 80 h 96"/>
              <a:gd name="T32" fmla="*/ 20 w 96"/>
              <a:gd name="T33" fmla="*/ 76 h 96"/>
              <a:gd name="T34" fmla="*/ 16 w 96"/>
              <a:gd name="T35" fmla="*/ 74 h 96"/>
              <a:gd name="T36" fmla="*/ 12 w 96"/>
              <a:gd name="T37" fmla="*/ 72 h 96"/>
              <a:gd name="T38" fmla="*/ 8 w 96"/>
              <a:gd name="T39" fmla="*/ 88 h 96"/>
              <a:gd name="T40" fmla="*/ 15 w 96"/>
              <a:gd name="T41" fmla="*/ 67 h 96"/>
              <a:gd name="T42" fmla="*/ 24 w 96"/>
              <a:gd name="T43" fmla="*/ 72 h 96"/>
              <a:gd name="T44" fmla="*/ 29 w 96"/>
              <a:gd name="T45" fmla="*/ 81 h 96"/>
              <a:gd name="T46" fmla="*/ 80 w 96"/>
              <a:gd name="T47" fmla="*/ 30 h 96"/>
              <a:gd name="T48" fmla="*/ 66 w 96"/>
              <a:gd name="T49" fmla="*/ 16 h 96"/>
              <a:gd name="T50" fmla="*/ 15 w 96"/>
              <a:gd name="T51" fmla="*/ 67 h 96"/>
              <a:gd name="T52" fmla="*/ 84 w 96"/>
              <a:gd name="T53" fmla="*/ 26 h 96"/>
              <a:gd name="T54" fmla="*/ 86 w 96"/>
              <a:gd name="T55" fmla="*/ 24 h 96"/>
              <a:gd name="T56" fmla="*/ 88 w 96"/>
              <a:gd name="T57" fmla="*/ 21 h 96"/>
              <a:gd name="T58" fmla="*/ 90 w 96"/>
              <a:gd name="T59" fmla="*/ 19 h 96"/>
              <a:gd name="T60" fmla="*/ 90 w 96"/>
              <a:gd name="T61" fmla="*/ 16 h 96"/>
              <a:gd name="T62" fmla="*/ 89 w 96"/>
              <a:gd name="T63" fmla="*/ 12 h 96"/>
              <a:gd name="T64" fmla="*/ 87 w 96"/>
              <a:gd name="T65" fmla="*/ 9 h 96"/>
              <a:gd name="T66" fmla="*/ 84 w 96"/>
              <a:gd name="T67" fmla="*/ 7 h 96"/>
              <a:gd name="T68" fmla="*/ 80 w 96"/>
              <a:gd name="T69" fmla="*/ 6 h 96"/>
              <a:gd name="T70" fmla="*/ 77 w 96"/>
              <a:gd name="T71" fmla="*/ 6 h 96"/>
              <a:gd name="T72" fmla="*/ 75 w 96"/>
              <a:gd name="T73" fmla="*/ 8 h 96"/>
              <a:gd name="T74" fmla="*/ 72 w 96"/>
              <a:gd name="T75" fmla="*/ 10 h 96"/>
              <a:gd name="T76" fmla="*/ 70 w 96"/>
              <a:gd name="T77" fmla="*/ 12 h 96"/>
              <a:gd name="T78" fmla="*/ 84 w 96"/>
              <a:gd name="T79" fmla="*/ 2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6" y="16"/>
                </a:moveTo>
                <a:cubicBezTo>
                  <a:pt x="96" y="18"/>
                  <a:pt x="96" y="20"/>
                  <a:pt x="95" y="22"/>
                </a:cubicBezTo>
                <a:cubicBezTo>
                  <a:pt x="94" y="24"/>
                  <a:pt x="93" y="25"/>
                  <a:pt x="91" y="27"/>
                </a:cubicBezTo>
                <a:cubicBezTo>
                  <a:pt x="30" y="89"/>
                  <a:pt x="30" y="89"/>
                  <a:pt x="30" y="89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66"/>
                  <a:pt x="7" y="66"/>
                  <a:pt x="7" y="66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3"/>
                  <a:pt x="72" y="2"/>
                  <a:pt x="74" y="1"/>
                </a:cubicBezTo>
                <a:cubicBezTo>
                  <a:pt x="76" y="0"/>
                  <a:pt x="78" y="0"/>
                  <a:pt x="80" y="0"/>
                </a:cubicBezTo>
                <a:cubicBezTo>
                  <a:pt x="82" y="0"/>
                  <a:pt x="84" y="0"/>
                  <a:pt x="86" y="1"/>
                </a:cubicBezTo>
                <a:cubicBezTo>
                  <a:pt x="88" y="2"/>
                  <a:pt x="90" y="3"/>
                  <a:pt x="91" y="5"/>
                </a:cubicBezTo>
                <a:cubicBezTo>
                  <a:pt x="93" y="6"/>
                  <a:pt x="94" y="8"/>
                  <a:pt x="95" y="10"/>
                </a:cubicBezTo>
                <a:cubicBezTo>
                  <a:pt x="96" y="12"/>
                  <a:pt x="96" y="14"/>
                  <a:pt x="96" y="16"/>
                </a:cubicBezTo>
                <a:close/>
                <a:moveTo>
                  <a:pt x="8" y="88"/>
                </a:moveTo>
                <a:cubicBezTo>
                  <a:pt x="24" y="84"/>
                  <a:pt x="24" y="84"/>
                  <a:pt x="24" y="84"/>
                </a:cubicBezTo>
                <a:cubicBezTo>
                  <a:pt x="23" y="82"/>
                  <a:pt x="23" y="81"/>
                  <a:pt x="22" y="80"/>
                </a:cubicBezTo>
                <a:cubicBezTo>
                  <a:pt x="21" y="79"/>
                  <a:pt x="21" y="77"/>
                  <a:pt x="20" y="76"/>
                </a:cubicBezTo>
                <a:cubicBezTo>
                  <a:pt x="19" y="75"/>
                  <a:pt x="17" y="75"/>
                  <a:pt x="16" y="74"/>
                </a:cubicBezTo>
                <a:cubicBezTo>
                  <a:pt x="15" y="73"/>
                  <a:pt x="14" y="73"/>
                  <a:pt x="12" y="72"/>
                </a:cubicBezTo>
                <a:lnTo>
                  <a:pt x="8" y="88"/>
                </a:lnTo>
                <a:close/>
                <a:moveTo>
                  <a:pt x="15" y="67"/>
                </a:moveTo>
                <a:cubicBezTo>
                  <a:pt x="19" y="68"/>
                  <a:pt x="21" y="70"/>
                  <a:pt x="24" y="72"/>
                </a:cubicBezTo>
                <a:cubicBezTo>
                  <a:pt x="26" y="75"/>
                  <a:pt x="28" y="77"/>
                  <a:pt x="29" y="81"/>
                </a:cubicBezTo>
                <a:cubicBezTo>
                  <a:pt x="80" y="30"/>
                  <a:pt x="80" y="30"/>
                  <a:pt x="80" y="30"/>
                </a:cubicBezTo>
                <a:cubicBezTo>
                  <a:pt x="66" y="16"/>
                  <a:pt x="66" y="16"/>
                  <a:pt x="66" y="16"/>
                </a:cubicBezTo>
                <a:lnTo>
                  <a:pt x="15" y="67"/>
                </a:lnTo>
                <a:close/>
                <a:moveTo>
                  <a:pt x="84" y="26"/>
                </a:moveTo>
                <a:cubicBezTo>
                  <a:pt x="85" y="25"/>
                  <a:pt x="86" y="24"/>
                  <a:pt x="86" y="24"/>
                </a:cubicBezTo>
                <a:cubicBezTo>
                  <a:pt x="87" y="23"/>
                  <a:pt x="88" y="22"/>
                  <a:pt x="88" y="21"/>
                </a:cubicBezTo>
                <a:cubicBezTo>
                  <a:pt x="89" y="21"/>
                  <a:pt x="89" y="20"/>
                  <a:pt x="90" y="19"/>
                </a:cubicBezTo>
                <a:cubicBezTo>
                  <a:pt x="90" y="18"/>
                  <a:pt x="90" y="17"/>
                  <a:pt x="90" y="16"/>
                </a:cubicBezTo>
                <a:cubicBezTo>
                  <a:pt x="90" y="14"/>
                  <a:pt x="90" y="13"/>
                  <a:pt x="89" y="12"/>
                </a:cubicBezTo>
                <a:cubicBezTo>
                  <a:pt x="89" y="11"/>
                  <a:pt x="88" y="10"/>
                  <a:pt x="87" y="9"/>
                </a:cubicBezTo>
                <a:cubicBezTo>
                  <a:pt x="86" y="8"/>
                  <a:pt x="85" y="7"/>
                  <a:pt x="84" y="7"/>
                </a:cubicBezTo>
                <a:cubicBezTo>
                  <a:pt x="83" y="6"/>
                  <a:pt x="82" y="6"/>
                  <a:pt x="80" y="6"/>
                </a:cubicBezTo>
                <a:cubicBezTo>
                  <a:pt x="79" y="6"/>
                  <a:pt x="78" y="6"/>
                  <a:pt x="77" y="6"/>
                </a:cubicBezTo>
                <a:cubicBezTo>
                  <a:pt x="76" y="7"/>
                  <a:pt x="75" y="7"/>
                  <a:pt x="75" y="8"/>
                </a:cubicBezTo>
                <a:cubicBezTo>
                  <a:pt x="74" y="8"/>
                  <a:pt x="73" y="9"/>
                  <a:pt x="72" y="10"/>
                </a:cubicBezTo>
                <a:cubicBezTo>
                  <a:pt x="72" y="10"/>
                  <a:pt x="71" y="11"/>
                  <a:pt x="70" y="12"/>
                </a:cubicBezTo>
                <a:lnTo>
                  <a:pt x="84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71706B53-978F-4169-8701-D93FD2942D65}"/>
              </a:ext>
            </a:extLst>
          </p:cNvPr>
          <p:cNvSpPr>
            <a:spLocks noEditPoints="1"/>
          </p:cNvSpPr>
          <p:nvPr/>
        </p:nvSpPr>
        <p:spPr bwMode="auto">
          <a:xfrm>
            <a:off x="5095686" y="5466040"/>
            <a:ext cx="367537" cy="182959"/>
          </a:xfrm>
          <a:custGeom>
            <a:avLst/>
            <a:gdLst>
              <a:gd name="T0" fmla="*/ 93 w 96"/>
              <a:gd name="T1" fmla="*/ 39 h 48"/>
              <a:gd name="T2" fmla="*/ 90 w 96"/>
              <a:gd name="T3" fmla="*/ 48 h 48"/>
              <a:gd name="T4" fmla="*/ 83 w 96"/>
              <a:gd name="T5" fmla="*/ 37 h 48"/>
              <a:gd name="T6" fmla="*/ 70 w 96"/>
              <a:gd name="T7" fmla="*/ 40 h 48"/>
              <a:gd name="T8" fmla="*/ 60 w 96"/>
              <a:gd name="T9" fmla="*/ 48 h 48"/>
              <a:gd name="T10" fmla="*/ 60 w 96"/>
              <a:gd name="T11" fmla="*/ 35 h 48"/>
              <a:gd name="T12" fmla="*/ 48 w 96"/>
              <a:gd name="T13" fmla="*/ 30 h 48"/>
              <a:gd name="T14" fmla="*/ 31 w 96"/>
              <a:gd name="T15" fmla="*/ 41 h 48"/>
              <a:gd name="T16" fmla="*/ 26 w 96"/>
              <a:gd name="T17" fmla="*/ 39 h 48"/>
              <a:gd name="T18" fmla="*/ 13 w 96"/>
              <a:gd name="T19" fmla="*/ 37 h 48"/>
              <a:gd name="T20" fmla="*/ 6 w 96"/>
              <a:gd name="T21" fmla="*/ 48 h 48"/>
              <a:gd name="T22" fmla="*/ 2 w 96"/>
              <a:gd name="T23" fmla="*/ 39 h 48"/>
              <a:gd name="T24" fmla="*/ 4 w 96"/>
              <a:gd name="T25" fmla="*/ 27 h 48"/>
              <a:gd name="T26" fmla="*/ 7 w 96"/>
              <a:gd name="T27" fmla="*/ 10 h 48"/>
              <a:gd name="T28" fmla="*/ 24 w 96"/>
              <a:gd name="T29" fmla="*/ 7 h 48"/>
              <a:gd name="T30" fmla="*/ 33 w 96"/>
              <a:gd name="T31" fmla="*/ 21 h 48"/>
              <a:gd name="T32" fmla="*/ 29 w 96"/>
              <a:gd name="T33" fmla="*/ 34 h 48"/>
              <a:gd name="T34" fmla="*/ 34 w 96"/>
              <a:gd name="T35" fmla="*/ 21 h 48"/>
              <a:gd name="T36" fmla="*/ 37 w 96"/>
              <a:gd name="T37" fmla="*/ 4 h 48"/>
              <a:gd name="T38" fmla="*/ 54 w 96"/>
              <a:gd name="T39" fmla="*/ 1 h 48"/>
              <a:gd name="T40" fmla="*/ 63 w 96"/>
              <a:gd name="T41" fmla="*/ 15 h 48"/>
              <a:gd name="T42" fmla="*/ 67 w 96"/>
              <a:gd name="T43" fmla="*/ 34 h 48"/>
              <a:gd name="T44" fmla="*/ 66 w 96"/>
              <a:gd name="T45" fmla="*/ 24 h 48"/>
              <a:gd name="T46" fmla="*/ 73 w 96"/>
              <a:gd name="T47" fmla="*/ 13 h 48"/>
              <a:gd name="T48" fmla="*/ 86 w 96"/>
              <a:gd name="T49" fmla="*/ 16 h 48"/>
              <a:gd name="T50" fmla="*/ 89 w 96"/>
              <a:gd name="T51" fmla="*/ 28 h 48"/>
              <a:gd name="T52" fmla="*/ 10 w 96"/>
              <a:gd name="T53" fmla="*/ 25 h 48"/>
              <a:gd name="T54" fmla="*/ 18 w 96"/>
              <a:gd name="T55" fmla="*/ 30 h 48"/>
              <a:gd name="T56" fmla="*/ 26 w 96"/>
              <a:gd name="T57" fmla="*/ 25 h 48"/>
              <a:gd name="T58" fmla="*/ 24 w 96"/>
              <a:gd name="T59" fmla="*/ 15 h 48"/>
              <a:gd name="T60" fmla="*/ 14 w 96"/>
              <a:gd name="T61" fmla="*/ 13 h 48"/>
              <a:gd name="T62" fmla="*/ 9 w 96"/>
              <a:gd name="T63" fmla="*/ 21 h 48"/>
              <a:gd name="T64" fmla="*/ 42 w 96"/>
              <a:gd name="T65" fmla="*/ 21 h 48"/>
              <a:gd name="T66" fmla="*/ 52 w 96"/>
              <a:gd name="T67" fmla="*/ 23 h 48"/>
              <a:gd name="T68" fmla="*/ 57 w 96"/>
              <a:gd name="T69" fmla="*/ 15 h 48"/>
              <a:gd name="T70" fmla="*/ 52 w 96"/>
              <a:gd name="T71" fmla="*/ 7 h 48"/>
              <a:gd name="T72" fmla="*/ 42 w 96"/>
              <a:gd name="T73" fmla="*/ 9 h 48"/>
              <a:gd name="T74" fmla="*/ 72 w 96"/>
              <a:gd name="T75" fmla="*/ 24 h 48"/>
              <a:gd name="T76" fmla="*/ 76 w 96"/>
              <a:gd name="T77" fmla="*/ 30 h 48"/>
              <a:gd name="T78" fmla="*/ 82 w 96"/>
              <a:gd name="T79" fmla="*/ 28 h 48"/>
              <a:gd name="T80" fmla="*/ 84 w 96"/>
              <a:gd name="T81" fmla="*/ 22 h 48"/>
              <a:gd name="T82" fmla="*/ 78 w 96"/>
              <a:gd name="T83" fmla="*/ 18 h 48"/>
              <a:gd name="T84" fmla="*/ 72 w 96"/>
              <a:gd name="T85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48">
                <a:moveTo>
                  <a:pt x="87" y="32"/>
                </a:moveTo>
                <a:cubicBezTo>
                  <a:pt x="88" y="33"/>
                  <a:pt x="89" y="34"/>
                  <a:pt x="91" y="35"/>
                </a:cubicBezTo>
                <a:cubicBezTo>
                  <a:pt x="92" y="36"/>
                  <a:pt x="93" y="38"/>
                  <a:pt x="93" y="39"/>
                </a:cubicBezTo>
                <a:cubicBezTo>
                  <a:pt x="94" y="40"/>
                  <a:pt x="95" y="42"/>
                  <a:pt x="95" y="43"/>
                </a:cubicBezTo>
                <a:cubicBezTo>
                  <a:pt x="96" y="45"/>
                  <a:pt x="96" y="46"/>
                  <a:pt x="96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6"/>
                  <a:pt x="90" y="45"/>
                  <a:pt x="89" y="43"/>
                </a:cubicBezTo>
                <a:cubicBezTo>
                  <a:pt x="88" y="42"/>
                  <a:pt x="88" y="41"/>
                  <a:pt x="86" y="40"/>
                </a:cubicBezTo>
                <a:cubicBezTo>
                  <a:pt x="85" y="38"/>
                  <a:pt x="84" y="38"/>
                  <a:pt x="83" y="37"/>
                </a:cubicBezTo>
                <a:cubicBezTo>
                  <a:pt x="81" y="36"/>
                  <a:pt x="80" y="36"/>
                  <a:pt x="78" y="36"/>
                </a:cubicBezTo>
                <a:cubicBezTo>
                  <a:pt x="76" y="36"/>
                  <a:pt x="75" y="36"/>
                  <a:pt x="73" y="37"/>
                </a:cubicBezTo>
                <a:cubicBezTo>
                  <a:pt x="72" y="38"/>
                  <a:pt x="71" y="38"/>
                  <a:pt x="70" y="40"/>
                </a:cubicBezTo>
                <a:cubicBezTo>
                  <a:pt x="68" y="41"/>
                  <a:pt x="68" y="42"/>
                  <a:pt x="67" y="43"/>
                </a:cubicBezTo>
                <a:cubicBezTo>
                  <a:pt x="66" y="45"/>
                  <a:pt x="66" y="46"/>
                  <a:pt x="66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6"/>
                  <a:pt x="60" y="44"/>
                  <a:pt x="61" y="43"/>
                </a:cubicBezTo>
                <a:cubicBezTo>
                  <a:pt x="61" y="41"/>
                  <a:pt x="62" y="40"/>
                  <a:pt x="63" y="38"/>
                </a:cubicBezTo>
                <a:cubicBezTo>
                  <a:pt x="62" y="37"/>
                  <a:pt x="61" y="36"/>
                  <a:pt x="60" y="35"/>
                </a:cubicBezTo>
                <a:cubicBezTo>
                  <a:pt x="59" y="34"/>
                  <a:pt x="58" y="33"/>
                  <a:pt x="57" y="32"/>
                </a:cubicBezTo>
                <a:cubicBezTo>
                  <a:pt x="55" y="31"/>
                  <a:pt x="54" y="31"/>
                  <a:pt x="52" y="31"/>
                </a:cubicBezTo>
                <a:cubicBezTo>
                  <a:pt x="51" y="30"/>
                  <a:pt x="49" y="30"/>
                  <a:pt x="48" y="30"/>
                </a:cubicBezTo>
                <a:cubicBezTo>
                  <a:pt x="45" y="30"/>
                  <a:pt x="43" y="30"/>
                  <a:pt x="41" y="31"/>
                </a:cubicBezTo>
                <a:cubicBezTo>
                  <a:pt x="39" y="32"/>
                  <a:pt x="37" y="34"/>
                  <a:pt x="35" y="35"/>
                </a:cubicBezTo>
                <a:cubicBezTo>
                  <a:pt x="34" y="37"/>
                  <a:pt x="32" y="39"/>
                  <a:pt x="31" y="41"/>
                </a:cubicBezTo>
                <a:cubicBezTo>
                  <a:pt x="30" y="43"/>
                  <a:pt x="30" y="46"/>
                  <a:pt x="3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5"/>
                  <a:pt x="25" y="42"/>
                  <a:pt x="26" y="39"/>
                </a:cubicBezTo>
                <a:cubicBezTo>
                  <a:pt x="25" y="38"/>
                  <a:pt x="23" y="37"/>
                  <a:pt x="22" y="37"/>
                </a:cubicBezTo>
                <a:cubicBezTo>
                  <a:pt x="21" y="36"/>
                  <a:pt x="19" y="36"/>
                  <a:pt x="18" y="36"/>
                </a:cubicBezTo>
                <a:cubicBezTo>
                  <a:pt x="16" y="36"/>
                  <a:pt x="15" y="36"/>
                  <a:pt x="13" y="37"/>
                </a:cubicBezTo>
                <a:cubicBezTo>
                  <a:pt x="12" y="38"/>
                  <a:pt x="11" y="38"/>
                  <a:pt x="10" y="40"/>
                </a:cubicBezTo>
                <a:cubicBezTo>
                  <a:pt x="8" y="41"/>
                  <a:pt x="8" y="42"/>
                  <a:pt x="7" y="43"/>
                </a:cubicBezTo>
                <a:cubicBezTo>
                  <a:pt x="6" y="45"/>
                  <a:pt x="6" y="46"/>
                  <a:pt x="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0" y="45"/>
                  <a:pt x="1" y="43"/>
                </a:cubicBezTo>
                <a:cubicBezTo>
                  <a:pt x="1" y="42"/>
                  <a:pt x="2" y="41"/>
                  <a:pt x="2" y="39"/>
                </a:cubicBezTo>
                <a:cubicBezTo>
                  <a:pt x="3" y="38"/>
                  <a:pt x="4" y="37"/>
                  <a:pt x="5" y="36"/>
                </a:cubicBezTo>
                <a:cubicBezTo>
                  <a:pt x="6" y="34"/>
                  <a:pt x="7" y="33"/>
                  <a:pt x="9" y="33"/>
                </a:cubicBezTo>
                <a:cubicBezTo>
                  <a:pt x="7" y="31"/>
                  <a:pt x="5" y="29"/>
                  <a:pt x="4" y="27"/>
                </a:cubicBezTo>
                <a:cubicBezTo>
                  <a:pt x="3" y="25"/>
                  <a:pt x="3" y="23"/>
                  <a:pt x="3" y="21"/>
                </a:cubicBezTo>
                <a:cubicBezTo>
                  <a:pt x="3" y="19"/>
                  <a:pt x="3" y="17"/>
                  <a:pt x="4" y="15"/>
                </a:cubicBezTo>
                <a:cubicBezTo>
                  <a:pt x="5" y="13"/>
                  <a:pt x="6" y="12"/>
                  <a:pt x="7" y="10"/>
                </a:cubicBezTo>
                <a:cubicBezTo>
                  <a:pt x="9" y="9"/>
                  <a:pt x="10" y="8"/>
                  <a:pt x="12" y="7"/>
                </a:cubicBezTo>
                <a:cubicBezTo>
                  <a:pt x="14" y="6"/>
                  <a:pt x="16" y="6"/>
                  <a:pt x="18" y="6"/>
                </a:cubicBezTo>
                <a:cubicBezTo>
                  <a:pt x="20" y="6"/>
                  <a:pt x="22" y="6"/>
                  <a:pt x="24" y="7"/>
                </a:cubicBezTo>
                <a:cubicBezTo>
                  <a:pt x="26" y="8"/>
                  <a:pt x="27" y="9"/>
                  <a:pt x="29" y="10"/>
                </a:cubicBezTo>
                <a:cubicBezTo>
                  <a:pt x="30" y="12"/>
                  <a:pt x="31" y="13"/>
                  <a:pt x="32" y="15"/>
                </a:cubicBezTo>
                <a:cubicBezTo>
                  <a:pt x="33" y="17"/>
                  <a:pt x="33" y="19"/>
                  <a:pt x="33" y="21"/>
                </a:cubicBezTo>
                <a:cubicBezTo>
                  <a:pt x="33" y="23"/>
                  <a:pt x="33" y="25"/>
                  <a:pt x="32" y="27"/>
                </a:cubicBezTo>
                <a:cubicBezTo>
                  <a:pt x="31" y="30"/>
                  <a:pt x="29" y="31"/>
                  <a:pt x="27" y="33"/>
                </a:cubicBezTo>
                <a:cubicBezTo>
                  <a:pt x="29" y="34"/>
                  <a:pt x="29" y="34"/>
                  <a:pt x="29" y="34"/>
                </a:cubicBezTo>
                <a:cubicBezTo>
                  <a:pt x="30" y="32"/>
                  <a:pt x="31" y="31"/>
                  <a:pt x="33" y="29"/>
                </a:cubicBezTo>
                <a:cubicBezTo>
                  <a:pt x="35" y="28"/>
                  <a:pt x="36" y="27"/>
                  <a:pt x="38" y="26"/>
                </a:cubicBezTo>
                <a:cubicBezTo>
                  <a:pt x="36" y="25"/>
                  <a:pt x="35" y="23"/>
                  <a:pt x="34" y="21"/>
                </a:cubicBezTo>
                <a:cubicBezTo>
                  <a:pt x="33" y="19"/>
                  <a:pt x="33" y="17"/>
                  <a:pt x="33" y="15"/>
                </a:cubicBezTo>
                <a:cubicBezTo>
                  <a:pt x="33" y="13"/>
                  <a:pt x="33" y="11"/>
                  <a:pt x="34" y="9"/>
                </a:cubicBezTo>
                <a:cubicBezTo>
                  <a:pt x="35" y="7"/>
                  <a:pt x="36" y="6"/>
                  <a:pt x="37" y="4"/>
                </a:cubicBezTo>
                <a:cubicBezTo>
                  <a:pt x="39" y="3"/>
                  <a:pt x="40" y="2"/>
                  <a:pt x="42" y="1"/>
                </a:cubicBezTo>
                <a:cubicBezTo>
                  <a:pt x="44" y="0"/>
                  <a:pt x="46" y="0"/>
                  <a:pt x="48" y="0"/>
                </a:cubicBezTo>
                <a:cubicBezTo>
                  <a:pt x="50" y="0"/>
                  <a:pt x="52" y="0"/>
                  <a:pt x="54" y="1"/>
                </a:cubicBezTo>
                <a:cubicBezTo>
                  <a:pt x="56" y="2"/>
                  <a:pt x="57" y="3"/>
                  <a:pt x="59" y="4"/>
                </a:cubicBezTo>
                <a:cubicBezTo>
                  <a:pt x="60" y="6"/>
                  <a:pt x="61" y="7"/>
                  <a:pt x="62" y="9"/>
                </a:cubicBezTo>
                <a:cubicBezTo>
                  <a:pt x="63" y="11"/>
                  <a:pt x="63" y="13"/>
                  <a:pt x="63" y="15"/>
                </a:cubicBezTo>
                <a:cubicBezTo>
                  <a:pt x="63" y="17"/>
                  <a:pt x="63" y="19"/>
                  <a:pt x="62" y="21"/>
                </a:cubicBezTo>
                <a:cubicBezTo>
                  <a:pt x="61" y="23"/>
                  <a:pt x="60" y="25"/>
                  <a:pt x="58" y="26"/>
                </a:cubicBezTo>
                <a:cubicBezTo>
                  <a:pt x="62" y="28"/>
                  <a:pt x="65" y="30"/>
                  <a:pt x="67" y="34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7" y="30"/>
                  <a:pt x="67" y="28"/>
                </a:cubicBezTo>
                <a:cubicBezTo>
                  <a:pt x="66" y="27"/>
                  <a:pt x="66" y="26"/>
                  <a:pt x="66" y="24"/>
                </a:cubicBezTo>
                <a:cubicBezTo>
                  <a:pt x="66" y="22"/>
                  <a:pt x="66" y="21"/>
                  <a:pt x="67" y="19"/>
                </a:cubicBezTo>
                <a:cubicBezTo>
                  <a:pt x="68" y="18"/>
                  <a:pt x="68" y="17"/>
                  <a:pt x="70" y="16"/>
                </a:cubicBezTo>
                <a:cubicBezTo>
                  <a:pt x="71" y="14"/>
                  <a:pt x="72" y="14"/>
                  <a:pt x="73" y="13"/>
                </a:cubicBezTo>
                <a:cubicBezTo>
                  <a:pt x="75" y="12"/>
                  <a:pt x="76" y="12"/>
                  <a:pt x="78" y="12"/>
                </a:cubicBezTo>
                <a:cubicBezTo>
                  <a:pt x="80" y="12"/>
                  <a:pt x="81" y="12"/>
                  <a:pt x="83" y="13"/>
                </a:cubicBezTo>
                <a:cubicBezTo>
                  <a:pt x="84" y="14"/>
                  <a:pt x="85" y="14"/>
                  <a:pt x="86" y="16"/>
                </a:cubicBezTo>
                <a:cubicBezTo>
                  <a:pt x="88" y="17"/>
                  <a:pt x="88" y="18"/>
                  <a:pt x="89" y="19"/>
                </a:cubicBezTo>
                <a:cubicBezTo>
                  <a:pt x="90" y="21"/>
                  <a:pt x="90" y="22"/>
                  <a:pt x="90" y="24"/>
                </a:cubicBezTo>
                <a:cubicBezTo>
                  <a:pt x="90" y="26"/>
                  <a:pt x="90" y="27"/>
                  <a:pt x="89" y="28"/>
                </a:cubicBezTo>
                <a:cubicBezTo>
                  <a:pt x="89" y="30"/>
                  <a:pt x="88" y="31"/>
                  <a:pt x="87" y="32"/>
                </a:cubicBezTo>
                <a:close/>
                <a:moveTo>
                  <a:pt x="9" y="21"/>
                </a:moveTo>
                <a:cubicBezTo>
                  <a:pt x="9" y="22"/>
                  <a:pt x="9" y="23"/>
                  <a:pt x="10" y="25"/>
                </a:cubicBezTo>
                <a:cubicBezTo>
                  <a:pt x="10" y="26"/>
                  <a:pt x="11" y="27"/>
                  <a:pt x="12" y="27"/>
                </a:cubicBezTo>
                <a:cubicBezTo>
                  <a:pt x="12" y="28"/>
                  <a:pt x="13" y="29"/>
                  <a:pt x="14" y="29"/>
                </a:cubicBezTo>
                <a:cubicBezTo>
                  <a:pt x="16" y="30"/>
                  <a:pt x="17" y="30"/>
                  <a:pt x="18" y="30"/>
                </a:cubicBezTo>
                <a:cubicBezTo>
                  <a:pt x="19" y="30"/>
                  <a:pt x="20" y="30"/>
                  <a:pt x="22" y="29"/>
                </a:cubicBezTo>
                <a:cubicBezTo>
                  <a:pt x="23" y="29"/>
                  <a:pt x="24" y="28"/>
                  <a:pt x="24" y="27"/>
                </a:cubicBezTo>
                <a:cubicBezTo>
                  <a:pt x="25" y="27"/>
                  <a:pt x="26" y="26"/>
                  <a:pt x="26" y="25"/>
                </a:cubicBezTo>
                <a:cubicBezTo>
                  <a:pt x="27" y="23"/>
                  <a:pt x="27" y="22"/>
                  <a:pt x="27" y="21"/>
                </a:cubicBezTo>
                <a:cubicBezTo>
                  <a:pt x="27" y="20"/>
                  <a:pt x="27" y="19"/>
                  <a:pt x="26" y="17"/>
                </a:cubicBezTo>
                <a:cubicBezTo>
                  <a:pt x="26" y="16"/>
                  <a:pt x="25" y="15"/>
                  <a:pt x="24" y="15"/>
                </a:cubicBezTo>
                <a:cubicBezTo>
                  <a:pt x="24" y="14"/>
                  <a:pt x="23" y="13"/>
                  <a:pt x="22" y="13"/>
                </a:cubicBezTo>
                <a:cubicBezTo>
                  <a:pt x="20" y="12"/>
                  <a:pt x="19" y="12"/>
                  <a:pt x="18" y="12"/>
                </a:cubicBezTo>
                <a:cubicBezTo>
                  <a:pt x="17" y="12"/>
                  <a:pt x="16" y="12"/>
                  <a:pt x="14" y="13"/>
                </a:cubicBezTo>
                <a:cubicBezTo>
                  <a:pt x="13" y="13"/>
                  <a:pt x="12" y="14"/>
                  <a:pt x="12" y="15"/>
                </a:cubicBezTo>
                <a:cubicBezTo>
                  <a:pt x="11" y="15"/>
                  <a:pt x="10" y="16"/>
                  <a:pt x="10" y="17"/>
                </a:cubicBezTo>
                <a:cubicBezTo>
                  <a:pt x="9" y="19"/>
                  <a:pt x="9" y="20"/>
                  <a:pt x="9" y="21"/>
                </a:cubicBezTo>
                <a:close/>
                <a:moveTo>
                  <a:pt x="39" y="15"/>
                </a:moveTo>
                <a:cubicBezTo>
                  <a:pt x="39" y="16"/>
                  <a:pt x="39" y="17"/>
                  <a:pt x="40" y="19"/>
                </a:cubicBezTo>
                <a:cubicBezTo>
                  <a:pt x="40" y="20"/>
                  <a:pt x="41" y="21"/>
                  <a:pt x="42" y="21"/>
                </a:cubicBezTo>
                <a:cubicBezTo>
                  <a:pt x="42" y="22"/>
                  <a:pt x="43" y="23"/>
                  <a:pt x="44" y="23"/>
                </a:cubicBezTo>
                <a:cubicBezTo>
                  <a:pt x="46" y="24"/>
                  <a:pt x="47" y="24"/>
                  <a:pt x="48" y="24"/>
                </a:cubicBezTo>
                <a:cubicBezTo>
                  <a:pt x="49" y="24"/>
                  <a:pt x="50" y="24"/>
                  <a:pt x="52" y="23"/>
                </a:cubicBezTo>
                <a:cubicBezTo>
                  <a:pt x="53" y="23"/>
                  <a:pt x="54" y="22"/>
                  <a:pt x="54" y="21"/>
                </a:cubicBezTo>
                <a:cubicBezTo>
                  <a:pt x="55" y="21"/>
                  <a:pt x="56" y="20"/>
                  <a:pt x="56" y="19"/>
                </a:cubicBezTo>
                <a:cubicBezTo>
                  <a:pt x="57" y="17"/>
                  <a:pt x="57" y="16"/>
                  <a:pt x="57" y="15"/>
                </a:cubicBezTo>
                <a:cubicBezTo>
                  <a:pt x="57" y="14"/>
                  <a:pt x="57" y="13"/>
                  <a:pt x="56" y="11"/>
                </a:cubicBezTo>
                <a:cubicBezTo>
                  <a:pt x="56" y="10"/>
                  <a:pt x="55" y="9"/>
                  <a:pt x="54" y="9"/>
                </a:cubicBezTo>
                <a:cubicBezTo>
                  <a:pt x="54" y="8"/>
                  <a:pt x="53" y="7"/>
                  <a:pt x="52" y="7"/>
                </a:cubicBezTo>
                <a:cubicBezTo>
                  <a:pt x="50" y="6"/>
                  <a:pt x="49" y="6"/>
                  <a:pt x="48" y="6"/>
                </a:cubicBezTo>
                <a:cubicBezTo>
                  <a:pt x="47" y="6"/>
                  <a:pt x="46" y="6"/>
                  <a:pt x="44" y="7"/>
                </a:cubicBezTo>
                <a:cubicBezTo>
                  <a:pt x="43" y="7"/>
                  <a:pt x="42" y="8"/>
                  <a:pt x="42" y="9"/>
                </a:cubicBezTo>
                <a:cubicBezTo>
                  <a:pt x="41" y="9"/>
                  <a:pt x="40" y="10"/>
                  <a:pt x="40" y="11"/>
                </a:cubicBezTo>
                <a:cubicBezTo>
                  <a:pt x="39" y="13"/>
                  <a:pt x="39" y="14"/>
                  <a:pt x="39" y="15"/>
                </a:cubicBezTo>
                <a:close/>
                <a:moveTo>
                  <a:pt x="72" y="24"/>
                </a:moveTo>
                <a:cubicBezTo>
                  <a:pt x="72" y="25"/>
                  <a:pt x="72" y="26"/>
                  <a:pt x="72" y="26"/>
                </a:cubicBezTo>
                <a:cubicBezTo>
                  <a:pt x="73" y="27"/>
                  <a:pt x="73" y="28"/>
                  <a:pt x="74" y="28"/>
                </a:cubicBezTo>
                <a:cubicBezTo>
                  <a:pt x="74" y="29"/>
                  <a:pt x="75" y="29"/>
                  <a:pt x="76" y="30"/>
                </a:cubicBezTo>
                <a:cubicBezTo>
                  <a:pt x="76" y="30"/>
                  <a:pt x="77" y="30"/>
                  <a:pt x="78" y="30"/>
                </a:cubicBezTo>
                <a:cubicBezTo>
                  <a:pt x="79" y="30"/>
                  <a:pt x="80" y="30"/>
                  <a:pt x="80" y="30"/>
                </a:cubicBezTo>
                <a:cubicBezTo>
                  <a:pt x="81" y="29"/>
                  <a:pt x="82" y="29"/>
                  <a:pt x="82" y="28"/>
                </a:cubicBezTo>
                <a:cubicBezTo>
                  <a:pt x="83" y="28"/>
                  <a:pt x="83" y="27"/>
                  <a:pt x="84" y="26"/>
                </a:cubicBezTo>
                <a:cubicBezTo>
                  <a:pt x="84" y="26"/>
                  <a:pt x="84" y="25"/>
                  <a:pt x="84" y="24"/>
                </a:cubicBezTo>
                <a:cubicBezTo>
                  <a:pt x="84" y="23"/>
                  <a:pt x="84" y="22"/>
                  <a:pt x="84" y="22"/>
                </a:cubicBezTo>
                <a:cubicBezTo>
                  <a:pt x="83" y="21"/>
                  <a:pt x="83" y="20"/>
                  <a:pt x="82" y="20"/>
                </a:cubicBezTo>
                <a:cubicBezTo>
                  <a:pt x="82" y="19"/>
                  <a:pt x="81" y="19"/>
                  <a:pt x="80" y="18"/>
                </a:cubicBezTo>
                <a:cubicBezTo>
                  <a:pt x="80" y="18"/>
                  <a:pt x="79" y="18"/>
                  <a:pt x="78" y="18"/>
                </a:cubicBezTo>
                <a:cubicBezTo>
                  <a:pt x="77" y="18"/>
                  <a:pt x="76" y="18"/>
                  <a:pt x="76" y="18"/>
                </a:cubicBezTo>
                <a:cubicBezTo>
                  <a:pt x="75" y="19"/>
                  <a:pt x="74" y="19"/>
                  <a:pt x="74" y="20"/>
                </a:cubicBezTo>
                <a:cubicBezTo>
                  <a:pt x="73" y="20"/>
                  <a:pt x="73" y="21"/>
                  <a:pt x="72" y="22"/>
                </a:cubicBezTo>
                <a:cubicBezTo>
                  <a:pt x="72" y="22"/>
                  <a:pt x="72" y="23"/>
                  <a:pt x="72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9" name="Freeform 304">
            <a:extLst>
              <a:ext uri="{FF2B5EF4-FFF2-40B4-BE49-F238E27FC236}">
                <a16:creationId xmlns:a16="http://schemas.microsoft.com/office/drawing/2014/main" id="{AEC64569-9B33-41FD-A8FF-F1B2986F23EB}"/>
              </a:ext>
            </a:extLst>
          </p:cNvPr>
          <p:cNvSpPr>
            <a:spLocks noEditPoints="1"/>
          </p:cNvSpPr>
          <p:nvPr/>
        </p:nvSpPr>
        <p:spPr bwMode="auto">
          <a:xfrm>
            <a:off x="6793917" y="5442563"/>
            <a:ext cx="367537" cy="229913"/>
          </a:xfrm>
          <a:custGeom>
            <a:avLst/>
            <a:gdLst>
              <a:gd name="T0" fmla="*/ 0 w 227"/>
              <a:gd name="T1" fmla="*/ 14 h 142"/>
              <a:gd name="T2" fmla="*/ 0 w 227"/>
              <a:gd name="T3" fmla="*/ 0 h 142"/>
              <a:gd name="T4" fmla="*/ 14 w 227"/>
              <a:gd name="T5" fmla="*/ 0 h 142"/>
              <a:gd name="T6" fmla="*/ 14 w 227"/>
              <a:gd name="T7" fmla="*/ 14 h 142"/>
              <a:gd name="T8" fmla="*/ 0 w 227"/>
              <a:gd name="T9" fmla="*/ 14 h 142"/>
              <a:gd name="T10" fmla="*/ 0 w 227"/>
              <a:gd name="T11" fmla="*/ 57 h 142"/>
              <a:gd name="T12" fmla="*/ 0 w 227"/>
              <a:gd name="T13" fmla="*/ 42 h 142"/>
              <a:gd name="T14" fmla="*/ 14 w 227"/>
              <a:gd name="T15" fmla="*/ 42 h 142"/>
              <a:gd name="T16" fmla="*/ 14 w 227"/>
              <a:gd name="T17" fmla="*/ 57 h 142"/>
              <a:gd name="T18" fmla="*/ 0 w 227"/>
              <a:gd name="T19" fmla="*/ 57 h 142"/>
              <a:gd name="T20" fmla="*/ 0 w 227"/>
              <a:gd name="T21" fmla="*/ 99 h 142"/>
              <a:gd name="T22" fmla="*/ 0 w 227"/>
              <a:gd name="T23" fmla="*/ 85 h 142"/>
              <a:gd name="T24" fmla="*/ 14 w 227"/>
              <a:gd name="T25" fmla="*/ 85 h 142"/>
              <a:gd name="T26" fmla="*/ 14 w 227"/>
              <a:gd name="T27" fmla="*/ 99 h 142"/>
              <a:gd name="T28" fmla="*/ 0 w 227"/>
              <a:gd name="T29" fmla="*/ 99 h 142"/>
              <a:gd name="T30" fmla="*/ 0 w 227"/>
              <a:gd name="T31" fmla="*/ 142 h 142"/>
              <a:gd name="T32" fmla="*/ 0 w 227"/>
              <a:gd name="T33" fmla="*/ 128 h 142"/>
              <a:gd name="T34" fmla="*/ 14 w 227"/>
              <a:gd name="T35" fmla="*/ 128 h 142"/>
              <a:gd name="T36" fmla="*/ 14 w 227"/>
              <a:gd name="T37" fmla="*/ 142 h 142"/>
              <a:gd name="T38" fmla="*/ 0 w 227"/>
              <a:gd name="T39" fmla="*/ 142 h 142"/>
              <a:gd name="T40" fmla="*/ 42 w 227"/>
              <a:gd name="T41" fmla="*/ 0 h 142"/>
              <a:gd name="T42" fmla="*/ 227 w 227"/>
              <a:gd name="T43" fmla="*/ 0 h 142"/>
              <a:gd name="T44" fmla="*/ 227 w 227"/>
              <a:gd name="T45" fmla="*/ 14 h 142"/>
              <a:gd name="T46" fmla="*/ 42 w 227"/>
              <a:gd name="T47" fmla="*/ 14 h 142"/>
              <a:gd name="T48" fmla="*/ 42 w 227"/>
              <a:gd name="T49" fmla="*/ 0 h 142"/>
              <a:gd name="T50" fmla="*/ 42 w 227"/>
              <a:gd name="T51" fmla="*/ 57 h 142"/>
              <a:gd name="T52" fmla="*/ 42 w 227"/>
              <a:gd name="T53" fmla="*/ 42 h 142"/>
              <a:gd name="T54" fmla="*/ 227 w 227"/>
              <a:gd name="T55" fmla="*/ 42 h 142"/>
              <a:gd name="T56" fmla="*/ 227 w 227"/>
              <a:gd name="T57" fmla="*/ 57 h 142"/>
              <a:gd name="T58" fmla="*/ 42 w 227"/>
              <a:gd name="T59" fmla="*/ 57 h 142"/>
              <a:gd name="T60" fmla="*/ 42 w 227"/>
              <a:gd name="T61" fmla="*/ 99 h 142"/>
              <a:gd name="T62" fmla="*/ 42 w 227"/>
              <a:gd name="T63" fmla="*/ 85 h 142"/>
              <a:gd name="T64" fmla="*/ 227 w 227"/>
              <a:gd name="T65" fmla="*/ 85 h 142"/>
              <a:gd name="T66" fmla="*/ 227 w 227"/>
              <a:gd name="T67" fmla="*/ 99 h 142"/>
              <a:gd name="T68" fmla="*/ 42 w 227"/>
              <a:gd name="T69" fmla="*/ 99 h 142"/>
              <a:gd name="T70" fmla="*/ 42 w 227"/>
              <a:gd name="T71" fmla="*/ 142 h 142"/>
              <a:gd name="T72" fmla="*/ 42 w 227"/>
              <a:gd name="T73" fmla="*/ 128 h 142"/>
              <a:gd name="T74" fmla="*/ 227 w 227"/>
              <a:gd name="T75" fmla="*/ 128 h 142"/>
              <a:gd name="T76" fmla="*/ 227 w 227"/>
              <a:gd name="T77" fmla="*/ 142 h 142"/>
              <a:gd name="T78" fmla="*/ 42 w 227"/>
              <a:gd name="T7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142"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  <a:moveTo>
                  <a:pt x="0" y="57"/>
                </a:moveTo>
                <a:lnTo>
                  <a:pt x="0" y="42"/>
                </a:lnTo>
                <a:lnTo>
                  <a:pt x="14" y="42"/>
                </a:lnTo>
                <a:lnTo>
                  <a:pt x="14" y="57"/>
                </a:lnTo>
                <a:lnTo>
                  <a:pt x="0" y="57"/>
                </a:lnTo>
                <a:close/>
                <a:moveTo>
                  <a:pt x="0" y="99"/>
                </a:moveTo>
                <a:lnTo>
                  <a:pt x="0" y="85"/>
                </a:lnTo>
                <a:lnTo>
                  <a:pt x="14" y="85"/>
                </a:lnTo>
                <a:lnTo>
                  <a:pt x="14" y="99"/>
                </a:lnTo>
                <a:lnTo>
                  <a:pt x="0" y="99"/>
                </a:lnTo>
                <a:close/>
                <a:moveTo>
                  <a:pt x="0" y="142"/>
                </a:moveTo>
                <a:lnTo>
                  <a:pt x="0" y="128"/>
                </a:lnTo>
                <a:lnTo>
                  <a:pt x="14" y="128"/>
                </a:lnTo>
                <a:lnTo>
                  <a:pt x="14" y="142"/>
                </a:lnTo>
                <a:lnTo>
                  <a:pt x="0" y="142"/>
                </a:lnTo>
                <a:close/>
                <a:moveTo>
                  <a:pt x="42" y="0"/>
                </a:moveTo>
                <a:lnTo>
                  <a:pt x="227" y="0"/>
                </a:lnTo>
                <a:lnTo>
                  <a:pt x="227" y="14"/>
                </a:lnTo>
                <a:lnTo>
                  <a:pt x="42" y="14"/>
                </a:lnTo>
                <a:lnTo>
                  <a:pt x="42" y="0"/>
                </a:lnTo>
                <a:close/>
                <a:moveTo>
                  <a:pt x="42" y="57"/>
                </a:moveTo>
                <a:lnTo>
                  <a:pt x="42" y="42"/>
                </a:lnTo>
                <a:lnTo>
                  <a:pt x="227" y="42"/>
                </a:lnTo>
                <a:lnTo>
                  <a:pt x="227" y="57"/>
                </a:lnTo>
                <a:lnTo>
                  <a:pt x="42" y="57"/>
                </a:lnTo>
                <a:close/>
                <a:moveTo>
                  <a:pt x="42" y="99"/>
                </a:moveTo>
                <a:lnTo>
                  <a:pt x="42" y="85"/>
                </a:lnTo>
                <a:lnTo>
                  <a:pt x="227" y="85"/>
                </a:lnTo>
                <a:lnTo>
                  <a:pt x="227" y="99"/>
                </a:lnTo>
                <a:lnTo>
                  <a:pt x="42" y="99"/>
                </a:lnTo>
                <a:close/>
                <a:moveTo>
                  <a:pt x="42" y="142"/>
                </a:moveTo>
                <a:lnTo>
                  <a:pt x="42" y="128"/>
                </a:lnTo>
                <a:lnTo>
                  <a:pt x="227" y="128"/>
                </a:lnTo>
                <a:lnTo>
                  <a:pt x="227" y="142"/>
                </a:lnTo>
                <a:lnTo>
                  <a:pt x="42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19638" t="10908" r="34602" b="72911"/>
          <a:stretch/>
        </p:blipFill>
        <p:spPr>
          <a:xfrm>
            <a:off x="8783053" y="5098929"/>
            <a:ext cx="3950906" cy="9179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10583-EC85-4B8F-AB4C-3E29B46C2632}"/>
              </a:ext>
            </a:extLst>
          </p:cNvPr>
          <p:cNvGrpSpPr/>
          <p:nvPr/>
        </p:nvGrpSpPr>
        <p:grpSpPr>
          <a:xfrm>
            <a:off x="457200" y="400548"/>
            <a:ext cx="898358" cy="517065"/>
            <a:chOff x="8545774" y="1504373"/>
            <a:chExt cx="898358" cy="5170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B3C101-30CE-4BA9-9B01-2CEB1707FDBB}"/>
                </a:ext>
              </a:extLst>
            </p:cNvPr>
            <p:cNvSpPr/>
            <p:nvPr/>
          </p:nvSpPr>
          <p:spPr bwMode="auto">
            <a:xfrm>
              <a:off x="8545774" y="1563446"/>
              <a:ext cx="898358" cy="417095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AD8F8-DDAB-44A5-84AB-F5BE0712CFC0}"/>
                </a:ext>
              </a:extLst>
            </p:cNvPr>
            <p:cNvSpPr txBox="1"/>
            <p:nvPr/>
          </p:nvSpPr>
          <p:spPr>
            <a:xfrm>
              <a:off x="8589233" y="1504373"/>
              <a:ext cx="811441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6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16="http://schemas.microsoft.com/office/drawing/2014/main" xmlns:a14="http://schemas.microsoft.com/office/drawing/2010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5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7744"/>
          <a:stretch/>
        </p:blipFill>
        <p:spPr>
          <a:xfrm>
            <a:off x="8221034" y="1212849"/>
            <a:ext cx="4215442" cy="2996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9000E-C706-42E0-9A46-ACA2DC68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51" y="295274"/>
            <a:ext cx="10859852" cy="917575"/>
          </a:xfrm>
        </p:spPr>
        <p:txBody>
          <a:bodyPr/>
          <a:lstStyle/>
          <a:p>
            <a:r>
              <a:rPr lang="en-US" sz="4400" dirty="0"/>
              <a:t>Azure AD feature - Access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F68D-DCAD-46B7-951F-EDF37443B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674123" cy="580223"/>
          </a:xfrm>
        </p:spPr>
        <p:txBody>
          <a:bodyPr/>
          <a:lstStyle/>
          <a:p>
            <a:r>
              <a:rPr lang="en-US" sz="2856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Recertify: attest and audit continued access</a:t>
            </a:r>
          </a:p>
        </p:txBody>
      </p:sp>
      <p:sp>
        <p:nvSpPr>
          <p:cNvPr id="5" name="Right Arrow 170">
            <a:extLst>
              <a:ext uri="{FF2B5EF4-FFF2-40B4-BE49-F238E27FC236}">
                <a16:creationId xmlns:a16="http://schemas.microsoft.com/office/drawing/2014/main" id="{923E5197-C453-4114-BB29-9244DFF9ED8D}"/>
              </a:ext>
            </a:extLst>
          </p:cNvPr>
          <p:cNvSpPr/>
          <p:nvPr/>
        </p:nvSpPr>
        <p:spPr bwMode="auto">
          <a:xfrm>
            <a:off x="619047" y="5461665"/>
            <a:ext cx="7306271" cy="689014"/>
          </a:xfrm>
          <a:prstGeom prst="rightArrow">
            <a:avLst/>
          </a:prstGeom>
          <a:solidFill>
            <a:srgbClr val="EAEAEA">
              <a:lumMod val="90000"/>
              <a:alpha val="6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170">
            <a:extLst>
              <a:ext uri="{FF2B5EF4-FFF2-40B4-BE49-F238E27FC236}">
                <a16:creationId xmlns:a16="http://schemas.microsoft.com/office/drawing/2014/main" id="{D9F0EB4E-F57A-4864-9D48-75A542383913}"/>
              </a:ext>
            </a:extLst>
          </p:cNvPr>
          <p:cNvSpPr/>
          <p:nvPr/>
        </p:nvSpPr>
        <p:spPr bwMode="auto">
          <a:xfrm>
            <a:off x="619047" y="5461665"/>
            <a:ext cx="7306271" cy="689014"/>
          </a:xfrm>
          <a:prstGeom prst="rightArrow">
            <a:avLst/>
          </a:prstGeom>
          <a:solidFill>
            <a:srgbClr val="EAEAEA">
              <a:lumMod val="90000"/>
              <a:alpha val="6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397BF-C0A8-406E-93F1-EAD38503F7D8}"/>
              </a:ext>
            </a:extLst>
          </p:cNvPr>
          <p:cNvSpPr txBox="1"/>
          <p:nvPr/>
        </p:nvSpPr>
        <p:spPr>
          <a:xfrm>
            <a:off x="1131914" y="6168163"/>
            <a:ext cx="1133193" cy="41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Create an access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73788-27A0-465C-A60E-18482B3A8843}"/>
              </a:ext>
            </a:extLst>
          </p:cNvPr>
          <p:cNvSpPr txBox="1"/>
          <p:nvPr/>
        </p:nvSpPr>
        <p:spPr>
          <a:xfrm>
            <a:off x="2801762" y="6168163"/>
            <a:ext cx="1133193" cy="41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Reviewers give feedback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AF53B-9B79-443D-9AB0-C19566AE0321}"/>
              </a:ext>
            </a:extLst>
          </p:cNvPr>
          <p:cNvSpPr/>
          <p:nvPr/>
        </p:nvSpPr>
        <p:spPr bwMode="auto">
          <a:xfrm>
            <a:off x="1403506" y="5515273"/>
            <a:ext cx="590004" cy="590004"/>
          </a:xfrm>
          <a:prstGeom prst="ellipse">
            <a:avLst/>
          </a:prstGeom>
          <a:solidFill>
            <a:srgbClr val="0078D7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831E35-7B24-4FAA-AC4A-068689D7F180}"/>
              </a:ext>
            </a:extLst>
          </p:cNvPr>
          <p:cNvSpPr/>
          <p:nvPr/>
        </p:nvSpPr>
        <p:spPr bwMode="auto">
          <a:xfrm>
            <a:off x="4796044" y="5511168"/>
            <a:ext cx="590004" cy="590004"/>
          </a:xfrm>
          <a:prstGeom prst="ellipse">
            <a:avLst/>
          </a:prstGeom>
          <a:solidFill>
            <a:srgbClr val="005AA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54">
            <a:extLst>
              <a:ext uri="{FF2B5EF4-FFF2-40B4-BE49-F238E27FC236}">
                <a16:creationId xmlns:a16="http://schemas.microsoft.com/office/drawing/2014/main" id="{3668537A-AC85-4649-871A-49D877E5993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922676" y="5637799"/>
            <a:ext cx="336741" cy="336741"/>
          </a:xfrm>
          <a:prstGeom prst="noSmoking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A9D7-831A-4279-99E6-307851708F8D}"/>
              </a:ext>
            </a:extLst>
          </p:cNvPr>
          <p:cNvSpPr txBox="1"/>
          <p:nvPr/>
        </p:nvSpPr>
        <p:spPr>
          <a:xfrm>
            <a:off x="6226608" y="6168163"/>
            <a:ext cx="1133193" cy="41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Review audit reports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E307E0-DC9A-4244-B0FA-DD969BC6C24C}"/>
              </a:ext>
            </a:extLst>
          </p:cNvPr>
          <p:cNvSpPr/>
          <p:nvPr/>
        </p:nvSpPr>
        <p:spPr bwMode="auto">
          <a:xfrm>
            <a:off x="6498201" y="5515273"/>
            <a:ext cx="590004" cy="590004"/>
          </a:xfrm>
          <a:prstGeom prst="ellipse">
            <a:avLst/>
          </a:prstGeom>
          <a:solidFill>
            <a:srgbClr val="0078D7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C39847-3717-4065-86E6-698E666641FA}"/>
              </a:ext>
            </a:extLst>
          </p:cNvPr>
          <p:cNvSpPr/>
          <p:nvPr/>
        </p:nvSpPr>
        <p:spPr bwMode="auto">
          <a:xfrm>
            <a:off x="3103406" y="5515273"/>
            <a:ext cx="590004" cy="59000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505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06548-DCF7-4697-A0DC-D8D7B2C26C89}"/>
              </a:ext>
            </a:extLst>
          </p:cNvPr>
          <p:cNvSpPr txBox="1"/>
          <p:nvPr/>
        </p:nvSpPr>
        <p:spPr>
          <a:xfrm>
            <a:off x="4307127" y="6168163"/>
            <a:ext cx="1575691" cy="25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Results applied</a:t>
            </a:r>
          </a:p>
        </p:txBody>
      </p:sp>
      <p:sp>
        <p:nvSpPr>
          <p:cNvPr id="24" name="Freeform 431">
            <a:extLst>
              <a:ext uri="{FF2B5EF4-FFF2-40B4-BE49-F238E27FC236}">
                <a16:creationId xmlns:a16="http://schemas.microsoft.com/office/drawing/2014/main" id="{AF0705C7-80EE-4549-A784-D3A32E3756CF}"/>
              </a:ext>
            </a:extLst>
          </p:cNvPr>
          <p:cNvSpPr>
            <a:spLocks noEditPoints="1"/>
          </p:cNvSpPr>
          <p:nvPr/>
        </p:nvSpPr>
        <p:spPr bwMode="auto">
          <a:xfrm>
            <a:off x="1575177" y="5648160"/>
            <a:ext cx="277507" cy="277507"/>
          </a:xfrm>
          <a:custGeom>
            <a:avLst/>
            <a:gdLst>
              <a:gd name="T0" fmla="*/ 96 w 96"/>
              <a:gd name="T1" fmla="*/ 16 h 96"/>
              <a:gd name="T2" fmla="*/ 95 w 96"/>
              <a:gd name="T3" fmla="*/ 22 h 96"/>
              <a:gd name="T4" fmla="*/ 91 w 96"/>
              <a:gd name="T5" fmla="*/ 27 h 96"/>
              <a:gd name="T6" fmla="*/ 30 w 96"/>
              <a:gd name="T7" fmla="*/ 89 h 96"/>
              <a:gd name="T8" fmla="*/ 0 w 96"/>
              <a:gd name="T9" fmla="*/ 96 h 96"/>
              <a:gd name="T10" fmla="*/ 7 w 96"/>
              <a:gd name="T11" fmla="*/ 66 h 96"/>
              <a:gd name="T12" fmla="*/ 69 w 96"/>
              <a:gd name="T13" fmla="*/ 5 h 96"/>
              <a:gd name="T14" fmla="*/ 74 w 96"/>
              <a:gd name="T15" fmla="*/ 1 h 96"/>
              <a:gd name="T16" fmla="*/ 80 w 96"/>
              <a:gd name="T17" fmla="*/ 0 h 96"/>
              <a:gd name="T18" fmla="*/ 86 w 96"/>
              <a:gd name="T19" fmla="*/ 1 h 96"/>
              <a:gd name="T20" fmla="*/ 91 w 96"/>
              <a:gd name="T21" fmla="*/ 5 h 96"/>
              <a:gd name="T22" fmla="*/ 95 w 96"/>
              <a:gd name="T23" fmla="*/ 10 h 96"/>
              <a:gd name="T24" fmla="*/ 96 w 96"/>
              <a:gd name="T25" fmla="*/ 16 h 96"/>
              <a:gd name="T26" fmla="*/ 8 w 96"/>
              <a:gd name="T27" fmla="*/ 88 h 96"/>
              <a:gd name="T28" fmla="*/ 24 w 96"/>
              <a:gd name="T29" fmla="*/ 84 h 96"/>
              <a:gd name="T30" fmla="*/ 22 w 96"/>
              <a:gd name="T31" fmla="*/ 80 h 96"/>
              <a:gd name="T32" fmla="*/ 20 w 96"/>
              <a:gd name="T33" fmla="*/ 76 h 96"/>
              <a:gd name="T34" fmla="*/ 16 w 96"/>
              <a:gd name="T35" fmla="*/ 74 h 96"/>
              <a:gd name="T36" fmla="*/ 12 w 96"/>
              <a:gd name="T37" fmla="*/ 72 h 96"/>
              <a:gd name="T38" fmla="*/ 8 w 96"/>
              <a:gd name="T39" fmla="*/ 88 h 96"/>
              <a:gd name="T40" fmla="*/ 15 w 96"/>
              <a:gd name="T41" fmla="*/ 67 h 96"/>
              <a:gd name="T42" fmla="*/ 24 w 96"/>
              <a:gd name="T43" fmla="*/ 72 h 96"/>
              <a:gd name="T44" fmla="*/ 29 w 96"/>
              <a:gd name="T45" fmla="*/ 81 h 96"/>
              <a:gd name="T46" fmla="*/ 80 w 96"/>
              <a:gd name="T47" fmla="*/ 30 h 96"/>
              <a:gd name="T48" fmla="*/ 66 w 96"/>
              <a:gd name="T49" fmla="*/ 16 h 96"/>
              <a:gd name="T50" fmla="*/ 15 w 96"/>
              <a:gd name="T51" fmla="*/ 67 h 96"/>
              <a:gd name="T52" fmla="*/ 84 w 96"/>
              <a:gd name="T53" fmla="*/ 26 h 96"/>
              <a:gd name="T54" fmla="*/ 86 w 96"/>
              <a:gd name="T55" fmla="*/ 24 h 96"/>
              <a:gd name="T56" fmla="*/ 88 w 96"/>
              <a:gd name="T57" fmla="*/ 21 h 96"/>
              <a:gd name="T58" fmla="*/ 90 w 96"/>
              <a:gd name="T59" fmla="*/ 19 h 96"/>
              <a:gd name="T60" fmla="*/ 90 w 96"/>
              <a:gd name="T61" fmla="*/ 16 h 96"/>
              <a:gd name="T62" fmla="*/ 89 w 96"/>
              <a:gd name="T63" fmla="*/ 12 h 96"/>
              <a:gd name="T64" fmla="*/ 87 w 96"/>
              <a:gd name="T65" fmla="*/ 9 h 96"/>
              <a:gd name="T66" fmla="*/ 84 w 96"/>
              <a:gd name="T67" fmla="*/ 7 h 96"/>
              <a:gd name="T68" fmla="*/ 80 w 96"/>
              <a:gd name="T69" fmla="*/ 6 h 96"/>
              <a:gd name="T70" fmla="*/ 77 w 96"/>
              <a:gd name="T71" fmla="*/ 6 h 96"/>
              <a:gd name="T72" fmla="*/ 75 w 96"/>
              <a:gd name="T73" fmla="*/ 8 h 96"/>
              <a:gd name="T74" fmla="*/ 72 w 96"/>
              <a:gd name="T75" fmla="*/ 10 h 96"/>
              <a:gd name="T76" fmla="*/ 70 w 96"/>
              <a:gd name="T77" fmla="*/ 12 h 96"/>
              <a:gd name="T78" fmla="*/ 84 w 96"/>
              <a:gd name="T79" fmla="*/ 2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6" y="16"/>
                </a:moveTo>
                <a:cubicBezTo>
                  <a:pt x="96" y="18"/>
                  <a:pt x="96" y="20"/>
                  <a:pt x="95" y="22"/>
                </a:cubicBezTo>
                <a:cubicBezTo>
                  <a:pt x="94" y="24"/>
                  <a:pt x="93" y="25"/>
                  <a:pt x="91" y="27"/>
                </a:cubicBezTo>
                <a:cubicBezTo>
                  <a:pt x="30" y="89"/>
                  <a:pt x="30" y="89"/>
                  <a:pt x="30" y="89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66"/>
                  <a:pt x="7" y="66"/>
                  <a:pt x="7" y="66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3"/>
                  <a:pt x="72" y="2"/>
                  <a:pt x="74" y="1"/>
                </a:cubicBezTo>
                <a:cubicBezTo>
                  <a:pt x="76" y="0"/>
                  <a:pt x="78" y="0"/>
                  <a:pt x="80" y="0"/>
                </a:cubicBezTo>
                <a:cubicBezTo>
                  <a:pt x="82" y="0"/>
                  <a:pt x="84" y="0"/>
                  <a:pt x="86" y="1"/>
                </a:cubicBezTo>
                <a:cubicBezTo>
                  <a:pt x="88" y="2"/>
                  <a:pt x="90" y="3"/>
                  <a:pt x="91" y="5"/>
                </a:cubicBezTo>
                <a:cubicBezTo>
                  <a:pt x="93" y="6"/>
                  <a:pt x="94" y="8"/>
                  <a:pt x="95" y="10"/>
                </a:cubicBezTo>
                <a:cubicBezTo>
                  <a:pt x="96" y="12"/>
                  <a:pt x="96" y="14"/>
                  <a:pt x="96" y="16"/>
                </a:cubicBezTo>
                <a:close/>
                <a:moveTo>
                  <a:pt x="8" y="88"/>
                </a:moveTo>
                <a:cubicBezTo>
                  <a:pt x="24" y="84"/>
                  <a:pt x="24" y="84"/>
                  <a:pt x="24" y="84"/>
                </a:cubicBezTo>
                <a:cubicBezTo>
                  <a:pt x="23" y="82"/>
                  <a:pt x="23" y="81"/>
                  <a:pt x="22" y="80"/>
                </a:cubicBezTo>
                <a:cubicBezTo>
                  <a:pt x="21" y="79"/>
                  <a:pt x="21" y="77"/>
                  <a:pt x="20" y="76"/>
                </a:cubicBezTo>
                <a:cubicBezTo>
                  <a:pt x="19" y="75"/>
                  <a:pt x="17" y="75"/>
                  <a:pt x="16" y="74"/>
                </a:cubicBezTo>
                <a:cubicBezTo>
                  <a:pt x="15" y="73"/>
                  <a:pt x="14" y="73"/>
                  <a:pt x="12" y="72"/>
                </a:cubicBezTo>
                <a:lnTo>
                  <a:pt x="8" y="88"/>
                </a:lnTo>
                <a:close/>
                <a:moveTo>
                  <a:pt x="15" y="67"/>
                </a:moveTo>
                <a:cubicBezTo>
                  <a:pt x="19" y="68"/>
                  <a:pt x="21" y="70"/>
                  <a:pt x="24" y="72"/>
                </a:cubicBezTo>
                <a:cubicBezTo>
                  <a:pt x="26" y="75"/>
                  <a:pt x="28" y="77"/>
                  <a:pt x="29" y="81"/>
                </a:cubicBezTo>
                <a:cubicBezTo>
                  <a:pt x="80" y="30"/>
                  <a:pt x="80" y="30"/>
                  <a:pt x="80" y="30"/>
                </a:cubicBezTo>
                <a:cubicBezTo>
                  <a:pt x="66" y="16"/>
                  <a:pt x="66" y="16"/>
                  <a:pt x="66" y="16"/>
                </a:cubicBezTo>
                <a:lnTo>
                  <a:pt x="15" y="67"/>
                </a:lnTo>
                <a:close/>
                <a:moveTo>
                  <a:pt x="84" y="26"/>
                </a:moveTo>
                <a:cubicBezTo>
                  <a:pt x="85" y="25"/>
                  <a:pt x="86" y="24"/>
                  <a:pt x="86" y="24"/>
                </a:cubicBezTo>
                <a:cubicBezTo>
                  <a:pt x="87" y="23"/>
                  <a:pt x="88" y="22"/>
                  <a:pt x="88" y="21"/>
                </a:cubicBezTo>
                <a:cubicBezTo>
                  <a:pt x="89" y="21"/>
                  <a:pt x="89" y="20"/>
                  <a:pt x="90" y="19"/>
                </a:cubicBezTo>
                <a:cubicBezTo>
                  <a:pt x="90" y="18"/>
                  <a:pt x="90" y="17"/>
                  <a:pt x="90" y="16"/>
                </a:cubicBezTo>
                <a:cubicBezTo>
                  <a:pt x="90" y="14"/>
                  <a:pt x="90" y="13"/>
                  <a:pt x="89" y="12"/>
                </a:cubicBezTo>
                <a:cubicBezTo>
                  <a:pt x="89" y="11"/>
                  <a:pt x="88" y="10"/>
                  <a:pt x="87" y="9"/>
                </a:cubicBezTo>
                <a:cubicBezTo>
                  <a:pt x="86" y="8"/>
                  <a:pt x="85" y="7"/>
                  <a:pt x="84" y="7"/>
                </a:cubicBezTo>
                <a:cubicBezTo>
                  <a:pt x="83" y="6"/>
                  <a:pt x="82" y="6"/>
                  <a:pt x="80" y="6"/>
                </a:cubicBezTo>
                <a:cubicBezTo>
                  <a:pt x="79" y="6"/>
                  <a:pt x="78" y="6"/>
                  <a:pt x="77" y="6"/>
                </a:cubicBezTo>
                <a:cubicBezTo>
                  <a:pt x="76" y="7"/>
                  <a:pt x="75" y="7"/>
                  <a:pt x="75" y="8"/>
                </a:cubicBezTo>
                <a:cubicBezTo>
                  <a:pt x="74" y="8"/>
                  <a:pt x="73" y="9"/>
                  <a:pt x="72" y="10"/>
                </a:cubicBezTo>
                <a:cubicBezTo>
                  <a:pt x="72" y="10"/>
                  <a:pt x="71" y="11"/>
                  <a:pt x="70" y="12"/>
                </a:cubicBezTo>
                <a:lnTo>
                  <a:pt x="84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71706B53-978F-4169-8701-D93FD2942D65}"/>
              </a:ext>
            </a:extLst>
          </p:cNvPr>
          <p:cNvSpPr>
            <a:spLocks noEditPoints="1"/>
          </p:cNvSpPr>
          <p:nvPr/>
        </p:nvSpPr>
        <p:spPr bwMode="auto">
          <a:xfrm>
            <a:off x="3214640" y="5714691"/>
            <a:ext cx="367537" cy="182959"/>
          </a:xfrm>
          <a:custGeom>
            <a:avLst/>
            <a:gdLst>
              <a:gd name="T0" fmla="*/ 93 w 96"/>
              <a:gd name="T1" fmla="*/ 39 h 48"/>
              <a:gd name="T2" fmla="*/ 90 w 96"/>
              <a:gd name="T3" fmla="*/ 48 h 48"/>
              <a:gd name="T4" fmla="*/ 83 w 96"/>
              <a:gd name="T5" fmla="*/ 37 h 48"/>
              <a:gd name="T6" fmla="*/ 70 w 96"/>
              <a:gd name="T7" fmla="*/ 40 h 48"/>
              <a:gd name="T8" fmla="*/ 60 w 96"/>
              <a:gd name="T9" fmla="*/ 48 h 48"/>
              <a:gd name="T10" fmla="*/ 60 w 96"/>
              <a:gd name="T11" fmla="*/ 35 h 48"/>
              <a:gd name="T12" fmla="*/ 48 w 96"/>
              <a:gd name="T13" fmla="*/ 30 h 48"/>
              <a:gd name="T14" fmla="*/ 31 w 96"/>
              <a:gd name="T15" fmla="*/ 41 h 48"/>
              <a:gd name="T16" fmla="*/ 26 w 96"/>
              <a:gd name="T17" fmla="*/ 39 h 48"/>
              <a:gd name="T18" fmla="*/ 13 w 96"/>
              <a:gd name="T19" fmla="*/ 37 h 48"/>
              <a:gd name="T20" fmla="*/ 6 w 96"/>
              <a:gd name="T21" fmla="*/ 48 h 48"/>
              <a:gd name="T22" fmla="*/ 2 w 96"/>
              <a:gd name="T23" fmla="*/ 39 h 48"/>
              <a:gd name="T24" fmla="*/ 4 w 96"/>
              <a:gd name="T25" fmla="*/ 27 h 48"/>
              <a:gd name="T26" fmla="*/ 7 w 96"/>
              <a:gd name="T27" fmla="*/ 10 h 48"/>
              <a:gd name="T28" fmla="*/ 24 w 96"/>
              <a:gd name="T29" fmla="*/ 7 h 48"/>
              <a:gd name="T30" fmla="*/ 33 w 96"/>
              <a:gd name="T31" fmla="*/ 21 h 48"/>
              <a:gd name="T32" fmla="*/ 29 w 96"/>
              <a:gd name="T33" fmla="*/ 34 h 48"/>
              <a:gd name="T34" fmla="*/ 34 w 96"/>
              <a:gd name="T35" fmla="*/ 21 h 48"/>
              <a:gd name="T36" fmla="*/ 37 w 96"/>
              <a:gd name="T37" fmla="*/ 4 h 48"/>
              <a:gd name="T38" fmla="*/ 54 w 96"/>
              <a:gd name="T39" fmla="*/ 1 h 48"/>
              <a:gd name="T40" fmla="*/ 63 w 96"/>
              <a:gd name="T41" fmla="*/ 15 h 48"/>
              <a:gd name="T42" fmla="*/ 67 w 96"/>
              <a:gd name="T43" fmla="*/ 34 h 48"/>
              <a:gd name="T44" fmla="*/ 66 w 96"/>
              <a:gd name="T45" fmla="*/ 24 h 48"/>
              <a:gd name="T46" fmla="*/ 73 w 96"/>
              <a:gd name="T47" fmla="*/ 13 h 48"/>
              <a:gd name="T48" fmla="*/ 86 w 96"/>
              <a:gd name="T49" fmla="*/ 16 h 48"/>
              <a:gd name="T50" fmla="*/ 89 w 96"/>
              <a:gd name="T51" fmla="*/ 28 h 48"/>
              <a:gd name="T52" fmla="*/ 10 w 96"/>
              <a:gd name="T53" fmla="*/ 25 h 48"/>
              <a:gd name="T54" fmla="*/ 18 w 96"/>
              <a:gd name="T55" fmla="*/ 30 h 48"/>
              <a:gd name="T56" fmla="*/ 26 w 96"/>
              <a:gd name="T57" fmla="*/ 25 h 48"/>
              <a:gd name="T58" fmla="*/ 24 w 96"/>
              <a:gd name="T59" fmla="*/ 15 h 48"/>
              <a:gd name="T60" fmla="*/ 14 w 96"/>
              <a:gd name="T61" fmla="*/ 13 h 48"/>
              <a:gd name="T62" fmla="*/ 9 w 96"/>
              <a:gd name="T63" fmla="*/ 21 h 48"/>
              <a:gd name="T64" fmla="*/ 42 w 96"/>
              <a:gd name="T65" fmla="*/ 21 h 48"/>
              <a:gd name="T66" fmla="*/ 52 w 96"/>
              <a:gd name="T67" fmla="*/ 23 h 48"/>
              <a:gd name="T68" fmla="*/ 57 w 96"/>
              <a:gd name="T69" fmla="*/ 15 h 48"/>
              <a:gd name="T70" fmla="*/ 52 w 96"/>
              <a:gd name="T71" fmla="*/ 7 h 48"/>
              <a:gd name="T72" fmla="*/ 42 w 96"/>
              <a:gd name="T73" fmla="*/ 9 h 48"/>
              <a:gd name="T74" fmla="*/ 72 w 96"/>
              <a:gd name="T75" fmla="*/ 24 h 48"/>
              <a:gd name="T76" fmla="*/ 76 w 96"/>
              <a:gd name="T77" fmla="*/ 30 h 48"/>
              <a:gd name="T78" fmla="*/ 82 w 96"/>
              <a:gd name="T79" fmla="*/ 28 h 48"/>
              <a:gd name="T80" fmla="*/ 84 w 96"/>
              <a:gd name="T81" fmla="*/ 22 h 48"/>
              <a:gd name="T82" fmla="*/ 78 w 96"/>
              <a:gd name="T83" fmla="*/ 18 h 48"/>
              <a:gd name="T84" fmla="*/ 72 w 96"/>
              <a:gd name="T85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48">
                <a:moveTo>
                  <a:pt x="87" y="32"/>
                </a:moveTo>
                <a:cubicBezTo>
                  <a:pt x="88" y="33"/>
                  <a:pt x="89" y="34"/>
                  <a:pt x="91" y="35"/>
                </a:cubicBezTo>
                <a:cubicBezTo>
                  <a:pt x="92" y="36"/>
                  <a:pt x="93" y="38"/>
                  <a:pt x="93" y="39"/>
                </a:cubicBezTo>
                <a:cubicBezTo>
                  <a:pt x="94" y="40"/>
                  <a:pt x="95" y="42"/>
                  <a:pt x="95" y="43"/>
                </a:cubicBezTo>
                <a:cubicBezTo>
                  <a:pt x="96" y="45"/>
                  <a:pt x="96" y="46"/>
                  <a:pt x="96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6"/>
                  <a:pt x="90" y="45"/>
                  <a:pt x="89" y="43"/>
                </a:cubicBezTo>
                <a:cubicBezTo>
                  <a:pt x="88" y="42"/>
                  <a:pt x="88" y="41"/>
                  <a:pt x="86" y="40"/>
                </a:cubicBezTo>
                <a:cubicBezTo>
                  <a:pt x="85" y="38"/>
                  <a:pt x="84" y="38"/>
                  <a:pt x="83" y="37"/>
                </a:cubicBezTo>
                <a:cubicBezTo>
                  <a:pt x="81" y="36"/>
                  <a:pt x="80" y="36"/>
                  <a:pt x="78" y="36"/>
                </a:cubicBezTo>
                <a:cubicBezTo>
                  <a:pt x="76" y="36"/>
                  <a:pt x="75" y="36"/>
                  <a:pt x="73" y="37"/>
                </a:cubicBezTo>
                <a:cubicBezTo>
                  <a:pt x="72" y="38"/>
                  <a:pt x="71" y="38"/>
                  <a:pt x="70" y="40"/>
                </a:cubicBezTo>
                <a:cubicBezTo>
                  <a:pt x="68" y="41"/>
                  <a:pt x="68" y="42"/>
                  <a:pt x="67" y="43"/>
                </a:cubicBezTo>
                <a:cubicBezTo>
                  <a:pt x="66" y="45"/>
                  <a:pt x="66" y="46"/>
                  <a:pt x="66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6"/>
                  <a:pt x="60" y="44"/>
                  <a:pt x="61" y="43"/>
                </a:cubicBezTo>
                <a:cubicBezTo>
                  <a:pt x="61" y="41"/>
                  <a:pt x="62" y="40"/>
                  <a:pt x="63" y="38"/>
                </a:cubicBezTo>
                <a:cubicBezTo>
                  <a:pt x="62" y="37"/>
                  <a:pt x="61" y="36"/>
                  <a:pt x="60" y="35"/>
                </a:cubicBezTo>
                <a:cubicBezTo>
                  <a:pt x="59" y="34"/>
                  <a:pt x="58" y="33"/>
                  <a:pt x="57" y="32"/>
                </a:cubicBezTo>
                <a:cubicBezTo>
                  <a:pt x="55" y="31"/>
                  <a:pt x="54" y="31"/>
                  <a:pt x="52" y="31"/>
                </a:cubicBezTo>
                <a:cubicBezTo>
                  <a:pt x="51" y="30"/>
                  <a:pt x="49" y="30"/>
                  <a:pt x="48" y="30"/>
                </a:cubicBezTo>
                <a:cubicBezTo>
                  <a:pt x="45" y="30"/>
                  <a:pt x="43" y="30"/>
                  <a:pt x="41" y="31"/>
                </a:cubicBezTo>
                <a:cubicBezTo>
                  <a:pt x="39" y="32"/>
                  <a:pt x="37" y="34"/>
                  <a:pt x="35" y="35"/>
                </a:cubicBezTo>
                <a:cubicBezTo>
                  <a:pt x="34" y="37"/>
                  <a:pt x="32" y="39"/>
                  <a:pt x="31" y="41"/>
                </a:cubicBezTo>
                <a:cubicBezTo>
                  <a:pt x="30" y="43"/>
                  <a:pt x="30" y="46"/>
                  <a:pt x="3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5"/>
                  <a:pt x="25" y="42"/>
                  <a:pt x="26" y="39"/>
                </a:cubicBezTo>
                <a:cubicBezTo>
                  <a:pt x="25" y="38"/>
                  <a:pt x="23" y="37"/>
                  <a:pt x="22" y="37"/>
                </a:cubicBezTo>
                <a:cubicBezTo>
                  <a:pt x="21" y="36"/>
                  <a:pt x="19" y="36"/>
                  <a:pt x="18" y="36"/>
                </a:cubicBezTo>
                <a:cubicBezTo>
                  <a:pt x="16" y="36"/>
                  <a:pt x="15" y="36"/>
                  <a:pt x="13" y="37"/>
                </a:cubicBezTo>
                <a:cubicBezTo>
                  <a:pt x="12" y="38"/>
                  <a:pt x="11" y="38"/>
                  <a:pt x="10" y="40"/>
                </a:cubicBezTo>
                <a:cubicBezTo>
                  <a:pt x="8" y="41"/>
                  <a:pt x="8" y="42"/>
                  <a:pt x="7" y="43"/>
                </a:cubicBezTo>
                <a:cubicBezTo>
                  <a:pt x="6" y="45"/>
                  <a:pt x="6" y="46"/>
                  <a:pt x="6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0" y="45"/>
                  <a:pt x="1" y="43"/>
                </a:cubicBezTo>
                <a:cubicBezTo>
                  <a:pt x="1" y="42"/>
                  <a:pt x="2" y="41"/>
                  <a:pt x="2" y="39"/>
                </a:cubicBezTo>
                <a:cubicBezTo>
                  <a:pt x="3" y="38"/>
                  <a:pt x="4" y="37"/>
                  <a:pt x="5" y="36"/>
                </a:cubicBezTo>
                <a:cubicBezTo>
                  <a:pt x="6" y="34"/>
                  <a:pt x="7" y="33"/>
                  <a:pt x="9" y="33"/>
                </a:cubicBezTo>
                <a:cubicBezTo>
                  <a:pt x="7" y="31"/>
                  <a:pt x="5" y="29"/>
                  <a:pt x="4" y="27"/>
                </a:cubicBezTo>
                <a:cubicBezTo>
                  <a:pt x="3" y="25"/>
                  <a:pt x="3" y="23"/>
                  <a:pt x="3" y="21"/>
                </a:cubicBezTo>
                <a:cubicBezTo>
                  <a:pt x="3" y="19"/>
                  <a:pt x="3" y="17"/>
                  <a:pt x="4" y="15"/>
                </a:cubicBezTo>
                <a:cubicBezTo>
                  <a:pt x="5" y="13"/>
                  <a:pt x="6" y="12"/>
                  <a:pt x="7" y="10"/>
                </a:cubicBezTo>
                <a:cubicBezTo>
                  <a:pt x="9" y="9"/>
                  <a:pt x="10" y="8"/>
                  <a:pt x="12" y="7"/>
                </a:cubicBezTo>
                <a:cubicBezTo>
                  <a:pt x="14" y="6"/>
                  <a:pt x="16" y="6"/>
                  <a:pt x="18" y="6"/>
                </a:cubicBezTo>
                <a:cubicBezTo>
                  <a:pt x="20" y="6"/>
                  <a:pt x="22" y="6"/>
                  <a:pt x="24" y="7"/>
                </a:cubicBezTo>
                <a:cubicBezTo>
                  <a:pt x="26" y="8"/>
                  <a:pt x="27" y="9"/>
                  <a:pt x="29" y="10"/>
                </a:cubicBezTo>
                <a:cubicBezTo>
                  <a:pt x="30" y="12"/>
                  <a:pt x="31" y="13"/>
                  <a:pt x="32" y="15"/>
                </a:cubicBezTo>
                <a:cubicBezTo>
                  <a:pt x="33" y="17"/>
                  <a:pt x="33" y="19"/>
                  <a:pt x="33" y="21"/>
                </a:cubicBezTo>
                <a:cubicBezTo>
                  <a:pt x="33" y="23"/>
                  <a:pt x="33" y="25"/>
                  <a:pt x="32" y="27"/>
                </a:cubicBezTo>
                <a:cubicBezTo>
                  <a:pt x="31" y="30"/>
                  <a:pt x="29" y="31"/>
                  <a:pt x="27" y="33"/>
                </a:cubicBezTo>
                <a:cubicBezTo>
                  <a:pt x="29" y="34"/>
                  <a:pt x="29" y="34"/>
                  <a:pt x="29" y="34"/>
                </a:cubicBezTo>
                <a:cubicBezTo>
                  <a:pt x="30" y="32"/>
                  <a:pt x="31" y="31"/>
                  <a:pt x="33" y="29"/>
                </a:cubicBezTo>
                <a:cubicBezTo>
                  <a:pt x="35" y="28"/>
                  <a:pt x="36" y="27"/>
                  <a:pt x="38" y="26"/>
                </a:cubicBezTo>
                <a:cubicBezTo>
                  <a:pt x="36" y="25"/>
                  <a:pt x="35" y="23"/>
                  <a:pt x="34" y="21"/>
                </a:cubicBezTo>
                <a:cubicBezTo>
                  <a:pt x="33" y="19"/>
                  <a:pt x="33" y="17"/>
                  <a:pt x="33" y="15"/>
                </a:cubicBezTo>
                <a:cubicBezTo>
                  <a:pt x="33" y="13"/>
                  <a:pt x="33" y="11"/>
                  <a:pt x="34" y="9"/>
                </a:cubicBezTo>
                <a:cubicBezTo>
                  <a:pt x="35" y="7"/>
                  <a:pt x="36" y="6"/>
                  <a:pt x="37" y="4"/>
                </a:cubicBezTo>
                <a:cubicBezTo>
                  <a:pt x="39" y="3"/>
                  <a:pt x="40" y="2"/>
                  <a:pt x="42" y="1"/>
                </a:cubicBezTo>
                <a:cubicBezTo>
                  <a:pt x="44" y="0"/>
                  <a:pt x="46" y="0"/>
                  <a:pt x="48" y="0"/>
                </a:cubicBezTo>
                <a:cubicBezTo>
                  <a:pt x="50" y="0"/>
                  <a:pt x="52" y="0"/>
                  <a:pt x="54" y="1"/>
                </a:cubicBezTo>
                <a:cubicBezTo>
                  <a:pt x="56" y="2"/>
                  <a:pt x="57" y="3"/>
                  <a:pt x="59" y="4"/>
                </a:cubicBezTo>
                <a:cubicBezTo>
                  <a:pt x="60" y="6"/>
                  <a:pt x="61" y="7"/>
                  <a:pt x="62" y="9"/>
                </a:cubicBezTo>
                <a:cubicBezTo>
                  <a:pt x="63" y="11"/>
                  <a:pt x="63" y="13"/>
                  <a:pt x="63" y="15"/>
                </a:cubicBezTo>
                <a:cubicBezTo>
                  <a:pt x="63" y="17"/>
                  <a:pt x="63" y="19"/>
                  <a:pt x="62" y="21"/>
                </a:cubicBezTo>
                <a:cubicBezTo>
                  <a:pt x="61" y="23"/>
                  <a:pt x="60" y="25"/>
                  <a:pt x="58" y="26"/>
                </a:cubicBezTo>
                <a:cubicBezTo>
                  <a:pt x="62" y="28"/>
                  <a:pt x="65" y="30"/>
                  <a:pt x="67" y="34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7" y="30"/>
                  <a:pt x="67" y="28"/>
                </a:cubicBezTo>
                <a:cubicBezTo>
                  <a:pt x="66" y="27"/>
                  <a:pt x="66" y="26"/>
                  <a:pt x="66" y="24"/>
                </a:cubicBezTo>
                <a:cubicBezTo>
                  <a:pt x="66" y="22"/>
                  <a:pt x="66" y="21"/>
                  <a:pt x="67" y="19"/>
                </a:cubicBezTo>
                <a:cubicBezTo>
                  <a:pt x="68" y="18"/>
                  <a:pt x="68" y="17"/>
                  <a:pt x="70" y="16"/>
                </a:cubicBezTo>
                <a:cubicBezTo>
                  <a:pt x="71" y="14"/>
                  <a:pt x="72" y="14"/>
                  <a:pt x="73" y="13"/>
                </a:cubicBezTo>
                <a:cubicBezTo>
                  <a:pt x="75" y="12"/>
                  <a:pt x="76" y="12"/>
                  <a:pt x="78" y="12"/>
                </a:cubicBezTo>
                <a:cubicBezTo>
                  <a:pt x="80" y="12"/>
                  <a:pt x="81" y="12"/>
                  <a:pt x="83" y="13"/>
                </a:cubicBezTo>
                <a:cubicBezTo>
                  <a:pt x="84" y="14"/>
                  <a:pt x="85" y="14"/>
                  <a:pt x="86" y="16"/>
                </a:cubicBezTo>
                <a:cubicBezTo>
                  <a:pt x="88" y="17"/>
                  <a:pt x="88" y="18"/>
                  <a:pt x="89" y="19"/>
                </a:cubicBezTo>
                <a:cubicBezTo>
                  <a:pt x="90" y="21"/>
                  <a:pt x="90" y="22"/>
                  <a:pt x="90" y="24"/>
                </a:cubicBezTo>
                <a:cubicBezTo>
                  <a:pt x="90" y="26"/>
                  <a:pt x="90" y="27"/>
                  <a:pt x="89" y="28"/>
                </a:cubicBezTo>
                <a:cubicBezTo>
                  <a:pt x="89" y="30"/>
                  <a:pt x="88" y="31"/>
                  <a:pt x="87" y="32"/>
                </a:cubicBezTo>
                <a:close/>
                <a:moveTo>
                  <a:pt x="9" y="21"/>
                </a:moveTo>
                <a:cubicBezTo>
                  <a:pt x="9" y="22"/>
                  <a:pt x="9" y="23"/>
                  <a:pt x="10" y="25"/>
                </a:cubicBezTo>
                <a:cubicBezTo>
                  <a:pt x="10" y="26"/>
                  <a:pt x="11" y="27"/>
                  <a:pt x="12" y="27"/>
                </a:cubicBezTo>
                <a:cubicBezTo>
                  <a:pt x="12" y="28"/>
                  <a:pt x="13" y="29"/>
                  <a:pt x="14" y="29"/>
                </a:cubicBezTo>
                <a:cubicBezTo>
                  <a:pt x="16" y="30"/>
                  <a:pt x="17" y="30"/>
                  <a:pt x="18" y="30"/>
                </a:cubicBezTo>
                <a:cubicBezTo>
                  <a:pt x="19" y="30"/>
                  <a:pt x="20" y="30"/>
                  <a:pt x="22" y="29"/>
                </a:cubicBezTo>
                <a:cubicBezTo>
                  <a:pt x="23" y="29"/>
                  <a:pt x="24" y="28"/>
                  <a:pt x="24" y="27"/>
                </a:cubicBezTo>
                <a:cubicBezTo>
                  <a:pt x="25" y="27"/>
                  <a:pt x="26" y="26"/>
                  <a:pt x="26" y="25"/>
                </a:cubicBezTo>
                <a:cubicBezTo>
                  <a:pt x="27" y="23"/>
                  <a:pt x="27" y="22"/>
                  <a:pt x="27" y="21"/>
                </a:cubicBezTo>
                <a:cubicBezTo>
                  <a:pt x="27" y="20"/>
                  <a:pt x="27" y="19"/>
                  <a:pt x="26" y="17"/>
                </a:cubicBezTo>
                <a:cubicBezTo>
                  <a:pt x="26" y="16"/>
                  <a:pt x="25" y="15"/>
                  <a:pt x="24" y="15"/>
                </a:cubicBezTo>
                <a:cubicBezTo>
                  <a:pt x="24" y="14"/>
                  <a:pt x="23" y="13"/>
                  <a:pt x="22" y="13"/>
                </a:cubicBezTo>
                <a:cubicBezTo>
                  <a:pt x="20" y="12"/>
                  <a:pt x="19" y="12"/>
                  <a:pt x="18" y="12"/>
                </a:cubicBezTo>
                <a:cubicBezTo>
                  <a:pt x="17" y="12"/>
                  <a:pt x="16" y="12"/>
                  <a:pt x="14" y="13"/>
                </a:cubicBezTo>
                <a:cubicBezTo>
                  <a:pt x="13" y="13"/>
                  <a:pt x="12" y="14"/>
                  <a:pt x="12" y="15"/>
                </a:cubicBezTo>
                <a:cubicBezTo>
                  <a:pt x="11" y="15"/>
                  <a:pt x="10" y="16"/>
                  <a:pt x="10" y="17"/>
                </a:cubicBezTo>
                <a:cubicBezTo>
                  <a:pt x="9" y="19"/>
                  <a:pt x="9" y="20"/>
                  <a:pt x="9" y="21"/>
                </a:cubicBezTo>
                <a:close/>
                <a:moveTo>
                  <a:pt x="39" y="15"/>
                </a:moveTo>
                <a:cubicBezTo>
                  <a:pt x="39" y="16"/>
                  <a:pt x="39" y="17"/>
                  <a:pt x="40" y="19"/>
                </a:cubicBezTo>
                <a:cubicBezTo>
                  <a:pt x="40" y="20"/>
                  <a:pt x="41" y="21"/>
                  <a:pt x="42" y="21"/>
                </a:cubicBezTo>
                <a:cubicBezTo>
                  <a:pt x="42" y="22"/>
                  <a:pt x="43" y="23"/>
                  <a:pt x="44" y="23"/>
                </a:cubicBezTo>
                <a:cubicBezTo>
                  <a:pt x="46" y="24"/>
                  <a:pt x="47" y="24"/>
                  <a:pt x="48" y="24"/>
                </a:cubicBezTo>
                <a:cubicBezTo>
                  <a:pt x="49" y="24"/>
                  <a:pt x="50" y="24"/>
                  <a:pt x="52" y="23"/>
                </a:cubicBezTo>
                <a:cubicBezTo>
                  <a:pt x="53" y="23"/>
                  <a:pt x="54" y="22"/>
                  <a:pt x="54" y="21"/>
                </a:cubicBezTo>
                <a:cubicBezTo>
                  <a:pt x="55" y="21"/>
                  <a:pt x="56" y="20"/>
                  <a:pt x="56" y="19"/>
                </a:cubicBezTo>
                <a:cubicBezTo>
                  <a:pt x="57" y="17"/>
                  <a:pt x="57" y="16"/>
                  <a:pt x="57" y="15"/>
                </a:cubicBezTo>
                <a:cubicBezTo>
                  <a:pt x="57" y="14"/>
                  <a:pt x="57" y="13"/>
                  <a:pt x="56" y="11"/>
                </a:cubicBezTo>
                <a:cubicBezTo>
                  <a:pt x="56" y="10"/>
                  <a:pt x="55" y="9"/>
                  <a:pt x="54" y="9"/>
                </a:cubicBezTo>
                <a:cubicBezTo>
                  <a:pt x="54" y="8"/>
                  <a:pt x="53" y="7"/>
                  <a:pt x="52" y="7"/>
                </a:cubicBezTo>
                <a:cubicBezTo>
                  <a:pt x="50" y="6"/>
                  <a:pt x="49" y="6"/>
                  <a:pt x="48" y="6"/>
                </a:cubicBezTo>
                <a:cubicBezTo>
                  <a:pt x="47" y="6"/>
                  <a:pt x="46" y="6"/>
                  <a:pt x="44" y="7"/>
                </a:cubicBezTo>
                <a:cubicBezTo>
                  <a:pt x="43" y="7"/>
                  <a:pt x="42" y="8"/>
                  <a:pt x="42" y="9"/>
                </a:cubicBezTo>
                <a:cubicBezTo>
                  <a:pt x="41" y="9"/>
                  <a:pt x="40" y="10"/>
                  <a:pt x="40" y="11"/>
                </a:cubicBezTo>
                <a:cubicBezTo>
                  <a:pt x="39" y="13"/>
                  <a:pt x="39" y="14"/>
                  <a:pt x="39" y="15"/>
                </a:cubicBezTo>
                <a:close/>
                <a:moveTo>
                  <a:pt x="72" y="24"/>
                </a:moveTo>
                <a:cubicBezTo>
                  <a:pt x="72" y="25"/>
                  <a:pt x="72" y="26"/>
                  <a:pt x="72" y="26"/>
                </a:cubicBezTo>
                <a:cubicBezTo>
                  <a:pt x="73" y="27"/>
                  <a:pt x="73" y="28"/>
                  <a:pt x="74" y="28"/>
                </a:cubicBezTo>
                <a:cubicBezTo>
                  <a:pt x="74" y="29"/>
                  <a:pt x="75" y="29"/>
                  <a:pt x="76" y="30"/>
                </a:cubicBezTo>
                <a:cubicBezTo>
                  <a:pt x="76" y="30"/>
                  <a:pt x="77" y="30"/>
                  <a:pt x="78" y="30"/>
                </a:cubicBezTo>
                <a:cubicBezTo>
                  <a:pt x="79" y="30"/>
                  <a:pt x="80" y="30"/>
                  <a:pt x="80" y="30"/>
                </a:cubicBezTo>
                <a:cubicBezTo>
                  <a:pt x="81" y="29"/>
                  <a:pt x="82" y="29"/>
                  <a:pt x="82" y="28"/>
                </a:cubicBezTo>
                <a:cubicBezTo>
                  <a:pt x="83" y="28"/>
                  <a:pt x="83" y="27"/>
                  <a:pt x="84" y="26"/>
                </a:cubicBezTo>
                <a:cubicBezTo>
                  <a:pt x="84" y="26"/>
                  <a:pt x="84" y="25"/>
                  <a:pt x="84" y="24"/>
                </a:cubicBezTo>
                <a:cubicBezTo>
                  <a:pt x="84" y="23"/>
                  <a:pt x="84" y="22"/>
                  <a:pt x="84" y="22"/>
                </a:cubicBezTo>
                <a:cubicBezTo>
                  <a:pt x="83" y="21"/>
                  <a:pt x="83" y="20"/>
                  <a:pt x="82" y="20"/>
                </a:cubicBezTo>
                <a:cubicBezTo>
                  <a:pt x="82" y="19"/>
                  <a:pt x="81" y="19"/>
                  <a:pt x="80" y="18"/>
                </a:cubicBezTo>
                <a:cubicBezTo>
                  <a:pt x="80" y="18"/>
                  <a:pt x="79" y="18"/>
                  <a:pt x="78" y="18"/>
                </a:cubicBezTo>
                <a:cubicBezTo>
                  <a:pt x="77" y="18"/>
                  <a:pt x="76" y="18"/>
                  <a:pt x="76" y="18"/>
                </a:cubicBezTo>
                <a:cubicBezTo>
                  <a:pt x="75" y="19"/>
                  <a:pt x="74" y="19"/>
                  <a:pt x="74" y="20"/>
                </a:cubicBezTo>
                <a:cubicBezTo>
                  <a:pt x="73" y="20"/>
                  <a:pt x="73" y="21"/>
                  <a:pt x="72" y="22"/>
                </a:cubicBezTo>
                <a:cubicBezTo>
                  <a:pt x="72" y="22"/>
                  <a:pt x="72" y="23"/>
                  <a:pt x="72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9" name="Freeform 304">
            <a:extLst>
              <a:ext uri="{FF2B5EF4-FFF2-40B4-BE49-F238E27FC236}">
                <a16:creationId xmlns:a16="http://schemas.microsoft.com/office/drawing/2014/main" id="{AEC64569-9B33-41FD-A8FF-F1B2986F23EB}"/>
              </a:ext>
            </a:extLst>
          </p:cNvPr>
          <p:cNvSpPr>
            <a:spLocks noEditPoints="1"/>
          </p:cNvSpPr>
          <p:nvPr/>
        </p:nvSpPr>
        <p:spPr bwMode="auto">
          <a:xfrm>
            <a:off x="6609434" y="5691214"/>
            <a:ext cx="367537" cy="229913"/>
          </a:xfrm>
          <a:custGeom>
            <a:avLst/>
            <a:gdLst>
              <a:gd name="T0" fmla="*/ 0 w 227"/>
              <a:gd name="T1" fmla="*/ 14 h 142"/>
              <a:gd name="T2" fmla="*/ 0 w 227"/>
              <a:gd name="T3" fmla="*/ 0 h 142"/>
              <a:gd name="T4" fmla="*/ 14 w 227"/>
              <a:gd name="T5" fmla="*/ 0 h 142"/>
              <a:gd name="T6" fmla="*/ 14 w 227"/>
              <a:gd name="T7" fmla="*/ 14 h 142"/>
              <a:gd name="T8" fmla="*/ 0 w 227"/>
              <a:gd name="T9" fmla="*/ 14 h 142"/>
              <a:gd name="T10" fmla="*/ 0 w 227"/>
              <a:gd name="T11" fmla="*/ 57 h 142"/>
              <a:gd name="T12" fmla="*/ 0 w 227"/>
              <a:gd name="T13" fmla="*/ 42 h 142"/>
              <a:gd name="T14" fmla="*/ 14 w 227"/>
              <a:gd name="T15" fmla="*/ 42 h 142"/>
              <a:gd name="T16" fmla="*/ 14 w 227"/>
              <a:gd name="T17" fmla="*/ 57 h 142"/>
              <a:gd name="T18" fmla="*/ 0 w 227"/>
              <a:gd name="T19" fmla="*/ 57 h 142"/>
              <a:gd name="T20" fmla="*/ 0 w 227"/>
              <a:gd name="T21" fmla="*/ 99 h 142"/>
              <a:gd name="T22" fmla="*/ 0 w 227"/>
              <a:gd name="T23" fmla="*/ 85 h 142"/>
              <a:gd name="T24" fmla="*/ 14 w 227"/>
              <a:gd name="T25" fmla="*/ 85 h 142"/>
              <a:gd name="T26" fmla="*/ 14 w 227"/>
              <a:gd name="T27" fmla="*/ 99 h 142"/>
              <a:gd name="T28" fmla="*/ 0 w 227"/>
              <a:gd name="T29" fmla="*/ 99 h 142"/>
              <a:gd name="T30" fmla="*/ 0 w 227"/>
              <a:gd name="T31" fmla="*/ 142 h 142"/>
              <a:gd name="T32" fmla="*/ 0 w 227"/>
              <a:gd name="T33" fmla="*/ 128 h 142"/>
              <a:gd name="T34" fmla="*/ 14 w 227"/>
              <a:gd name="T35" fmla="*/ 128 h 142"/>
              <a:gd name="T36" fmla="*/ 14 w 227"/>
              <a:gd name="T37" fmla="*/ 142 h 142"/>
              <a:gd name="T38" fmla="*/ 0 w 227"/>
              <a:gd name="T39" fmla="*/ 142 h 142"/>
              <a:gd name="T40" fmla="*/ 42 w 227"/>
              <a:gd name="T41" fmla="*/ 0 h 142"/>
              <a:gd name="T42" fmla="*/ 227 w 227"/>
              <a:gd name="T43" fmla="*/ 0 h 142"/>
              <a:gd name="T44" fmla="*/ 227 w 227"/>
              <a:gd name="T45" fmla="*/ 14 h 142"/>
              <a:gd name="T46" fmla="*/ 42 w 227"/>
              <a:gd name="T47" fmla="*/ 14 h 142"/>
              <a:gd name="T48" fmla="*/ 42 w 227"/>
              <a:gd name="T49" fmla="*/ 0 h 142"/>
              <a:gd name="T50" fmla="*/ 42 w 227"/>
              <a:gd name="T51" fmla="*/ 57 h 142"/>
              <a:gd name="T52" fmla="*/ 42 w 227"/>
              <a:gd name="T53" fmla="*/ 42 h 142"/>
              <a:gd name="T54" fmla="*/ 227 w 227"/>
              <a:gd name="T55" fmla="*/ 42 h 142"/>
              <a:gd name="T56" fmla="*/ 227 w 227"/>
              <a:gd name="T57" fmla="*/ 57 h 142"/>
              <a:gd name="T58" fmla="*/ 42 w 227"/>
              <a:gd name="T59" fmla="*/ 57 h 142"/>
              <a:gd name="T60" fmla="*/ 42 w 227"/>
              <a:gd name="T61" fmla="*/ 99 h 142"/>
              <a:gd name="T62" fmla="*/ 42 w 227"/>
              <a:gd name="T63" fmla="*/ 85 h 142"/>
              <a:gd name="T64" fmla="*/ 227 w 227"/>
              <a:gd name="T65" fmla="*/ 85 h 142"/>
              <a:gd name="T66" fmla="*/ 227 w 227"/>
              <a:gd name="T67" fmla="*/ 99 h 142"/>
              <a:gd name="T68" fmla="*/ 42 w 227"/>
              <a:gd name="T69" fmla="*/ 99 h 142"/>
              <a:gd name="T70" fmla="*/ 42 w 227"/>
              <a:gd name="T71" fmla="*/ 142 h 142"/>
              <a:gd name="T72" fmla="*/ 42 w 227"/>
              <a:gd name="T73" fmla="*/ 128 h 142"/>
              <a:gd name="T74" fmla="*/ 227 w 227"/>
              <a:gd name="T75" fmla="*/ 128 h 142"/>
              <a:gd name="T76" fmla="*/ 227 w 227"/>
              <a:gd name="T77" fmla="*/ 142 h 142"/>
              <a:gd name="T78" fmla="*/ 42 w 227"/>
              <a:gd name="T7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7" h="142"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  <a:moveTo>
                  <a:pt x="0" y="57"/>
                </a:moveTo>
                <a:lnTo>
                  <a:pt x="0" y="42"/>
                </a:lnTo>
                <a:lnTo>
                  <a:pt x="14" y="42"/>
                </a:lnTo>
                <a:lnTo>
                  <a:pt x="14" y="57"/>
                </a:lnTo>
                <a:lnTo>
                  <a:pt x="0" y="57"/>
                </a:lnTo>
                <a:close/>
                <a:moveTo>
                  <a:pt x="0" y="99"/>
                </a:moveTo>
                <a:lnTo>
                  <a:pt x="0" y="85"/>
                </a:lnTo>
                <a:lnTo>
                  <a:pt x="14" y="85"/>
                </a:lnTo>
                <a:lnTo>
                  <a:pt x="14" y="99"/>
                </a:lnTo>
                <a:lnTo>
                  <a:pt x="0" y="99"/>
                </a:lnTo>
                <a:close/>
                <a:moveTo>
                  <a:pt x="0" y="142"/>
                </a:moveTo>
                <a:lnTo>
                  <a:pt x="0" y="128"/>
                </a:lnTo>
                <a:lnTo>
                  <a:pt x="14" y="128"/>
                </a:lnTo>
                <a:lnTo>
                  <a:pt x="14" y="142"/>
                </a:lnTo>
                <a:lnTo>
                  <a:pt x="0" y="142"/>
                </a:lnTo>
                <a:close/>
                <a:moveTo>
                  <a:pt x="42" y="0"/>
                </a:moveTo>
                <a:lnTo>
                  <a:pt x="227" y="0"/>
                </a:lnTo>
                <a:lnTo>
                  <a:pt x="227" y="14"/>
                </a:lnTo>
                <a:lnTo>
                  <a:pt x="42" y="14"/>
                </a:lnTo>
                <a:lnTo>
                  <a:pt x="42" y="0"/>
                </a:lnTo>
                <a:close/>
                <a:moveTo>
                  <a:pt x="42" y="57"/>
                </a:moveTo>
                <a:lnTo>
                  <a:pt x="42" y="42"/>
                </a:lnTo>
                <a:lnTo>
                  <a:pt x="227" y="42"/>
                </a:lnTo>
                <a:lnTo>
                  <a:pt x="227" y="57"/>
                </a:lnTo>
                <a:lnTo>
                  <a:pt x="42" y="57"/>
                </a:lnTo>
                <a:close/>
                <a:moveTo>
                  <a:pt x="42" y="99"/>
                </a:moveTo>
                <a:lnTo>
                  <a:pt x="42" y="85"/>
                </a:lnTo>
                <a:lnTo>
                  <a:pt x="227" y="85"/>
                </a:lnTo>
                <a:lnTo>
                  <a:pt x="227" y="99"/>
                </a:lnTo>
                <a:lnTo>
                  <a:pt x="42" y="99"/>
                </a:lnTo>
                <a:close/>
                <a:moveTo>
                  <a:pt x="42" y="142"/>
                </a:moveTo>
                <a:lnTo>
                  <a:pt x="42" y="128"/>
                </a:lnTo>
                <a:lnTo>
                  <a:pt x="227" y="128"/>
                </a:lnTo>
                <a:lnTo>
                  <a:pt x="227" y="142"/>
                </a:lnTo>
                <a:lnTo>
                  <a:pt x="42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9" name="Picture 4" descr="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32" b="32676"/>
          <a:stretch/>
        </p:blipFill>
        <p:spPr bwMode="auto">
          <a:xfrm>
            <a:off x="8221034" y="4437608"/>
            <a:ext cx="6707048" cy="21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D888B-53FA-40FF-8539-CD413875514A}"/>
              </a:ext>
            </a:extLst>
          </p:cNvPr>
          <p:cNvGrpSpPr/>
          <p:nvPr/>
        </p:nvGrpSpPr>
        <p:grpSpPr>
          <a:xfrm>
            <a:off x="449451" y="410449"/>
            <a:ext cx="898358" cy="517065"/>
            <a:chOff x="8545774" y="1504373"/>
            <a:chExt cx="898358" cy="51706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7871C2-C4C6-45F3-A782-29D7BFC14F4F}"/>
                </a:ext>
              </a:extLst>
            </p:cNvPr>
            <p:cNvSpPr/>
            <p:nvPr/>
          </p:nvSpPr>
          <p:spPr bwMode="auto">
            <a:xfrm>
              <a:off x="8545774" y="1563446"/>
              <a:ext cx="898358" cy="417095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C51F14-E9E3-4D3C-9DE4-8BA290A8CD9A}"/>
                </a:ext>
              </a:extLst>
            </p:cNvPr>
            <p:cNvSpPr txBox="1"/>
            <p:nvPr/>
          </p:nvSpPr>
          <p:spPr>
            <a:xfrm>
              <a:off x="8589233" y="1504373"/>
              <a:ext cx="811441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NEW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24E178-D18A-41C9-B058-F47E4A4F2076}"/>
              </a:ext>
            </a:extLst>
          </p:cNvPr>
          <p:cNvSpPr txBox="1"/>
          <p:nvPr/>
        </p:nvSpPr>
        <p:spPr>
          <a:xfrm>
            <a:off x="274638" y="1831697"/>
            <a:ext cx="9505779" cy="340989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349724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​Review Office group members, security group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members, and users assigned to applications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349651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Optionally, scope the reviews to just guests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349651" marR="0" lvl="0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Select reviewers from the resource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Group owners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Members review their own access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Select o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ther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specific individuals</a:t>
            </a:r>
          </a:p>
          <a:p>
            <a:pPr marL="816022" marR="0" lvl="1" indent="-349724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16="http://schemas.microsoft.com/office/drawing/2014/main" xmlns:a14="http://schemas.microsoft.com/office/drawing/2010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5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5463" y="159907"/>
            <a:ext cx="11077983" cy="917575"/>
          </a:xfrm>
        </p:spPr>
        <p:txBody>
          <a:bodyPr/>
          <a:lstStyle/>
          <a:p>
            <a:r>
              <a:rPr lang="en-US" sz="4400" dirty="0"/>
              <a:t>Azure AD feature - PIM for Azure</a:t>
            </a:r>
          </a:p>
        </p:txBody>
      </p:sp>
      <p:sp>
        <p:nvSpPr>
          <p:cNvPr id="145" name="Rectangle 144">
            <a:extLst/>
          </p:cNvPr>
          <p:cNvSpPr/>
          <p:nvPr/>
        </p:nvSpPr>
        <p:spPr>
          <a:xfrm>
            <a:off x="359822" y="1698003"/>
            <a:ext cx="7783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4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Enforce on-demand, just-in-time access in Azure RBAC</a:t>
            </a:r>
          </a:p>
          <a:p>
            <a:pPr marL="0" marR="0" lvl="0" indent="0" algn="l" defTabSz="91374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Schedule time-limited access with automatic expiration</a:t>
            </a:r>
          </a:p>
          <a:p>
            <a:pPr marL="0" marR="0" lvl="0" indent="0" algn="l" defTabSz="91374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Attest subscription role memberships with access reviews</a:t>
            </a:r>
          </a:p>
          <a:p>
            <a:pPr marL="0" marR="0" lvl="0" indent="0" algn="l" defTabSz="91374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Converged audit view of Azure management activity</a:t>
            </a:r>
          </a:p>
        </p:txBody>
      </p:sp>
      <p:grpSp>
        <p:nvGrpSpPr>
          <p:cNvPr id="146" name="Group 145">
            <a:extLst/>
          </p:cNvPr>
          <p:cNvGrpSpPr/>
          <p:nvPr/>
        </p:nvGrpSpPr>
        <p:grpSpPr>
          <a:xfrm>
            <a:off x="754739" y="5100622"/>
            <a:ext cx="652989" cy="1753576"/>
            <a:chOff x="16732482" y="1930152"/>
            <a:chExt cx="1069320" cy="2871627"/>
          </a:xfrm>
          <a:effectLst/>
        </p:grpSpPr>
        <p:sp>
          <p:nvSpPr>
            <p:cNvPr id="147" name="Rectangle 6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17177840" y="2456695"/>
              <a:ext cx="185565" cy="547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631">
              <a:extLst/>
            </p:cNvPr>
            <p:cNvSpPr>
              <a:spLocks/>
            </p:cNvSpPr>
            <p:nvPr/>
          </p:nvSpPr>
          <p:spPr bwMode="auto">
            <a:xfrm flipH="1">
              <a:off x="17286859" y="4681160"/>
              <a:ext cx="229638" cy="120619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632">
              <a:extLst/>
            </p:cNvPr>
            <p:cNvSpPr>
              <a:spLocks/>
            </p:cNvSpPr>
            <p:nvPr/>
          </p:nvSpPr>
          <p:spPr bwMode="auto">
            <a:xfrm flipH="1">
              <a:off x="17029387" y="4681160"/>
              <a:ext cx="229638" cy="120619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633">
              <a:extLst/>
            </p:cNvPr>
            <p:cNvSpPr>
              <a:spLocks/>
            </p:cNvSpPr>
            <p:nvPr/>
          </p:nvSpPr>
          <p:spPr bwMode="auto">
            <a:xfrm flipH="1">
              <a:off x="17073459" y="1978863"/>
              <a:ext cx="361853" cy="433759"/>
            </a:xfrm>
            <a:custGeom>
              <a:avLst/>
              <a:gdLst>
                <a:gd name="T0" fmla="*/ 59 w 66"/>
                <a:gd name="T1" fmla="*/ 45 h 79"/>
                <a:gd name="T2" fmla="*/ 23 w 66"/>
                <a:gd name="T3" fmla="*/ 74 h 79"/>
                <a:gd name="T4" fmla="*/ 6 w 66"/>
                <a:gd name="T5" fmla="*/ 30 h 79"/>
                <a:gd name="T6" fmla="*/ 46 w 66"/>
                <a:gd name="T7" fmla="*/ 5 h 79"/>
                <a:gd name="T8" fmla="*/ 59 w 66"/>
                <a:gd name="T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9">
                  <a:moveTo>
                    <a:pt x="59" y="45"/>
                  </a:moveTo>
                  <a:cubicBezTo>
                    <a:pt x="53" y="64"/>
                    <a:pt x="39" y="79"/>
                    <a:pt x="23" y="74"/>
                  </a:cubicBezTo>
                  <a:cubicBezTo>
                    <a:pt x="8" y="69"/>
                    <a:pt x="0" y="49"/>
                    <a:pt x="6" y="30"/>
                  </a:cubicBezTo>
                  <a:cubicBezTo>
                    <a:pt x="13" y="11"/>
                    <a:pt x="30" y="0"/>
                    <a:pt x="46" y="5"/>
                  </a:cubicBezTo>
                  <a:cubicBezTo>
                    <a:pt x="62" y="10"/>
                    <a:pt x="66" y="26"/>
                    <a:pt x="5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634">
              <a:extLst/>
            </p:cNvPr>
            <p:cNvSpPr>
              <a:spLocks/>
            </p:cNvSpPr>
            <p:nvPr/>
          </p:nvSpPr>
          <p:spPr bwMode="auto">
            <a:xfrm flipH="1">
              <a:off x="17126809" y="1930152"/>
              <a:ext cx="357213" cy="405924"/>
            </a:xfrm>
            <a:custGeom>
              <a:avLst/>
              <a:gdLst>
                <a:gd name="T0" fmla="*/ 56 w 65"/>
                <a:gd name="T1" fmla="*/ 24 h 74"/>
                <a:gd name="T2" fmla="*/ 50 w 65"/>
                <a:gd name="T3" fmla="*/ 67 h 74"/>
                <a:gd name="T4" fmla="*/ 10 w 65"/>
                <a:gd name="T5" fmla="*/ 51 h 74"/>
                <a:gd name="T6" fmla="*/ 15 w 65"/>
                <a:gd name="T7" fmla="*/ 8 h 74"/>
                <a:gd name="T8" fmla="*/ 56 w 65"/>
                <a:gd name="T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4">
                  <a:moveTo>
                    <a:pt x="56" y="24"/>
                  </a:moveTo>
                  <a:cubicBezTo>
                    <a:pt x="65" y="40"/>
                    <a:pt x="63" y="59"/>
                    <a:pt x="50" y="67"/>
                  </a:cubicBezTo>
                  <a:cubicBezTo>
                    <a:pt x="37" y="74"/>
                    <a:pt x="19" y="67"/>
                    <a:pt x="10" y="51"/>
                  </a:cubicBezTo>
                  <a:cubicBezTo>
                    <a:pt x="0" y="34"/>
                    <a:pt x="3" y="15"/>
                    <a:pt x="15" y="8"/>
                  </a:cubicBezTo>
                  <a:cubicBezTo>
                    <a:pt x="28" y="0"/>
                    <a:pt x="46" y="7"/>
                    <a:pt x="5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635">
              <a:extLst/>
            </p:cNvPr>
            <p:cNvSpPr>
              <a:spLocks/>
            </p:cNvSpPr>
            <p:nvPr/>
          </p:nvSpPr>
          <p:spPr bwMode="auto">
            <a:xfrm flipH="1">
              <a:off x="17177840" y="2308241"/>
              <a:ext cx="185565" cy="192524"/>
            </a:xfrm>
            <a:custGeom>
              <a:avLst/>
              <a:gdLst>
                <a:gd name="T0" fmla="*/ 80 w 80"/>
                <a:gd name="T1" fmla="*/ 64 h 83"/>
                <a:gd name="T2" fmla="*/ 40 w 80"/>
                <a:gd name="T3" fmla="*/ 83 h 83"/>
                <a:gd name="T4" fmla="*/ 0 w 80"/>
                <a:gd name="T5" fmla="*/ 64 h 83"/>
                <a:gd name="T6" fmla="*/ 0 w 80"/>
                <a:gd name="T7" fmla="*/ 0 h 83"/>
                <a:gd name="T8" fmla="*/ 80 w 80"/>
                <a:gd name="T9" fmla="*/ 0 h 83"/>
                <a:gd name="T10" fmla="*/ 80 w 80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64"/>
                  </a:moveTo>
                  <a:lnTo>
                    <a:pt x="40" y="83"/>
                  </a:lnTo>
                  <a:lnTo>
                    <a:pt x="0" y="6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6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636">
              <a:extLst/>
            </p:cNvPr>
            <p:cNvSpPr>
              <a:spLocks/>
            </p:cNvSpPr>
            <p:nvPr/>
          </p:nvSpPr>
          <p:spPr bwMode="auto">
            <a:xfrm flipH="1">
              <a:off x="17219590" y="2500765"/>
              <a:ext cx="104381" cy="732984"/>
            </a:xfrm>
            <a:custGeom>
              <a:avLst/>
              <a:gdLst>
                <a:gd name="T0" fmla="*/ 35 w 45"/>
                <a:gd name="T1" fmla="*/ 23 h 316"/>
                <a:gd name="T2" fmla="*/ 45 w 45"/>
                <a:gd name="T3" fmla="*/ 19 h 316"/>
                <a:gd name="T4" fmla="*/ 23 w 45"/>
                <a:gd name="T5" fmla="*/ 0 h 316"/>
                <a:gd name="T6" fmla="*/ 0 w 45"/>
                <a:gd name="T7" fmla="*/ 19 h 316"/>
                <a:gd name="T8" fmla="*/ 11 w 45"/>
                <a:gd name="T9" fmla="*/ 23 h 316"/>
                <a:gd name="T10" fmla="*/ 9 w 45"/>
                <a:gd name="T11" fmla="*/ 290 h 316"/>
                <a:gd name="T12" fmla="*/ 23 w 45"/>
                <a:gd name="T13" fmla="*/ 316 h 316"/>
                <a:gd name="T14" fmla="*/ 35 w 45"/>
                <a:gd name="T15" fmla="*/ 290 h 316"/>
                <a:gd name="T16" fmla="*/ 35 w 45"/>
                <a:gd name="T1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16">
                  <a:moveTo>
                    <a:pt x="35" y="23"/>
                  </a:moveTo>
                  <a:lnTo>
                    <a:pt x="45" y="1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11" y="23"/>
                  </a:lnTo>
                  <a:lnTo>
                    <a:pt x="9" y="290"/>
                  </a:lnTo>
                  <a:lnTo>
                    <a:pt x="23" y="316"/>
                  </a:lnTo>
                  <a:lnTo>
                    <a:pt x="35" y="29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637">
              <a:extLst/>
            </p:cNvPr>
            <p:cNvSpPr>
              <a:spLocks/>
            </p:cNvSpPr>
            <p:nvPr/>
          </p:nvSpPr>
          <p:spPr bwMode="auto">
            <a:xfrm flipH="1">
              <a:off x="17407475" y="2510044"/>
              <a:ext cx="394327" cy="1025250"/>
            </a:xfrm>
            <a:custGeom>
              <a:avLst/>
              <a:gdLst>
                <a:gd name="T0" fmla="*/ 72 w 72"/>
                <a:gd name="T1" fmla="*/ 8 h 187"/>
                <a:gd name="T2" fmla="*/ 43 w 72"/>
                <a:gd name="T3" fmla="*/ 0 h 187"/>
                <a:gd name="T4" fmla="*/ 0 w 72"/>
                <a:gd name="T5" fmla="*/ 187 h 187"/>
                <a:gd name="T6" fmla="*/ 29 w 72"/>
                <a:gd name="T7" fmla="*/ 187 h 187"/>
                <a:gd name="T8" fmla="*/ 72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72" y="8"/>
                  </a:moveTo>
                  <a:cubicBezTo>
                    <a:pt x="62" y="5"/>
                    <a:pt x="53" y="3"/>
                    <a:pt x="43" y="0"/>
                  </a:cubicBezTo>
                  <a:cubicBezTo>
                    <a:pt x="15" y="60"/>
                    <a:pt x="6" y="121"/>
                    <a:pt x="0" y="187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6" y="123"/>
                    <a:pt x="45" y="66"/>
                    <a:pt x="72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638">
              <a:extLst/>
            </p:cNvPr>
            <p:cNvSpPr>
              <a:spLocks/>
            </p:cNvSpPr>
            <p:nvPr/>
          </p:nvSpPr>
          <p:spPr bwMode="auto">
            <a:xfrm flipH="1">
              <a:off x="16732482" y="2510044"/>
              <a:ext cx="394327" cy="1025250"/>
            </a:xfrm>
            <a:custGeom>
              <a:avLst/>
              <a:gdLst>
                <a:gd name="T0" fmla="*/ 0 w 72"/>
                <a:gd name="T1" fmla="*/ 8 h 187"/>
                <a:gd name="T2" fmla="*/ 28 w 72"/>
                <a:gd name="T3" fmla="*/ 0 h 187"/>
                <a:gd name="T4" fmla="*/ 72 w 72"/>
                <a:gd name="T5" fmla="*/ 187 h 187"/>
                <a:gd name="T6" fmla="*/ 43 w 72"/>
                <a:gd name="T7" fmla="*/ 187 h 187"/>
                <a:gd name="T8" fmla="*/ 0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0" y="8"/>
                  </a:moveTo>
                  <a:cubicBezTo>
                    <a:pt x="9" y="5"/>
                    <a:pt x="19" y="3"/>
                    <a:pt x="28" y="0"/>
                  </a:cubicBezTo>
                  <a:cubicBezTo>
                    <a:pt x="56" y="60"/>
                    <a:pt x="66" y="121"/>
                    <a:pt x="72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36" y="123"/>
                    <a:pt x="27" y="66"/>
                    <a:pt x="0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639">
              <a:extLst/>
            </p:cNvPr>
            <p:cNvSpPr>
              <a:spLocks/>
            </p:cNvSpPr>
            <p:nvPr/>
          </p:nvSpPr>
          <p:spPr bwMode="auto">
            <a:xfrm flipH="1">
              <a:off x="17275260" y="3628076"/>
              <a:ext cx="241235" cy="1073961"/>
            </a:xfrm>
            <a:custGeom>
              <a:avLst/>
              <a:gdLst>
                <a:gd name="T0" fmla="*/ 85 w 104"/>
                <a:gd name="T1" fmla="*/ 463 h 463"/>
                <a:gd name="T2" fmla="*/ 14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85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85" y="463"/>
                  </a:moveTo>
                  <a:lnTo>
                    <a:pt x="14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85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640">
              <a:extLst/>
            </p:cNvPr>
            <p:cNvSpPr>
              <a:spLocks/>
            </p:cNvSpPr>
            <p:nvPr/>
          </p:nvSpPr>
          <p:spPr bwMode="auto">
            <a:xfrm flipH="1">
              <a:off x="17029387" y="3628076"/>
              <a:ext cx="241235" cy="1073961"/>
            </a:xfrm>
            <a:custGeom>
              <a:avLst/>
              <a:gdLst>
                <a:gd name="T0" fmla="*/ 90 w 104"/>
                <a:gd name="T1" fmla="*/ 463 h 463"/>
                <a:gd name="T2" fmla="*/ 19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90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90" y="463"/>
                  </a:moveTo>
                  <a:lnTo>
                    <a:pt x="19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90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641">
              <a:extLst/>
            </p:cNvPr>
            <p:cNvSpPr>
              <a:spLocks/>
            </p:cNvSpPr>
            <p:nvPr/>
          </p:nvSpPr>
          <p:spPr bwMode="auto">
            <a:xfrm flipH="1">
              <a:off x="17664948" y="3535294"/>
              <a:ext cx="113660" cy="132216"/>
            </a:xfrm>
            <a:custGeom>
              <a:avLst/>
              <a:gdLst>
                <a:gd name="T0" fmla="*/ 0 w 21"/>
                <a:gd name="T1" fmla="*/ 0 h 24"/>
                <a:gd name="T2" fmla="*/ 0 w 21"/>
                <a:gd name="T3" fmla="*/ 13 h 24"/>
                <a:gd name="T4" fmla="*/ 10 w 21"/>
                <a:gd name="T5" fmla="*/ 24 h 24"/>
                <a:gd name="T6" fmla="*/ 21 w 21"/>
                <a:gd name="T7" fmla="*/ 13 h 24"/>
                <a:gd name="T8" fmla="*/ 21 w 21"/>
                <a:gd name="T9" fmla="*/ 0 h 24"/>
                <a:gd name="T10" fmla="*/ 0 w 21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642">
              <a:extLst/>
            </p:cNvPr>
            <p:cNvSpPr>
              <a:spLocks/>
            </p:cNvSpPr>
            <p:nvPr/>
          </p:nvSpPr>
          <p:spPr bwMode="auto">
            <a:xfrm flipH="1">
              <a:off x="16755679" y="3535294"/>
              <a:ext cx="120618" cy="132216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13 h 24"/>
                <a:gd name="T4" fmla="*/ 11 w 22"/>
                <a:gd name="T5" fmla="*/ 24 h 24"/>
                <a:gd name="T6" fmla="*/ 22 w 22"/>
                <a:gd name="T7" fmla="*/ 13 h 24"/>
                <a:gd name="T8" fmla="*/ 22 w 22"/>
                <a:gd name="T9" fmla="*/ 0 h 24"/>
                <a:gd name="T10" fmla="*/ 0 w 2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643">
              <a:extLst/>
            </p:cNvPr>
            <p:cNvSpPr>
              <a:spLocks/>
            </p:cNvSpPr>
            <p:nvPr/>
          </p:nvSpPr>
          <p:spPr bwMode="auto">
            <a:xfrm flipH="1">
              <a:off x="16973717" y="2456695"/>
              <a:ext cx="591489" cy="1171383"/>
            </a:xfrm>
            <a:custGeom>
              <a:avLst/>
              <a:gdLst>
                <a:gd name="T0" fmla="*/ 167 w 255"/>
                <a:gd name="T1" fmla="*/ 0 h 505"/>
                <a:gd name="T2" fmla="*/ 127 w 255"/>
                <a:gd name="T3" fmla="*/ 314 h 505"/>
                <a:gd name="T4" fmla="*/ 87 w 255"/>
                <a:gd name="T5" fmla="*/ 0 h 505"/>
                <a:gd name="T6" fmla="*/ 0 w 255"/>
                <a:gd name="T7" fmla="*/ 23 h 505"/>
                <a:gd name="T8" fmla="*/ 4 w 255"/>
                <a:gd name="T9" fmla="*/ 505 h 505"/>
                <a:gd name="T10" fmla="*/ 250 w 255"/>
                <a:gd name="T11" fmla="*/ 505 h 505"/>
                <a:gd name="T12" fmla="*/ 255 w 255"/>
                <a:gd name="T13" fmla="*/ 23 h 505"/>
                <a:gd name="T14" fmla="*/ 167 w 255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05">
                  <a:moveTo>
                    <a:pt x="167" y="0"/>
                  </a:moveTo>
                  <a:lnTo>
                    <a:pt x="127" y="314"/>
                  </a:lnTo>
                  <a:lnTo>
                    <a:pt x="87" y="0"/>
                  </a:lnTo>
                  <a:lnTo>
                    <a:pt x="0" y="23"/>
                  </a:lnTo>
                  <a:lnTo>
                    <a:pt x="4" y="505"/>
                  </a:lnTo>
                  <a:lnTo>
                    <a:pt x="250" y="505"/>
                  </a:lnTo>
                  <a:lnTo>
                    <a:pt x="255" y="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644">
              <a:extLst/>
            </p:cNvPr>
            <p:cNvSpPr>
              <a:spLocks/>
            </p:cNvSpPr>
            <p:nvPr/>
          </p:nvSpPr>
          <p:spPr bwMode="auto">
            <a:xfrm flipH="1">
              <a:off x="17122170" y="2122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645">
              <a:extLst/>
            </p:cNvPr>
            <p:cNvSpPr>
              <a:spLocks/>
            </p:cNvSpPr>
            <p:nvPr/>
          </p:nvSpPr>
          <p:spPr bwMode="auto">
            <a:xfrm flipH="1">
              <a:off x="17122170" y="21157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646">
              <a:extLst/>
            </p:cNvPr>
            <p:cNvSpPr>
              <a:spLocks/>
            </p:cNvSpPr>
            <p:nvPr/>
          </p:nvSpPr>
          <p:spPr bwMode="auto">
            <a:xfrm flipH="1">
              <a:off x="17126809" y="20994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647">
              <a:extLst/>
            </p:cNvPr>
            <p:cNvSpPr>
              <a:spLocks/>
            </p:cNvSpPr>
            <p:nvPr/>
          </p:nvSpPr>
          <p:spPr bwMode="auto">
            <a:xfrm flipH="1">
              <a:off x="17126809" y="21064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648">
              <a:extLst/>
            </p:cNvPr>
            <p:cNvSpPr>
              <a:spLocks/>
            </p:cNvSpPr>
            <p:nvPr/>
          </p:nvSpPr>
          <p:spPr bwMode="auto">
            <a:xfrm flipH="1">
              <a:off x="17416754" y="21064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649">
              <a:extLst/>
            </p:cNvPr>
            <p:cNvSpPr>
              <a:spLocks/>
            </p:cNvSpPr>
            <p:nvPr/>
          </p:nvSpPr>
          <p:spPr bwMode="auto">
            <a:xfrm flipH="1">
              <a:off x="17117530" y="2127315"/>
              <a:ext cx="0" cy="463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650">
              <a:extLst/>
            </p:cNvPr>
            <p:cNvSpPr>
              <a:spLocks/>
            </p:cNvSpPr>
            <p:nvPr/>
          </p:nvSpPr>
          <p:spPr bwMode="auto">
            <a:xfrm flipH="1">
              <a:off x="17117530" y="2131955"/>
              <a:ext cx="0" cy="6959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651">
              <a:extLst/>
            </p:cNvPr>
            <p:cNvSpPr>
              <a:spLocks/>
            </p:cNvSpPr>
            <p:nvPr/>
          </p:nvSpPr>
          <p:spPr bwMode="auto">
            <a:xfrm flipH="1">
              <a:off x="17133767" y="20948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652">
              <a:extLst/>
            </p:cNvPr>
            <p:cNvSpPr>
              <a:spLocks/>
            </p:cNvSpPr>
            <p:nvPr/>
          </p:nvSpPr>
          <p:spPr bwMode="auto">
            <a:xfrm flipH="1">
              <a:off x="17428352" y="21319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653">
              <a:extLst/>
            </p:cNvPr>
            <p:cNvSpPr>
              <a:spLocks/>
            </p:cNvSpPr>
            <p:nvPr/>
          </p:nvSpPr>
          <p:spPr bwMode="auto">
            <a:xfrm flipH="1">
              <a:off x="17423713" y="21157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654">
              <a:extLst/>
            </p:cNvPr>
            <p:cNvSpPr>
              <a:spLocks/>
            </p:cNvSpPr>
            <p:nvPr/>
          </p:nvSpPr>
          <p:spPr bwMode="auto">
            <a:xfrm flipH="1">
              <a:off x="17423713" y="2111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655">
              <a:extLst/>
            </p:cNvPr>
            <p:cNvSpPr>
              <a:spLocks/>
            </p:cNvSpPr>
            <p:nvPr/>
          </p:nvSpPr>
          <p:spPr bwMode="auto">
            <a:xfrm flipH="1">
              <a:off x="17428352" y="2122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656">
              <a:extLst/>
            </p:cNvPr>
            <p:cNvSpPr>
              <a:spLocks/>
            </p:cNvSpPr>
            <p:nvPr/>
          </p:nvSpPr>
          <p:spPr bwMode="auto">
            <a:xfrm flipH="1">
              <a:off x="17089695" y="2083244"/>
              <a:ext cx="366492" cy="329378"/>
            </a:xfrm>
            <a:custGeom>
              <a:avLst/>
              <a:gdLst>
                <a:gd name="T0" fmla="*/ 64 w 67"/>
                <a:gd name="T1" fmla="*/ 15 h 60"/>
                <a:gd name="T2" fmla="*/ 62 w 67"/>
                <a:gd name="T3" fmla="*/ 14 h 60"/>
                <a:gd name="T4" fmla="*/ 62 w 67"/>
                <a:gd name="T5" fmla="*/ 10 h 60"/>
                <a:gd name="T6" fmla="*/ 62 w 67"/>
                <a:gd name="T7" fmla="*/ 9 h 60"/>
                <a:gd name="T8" fmla="*/ 62 w 67"/>
                <a:gd name="T9" fmla="*/ 9 h 60"/>
                <a:gd name="T10" fmla="*/ 62 w 67"/>
                <a:gd name="T11" fmla="*/ 8 h 60"/>
                <a:gd name="T12" fmla="*/ 61 w 67"/>
                <a:gd name="T13" fmla="*/ 7 h 60"/>
                <a:gd name="T14" fmla="*/ 61 w 67"/>
                <a:gd name="T15" fmla="*/ 7 h 60"/>
                <a:gd name="T16" fmla="*/ 61 w 67"/>
                <a:gd name="T17" fmla="*/ 6 h 60"/>
                <a:gd name="T18" fmla="*/ 61 w 67"/>
                <a:gd name="T19" fmla="*/ 6 h 60"/>
                <a:gd name="T20" fmla="*/ 60 w 67"/>
                <a:gd name="T21" fmla="*/ 4 h 60"/>
                <a:gd name="T22" fmla="*/ 60 w 67"/>
                <a:gd name="T23" fmla="*/ 4 h 60"/>
                <a:gd name="T24" fmla="*/ 60 w 67"/>
                <a:gd name="T25" fmla="*/ 3 h 60"/>
                <a:gd name="T26" fmla="*/ 60 w 67"/>
                <a:gd name="T27" fmla="*/ 3 h 60"/>
                <a:gd name="T28" fmla="*/ 59 w 67"/>
                <a:gd name="T29" fmla="*/ 2 h 60"/>
                <a:gd name="T30" fmla="*/ 59 w 67"/>
                <a:gd name="T31" fmla="*/ 2 h 60"/>
                <a:gd name="T32" fmla="*/ 54 w 67"/>
                <a:gd name="T33" fmla="*/ 3 h 60"/>
                <a:gd name="T34" fmla="*/ 45 w 67"/>
                <a:gd name="T35" fmla="*/ 1 h 60"/>
                <a:gd name="T36" fmla="*/ 27 w 67"/>
                <a:gd name="T37" fmla="*/ 3 h 60"/>
                <a:gd name="T38" fmla="*/ 9 w 67"/>
                <a:gd name="T39" fmla="*/ 0 h 60"/>
                <a:gd name="T40" fmla="*/ 7 w 67"/>
                <a:gd name="T41" fmla="*/ 4 h 60"/>
                <a:gd name="T42" fmla="*/ 7 w 67"/>
                <a:gd name="T43" fmla="*/ 4 h 60"/>
                <a:gd name="T44" fmla="*/ 6 w 67"/>
                <a:gd name="T45" fmla="*/ 5 h 60"/>
                <a:gd name="T46" fmla="*/ 6 w 67"/>
                <a:gd name="T47" fmla="*/ 5 h 60"/>
                <a:gd name="T48" fmla="*/ 6 w 67"/>
                <a:gd name="T49" fmla="*/ 6 h 60"/>
                <a:gd name="T50" fmla="*/ 6 w 67"/>
                <a:gd name="T51" fmla="*/ 6 h 60"/>
                <a:gd name="T52" fmla="*/ 5 w 67"/>
                <a:gd name="T53" fmla="*/ 7 h 60"/>
                <a:gd name="T54" fmla="*/ 5 w 67"/>
                <a:gd name="T55" fmla="*/ 7 h 60"/>
                <a:gd name="T56" fmla="*/ 5 w 67"/>
                <a:gd name="T57" fmla="*/ 9 h 60"/>
                <a:gd name="T58" fmla="*/ 5 w 67"/>
                <a:gd name="T59" fmla="*/ 9 h 60"/>
                <a:gd name="T60" fmla="*/ 5 w 67"/>
                <a:gd name="T61" fmla="*/ 10 h 60"/>
                <a:gd name="T62" fmla="*/ 5 w 67"/>
                <a:gd name="T63" fmla="*/ 14 h 60"/>
                <a:gd name="T64" fmla="*/ 4 w 67"/>
                <a:gd name="T65" fmla="*/ 14 h 60"/>
                <a:gd name="T66" fmla="*/ 0 w 67"/>
                <a:gd name="T67" fmla="*/ 19 h 60"/>
                <a:gd name="T68" fmla="*/ 0 w 67"/>
                <a:gd name="T69" fmla="*/ 30 h 60"/>
                <a:gd name="T70" fmla="*/ 5 w 67"/>
                <a:gd name="T71" fmla="*/ 35 h 60"/>
                <a:gd name="T72" fmla="*/ 21 w 67"/>
                <a:gd name="T73" fmla="*/ 60 h 60"/>
                <a:gd name="T74" fmla="*/ 46 w 67"/>
                <a:gd name="T75" fmla="*/ 60 h 60"/>
                <a:gd name="T76" fmla="*/ 62 w 67"/>
                <a:gd name="T77" fmla="*/ 35 h 60"/>
                <a:gd name="T78" fmla="*/ 67 w 67"/>
                <a:gd name="T79" fmla="*/ 30 h 60"/>
                <a:gd name="T80" fmla="*/ 67 w 67"/>
                <a:gd name="T81" fmla="*/ 19 h 60"/>
                <a:gd name="T82" fmla="*/ 64 w 67"/>
                <a:gd name="T8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60">
                  <a:moveTo>
                    <a:pt x="64" y="15"/>
                  </a:moveTo>
                  <a:cubicBezTo>
                    <a:pt x="63" y="15"/>
                    <a:pt x="62" y="14"/>
                    <a:pt x="62" y="1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3"/>
                    <a:pt x="56" y="3"/>
                    <a:pt x="54" y="3"/>
                  </a:cubicBezTo>
                  <a:cubicBezTo>
                    <a:pt x="50" y="3"/>
                    <a:pt x="47" y="2"/>
                    <a:pt x="45" y="1"/>
                  </a:cubicBezTo>
                  <a:cubicBezTo>
                    <a:pt x="40" y="2"/>
                    <a:pt x="34" y="3"/>
                    <a:pt x="27" y="3"/>
                  </a:cubicBezTo>
                  <a:cubicBezTo>
                    <a:pt x="20" y="3"/>
                    <a:pt x="14" y="2"/>
                    <a:pt x="9" y="0"/>
                  </a:cubicBezTo>
                  <a:cubicBezTo>
                    <a:pt x="8" y="1"/>
                    <a:pt x="7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5" y="35"/>
                    <a:pt x="13" y="60"/>
                    <a:pt x="21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54" y="60"/>
                    <a:pt x="62" y="35"/>
                    <a:pt x="62" y="35"/>
                  </a:cubicBezTo>
                  <a:cubicBezTo>
                    <a:pt x="65" y="35"/>
                    <a:pt x="67" y="32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7"/>
                    <a:pt x="65" y="15"/>
                    <a:pt x="64" y="1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657">
              <a:extLst/>
            </p:cNvPr>
            <p:cNvSpPr>
              <a:spLocks noEditPoints="1"/>
            </p:cNvSpPr>
            <p:nvPr/>
          </p:nvSpPr>
          <p:spPr bwMode="auto">
            <a:xfrm flipH="1">
              <a:off x="17110571" y="2150511"/>
              <a:ext cx="313142" cy="102061"/>
            </a:xfrm>
            <a:custGeom>
              <a:avLst/>
              <a:gdLst>
                <a:gd name="T0" fmla="*/ 56 w 57"/>
                <a:gd name="T1" fmla="*/ 2 h 19"/>
                <a:gd name="T2" fmla="*/ 42 w 57"/>
                <a:gd name="T3" fmla="*/ 1 h 19"/>
                <a:gd name="T4" fmla="*/ 28 w 57"/>
                <a:gd name="T5" fmla="*/ 4 h 19"/>
                <a:gd name="T6" fmla="*/ 15 w 57"/>
                <a:gd name="T7" fmla="*/ 1 h 19"/>
                <a:gd name="T8" fmla="*/ 0 w 57"/>
                <a:gd name="T9" fmla="*/ 2 h 19"/>
                <a:gd name="T10" fmla="*/ 0 w 57"/>
                <a:gd name="T11" fmla="*/ 4 h 19"/>
                <a:gd name="T12" fmla="*/ 2 w 57"/>
                <a:gd name="T13" fmla="*/ 6 h 19"/>
                <a:gd name="T14" fmla="*/ 3 w 57"/>
                <a:gd name="T15" fmla="*/ 10 h 19"/>
                <a:gd name="T16" fmla="*/ 17 w 57"/>
                <a:gd name="T17" fmla="*/ 18 h 19"/>
                <a:gd name="T18" fmla="*/ 26 w 57"/>
                <a:gd name="T19" fmla="*/ 8 h 19"/>
                <a:gd name="T20" fmla="*/ 28 w 57"/>
                <a:gd name="T21" fmla="*/ 7 h 19"/>
                <a:gd name="T22" fmla="*/ 30 w 57"/>
                <a:gd name="T23" fmla="*/ 8 h 19"/>
                <a:gd name="T24" fmla="*/ 40 w 57"/>
                <a:gd name="T25" fmla="*/ 18 h 19"/>
                <a:gd name="T26" fmla="*/ 53 w 57"/>
                <a:gd name="T27" fmla="*/ 10 h 19"/>
                <a:gd name="T28" fmla="*/ 55 w 57"/>
                <a:gd name="T29" fmla="*/ 6 h 19"/>
                <a:gd name="T30" fmla="*/ 56 w 57"/>
                <a:gd name="T31" fmla="*/ 4 h 19"/>
                <a:gd name="T32" fmla="*/ 56 w 57"/>
                <a:gd name="T33" fmla="*/ 2 h 19"/>
                <a:gd name="T34" fmla="*/ 21 w 57"/>
                <a:gd name="T35" fmla="*/ 14 h 19"/>
                <a:gd name="T36" fmla="*/ 11 w 57"/>
                <a:gd name="T37" fmla="*/ 16 h 19"/>
                <a:gd name="T38" fmla="*/ 5 w 57"/>
                <a:gd name="T39" fmla="*/ 7 h 19"/>
                <a:gd name="T40" fmla="*/ 15 w 57"/>
                <a:gd name="T41" fmla="*/ 2 h 19"/>
                <a:gd name="T42" fmla="*/ 22 w 57"/>
                <a:gd name="T43" fmla="*/ 4 h 19"/>
                <a:gd name="T44" fmla="*/ 21 w 57"/>
                <a:gd name="T45" fmla="*/ 14 h 19"/>
                <a:gd name="T46" fmla="*/ 45 w 57"/>
                <a:gd name="T47" fmla="*/ 16 h 19"/>
                <a:gd name="T48" fmla="*/ 35 w 57"/>
                <a:gd name="T49" fmla="*/ 14 h 19"/>
                <a:gd name="T50" fmla="*/ 35 w 57"/>
                <a:gd name="T51" fmla="*/ 4 h 19"/>
                <a:gd name="T52" fmla="*/ 42 w 57"/>
                <a:gd name="T53" fmla="*/ 2 h 19"/>
                <a:gd name="T54" fmla="*/ 52 w 57"/>
                <a:gd name="T55" fmla="*/ 7 h 19"/>
                <a:gd name="T56" fmla="*/ 45 w 57"/>
                <a:gd name="T5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19">
                  <a:moveTo>
                    <a:pt x="56" y="2"/>
                  </a:moveTo>
                  <a:cubicBezTo>
                    <a:pt x="56" y="2"/>
                    <a:pt x="48" y="0"/>
                    <a:pt x="42" y="1"/>
                  </a:cubicBezTo>
                  <a:cubicBezTo>
                    <a:pt x="36" y="2"/>
                    <a:pt x="31" y="4"/>
                    <a:pt x="28" y="4"/>
                  </a:cubicBezTo>
                  <a:cubicBezTo>
                    <a:pt x="26" y="4"/>
                    <a:pt x="21" y="2"/>
                    <a:pt x="15" y="1"/>
                  </a:cubicBezTo>
                  <a:cubicBezTo>
                    <a:pt x="8" y="0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5"/>
                    <a:pt x="2" y="6"/>
                  </a:cubicBezTo>
                  <a:cubicBezTo>
                    <a:pt x="3" y="6"/>
                    <a:pt x="3" y="10"/>
                    <a:pt x="3" y="10"/>
                  </a:cubicBezTo>
                  <a:cubicBezTo>
                    <a:pt x="5" y="17"/>
                    <a:pt x="10" y="19"/>
                    <a:pt x="17" y="18"/>
                  </a:cubicBezTo>
                  <a:cubicBezTo>
                    <a:pt x="24" y="17"/>
                    <a:pt x="25" y="9"/>
                    <a:pt x="26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30" y="7"/>
                    <a:pt x="30" y="8"/>
                  </a:cubicBezTo>
                  <a:cubicBezTo>
                    <a:pt x="31" y="9"/>
                    <a:pt x="33" y="17"/>
                    <a:pt x="40" y="18"/>
                  </a:cubicBezTo>
                  <a:cubicBezTo>
                    <a:pt x="47" y="19"/>
                    <a:pt x="52" y="17"/>
                    <a:pt x="53" y="10"/>
                  </a:cubicBezTo>
                  <a:cubicBezTo>
                    <a:pt x="53" y="10"/>
                    <a:pt x="53" y="6"/>
                    <a:pt x="55" y="6"/>
                  </a:cubicBezTo>
                  <a:cubicBezTo>
                    <a:pt x="56" y="5"/>
                    <a:pt x="56" y="5"/>
                    <a:pt x="56" y="4"/>
                  </a:cubicBezTo>
                  <a:cubicBezTo>
                    <a:pt x="56" y="3"/>
                    <a:pt x="57" y="2"/>
                    <a:pt x="56" y="2"/>
                  </a:cubicBezTo>
                  <a:close/>
                  <a:moveTo>
                    <a:pt x="21" y="14"/>
                  </a:moveTo>
                  <a:cubicBezTo>
                    <a:pt x="19" y="16"/>
                    <a:pt x="16" y="17"/>
                    <a:pt x="11" y="16"/>
                  </a:cubicBezTo>
                  <a:cubicBezTo>
                    <a:pt x="6" y="16"/>
                    <a:pt x="5" y="12"/>
                    <a:pt x="5" y="7"/>
                  </a:cubicBezTo>
                  <a:cubicBezTo>
                    <a:pt x="5" y="1"/>
                    <a:pt x="15" y="2"/>
                    <a:pt x="15" y="2"/>
                  </a:cubicBezTo>
                  <a:cubicBezTo>
                    <a:pt x="19" y="3"/>
                    <a:pt x="19" y="3"/>
                    <a:pt x="22" y="4"/>
                  </a:cubicBezTo>
                  <a:cubicBezTo>
                    <a:pt x="25" y="5"/>
                    <a:pt x="23" y="11"/>
                    <a:pt x="21" y="14"/>
                  </a:cubicBezTo>
                  <a:close/>
                  <a:moveTo>
                    <a:pt x="45" y="16"/>
                  </a:moveTo>
                  <a:cubicBezTo>
                    <a:pt x="41" y="17"/>
                    <a:pt x="37" y="16"/>
                    <a:pt x="35" y="14"/>
                  </a:cubicBezTo>
                  <a:cubicBezTo>
                    <a:pt x="33" y="11"/>
                    <a:pt x="31" y="5"/>
                    <a:pt x="35" y="4"/>
                  </a:cubicBezTo>
                  <a:cubicBezTo>
                    <a:pt x="38" y="3"/>
                    <a:pt x="38" y="3"/>
                    <a:pt x="42" y="2"/>
                  </a:cubicBezTo>
                  <a:cubicBezTo>
                    <a:pt x="42" y="2"/>
                    <a:pt x="52" y="1"/>
                    <a:pt x="52" y="7"/>
                  </a:cubicBezTo>
                  <a:cubicBezTo>
                    <a:pt x="52" y="12"/>
                    <a:pt x="50" y="16"/>
                    <a:pt x="4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Oval 6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17407475" y="2159790"/>
              <a:ext cx="9279" cy="11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Oval 65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17122170" y="2159790"/>
              <a:ext cx="4638" cy="11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7" name="Right Arrow 170">
            <a:extLst/>
          </p:cNvPr>
          <p:cNvSpPr/>
          <p:nvPr/>
        </p:nvSpPr>
        <p:spPr bwMode="auto">
          <a:xfrm>
            <a:off x="1770" y="3592952"/>
            <a:ext cx="7306271" cy="689014"/>
          </a:xfrm>
          <a:prstGeom prst="rightArrow">
            <a:avLst/>
          </a:prstGeom>
          <a:solidFill>
            <a:srgbClr val="EAEAEA">
              <a:lumMod val="90000"/>
              <a:alpha val="6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TextBox 177">
            <a:extLst/>
          </p:cNvPr>
          <p:cNvSpPr txBox="1"/>
          <p:nvPr/>
        </p:nvSpPr>
        <p:spPr>
          <a:xfrm>
            <a:off x="514637" y="4299450"/>
            <a:ext cx="1133193" cy="41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Ordinary</a:t>
            </a:r>
            <a:b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</a:b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user</a:t>
            </a:r>
          </a:p>
        </p:txBody>
      </p:sp>
      <p:sp>
        <p:nvSpPr>
          <p:cNvPr id="179" name="TextBox 178">
            <a:extLst/>
          </p:cNvPr>
          <p:cNvSpPr txBox="1"/>
          <p:nvPr/>
        </p:nvSpPr>
        <p:spPr>
          <a:xfrm>
            <a:off x="2184486" y="4299450"/>
            <a:ext cx="1256661" cy="40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Resource group Contributor</a:t>
            </a:r>
          </a:p>
        </p:txBody>
      </p:sp>
      <p:sp>
        <p:nvSpPr>
          <p:cNvPr id="233" name="Rectangle 232">
            <a:extLst/>
          </p:cNvPr>
          <p:cNvSpPr/>
          <p:nvPr/>
        </p:nvSpPr>
        <p:spPr>
          <a:xfrm>
            <a:off x="357583" y="1125855"/>
            <a:ext cx="7831757" cy="48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150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ＭＳ Ｐゴシック" charset="0"/>
                <a:cs typeface="+mn-cs"/>
              </a:rPr>
              <a:t>Discover, restrict, and monitor roles in Azure</a:t>
            </a:r>
          </a:p>
        </p:txBody>
      </p:sp>
      <p:grpSp>
        <p:nvGrpSpPr>
          <p:cNvPr id="234" name="Group 233">
            <a:extLst/>
          </p:cNvPr>
          <p:cNvGrpSpPr/>
          <p:nvPr/>
        </p:nvGrpSpPr>
        <p:grpSpPr>
          <a:xfrm>
            <a:off x="5849433" y="5100622"/>
            <a:ext cx="652989" cy="1753576"/>
            <a:chOff x="16732482" y="1930152"/>
            <a:chExt cx="1069320" cy="2871627"/>
          </a:xfrm>
          <a:effectLst/>
        </p:grpSpPr>
        <p:sp>
          <p:nvSpPr>
            <p:cNvPr id="235" name="Rectangle 6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17177840" y="2456695"/>
              <a:ext cx="185565" cy="547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31">
              <a:extLst/>
            </p:cNvPr>
            <p:cNvSpPr>
              <a:spLocks/>
            </p:cNvSpPr>
            <p:nvPr/>
          </p:nvSpPr>
          <p:spPr bwMode="auto">
            <a:xfrm flipH="1">
              <a:off x="17286859" y="4681160"/>
              <a:ext cx="229638" cy="120619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32">
              <a:extLst/>
            </p:cNvPr>
            <p:cNvSpPr>
              <a:spLocks/>
            </p:cNvSpPr>
            <p:nvPr/>
          </p:nvSpPr>
          <p:spPr bwMode="auto">
            <a:xfrm flipH="1">
              <a:off x="17029387" y="4681160"/>
              <a:ext cx="229638" cy="120619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633">
              <a:extLst/>
            </p:cNvPr>
            <p:cNvSpPr>
              <a:spLocks/>
            </p:cNvSpPr>
            <p:nvPr/>
          </p:nvSpPr>
          <p:spPr bwMode="auto">
            <a:xfrm flipH="1">
              <a:off x="17073459" y="1978863"/>
              <a:ext cx="361853" cy="433759"/>
            </a:xfrm>
            <a:custGeom>
              <a:avLst/>
              <a:gdLst>
                <a:gd name="T0" fmla="*/ 59 w 66"/>
                <a:gd name="T1" fmla="*/ 45 h 79"/>
                <a:gd name="T2" fmla="*/ 23 w 66"/>
                <a:gd name="T3" fmla="*/ 74 h 79"/>
                <a:gd name="T4" fmla="*/ 6 w 66"/>
                <a:gd name="T5" fmla="*/ 30 h 79"/>
                <a:gd name="T6" fmla="*/ 46 w 66"/>
                <a:gd name="T7" fmla="*/ 5 h 79"/>
                <a:gd name="T8" fmla="*/ 59 w 66"/>
                <a:gd name="T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9">
                  <a:moveTo>
                    <a:pt x="59" y="45"/>
                  </a:moveTo>
                  <a:cubicBezTo>
                    <a:pt x="53" y="64"/>
                    <a:pt x="39" y="79"/>
                    <a:pt x="23" y="74"/>
                  </a:cubicBezTo>
                  <a:cubicBezTo>
                    <a:pt x="8" y="69"/>
                    <a:pt x="0" y="49"/>
                    <a:pt x="6" y="30"/>
                  </a:cubicBezTo>
                  <a:cubicBezTo>
                    <a:pt x="13" y="11"/>
                    <a:pt x="30" y="0"/>
                    <a:pt x="46" y="5"/>
                  </a:cubicBezTo>
                  <a:cubicBezTo>
                    <a:pt x="62" y="10"/>
                    <a:pt x="66" y="26"/>
                    <a:pt x="5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634">
              <a:extLst/>
            </p:cNvPr>
            <p:cNvSpPr>
              <a:spLocks/>
            </p:cNvSpPr>
            <p:nvPr/>
          </p:nvSpPr>
          <p:spPr bwMode="auto">
            <a:xfrm flipH="1">
              <a:off x="17126809" y="1930152"/>
              <a:ext cx="357213" cy="405924"/>
            </a:xfrm>
            <a:custGeom>
              <a:avLst/>
              <a:gdLst>
                <a:gd name="T0" fmla="*/ 56 w 65"/>
                <a:gd name="T1" fmla="*/ 24 h 74"/>
                <a:gd name="T2" fmla="*/ 50 w 65"/>
                <a:gd name="T3" fmla="*/ 67 h 74"/>
                <a:gd name="T4" fmla="*/ 10 w 65"/>
                <a:gd name="T5" fmla="*/ 51 h 74"/>
                <a:gd name="T6" fmla="*/ 15 w 65"/>
                <a:gd name="T7" fmla="*/ 8 h 74"/>
                <a:gd name="T8" fmla="*/ 56 w 65"/>
                <a:gd name="T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4">
                  <a:moveTo>
                    <a:pt x="56" y="24"/>
                  </a:moveTo>
                  <a:cubicBezTo>
                    <a:pt x="65" y="40"/>
                    <a:pt x="63" y="59"/>
                    <a:pt x="50" y="67"/>
                  </a:cubicBezTo>
                  <a:cubicBezTo>
                    <a:pt x="37" y="74"/>
                    <a:pt x="19" y="67"/>
                    <a:pt x="10" y="51"/>
                  </a:cubicBezTo>
                  <a:cubicBezTo>
                    <a:pt x="0" y="34"/>
                    <a:pt x="3" y="15"/>
                    <a:pt x="15" y="8"/>
                  </a:cubicBezTo>
                  <a:cubicBezTo>
                    <a:pt x="28" y="0"/>
                    <a:pt x="46" y="7"/>
                    <a:pt x="5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635">
              <a:extLst/>
            </p:cNvPr>
            <p:cNvSpPr>
              <a:spLocks/>
            </p:cNvSpPr>
            <p:nvPr/>
          </p:nvSpPr>
          <p:spPr bwMode="auto">
            <a:xfrm flipH="1">
              <a:off x="17177840" y="2308241"/>
              <a:ext cx="185565" cy="192524"/>
            </a:xfrm>
            <a:custGeom>
              <a:avLst/>
              <a:gdLst>
                <a:gd name="T0" fmla="*/ 80 w 80"/>
                <a:gd name="T1" fmla="*/ 64 h 83"/>
                <a:gd name="T2" fmla="*/ 40 w 80"/>
                <a:gd name="T3" fmla="*/ 83 h 83"/>
                <a:gd name="T4" fmla="*/ 0 w 80"/>
                <a:gd name="T5" fmla="*/ 64 h 83"/>
                <a:gd name="T6" fmla="*/ 0 w 80"/>
                <a:gd name="T7" fmla="*/ 0 h 83"/>
                <a:gd name="T8" fmla="*/ 80 w 80"/>
                <a:gd name="T9" fmla="*/ 0 h 83"/>
                <a:gd name="T10" fmla="*/ 80 w 80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64"/>
                  </a:moveTo>
                  <a:lnTo>
                    <a:pt x="40" y="83"/>
                  </a:lnTo>
                  <a:lnTo>
                    <a:pt x="0" y="6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6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636">
              <a:extLst/>
            </p:cNvPr>
            <p:cNvSpPr>
              <a:spLocks/>
            </p:cNvSpPr>
            <p:nvPr/>
          </p:nvSpPr>
          <p:spPr bwMode="auto">
            <a:xfrm flipH="1">
              <a:off x="17219590" y="2500765"/>
              <a:ext cx="104381" cy="732984"/>
            </a:xfrm>
            <a:custGeom>
              <a:avLst/>
              <a:gdLst>
                <a:gd name="T0" fmla="*/ 35 w 45"/>
                <a:gd name="T1" fmla="*/ 23 h 316"/>
                <a:gd name="T2" fmla="*/ 45 w 45"/>
                <a:gd name="T3" fmla="*/ 19 h 316"/>
                <a:gd name="T4" fmla="*/ 23 w 45"/>
                <a:gd name="T5" fmla="*/ 0 h 316"/>
                <a:gd name="T6" fmla="*/ 0 w 45"/>
                <a:gd name="T7" fmla="*/ 19 h 316"/>
                <a:gd name="T8" fmla="*/ 11 w 45"/>
                <a:gd name="T9" fmla="*/ 23 h 316"/>
                <a:gd name="T10" fmla="*/ 9 w 45"/>
                <a:gd name="T11" fmla="*/ 290 h 316"/>
                <a:gd name="T12" fmla="*/ 23 w 45"/>
                <a:gd name="T13" fmla="*/ 316 h 316"/>
                <a:gd name="T14" fmla="*/ 35 w 45"/>
                <a:gd name="T15" fmla="*/ 290 h 316"/>
                <a:gd name="T16" fmla="*/ 35 w 45"/>
                <a:gd name="T1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16">
                  <a:moveTo>
                    <a:pt x="35" y="23"/>
                  </a:moveTo>
                  <a:lnTo>
                    <a:pt x="45" y="1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11" y="23"/>
                  </a:lnTo>
                  <a:lnTo>
                    <a:pt x="9" y="290"/>
                  </a:lnTo>
                  <a:lnTo>
                    <a:pt x="23" y="316"/>
                  </a:lnTo>
                  <a:lnTo>
                    <a:pt x="35" y="29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637">
              <a:extLst/>
            </p:cNvPr>
            <p:cNvSpPr>
              <a:spLocks/>
            </p:cNvSpPr>
            <p:nvPr/>
          </p:nvSpPr>
          <p:spPr bwMode="auto">
            <a:xfrm flipH="1">
              <a:off x="17407475" y="2510044"/>
              <a:ext cx="394327" cy="1025250"/>
            </a:xfrm>
            <a:custGeom>
              <a:avLst/>
              <a:gdLst>
                <a:gd name="T0" fmla="*/ 72 w 72"/>
                <a:gd name="T1" fmla="*/ 8 h 187"/>
                <a:gd name="T2" fmla="*/ 43 w 72"/>
                <a:gd name="T3" fmla="*/ 0 h 187"/>
                <a:gd name="T4" fmla="*/ 0 w 72"/>
                <a:gd name="T5" fmla="*/ 187 h 187"/>
                <a:gd name="T6" fmla="*/ 29 w 72"/>
                <a:gd name="T7" fmla="*/ 187 h 187"/>
                <a:gd name="T8" fmla="*/ 72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72" y="8"/>
                  </a:moveTo>
                  <a:cubicBezTo>
                    <a:pt x="62" y="5"/>
                    <a:pt x="53" y="3"/>
                    <a:pt x="43" y="0"/>
                  </a:cubicBezTo>
                  <a:cubicBezTo>
                    <a:pt x="15" y="60"/>
                    <a:pt x="6" y="121"/>
                    <a:pt x="0" y="187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6" y="123"/>
                    <a:pt x="45" y="66"/>
                    <a:pt x="72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638">
              <a:extLst/>
            </p:cNvPr>
            <p:cNvSpPr>
              <a:spLocks/>
            </p:cNvSpPr>
            <p:nvPr/>
          </p:nvSpPr>
          <p:spPr bwMode="auto">
            <a:xfrm flipH="1">
              <a:off x="16732482" y="2510044"/>
              <a:ext cx="394327" cy="1025250"/>
            </a:xfrm>
            <a:custGeom>
              <a:avLst/>
              <a:gdLst>
                <a:gd name="T0" fmla="*/ 0 w 72"/>
                <a:gd name="T1" fmla="*/ 8 h 187"/>
                <a:gd name="T2" fmla="*/ 28 w 72"/>
                <a:gd name="T3" fmla="*/ 0 h 187"/>
                <a:gd name="T4" fmla="*/ 72 w 72"/>
                <a:gd name="T5" fmla="*/ 187 h 187"/>
                <a:gd name="T6" fmla="*/ 43 w 72"/>
                <a:gd name="T7" fmla="*/ 187 h 187"/>
                <a:gd name="T8" fmla="*/ 0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0" y="8"/>
                  </a:moveTo>
                  <a:cubicBezTo>
                    <a:pt x="9" y="5"/>
                    <a:pt x="19" y="3"/>
                    <a:pt x="28" y="0"/>
                  </a:cubicBezTo>
                  <a:cubicBezTo>
                    <a:pt x="56" y="60"/>
                    <a:pt x="66" y="121"/>
                    <a:pt x="72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36" y="123"/>
                    <a:pt x="27" y="66"/>
                    <a:pt x="0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639">
              <a:extLst/>
            </p:cNvPr>
            <p:cNvSpPr>
              <a:spLocks/>
            </p:cNvSpPr>
            <p:nvPr/>
          </p:nvSpPr>
          <p:spPr bwMode="auto">
            <a:xfrm flipH="1">
              <a:off x="17275260" y="3628076"/>
              <a:ext cx="241235" cy="1073961"/>
            </a:xfrm>
            <a:custGeom>
              <a:avLst/>
              <a:gdLst>
                <a:gd name="T0" fmla="*/ 85 w 104"/>
                <a:gd name="T1" fmla="*/ 463 h 463"/>
                <a:gd name="T2" fmla="*/ 14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85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85" y="463"/>
                  </a:moveTo>
                  <a:lnTo>
                    <a:pt x="14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85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640">
              <a:extLst/>
            </p:cNvPr>
            <p:cNvSpPr>
              <a:spLocks/>
            </p:cNvSpPr>
            <p:nvPr/>
          </p:nvSpPr>
          <p:spPr bwMode="auto">
            <a:xfrm flipH="1">
              <a:off x="17029387" y="3628076"/>
              <a:ext cx="241235" cy="1073961"/>
            </a:xfrm>
            <a:custGeom>
              <a:avLst/>
              <a:gdLst>
                <a:gd name="T0" fmla="*/ 90 w 104"/>
                <a:gd name="T1" fmla="*/ 463 h 463"/>
                <a:gd name="T2" fmla="*/ 19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90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90" y="463"/>
                  </a:moveTo>
                  <a:lnTo>
                    <a:pt x="19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90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641">
              <a:extLst/>
            </p:cNvPr>
            <p:cNvSpPr>
              <a:spLocks/>
            </p:cNvSpPr>
            <p:nvPr/>
          </p:nvSpPr>
          <p:spPr bwMode="auto">
            <a:xfrm flipH="1">
              <a:off x="17664948" y="3535294"/>
              <a:ext cx="113660" cy="132216"/>
            </a:xfrm>
            <a:custGeom>
              <a:avLst/>
              <a:gdLst>
                <a:gd name="T0" fmla="*/ 0 w 21"/>
                <a:gd name="T1" fmla="*/ 0 h 24"/>
                <a:gd name="T2" fmla="*/ 0 w 21"/>
                <a:gd name="T3" fmla="*/ 13 h 24"/>
                <a:gd name="T4" fmla="*/ 10 w 21"/>
                <a:gd name="T5" fmla="*/ 24 h 24"/>
                <a:gd name="T6" fmla="*/ 21 w 21"/>
                <a:gd name="T7" fmla="*/ 13 h 24"/>
                <a:gd name="T8" fmla="*/ 21 w 21"/>
                <a:gd name="T9" fmla="*/ 0 h 24"/>
                <a:gd name="T10" fmla="*/ 0 w 21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642">
              <a:extLst/>
            </p:cNvPr>
            <p:cNvSpPr>
              <a:spLocks/>
            </p:cNvSpPr>
            <p:nvPr/>
          </p:nvSpPr>
          <p:spPr bwMode="auto">
            <a:xfrm flipH="1">
              <a:off x="16755679" y="3535294"/>
              <a:ext cx="120618" cy="132216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13 h 24"/>
                <a:gd name="T4" fmla="*/ 11 w 22"/>
                <a:gd name="T5" fmla="*/ 24 h 24"/>
                <a:gd name="T6" fmla="*/ 22 w 22"/>
                <a:gd name="T7" fmla="*/ 13 h 24"/>
                <a:gd name="T8" fmla="*/ 22 w 22"/>
                <a:gd name="T9" fmla="*/ 0 h 24"/>
                <a:gd name="T10" fmla="*/ 0 w 2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643">
              <a:extLst/>
            </p:cNvPr>
            <p:cNvSpPr>
              <a:spLocks/>
            </p:cNvSpPr>
            <p:nvPr/>
          </p:nvSpPr>
          <p:spPr bwMode="auto">
            <a:xfrm flipH="1">
              <a:off x="16973717" y="2456695"/>
              <a:ext cx="591489" cy="1171383"/>
            </a:xfrm>
            <a:custGeom>
              <a:avLst/>
              <a:gdLst>
                <a:gd name="T0" fmla="*/ 167 w 255"/>
                <a:gd name="T1" fmla="*/ 0 h 505"/>
                <a:gd name="T2" fmla="*/ 127 w 255"/>
                <a:gd name="T3" fmla="*/ 314 h 505"/>
                <a:gd name="T4" fmla="*/ 87 w 255"/>
                <a:gd name="T5" fmla="*/ 0 h 505"/>
                <a:gd name="T6" fmla="*/ 0 w 255"/>
                <a:gd name="T7" fmla="*/ 23 h 505"/>
                <a:gd name="T8" fmla="*/ 4 w 255"/>
                <a:gd name="T9" fmla="*/ 505 h 505"/>
                <a:gd name="T10" fmla="*/ 250 w 255"/>
                <a:gd name="T11" fmla="*/ 505 h 505"/>
                <a:gd name="T12" fmla="*/ 255 w 255"/>
                <a:gd name="T13" fmla="*/ 23 h 505"/>
                <a:gd name="T14" fmla="*/ 167 w 255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05">
                  <a:moveTo>
                    <a:pt x="167" y="0"/>
                  </a:moveTo>
                  <a:lnTo>
                    <a:pt x="127" y="314"/>
                  </a:lnTo>
                  <a:lnTo>
                    <a:pt x="87" y="0"/>
                  </a:lnTo>
                  <a:lnTo>
                    <a:pt x="0" y="23"/>
                  </a:lnTo>
                  <a:lnTo>
                    <a:pt x="4" y="505"/>
                  </a:lnTo>
                  <a:lnTo>
                    <a:pt x="250" y="505"/>
                  </a:lnTo>
                  <a:lnTo>
                    <a:pt x="255" y="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644">
              <a:extLst/>
            </p:cNvPr>
            <p:cNvSpPr>
              <a:spLocks/>
            </p:cNvSpPr>
            <p:nvPr/>
          </p:nvSpPr>
          <p:spPr bwMode="auto">
            <a:xfrm flipH="1">
              <a:off x="17122170" y="2122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645">
              <a:extLst/>
            </p:cNvPr>
            <p:cNvSpPr>
              <a:spLocks/>
            </p:cNvSpPr>
            <p:nvPr/>
          </p:nvSpPr>
          <p:spPr bwMode="auto">
            <a:xfrm flipH="1">
              <a:off x="17122170" y="21157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646">
              <a:extLst/>
            </p:cNvPr>
            <p:cNvSpPr>
              <a:spLocks/>
            </p:cNvSpPr>
            <p:nvPr/>
          </p:nvSpPr>
          <p:spPr bwMode="auto">
            <a:xfrm flipH="1">
              <a:off x="17126809" y="20994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647">
              <a:extLst/>
            </p:cNvPr>
            <p:cNvSpPr>
              <a:spLocks/>
            </p:cNvSpPr>
            <p:nvPr/>
          </p:nvSpPr>
          <p:spPr bwMode="auto">
            <a:xfrm flipH="1">
              <a:off x="17126809" y="21064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648">
              <a:extLst/>
            </p:cNvPr>
            <p:cNvSpPr>
              <a:spLocks/>
            </p:cNvSpPr>
            <p:nvPr/>
          </p:nvSpPr>
          <p:spPr bwMode="auto">
            <a:xfrm flipH="1">
              <a:off x="17416754" y="21064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649">
              <a:extLst/>
            </p:cNvPr>
            <p:cNvSpPr>
              <a:spLocks/>
            </p:cNvSpPr>
            <p:nvPr/>
          </p:nvSpPr>
          <p:spPr bwMode="auto">
            <a:xfrm flipH="1">
              <a:off x="17117530" y="2127315"/>
              <a:ext cx="0" cy="463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650">
              <a:extLst/>
            </p:cNvPr>
            <p:cNvSpPr>
              <a:spLocks/>
            </p:cNvSpPr>
            <p:nvPr/>
          </p:nvSpPr>
          <p:spPr bwMode="auto">
            <a:xfrm flipH="1">
              <a:off x="17117530" y="2131955"/>
              <a:ext cx="0" cy="6959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651">
              <a:extLst/>
            </p:cNvPr>
            <p:cNvSpPr>
              <a:spLocks/>
            </p:cNvSpPr>
            <p:nvPr/>
          </p:nvSpPr>
          <p:spPr bwMode="auto">
            <a:xfrm flipH="1">
              <a:off x="17133767" y="20948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652">
              <a:extLst/>
            </p:cNvPr>
            <p:cNvSpPr>
              <a:spLocks/>
            </p:cNvSpPr>
            <p:nvPr/>
          </p:nvSpPr>
          <p:spPr bwMode="auto">
            <a:xfrm flipH="1">
              <a:off x="17428352" y="21319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653">
              <a:extLst/>
            </p:cNvPr>
            <p:cNvSpPr>
              <a:spLocks/>
            </p:cNvSpPr>
            <p:nvPr/>
          </p:nvSpPr>
          <p:spPr bwMode="auto">
            <a:xfrm flipH="1">
              <a:off x="17423713" y="21157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654">
              <a:extLst/>
            </p:cNvPr>
            <p:cNvSpPr>
              <a:spLocks/>
            </p:cNvSpPr>
            <p:nvPr/>
          </p:nvSpPr>
          <p:spPr bwMode="auto">
            <a:xfrm flipH="1">
              <a:off x="17423713" y="2111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655">
              <a:extLst/>
            </p:cNvPr>
            <p:cNvSpPr>
              <a:spLocks/>
            </p:cNvSpPr>
            <p:nvPr/>
          </p:nvSpPr>
          <p:spPr bwMode="auto">
            <a:xfrm flipH="1">
              <a:off x="17428352" y="2122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656">
              <a:extLst/>
            </p:cNvPr>
            <p:cNvSpPr>
              <a:spLocks/>
            </p:cNvSpPr>
            <p:nvPr/>
          </p:nvSpPr>
          <p:spPr bwMode="auto">
            <a:xfrm flipH="1">
              <a:off x="17089695" y="2083244"/>
              <a:ext cx="366492" cy="329378"/>
            </a:xfrm>
            <a:custGeom>
              <a:avLst/>
              <a:gdLst>
                <a:gd name="T0" fmla="*/ 64 w 67"/>
                <a:gd name="T1" fmla="*/ 15 h 60"/>
                <a:gd name="T2" fmla="*/ 62 w 67"/>
                <a:gd name="T3" fmla="*/ 14 h 60"/>
                <a:gd name="T4" fmla="*/ 62 w 67"/>
                <a:gd name="T5" fmla="*/ 10 h 60"/>
                <a:gd name="T6" fmla="*/ 62 w 67"/>
                <a:gd name="T7" fmla="*/ 9 h 60"/>
                <a:gd name="T8" fmla="*/ 62 w 67"/>
                <a:gd name="T9" fmla="*/ 9 h 60"/>
                <a:gd name="T10" fmla="*/ 62 w 67"/>
                <a:gd name="T11" fmla="*/ 8 h 60"/>
                <a:gd name="T12" fmla="*/ 61 w 67"/>
                <a:gd name="T13" fmla="*/ 7 h 60"/>
                <a:gd name="T14" fmla="*/ 61 w 67"/>
                <a:gd name="T15" fmla="*/ 7 h 60"/>
                <a:gd name="T16" fmla="*/ 61 w 67"/>
                <a:gd name="T17" fmla="*/ 6 h 60"/>
                <a:gd name="T18" fmla="*/ 61 w 67"/>
                <a:gd name="T19" fmla="*/ 6 h 60"/>
                <a:gd name="T20" fmla="*/ 60 w 67"/>
                <a:gd name="T21" fmla="*/ 4 h 60"/>
                <a:gd name="T22" fmla="*/ 60 w 67"/>
                <a:gd name="T23" fmla="*/ 4 h 60"/>
                <a:gd name="T24" fmla="*/ 60 w 67"/>
                <a:gd name="T25" fmla="*/ 3 h 60"/>
                <a:gd name="T26" fmla="*/ 60 w 67"/>
                <a:gd name="T27" fmla="*/ 3 h 60"/>
                <a:gd name="T28" fmla="*/ 59 w 67"/>
                <a:gd name="T29" fmla="*/ 2 h 60"/>
                <a:gd name="T30" fmla="*/ 59 w 67"/>
                <a:gd name="T31" fmla="*/ 2 h 60"/>
                <a:gd name="T32" fmla="*/ 54 w 67"/>
                <a:gd name="T33" fmla="*/ 3 h 60"/>
                <a:gd name="T34" fmla="*/ 45 w 67"/>
                <a:gd name="T35" fmla="*/ 1 h 60"/>
                <a:gd name="T36" fmla="*/ 27 w 67"/>
                <a:gd name="T37" fmla="*/ 3 h 60"/>
                <a:gd name="T38" fmla="*/ 9 w 67"/>
                <a:gd name="T39" fmla="*/ 0 h 60"/>
                <a:gd name="T40" fmla="*/ 7 w 67"/>
                <a:gd name="T41" fmla="*/ 4 h 60"/>
                <a:gd name="T42" fmla="*/ 7 w 67"/>
                <a:gd name="T43" fmla="*/ 4 h 60"/>
                <a:gd name="T44" fmla="*/ 6 w 67"/>
                <a:gd name="T45" fmla="*/ 5 h 60"/>
                <a:gd name="T46" fmla="*/ 6 w 67"/>
                <a:gd name="T47" fmla="*/ 5 h 60"/>
                <a:gd name="T48" fmla="*/ 6 w 67"/>
                <a:gd name="T49" fmla="*/ 6 h 60"/>
                <a:gd name="T50" fmla="*/ 6 w 67"/>
                <a:gd name="T51" fmla="*/ 6 h 60"/>
                <a:gd name="T52" fmla="*/ 5 w 67"/>
                <a:gd name="T53" fmla="*/ 7 h 60"/>
                <a:gd name="T54" fmla="*/ 5 w 67"/>
                <a:gd name="T55" fmla="*/ 7 h 60"/>
                <a:gd name="T56" fmla="*/ 5 w 67"/>
                <a:gd name="T57" fmla="*/ 9 h 60"/>
                <a:gd name="T58" fmla="*/ 5 w 67"/>
                <a:gd name="T59" fmla="*/ 9 h 60"/>
                <a:gd name="T60" fmla="*/ 5 w 67"/>
                <a:gd name="T61" fmla="*/ 10 h 60"/>
                <a:gd name="T62" fmla="*/ 5 w 67"/>
                <a:gd name="T63" fmla="*/ 14 h 60"/>
                <a:gd name="T64" fmla="*/ 4 w 67"/>
                <a:gd name="T65" fmla="*/ 14 h 60"/>
                <a:gd name="T66" fmla="*/ 0 w 67"/>
                <a:gd name="T67" fmla="*/ 19 h 60"/>
                <a:gd name="T68" fmla="*/ 0 w 67"/>
                <a:gd name="T69" fmla="*/ 30 h 60"/>
                <a:gd name="T70" fmla="*/ 5 w 67"/>
                <a:gd name="T71" fmla="*/ 35 h 60"/>
                <a:gd name="T72" fmla="*/ 21 w 67"/>
                <a:gd name="T73" fmla="*/ 60 h 60"/>
                <a:gd name="T74" fmla="*/ 46 w 67"/>
                <a:gd name="T75" fmla="*/ 60 h 60"/>
                <a:gd name="T76" fmla="*/ 62 w 67"/>
                <a:gd name="T77" fmla="*/ 35 h 60"/>
                <a:gd name="T78" fmla="*/ 67 w 67"/>
                <a:gd name="T79" fmla="*/ 30 h 60"/>
                <a:gd name="T80" fmla="*/ 67 w 67"/>
                <a:gd name="T81" fmla="*/ 19 h 60"/>
                <a:gd name="T82" fmla="*/ 64 w 67"/>
                <a:gd name="T8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60">
                  <a:moveTo>
                    <a:pt x="64" y="15"/>
                  </a:moveTo>
                  <a:cubicBezTo>
                    <a:pt x="63" y="15"/>
                    <a:pt x="62" y="14"/>
                    <a:pt x="62" y="1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3"/>
                    <a:pt x="56" y="3"/>
                    <a:pt x="54" y="3"/>
                  </a:cubicBezTo>
                  <a:cubicBezTo>
                    <a:pt x="50" y="3"/>
                    <a:pt x="47" y="2"/>
                    <a:pt x="45" y="1"/>
                  </a:cubicBezTo>
                  <a:cubicBezTo>
                    <a:pt x="40" y="2"/>
                    <a:pt x="34" y="3"/>
                    <a:pt x="27" y="3"/>
                  </a:cubicBezTo>
                  <a:cubicBezTo>
                    <a:pt x="20" y="3"/>
                    <a:pt x="14" y="2"/>
                    <a:pt x="9" y="0"/>
                  </a:cubicBezTo>
                  <a:cubicBezTo>
                    <a:pt x="8" y="1"/>
                    <a:pt x="7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5" y="35"/>
                    <a:pt x="13" y="60"/>
                    <a:pt x="21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54" y="60"/>
                    <a:pt x="62" y="35"/>
                    <a:pt x="62" y="35"/>
                  </a:cubicBezTo>
                  <a:cubicBezTo>
                    <a:pt x="65" y="35"/>
                    <a:pt x="67" y="32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7"/>
                    <a:pt x="65" y="15"/>
                    <a:pt x="64" y="1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657">
              <a:extLst/>
            </p:cNvPr>
            <p:cNvSpPr>
              <a:spLocks noEditPoints="1"/>
            </p:cNvSpPr>
            <p:nvPr/>
          </p:nvSpPr>
          <p:spPr bwMode="auto">
            <a:xfrm flipH="1">
              <a:off x="17110571" y="2150511"/>
              <a:ext cx="313142" cy="102061"/>
            </a:xfrm>
            <a:custGeom>
              <a:avLst/>
              <a:gdLst>
                <a:gd name="T0" fmla="*/ 56 w 57"/>
                <a:gd name="T1" fmla="*/ 2 h 19"/>
                <a:gd name="T2" fmla="*/ 42 w 57"/>
                <a:gd name="T3" fmla="*/ 1 h 19"/>
                <a:gd name="T4" fmla="*/ 28 w 57"/>
                <a:gd name="T5" fmla="*/ 4 h 19"/>
                <a:gd name="T6" fmla="*/ 15 w 57"/>
                <a:gd name="T7" fmla="*/ 1 h 19"/>
                <a:gd name="T8" fmla="*/ 0 w 57"/>
                <a:gd name="T9" fmla="*/ 2 h 19"/>
                <a:gd name="T10" fmla="*/ 0 w 57"/>
                <a:gd name="T11" fmla="*/ 4 h 19"/>
                <a:gd name="T12" fmla="*/ 2 w 57"/>
                <a:gd name="T13" fmla="*/ 6 h 19"/>
                <a:gd name="T14" fmla="*/ 3 w 57"/>
                <a:gd name="T15" fmla="*/ 10 h 19"/>
                <a:gd name="T16" fmla="*/ 17 w 57"/>
                <a:gd name="T17" fmla="*/ 18 h 19"/>
                <a:gd name="T18" fmla="*/ 26 w 57"/>
                <a:gd name="T19" fmla="*/ 8 h 19"/>
                <a:gd name="T20" fmla="*/ 28 w 57"/>
                <a:gd name="T21" fmla="*/ 7 h 19"/>
                <a:gd name="T22" fmla="*/ 30 w 57"/>
                <a:gd name="T23" fmla="*/ 8 h 19"/>
                <a:gd name="T24" fmla="*/ 40 w 57"/>
                <a:gd name="T25" fmla="*/ 18 h 19"/>
                <a:gd name="T26" fmla="*/ 53 w 57"/>
                <a:gd name="T27" fmla="*/ 10 h 19"/>
                <a:gd name="T28" fmla="*/ 55 w 57"/>
                <a:gd name="T29" fmla="*/ 6 h 19"/>
                <a:gd name="T30" fmla="*/ 56 w 57"/>
                <a:gd name="T31" fmla="*/ 4 h 19"/>
                <a:gd name="T32" fmla="*/ 56 w 57"/>
                <a:gd name="T33" fmla="*/ 2 h 19"/>
                <a:gd name="T34" fmla="*/ 21 w 57"/>
                <a:gd name="T35" fmla="*/ 14 h 19"/>
                <a:gd name="T36" fmla="*/ 11 w 57"/>
                <a:gd name="T37" fmla="*/ 16 h 19"/>
                <a:gd name="T38" fmla="*/ 5 w 57"/>
                <a:gd name="T39" fmla="*/ 7 h 19"/>
                <a:gd name="T40" fmla="*/ 15 w 57"/>
                <a:gd name="T41" fmla="*/ 2 h 19"/>
                <a:gd name="T42" fmla="*/ 22 w 57"/>
                <a:gd name="T43" fmla="*/ 4 h 19"/>
                <a:gd name="T44" fmla="*/ 21 w 57"/>
                <a:gd name="T45" fmla="*/ 14 h 19"/>
                <a:gd name="T46" fmla="*/ 45 w 57"/>
                <a:gd name="T47" fmla="*/ 16 h 19"/>
                <a:gd name="T48" fmla="*/ 35 w 57"/>
                <a:gd name="T49" fmla="*/ 14 h 19"/>
                <a:gd name="T50" fmla="*/ 35 w 57"/>
                <a:gd name="T51" fmla="*/ 4 h 19"/>
                <a:gd name="T52" fmla="*/ 42 w 57"/>
                <a:gd name="T53" fmla="*/ 2 h 19"/>
                <a:gd name="T54" fmla="*/ 52 w 57"/>
                <a:gd name="T55" fmla="*/ 7 h 19"/>
                <a:gd name="T56" fmla="*/ 45 w 57"/>
                <a:gd name="T5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19">
                  <a:moveTo>
                    <a:pt x="56" y="2"/>
                  </a:moveTo>
                  <a:cubicBezTo>
                    <a:pt x="56" y="2"/>
                    <a:pt x="48" y="0"/>
                    <a:pt x="42" y="1"/>
                  </a:cubicBezTo>
                  <a:cubicBezTo>
                    <a:pt x="36" y="2"/>
                    <a:pt x="31" y="4"/>
                    <a:pt x="28" y="4"/>
                  </a:cubicBezTo>
                  <a:cubicBezTo>
                    <a:pt x="26" y="4"/>
                    <a:pt x="21" y="2"/>
                    <a:pt x="15" y="1"/>
                  </a:cubicBezTo>
                  <a:cubicBezTo>
                    <a:pt x="8" y="0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5"/>
                    <a:pt x="2" y="6"/>
                  </a:cubicBezTo>
                  <a:cubicBezTo>
                    <a:pt x="3" y="6"/>
                    <a:pt x="3" y="10"/>
                    <a:pt x="3" y="10"/>
                  </a:cubicBezTo>
                  <a:cubicBezTo>
                    <a:pt x="5" y="17"/>
                    <a:pt x="10" y="19"/>
                    <a:pt x="17" y="18"/>
                  </a:cubicBezTo>
                  <a:cubicBezTo>
                    <a:pt x="24" y="17"/>
                    <a:pt x="25" y="9"/>
                    <a:pt x="26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30" y="7"/>
                    <a:pt x="30" y="8"/>
                  </a:cubicBezTo>
                  <a:cubicBezTo>
                    <a:pt x="31" y="9"/>
                    <a:pt x="33" y="17"/>
                    <a:pt x="40" y="18"/>
                  </a:cubicBezTo>
                  <a:cubicBezTo>
                    <a:pt x="47" y="19"/>
                    <a:pt x="52" y="17"/>
                    <a:pt x="53" y="10"/>
                  </a:cubicBezTo>
                  <a:cubicBezTo>
                    <a:pt x="53" y="10"/>
                    <a:pt x="53" y="6"/>
                    <a:pt x="55" y="6"/>
                  </a:cubicBezTo>
                  <a:cubicBezTo>
                    <a:pt x="56" y="5"/>
                    <a:pt x="56" y="5"/>
                    <a:pt x="56" y="4"/>
                  </a:cubicBezTo>
                  <a:cubicBezTo>
                    <a:pt x="56" y="3"/>
                    <a:pt x="57" y="2"/>
                    <a:pt x="56" y="2"/>
                  </a:cubicBezTo>
                  <a:close/>
                  <a:moveTo>
                    <a:pt x="21" y="14"/>
                  </a:moveTo>
                  <a:cubicBezTo>
                    <a:pt x="19" y="16"/>
                    <a:pt x="16" y="17"/>
                    <a:pt x="11" y="16"/>
                  </a:cubicBezTo>
                  <a:cubicBezTo>
                    <a:pt x="6" y="16"/>
                    <a:pt x="5" y="12"/>
                    <a:pt x="5" y="7"/>
                  </a:cubicBezTo>
                  <a:cubicBezTo>
                    <a:pt x="5" y="1"/>
                    <a:pt x="15" y="2"/>
                    <a:pt x="15" y="2"/>
                  </a:cubicBezTo>
                  <a:cubicBezTo>
                    <a:pt x="19" y="3"/>
                    <a:pt x="19" y="3"/>
                    <a:pt x="22" y="4"/>
                  </a:cubicBezTo>
                  <a:cubicBezTo>
                    <a:pt x="25" y="5"/>
                    <a:pt x="23" y="11"/>
                    <a:pt x="21" y="14"/>
                  </a:cubicBezTo>
                  <a:close/>
                  <a:moveTo>
                    <a:pt x="45" y="16"/>
                  </a:moveTo>
                  <a:cubicBezTo>
                    <a:pt x="41" y="17"/>
                    <a:pt x="37" y="16"/>
                    <a:pt x="35" y="14"/>
                  </a:cubicBezTo>
                  <a:cubicBezTo>
                    <a:pt x="33" y="11"/>
                    <a:pt x="31" y="5"/>
                    <a:pt x="35" y="4"/>
                  </a:cubicBezTo>
                  <a:cubicBezTo>
                    <a:pt x="38" y="3"/>
                    <a:pt x="38" y="3"/>
                    <a:pt x="42" y="2"/>
                  </a:cubicBezTo>
                  <a:cubicBezTo>
                    <a:pt x="42" y="2"/>
                    <a:pt x="52" y="1"/>
                    <a:pt x="52" y="7"/>
                  </a:cubicBezTo>
                  <a:cubicBezTo>
                    <a:pt x="52" y="12"/>
                    <a:pt x="50" y="16"/>
                    <a:pt x="4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Oval 6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17407475" y="2159790"/>
              <a:ext cx="9279" cy="11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Oval 65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17122170" y="2159790"/>
              <a:ext cx="4638" cy="11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265" name="Picture 264">
            <a:extLst/>
          </p:cNvPr>
          <p:cNvPicPr>
            <a:picLocks noChangeAspect="1"/>
          </p:cNvPicPr>
          <p:nvPr/>
        </p:nvPicPr>
        <p:blipFill rotWithShape="1">
          <a:blip r:embed="rId3"/>
          <a:srcRect l="26190" t="12164" r="26190" b="12176"/>
          <a:stretch/>
        </p:blipFill>
        <p:spPr>
          <a:xfrm>
            <a:off x="1885002" y="4713469"/>
            <a:ext cx="1347337" cy="2140730"/>
          </a:xfrm>
          <a:prstGeom prst="rect">
            <a:avLst/>
          </a:prstGeom>
        </p:spPr>
      </p:pic>
      <p:cxnSp>
        <p:nvCxnSpPr>
          <p:cNvPr id="266" name="Straight Arrow Connector 265">
            <a:extLst/>
          </p:cNvPr>
          <p:cNvCxnSpPr>
            <a:cxnSpLocks/>
          </p:cNvCxnSpPr>
          <p:nvPr/>
        </p:nvCxnSpPr>
        <p:spPr>
          <a:xfrm>
            <a:off x="1585640" y="5835636"/>
            <a:ext cx="585413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67" name="Group 266">
            <a:extLst/>
          </p:cNvPr>
          <p:cNvGrpSpPr/>
          <p:nvPr/>
        </p:nvGrpSpPr>
        <p:grpSpPr>
          <a:xfrm>
            <a:off x="786230" y="3646560"/>
            <a:ext cx="590004" cy="590004"/>
            <a:chOff x="769264" y="3382656"/>
            <a:chExt cx="578570" cy="578570"/>
          </a:xfrm>
        </p:grpSpPr>
        <p:sp>
          <p:nvSpPr>
            <p:cNvPr id="268" name="Oval 267">
              <a:extLst/>
            </p:cNvPr>
            <p:cNvSpPr/>
            <p:nvPr/>
          </p:nvSpPr>
          <p:spPr bwMode="auto">
            <a:xfrm>
              <a:off x="769264" y="3382656"/>
              <a:ext cx="578570" cy="578570"/>
            </a:xfrm>
            <a:prstGeom prst="ellipse">
              <a:avLst/>
            </a:prstGeom>
            <a:solidFill>
              <a:srgbClr val="0078D7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9" name="Freeform 48">
              <a:extLst/>
            </p:cNvPr>
            <p:cNvSpPr>
              <a:spLocks noChangeAspect="1"/>
            </p:cNvSpPr>
            <p:nvPr/>
          </p:nvSpPr>
          <p:spPr bwMode="black">
            <a:xfrm>
              <a:off x="887694" y="3522029"/>
              <a:ext cx="341710" cy="299824"/>
            </a:xfrm>
            <a:custGeom>
              <a:avLst/>
              <a:gdLst/>
              <a:ahLst/>
              <a:cxnLst/>
              <a:rect l="l" t="t" r="r" b="b"/>
              <a:pathLst>
                <a:path w="4740335" h="4048081">
                  <a:moveTo>
                    <a:pt x="3683614" y="1098549"/>
                  </a:moveTo>
                  <a:cubicBezTo>
                    <a:pt x="3683654" y="1098549"/>
                    <a:pt x="3689354" y="1098549"/>
                    <a:pt x="4502870" y="1098549"/>
                  </a:cubicBezTo>
                  <a:cubicBezTo>
                    <a:pt x="4633477" y="1098549"/>
                    <a:pt x="4740335" y="1205183"/>
                    <a:pt x="4740335" y="1335514"/>
                  </a:cubicBezTo>
                  <a:cubicBezTo>
                    <a:pt x="4740335" y="1335569"/>
                    <a:pt x="4740335" y="1343335"/>
                    <a:pt x="4740335" y="2449249"/>
                  </a:cubicBezTo>
                  <a:cubicBezTo>
                    <a:pt x="4740335" y="2579580"/>
                    <a:pt x="4633477" y="2686214"/>
                    <a:pt x="4502870" y="2686214"/>
                  </a:cubicBezTo>
                  <a:cubicBezTo>
                    <a:pt x="4502870" y="2686253"/>
                    <a:pt x="4502870" y="2691777"/>
                    <a:pt x="4502870" y="3480046"/>
                  </a:cubicBezTo>
                  <a:cubicBezTo>
                    <a:pt x="4502870" y="3610377"/>
                    <a:pt x="4396011" y="3717011"/>
                    <a:pt x="4265405" y="3717011"/>
                  </a:cubicBezTo>
                  <a:cubicBezTo>
                    <a:pt x="4265376" y="3717011"/>
                    <a:pt x="4262133" y="3717011"/>
                    <a:pt x="3909206" y="3717011"/>
                  </a:cubicBezTo>
                  <a:cubicBezTo>
                    <a:pt x="3790473" y="3717011"/>
                    <a:pt x="3683614" y="3610377"/>
                    <a:pt x="3683614" y="3480046"/>
                  </a:cubicBezTo>
                  <a:cubicBezTo>
                    <a:pt x="3683614" y="3480010"/>
                    <a:pt x="3683614" y="3474701"/>
                    <a:pt x="3683614" y="2686214"/>
                  </a:cubicBezTo>
                  <a:cubicBezTo>
                    <a:pt x="3553008" y="2686214"/>
                    <a:pt x="3446148" y="2579580"/>
                    <a:pt x="3446148" y="2449249"/>
                  </a:cubicBezTo>
                  <a:cubicBezTo>
                    <a:pt x="3446148" y="2449192"/>
                    <a:pt x="3446148" y="2441288"/>
                    <a:pt x="3446148" y="1335514"/>
                  </a:cubicBezTo>
                  <a:cubicBezTo>
                    <a:pt x="3446148" y="1205183"/>
                    <a:pt x="3553008" y="1098549"/>
                    <a:pt x="3683614" y="1098549"/>
                  </a:cubicBezTo>
                  <a:close/>
                  <a:moveTo>
                    <a:pt x="236546" y="1098549"/>
                  </a:moveTo>
                  <a:cubicBezTo>
                    <a:pt x="236570" y="1098549"/>
                    <a:pt x="240947" y="1098549"/>
                    <a:pt x="1052628" y="1098549"/>
                  </a:cubicBezTo>
                  <a:cubicBezTo>
                    <a:pt x="1182728" y="1098549"/>
                    <a:pt x="1289174" y="1205183"/>
                    <a:pt x="1289174" y="1335514"/>
                  </a:cubicBezTo>
                  <a:cubicBezTo>
                    <a:pt x="1289174" y="1335532"/>
                    <a:pt x="1289174" y="1340039"/>
                    <a:pt x="1289174" y="2449249"/>
                  </a:cubicBezTo>
                  <a:cubicBezTo>
                    <a:pt x="1289174" y="2579580"/>
                    <a:pt x="1182728" y="2686214"/>
                    <a:pt x="1052628" y="2686214"/>
                  </a:cubicBezTo>
                  <a:cubicBezTo>
                    <a:pt x="1052628" y="2686235"/>
                    <a:pt x="1052628" y="2690268"/>
                    <a:pt x="1052628" y="3480046"/>
                  </a:cubicBezTo>
                  <a:cubicBezTo>
                    <a:pt x="1052628" y="3610377"/>
                    <a:pt x="946183" y="3717011"/>
                    <a:pt x="827910" y="3717011"/>
                  </a:cubicBezTo>
                  <a:cubicBezTo>
                    <a:pt x="827894" y="3717011"/>
                    <a:pt x="825508" y="3717011"/>
                    <a:pt x="473091" y="3717011"/>
                  </a:cubicBezTo>
                  <a:cubicBezTo>
                    <a:pt x="342991" y="3717011"/>
                    <a:pt x="236546" y="3610377"/>
                    <a:pt x="236546" y="3480046"/>
                  </a:cubicBezTo>
                  <a:cubicBezTo>
                    <a:pt x="236546" y="3480026"/>
                    <a:pt x="236546" y="3476021"/>
                    <a:pt x="236546" y="2686214"/>
                  </a:cubicBezTo>
                  <a:cubicBezTo>
                    <a:pt x="106446" y="2686214"/>
                    <a:pt x="0" y="2579580"/>
                    <a:pt x="0" y="2449249"/>
                  </a:cubicBezTo>
                  <a:cubicBezTo>
                    <a:pt x="0" y="2449230"/>
                    <a:pt x="0" y="2444630"/>
                    <a:pt x="0" y="1335514"/>
                  </a:cubicBezTo>
                  <a:cubicBezTo>
                    <a:pt x="0" y="1205183"/>
                    <a:pt x="106446" y="1098549"/>
                    <a:pt x="236546" y="1098549"/>
                  </a:cubicBezTo>
                  <a:close/>
                  <a:moveTo>
                    <a:pt x="1895194" y="993211"/>
                  </a:moveTo>
                  <a:cubicBezTo>
                    <a:pt x="1895245" y="993211"/>
                    <a:pt x="1902161" y="993211"/>
                    <a:pt x="2845141" y="993211"/>
                  </a:cubicBezTo>
                  <a:cubicBezTo>
                    <a:pt x="2999507" y="993211"/>
                    <a:pt x="3130125" y="1123457"/>
                    <a:pt x="3130125" y="1277385"/>
                  </a:cubicBezTo>
                  <a:cubicBezTo>
                    <a:pt x="3130125" y="1277420"/>
                    <a:pt x="3130125" y="1284134"/>
                    <a:pt x="3130125" y="2568008"/>
                  </a:cubicBezTo>
                  <a:cubicBezTo>
                    <a:pt x="3130125" y="2721936"/>
                    <a:pt x="2999507" y="2852182"/>
                    <a:pt x="2845141" y="2852182"/>
                  </a:cubicBezTo>
                  <a:cubicBezTo>
                    <a:pt x="2845141" y="2852231"/>
                    <a:pt x="2845141" y="2858826"/>
                    <a:pt x="2845141" y="3763907"/>
                  </a:cubicBezTo>
                  <a:cubicBezTo>
                    <a:pt x="2845141" y="3917835"/>
                    <a:pt x="2726398" y="4048081"/>
                    <a:pt x="2572031" y="4048081"/>
                  </a:cubicBezTo>
                  <a:cubicBezTo>
                    <a:pt x="2571992" y="4048081"/>
                    <a:pt x="2568051" y="4048081"/>
                    <a:pt x="2168304" y="4048081"/>
                  </a:cubicBezTo>
                  <a:cubicBezTo>
                    <a:pt x="2013937" y="4048081"/>
                    <a:pt x="1895194" y="3917835"/>
                    <a:pt x="1895194" y="3763907"/>
                  </a:cubicBezTo>
                  <a:cubicBezTo>
                    <a:pt x="1895194" y="3763858"/>
                    <a:pt x="1895194" y="3757193"/>
                    <a:pt x="1895194" y="2852182"/>
                  </a:cubicBezTo>
                  <a:cubicBezTo>
                    <a:pt x="1740828" y="2852182"/>
                    <a:pt x="1610210" y="2721936"/>
                    <a:pt x="1610210" y="2568008"/>
                  </a:cubicBezTo>
                  <a:cubicBezTo>
                    <a:pt x="1610210" y="2567966"/>
                    <a:pt x="1610210" y="2560581"/>
                    <a:pt x="1610210" y="1277385"/>
                  </a:cubicBezTo>
                  <a:cubicBezTo>
                    <a:pt x="1610210" y="1123457"/>
                    <a:pt x="1740828" y="993211"/>
                    <a:pt x="1895194" y="993211"/>
                  </a:cubicBezTo>
                  <a:close/>
                  <a:moveTo>
                    <a:pt x="4093246" y="245790"/>
                  </a:moveTo>
                  <a:cubicBezTo>
                    <a:pt x="4306565" y="245790"/>
                    <a:pt x="4479495" y="420965"/>
                    <a:pt x="4479495" y="637055"/>
                  </a:cubicBezTo>
                  <a:cubicBezTo>
                    <a:pt x="4479495" y="853145"/>
                    <a:pt x="4306565" y="1028320"/>
                    <a:pt x="4093246" y="1028320"/>
                  </a:cubicBezTo>
                  <a:cubicBezTo>
                    <a:pt x="3879927" y="1028320"/>
                    <a:pt x="3706997" y="853145"/>
                    <a:pt x="3706997" y="637055"/>
                  </a:cubicBezTo>
                  <a:cubicBezTo>
                    <a:pt x="3706997" y="420965"/>
                    <a:pt x="3879927" y="245790"/>
                    <a:pt x="4093246" y="245790"/>
                  </a:cubicBezTo>
                  <a:close/>
                  <a:moveTo>
                    <a:pt x="644584" y="245790"/>
                  </a:moveTo>
                  <a:cubicBezTo>
                    <a:pt x="856519" y="245790"/>
                    <a:pt x="1028326" y="420965"/>
                    <a:pt x="1028326" y="637055"/>
                  </a:cubicBezTo>
                  <a:cubicBezTo>
                    <a:pt x="1028326" y="853145"/>
                    <a:pt x="856519" y="1028320"/>
                    <a:pt x="644584" y="1028320"/>
                  </a:cubicBezTo>
                  <a:cubicBezTo>
                    <a:pt x="432649" y="1028320"/>
                    <a:pt x="260842" y="853145"/>
                    <a:pt x="260842" y="637055"/>
                  </a:cubicBezTo>
                  <a:cubicBezTo>
                    <a:pt x="260842" y="420965"/>
                    <a:pt x="432649" y="245790"/>
                    <a:pt x="644584" y="245790"/>
                  </a:cubicBezTo>
                  <a:close/>
                  <a:moveTo>
                    <a:pt x="2367657" y="0"/>
                  </a:moveTo>
                  <a:cubicBezTo>
                    <a:pt x="2616992" y="0"/>
                    <a:pt x="2819118" y="203249"/>
                    <a:pt x="2819118" y="453969"/>
                  </a:cubicBezTo>
                  <a:cubicBezTo>
                    <a:pt x="2819118" y="704689"/>
                    <a:pt x="2616992" y="907938"/>
                    <a:pt x="2367657" y="907938"/>
                  </a:cubicBezTo>
                  <a:cubicBezTo>
                    <a:pt x="2118322" y="907938"/>
                    <a:pt x="1916196" y="704689"/>
                    <a:pt x="1916196" y="453969"/>
                  </a:cubicBezTo>
                  <a:cubicBezTo>
                    <a:pt x="1916196" y="203249"/>
                    <a:pt x="2118322" y="0"/>
                    <a:pt x="236765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0" name="Group 269">
            <a:extLst/>
          </p:cNvPr>
          <p:cNvGrpSpPr/>
          <p:nvPr/>
        </p:nvGrpSpPr>
        <p:grpSpPr>
          <a:xfrm>
            <a:off x="2484462" y="3646560"/>
            <a:ext cx="590004" cy="590004"/>
            <a:chOff x="2013164" y="3382656"/>
            <a:chExt cx="578570" cy="578570"/>
          </a:xfrm>
        </p:grpSpPr>
        <p:sp>
          <p:nvSpPr>
            <p:cNvPr id="271" name="Oval 270">
              <a:extLst/>
            </p:cNvPr>
            <p:cNvSpPr/>
            <p:nvPr/>
          </p:nvSpPr>
          <p:spPr bwMode="auto">
            <a:xfrm>
              <a:off x="2013164" y="3382656"/>
              <a:ext cx="578570" cy="578570"/>
            </a:xfrm>
            <a:prstGeom prst="ellipse">
              <a:avLst/>
            </a:prstGeom>
            <a:solidFill>
              <a:srgbClr val="005AA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2" name="Freeform 54">
              <a:extLst/>
            </p:cNvPr>
            <p:cNvSpPr>
              <a:spLocks noChangeAspect="1" noEditPoints="1"/>
            </p:cNvSpPr>
            <p:nvPr/>
          </p:nvSpPr>
          <p:spPr bwMode="black">
            <a:xfrm>
              <a:off x="2137342" y="3506834"/>
              <a:ext cx="330215" cy="330215"/>
            </a:xfrm>
            <a:custGeom>
              <a:avLst/>
              <a:gdLst>
                <a:gd name="T0" fmla="*/ 102 w 200"/>
                <a:gd name="T1" fmla="*/ 0 h 200"/>
                <a:gd name="T2" fmla="*/ 101 w 200"/>
                <a:gd name="T3" fmla="*/ 0 h 200"/>
                <a:gd name="T4" fmla="*/ 99 w 200"/>
                <a:gd name="T5" fmla="*/ 0 h 200"/>
                <a:gd name="T6" fmla="*/ 98 w 200"/>
                <a:gd name="T7" fmla="*/ 0 h 200"/>
                <a:gd name="T8" fmla="*/ 98 w 200"/>
                <a:gd name="T9" fmla="*/ 200 h 200"/>
                <a:gd name="T10" fmla="*/ 99 w 200"/>
                <a:gd name="T11" fmla="*/ 200 h 200"/>
                <a:gd name="T12" fmla="*/ 101 w 200"/>
                <a:gd name="T13" fmla="*/ 200 h 200"/>
                <a:gd name="T14" fmla="*/ 102 w 200"/>
                <a:gd name="T15" fmla="*/ 200 h 200"/>
                <a:gd name="T16" fmla="*/ 12 w 200"/>
                <a:gd name="T17" fmla="*/ 106 h 200"/>
                <a:gd name="T18" fmla="*/ 45 w 200"/>
                <a:gd name="T19" fmla="*/ 139 h 200"/>
                <a:gd name="T20" fmla="*/ 12 w 200"/>
                <a:gd name="T21" fmla="*/ 106 h 200"/>
                <a:gd name="T22" fmla="*/ 159 w 200"/>
                <a:gd name="T23" fmla="*/ 94 h 200"/>
                <a:gd name="T24" fmla="*/ 179 w 200"/>
                <a:gd name="T25" fmla="*/ 61 h 200"/>
                <a:gd name="T26" fmla="*/ 147 w 200"/>
                <a:gd name="T27" fmla="*/ 94 h 200"/>
                <a:gd name="T28" fmla="*/ 106 w 200"/>
                <a:gd name="T29" fmla="*/ 61 h 200"/>
                <a:gd name="T30" fmla="*/ 147 w 200"/>
                <a:gd name="T31" fmla="*/ 94 h 200"/>
                <a:gd name="T32" fmla="*/ 106 w 200"/>
                <a:gd name="T33" fmla="*/ 13 h 200"/>
                <a:gd name="T34" fmla="*/ 106 w 200"/>
                <a:gd name="T35" fmla="*/ 50 h 200"/>
                <a:gd name="T36" fmla="*/ 94 w 200"/>
                <a:gd name="T37" fmla="*/ 50 h 200"/>
                <a:gd name="T38" fmla="*/ 94 w 200"/>
                <a:gd name="T39" fmla="*/ 13 h 200"/>
                <a:gd name="T40" fmla="*/ 94 w 200"/>
                <a:gd name="T41" fmla="*/ 94 h 200"/>
                <a:gd name="T42" fmla="*/ 58 w 200"/>
                <a:gd name="T43" fmla="*/ 61 h 200"/>
                <a:gd name="T44" fmla="*/ 41 w 200"/>
                <a:gd name="T45" fmla="*/ 94 h 200"/>
                <a:gd name="T46" fmla="*/ 21 w 200"/>
                <a:gd name="T47" fmla="*/ 61 h 200"/>
                <a:gd name="T48" fmla="*/ 41 w 200"/>
                <a:gd name="T49" fmla="*/ 94 h 200"/>
                <a:gd name="T50" fmla="*/ 94 w 200"/>
                <a:gd name="T51" fmla="*/ 106 h 200"/>
                <a:gd name="T52" fmla="*/ 58 w 200"/>
                <a:gd name="T53" fmla="*/ 139 h 200"/>
                <a:gd name="T54" fmla="*/ 94 w 200"/>
                <a:gd name="T55" fmla="*/ 151 h 200"/>
                <a:gd name="T56" fmla="*/ 62 w 200"/>
                <a:gd name="T57" fmla="*/ 151 h 200"/>
                <a:gd name="T58" fmla="*/ 106 w 200"/>
                <a:gd name="T59" fmla="*/ 187 h 200"/>
                <a:gd name="T60" fmla="*/ 138 w 200"/>
                <a:gd name="T61" fmla="*/ 151 h 200"/>
                <a:gd name="T62" fmla="*/ 106 w 200"/>
                <a:gd name="T63" fmla="*/ 139 h 200"/>
                <a:gd name="T64" fmla="*/ 147 w 200"/>
                <a:gd name="T65" fmla="*/ 106 h 200"/>
                <a:gd name="T66" fmla="*/ 106 w 200"/>
                <a:gd name="T67" fmla="*/ 139 h 200"/>
                <a:gd name="T68" fmla="*/ 188 w 200"/>
                <a:gd name="T69" fmla="*/ 106 h 200"/>
                <a:gd name="T70" fmla="*/ 155 w 200"/>
                <a:gd name="T71" fmla="*/ 139 h 200"/>
                <a:gd name="T72" fmla="*/ 172 w 200"/>
                <a:gd name="T73" fmla="*/ 50 h 200"/>
                <a:gd name="T74" fmla="*/ 135 w 200"/>
                <a:gd name="T75" fmla="*/ 19 h 200"/>
                <a:gd name="T76" fmla="*/ 66 w 200"/>
                <a:gd name="T77" fmla="*/ 19 h 200"/>
                <a:gd name="T78" fmla="*/ 28 w 200"/>
                <a:gd name="T79" fmla="*/ 50 h 200"/>
                <a:gd name="T80" fmla="*/ 28 w 200"/>
                <a:gd name="T81" fmla="*/ 151 h 200"/>
                <a:gd name="T82" fmla="*/ 66 w 200"/>
                <a:gd name="T83" fmla="*/ 181 h 200"/>
                <a:gd name="T84" fmla="*/ 135 w 200"/>
                <a:gd name="T85" fmla="*/ 181 h 200"/>
                <a:gd name="T86" fmla="*/ 172 w 200"/>
                <a:gd name="T87" fmla="*/ 15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cubicBezTo>
                    <a:pt x="200" y="46"/>
                    <a:pt x="156" y="1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0"/>
                    <a:pt x="101" y="0"/>
                  </a:cubicBez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cubicBezTo>
                    <a:pt x="99" y="0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44" y="1"/>
                    <a:pt x="0" y="46"/>
                    <a:pt x="0" y="100"/>
                  </a:cubicBezTo>
                  <a:cubicBezTo>
                    <a:pt x="0" y="155"/>
                    <a:pt x="44" y="199"/>
                    <a:pt x="98" y="200"/>
                  </a:cubicBezTo>
                  <a:cubicBezTo>
                    <a:pt x="98" y="200"/>
                    <a:pt x="98" y="200"/>
                    <a:pt x="98" y="200"/>
                  </a:cubicBezTo>
                  <a:cubicBezTo>
                    <a:pt x="99" y="200"/>
                    <a:pt x="99" y="200"/>
                    <a:pt x="99" y="200"/>
                  </a:cubicBezTo>
                  <a:cubicBezTo>
                    <a:pt x="99" y="200"/>
                    <a:pt x="100" y="200"/>
                    <a:pt x="100" y="200"/>
                  </a:cubicBezTo>
                  <a:cubicBezTo>
                    <a:pt x="101" y="200"/>
                    <a:pt x="101" y="200"/>
                    <a:pt x="101" y="200"/>
                  </a:cubicBezTo>
                  <a:cubicBezTo>
                    <a:pt x="101" y="200"/>
                    <a:pt x="102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56" y="199"/>
                    <a:pt x="200" y="155"/>
                    <a:pt x="200" y="100"/>
                  </a:cubicBezTo>
                  <a:close/>
                  <a:moveTo>
                    <a:pt x="12" y="106"/>
                  </a:moveTo>
                  <a:cubicBezTo>
                    <a:pt x="41" y="106"/>
                    <a:pt x="41" y="106"/>
                    <a:pt x="41" y="106"/>
                  </a:cubicBezTo>
                  <a:cubicBezTo>
                    <a:pt x="41" y="118"/>
                    <a:pt x="43" y="129"/>
                    <a:pt x="45" y="139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6" y="129"/>
                    <a:pt x="13" y="118"/>
                    <a:pt x="12" y="106"/>
                  </a:cubicBezTo>
                  <a:close/>
                  <a:moveTo>
                    <a:pt x="188" y="94"/>
                  </a:moveTo>
                  <a:cubicBezTo>
                    <a:pt x="159" y="94"/>
                    <a:pt x="159" y="94"/>
                    <a:pt x="159" y="94"/>
                  </a:cubicBezTo>
                  <a:cubicBezTo>
                    <a:pt x="159" y="83"/>
                    <a:pt x="157" y="72"/>
                    <a:pt x="155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84" y="72"/>
                    <a:pt x="187" y="83"/>
                    <a:pt x="188" y="94"/>
                  </a:cubicBezTo>
                  <a:close/>
                  <a:moveTo>
                    <a:pt x="147" y="94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5" y="72"/>
                    <a:pt x="147" y="83"/>
                    <a:pt x="147" y="94"/>
                  </a:cubicBezTo>
                  <a:close/>
                  <a:moveTo>
                    <a:pt x="106" y="50"/>
                  </a:moveTo>
                  <a:cubicBezTo>
                    <a:pt x="106" y="13"/>
                    <a:pt x="106" y="13"/>
                    <a:pt x="106" y="13"/>
                  </a:cubicBezTo>
                  <a:cubicBezTo>
                    <a:pt x="119" y="17"/>
                    <a:pt x="131" y="31"/>
                    <a:pt x="138" y="50"/>
                  </a:cubicBezTo>
                  <a:lnTo>
                    <a:pt x="106" y="50"/>
                  </a:lnTo>
                  <a:close/>
                  <a:moveTo>
                    <a:pt x="94" y="13"/>
                  </a:moveTo>
                  <a:cubicBezTo>
                    <a:pt x="94" y="50"/>
                    <a:pt x="94" y="50"/>
                    <a:pt x="94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70" y="31"/>
                    <a:pt x="81" y="17"/>
                    <a:pt x="94" y="13"/>
                  </a:cubicBezTo>
                  <a:close/>
                  <a:moveTo>
                    <a:pt x="94" y="61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83"/>
                    <a:pt x="55" y="72"/>
                    <a:pt x="58" y="61"/>
                  </a:cubicBezTo>
                  <a:lnTo>
                    <a:pt x="94" y="61"/>
                  </a:lnTo>
                  <a:close/>
                  <a:moveTo>
                    <a:pt x="41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3" y="83"/>
                    <a:pt x="16" y="72"/>
                    <a:pt x="21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3" y="72"/>
                    <a:pt x="41" y="83"/>
                    <a:pt x="41" y="94"/>
                  </a:cubicBezTo>
                  <a:close/>
                  <a:moveTo>
                    <a:pt x="53" y="106"/>
                  </a:moveTo>
                  <a:cubicBezTo>
                    <a:pt x="94" y="106"/>
                    <a:pt x="94" y="106"/>
                    <a:pt x="94" y="106"/>
                  </a:cubicBezTo>
                  <a:cubicBezTo>
                    <a:pt x="94" y="139"/>
                    <a:pt x="94" y="139"/>
                    <a:pt x="94" y="139"/>
                  </a:cubicBezTo>
                  <a:cubicBezTo>
                    <a:pt x="58" y="139"/>
                    <a:pt x="58" y="139"/>
                    <a:pt x="58" y="139"/>
                  </a:cubicBezTo>
                  <a:cubicBezTo>
                    <a:pt x="55" y="129"/>
                    <a:pt x="53" y="118"/>
                    <a:pt x="53" y="106"/>
                  </a:cubicBezTo>
                  <a:close/>
                  <a:moveTo>
                    <a:pt x="94" y="151"/>
                  </a:moveTo>
                  <a:cubicBezTo>
                    <a:pt x="94" y="187"/>
                    <a:pt x="94" y="187"/>
                    <a:pt x="94" y="187"/>
                  </a:cubicBezTo>
                  <a:cubicBezTo>
                    <a:pt x="81" y="183"/>
                    <a:pt x="70" y="170"/>
                    <a:pt x="62" y="151"/>
                  </a:cubicBezTo>
                  <a:lnTo>
                    <a:pt x="94" y="151"/>
                  </a:lnTo>
                  <a:close/>
                  <a:moveTo>
                    <a:pt x="106" y="187"/>
                  </a:moveTo>
                  <a:cubicBezTo>
                    <a:pt x="106" y="151"/>
                    <a:pt x="106" y="151"/>
                    <a:pt x="106" y="151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1" y="170"/>
                    <a:pt x="119" y="183"/>
                    <a:pt x="106" y="187"/>
                  </a:cubicBezTo>
                  <a:close/>
                  <a:moveTo>
                    <a:pt x="106" y="139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118"/>
                    <a:pt x="145" y="129"/>
                    <a:pt x="142" y="139"/>
                  </a:cubicBezTo>
                  <a:lnTo>
                    <a:pt x="106" y="139"/>
                  </a:lnTo>
                  <a:close/>
                  <a:moveTo>
                    <a:pt x="159" y="106"/>
                  </a:moveTo>
                  <a:cubicBezTo>
                    <a:pt x="188" y="106"/>
                    <a:pt x="188" y="106"/>
                    <a:pt x="188" y="106"/>
                  </a:cubicBezTo>
                  <a:cubicBezTo>
                    <a:pt x="187" y="118"/>
                    <a:pt x="184" y="129"/>
                    <a:pt x="179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7" y="129"/>
                    <a:pt x="159" y="118"/>
                    <a:pt x="159" y="106"/>
                  </a:cubicBezTo>
                  <a:close/>
                  <a:moveTo>
                    <a:pt x="172" y="50"/>
                  </a:moveTo>
                  <a:cubicBezTo>
                    <a:pt x="151" y="50"/>
                    <a:pt x="151" y="50"/>
                    <a:pt x="151" y="50"/>
                  </a:cubicBezTo>
                  <a:cubicBezTo>
                    <a:pt x="147" y="38"/>
                    <a:pt x="141" y="27"/>
                    <a:pt x="135" y="19"/>
                  </a:cubicBezTo>
                  <a:cubicBezTo>
                    <a:pt x="150" y="26"/>
                    <a:pt x="163" y="36"/>
                    <a:pt x="172" y="50"/>
                  </a:cubicBezTo>
                  <a:close/>
                  <a:moveTo>
                    <a:pt x="66" y="19"/>
                  </a:moveTo>
                  <a:cubicBezTo>
                    <a:pt x="59" y="27"/>
                    <a:pt x="53" y="38"/>
                    <a:pt x="4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8" y="36"/>
                    <a:pt x="51" y="26"/>
                    <a:pt x="66" y="19"/>
                  </a:cubicBezTo>
                  <a:close/>
                  <a:moveTo>
                    <a:pt x="28" y="151"/>
                  </a:moveTo>
                  <a:cubicBezTo>
                    <a:pt x="49" y="151"/>
                    <a:pt x="49" y="151"/>
                    <a:pt x="49" y="151"/>
                  </a:cubicBezTo>
                  <a:cubicBezTo>
                    <a:pt x="53" y="163"/>
                    <a:pt x="59" y="173"/>
                    <a:pt x="66" y="181"/>
                  </a:cubicBezTo>
                  <a:cubicBezTo>
                    <a:pt x="51" y="175"/>
                    <a:pt x="38" y="164"/>
                    <a:pt x="28" y="151"/>
                  </a:cubicBezTo>
                  <a:close/>
                  <a:moveTo>
                    <a:pt x="135" y="181"/>
                  </a:moveTo>
                  <a:cubicBezTo>
                    <a:pt x="141" y="173"/>
                    <a:pt x="147" y="163"/>
                    <a:pt x="151" y="151"/>
                  </a:cubicBezTo>
                  <a:cubicBezTo>
                    <a:pt x="172" y="151"/>
                    <a:pt x="172" y="151"/>
                    <a:pt x="172" y="151"/>
                  </a:cubicBezTo>
                  <a:cubicBezTo>
                    <a:pt x="163" y="164"/>
                    <a:pt x="150" y="175"/>
                    <a:pt x="135" y="181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3" name="TextBox 272">
            <a:extLst/>
          </p:cNvPr>
          <p:cNvSpPr txBox="1"/>
          <p:nvPr/>
        </p:nvSpPr>
        <p:spPr>
          <a:xfrm>
            <a:off x="5609332" y="4299450"/>
            <a:ext cx="1133193" cy="41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Ordinary</a:t>
            </a:r>
            <a:b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</a:b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user</a:t>
            </a:r>
          </a:p>
        </p:txBody>
      </p:sp>
      <p:grpSp>
        <p:nvGrpSpPr>
          <p:cNvPr id="274" name="Group 273">
            <a:extLst/>
          </p:cNvPr>
          <p:cNvGrpSpPr/>
          <p:nvPr/>
        </p:nvGrpSpPr>
        <p:grpSpPr>
          <a:xfrm>
            <a:off x="5880924" y="3646560"/>
            <a:ext cx="590004" cy="590004"/>
            <a:chOff x="769264" y="3382656"/>
            <a:chExt cx="578570" cy="578570"/>
          </a:xfrm>
        </p:grpSpPr>
        <p:sp>
          <p:nvSpPr>
            <p:cNvPr id="275" name="Oval 274">
              <a:extLst/>
            </p:cNvPr>
            <p:cNvSpPr/>
            <p:nvPr/>
          </p:nvSpPr>
          <p:spPr bwMode="auto">
            <a:xfrm>
              <a:off x="769264" y="3382656"/>
              <a:ext cx="578570" cy="578570"/>
            </a:xfrm>
            <a:prstGeom prst="ellipse">
              <a:avLst/>
            </a:prstGeom>
            <a:solidFill>
              <a:srgbClr val="0078D7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6" name="Freeform 48">
              <a:extLst/>
            </p:cNvPr>
            <p:cNvSpPr>
              <a:spLocks noChangeAspect="1"/>
            </p:cNvSpPr>
            <p:nvPr/>
          </p:nvSpPr>
          <p:spPr bwMode="black">
            <a:xfrm>
              <a:off x="887694" y="3522029"/>
              <a:ext cx="341710" cy="299824"/>
            </a:xfrm>
            <a:custGeom>
              <a:avLst/>
              <a:gdLst/>
              <a:ahLst/>
              <a:cxnLst/>
              <a:rect l="l" t="t" r="r" b="b"/>
              <a:pathLst>
                <a:path w="4740335" h="4048081">
                  <a:moveTo>
                    <a:pt x="3683614" y="1098549"/>
                  </a:moveTo>
                  <a:cubicBezTo>
                    <a:pt x="3683654" y="1098549"/>
                    <a:pt x="3689354" y="1098549"/>
                    <a:pt x="4502870" y="1098549"/>
                  </a:cubicBezTo>
                  <a:cubicBezTo>
                    <a:pt x="4633477" y="1098549"/>
                    <a:pt x="4740335" y="1205183"/>
                    <a:pt x="4740335" y="1335514"/>
                  </a:cubicBezTo>
                  <a:cubicBezTo>
                    <a:pt x="4740335" y="1335569"/>
                    <a:pt x="4740335" y="1343335"/>
                    <a:pt x="4740335" y="2449249"/>
                  </a:cubicBezTo>
                  <a:cubicBezTo>
                    <a:pt x="4740335" y="2579580"/>
                    <a:pt x="4633477" y="2686214"/>
                    <a:pt x="4502870" y="2686214"/>
                  </a:cubicBezTo>
                  <a:cubicBezTo>
                    <a:pt x="4502870" y="2686253"/>
                    <a:pt x="4502870" y="2691777"/>
                    <a:pt x="4502870" y="3480046"/>
                  </a:cubicBezTo>
                  <a:cubicBezTo>
                    <a:pt x="4502870" y="3610377"/>
                    <a:pt x="4396011" y="3717011"/>
                    <a:pt x="4265405" y="3717011"/>
                  </a:cubicBezTo>
                  <a:cubicBezTo>
                    <a:pt x="4265376" y="3717011"/>
                    <a:pt x="4262133" y="3717011"/>
                    <a:pt x="3909206" y="3717011"/>
                  </a:cubicBezTo>
                  <a:cubicBezTo>
                    <a:pt x="3790473" y="3717011"/>
                    <a:pt x="3683614" y="3610377"/>
                    <a:pt x="3683614" y="3480046"/>
                  </a:cubicBezTo>
                  <a:cubicBezTo>
                    <a:pt x="3683614" y="3480010"/>
                    <a:pt x="3683614" y="3474701"/>
                    <a:pt x="3683614" y="2686214"/>
                  </a:cubicBezTo>
                  <a:cubicBezTo>
                    <a:pt x="3553008" y="2686214"/>
                    <a:pt x="3446148" y="2579580"/>
                    <a:pt x="3446148" y="2449249"/>
                  </a:cubicBezTo>
                  <a:cubicBezTo>
                    <a:pt x="3446148" y="2449192"/>
                    <a:pt x="3446148" y="2441288"/>
                    <a:pt x="3446148" y="1335514"/>
                  </a:cubicBezTo>
                  <a:cubicBezTo>
                    <a:pt x="3446148" y="1205183"/>
                    <a:pt x="3553008" y="1098549"/>
                    <a:pt x="3683614" y="1098549"/>
                  </a:cubicBezTo>
                  <a:close/>
                  <a:moveTo>
                    <a:pt x="236546" y="1098549"/>
                  </a:moveTo>
                  <a:cubicBezTo>
                    <a:pt x="236570" y="1098549"/>
                    <a:pt x="240947" y="1098549"/>
                    <a:pt x="1052628" y="1098549"/>
                  </a:cubicBezTo>
                  <a:cubicBezTo>
                    <a:pt x="1182728" y="1098549"/>
                    <a:pt x="1289174" y="1205183"/>
                    <a:pt x="1289174" y="1335514"/>
                  </a:cubicBezTo>
                  <a:cubicBezTo>
                    <a:pt x="1289174" y="1335532"/>
                    <a:pt x="1289174" y="1340039"/>
                    <a:pt x="1289174" y="2449249"/>
                  </a:cubicBezTo>
                  <a:cubicBezTo>
                    <a:pt x="1289174" y="2579580"/>
                    <a:pt x="1182728" y="2686214"/>
                    <a:pt x="1052628" y="2686214"/>
                  </a:cubicBezTo>
                  <a:cubicBezTo>
                    <a:pt x="1052628" y="2686235"/>
                    <a:pt x="1052628" y="2690268"/>
                    <a:pt x="1052628" y="3480046"/>
                  </a:cubicBezTo>
                  <a:cubicBezTo>
                    <a:pt x="1052628" y="3610377"/>
                    <a:pt x="946183" y="3717011"/>
                    <a:pt x="827910" y="3717011"/>
                  </a:cubicBezTo>
                  <a:cubicBezTo>
                    <a:pt x="827894" y="3717011"/>
                    <a:pt x="825508" y="3717011"/>
                    <a:pt x="473091" y="3717011"/>
                  </a:cubicBezTo>
                  <a:cubicBezTo>
                    <a:pt x="342991" y="3717011"/>
                    <a:pt x="236546" y="3610377"/>
                    <a:pt x="236546" y="3480046"/>
                  </a:cubicBezTo>
                  <a:cubicBezTo>
                    <a:pt x="236546" y="3480026"/>
                    <a:pt x="236546" y="3476021"/>
                    <a:pt x="236546" y="2686214"/>
                  </a:cubicBezTo>
                  <a:cubicBezTo>
                    <a:pt x="106446" y="2686214"/>
                    <a:pt x="0" y="2579580"/>
                    <a:pt x="0" y="2449249"/>
                  </a:cubicBezTo>
                  <a:cubicBezTo>
                    <a:pt x="0" y="2449230"/>
                    <a:pt x="0" y="2444630"/>
                    <a:pt x="0" y="1335514"/>
                  </a:cubicBezTo>
                  <a:cubicBezTo>
                    <a:pt x="0" y="1205183"/>
                    <a:pt x="106446" y="1098549"/>
                    <a:pt x="236546" y="1098549"/>
                  </a:cubicBezTo>
                  <a:close/>
                  <a:moveTo>
                    <a:pt x="1895194" y="993211"/>
                  </a:moveTo>
                  <a:cubicBezTo>
                    <a:pt x="1895245" y="993211"/>
                    <a:pt x="1902161" y="993211"/>
                    <a:pt x="2845141" y="993211"/>
                  </a:cubicBezTo>
                  <a:cubicBezTo>
                    <a:pt x="2999507" y="993211"/>
                    <a:pt x="3130125" y="1123457"/>
                    <a:pt x="3130125" y="1277385"/>
                  </a:cubicBezTo>
                  <a:cubicBezTo>
                    <a:pt x="3130125" y="1277420"/>
                    <a:pt x="3130125" y="1284134"/>
                    <a:pt x="3130125" y="2568008"/>
                  </a:cubicBezTo>
                  <a:cubicBezTo>
                    <a:pt x="3130125" y="2721936"/>
                    <a:pt x="2999507" y="2852182"/>
                    <a:pt x="2845141" y="2852182"/>
                  </a:cubicBezTo>
                  <a:cubicBezTo>
                    <a:pt x="2845141" y="2852231"/>
                    <a:pt x="2845141" y="2858826"/>
                    <a:pt x="2845141" y="3763907"/>
                  </a:cubicBezTo>
                  <a:cubicBezTo>
                    <a:pt x="2845141" y="3917835"/>
                    <a:pt x="2726398" y="4048081"/>
                    <a:pt x="2572031" y="4048081"/>
                  </a:cubicBezTo>
                  <a:cubicBezTo>
                    <a:pt x="2571992" y="4048081"/>
                    <a:pt x="2568051" y="4048081"/>
                    <a:pt x="2168304" y="4048081"/>
                  </a:cubicBezTo>
                  <a:cubicBezTo>
                    <a:pt x="2013937" y="4048081"/>
                    <a:pt x="1895194" y="3917835"/>
                    <a:pt x="1895194" y="3763907"/>
                  </a:cubicBezTo>
                  <a:cubicBezTo>
                    <a:pt x="1895194" y="3763858"/>
                    <a:pt x="1895194" y="3757193"/>
                    <a:pt x="1895194" y="2852182"/>
                  </a:cubicBezTo>
                  <a:cubicBezTo>
                    <a:pt x="1740828" y="2852182"/>
                    <a:pt x="1610210" y="2721936"/>
                    <a:pt x="1610210" y="2568008"/>
                  </a:cubicBezTo>
                  <a:cubicBezTo>
                    <a:pt x="1610210" y="2567966"/>
                    <a:pt x="1610210" y="2560581"/>
                    <a:pt x="1610210" y="1277385"/>
                  </a:cubicBezTo>
                  <a:cubicBezTo>
                    <a:pt x="1610210" y="1123457"/>
                    <a:pt x="1740828" y="993211"/>
                    <a:pt x="1895194" y="993211"/>
                  </a:cubicBezTo>
                  <a:close/>
                  <a:moveTo>
                    <a:pt x="4093246" y="245790"/>
                  </a:moveTo>
                  <a:cubicBezTo>
                    <a:pt x="4306565" y="245790"/>
                    <a:pt x="4479495" y="420965"/>
                    <a:pt x="4479495" y="637055"/>
                  </a:cubicBezTo>
                  <a:cubicBezTo>
                    <a:pt x="4479495" y="853145"/>
                    <a:pt x="4306565" y="1028320"/>
                    <a:pt x="4093246" y="1028320"/>
                  </a:cubicBezTo>
                  <a:cubicBezTo>
                    <a:pt x="3879927" y="1028320"/>
                    <a:pt x="3706997" y="853145"/>
                    <a:pt x="3706997" y="637055"/>
                  </a:cubicBezTo>
                  <a:cubicBezTo>
                    <a:pt x="3706997" y="420965"/>
                    <a:pt x="3879927" y="245790"/>
                    <a:pt x="4093246" y="245790"/>
                  </a:cubicBezTo>
                  <a:close/>
                  <a:moveTo>
                    <a:pt x="644584" y="245790"/>
                  </a:moveTo>
                  <a:cubicBezTo>
                    <a:pt x="856519" y="245790"/>
                    <a:pt x="1028326" y="420965"/>
                    <a:pt x="1028326" y="637055"/>
                  </a:cubicBezTo>
                  <a:cubicBezTo>
                    <a:pt x="1028326" y="853145"/>
                    <a:pt x="856519" y="1028320"/>
                    <a:pt x="644584" y="1028320"/>
                  </a:cubicBezTo>
                  <a:cubicBezTo>
                    <a:pt x="432649" y="1028320"/>
                    <a:pt x="260842" y="853145"/>
                    <a:pt x="260842" y="637055"/>
                  </a:cubicBezTo>
                  <a:cubicBezTo>
                    <a:pt x="260842" y="420965"/>
                    <a:pt x="432649" y="245790"/>
                    <a:pt x="644584" y="245790"/>
                  </a:cubicBezTo>
                  <a:close/>
                  <a:moveTo>
                    <a:pt x="2367657" y="0"/>
                  </a:moveTo>
                  <a:cubicBezTo>
                    <a:pt x="2616992" y="0"/>
                    <a:pt x="2819118" y="203249"/>
                    <a:pt x="2819118" y="453969"/>
                  </a:cubicBezTo>
                  <a:cubicBezTo>
                    <a:pt x="2819118" y="704689"/>
                    <a:pt x="2616992" y="907938"/>
                    <a:pt x="2367657" y="907938"/>
                  </a:cubicBezTo>
                  <a:cubicBezTo>
                    <a:pt x="2118322" y="907938"/>
                    <a:pt x="1916196" y="704689"/>
                    <a:pt x="1916196" y="453969"/>
                  </a:cubicBezTo>
                  <a:cubicBezTo>
                    <a:pt x="1916196" y="203249"/>
                    <a:pt x="2118322" y="0"/>
                    <a:pt x="236765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1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7" name="Picture 276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79" y="5449070"/>
            <a:ext cx="783302" cy="783302"/>
          </a:xfrm>
          <a:prstGeom prst="rect">
            <a:avLst/>
          </a:prstGeom>
        </p:spPr>
      </p:pic>
      <p:cxnSp>
        <p:nvCxnSpPr>
          <p:cNvPr id="278" name="Straight Arrow Connector 277">
            <a:extLst/>
          </p:cNvPr>
          <p:cNvCxnSpPr>
            <a:cxnSpLocks/>
          </p:cNvCxnSpPr>
          <p:nvPr/>
        </p:nvCxnSpPr>
        <p:spPr>
          <a:xfrm>
            <a:off x="5059126" y="5857616"/>
            <a:ext cx="581500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9" name="Straight Arrow Connector 278">
            <a:extLst/>
          </p:cNvPr>
          <p:cNvCxnSpPr>
            <a:cxnSpLocks/>
          </p:cNvCxnSpPr>
          <p:nvPr/>
        </p:nvCxnSpPr>
        <p:spPr>
          <a:xfrm>
            <a:off x="3441147" y="5857616"/>
            <a:ext cx="505777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80" name="Group 279">
            <a:extLst/>
          </p:cNvPr>
          <p:cNvGrpSpPr/>
          <p:nvPr/>
        </p:nvGrpSpPr>
        <p:grpSpPr>
          <a:xfrm>
            <a:off x="4182693" y="3646560"/>
            <a:ext cx="590004" cy="590004"/>
            <a:chOff x="4099904" y="3382656"/>
            <a:chExt cx="578570" cy="578570"/>
          </a:xfrm>
        </p:grpSpPr>
        <p:sp>
          <p:nvSpPr>
            <p:cNvPr id="281" name="Oval 280">
              <a:extLst/>
            </p:cNvPr>
            <p:cNvSpPr/>
            <p:nvPr/>
          </p:nvSpPr>
          <p:spPr bwMode="auto">
            <a:xfrm>
              <a:off x="4099904" y="3382656"/>
              <a:ext cx="578570" cy="578570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505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2" name="Freeform 126">
              <a:extLst/>
            </p:cNvPr>
            <p:cNvSpPr>
              <a:spLocks noChangeAspect="1" noEditPoints="1"/>
            </p:cNvSpPr>
            <p:nvPr/>
          </p:nvSpPr>
          <p:spPr bwMode="auto">
            <a:xfrm>
              <a:off x="4222032" y="3502025"/>
              <a:ext cx="334316" cy="339832"/>
            </a:xfrm>
            <a:custGeom>
              <a:avLst/>
              <a:gdLst>
                <a:gd name="T0" fmla="*/ 68 w 128"/>
                <a:gd name="T1" fmla="*/ 32 h 128"/>
                <a:gd name="T2" fmla="*/ 68 w 128"/>
                <a:gd name="T3" fmla="*/ 62 h 128"/>
                <a:gd name="T4" fmla="*/ 90 w 128"/>
                <a:gd name="T5" fmla="*/ 84 h 128"/>
                <a:gd name="T6" fmla="*/ 84 w 128"/>
                <a:gd name="T7" fmla="*/ 89 h 128"/>
                <a:gd name="T8" fmla="*/ 60 w 128"/>
                <a:gd name="T9" fmla="*/ 66 h 128"/>
                <a:gd name="T10" fmla="*/ 60 w 128"/>
                <a:gd name="T11" fmla="*/ 32 h 128"/>
                <a:gd name="T12" fmla="*/ 68 w 128"/>
                <a:gd name="T13" fmla="*/ 32 h 128"/>
                <a:gd name="T14" fmla="*/ 64 w 128"/>
                <a:gd name="T15" fmla="*/ 0 h 128"/>
                <a:gd name="T16" fmla="*/ 10 w 128"/>
                <a:gd name="T17" fmla="*/ 30 h 128"/>
                <a:gd name="T18" fmla="*/ 8 w 128"/>
                <a:gd name="T19" fmla="*/ 33 h 128"/>
                <a:gd name="T20" fmla="*/ 8 w 128"/>
                <a:gd name="T21" fmla="*/ 34 h 128"/>
                <a:gd name="T22" fmla="*/ 8 w 128"/>
                <a:gd name="T23" fmla="*/ 33 h 128"/>
                <a:gd name="T24" fmla="*/ 8 w 128"/>
                <a:gd name="T25" fmla="*/ 16 h 128"/>
                <a:gd name="T26" fmla="*/ 0 w 128"/>
                <a:gd name="T27" fmla="*/ 16 h 128"/>
                <a:gd name="T28" fmla="*/ 0 w 128"/>
                <a:gd name="T29" fmla="*/ 48 h 128"/>
                <a:gd name="T30" fmla="*/ 32 w 128"/>
                <a:gd name="T31" fmla="*/ 48 h 128"/>
                <a:gd name="T32" fmla="*/ 32 w 128"/>
                <a:gd name="T33" fmla="*/ 40 h 128"/>
                <a:gd name="T34" fmla="*/ 14 w 128"/>
                <a:gd name="T35" fmla="*/ 40 h 128"/>
                <a:gd name="T36" fmla="*/ 17 w 128"/>
                <a:gd name="T37" fmla="*/ 34 h 128"/>
                <a:gd name="T38" fmla="*/ 64 w 128"/>
                <a:gd name="T39" fmla="*/ 8 h 128"/>
                <a:gd name="T40" fmla="*/ 120 w 128"/>
                <a:gd name="T41" fmla="*/ 64 h 128"/>
                <a:gd name="T42" fmla="*/ 64 w 128"/>
                <a:gd name="T43" fmla="*/ 120 h 128"/>
                <a:gd name="T44" fmla="*/ 8 w 128"/>
                <a:gd name="T45" fmla="*/ 64 h 128"/>
                <a:gd name="T46" fmla="*/ 0 w 128"/>
                <a:gd name="T47" fmla="*/ 64 h 128"/>
                <a:gd name="T48" fmla="*/ 64 w 128"/>
                <a:gd name="T49" fmla="*/ 128 h 128"/>
                <a:gd name="T50" fmla="*/ 128 w 128"/>
                <a:gd name="T51" fmla="*/ 64 h 128"/>
                <a:gd name="T52" fmla="*/ 64 w 128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68" y="3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8" y="32"/>
                  </a:lnTo>
                  <a:close/>
                  <a:moveTo>
                    <a:pt x="64" y="0"/>
                  </a:moveTo>
                  <a:cubicBezTo>
                    <a:pt x="42" y="0"/>
                    <a:pt x="22" y="11"/>
                    <a:pt x="10" y="30"/>
                  </a:cubicBezTo>
                  <a:cubicBezTo>
                    <a:pt x="9" y="31"/>
                    <a:pt x="9" y="32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6" y="36"/>
                    <a:pt x="17" y="34"/>
                  </a:cubicBezTo>
                  <a:cubicBezTo>
                    <a:pt x="27" y="18"/>
                    <a:pt x="45" y="8"/>
                    <a:pt x="64" y="8"/>
                  </a:cubicBezTo>
                  <a:cubicBezTo>
                    <a:pt x="95" y="8"/>
                    <a:pt x="120" y="33"/>
                    <a:pt x="120" y="64"/>
                  </a:cubicBezTo>
                  <a:cubicBezTo>
                    <a:pt x="120" y="95"/>
                    <a:pt x="95" y="120"/>
                    <a:pt x="64" y="120"/>
                  </a:cubicBezTo>
                  <a:cubicBezTo>
                    <a:pt x="33" y="120"/>
                    <a:pt x="8" y="95"/>
                    <a:pt x="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100" y="128"/>
                    <a:pt x="128" y="99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3" name="TextBox 282">
            <a:extLst/>
          </p:cNvPr>
          <p:cNvSpPr txBox="1"/>
          <p:nvPr/>
        </p:nvSpPr>
        <p:spPr>
          <a:xfrm>
            <a:off x="3689850" y="4299449"/>
            <a:ext cx="1575691" cy="5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Role privileges expire after a specified interval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D70919F-AED1-4B0B-A1FA-9668971375B9}"/>
              </a:ext>
            </a:extLst>
          </p:cNvPr>
          <p:cNvGrpSpPr/>
          <p:nvPr/>
        </p:nvGrpSpPr>
        <p:grpSpPr>
          <a:xfrm>
            <a:off x="448197" y="308129"/>
            <a:ext cx="898358" cy="517065"/>
            <a:chOff x="8545774" y="1504373"/>
            <a:chExt cx="898358" cy="51706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693549F-5C56-4B5C-81E6-7BC087C1CADD}"/>
                </a:ext>
              </a:extLst>
            </p:cNvPr>
            <p:cNvSpPr/>
            <p:nvPr/>
          </p:nvSpPr>
          <p:spPr bwMode="auto">
            <a:xfrm>
              <a:off x="8545774" y="1563446"/>
              <a:ext cx="898358" cy="417095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4FF76A-A949-47F6-B8EA-CB374F46DDC4}"/>
                </a:ext>
              </a:extLst>
            </p:cNvPr>
            <p:cNvSpPr txBox="1"/>
            <p:nvPr/>
          </p:nvSpPr>
          <p:spPr>
            <a:xfrm>
              <a:off x="8589233" y="1504373"/>
              <a:ext cx="811441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NEW</a:t>
              </a:r>
            </a:p>
          </p:txBody>
        </p:sp>
      </p:grp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1D6742-0E07-4C68-B2BC-221ACE080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747" y="1149234"/>
            <a:ext cx="3751230" cy="52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a14="http://schemas.microsoft.com/office/drawing/2010/main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9" grpId="0"/>
      <p:bldP spid="273" grpId="0"/>
      <p:bldP spid="2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/>
              <a:t>Security</a:t>
            </a:r>
            <a:br>
              <a:rPr lang="en-US" sz="7200"/>
            </a:br>
            <a:r>
              <a:rPr lang="en-US" sz="720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2914913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841791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738664"/>
          </a:xfrm>
        </p:spPr>
        <p:txBody>
          <a:bodyPr/>
          <a:lstStyle/>
          <a:p>
            <a:r>
              <a:rPr lang="en-US" dirty="0"/>
              <a:t>It’s got everything but </a:t>
            </a:r>
            <a:r>
              <a:rPr lang="en-US"/>
              <a:t>the kitchen sink!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645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92881"/>
          </a:xfrm>
        </p:spPr>
        <p:txBody>
          <a:bodyPr/>
          <a:lstStyle/>
          <a:p>
            <a:r>
              <a:rPr lang="en-US" dirty="0"/>
              <a:t>What’s on your mind?</a:t>
            </a:r>
          </a:p>
          <a:p>
            <a:endParaRPr lang="en-US" dirty="0"/>
          </a:p>
          <a:p>
            <a:r>
              <a:rPr lang="en-US" dirty="0"/>
              <a:t>Need help securing and learning?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Questions\Comments?</a:t>
            </a:r>
          </a:p>
        </p:txBody>
      </p:sp>
    </p:spTree>
    <p:extLst>
      <p:ext uri="{BB962C8B-B14F-4D97-AF65-F5344CB8AC3E}">
        <p14:creationId xmlns:p14="http://schemas.microsoft.com/office/powerpoint/2010/main" val="26620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3582519"/>
          </a:xfrm>
        </p:spPr>
        <p:txBody>
          <a:bodyPr/>
          <a:lstStyle/>
          <a:p>
            <a:r>
              <a:rPr lang="en-US" dirty="0"/>
              <a:t>Chris Givens</a:t>
            </a:r>
          </a:p>
          <a:p>
            <a:pPr lvl="1"/>
            <a:r>
              <a:rPr lang="en-US" dirty="0">
                <a:hlinkClick r:id="rId3"/>
              </a:rPr>
              <a:t>chris@solliance.net</a:t>
            </a:r>
            <a:endParaRPr lang="en-US" dirty="0"/>
          </a:p>
          <a:p>
            <a:pPr lvl="1"/>
            <a:r>
              <a:rPr lang="en-US" dirty="0"/>
              <a:t>@givenscj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326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10999" cy="4602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Microsoft’s multi-tenant, cloud based identity management service</a:t>
            </a:r>
          </a:p>
          <a:p>
            <a:pPr lvl="1"/>
            <a:r>
              <a:rPr lang="en-US" dirty="0"/>
              <a:t>Free, Basic and Premium editions</a:t>
            </a:r>
          </a:p>
          <a:p>
            <a:pPr lvl="1"/>
            <a:endParaRPr lang="en-US" dirty="0"/>
          </a:p>
          <a:p>
            <a:r>
              <a:rPr lang="en-US" dirty="0"/>
              <a:t>User, Group and App Management</a:t>
            </a:r>
          </a:p>
          <a:p>
            <a:endParaRPr lang="en-US" dirty="0"/>
          </a:p>
          <a:p>
            <a:r>
              <a:rPr lang="en-US" dirty="0"/>
              <a:t>Utilizes standard protocols to enable SSO scenarios</a:t>
            </a:r>
          </a:p>
          <a:p>
            <a:pPr lvl="1"/>
            <a:r>
              <a:rPr lang="en-US" dirty="0"/>
              <a:t>Both Microsoft and 3</a:t>
            </a:r>
            <a:r>
              <a:rPr lang="en-US" baseline="30000" dirty="0"/>
              <a:t>rd</a:t>
            </a:r>
            <a:r>
              <a:rPr lang="en-US" dirty="0"/>
              <a:t> party application supported</a:t>
            </a:r>
          </a:p>
          <a:p>
            <a:endParaRPr lang="en-US" dirty="0"/>
          </a:p>
          <a:p>
            <a:r>
              <a:rPr lang="en-US" dirty="0"/>
              <a:t>Sync of local Active Directory via Connect tool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Bonus Features</a:t>
            </a:r>
          </a:p>
        </p:txBody>
      </p:sp>
    </p:spTree>
    <p:extLst>
      <p:ext uri="{BB962C8B-B14F-4D97-AF65-F5344CB8AC3E}">
        <p14:creationId xmlns:p14="http://schemas.microsoft.com/office/powerpoint/2010/main" val="213179875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754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B2B</a:t>
            </a:r>
          </a:p>
          <a:p>
            <a:pPr lvl="1"/>
            <a:r>
              <a:rPr lang="en-US" dirty="0"/>
              <a:t>Ensure users that they are connecting to the right tenant</a:t>
            </a:r>
          </a:p>
          <a:p>
            <a:pPr lvl="1"/>
            <a:r>
              <a:rPr lang="en-US" dirty="0"/>
              <a:t>Banner logo</a:t>
            </a:r>
          </a:p>
          <a:p>
            <a:pPr lvl="2"/>
            <a:r>
              <a:rPr lang="en-US" dirty="0"/>
              <a:t>Username hint</a:t>
            </a:r>
          </a:p>
          <a:p>
            <a:pPr lvl="2"/>
            <a:r>
              <a:rPr lang="en-US" dirty="0"/>
              <a:t>Sign-in page text</a:t>
            </a:r>
          </a:p>
          <a:p>
            <a:pPr lvl="2"/>
            <a:r>
              <a:rPr lang="en-US" dirty="0"/>
              <a:t>Sign-in page image</a:t>
            </a:r>
          </a:p>
          <a:p>
            <a:pPr lvl="2"/>
            <a:r>
              <a:rPr lang="en-US" dirty="0"/>
              <a:t>Background color</a:t>
            </a:r>
          </a:p>
          <a:p>
            <a:pPr lvl="1"/>
            <a:r>
              <a:rPr lang="en-US" dirty="0"/>
              <a:t>User tenant vs destination login experience</a:t>
            </a:r>
          </a:p>
          <a:p>
            <a:r>
              <a:rPr lang="en-US" dirty="0"/>
              <a:t>B2C</a:t>
            </a:r>
          </a:p>
          <a:p>
            <a:pPr lvl="1"/>
            <a:r>
              <a:rPr lang="en-US" dirty="0"/>
              <a:t>Customized UI hosted anywhere with CORS support</a:t>
            </a:r>
          </a:p>
          <a:p>
            <a:pPr lvl="1"/>
            <a:r>
              <a:rPr lang="en-US" dirty="0"/>
              <a:t>No JavaScript</a:t>
            </a:r>
          </a:p>
          <a:p>
            <a:r>
              <a:rPr lang="en-US" dirty="0"/>
              <a:t>All</a:t>
            </a:r>
          </a:p>
          <a:p>
            <a:pPr lvl="1"/>
            <a:r>
              <a:rPr lang="en-US" dirty="0"/>
              <a:t>Language targeted content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#11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Branded Experience (B2B and B2C)</a:t>
            </a:r>
          </a:p>
        </p:txBody>
      </p:sp>
    </p:spTree>
    <p:extLst>
      <p:ext uri="{BB962C8B-B14F-4D97-AF65-F5344CB8AC3E}">
        <p14:creationId xmlns:p14="http://schemas.microsoft.com/office/powerpoint/2010/main" val="2846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B2B and B2C Branding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963523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5773888"/>
          </a:xfrm>
        </p:spPr>
        <p:txBody>
          <a:bodyPr/>
          <a:lstStyle/>
          <a:p>
            <a:r>
              <a:rPr lang="en-US" dirty="0"/>
              <a:t>Have a cool app?  Publish it for others to see and use!</a:t>
            </a:r>
          </a:p>
          <a:p>
            <a:pPr lvl="1"/>
            <a:r>
              <a:rPr lang="en-US" dirty="0"/>
              <a:t>Grow your cloud business with Azure Marketplace</a:t>
            </a:r>
          </a:p>
          <a:p>
            <a:pPr lvl="1"/>
            <a:r>
              <a:rPr lang="en-US" dirty="0"/>
              <a:t>Reach more enterprise and SMB customers for your cloud solutions</a:t>
            </a:r>
          </a:p>
          <a:p>
            <a:pPr lvl="1"/>
            <a:r>
              <a:rPr lang="en-US" dirty="0"/>
              <a:t>Drive more leads, grow revenue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https://azuremarketplace.microsoft.com/en-us/marketplace/apps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#12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App Gallery</a:t>
            </a:r>
          </a:p>
        </p:txBody>
      </p:sp>
    </p:spTree>
    <p:extLst>
      <p:ext uri="{BB962C8B-B14F-4D97-AF65-F5344CB8AC3E}">
        <p14:creationId xmlns:p14="http://schemas.microsoft.com/office/powerpoint/2010/main" val="2080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App Gallery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69584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Azure AD Developer </a:t>
            </a:r>
            <a:br>
              <a:rPr lang="en-US" sz="7200" dirty="0"/>
            </a:br>
            <a:r>
              <a:rPr lang="en-US" sz="7200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5694177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754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Supported Object Types</a:t>
            </a:r>
          </a:p>
          <a:p>
            <a:pPr lvl="1"/>
            <a:r>
              <a:rPr lang="fr-FR" dirty="0" err="1"/>
              <a:t>Users</a:t>
            </a:r>
            <a:r>
              <a:rPr lang="fr-FR" dirty="0"/>
              <a:t>, Groups, Tenant Details, </a:t>
            </a:r>
            <a:r>
              <a:rPr lang="fr-FR" dirty="0" err="1"/>
              <a:t>Devices</a:t>
            </a:r>
            <a:r>
              <a:rPr lang="fr-FR" dirty="0"/>
              <a:t>, Applications, Service </a:t>
            </a:r>
            <a:r>
              <a:rPr lang="fr-FR" dirty="0" err="1"/>
              <a:t>Principals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Property</a:t>
            </a:r>
            <a:r>
              <a:rPr lang="fr-FR" dirty="0"/>
              <a:t> Types</a:t>
            </a:r>
          </a:p>
          <a:p>
            <a:pPr lvl="1"/>
            <a:r>
              <a:rPr lang="en-US" dirty="0"/>
              <a:t>Binary - 256 bytes maximum</a:t>
            </a:r>
          </a:p>
          <a:p>
            <a:pPr lvl="1"/>
            <a:r>
              <a:rPr lang="en-US" dirty="0"/>
              <a:t>Boolean	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 - Must be specified in ISO 8601 format. Will be stored in UTC</a:t>
            </a:r>
          </a:p>
          <a:p>
            <a:pPr lvl="1"/>
            <a:r>
              <a:rPr lang="en-US" dirty="0"/>
              <a:t>Integer - 32-bit value</a:t>
            </a:r>
          </a:p>
          <a:p>
            <a:pPr lvl="1"/>
            <a:r>
              <a:rPr lang="en-US" dirty="0" err="1"/>
              <a:t>LargeInteger</a:t>
            </a:r>
            <a:r>
              <a:rPr lang="en-US" dirty="0"/>
              <a:t> - 64-bit value</a:t>
            </a:r>
          </a:p>
          <a:p>
            <a:pPr lvl="1"/>
            <a:r>
              <a:rPr lang="en-US" dirty="0"/>
              <a:t>String - 256 characters maximum</a:t>
            </a:r>
          </a:p>
          <a:p>
            <a:endParaRPr lang="en-US" dirty="0"/>
          </a:p>
          <a:p>
            <a:r>
              <a:rPr lang="en-US" dirty="0"/>
              <a:t>Assigned\Created based on Azure AD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#10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Extended Properties</a:t>
            </a:r>
          </a:p>
        </p:txBody>
      </p:sp>
    </p:spTree>
    <p:extLst>
      <p:ext uri="{BB962C8B-B14F-4D97-AF65-F5344CB8AC3E}">
        <p14:creationId xmlns:p14="http://schemas.microsoft.com/office/powerpoint/2010/main" val="15104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Extended Properties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6117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4831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Client credentials; On-Behalf-Of; Implicit Flow</a:t>
            </a:r>
          </a:p>
          <a:p>
            <a:r>
              <a:rPr lang="en-US" dirty="0"/>
              <a:t>OpenID Connect</a:t>
            </a:r>
          </a:p>
          <a:p>
            <a:r>
              <a:rPr lang="en-US" dirty="0"/>
              <a:t>WS-Federation</a:t>
            </a:r>
          </a:p>
          <a:p>
            <a:r>
              <a:rPr lang="en-US" dirty="0"/>
              <a:t>SAML 2.0</a:t>
            </a:r>
          </a:p>
          <a:p>
            <a:pPr lvl="1"/>
            <a:r>
              <a:rPr lang="en-US" dirty="0"/>
              <a:t>Single Sign On/Out</a:t>
            </a:r>
          </a:p>
          <a:p>
            <a:endParaRPr lang="en-US" dirty="0"/>
          </a:p>
          <a:p>
            <a:r>
              <a:rPr lang="en-US" dirty="0"/>
              <a:t>Automatic Key Rollover</a:t>
            </a:r>
          </a:p>
          <a:p>
            <a:pPr lvl="1"/>
            <a:r>
              <a:rPr lang="en-US" dirty="0"/>
              <a:t>Most apps already support this</a:t>
            </a:r>
          </a:p>
          <a:p>
            <a:r>
              <a:rPr lang="en-US" dirty="0"/>
              <a:t>Supports both JWT and SAML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Top Features #9</a:t>
            </a:r>
            <a:br>
              <a:rPr lang="en-US" dirty="0"/>
            </a:br>
            <a:r>
              <a:rPr lang="en-US" sz="400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Modern Authentication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29018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Modern </a:t>
            </a:r>
            <a:r>
              <a:rPr lang="en-US" sz="7200" dirty="0" err="1"/>
              <a:t>Auth</a:t>
            </a:r>
            <a:r>
              <a:rPr lang="en-US" sz="7200" dirty="0"/>
              <a:t> Protocols</a:t>
            </a:r>
            <a:br>
              <a:rPr lang="en-US" sz="7200" dirty="0"/>
            </a:b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269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4.xml><?xml version="1.0" encoding="utf-8"?>
<a:theme xmlns:a="http://schemas.openxmlformats.org/drawingml/2006/main" name="1_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ppt/theme/themeOverride6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ppt/theme/themeOverride7.xml><?xml version="1.0" encoding="utf-8"?>
<a:themeOverride xmlns:a="http://schemas.openxmlformats.org/drawingml/2006/main">
  <a:clrScheme name="Ignite 2016">
    <a:dk1>
      <a:srgbClr val="505050"/>
    </a:dk1>
    <a:lt1>
      <a:srgbClr val="FFFFFF"/>
    </a:lt1>
    <a:dk2>
      <a:srgbClr val="D83B01"/>
    </a:dk2>
    <a:lt2>
      <a:srgbClr val="F8F8F8"/>
    </a:lt2>
    <a:accent1>
      <a:srgbClr val="D83B01"/>
    </a:accent1>
    <a:accent2>
      <a:srgbClr val="0078D7"/>
    </a:accent2>
    <a:accent3>
      <a:srgbClr val="505050"/>
    </a:accent3>
    <a:accent4>
      <a:srgbClr val="D2D2D2"/>
    </a:accent4>
    <a:accent5>
      <a:srgbClr val="FFB900"/>
    </a:accent5>
    <a:accent6>
      <a:srgbClr val="FF8C00"/>
    </a:accent6>
    <a:hlink>
      <a:srgbClr val="0078D7"/>
    </a:hlink>
    <a:folHlink>
      <a:srgbClr val="0078D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01c77077-aee4-4b5f-bd4e-9cd40a6fff29"/>
    <ds:schemaRef ds:uri="8ff673fc-3231-4e3a-893b-6d7f7cd32766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14014</TotalTime>
  <Words>2939</Words>
  <Application>Microsoft Office PowerPoint</Application>
  <PresentationFormat>Custom</PresentationFormat>
  <Paragraphs>447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 Unicode MS</vt:lpstr>
      <vt:lpstr>ＭＳ Ｐゴシック</vt:lpstr>
      <vt:lpstr>Arial</vt:lpstr>
      <vt:lpstr>Calibri</vt:lpstr>
      <vt:lpstr>Consolas</vt:lpstr>
      <vt:lpstr>Georgia</vt:lpstr>
      <vt:lpstr>Segoe UI</vt:lpstr>
      <vt:lpstr>Segoe UI Light</vt:lpstr>
      <vt:lpstr>Segoe UI Semibold</vt:lpstr>
      <vt:lpstr>Segoe UI Semilight</vt:lpstr>
      <vt:lpstr>Wingdings</vt:lpstr>
      <vt:lpstr>5-50002_Ignite_Breakout_Template</vt:lpstr>
      <vt:lpstr>6-30537_Envision 2016 Concurrent Template_Dark</vt:lpstr>
      <vt:lpstr>1_5-50002_Ignite_Breakout_Template</vt:lpstr>
      <vt:lpstr>1_5-50109_Microsoft_Light_Template</vt:lpstr>
      <vt:lpstr>Top 10 Azure AD features for developers</vt:lpstr>
      <vt:lpstr>Agenda</vt:lpstr>
      <vt:lpstr>What is Azure AD?</vt:lpstr>
      <vt:lpstr>Azure Active Directory Introduction</vt:lpstr>
      <vt:lpstr>Azure AD Developer  Top 10</vt:lpstr>
      <vt:lpstr>Azure AD Top Features #10 Extended Properties</vt:lpstr>
      <vt:lpstr>Extended Properties Demo</vt:lpstr>
      <vt:lpstr>Azure AD Top Features #9 Modern Authentication Protocols</vt:lpstr>
      <vt:lpstr>Modern Auth Protocols Demo</vt:lpstr>
      <vt:lpstr>Azure AD Top Features #8 App Registration and Consent</vt:lpstr>
      <vt:lpstr>Azure AD Top Features #8 (Cont) App Registration and Consent</vt:lpstr>
      <vt:lpstr>Azure AD Top Features #8 (Cont) App Registration and Consent</vt:lpstr>
      <vt:lpstr>App Registration and Consent Demo</vt:lpstr>
      <vt:lpstr>Azure AD Top Features #7 Azure B2B and B2C capabilities</vt:lpstr>
      <vt:lpstr>Azure AD Top Features #7 Azure B2B capabilities</vt:lpstr>
      <vt:lpstr>Azure AD Top Features #7 Azure B2C capabilities</vt:lpstr>
      <vt:lpstr>Azure Active Directory B2C</vt:lpstr>
      <vt:lpstr>B2C Demo</vt:lpstr>
      <vt:lpstr>Azure AD Top Features #6 Microsoft Graph \ Azure Graph API</vt:lpstr>
      <vt:lpstr>Azure AD Top Features #6 (Cont) Microsoft Graph \ Azure Graph API</vt:lpstr>
      <vt:lpstr>Azure Graph API Demo</vt:lpstr>
      <vt:lpstr>Azure AD Top Features #5 Integration with ADFS/3rd Party Auth</vt:lpstr>
      <vt:lpstr>Identity Integration Demo</vt:lpstr>
      <vt:lpstr>Azure AD Top Features #4 Azure Active Directory Domain Services </vt:lpstr>
      <vt:lpstr>Azure AD Top Features #3 Token Lifetime Policies</vt:lpstr>
      <vt:lpstr>Azure AD Top Features #3 (Cont) Token Lifetime Policies</vt:lpstr>
      <vt:lpstr>Azure AD Top Features #3 (Cont) Token Lifetime Policies Example</vt:lpstr>
      <vt:lpstr>Token Lifetime Policy  Demo</vt:lpstr>
      <vt:lpstr>Azure AD Top Features #2 Conditional Access Policies</vt:lpstr>
      <vt:lpstr>Conditional Access  Demo</vt:lpstr>
      <vt:lpstr>Azure AD Top Features #1 Security! Security! Security!</vt:lpstr>
      <vt:lpstr>Azure AD feature - Terms of use</vt:lpstr>
      <vt:lpstr>Azure AD feature - Access reviews</vt:lpstr>
      <vt:lpstr>Azure AD feature - PIM for Azure</vt:lpstr>
      <vt:lpstr>Security Demo</vt:lpstr>
      <vt:lpstr>Summary</vt:lpstr>
      <vt:lpstr>Azure Active Directory Summary</vt:lpstr>
      <vt:lpstr>Azure AD Questions\Comments?</vt:lpstr>
      <vt:lpstr>Azure AD Contact</vt:lpstr>
      <vt:lpstr>PowerPoint Presentation</vt:lpstr>
      <vt:lpstr>Bonus Features</vt:lpstr>
      <vt:lpstr>Azure AD Top Features #11 Branded Experience (B2B and B2C)</vt:lpstr>
      <vt:lpstr>B2B and B2C Branding Demo</vt:lpstr>
      <vt:lpstr>Azure AD Top Features #12 App Gallery</vt:lpstr>
      <vt:lpstr>App Gallery Demo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Chris Givens</dc:creator>
  <cp:keywords>Microsoft Ignite 2016</cp:keywords>
  <dc:description>Template: Mitchell Derrey, Silverfox Productions_x000d_
Formatting: _x000d_
Audience Type:</dc:description>
  <cp:lastModifiedBy>Christopher Givens</cp:lastModifiedBy>
  <cp:revision>74</cp:revision>
  <dcterms:created xsi:type="dcterms:W3CDTF">2016-08-27T03:52:28Z</dcterms:created>
  <dcterms:modified xsi:type="dcterms:W3CDTF">2018-03-26T20:43:40Z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