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9" r:id="rId5"/>
    <p:sldId id="265" r:id="rId6"/>
    <p:sldId id="275" r:id="rId7"/>
    <p:sldId id="273" r:id="rId8"/>
    <p:sldId id="257" r:id="rId9"/>
    <p:sldId id="267" r:id="rId10"/>
    <p:sldId id="270" r:id="rId11"/>
    <p:sldId id="274" r:id="rId12"/>
    <p:sldId id="272" r:id="rId13"/>
    <p:sldId id="260" r:id="rId14"/>
    <p:sldId id="263" r:id="rId15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AD24"/>
    <a:srgbClr val="4A4A49"/>
    <a:srgbClr val="9AAC46"/>
    <a:srgbClr val="DA0000"/>
    <a:srgbClr val="3E91D6"/>
    <a:srgbClr val="4B99D9"/>
    <a:srgbClr val="64A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45" d="100"/>
          <a:sy n="145" d="100"/>
        </p:scale>
        <p:origin x="546" y="120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Empt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14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ASS-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1"/>
            <a:ext cx="7908616" cy="267998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3105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ASS_Twit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1"/>
            <a:ext cx="7908616" cy="267998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7578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6574311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0"/>
            <a:ext cx="3978132" cy="3015101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09562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0" y="1000897"/>
            <a:ext cx="8135015" cy="46955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1"/>
            <a:ext cx="3796209" cy="299278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4738981" y="1627913"/>
            <a:ext cx="3796209" cy="299278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98474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84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69" y="2434275"/>
            <a:ext cx="7945395" cy="106886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94AD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624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70" y="2434275"/>
            <a:ext cx="5628860" cy="125205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94AD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1275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_Title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7205" y="2355168"/>
            <a:ext cx="7661637" cy="15522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65731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_Title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7205" y="2355168"/>
            <a:ext cx="7661637" cy="15522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88822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_Title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7205" y="2355168"/>
            <a:ext cx="7661637" cy="15522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10062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1"/>
            <a:ext cx="8007178" cy="299278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3854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1"/>
            <a:ext cx="7908616" cy="267998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4528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1"/>
            <a:ext cx="7908616" cy="267998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5036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71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3" r:id="rId2"/>
    <p:sldLayoutId id="2147483684" r:id="rId3"/>
    <p:sldLayoutId id="2147483680" r:id="rId4"/>
    <p:sldLayoutId id="2147483686" r:id="rId5"/>
    <p:sldLayoutId id="2147483687" r:id="rId6"/>
    <p:sldLayoutId id="2147483681" r:id="rId7"/>
    <p:sldLayoutId id="2147483685" r:id="rId8"/>
    <p:sldLayoutId id="2147483693" r:id="rId9"/>
    <p:sldLayoutId id="2147483694" r:id="rId10"/>
    <p:sldLayoutId id="2147483695" r:id="rId11"/>
    <p:sldLayoutId id="2147483688" r:id="rId12"/>
    <p:sldLayoutId id="2147483689" r:id="rId13"/>
    <p:sldLayoutId id="2147483692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70" y="2434275"/>
            <a:ext cx="5628860" cy="530306"/>
          </a:xfrm>
        </p:spPr>
        <p:txBody>
          <a:bodyPr/>
          <a:lstStyle/>
          <a:p>
            <a:r>
              <a:rPr lang="de-DE" dirty="0"/>
              <a:t>SQL Agent in the Cloud</a:t>
            </a: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560040" y="3717643"/>
            <a:ext cx="5628860" cy="53030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94AD2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sz="2800" dirty="0">
                <a:solidFill>
                  <a:srgbClr val="4A4A49"/>
                </a:solidFill>
              </a:rPr>
              <a:t>Sam Cogan</a:t>
            </a:r>
          </a:p>
        </p:txBody>
      </p:sp>
    </p:spTree>
    <p:extLst>
      <p:ext uri="{BB962C8B-B14F-4D97-AF65-F5344CB8AC3E}">
        <p14:creationId xmlns:p14="http://schemas.microsoft.com/office/powerpoint/2010/main" val="140793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Advanced Functionality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6307" y="1628711"/>
            <a:ext cx="3362861" cy="2679980"/>
          </a:xfrm>
        </p:spPr>
        <p:txBody>
          <a:bodyPr/>
          <a:lstStyle/>
          <a:p>
            <a:pPr marL="0" indent="0" fontAlgn="base">
              <a:buNone/>
            </a:pPr>
            <a:r>
              <a:rPr lang="en-GB" sz="2000" dirty="0">
                <a:solidFill>
                  <a:srgbClr val="94AD24"/>
                </a:solidFill>
              </a:rPr>
              <a:t>Move Beyond Maintenance</a:t>
            </a:r>
            <a:endParaRPr lang="en-US" sz="2000" dirty="0">
              <a:solidFill>
                <a:srgbClr val="94AD24"/>
              </a:solidFill>
            </a:endParaRPr>
          </a:p>
          <a:p>
            <a:pPr fontAlgn="base"/>
            <a:r>
              <a:rPr lang="en-US" dirty="0"/>
              <a:t>Scaling</a:t>
            </a:r>
          </a:p>
          <a:p>
            <a:pPr fontAlgn="base"/>
            <a:r>
              <a:rPr lang="en-US" dirty="0"/>
              <a:t>Backup/Export</a:t>
            </a:r>
          </a:p>
          <a:p>
            <a:pPr fontAlgn="base"/>
            <a:r>
              <a:rPr lang="en-US" dirty="0"/>
              <a:t>Provisioning</a:t>
            </a:r>
          </a:p>
          <a:p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C2D6F-6BFC-4ABA-A535-05358D3C62F9}"/>
              </a:ext>
            </a:extLst>
          </p:cNvPr>
          <p:cNvSpPr txBox="1"/>
          <p:nvPr/>
        </p:nvSpPr>
        <p:spPr>
          <a:xfrm>
            <a:off x="4032568" y="1628711"/>
            <a:ext cx="3974655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>
                <a:solidFill>
                  <a:srgbClr val="94AD24"/>
                </a:solidFill>
                <a:latin typeface="Open Sans" panose="020B0606030504020204" pitchFamily="34" charset="0"/>
              </a:rPr>
              <a:t>Integration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100" dirty="0">
                <a:latin typeface="Open Sans" panose="020B0606030504020204" pitchFamily="34" charset="0"/>
              </a:rPr>
              <a:t>Event Grid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100" dirty="0">
                <a:latin typeface="Open Sans" panose="020B0606030504020204" pitchFamily="34" charset="0"/>
              </a:rPr>
              <a:t>Azure Scheduler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100" dirty="0">
                <a:latin typeface="Open Sans" panose="020B0606030504020204" pitchFamily="34" charset="0"/>
              </a:rPr>
              <a:t>Azure Monitor/Log Analytics/App Insights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100" dirty="0">
                <a:latin typeface="Open Sans" panose="020B0606030504020204" pitchFamily="34" charset="0"/>
              </a:rPr>
              <a:t>3rd Party Monitoring Systems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100" dirty="0">
                <a:latin typeface="Open Sans" panose="020B0606030504020204" pitchFamily="34" charset="0"/>
              </a:rPr>
              <a:t>Anything that can make a post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103120" y="1795112"/>
            <a:ext cx="6761748" cy="1317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Thank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you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very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much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for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your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attention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.</a:t>
            </a:r>
            <a:b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</a:b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Vielen Dank für Eure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386407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40106" y="850380"/>
            <a:ext cx="7661637" cy="1552298"/>
          </a:xfrm>
        </p:spPr>
        <p:txBody>
          <a:bodyPr/>
          <a:lstStyle/>
          <a:p>
            <a:r>
              <a:rPr lang="de-DE" sz="4800" dirty="0"/>
              <a:t>Sam Cogan</a:t>
            </a:r>
            <a:br>
              <a:rPr lang="de-DE" dirty="0"/>
            </a:br>
            <a:r>
              <a:rPr lang="en-US" dirty="0"/>
              <a:t>Solution Architect</a:t>
            </a:r>
            <a:br>
              <a:rPr lang="en-US" dirty="0"/>
            </a:br>
            <a:r>
              <a:rPr lang="en-US" dirty="0"/>
              <a:t>Willis Towers Watson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Microsoft Azure MVP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 samcogan.com</a:t>
            </a:r>
            <a:br>
              <a:rPr lang="en-US" dirty="0"/>
            </a:br>
            <a:r>
              <a:rPr lang="en-US" dirty="0"/>
              <a:t> @</a:t>
            </a:r>
            <a:r>
              <a:rPr lang="en-US" dirty="0" err="1"/>
              <a:t>samcogan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 err="1"/>
              <a:t>sam-cogan</a:t>
            </a:r>
            <a:endParaRPr lang="de-D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4B87F9A-30C2-4754-97F0-AE253F0FD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475010"/>
            <a:ext cx="392405" cy="39240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9E207EB-C531-4793-90DD-B74D550EDE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111229"/>
            <a:ext cx="352413" cy="36378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6AF9091-15B0-4B32-8156-2E8B945153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" y="4893727"/>
            <a:ext cx="352414" cy="3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1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zure sql paas iaas">
            <a:extLst>
              <a:ext uri="{FF2B5EF4-FFF2-40B4-BE49-F238E27FC236}">
                <a16:creationId xmlns:a16="http://schemas.microsoft.com/office/drawing/2014/main" id="{8557CB8B-0CFA-48AE-B479-F989644A6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037" y="722085"/>
            <a:ext cx="6139925" cy="408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80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 Agent Alternatves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SQL Agent is not present in Azure SQL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3CA40D-C034-4C06-A212-C6092C88BF2F}"/>
              </a:ext>
            </a:extLst>
          </p:cNvPr>
          <p:cNvGrpSpPr/>
          <p:nvPr/>
        </p:nvGrpSpPr>
        <p:grpSpPr>
          <a:xfrm>
            <a:off x="5183001" y="3075449"/>
            <a:ext cx="1448666" cy="1209728"/>
            <a:chOff x="299620" y="2067492"/>
            <a:chExt cx="1448666" cy="1209728"/>
          </a:xfrm>
        </p:grpSpPr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0DB7C572-33F6-4CE7-806D-FBBF48F3C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5" y="2067492"/>
              <a:ext cx="1008516" cy="100851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7606DE-1E56-4596-8E0E-0B678C7BA9D4}"/>
                </a:ext>
              </a:extLst>
            </p:cNvPr>
            <p:cNvSpPr txBox="1"/>
            <p:nvPr/>
          </p:nvSpPr>
          <p:spPr>
            <a:xfrm>
              <a:off x="299620" y="2969443"/>
              <a:ext cx="14486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Open Sans" panose="020B0606030504020204"/>
                </a:rPr>
                <a:t>Azure Functions</a:t>
              </a:r>
              <a:endParaRPr lang="en-US" dirty="0">
                <a:latin typeface="Open Sans" panose="020B0606030504020204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B63A73D-F0CB-49F6-9521-F888B89AAB93}"/>
              </a:ext>
            </a:extLst>
          </p:cNvPr>
          <p:cNvGrpSpPr/>
          <p:nvPr/>
        </p:nvGrpSpPr>
        <p:grpSpPr>
          <a:xfrm>
            <a:off x="1593269" y="3076377"/>
            <a:ext cx="1643399" cy="1318632"/>
            <a:chOff x="2049397" y="2496930"/>
            <a:chExt cx="1643399" cy="1318632"/>
          </a:xfrm>
        </p:grpSpPr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B0013047-485C-44A6-AA23-553557840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0952" y="2496930"/>
              <a:ext cx="780290" cy="78029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0FB549-98C0-46B2-A37B-47C869B42A1A}"/>
                </a:ext>
              </a:extLst>
            </p:cNvPr>
            <p:cNvSpPr txBox="1"/>
            <p:nvPr/>
          </p:nvSpPr>
          <p:spPr>
            <a:xfrm>
              <a:off x="2049397" y="3292342"/>
              <a:ext cx="1643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Open Sans" panose="020B0606030504020204"/>
                </a:rPr>
                <a:t>Azure SQL </a:t>
              </a:r>
            </a:p>
            <a:p>
              <a:pPr algn="ctr"/>
              <a:r>
                <a:rPr lang="en-GB" dirty="0">
                  <a:latin typeface="Open Sans" panose="020B0606030504020204"/>
                </a:rPr>
                <a:t>Managed Instance</a:t>
              </a:r>
              <a:endParaRPr lang="en-US" dirty="0">
                <a:latin typeface="Open Sans" panose="020B0606030504020204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B5051FC-1078-4212-8D85-C46C29BBBB4D}"/>
              </a:ext>
            </a:extLst>
          </p:cNvPr>
          <p:cNvGrpSpPr/>
          <p:nvPr/>
        </p:nvGrpSpPr>
        <p:grpSpPr>
          <a:xfrm>
            <a:off x="6454875" y="1885502"/>
            <a:ext cx="1625188" cy="1328840"/>
            <a:chOff x="3759406" y="1834967"/>
            <a:chExt cx="1625188" cy="1328840"/>
          </a:xfrm>
        </p:grpSpPr>
        <p:pic>
          <p:nvPicPr>
            <p:cNvPr id="9" name="Picture 8" descr="A picture containing transport&#10;&#10;Description automatically generated">
              <a:extLst>
                <a:ext uri="{FF2B5EF4-FFF2-40B4-BE49-F238E27FC236}">
                  <a16:creationId xmlns:a16="http://schemas.microsoft.com/office/drawing/2014/main" id="{06FDBE38-7389-4DAC-9BEF-D69EDDD2E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855" y="1834967"/>
              <a:ext cx="1126928" cy="112692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3EA680-64D1-4CCD-972F-E1511E097958}"/>
                </a:ext>
              </a:extLst>
            </p:cNvPr>
            <p:cNvSpPr txBox="1"/>
            <p:nvPr/>
          </p:nvSpPr>
          <p:spPr>
            <a:xfrm>
              <a:off x="3759406" y="2856030"/>
              <a:ext cx="1625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Open Sans" panose="020B0606030504020204"/>
                </a:rPr>
                <a:t>Azure Automation</a:t>
              </a:r>
              <a:endParaRPr lang="en-US" dirty="0">
                <a:latin typeface="Open Sans" panose="020B0606030504020204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B154A4-C397-4332-8412-6E0F3EB8C967}"/>
              </a:ext>
            </a:extLst>
          </p:cNvPr>
          <p:cNvGrpSpPr/>
          <p:nvPr/>
        </p:nvGrpSpPr>
        <p:grpSpPr>
          <a:xfrm>
            <a:off x="3426826" y="1929158"/>
            <a:ext cx="1850443" cy="1285184"/>
            <a:chOff x="6051467" y="1420896"/>
            <a:chExt cx="1850443" cy="128518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0C25683-8742-4BA4-B25E-2E02FBEE0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226" y="1420896"/>
              <a:ext cx="1126927" cy="112692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71F576-F191-4194-968C-72CCDC5C0FE5}"/>
                </a:ext>
              </a:extLst>
            </p:cNvPr>
            <p:cNvSpPr txBox="1"/>
            <p:nvPr/>
          </p:nvSpPr>
          <p:spPr>
            <a:xfrm>
              <a:off x="6051467" y="2398303"/>
              <a:ext cx="1850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Azure SQL Elastics Jobs</a:t>
              </a:r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818DCA-77AA-47A1-838E-465028D40C79}"/>
              </a:ext>
            </a:extLst>
          </p:cNvPr>
          <p:cNvGrpSpPr/>
          <p:nvPr/>
        </p:nvGrpSpPr>
        <p:grpSpPr>
          <a:xfrm>
            <a:off x="512899" y="2157265"/>
            <a:ext cx="923727" cy="1226889"/>
            <a:chOff x="6039073" y="2773661"/>
            <a:chExt cx="923727" cy="1226889"/>
          </a:xfrm>
        </p:grpSpPr>
        <p:pic>
          <p:nvPicPr>
            <p:cNvPr id="21" name="Picture 20" descr="A picture containing electronics, display&#10;&#10;Description automatically generated">
              <a:extLst>
                <a:ext uri="{FF2B5EF4-FFF2-40B4-BE49-F238E27FC236}">
                  <a16:creationId xmlns:a16="http://schemas.microsoft.com/office/drawing/2014/main" id="{C03E3B11-33DC-4DA0-AF97-2FEDE8DAC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9073" y="2773661"/>
              <a:ext cx="923727" cy="923727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98A44E5-DDC6-4400-A8A2-2AFBE37515D0}"/>
                </a:ext>
              </a:extLst>
            </p:cNvPr>
            <p:cNvSpPr txBox="1"/>
            <p:nvPr/>
          </p:nvSpPr>
          <p:spPr>
            <a:xfrm>
              <a:off x="6084032" y="3692773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SQL IaaS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924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/>
              <a:t>ELASTIC DATABASE JOBS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26308" y="1628711"/>
            <a:ext cx="8007178" cy="2992788"/>
          </a:xfrm>
        </p:spPr>
        <p:txBody>
          <a:bodyPr/>
          <a:lstStyle/>
          <a:p>
            <a:pPr fontAlgn="base"/>
            <a:r>
              <a:rPr lang="en-US" sz="1800" dirty="0"/>
              <a:t>Run jobs in parallel across databases</a:t>
            </a:r>
          </a:p>
          <a:p>
            <a:pPr fontAlgn="base"/>
            <a:r>
              <a:rPr lang="en-US" sz="1800" dirty="0"/>
              <a:t>Jobs written in T-SQL</a:t>
            </a:r>
          </a:p>
          <a:p>
            <a:pPr fontAlgn="base"/>
            <a:r>
              <a:rPr lang="en-US" sz="1800" dirty="0"/>
              <a:t>Supports SQL Databases, Servers and Elastic Pools</a:t>
            </a:r>
          </a:p>
          <a:p>
            <a:pPr fontAlgn="base"/>
            <a:r>
              <a:rPr lang="en-US" sz="1800" dirty="0"/>
              <a:t>Jobs can run across subscription</a:t>
            </a:r>
          </a:p>
          <a:p>
            <a:pPr fontAlgn="base"/>
            <a:r>
              <a:rPr lang="en-US" sz="1800" dirty="0"/>
              <a:t>One-off or scheduled execution</a:t>
            </a:r>
          </a:p>
          <a:p>
            <a:pPr fontAlgn="base"/>
            <a:r>
              <a:rPr lang="en-US" sz="1800" dirty="0"/>
              <a:t>Performance, cost and scale depends on Job DB</a:t>
            </a:r>
          </a:p>
          <a:p>
            <a:pPr fontAlgn="base"/>
            <a:r>
              <a:rPr lang="en-US" sz="1800" dirty="0"/>
              <a:t>Currently in Preview</a:t>
            </a:r>
          </a:p>
          <a:p>
            <a:pPr fontAlgn="base"/>
            <a:r>
              <a:rPr lang="en-US" sz="1800" dirty="0"/>
              <a:t>Administration is all PowerShell or T-SQL (no GUI)</a:t>
            </a:r>
          </a:p>
          <a:p>
            <a:pPr marL="0" indent="0" fontAlgn="base">
              <a:buNone/>
            </a:pPr>
            <a:r>
              <a:rPr lang="en-US" b="1" dirty="0">
                <a:solidFill>
                  <a:srgbClr val="94AD24"/>
                </a:solidFill>
              </a:rPr>
              <a:t>Cost: £10 - £3000 per month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679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astic Job agent conceptual model">
            <a:extLst>
              <a:ext uri="{FF2B5EF4-FFF2-40B4-BE49-F238E27FC236}">
                <a16:creationId xmlns:a16="http://schemas.microsoft.com/office/drawing/2014/main" id="{CEDE46D5-F081-4D71-94F7-32BB7A677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816" y="672917"/>
            <a:ext cx="6532368" cy="409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30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Automation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PowerShell only</a:t>
            </a:r>
          </a:p>
          <a:p>
            <a:pPr fontAlgn="base"/>
            <a:r>
              <a:rPr lang="en-US" dirty="0"/>
              <a:t>Run on schedule or webhook</a:t>
            </a:r>
          </a:p>
          <a:p>
            <a:pPr fontAlgn="base"/>
            <a:r>
              <a:rPr lang="en-US" dirty="0"/>
              <a:t>Secure variable storage</a:t>
            </a:r>
          </a:p>
          <a:p>
            <a:pPr fontAlgn="base"/>
            <a:r>
              <a:rPr lang="en-US" dirty="0"/>
              <a:t>3-hour timeout (with resume)</a:t>
            </a:r>
          </a:p>
          <a:p>
            <a:pPr fontAlgn="base"/>
            <a:r>
              <a:rPr lang="en-US" dirty="0"/>
              <a:t>No output binding</a:t>
            </a:r>
          </a:p>
          <a:p>
            <a:pPr fontAlgn="base"/>
            <a:r>
              <a:rPr lang="en-US" dirty="0"/>
              <a:t>Supports Hybrid Workers</a:t>
            </a:r>
          </a:p>
          <a:p>
            <a:pPr marL="0" indent="0" fontAlgn="base">
              <a:buNone/>
            </a:pPr>
            <a:r>
              <a:rPr lang="en-US" b="1" dirty="0">
                <a:solidFill>
                  <a:srgbClr val="94AD24"/>
                </a:solidFill>
              </a:rPr>
              <a:t>Cost: 500 Minutes Free, then £0.002/minute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99C0431-6BEB-4F1D-9A61-E3943C299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9439" y="1235675"/>
            <a:ext cx="2992788" cy="29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7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Functions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Serverless compute, based on App Service</a:t>
            </a:r>
          </a:p>
          <a:p>
            <a:pPr fontAlgn="base"/>
            <a:r>
              <a:rPr lang="en-US" dirty="0"/>
              <a:t>Multiple Languages, some experimental</a:t>
            </a:r>
          </a:p>
          <a:p>
            <a:pPr fontAlgn="base"/>
            <a:r>
              <a:rPr lang="en-US" dirty="0"/>
              <a:t>Multiple triggers, Input and output bindings</a:t>
            </a:r>
          </a:p>
          <a:p>
            <a:pPr fontAlgn="base"/>
            <a:r>
              <a:rPr lang="en-US" dirty="0"/>
              <a:t>Nearly instant startup</a:t>
            </a:r>
          </a:p>
          <a:p>
            <a:pPr fontAlgn="base"/>
            <a:r>
              <a:rPr lang="en-US" dirty="0"/>
              <a:t>Autoscaling and dynamic memory</a:t>
            </a:r>
          </a:p>
          <a:p>
            <a:pPr fontAlgn="base"/>
            <a:r>
              <a:rPr lang="en-US" dirty="0"/>
              <a:t>5-minute timeout by default</a:t>
            </a:r>
          </a:p>
          <a:p>
            <a:pPr fontAlgn="base"/>
            <a:r>
              <a:rPr lang="en-US" dirty="0"/>
              <a:t>Supports Managed Service Identity</a:t>
            </a:r>
          </a:p>
          <a:p>
            <a:pPr marL="0" indent="0" fontAlgn="base">
              <a:buNone/>
            </a:pPr>
            <a:r>
              <a:rPr lang="en-US" b="1" dirty="0">
                <a:solidFill>
                  <a:srgbClr val="94AD24"/>
                </a:solidFill>
              </a:rPr>
              <a:t>Cost: large free grant, then £0.000012/GB-s and £0.15 per million executions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2C45A6F-4772-4C98-8C7F-F7DC90428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5226" y="1589372"/>
            <a:ext cx="2725658" cy="272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0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FFF18C-52CF-4CC9-800C-5D19071DC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21012"/>
              </p:ext>
            </p:extLst>
          </p:nvPr>
        </p:nvGraphicFramePr>
        <p:xfrm>
          <a:off x="149541" y="682392"/>
          <a:ext cx="8744908" cy="3901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6227">
                  <a:extLst>
                    <a:ext uri="{9D8B030D-6E8A-4147-A177-3AD203B41FA5}">
                      <a16:colId xmlns:a16="http://schemas.microsoft.com/office/drawing/2014/main" val="3092198285"/>
                    </a:ext>
                  </a:extLst>
                </a:gridCol>
                <a:gridCol w="2186227">
                  <a:extLst>
                    <a:ext uri="{9D8B030D-6E8A-4147-A177-3AD203B41FA5}">
                      <a16:colId xmlns:a16="http://schemas.microsoft.com/office/drawing/2014/main" val="3456163636"/>
                    </a:ext>
                  </a:extLst>
                </a:gridCol>
                <a:gridCol w="2186227">
                  <a:extLst>
                    <a:ext uri="{9D8B030D-6E8A-4147-A177-3AD203B41FA5}">
                      <a16:colId xmlns:a16="http://schemas.microsoft.com/office/drawing/2014/main" val="1339311895"/>
                    </a:ext>
                  </a:extLst>
                </a:gridCol>
                <a:gridCol w="2186227">
                  <a:extLst>
                    <a:ext uri="{9D8B030D-6E8A-4147-A177-3AD203B41FA5}">
                      <a16:colId xmlns:a16="http://schemas.microsoft.com/office/drawing/2014/main" val="2770334151"/>
                    </a:ext>
                  </a:extLst>
                </a:gridCol>
              </a:tblGrid>
              <a:tr h="290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Elastic Jobs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Automation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Functions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354145"/>
                  </a:ext>
                </a:extLst>
              </a:tr>
              <a:tr h="290294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Languages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T-SQL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PowerShell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Multiple Languages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332159"/>
                  </a:ext>
                </a:extLst>
              </a:tr>
              <a:tr h="290294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Job Length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Long Running Jobs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Long Running Jobs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Short Jobs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901973"/>
                  </a:ext>
                </a:extLst>
              </a:tr>
              <a:tr h="374482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Triggers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Manual or Time Trigger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Manual, Webhook or Timer Trigger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Many Triggers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906009"/>
                  </a:ext>
                </a:extLst>
              </a:tr>
              <a:tr h="374482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Input &amp; Output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DB Input &amp;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Manual Input &amp;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Many Input &amp; Output Bindings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291877"/>
                  </a:ext>
                </a:extLst>
              </a:tr>
              <a:tr h="374482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Targets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Multiple concurrent targets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Build your own concurrency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Build your own concurrency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854519"/>
                  </a:ext>
                </a:extLst>
              </a:tr>
              <a:tr h="290294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Startup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Fast 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Delayed 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Instant Start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394687"/>
                  </a:ext>
                </a:extLst>
              </a:tr>
              <a:tr h="290294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Resource Access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Azure SQL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Hybrid Workers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Web app options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25542"/>
                  </a:ext>
                </a:extLst>
              </a:tr>
              <a:tr h="290294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Scale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Scale on Job DB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No scaling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Dynamic scaling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128067"/>
                  </a:ext>
                </a:extLst>
              </a:tr>
              <a:tr h="374482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Cost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Database SKU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Per Job (free grant)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Per second &amp; memory (free grant)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832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75297"/>
      </p:ext>
    </p:extLst>
  </p:cSld>
  <p:clrMapOvr>
    <a:masterClrMapping/>
  </p:clrMapOvr>
</p:sld>
</file>

<file path=ppt/theme/theme1.xml><?xml version="1.0" encoding="utf-8"?>
<a:theme xmlns:a="http://schemas.openxmlformats.org/drawingml/2006/main" name="PASS2018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8DB9B3D7-2A9C-49F7-BC0D-F56D8A97B2CF}" vid="{9227471E-CDA8-4764-880B-4EE722F384A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C2C937443F1143ABE2626FFE21DF7E" ma:contentTypeVersion="5" ma:contentTypeDescription="Ein neues Dokument erstellen." ma:contentTypeScope="" ma:versionID="9d08f7af65a802845b553bce3c1a69a6">
  <xsd:schema xmlns:xsd="http://www.w3.org/2001/XMLSchema" xmlns:xs="http://www.w3.org/2001/XMLSchema" xmlns:p="http://schemas.microsoft.com/office/2006/metadata/properties" xmlns:ns2="ef13cae3-ba53-4165-b278-d5c4c74da409" targetNamespace="http://schemas.microsoft.com/office/2006/metadata/properties" ma:root="true" ma:fieldsID="297c3a036ef232021b705fa62dfeed85" ns2:_="">
    <xsd:import namespace="ef13cae3-ba53-4165-b278-d5c4c74da4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13cae3-ba53-4165-b278-d5c4c74da4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83B93A-BE84-4971-8DFD-315041BB03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C8F85B-73B6-492F-B42B-9E881BC2CA8F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ef13cae3-ba53-4165-b278-d5c4c74da409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394047D-72EE-40F7-9908-BA0124D4A1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13cae3-ba53-4165-b278-d5c4c74da4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298</Words>
  <Application>Microsoft Office PowerPoint</Application>
  <PresentationFormat>On-screen Show (16:9)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inherit</vt:lpstr>
      <vt:lpstr>Open Sans</vt:lpstr>
      <vt:lpstr>Segoe UI</vt:lpstr>
      <vt:lpstr>Source Sans Pro</vt:lpstr>
      <vt:lpstr>PASS2018</vt:lpstr>
      <vt:lpstr>SQL Agent in the Cloud</vt:lpstr>
      <vt:lpstr>Sam Cogan Solution Architect Willis Towers Watson   Microsoft Azure MVP    samcogan.com  @samcogan  sam-cogan</vt:lpstr>
      <vt:lpstr>PowerPoint Presentation</vt:lpstr>
      <vt:lpstr>SQL Agent Alternatves</vt:lpstr>
      <vt:lpstr>ELASTIC DATABASE JOBS</vt:lpstr>
      <vt:lpstr>PowerPoint Presentation</vt:lpstr>
      <vt:lpstr>Azure Automation</vt:lpstr>
      <vt:lpstr>Azure Functions</vt:lpstr>
      <vt:lpstr>PowerPoint Presentation</vt:lpstr>
      <vt:lpstr>Advanced Functionality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Referent</dc:title>
  <dc:creator>VerenaKmobil</dc:creator>
  <cp:lastModifiedBy>Cogan, Sam (Cambridge)</cp:lastModifiedBy>
  <cp:revision>29</cp:revision>
  <dcterms:created xsi:type="dcterms:W3CDTF">2013-12-19T14:43:02Z</dcterms:created>
  <dcterms:modified xsi:type="dcterms:W3CDTF">2019-01-21T21:26:17Z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0x010100F0C2C937443F1143ABE2626FFE21DF7E</vt:lpwstr>
  </property>
  <property fmtid="{D5CDD505-2E9C-101B-9397-08002B2CF9AE}" pid="3" name="MSIP_Label_9c700311-1b20-487f-9129-30717d50ca8e_Enabled">
    <vt:lpwstr>True</vt:lpwstr>
  </property>
  <property fmtid="{D5CDD505-2E9C-101B-9397-08002B2CF9AE}" pid="4" name="MSIP_Label_9c700311-1b20-487f-9129-30717d50ca8e_SiteId">
    <vt:lpwstr>76e3921f-489b-4b7e-9547-9ea297add9b5</vt:lpwstr>
  </property>
  <property fmtid="{D5CDD505-2E9C-101B-9397-08002B2CF9AE}" pid="5" name="MSIP_Label_9c700311-1b20-487f-9129-30717d50ca8e_Owner">
    <vt:lpwstr>Sam.Cogan@towerswatson.com</vt:lpwstr>
  </property>
  <property fmtid="{D5CDD505-2E9C-101B-9397-08002B2CF9AE}" pid="6" name="MSIP_Label_9c700311-1b20-487f-9129-30717d50ca8e_SetDate">
    <vt:lpwstr>2019-01-21T20:57:58.6788352Z</vt:lpwstr>
  </property>
  <property fmtid="{D5CDD505-2E9C-101B-9397-08002B2CF9AE}" pid="7" name="MSIP_Label_9c700311-1b20-487f-9129-30717d50ca8e_Name">
    <vt:lpwstr>Confidential</vt:lpwstr>
  </property>
  <property fmtid="{D5CDD505-2E9C-101B-9397-08002B2CF9AE}" pid="8" name="MSIP_Label_9c700311-1b20-487f-9129-30717d50ca8e_Application">
    <vt:lpwstr>Microsoft Azure Information Protection</vt:lpwstr>
  </property>
  <property fmtid="{D5CDD505-2E9C-101B-9397-08002B2CF9AE}" pid="9" name="MSIP_Label_9c700311-1b20-487f-9129-30717d50ca8e_Extended_MSFT_Method">
    <vt:lpwstr>Automatic</vt:lpwstr>
  </property>
  <property fmtid="{D5CDD505-2E9C-101B-9397-08002B2CF9AE}" pid="10" name="MSIP_Label_d347b247-e90e-43a3-9d7b-004f14ae6873_Enabled">
    <vt:lpwstr>True</vt:lpwstr>
  </property>
  <property fmtid="{D5CDD505-2E9C-101B-9397-08002B2CF9AE}" pid="11" name="MSIP_Label_d347b247-e90e-43a3-9d7b-004f14ae6873_SiteId">
    <vt:lpwstr>76e3921f-489b-4b7e-9547-9ea297add9b5</vt:lpwstr>
  </property>
  <property fmtid="{D5CDD505-2E9C-101B-9397-08002B2CF9AE}" pid="12" name="MSIP_Label_d347b247-e90e-43a3-9d7b-004f14ae6873_Owner">
    <vt:lpwstr>Sam.Cogan@towerswatson.com</vt:lpwstr>
  </property>
  <property fmtid="{D5CDD505-2E9C-101B-9397-08002B2CF9AE}" pid="13" name="MSIP_Label_d347b247-e90e-43a3-9d7b-004f14ae6873_SetDate">
    <vt:lpwstr>2019-01-21T20:57:58.6788352Z</vt:lpwstr>
  </property>
  <property fmtid="{D5CDD505-2E9C-101B-9397-08002B2CF9AE}" pid="14" name="MSIP_Label_d347b247-e90e-43a3-9d7b-004f14ae6873_Name">
    <vt:lpwstr>Anyone (No Protection)</vt:lpwstr>
  </property>
  <property fmtid="{D5CDD505-2E9C-101B-9397-08002B2CF9AE}" pid="15" name="MSIP_Label_d347b247-e90e-43a3-9d7b-004f14ae6873_Application">
    <vt:lpwstr>Microsoft Azure Information Protection</vt:lpwstr>
  </property>
  <property fmtid="{D5CDD505-2E9C-101B-9397-08002B2CF9AE}" pid="16" name="MSIP_Label_d347b247-e90e-43a3-9d7b-004f14ae6873_Parent">
    <vt:lpwstr>9c700311-1b20-487f-9129-30717d50ca8e</vt:lpwstr>
  </property>
  <property fmtid="{D5CDD505-2E9C-101B-9397-08002B2CF9AE}" pid="17" name="MSIP_Label_d347b247-e90e-43a3-9d7b-004f14ae6873_Extended_MSFT_Method">
    <vt:lpwstr>Automatic</vt:lpwstr>
  </property>
  <property fmtid="{D5CDD505-2E9C-101B-9397-08002B2CF9AE}" pid="18" name="Sensitivity">
    <vt:lpwstr>Confidential Anyone (No Protection)</vt:lpwstr>
  </property>
</Properties>
</file>