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1582" r:id="rId3"/>
    <p:sldId id="1580" r:id="rId4"/>
    <p:sldId id="1581" r:id="rId5"/>
    <p:sldId id="1583" r:id="rId6"/>
    <p:sldId id="1578" r:id="rId7"/>
    <p:sldId id="1579" r:id="rId8"/>
    <p:sldId id="1565" r:id="rId9"/>
    <p:sldId id="1584" r:id="rId10"/>
    <p:sldId id="1595" r:id="rId11"/>
    <p:sldId id="1568" r:id="rId12"/>
    <p:sldId id="1594" r:id="rId13"/>
    <p:sldId id="1596" r:id="rId14"/>
    <p:sldId id="1597" r:id="rId15"/>
    <p:sldId id="15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9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p:scale>
          <a:sx n="88" d="100"/>
          <a:sy n="88" d="100"/>
        </p:scale>
        <p:origin x="33"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2E754-BBA3-4AC7-839A-635453CEA85C}" type="datetimeFigureOut">
              <a:rPr lang="en-GB" smtClean="0"/>
              <a:t>17/02/2019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BC140-D3F4-430B-812B-9C91ECA97849}" type="slidenum">
              <a:rPr lang="en-GB" smtClean="0"/>
              <a:t>‹#›</a:t>
            </a:fld>
            <a:endParaRPr lang="en-GB"/>
          </a:p>
        </p:txBody>
      </p:sp>
    </p:spTree>
    <p:extLst>
      <p:ext uri="{BB962C8B-B14F-4D97-AF65-F5344CB8AC3E}">
        <p14:creationId xmlns:p14="http://schemas.microsoft.com/office/powerpoint/2010/main" val="19285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latest in this series of evolution is Serverless – which further abstracts the underlying infrastructure from you, and allows you to focus only on a single question – how are you going to build your app to achieve the best results for your business, or whatever it is that you are trying to do with your apps.</a:t>
            </a:r>
          </a:p>
          <a:p>
            <a:pPr marL="0" indent="0">
              <a:buFontTx/>
              <a:buNone/>
            </a:pPr>
            <a:endParaRPr lang="en-US" dirty="0"/>
          </a:p>
          <a:p>
            <a:pPr marL="0" indent="0">
              <a:buFontTx/>
              <a:buNone/>
            </a:pPr>
            <a:r>
              <a:rPr lang="en-US" dirty="0"/>
              <a:t>Whether it is the code to delight your customers through a great experience, or the logic to communicate securely with a business partner, that is where most organization want to spend their creative energies on.</a:t>
            </a:r>
          </a:p>
          <a:p>
            <a:pPr marL="0" indent="0">
              <a:buFontTx/>
              <a:buNone/>
            </a:pPr>
            <a:endParaRPr lang="en-US" dirty="0"/>
          </a:p>
          <a:p>
            <a:pPr marL="0" indent="0">
              <a:buFontTx/>
              <a:buNone/>
            </a:pPr>
            <a:r>
              <a:rPr lang="en-US" dirty="0"/>
              <a:t>And </a:t>
            </a:r>
            <a:r>
              <a:rPr lang="en-US" dirty="0" err="1"/>
              <a:t>serverless</a:t>
            </a:r>
            <a:r>
              <a:rPr lang="en-US" dirty="0"/>
              <a:t> allows you to do just that, focus on your code and forget about the infrastructure.</a:t>
            </a:r>
          </a:p>
          <a:p>
            <a:pPr marL="0" indent="0">
              <a:buFontTx/>
              <a:buNone/>
            </a:pPr>
            <a:endParaRPr lang="en-US" dirty="0"/>
          </a:p>
          <a:p>
            <a:pPr marL="0" indent="0">
              <a:buFontTx/>
              <a:buNone/>
            </a:pPr>
            <a:r>
              <a:rPr lang="en-US" dirty="0"/>
              <a:t>This is why we believe it is the platform for next generation of apps.</a:t>
            </a:r>
          </a:p>
          <a:p>
            <a:pPr marL="0" indent="0">
              <a:buFontTx/>
              <a:buNone/>
            </a:pPr>
            <a:endParaRPr lang="en-US" dirty="0"/>
          </a:p>
          <a:p>
            <a:pPr marL="0" indent="0">
              <a:buFontTx/>
              <a:buNone/>
            </a:pPr>
            <a:r>
              <a:rPr lang="en-US" dirty="0"/>
              <a:t>Now before we jump into explaining the benefits of serverless, let’s call out what it’s not. It’s not the total lack of servers, that would a bit difficult. Instead, it’s a system where you don’t have to think about Servers at all, so for you, they are invisible.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2/17/2019 10:21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012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6</a:t>
            </a:fld>
            <a:endParaRPr lang="en-US"/>
          </a:p>
        </p:txBody>
      </p:sp>
    </p:spTree>
    <p:extLst>
      <p:ext uri="{BB962C8B-B14F-4D97-AF65-F5344CB8AC3E}">
        <p14:creationId xmlns:p14="http://schemas.microsoft.com/office/powerpoint/2010/main" val="200001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endParaRPr lang="en-US" dirty="0"/>
          </a:p>
        </p:txBody>
      </p:sp>
      <p:sp>
        <p:nvSpPr>
          <p:cNvPr id="4" name="Slide Number Placeholder 3"/>
          <p:cNvSpPr>
            <a:spLocks noGrp="1"/>
          </p:cNvSpPr>
          <p:nvPr>
            <p:ph type="sldNum" sz="quarter" idx="10"/>
          </p:nvPr>
        </p:nvSpPr>
        <p:spPr/>
        <p:txBody>
          <a:bodyPr/>
          <a:lstStyle/>
          <a:p>
            <a:fld id="{30400C77-98DD-41D6-BDE7-5E20B890E765}" type="slidenum">
              <a:rPr lang="en-US" smtClean="0"/>
              <a:t>7</a:t>
            </a:fld>
            <a:endParaRPr lang="en-US"/>
          </a:p>
        </p:txBody>
      </p:sp>
    </p:spTree>
    <p:extLst>
      <p:ext uri="{BB962C8B-B14F-4D97-AF65-F5344CB8AC3E}">
        <p14:creationId xmlns:p14="http://schemas.microsoft.com/office/powerpoint/2010/main" val="24269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kind of apps and scenarios can be built using serverless technologies?  This is not a trick question because I have already given you the answer.</a:t>
            </a:r>
          </a:p>
          <a:p>
            <a:r>
              <a:rPr lang="en-US"/>
              <a:t>Anything where there is need to run some code or logic in response to an event.  You will notice that this is a very broad definition and covers a vast array of scenarios. So let me provide some examples:</a:t>
            </a:r>
          </a:p>
          <a:p>
            <a:pPr marL="228600" indent="-228600">
              <a:buFont typeface="+mj-lt"/>
              <a:buAutoNum type="arabicPeriod"/>
            </a:pPr>
            <a:r>
              <a:rPr lang="en-US"/>
              <a:t>Real-time stream processing: IoT devices sending data that needs to be analyzed, enriched and archived somewhere.  This is best done using serverless functions which can be spun up on demand, because you don’t know when the data is going to come in and how much data is going to come in.  So, you don’t necessarily want to build your own infrastructure for peak capacity.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t>Almost every organization needs to run some regular tasks like de-duplication of database entries at the end of every day or collecting logs at the end of every week. Such tasks that need to be run only at specific times and only for a few seconds each time, don’t call for dedicated infrastructure.  They are best left to serverless solutions.</a:t>
            </a:r>
          </a:p>
          <a:p>
            <a:pPr marL="228600" indent="-228600">
              <a:buFont typeface="+mj-lt"/>
              <a:buAutoNum type="arabicPeriod"/>
            </a:pPr>
            <a:r>
              <a:rPr lang="en-US"/>
              <a:t>Building backends for your mobile, IoT or even web apps is also a popular use-case for serverless architectures: In this diagram you see a mobile app sending an image to a function which stores it in Azure Storage.  This action triggers another function which creates multiples thumbnails out of the original image.  Being able to perform these action in a serverless manner, takes away the burden of the mobile developer from worrying about the backend.</a:t>
            </a:r>
          </a:p>
          <a:p>
            <a:pPr marL="228600" indent="-228600">
              <a:buFont typeface="+mj-lt"/>
              <a:buAutoNum type="arabicPeriod"/>
            </a:pPr>
            <a:r>
              <a:rPr lang="en-US"/>
              <a:t>Bots are all the new rage:  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a:p>
          <a:p>
            <a:pPr marL="228600" indent="-228600">
              <a:buFont typeface="+mj-lt"/>
              <a:buAutoNum type="arabicPeriod"/>
            </a:pPr>
            <a:endParaRPr lang="en-US"/>
          </a:p>
          <a:p>
            <a:pPr marL="0" indent="0">
              <a:buFont typeface="+mj-lt"/>
              <a:buNone/>
            </a:pPr>
            <a:r>
              <a:rPr lang="en-US"/>
              <a:t>These are only some of the many examples which fit well with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3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2/17/2019 10:21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835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Moving on to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Logic Apps is a service that provides a visual design experience for creating </a:t>
            </a:r>
            <a:r>
              <a:rPr kumimoji="0" lang="en-US" sz="1200" b="0" i="0" u="none" strike="noStrike" kern="1200" cap="none" spc="0" normalizeH="0" baseline="0" noProof="0" dirty="0" err="1">
                <a:ln>
                  <a:noFill/>
                </a:ln>
                <a:gradFill>
                  <a:gsLst>
                    <a:gs pos="1250">
                      <a:srgbClr val="0078D7"/>
                    </a:gs>
                    <a:gs pos="100000">
                      <a:srgbClr val="0078D7"/>
                    </a:gs>
                  </a:gsLst>
                  <a:lin ang="5400000" scaled="0"/>
                </a:gradFill>
                <a:effectLst/>
                <a:uLnTx/>
                <a:uFillTx/>
                <a:latin typeface="Segoe UI Semilight"/>
                <a:ea typeface="+mn-ea"/>
                <a:cs typeface="+mn-cs"/>
              </a:rPr>
              <a:t>serverless</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 workflows in the cloud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without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writing any code.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No matter how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complex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your business logic is, you can express it using the powerful control flow available in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Another key value of this service is that, it provides connections with multiple services and allows you to orchestrate all these services along with the </a:t>
            </a:r>
            <a:r>
              <a:rPr lang="en-US" sz="1200" b="1" dirty="0"/>
              <a:t>functions </a:t>
            </a:r>
            <a:r>
              <a:rPr lang="en-US" sz="1200" dirty="0"/>
              <a:t>which you or someone else in your organization might have written.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Lastly all of these workflows are internally represented using a </a:t>
            </a:r>
            <a:r>
              <a:rPr lang="en-US" sz="1200" b="1" dirty="0"/>
              <a:t>declarative</a:t>
            </a:r>
            <a:r>
              <a:rPr lang="en-US" sz="1200" dirty="0"/>
              <a:t> definition format, again making it very friendly with your existing CI/CD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2/17/2019 10:21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09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would like to describe the capabilities of our core serverless services, in a little more detail, this time starting with </a:t>
            </a:r>
            <a:r>
              <a:rPr lang="en-US" b="1"/>
              <a:t>Azure Event Grid</a:t>
            </a:r>
            <a:r>
              <a:rPr lang="en-US"/>
              <a:t>. </a:t>
            </a:r>
          </a:p>
          <a:p>
            <a:r>
              <a:rPr lang="en-US"/>
              <a:t>We already talked about how important events are.</a:t>
            </a:r>
          </a:p>
          <a:p>
            <a:pPr marL="171450" indent="-171450">
              <a:buFontTx/>
              <a:buChar char="-"/>
            </a:pPr>
            <a:r>
              <a:rPr lang="en-US"/>
              <a:t>This service allows you to manage all events in a single place</a:t>
            </a:r>
          </a:p>
          <a:p>
            <a:pPr marL="171450" indent="-171450">
              <a:buFontTx/>
              <a:buChar char="-"/>
            </a:pPr>
            <a:r>
              <a:rPr lang="en-US"/>
              <a:t>Notice that multiple Azure services today publish their events into Event Grid and these events can be routed to multiple destination.  We have Functions, Logic Apps and even other services like Automation and generic </a:t>
            </a:r>
            <a:r>
              <a:rPr lang="en-US" err="1"/>
              <a:t>webhooks</a:t>
            </a:r>
            <a:r>
              <a:rPr lang="en-US"/>
              <a:t>.</a:t>
            </a:r>
          </a:p>
          <a:p>
            <a:pPr marL="171450" indent="-171450">
              <a:buFontTx/>
              <a:buChar char="-"/>
            </a:pPr>
            <a:r>
              <a:rPr lang="en-US"/>
              <a:t>You can also create your own customer events</a:t>
            </a:r>
          </a:p>
          <a:p>
            <a:endParaRPr lang="en-US"/>
          </a:p>
          <a:p>
            <a:r>
              <a:rPr lang="en-US"/>
              <a:t>The rich set of publishers and consumers opens up many interesting scenarios for you to construct </a:t>
            </a:r>
            <a:r>
              <a:rPr lang="en-US" b="1"/>
              <a:t>already</a:t>
            </a:r>
            <a:r>
              <a:rPr lang="en-US"/>
              <a:t>.  And the list of services that will publish their events to Event Grid will continue to grow over time.</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2/17/2019 10:21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6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2/17/2019 10:21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95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209-46F0-4185-9701-2417A5A07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6A2ED7-A1DC-4785-A2D8-3248C56E4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B9561C-0CA9-4611-A5DC-F84FFC427166}"/>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8BD8B443-FB42-421F-9233-43E375921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3E70F-7B58-48ED-B7E6-82D2BA876825}"/>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4715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12D-F04F-4360-A62A-88F3064DCF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6D5A3C-8756-493B-8916-7C9214EA42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0BE54-6520-48CF-BE09-78515B094A15}"/>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94DB14F5-4B2B-401E-AB30-6D0171DE0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BA123-3897-426D-A286-1868A49FF74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3080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AE5A-2F63-445D-9D62-8760B79C5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70A23-BA62-4E63-B5A2-1A7D31EBE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6D4CA-FADA-4E58-BEDE-855D7A9A89E8}"/>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1C308B6D-30F2-4116-BE91-2D4D50B197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451C3-464D-47D9-AD58-2CA5ED6514B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15345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1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8000014"/>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C8D-0F28-45BA-95AE-9F307508DB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966AA3-4050-4B13-85D0-5333FFAEA3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8C994-203B-4D85-9607-F7133D1A9E9D}"/>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1DE8589E-53E1-473C-892D-5BA072EA56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62F70-1DB0-465D-8325-DDA5C9CD966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7373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A2D4-D5DD-4602-BE06-3283944CB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B66015-EE4C-4645-ABF7-32746AE3A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8DC52-780F-4FEE-AB0D-55B3F5D1F51D}"/>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149C5B3A-5AE3-4DD1-844A-67C2918F95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F21F9-2579-4524-85C0-7727880CD68D}"/>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416818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2953-EB27-49BF-A21C-C8DC7A9C27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F2E12-2F4D-4A4B-A73F-E10A4848F0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F3CECF-AF92-47B0-AAEC-6B8C36A158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8D7A-BAA8-4B3F-B3A7-A655349381F5}"/>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6" name="Footer Placeholder 5">
            <a:extLst>
              <a:ext uri="{FF2B5EF4-FFF2-40B4-BE49-F238E27FC236}">
                <a16:creationId xmlns:a16="http://schemas.microsoft.com/office/drawing/2014/main" id="{85332A7D-37B7-4B6B-90D4-6B569DE7D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6B6BD-F39A-4680-A6C4-C1F6B1C89D17}"/>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23892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A67-0376-4EE6-A3E0-5D87C5D021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89446-B9D4-4A55-B328-B0D54ADC4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0B00B-2AE0-4F49-8A2B-153E294787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9C5571-1150-450B-BF41-14ED54453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23D836-FFD6-40B8-AB51-60588F0B8F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6E74D6-346C-4BA9-A73B-4D7B7AE18213}"/>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8" name="Footer Placeholder 7">
            <a:extLst>
              <a:ext uri="{FF2B5EF4-FFF2-40B4-BE49-F238E27FC236}">
                <a16:creationId xmlns:a16="http://schemas.microsoft.com/office/drawing/2014/main" id="{0A17B6C4-7D38-45FE-AE84-8F84F672A2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000359-B9FA-4870-832A-FA5C40E3B1FE}"/>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9295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0197-F787-4215-A224-60BFC3C0F4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8DCF70-22AC-47E2-A81A-289B9C7FFF0A}"/>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4" name="Footer Placeholder 3">
            <a:extLst>
              <a:ext uri="{FF2B5EF4-FFF2-40B4-BE49-F238E27FC236}">
                <a16:creationId xmlns:a16="http://schemas.microsoft.com/office/drawing/2014/main" id="{5EB622DA-15CA-49F2-95AF-70B82DC5A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BF5B68-1CB6-40FF-AB5E-AABC40F969C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9861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45769-7FDE-49A7-B038-999C1FF81BF8}"/>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3" name="Footer Placeholder 2">
            <a:extLst>
              <a:ext uri="{FF2B5EF4-FFF2-40B4-BE49-F238E27FC236}">
                <a16:creationId xmlns:a16="http://schemas.microsoft.com/office/drawing/2014/main" id="{EE0A719E-F781-4886-8952-1C4140C314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ADD4DA-D23C-4238-A102-8EF8389A0AD9}"/>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81469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4909-39F6-4F41-84B4-A71A8BDC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3A687B-4490-4D7A-89B7-86A05A825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E5C46-93AC-4FDD-88F9-4528AC16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23A3A-6706-4C4F-BD36-C9A4F5A70E12}"/>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6" name="Footer Placeholder 5">
            <a:extLst>
              <a:ext uri="{FF2B5EF4-FFF2-40B4-BE49-F238E27FC236}">
                <a16:creationId xmlns:a16="http://schemas.microsoft.com/office/drawing/2014/main" id="{35DB3E5C-BD0F-46F3-BD33-141499D972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90B94-A856-47D5-8D04-0F73A9709CA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8936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69FE-44F1-4394-9D68-28F91EF5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FE4591-4B95-4BD6-B4A9-28EC5855C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59375A-2A10-486D-9123-01C42798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92B34-2F87-4CE2-BD07-8005CE49BF12}"/>
              </a:ext>
            </a:extLst>
          </p:cNvPr>
          <p:cNvSpPr>
            <a:spLocks noGrp="1"/>
          </p:cNvSpPr>
          <p:nvPr>
            <p:ph type="dt" sz="half" idx="10"/>
          </p:nvPr>
        </p:nvSpPr>
        <p:spPr/>
        <p:txBody>
          <a:bodyPr/>
          <a:lstStyle/>
          <a:p>
            <a:fld id="{89CF9ECE-F089-4FCC-9633-CB15973C09B0}" type="datetimeFigureOut">
              <a:rPr lang="en-GB" smtClean="0"/>
              <a:t>17/02/2019</a:t>
            </a:fld>
            <a:endParaRPr lang="en-GB"/>
          </a:p>
        </p:txBody>
      </p:sp>
      <p:sp>
        <p:nvSpPr>
          <p:cNvPr id="6" name="Footer Placeholder 5">
            <a:extLst>
              <a:ext uri="{FF2B5EF4-FFF2-40B4-BE49-F238E27FC236}">
                <a16:creationId xmlns:a16="http://schemas.microsoft.com/office/drawing/2014/main" id="{2415DB0A-D3BA-4D7D-AD36-B0CEEE259A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92833C-FAC4-4011-AD99-330FCC11FC4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64768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7F0B9-149A-4ACF-B653-F45CD7716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225C6B-601F-40AF-B333-208B4B349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EF5D73-71C2-4C16-B737-E19672BB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F9ECE-F089-4FCC-9633-CB15973C09B0}" type="datetimeFigureOut">
              <a:rPr lang="en-GB" smtClean="0"/>
              <a:t>17/02/2019</a:t>
            </a:fld>
            <a:endParaRPr lang="en-GB"/>
          </a:p>
        </p:txBody>
      </p:sp>
      <p:sp>
        <p:nvSpPr>
          <p:cNvPr id="5" name="Footer Placeholder 4">
            <a:extLst>
              <a:ext uri="{FF2B5EF4-FFF2-40B4-BE49-F238E27FC236}">
                <a16:creationId xmlns:a16="http://schemas.microsoft.com/office/drawing/2014/main" id="{5E280838-6693-46BE-981E-F85D01B33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69DEDD-4436-43E4-BE75-EAB14DF0E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7C6A-DF67-4154-AB7F-9346C8B2FBF7}" type="slidenum">
              <a:rPr lang="en-GB" smtClean="0"/>
              <a:t>‹#›</a:t>
            </a:fld>
            <a:endParaRPr lang="en-GB"/>
          </a:p>
        </p:txBody>
      </p:sp>
    </p:spTree>
    <p:extLst>
      <p:ext uri="{BB962C8B-B14F-4D97-AF65-F5344CB8AC3E}">
        <p14:creationId xmlns:p14="http://schemas.microsoft.com/office/powerpoint/2010/main" val="281356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emf"/><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3.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2A237-6B80-47F3-B87F-17CF2FC6E2BB}"/>
              </a:ext>
            </a:extLst>
          </p:cNvPr>
          <p:cNvSpPr>
            <a:spLocks noGrp="1"/>
          </p:cNvSpPr>
          <p:nvPr>
            <p:ph type="ctrTitle"/>
          </p:nvPr>
        </p:nvSpPr>
        <p:spPr>
          <a:xfrm>
            <a:off x="6696294" y="939107"/>
            <a:ext cx="4645250" cy="2889114"/>
          </a:xfrm>
        </p:spPr>
        <p:txBody>
          <a:bodyPr anchor="b">
            <a:normAutofit/>
          </a:bodyPr>
          <a:lstStyle/>
          <a:p>
            <a:pPr algn="l"/>
            <a:r>
              <a:rPr lang="en-GB" sz="4700" dirty="0">
                <a:solidFill>
                  <a:schemeClr val="bg1"/>
                </a:solidFill>
                <a:latin typeface="Metropolis" panose="00000500000000000000" pitchFamily="50" charset="0"/>
              </a:rPr>
              <a:t>Serverless Development with Microsoft Azure</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90DD3F9B-B645-4278-9BFB-251BE78C2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91637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423629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Logic Apps</a:t>
            </a:r>
          </a:p>
        </p:txBody>
      </p:sp>
      <p:sp>
        <p:nvSpPr>
          <p:cNvPr id="8" name="Text Placeholder 2"/>
          <p:cNvSpPr txBox="1">
            <a:spLocks/>
          </p:cNvSpPr>
          <p:nvPr/>
        </p:nvSpPr>
        <p:spPr>
          <a:xfrm>
            <a:off x="262953" y="2358423"/>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Visually design workflows in the cloud</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Express logic through powerful control flow</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Connect disparate functions and APIs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Utilize declarative definition to work with CI/CD</a:t>
            </a:r>
          </a:p>
        </p:txBody>
      </p:sp>
      <p:sp>
        <p:nvSpPr>
          <p:cNvPr id="7" name="Rectangle 6">
            <a:extLst>
              <a:ext uri="{FF2B5EF4-FFF2-40B4-BE49-F238E27FC236}">
                <a16:creationId xmlns:a16="http://schemas.microsoft.com/office/drawing/2014/main" id="{00B502EB-C60D-4CFB-943C-0A15E79D8139}"/>
              </a:ext>
            </a:extLst>
          </p:cNvPr>
          <p:cNvSpPr/>
          <p:nvPr/>
        </p:nvSpPr>
        <p:spPr bwMode="auto">
          <a:xfrm>
            <a:off x="4230763" y="4522771"/>
            <a:ext cx="215632" cy="1703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 name="Picture 9">
            <a:extLst>
              <a:ext uri="{FF2B5EF4-FFF2-40B4-BE49-F238E27FC236}">
                <a16:creationId xmlns:a16="http://schemas.microsoft.com/office/drawing/2014/main" id="{6F17BFEF-EB92-4B97-9B47-41CF60027DAA}"/>
              </a:ext>
            </a:extLst>
          </p:cNvPr>
          <p:cNvPicPr>
            <a:picLocks noChangeAspect="1"/>
          </p:cNvPicPr>
          <p:nvPr/>
        </p:nvPicPr>
        <p:blipFill>
          <a:blip r:embed="rId3"/>
          <a:stretch>
            <a:fillRect/>
          </a:stretch>
        </p:blipFill>
        <p:spPr>
          <a:xfrm>
            <a:off x="4305432" y="490175"/>
            <a:ext cx="8218004" cy="5877652"/>
          </a:xfrm>
          <a:prstGeom prst="rect">
            <a:avLst/>
          </a:prstGeom>
        </p:spPr>
      </p:pic>
    </p:spTree>
    <p:extLst>
      <p:ext uri="{BB962C8B-B14F-4D97-AF65-F5344CB8AC3E}">
        <p14:creationId xmlns:p14="http://schemas.microsoft.com/office/powerpoint/2010/main" val="317235612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Event Grid</a:t>
            </a:r>
          </a:p>
        </p:txBody>
      </p:sp>
      <p:sp>
        <p:nvSpPr>
          <p:cNvPr id="8" name="Text Placeholder 2"/>
          <p:cNvSpPr txBox="1">
            <a:spLocks/>
          </p:cNvSpPr>
          <p:nvPr/>
        </p:nvSpPr>
        <p:spPr>
          <a:xfrm>
            <a:off x="270994" y="1830858"/>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Manage all events in one place</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Focus on innovation </a:t>
            </a:r>
            <a:br>
              <a:rPr lang="en-US" sz="2157">
                <a:gradFill>
                  <a:gsLst>
                    <a:gs pos="2917">
                      <a:srgbClr val="FFFFFF"/>
                    </a:gs>
                    <a:gs pos="30000">
                      <a:srgbClr val="FFFFFF"/>
                    </a:gs>
                  </a:gsLst>
                  <a:lin ang="5400000" scaled="0"/>
                </a:gradFill>
                <a:latin typeface="Segoe UI Semilight"/>
              </a:rPr>
            </a:br>
            <a:r>
              <a:rPr lang="en-US" sz="2157">
                <a:gradFill>
                  <a:gsLst>
                    <a:gs pos="2917">
                      <a:srgbClr val="FFFFFF"/>
                    </a:gs>
                    <a:gs pos="30000">
                      <a:srgbClr val="FFFFFF"/>
                    </a:gs>
                  </a:gsLst>
                  <a:lin ang="5400000" scaled="0"/>
                </a:gradFill>
                <a:latin typeface="Segoe UI Semilight"/>
              </a:rPr>
              <a:t>and pay per event</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Unlock new scenarios for your apps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rPr>
              <a:t>Ensure reliability and performance for your apps</a:t>
            </a:r>
          </a:p>
        </p:txBody>
      </p:sp>
      <p:sp>
        <p:nvSpPr>
          <p:cNvPr id="9" name="Rectangle 8">
            <a:extLst>
              <a:ext uri="{FF2B5EF4-FFF2-40B4-BE49-F238E27FC236}">
                <a16:creationId xmlns:a16="http://schemas.microsoft.com/office/drawing/2014/main" id="{45A8DCC9-3A23-4890-8CE0-9BC9B8830CF3}"/>
              </a:ext>
            </a:extLst>
          </p:cNvPr>
          <p:cNvSpPr/>
          <p:nvPr/>
        </p:nvSpPr>
        <p:spPr bwMode="auto">
          <a:xfrm>
            <a:off x="7273205" y="3093324"/>
            <a:ext cx="1362032" cy="148763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54C1F869-625B-441E-975A-A010025C208E}"/>
              </a:ext>
            </a:extLst>
          </p:cNvPr>
          <p:cNvSpPr txBox="1"/>
          <p:nvPr/>
        </p:nvSpPr>
        <p:spPr>
          <a:xfrm>
            <a:off x="4267416" y="1313488"/>
            <a:ext cx="2983983"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publishers</a:t>
            </a:r>
          </a:p>
        </p:txBody>
      </p:sp>
      <p:sp>
        <p:nvSpPr>
          <p:cNvPr id="12" name="TextBox 11">
            <a:extLst>
              <a:ext uri="{FF2B5EF4-FFF2-40B4-BE49-F238E27FC236}">
                <a16:creationId xmlns:a16="http://schemas.microsoft.com/office/drawing/2014/main" id="{5B0A3CF3-02E4-4784-AF6F-58086CAB2836}"/>
              </a:ext>
            </a:extLst>
          </p:cNvPr>
          <p:cNvSpPr txBox="1"/>
          <p:nvPr/>
        </p:nvSpPr>
        <p:spPr>
          <a:xfrm>
            <a:off x="9307346" y="1671952"/>
            <a:ext cx="2688511"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handlers</a:t>
            </a:r>
          </a:p>
        </p:txBody>
      </p:sp>
      <p:cxnSp>
        <p:nvCxnSpPr>
          <p:cNvPr id="13" name="Straight Connector 12">
            <a:extLst>
              <a:ext uri="{FF2B5EF4-FFF2-40B4-BE49-F238E27FC236}">
                <a16:creationId xmlns:a16="http://schemas.microsoft.com/office/drawing/2014/main" id="{69635FC6-D649-4894-871A-4CDFAEF1217C}"/>
              </a:ext>
            </a:extLst>
          </p:cNvPr>
          <p:cNvCxnSpPr>
            <a:cxnSpLocks/>
          </p:cNvCxnSpPr>
          <p:nvPr/>
        </p:nvCxnSpPr>
        <p:spPr>
          <a:xfrm>
            <a:off x="5839340" y="3266115"/>
            <a:ext cx="918358" cy="891201"/>
          </a:xfrm>
          <a:prstGeom prst="line">
            <a:avLst/>
          </a:prstGeom>
          <a:noFill/>
          <a:ln w="9525" cap="flat" cmpd="sng" algn="ctr">
            <a:noFill/>
            <a:prstDash val="solid"/>
            <a:headEnd type="none"/>
            <a:tailEnd type="none"/>
          </a:ln>
          <a:effectLst/>
        </p:spPr>
      </p:cxnSp>
      <p:pic>
        <p:nvPicPr>
          <p:cNvPr id="14" name="Picture 13">
            <a:extLst>
              <a:ext uri="{FF2B5EF4-FFF2-40B4-BE49-F238E27FC236}">
                <a16:creationId xmlns:a16="http://schemas.microsoft.com/office/drawing/2014/main" id="{9318A858-FE0A-4AAC-860F-D5F1C3EE6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625" y="3423673"/>
            <a:ext cx="815053" cy="815053"/>
          </a:xfrm>
          <a:prstGeom prst="rect">
            <a:avLst/>
          </a:prstGeom>
        </p:spPr>
      </p:pic>
      <p:grpSp>
        <p:nvGrpSpPr>
          <p:cNvPr id="15" name="Group 14">
            <a:extLst>
              <a:ext uri="{FF2B5EF4-FFF2-40B4-BE49-F238E27FC236}">
                <a16:creationId xmlns:a16="http://schemas.microsoft.com/office/drawing/2014/main" id="{62B23851-BB12-46CA-9560-AD7746E1BF08}"/>
              </a:ext>
            </a:extLst>
          </p:cNvPr>
          <p:cNvGrpSpPr/>
          <p:nvPr/>
        </p:nvGrpSpPr>
        <p:grpSpPr>
          <a:xfrm>
            <a:off x="8754845" y="3041802"/>
            <a:ext cx="393917" cy="1606648"/>
            <a:chOff x="7224067" y="2912948"/>
            <a:chExt cx="661140" cy="2468880"/>
          </a:xfrm>
        </p:grpSpPr>
        <p:sp>
          <p:nvSpPr>
            <p:cNvPr id="16" name="Freeform 5">
              <a:extLst>
                <a:ext uri="{FF2B5EF4-FFF2-40B4-BE49-F238E27FC236}">
                  <a16:creationId xmlns:a16="http://schemas.microsoft.com/office/drawing/2014/main" id="{58403EF8-15C4-4906-A1B0-89FEFD308BB9}"/>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sp>
          <p:nvSpPr>
            <p:cNvPr id="17" name="arrow">
              <a:extLst>
                <a:ext uri="{FF2B5EF4-FFF2-40B4-BE49-F238E27FC236}">
                  <a16:creationId xmlns:a16="http://schemas.microsoft.com/office/drawing/2014/main" id="{B1E00ABC-4F2D-4E0F-9512-EAEC8FC465AE}"/>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rgbClr val="0070C0"/>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grpSp>
      <p:grpSp>
        <p:nvGrpSpPr>
          <p:cNvPr id="18" name="Group 17">
            <a:extLst>
              <a:ext uri="{FF2B5EF4-FFF2-40B4-BE49-F238E27FC236}">
                <a16:creationId xmlns:a16="http://schemas.microsoft.com/office/drawing/2014/main" id="{E70816A6-BBA7-4300-B3FE-7887CC953EA9}"/>
              </a:ext>
            </a:extLst>
          </p:cNvPr>
          <p:cNvGrpSpPr/>
          <p:nvPr/>
        </p:nvGrpSpPr>
        <p:grpSpPr>
          <a:xfrm>
            <a:off x="4415149" y="2049221"/>
            <a:ext cx="2688514" cy="3566736"/>
            <a:chOff x="1646287" y="2327742"/>
            <a:chExt cx="2743203" cy="3639288"/>
          </a:xfrm>
        </p:grpSpPr>
        <p:sp>
          <p:nvSpPr>
            <p:cNvPr id="21" name="Rectangle 20">
              <a:extLst>
                <a:ext uri="{FF2B5EF4-FFF2-40B4-BE49-F238E27FC236}">
                  <a16:creationId xmlns:a16="http://schemas.microsoft.com/office/drawing/2014/main" id="{752F241D-1AC0-42F0-A94C-BFAB12C5D708}"/>
                </a:ext>
              </a:extLst>
            </p:cNvPr>
            <p:cNvSpPr/>
            <p:nvPr/>
          </p:nvSpPr>
          <p:spPr bwMode="auto">
            <a:xfrm>
              <a:off x="1646287" y="379076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56ECED4C-7396-4CB9-AC3E-DB0A6B61D4CB}"/>
                </a:ext>
              </a:extLst>
            </p:cNvPr>
            <p:cNvSpPr/>
            <p:nvPr/>
          </p:nvSpPr>
          <p:spPr bwMode="auto">
            <a:xfrm>
              <a:off x="1646290" y="232774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1FF5F406-4127-491C-A71A-0FF7A03ECDD0}"/>
                </a:ext>
              </a:extLst>
            </p:cNvPr>
            <p:cNvSpPr/>
            <p:nvPr/>
          </p:nvSpPr>
          <p:spPr bwMode="auto">
            <a:xfrm>
              <a:off x="1646290" y="305926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angle 21">
              <a:extLst>
                <a:ext uri="{FF2B5EF4-FFF2-40B4-BE49-F238E27FC236}">
                  <a16:creationId xmlns:a16="http://schemas.microsoft.com/office/drawing/2014/main" id="{48D10ABF-2770-463C-813E-EBD6F8C98CB8}"/>
                </a:ext>
              </a:extLst>
            </p:cNvPr>
            <p:cNvSpPr/>
            <p:nvPr/>
          </p:nvSpPr>
          <p:spPr bwMode="auto">
            <a:xfrm>
              <a:off x="1646290" y="452228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 name="Rectangle 22">
              <a:extLst>
                <a:ext uri="{FF2B5EF4-FFF2-40B4-BE49-F238E27FC236}">
                  <a16:creationId xmlns:a16="http://schemas.microsoft.com/office/drawing/2014/main" id="{F5BCFAC0-FE14-447F-B954-BD2432118FF5}"/>
                </a:ext>
              </a:extLst>
            </p:cNvPr>
            <p:cNvSpPr/>
            <p:nvPr/>
          </p:nvSpPr>
          <p:spPr bwMode="auto">
            <a:xfrm>
              <a:off x="1646290" y="52537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D8924FCF-7C80-41A4-BFA5-3E939B8C1BD4}"/>
              </a:ext>
            </a:extLst>
          </p:cNvPr>
          <p:cNvGrpSpPr/>
          <p:nvPr/>
        </p:nvGrpSpPr>
        <p:grpSpPr>
          <a:xfrm>
            <a:off x="9307346" y="2407685"/>
            <a:ext cx="2688511" cy="2858765"/>
            <a:chOff x="8047017" y="2693498"/>
            <a:chExt cx="2743200" cy="2916916"/>
          </a:xfrm>
        </p:grpSpPr>
        <p:sp>
          <p:nvSpPr>
            <p:cNvPr id="25" name="Rectangle 24">
              <a:extLst>
                <a:ext uri="{FF2B5EF4-FFF2-40B4-BE49-F238E27FC236}">
                  <a16:creationId xmlns:a16="http://schemas.microsoft.com/office/drawing/2014/main" id="{A433DAA6-9496-42BA-816D-0532A5DF8086}"/>
                </a:ext>
              </a:extLst>
            </p:cNvPr>
            <p:cNvSpPr/>
            <p:nvPr/>
          </p:nvSpPr>
          <p:spPr bwMode="auto">
            <a:xfrm>
              <a:off x="8047017" y="26934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9E459164-309E-487F-B613-2CC8D55E5C78}"/>
                </a:ext>
              </a:extLst>
            </p:cNvPr>
            <p:cNvSpPr/>
            <p:nvPr/>
          </p:nvSpPr>
          <p:spPr bwMode="auto">
            <a:xfrm>
              <a:off x="8047017" y="342501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Rectangle 26">
              <a:extLst>
                <a:ext uri="{FF2B5EF4-FFF2-40B4-BE49-F238E27FC236}">
                  <a16:creationId xmlns:a16="http://schemas.microsoft.com/office/drawing/2014/main" id="{5B03C36C-9C46-42D5-8D79-C36A2D165E89}"/>
                </a:ext>
              </a:extLst>
            </p:cNvPr>
            <p:cNvSpPr/>
            <p:nvPr/>
          </p:nvSpPr>
          <p:spPr bwMode="auto">
            <a:xfrm>
              <a:off x="8047017" y="4156530"/>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A92B4D15-FE1E-42EB-808B-B1F36E72FCD1}"/>
                </a:ext>
              </a:extLst>
            </p:cNvPr>
            <p:cNvSpPr/>
            <p:nvPr/>
          </p:nvSpPr>
          <p:spPr bwMode="auto">
            <a:xfrm>
              <a:off x="8047017" y="489718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6E865442-6B34-4D8C-B826-7E67EFAE2564}"/>
              </a:ext>
            </a:extLst>
          </p:cNvPr>
          <p:cNvGrpSpPr/>
          <p:nvPr/>
        </p:nvGrpSpPr>
        <p:grpSpPr>
          <a:xfrm>
            <a:off x="4387299" y="2290211"/>
            <a:ext cx="2447515" cy="3084770"/>
            <a:chOff x="1617869" y="2573629"/>
            <a:chExt cx="2497301" cy="3147516"/>
          </a:xfrm>
        </p:grpSpPr>
        <p:sp>
          <p:nvSpPr>
            <p:cNvPr id="30" name="TextBox 29">
              <a:extLst>
                <a:ext uri="{FF2B5EF4-FFF2-40B4-BE49-F238E27FC236}">
                  <a16:creationId xmlns:a16="http://schemas.microsoft.com/office/drawing/2014/main" id="{9E601C61-5B76-4C8F-8367-95CC9842FAF5}"/>
                </a:ext>
              </a:extLst>
            </p:cNvPr>
            <p:cNvSpPr txBox="1"/>
            <p:nvPr/>
          </p:nvSpPr>
          <p:spPr>
            <a:xfrm>
              <a:off x="1646289" y="330514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31" name="TextBox 30">
              <a:extLst>
                <a:ext uri="{FF2B5EF4-FFF2-40B4-BE49-F238E27FC236}">
                  <a16:creationId xmlns:a16="http://schemas.microsoft.com/office/drawing/2014/main" id="{7C52A2AE-D135-4928-9CFF-8E5A754E327C}"/>
                </a:ext>
              </a:extLst>
            </p:cNvPr>
            <p:cNvSpPr txBox="1"/>
            <p:nvPr/>
          </p:nvSpPr>
          <p:spPr>
            <a:xfrm>
              <a:off x="1646290" y="476817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Event Hubs</a:t>
              </a:r>
            </a:p>
          </p:txBody>
        </p:sp>
        <p:sp>
          <p:nvSpPr>
            <p:cNvPr id="32" name="TextBox 31">
              <a:extLst>
                <a:ext uri="{FF2B5EF4-FFF2-40B4-BE49-F238E27FC236}">
                  <a16:creationId xmlns:a16="http://schemas.microsoft.com/office/drawing/2014/main" id="{14F31B23-449C-4C13-8DB5-DD5A49EE31DB}"/>
                </a:ext>
              </a:extLst>
            </p:cNvPr>
            <p:cNvSpPr txBox="1"/>
            <p:nvPr/>
          </p:nvSpPr>
          <p:spPr>
            <a:xfrm>
              <a:off x="1617869" y="404560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Subscriptions</a:t>
              </a:r>
            </a:p>
          </p:txBody>
        </p:sp>
        <p:sp>
          <p:nvSpPr>
            <p:cNvPr id="33" name="TextBox 32">
              <a:extLst>
                <a:ext uri="{FF2B5EF4-FFF2-40B4-BE49-F238E27FC236}">
                  <a16:creationId xmlns:a16="http://schemas.microsoft.com/office/drawing/2014/main" id="{D0E8E130-C578-4BA0-BE93-AD6DE8589BE6}"/>
                </a:ext>
              </a:extLst>
            </p:cNvPr>
            <p:cNvSpPr txBox="1"/>
            <p:nvPr/>
          </p:nvSpPr>
          <p:spPr>
            <a:xfrm>
              <a:off x="1646287" y="549968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Custom Events</a:t>
              </a:r>
            </a:p>
          </p:txBody>
        </p:sp>
        <p:sp>
          <p:nvSpPr>
            <p:cNvPr id="34" name="TextBox 33">
              <a:extLst>
                <a:ext uri="{FF2B5EF4-FFF2-40B4-BE49-F238E27FC236}">
                  <a16:creationId xmlns:a16="http://schemas.microsoft.com/office/drawing/2014/main" id="{DCBADA3B-B6EA-4AD1-8FF3-6D2BF9C2B7C0}"/>
                </a:ext>
              </a:extLst>
            </p:cNvPr>
            <p:cNvSpPr txBox="1"/>
            <p:nvPr/>
          </p:nvSpPr>
          <p:spPr>
            <a:xfrm>
              <a:off x="1646290" y="2573629"/>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grpSp>
      <p:grpSp>
        <p:nvGrpSpPr>
          <p:cNvPr id="35" name="Group 34">
            <a:extLst>
              <a:ext uri="{FF2B5EF4-FFF2-40B4-BE49-F238E27FC236}">
                <a16:creationId xmlns:a16="http://schemas.microsoft.com/office/drawing/2014/main" id="{D3F8A445-13F3-4814-8EBB-13F1ADA216FF}"/>
              </a:ext>
            </a:extLst>
          </p:cNvPr>
          <p:cNvGrpSpPr/>
          <p:nvPr/>
        </p:nvGrpSpPr>
        <p:grpSpPr>
          <a:xfrm>
            <a:off x="9307346" y="2648674"/>
            <a:ext cx="2419661" cy="2367841"/>
            <a:chOff x="8047017" y="2939385"/>
            <a:chExt cx="2468880" cy="2416004"/>
          </a:xfrm>
        </p:grpSpPr>
        <p:sp>
          <p:nvSpPr>
            <p:cNvPr id="36" name="TextBox 35">
              <a:extLst>
                <a:ext uri="{FF2B5EF4-FFF2-40B4-BE49-F238E27FC236}">
                  <a16:creationId xmlns:a16="http://schemas.microsoft.com/office/drawing/2014/main" id="{A094B235-A880-49CB-9CDA-40FAFC4A689E}"/>
                </a:ext>
              </a:extLst>
            </p:cNvPr>
            <p:cNvSpPr txBox="1"/>
            <p:nvPr/>
          </p:nvSpPr>
          <p:spPr>
            <a:xfrm>
              <a:off x="8047017" y="293938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Functions</a:t>
              </a:r>
            </a:p>
          </p:txBody>
        </p:sp>
        <p:sp>
          <p:nvSpPr>
            <p:cNvPr id="37" name="TextBox 36">
              <a:extLst>
                <a:ext uri="{FF2B5EF4-FFF2-40B4-BE49-F238E27FC236}">
                  <a16:creationId xmlns:a16="http://schemas.microsoft.com/office/drawing/2014/main" id="{2965F491-7FCB-4A44-A591-BD61EEA48FF0}"/>
                </a:ext>
              </a:extLst>
            </p:cNvPr>
            <p:cNvSpPr txBox="1"/>
            <p:nvPr/>
          </p:nvSpPr>
          <p:spPr>
            <a:xfrm>
              <a:off x="8047017" y="440241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Automation</a:t>
              </a:r>
            </a:p>
          </p:txBody>
        </p:sp>
        <p:sp>
          <p:nvSpPr>
            <p:cNvPr id="38" name="TextBox 37">
              <a:extLst>
                <a:ext uri="{FF2B5EF4-FFF2-40B4-BE49-F238E27FC236}">
                  <a16:creationId xmlns:a16="http://schemas.microsoft.com/office/drawing/2014/main" id="{277E5654-8CE0-47A0-B538-4114ED9D94F2}"/>
                </a:ext>
              </a:extLst>
            </p:cNvPr>
            <p:cNvSpPr txBox="1"/>
            <p:nvPr/>
          </p:nvSpPr>
          <p:spPr>
            <a:xfrm>
              <a:off x="8047017" y="367090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Logic Apps</a:t>
              </a:r>
            </a:p>
          </p:txBody>
        </p:sp>
        <p:sp>
          <p:nvSpPr>
            <p:cNvPr id="39" name="TextBox 38">
              <a:extLst>
                <a:ext uri="{FF2B5EF4-FFF2-40B4-BE49-F238E27FC236}">
                  <a16:creationId xmlns:a16="http://schemas.microsoft.com/office/drawing/2014/main" id="{5AEC5A58-C879-49B2-BC52-0FC613A0D347}"/>
                </a:ext>
              </a:extLst>
            </p:cNvPr>
            <p:cNvSpPr txBox="1"/>
            <p:nvPr/>
          </p:nvSpPr>
          <p:spPr>
            <a:xfrm>
              <a:off x="8047017" y="513392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err="1">
                  <a:gradFill>
                    <a:gsLst>
                      <a:gs pos="2500">
                        <a:srgbClr val="353535"/>
                      </a:gs>
                      <a:gs pos="34000">
                        <a:srgbClr val="353535"/>
                      </a:gs>
                    </a:gsLst>
                    <a:lin ang="5400000" scaled="0"/>
                  </a:gradFill>
                  <a:latin typeface="Segoe UI"/>
                </a:rPr>
                <a:t>WebHooks</a:t>
              </a:r>
              <a:endParaRPr lang="en-US" sz="1567" kern="0">
                <a:gradFill>
                  <a:gsLst>
                    <a:gs pos="2500">
                      <a:srgbClr val="353535"/>
                    </a:gs>
                    <a:gs pos="34000">
                      <a:srgbClr val="353535"/>
                    </a:gs>
                  </a:gsLst>
                  <a:lin ang="5400000" scaled="0"/>
                </a:gradFill>
                <a:latin typeface="Segoe UI"/>
              </a:endParaRPr>
            </a:p>
          </p:txBody>
        </p:sp>
      </p:grpSp>
      <p:grpSp>
        <p:nvGrpSpPr>
          <p:cNvPr id="40" name="Group 39">
            <a:extLst>
              <a:ext uri="{FF2B5EF4-FFF2-40B4-BE49-F238E27FC236}">
                <a16:creationId xmlns:a16="http://schemas.microsoft.com/office/drawing/2014/main" id="{F8BD07C8-D932-43B5-AFD3-81CC56FDF1D0}"/>
              </a:ext>
            </a:extLst>
          </p:cNvPr>
          <p:cNvGrpSpPr/>
          <p:nvPr/>
        </p:nvGrpSpPr>
        <p:grpSpPr>
          <a:xfrm>
            <a:off x="4578010" y="2242885"/>
            <a:ext cx="311687" cy="3166052"/>
            <a:chOff x="1812459" y="2525345"/>
            <a:chExt cx="318027" cy="3230454"/>
          </a:xfrm>
        </p:grpSpPr>
        <p:pic>
          <p:nvPicPr>
            <p:cNvPr id="41" name="Picture 40">
              <a:extLst>
                <a:ext uri="{FF2B5EF4-FFF2-40B4-BE49-F238E27FC236}">
                  <a16:creationId xmlns:a16="http://schemas.microsoft.com/office/drawing/2014/main" id="{4E58DBA8-9FED-4D70-9247-5D790840FAF7}"/>
                </a:ext>
              </a:extLst>
            </p:cNvPr>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42" name="Picture 41">
              <a:extLst>
                <a:ext uri="{FF2B5EF4-FFF2-40B4-BE49-F238E27FC236}">
                  <a16:creationId xmlns:a16="http://schemas.microsoft.com/office/drawing/2014/main" id="{E1FAF23D-7646-4496-82CB-E202EB8FBC30}"/>
                </a:ext>
              </a:extLst>
            </p:cNvPr>
            <p:cNvPicPr>
              <a:picLocks noChangeAspect="1"/>
            </p:cNvPicPr>
            <p:nvPr/>
          </p:nvPicPr>
          <p:blipFill>
            <a:blip r:embed="rId5"/>
            <a:stretch>
              <a:fillRect/>
            </a:stretch>
          </p:blipFill>
          <p:spPr>
            <a:xfrm>
              <a:off x="1812459" y="3256865"/>
              <a:ext cx="318027" cy="318027"/>
            </a:xfrm>
            <a:prstGeom prst="rect">
              <a:avLst/>
            </a:prstGeom>
            <a:ln>
              <a:noFill/>
            </a:ln>
          </p:spPr>
        </p:pic>
        <p:pic>
          <p:nvPicPr>
            <p:cNvPr id="43" name="Picture 42">
              <a:extLst>
                <a:ext uri="{FF2B5EF4-FFF2-40B4-BE49-F238E27FC236}">
                  <a16:creationId xmlns:a16="http://schemas.microsoft.com/office/drawing/2014/main" id="{70860132-3946-4A58-8830-527C23584E89}"/>
                </a:ext>
              </a:extLst>
            </p:cNvPr>
            <p:cNvPicPr>
              <a:picLocks noChangeAspect="1"/>
            </p:cNvPicPr>
            <p:nvPr/>
          </p:nvPicPr>
          <p:blipFill>
            <a:blip r:embed="rId6"/>
            <a:stretch>
              <a:fillRect/>
            </a:stretch>
          </p:blipFill>
          <p:spPr>
            <a:xfrm>
              <a:off x="1819273" y="3995191"/>
              <a:ext cx="304398" cy="304398"/>
            </a:xfrm>
            <a:prstGeom prst="rect">
              <a:avLst/>
            </a:prstGeom>
            <a:ln>
              <a:noFill/>
            </a:ln>
          </p:spPr>
        </p:pic>
        <p:pic>
          <p:nvPicPr>
            <p:cNvPr id="44" name="Picture 43">
              <a:extLst>
                <a:ext uri="{FF2B5EF4-FFF2-40B4-BE49-F238E27FC236}">
                  <a16:creationId xmlns:a16="http://schemas.microsoft.com/office/drawing/2014/main" id="{718FDFD3-AA74-4ADC-ACC5-3E215B5A7DC7}"/>
                </a:ext>
              </a:extLst>
            </p:cNvPr>
            <p:cNvPicPr>
              <a:picLocks noChangeAspect="1"/>
            </p:cNvPicPr>
            <p:nvPr/>
          </p:nvPicPr>
          <p:blipFill>
            <a:blip r:embed="rId7"/>
            <a:stretch>
              <a:fillRect/>
            </a:stretch>
          </p:blipFill>
          <p:spPr>
            <a:xfrm>
              <a:off x="1826087" y="5465029"/>
              <a:ext cx="290770" cy="290770"/>
            </a:xfrm>
            <a:prstGeom prst="rect">
              <a:avLst/>
            </a:prstGeom>
            <a:ln>
              <a:noFill/>
            </a:ln>
          </p:spPr>
        </p:pic>
        <p:pic>
          <p:nvPicPr>
            <p:cNvPr id="45" name="Picture 44">
              <a:extLst>
                <a:ext uri="{FF2B5EF4-FFF2-40B4-BE49-F238E27FC236}">
                  <a16:creationId xmlns:a16="http://schemas.microsoft.com/office/drawing/2014/main" id="{41CBA9BF-2B06-45D3-BD51-50F24BA5F97F}"/>
                </a:ext>
              </a:extLst>
            </p:cNvPr>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46" name="Group 45">
            <a:extLst>
              <a:ext uri="{FF2B5EF4-FFF2-40B4-BE49-F238E27FC236}">
                <a16:creationId xmlns:a16="http://schemas.microsoft.com/office/drawing/2014/main" id="{886C1EE3-B67A-46EE-8A88-F34E0A3D1201}"/>
              </a:ext>
            </a:extLst>
          </p:cNvPr>
          <p:cNvGrpSpPr/>
          <p:nvPr/>
        </p:nvGrpSpPr>
        <p:grpSpPr>
          <a:xfrm>
            <a:off x="9478459" y="2601122"/>
            <a:ext cx="312142" cy="2462936"/>
            <a:chOff x="8221612" y="2890869"/>
            <a:chExt cx="318491" cy="2513035"/>
          </a:xfrm>
        </p:grpSpPr>
        <p:pic>
          <p:nvPicPr>
            <p:cNvPr id="47" name="Picture 46">
              <a:extLst>
                <a:ext uri="{FF2B5EF4-FFF2-40B4-BE49-F238E27FC236}">
                  <a16:creationId xmlns:a16="http://schemas.microsoft.com/office/drawing/2014/main" id="{0153B138-8146-4390-8219-ED2EB2BBD44E}"/>
                </a:ext>
              </a:extLst>
            </p:cNvPr>
            <p:cNvPicPr>
              <a:picLocks noChangeAspect="1"/>
            </p:cNvPicPr>
            <p:nvPr/>
          </p:nvPicPr>
          <p:blipFill>
            <a:blip r:embed="rId9"/>
            <a:stretch>
              <a:fillRect/>
            </a:stretch>
          </p:blipFill>
          <p:spPr>
            <a:xfrm>
              <a:off x="8221612" y="2890869"/>
              <a:ext cx="318491" cy="318491"/>
            </a:xfrm>
            <a:prstGeom prst="rect">
              <a:avLst/>
            </a:prstGeom>
            <a:ln>
              <a:noFill/>
            </a:ln>
          </p:spPr>
        </p:pic>
        <p:pic>
          <p:nvPicPr>
            <p:cNvPr id="48" name="Picture 47">
              <a:extLst>
                <a:ext uri="{FF2B5EF4-FFF2-40B4-BE49-F238E27FC236}">
                  <a16:creationId xmlns:a16="http://schemas.microsoft.com/office/drawing/2014/main" id="{F0884A05-7692-45C6-B50D-CA6213D6BD45}"/>
                </a:ext>
              </a:extLst>
            </p:cNvPr>
            <p:cNvPicPr>
              <a:picLocks noChangeAspect="1"/>
            </p:cNvPicPr>
            <p:nvPr/>
          </p:nvPicPr>
          <p:blipFill>
            <a:blip r:embed="rId10"/>
            <a:stretch>
              <a:fillRect/>
            </a:stretch>
          </p:blipFill>
          <p:spPr>
            <a:xfrm>
              <a:off x="8221612" y="4353901"/>
              <a:ext cx="318491" cy="318491"/>
            </a:xfrm>
            <a:prstGeom prst="rect">
              <a:avLst/>
            </a:prstGeom>
            <a:ln>
              <a:noFill/>
            </a:ln>
          </p:spPr>
        </p:pic>
        <p:pic>
          <p:nvPicPr>
            <p:cNvPr id="49" name="Picture 48">
              <a:extLst>
                <a:ext uri="{FF2B5EF4-FFF2-40B4-BE49-F238E27FC236}">
                  <a16:creationId xmlns:a16="http://schemas.microsoft.com/office/drawing/2014/main" id="{59A42018-6BFF-436B-95B1-2EEAC5DB7726}"/>
                </a:ext>
              </a:extLst>
            </p:cNvPr>
            <p:cNvPicPr>
              <a:picLocks noChangeAspect="1"/>
            </p:cNvPicPr>
            <p:nvPr/>
          </p:nvPicPr>
          <p:blipFill>
            <a:blip r:embed="rId11"/>
            <a:stretch>
              <a:fillRect/>
            </a:stretch>
          </p:blipFill>
          <p:spPr>
            <a:xfrm>
              <a:off x="8221612" y="5085413"/>
              <a:ext cx="318491" cy="318491"/>
            </a:xfrm>
            <a:prstGeom prst="rect">
              <a:avLst/>
            </a:prstGeom>
            <a:ln>
              <a:noFill/>
            </a:ln>
          </p:spPr>
        </p:pic>
        <p:pic>
          <p:nvPicPr>
            <p:cNvPr id="50" name="Picture 49">
              <a:extLst>
                <a:ext uri="{FF2B5EF4-FFF2-40B4-BE49-F238E27FC236}">
                  <a16:creationId xmlns:a16="http://schemas.microsoft.com/office/drawing/2014/main" id="{7CF4D60E-8047-4E73-A952-140BAA9C32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33782397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DevOps</a:t>
            </a:r>
          </a:p>
        </p:txBody>
      </p:sp>
      <p:sp>
        <p:nvSpPr>
          <p:cNvPr id="13" name="TextBox 12">
            <a:extLst>
              <a:ext uri="{FF2B5EF4-FFF2-40B4-BE49-F238E27FC236}">
                <a16:creationId xmlns:a16="http://schemas.microsoft.com/office/drawing/2014/main" id="{87C9284C-6F22-4493-ABBA-61EABCE89BB1}"/>
              </a:ext>
            </a:extLst>
          </p:cNvPr>
          <p:cNvSpPr txBox="1"/>
          <p:nvPr/>
        </p:nvSpPr>
        <p:spPr>
          <a:xfrm>
            <a:off x="838200" y="1030964"/>
            <a:ext cx="7660302" cy="861774"/>
          </a:xfrm>
          <a:prstGeom prst="rect">
            <a:avLst/>
          </a:prstGeom>
          <a:noFill/>
        </p:spPr>
        <p:txBody>
          <a:bodyPr wrap="none" rtlCol="0">
            <a:spAutoFit/>
          </a:bodyPr>
          <a:lstStyle/>
          <a:p>
            <a:r>
              <a:rPr lang="en-GB" sz="3200" dirty="0">
                <a:latin typeface="Segoe UI Light" panose="020B0502040204020203" pitchFamily="34" charset="0"/>
                <a:cs typeface="Segoe UI Light" panose="020B0502040204020203" pitchFamily="34" charset="0"/>
              </a:rPr>
              <a:t>Formally Visual Studio Team Services (VSTS)</a:t>
            </a:r>
          </a:p>
          <a:p>
            <a:r>
              <a:rPr lang="en-GB" dirty="0">
                <a:latin typeface="Segoe UI Light" panose="020B0502040204020203" pitchFamily="34" charset="0"/>
                <a:cs typeface="Segoe UI Light" panose="020B0502040204020203" pitchFamily="34" charset="0"/>
              </a:rPr>
              <a:t>Formally Team Foundation Server</a:t>
            </a:r>
          </a:p>
        </p:txBody>
      </p:sp>
      <p:grpSp>
        <p:nvGrpSpPr>
          <p:cNvPr id="38" name="Group 37">
            <a:extLst>
              <a:ext uri="{FF2B5EF4-FFF2-40B4-BE49-F238E27FC236}">
                <a16:creationId xmlns:a16="http://schemas.microsoft.com/office/drawing/2014/main" id="{734D83F3-4D5A-4756-8208-A6B74A5E7A54}"/>
              </a:ext>
            </a:extLst>
          </p:cNvPr>
          <p:cNvGrpSpPr/>
          <p:nvPr/>
        </p:nvGrpSpPr>
        <p:grpSpPr>
          <a:xfrm>
            <a:off x="937495" y="1958653"/>
            <a:ext cx="7561007" cy="954107"/>
            <a:chOff x="937495" y="1822976"/>
            <a:chExt cx="7561007" cy="954107"/>
          </a:xfrm>
        </p:grpSpPr>
        <p:pic>
          <p:nvPicPr>
            <p:cNvPr id="1030" name="Picture 6" descr="https://azurecomcdn.azureedge.net/cvt-40eef444e5273f44074aa9e842e7ae5bd396c462173c2863ff8ce7ee86b87698/images/shared/services/devops/boards-icon-80.png">
              <a:extLst>
                <a:ext uri="{FF2B5EF4-FFF2-40B4-BE49-F238E27FC236}">
                  <a16:creationId xmlns:a16="http://schemas.microsoft.com/office/drawing/2014/main" id="{48767FCF-080A-4A67-B6B2-59C35C317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95" y="1822976"/>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B904995-4DFB-480E-A253-3B3112C28200}"/>
                </a:ext>
              </a:extLst>
            </p:cNvPr>
            <p:cNvSpPr txBox="1"/>
            <p:nvPr/>
          </p:nvSpPr>
          <p:spPr>
            <a:xfrm>
              <a:off x="1893855" y="1822976"/>
              <a:ext cx="6604647"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0A8C76"/>
                  </a:solidFill>
                  <a:latin typeface="Segoe UI" panose="020B0502040204020203" pitchFamily="34" charset="0"/>
                  <a:cs typeface="Segoe UI" panose="020B0502040204020203" pitchFamily="34" charset="0"/>
                </a:rPr>
                <a:t>Azure Boards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Deliver value to your users faster using proven agile tools to plan, track, and discuss work across your teams.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7" name="Group 36">
            <a:extLst>
              <a:ext uri="{FF2B5EF4-FFF2-40B4-BE49-F238E27FC236}">
                <a16:creationId xmlns:a16="http://schemas.microsoft.com/office/drawing/2014/main" id="{34E7DE15-1E08-4EB2-BF6C-315614EA6DC0}"/>
              </a:ext>
            </a:extLst>
          </p:cNvPr>
          <p:cNvGrpSpPr/>
          <p:nvPr/>
        </p:nvGrpSpPr>
        <p:grpSpPr>
          <a:xfrm>
            <a:off x="937495" y="2979362"/>
            <a:ext cx="9269726" cy="954107"/>
            <a:chOff x="937495" y="2883619"/>
            <a:chExt cx="9269726" cy="954107"/>
          </a:xfrm>
        </p:grpSpPr>
        <p:pic>
          <p:nvPicPr>
            <p:cNvPr id="1031" name="Picture 7" descr="https://azurecomcdn.azureedge.net/cvt-40eef444e5273f44074aa9e842e7ae5bd396c462173c2863ff8ce7ee86b87698/images/shared/services/devops/pipelines-icon-80.png">
              <a:extLst>
                <a:ext uri="{FF2B5EF4-FFF2-40B4-BE49-F238E27FC236}">
                  <a16:creationId xmlns:a16="http://schemas.microsoft.com/office/drawing/2014/main" id="{166335E2-417F-461A-A8D5-F712BF267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95" y="2883619"/>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DBC4BF-5C69-4AFD-8EB1-8522E309CF7F}"/>
                </a:ext>
              </a:extLst>
            </p:cNvPr>
            <p:cNvSpPr txBox="1"/>
            <p:nvPr/>
          </p:nvSpPr>
          <p:spPr>
            <a:xfrm>
              <a:off x="1877371" y="2883619"/>
              <a:ext cx="83298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2560E0"/>
                  </a:solidFill>
                  <a:latin typeface="Segoe UI" panose="020B0502040204020203" pitchFamily="34" charset="0"/>
                  <a:cs typeface="Segoe UI" panose="020B0502040204020203" pitchFamily="34" charset="0"/>
                </a:rPr>
                <a:t>Azure Pipelines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Build, test, and deploy with CI/CD that works with any language, platform, and cloud. Connect to GitHub or any other Git provider and deploy continuously.</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9" name="Group 38">
            <a:extLst>
              <a:ext uri="{FF2B5EF4-FFF2-40B4-BE49-F238E27FC236}">
                <a16:creationId xmlns:a16="http://schemas.microsoft.com/office/drawing/2014/main" id="{94655C8C-B838-4F34-A29C-52D714717C8F}"/>
              </a:ext>
            </a:extLst>
          </p:cNvPr>
          <p:cNvGrpSpPr/>
          <p:nvPr/>
        </p:nvGrpSpPr>
        <p:grpSpPr>
          <a:xfrm>
            <a:off x="937495" y="4000071"/>
            <a:ext cx="8850911" cy="954107"/>
            <a:chOff x="937495" y="3725894"/>
            <a:chExt cx="8850911" cy="954107"/>
          </a:xfrm>
        </p:grpSpPr>
        <p:pic>
          <p:nvPicPr>
            <p:cNvPr id="1032" name="Picture 8" descr="https://azurecomcdn.azureedge.net/cvt-40eef444e5273f44074aa9e842e7ae5bd396c462173c2863ff8ce7ee86b87698/images/shared/services/devops/repos-icon-80.png">
              <a:extLst>
                <a:ext uri="{FF2B5EF4-FFF2-40B4-BE49-F238E27FC236}">
                  <a16:creationId xmlns:a16="http://schemas.microsoft.com/office/drawing/2014/main" id="{D3429169-65E0-414B-90CE-9E8D1C80E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95" y="3725894"/>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0BB6A48-3AB8-4E93-B924-53BDF1E39E40}"/>
                </a:ext>
              </a:extLst>
            </p:cNvPr>
            <p:cNvSpPr txBox="1"/>
            <p:nvPr/>
          </p:nvSpPr>
          <p:spPr>
            <a:xfrm>
              <a:off x="1877371" y="3725894"/>
              <a:ext cx="7911035"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D83B01"/>
                  </a:solidFill>
                  <a:latin typeface="Segoe UI" panose="020B0502040204020203" pitchFamily="34" charset="0"/>
                  <a:cs typeface="Segoe UI" panose="020B0502040204020203" pitchFamily="34" charset="0"/>
                </a:rPr>
                <a:t>Azure Repos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Get unlimited, cloud-hosted private Git repos and collaborate to build better code with pull requests and advanced file management.</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D9EFFA2B-A8D2-4CD8-9E1D-E9F283E6357D}"/>
              </a:ext>
            </a:extLst>
          </p:cNvPr>
          <p:cNvGrpSpPr/>
          <p:nvPr/>
        </p:nvGrpSpPr>
        <p:grpSpPr>
          <a:xfrm>
            <a:off x="937495" y="5020780"/>
            <a:ext cx="8581007" cy="762000"/>
            <a:chOff x="937495" y="4852018"/>
            <a:chExt cx="8581007" cy="762000"/>
          </a:xfrm>
        </p:grpSpPr>
        <p:pic>
          <p:nvPicPr>
            <p:cNvPr id="1033" name="Picture 9" descr="https://azurecomcdn.azureedge.net/cvt-40eef444e5273f44074aa9e842e7ae5bd396c462173c2863ff8ce7ee86b87698/images/shared/services/devops/test-plans-icon-80.png">
              <a:extLst>
                <a:ext uri="{FF2B5EF4-FFF2-40B4-BE49-F238E27FC236}">
                  <a16:creationId xmlns:a16="http://schemas.microsoft.com/office/drawing/2014/main" id="{E7B450EB-7BA9-4990-803C-4D8B0B63E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495" y="4852018"/>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EAB518A-0613-4291-B5DD-C4A4B6EE9BBA}"/>
                </a:ext>
              </a:extLst>
            </p:cNvPr>
            <p:cNvSpPr txBox="1"/>
            <p:nvPr/>
          </p:nvSpPr>
          <p:spPr>
            <a:xfrm>
              <a:off x="1877371" y="4852018"/>
              <a:ext cx="7641131" cy="677108"/>
            </a:xfrm>
            <a:prstGeom prst="rect">
              <a:avLst/>
            </a:prstGeom>
            <a:noFill/>
          </p:spPr>
          <p:txBody>
            <a:bodyPr wrap="none" rtlCol="0">
              <a:spAutoFit/>
            </a:bodyPr>
            <a:lstStyle/>
            <a:p>
              <a:pPr lvl="0" eaLnBrk="0" fontAlgn="b" hangingPunct="0">
                <a:spcBef>
                  <a:spcPct val="0"/>
                </a:spcBef>
                <a:spcAft>
                  <a:spcPct val="0"/>
                </a:spcAft>
              </a:pPr>
              <a:r>
                <a:rPr lang="en-US" altLang="en-US" sz="2000" b="1" dirty="0">
                  <a:solidFill>
                    <a:srgbClr val="6122AB"/>
                  </a:solidFill>
                  <a:latin typeface="Segoe UI" panose="020B0502040204020203" pitchFamily="34" charset="0"/>
                  <a:cs typeface="Segoe UI" panose="020B0502040204020203" pitchFamily="34" charset="0"/>
                </a:rPr>
                <a:t>Azure Test Plans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Test and ship with confidence using manual and exploratory testing tools.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9FF53B70-030C-45D2-9155-0E30F7B45F5D}"/>
              </a:ext>
            </a:extLst>
          </p:cNvPr>
          <p:cNvGrpSpPr/>
          <p:nvPr/>
        </p:nvGrpSpPr>
        <p:grpSpPr>
          <a:xfrm>
            <a:off x="937495" y="5849383"/>
            <a:ext cx="9073710" cy="954107"/>
            <a:chOff x="937495" y="5713706"/>
            <a:chExt cx="9073710" cy="954107"/>
          </a:xfrm>
        </p:grpSpPr>
        <p:pic>
          <p:nvPicPr>
            <p:cNvPr id="1034" name="Picture 10" descr="https://azurecomcdn.azureedge.net/cvt-40eef444e5273f44074aa9e842e7ae5bd396c462173c2863ff8ce7ee86b87698/images/shared/services/devops/artifacts-icon-72.png">
              <a:extLst>
                <a:ext uri="{FF2B5EF4-FFF2-40B4-BE49-F238E27FC236}">
                  <a16:creationId xmlns:a16="http://schemas.microsoft.com/office/drawing/2014/main" id="{10F6C56D-7F4D-4D77-9FDA-B93EED6EC5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495" y="571370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A87C1E7-3155-4A46-AB28-D55412F06A3A}"/>
                </a:ext>
              </a:extLst>
            </p:cNvPr>
            <p:cNvSpPr txBox="1"/>
            <p:nvPr/>
          </p:nvSpPr>
          <p:spPr>
            <a:xfrm>
              <a:off x="1893855" y="5713706"/>
              <a:ext cx="81173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CB2E6D"/>
                  </a:solidFill>
                  <a:latin typeface="Segoe UI" panose="020B0502040204020203" pitchFamily="34" charset="0"/>
                  <a:cs typeface="Segoe UI" panose="020B0502040204020203" pitchFamily="34" charset="0"/>
                </a:rPr>
                <a:t>Azure Artifacts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Create, host, and share packages with your team, and add artifacts to your CI/CD pipelines with a single click.</a:t>
              </a:r>
              <a:endParaRPr lang="en-US" altLang="en-US" dirty="0">
                <a:solidFill>
                  <a:srgbClr val="0078D4"/>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2342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267319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96664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6351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zure services">
            <a:extLst>
              <a:ext uri="{FF2B5EF4-FFF2-40B4-BE49-F238E27FC236}">
                <a16:creationId xmlns:a16="http://schemas.microsoft.com/office/drawing/2014/main" id="{4EF983A0-2127-4DAE-9679-19C2DEC29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4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56001-448909-raikfcquaxqncofqfm.stackpathdns.com/wp-content/uploads/2019/01/Azure-Data-Center-Locations-around-the-world.png">
            <a:extLst>
              <a:ext uri="{FF2B5EF4-FFF2-40B4-BE49-F238E27FC236}">
                <a16:creationId xmlns:a16="http://schemas.microsoft.com/office/drawing/2014/main" id="{F84186EC-1C08-47D1-A2D7-A1662D05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0"/>
            <a:ext cx="12267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4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0220C7E6-7B52-4BB4-9542-95243A52A5E5}"/>
              </a:ext>
            </a:extLst>
          </p:cNvPr>
          <p:cNvCxnSpPr>
            <a:cxnSpLocks/>
          </p:cNvCxnSpPr>
          <p:nvPr/>
        </p:nvCxnSpPr>
        <p:spPr>
          <a:xfrm>
            <a:off x="-11448" y="5910067"/>
            <a:ext cx="8637502"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13595" y="5896644"/>
            <a:ext cx="1012459"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PaaS</a:t>
            </a:r>
          </a:p>
        </p:txBody>
      </p:sp>
      <p:sp>
        <p:nvSpPr>
          <p:cNvPr id="28" name="TextBox 27"/>
          <p:cNvSpPr txBox="1"/>
          <p:nvPr/>
        </p:nvSpPr>
        <p:spPr>
          <a:xfrm>
            <a:off x="4935393" y="5896644"/>
            <a:ext cx="921127"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IaaS</a:t>
            </a:r>
          </a:p>
        </p:txBody>
      </p:sp>
      <p:sp>
        <p:nvSpPr>
          <p:cNvPr id="27" name="TextBox 26"/>
          <p:cNvSpPr txBox="1"/>
          <p:nvPr/>
        </p:nvSpPr>
        <p:spPr>
          <a:xfrm>
            <a:off x="250500" y="5896644"/>
            <a:ext cx="2092426"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On-Premises</a:t>
            </a:r>
          </a:p>
        </p:txBody>
      </p:sp>
      <p:cxnSp>
        <p:nvCxnSpPr>
          <p:cNvPr id="11" name="Straight Arrow Connector 10"/>
          <p:cNvCxnSpPr>
            <a:cxnSpLocks/>
          </p:cNvCxnSpPr>
          <p:nvPr/>
        </p:nvCxnSpPr>
        <p:spPr>
          <a:xfrm>
            <a:off x="-11447" y="5910067"/>
            <a:ext cx="11753636"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10543"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787"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655"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7524"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TextBox 71">
            <a:extLst>
              <a:ext uri="{FF2B5EF4-FFF2-40B4-BE49-F238E27FC236}">
                <a16:creationId xmlns:a16="http://schemas.microsoft.com/office/drawing/2014/main" id="{FD82D69E-B73B-4B7D-B1A5-A3E895CAB4A1}"/>
              </a:ext>
            </a:extLst>
          </p:cNvPr>
          <p:cNvSpPr txBox="1"/>
          <p:nvPr/>
        </p:nvSpPr>
        <p:spPr>
          <a:xfrm>
            <a:off x="9815446" y="5893296"/>
            <a:ext cx="2192287" cy="741581"/>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3200" kern="0">
                <a:solidFill>
                  <a:srgbClr val="0070C0"/>
                </a:solidFill>
                <a:latin typeface="Segoe UI"/>
              </a:rPr>
              <a:t>Serverless</a:t>
            </a:r>
          </a:p>
        </p:txBody>
      </p:sp>
      <p:sp>
        <p:nvSpPr>
          <p:cNvPr id="126" name="Freeform 50">
            <a:extLst>
              <a:ext uri="{FF2B5EF4-FFF2-40B4-BE49-F238E27FC236}">
                <a16:creationId xmlns:a16="http://schemas.microsoft.com/office/drawing/2014/main" id="{FCCC52A2-43E4-471C-AC79-2A7E572669F7}"/>
              </a:ext>
            </a:extLst>
          </p:cNvPr>
          <p:cNvSpPr>
            <a:spLocks/>
          </p:cNvSpPr>
          <p:nvPr/>
        </p:nvSpPr>
        <p:spPr bwMode="auto">
          <a:xfrm>
            <a:off x="4715568" y="2118657"/>
            <a:ext cx="2738713" cy="1836551"/>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BCF2"/>
          </a:solidFill>
          <a:ln w="19050" cap="flat">
            <a:no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defRPr/>
            </a:pPr>
            <a:endParaRPr lang="en-US" sz="1765" kern="0">
              <a:solidFill>
                <a:srgbClr val="353535"/>
              </a:solidFill>
              <a:latin typeface="Segoe UI Semilight"/>
            </a:endParaRPr>
          </a:p>
        </p:txBody>
      </p:sp>
      <p:grpSp>
        <p:nvGrpSpPr>
          <p:cNvPr id="127" name="Group 126">
            <a:extLst>
              <a:ext uri="{FF2B5EF4-FFF2-40B4-BE49-F238E27FC236}">
                <a16:creationId xmlns:a16="http://schemas.microsoft.com/office/drawing/2014/main" id="{3DD8E030-AA29-4CBD-BE0E-6F46E7FEDF1D}"/>
              </a:ext>
            </a:extLst>
          </p:cNvPr>
          <p:cNvGrpSpPr/>
          <p:nvPr/>
        </p:nvGrpSpPr>
        <p:grpSpPr>
          <a:xfrm>
            <a:off x="1721980" y="2495484"/>
            <a:ext cx="1313945" cy="1313945"/>
            <a:chOff x="2775150" y="2127586"/>
            <a:chExt cx="1340672" cy="1340672"/>
          </a:xfrm>
        </p:grpSpPr>
        <p:sp>
          <p:nvSpPr>
            <p:cNvPr id="128" name="Oval 127">
              <a:extLst>
                <a:ext uri="{FF2B5EF4-FFF2-40B4-BE49-F238E27FC236}">
                  <a16:creationId xmlns:a16="http://schemas.microsoft.com/office/drawing/2014/main" id="{F6879692-3E2E-4EE2-85C1-3DBD3749CAD2}"/>
                </a:ext>
              </a:extLst>
            </p:cNvPr>
            <p:cNvSpPr/>
            <p:nvPr/>
          </p:nvSpPr>
          <p:spPr bwMode="auto">
            <a:xfrm>
              <a:off x="2775150"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9" name="Freeform 5">
              <a:extLst>
                <a:ext uri="{FF2B5EF4-FFF2-40B4-BE49-F238E27FC236}">
                  <a16:creationId xmlns:a16="http://schemas.microsoft.com/office/drawing/2014/main" id="{91A948C4-86A9-4817-956C-F2494363A1AD}"/>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353535"/>
            </a:solidFill>
            <a:ln w="38100">
              <a:solidFill>
                <a:srgbClr val="EAEAEA"/>
              </a:solidFill>
              <a:miter lim="800000"/>
            </a:ln>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30" name="Group 129">
            <a:extLst>
              <a:ext uri="{FF2B5EF4-FFF2-40B4-BE49-F238E27FC236}">
                <a16:creationId xmlns:a16="http://schemas.microsoft.com/office/drawing/2014/main" id="{B22F3358-EA7D-4FBD-9E06-62CE18DFD656}"/>
              </a:ext>
            </a:extLst>
          </p:cNvPr>
          <p:cNvGrpSpPr/>
          <p:nvPr/>
        </p:nvGrpSpPr>
        <p:grpSpPr>
          <a:xfrm>
            <a:off x="9190544" y="2495484"/>
            <a:ext cx="1313945" cy="1313945"/>
            <a:chOff x="8320652" y="2127586"/>
            <a:chExt cx="1340672" cy="1340672"/>
          </a:xfrm>
        </p:grpSpPr>
        <p:sp>
          <p:nvSpPr>
            <p:cNvPr id="131" name="Oval 130">
              <a:extLst>
                <a:ext uri="{FF2B5EF4-FFF2-40B4-BE49-F238E27FC236}">
                  <a16:creationId xmlns:a16="http://schemas.microsoft.com/office/drawing/2014/main" id="{6AB53901-7DD7-4FD5-966E-AC8B8CE6CDE8}"/>
                </a:ext>
              </a:extLst>
            </p:cNvPr>
            <p:cNvSpPr/>
            <p:nvPr/>
          </p:nvSpPr>
          <p:spPr bwMode="auto">
            <a:xfrm>
              <a:off x="8320652"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8">
              <a:extLst>
                <a:ext uri="{FF2B5EF4-FFF2-40B4-BE49-F238E27FC236}">
                  <a16:creationId xmlns:a16="http://schemas.microsoft.com/office/drawing/2014/main" id="{27242C46-9FCA-493F-BC45-8ED3A8DA2ACC}"/>
                </a:ext>
              </a:extLst>
            </p:cNvPr>
            <p:cNvGrpSpPr>
              <a:grpSpLocks noChangeAspect="1"/>
            </p:cNvGrpSpPr>
            <p:nvPr/>
          </p:nvGrpSpPr>
          <p:grpSpPr bwMode="auto">
            <a:xfrm>
              <a:off x="8561965" y="2577338"/>
              <a:ext cx="897974" cy="451613"/>
              <a:chOff x="7" y="12"/>
              <a:chExt cx="342" cy="172"/>
            </a:xfrm>
          </p:grpSpPr>
          <p:sp>
            <p:nvSpPr>
              <p:cNvPr id="133" name="Rectangle 9">
                <a:extLst>
                  <a:ext uri="{FF2B5EF4-FFF2-40B4-BE49-F238E27FC236}">
                    <a16:creationId xmlns:a16="http://schemas.microsoft.com/office/drawing/2014/main" id="{024EEC5A-4BD2-4501-91C5-69D3EDA3B7F7}"/>
                  </a:ext>
                </a:extLst>
              </p:cNvPr>
              <p:cNvSpPr>
                <a:spLocks noChangeArrowheads="1"/>
              </p:cNvSpPr>
              <p:nvPr/>
            </p:nvSpPr>
            <p:spPr bwMode="auto">
              <a:xfrm>
                <a:off x="7" y="64"/>
                <a:ext cx="87" cy="120"/>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4" name="Rectangle 10">
                <a:extLst>
                  <a:ext uri="{FF2B5EF4-FFF2-40B4-BE49-F238E27FC236}">
                    <a16:creationId xmlns:a16="http://schemas.microsoft.com/office/drawing/2014/main" id="{99DD7739-5ED4-4E98-BEE5-92E992AD8335}"/>
                  </a:ext>
                </a:extLst>
              </p:cNvPr>
              <p:cNvSpPr>
                <a:spLocks noChangeArrowheads="1"/>
              </p:cNvSpPr>
              <p:nvPr/>
            </p:nvSpPr>
            <p:spPr bwMode="auto">
              <a:xfrm>
                <a:off x="195" y="76"/>
                <a:ext cx="154" cy="108"/>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5" name="Line 11">
                <a:extLst>
                  <a:ext uri="{FF2B5EF4-FFF2-40B4-BE49-F238E27FC236}">
                    <a16:creationId xmlns:a16="http://schemas.microsoft.com/office/drawing/2014/main" id="{8AF393FB-AC7F-4694-AD3B-A8026322A03A}"/>
                  </a:ext>
                </a:extLst>
              </p:cNvPr>
              <p:cNvSpPr>
                <a:spLocks noChangeShapeType="1"/>
              </p:cNvSpPr>
              <p:nvPr/>
            </p:nvSpPr>
            <p:spPr bwMode="auto">
              <a:xfrm flipV="1">
                <a:off x="311" y="124"/>
                <a:ext cx="0" cy="17"/>
              </a:xfrm>
              <a:prstGeom prst="line">
                <a:avLst/>
              </a:prstGeom>
              <a:noFill/>
              <a:ln w="2540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6" name="Freeform 12">
                <a:extLst>
                  <a:ext uri="{FF2B5EF4-FFF2-40B4-BE49-F238E27FC236}">
                    <a16:creationId xmlns:a16="http://schemas.microsoft.com/office/drawing/2014/main" id="{711AB873-3817-4CF8-A9A3-9055C37E27B9}"/>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7" name="Freeform 13">
                <a:extLst>
                  <a:ext uri="{FF2B5EF4-FFF2-40B4-BE49-F238E27FC236}">
                    <a16:creationId xmlns:a16="http://schemas.microsoft.com/office/drawing/2014/main" id="{FA223EEE-C6D5-4A3E-9837-671A2B6B7378}"/>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cxnSp>
        <p:nvCxnSpPr>
          <p:cNvPr id="138" name="Straight Arrow Connector 137">
            <a:extLst>
              <a:ext uri="{FF2B5EF4-FFF2-40B4-BE49-F238E27FC236}">
                <a16:creationId xmlns:a16="http://schemas.microsoft.com/office/drawing/2014/main" id="{674D7B54-5CC5-42CE-85C6-48957FDCC72B}"/>
              </a:ext>
            </a:extLst>
          </p:cNvPr>
          <p:cNvCxnSpPr>
            <a:cxnSpLocks/>
          </p:cNvCxnSpPr>
          <p:nvPr/>
        </p:nvCxnSpPr>
        <p:spPr>
          <a:xfrm>
            <a:off x="3249356" y="3127959"/>
            <a:ext cx="1183473" cy="0"/>
          </a:xfrm>
          <a:prstGeom prst="straightConnector1">
            <a:avLst/>
          </a:prstGeom>
          <a:noFill/>
          <a:ln w="25400" cap="flat" cmpd="sng" algn="ctr">
            <a:solidFill>
              <a:srgbClr val="002050"/>
            </a:solidFill>
            <a:prstDash val="solid"/>
            <a:headEnd type="none"/>
            <a:tailEnd type="triangle" w="lg" len="med"/>
          </a:ln>
          <a:effectLst/>
        </p:spPr>
      </p:cxnSp>
      <p:cxnSp>
        <p:nvCxnSpPr>
          <p:cNvPr id="139" name="Straight Arrow Connector 138">
            <a:extLst>
              <a:ext uri="{FF2B5EF4-FFF2-40B4-BE49-F238E27FC236}">
                <a16:creationId xmlns:a16="http://schemas.microsoft.com/office/drawing/2014/main" id="{855196FF-98F4-40FF-9138-F4F9B30D2C98}"/>
              </a:ext>
            </a:extLst>
          </p:cNvPr>
          <p:cNvCxnSpPr>
            <a:cxnSpLocks/>
          </p:cNvCxnSpPr>
          <p:nvPr/>
        </p:nvCxnSpPr>
        <p:spPr>
          <a:xfrm flipH="1">
            <a:off x="7741937" y="3127959"/>
            <a:ext cx="1183473" cy="0"/>
          </a:xfrm>
          <a:prstGeom prst="straightConnector1">
            <a:avLst/>
          </a:prstGeom>
          <a:noFill/>
          <a:ln w="25400" cap="flat" cmpd="sng" algn="ctr">
            <a:solidFill>
              <a:srgbClr val="002050"/>
            </a:solidFill>
            <a:prstDash val="solid"/>
            <a:headEnd type="none"/>
            <a:tailEnd type="triangle" w="lg" len="med"/>
          </a:ln>
          <a:effectLst/>
        </p:spPr>
      </p:cxnSp>
      <p:sp>
        <p:nvSpPr>
          <p:cNvPr id="140" name="TextBox 139">
            <a:extLst>
              <a:ext uri="{FF2B5EF4-FFF2-40B4-BE49-F238E27FC236}">
                <a16:creationId xmlns:a16="http://schemas.microsoft.com/office/drawing/2014/main" id="{008C5D32-0218-437E-A473-5F7E316C3959}"/>
              </a:ext>
            </a:extLst>
          </p:cNvPr>
          <p:cNvSpPr txBox="1"/>
          <p:nvPr/>
        </p:nvSpPr>
        <p:spPr>
          <a:xfrm>
            <a:off x="3004572" y="4558939"/>
            <a:ext cx="6042423" cy="399996"/>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5870">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a:t>
            </a:r>
          </a:p>
        </p:txBody>
      </p:sp>
      <p:grpSp>
        <p:nvGrpSpPr>
          <p:cNvPr id="141" name="Group 4">
            <a:extLst>
              <a:ext uri="{FF2B5EF4-FFF2-40B4-BE49-F238E27FC236}">
                <a16:creationId xmlns:a16="http://schemas.microsoft.com/office/drawing/2014/main" id="{699C7ADE-F7C0-4B3F-9C01-4113975AD414}"/>
              </a:ext>
            </a:extLst>
          </p:cNvPr>
          <p:cNvGrpSpPr>
            <a:grpSpLocks noChangeAspect="1"/>
          </p:cNvGrpSpPr>
          <p:nvPr/>
        </p:nvGrpSpPr>
        <p:grpSpPr bwMode="auto">
          <a:xfrm>
            <a:off x="5549848" y="2551095"/>
            <a:ext cx="160341" cy="257214"/>
            <a:chOff x="6" y="12"/>
            <a:chExt cx="192" cy="308"/>
          </a:xfrm>
        </p:grpSpPr>
        <p:sp>
          <p:nvSpPr>
            <p:cNvPr id="142" name="Rectangle 141">
              <a:extLst>
                <a:ext uri="{FF2B5EF4-FFF2-40B4-BE49-F238E27FC236}">
                  <a16:creationId xmlns:a16="http://schemas.microsoft.com/office/drawing/2014/main" id="{6648707D-5801-4121-BA1D-38F7ED8F9D1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3" name="Rectangle 142">
              <a:extLst>
                <a:ext uri="{FF2B5EF4-FFF2-40B4-BE49-F238E27FC236}">
                  <a16:creationId xmlns:a16="http://schemas.microsoft.com/office/drawing/2014/main" id="{12E1C954-FF6E-4936-A724-A471DD19695A}"/>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4" name="Rectangle 143">
              <a:extLst>
                <a:ext uri="{FF2B5EF4-FFF2-40B4-BE49-F238E27FC236}">
                  <a16:creationId xmlns:a16="http://schemas.microsoft.com/office/drawing/2014/main" id="{315AA5B4-9259-45C5-98FE-365FF7DBC72F}"/>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5" name="Rectangle 144">
              <a:extLst>
                <a:ext uri="{FF2B5EF4-FFF2-40B4-BE49-F238E27FC236}">
                  <a16:creationId xmlns:a16="http://schemas.microsoft.com/office/drawing/2014/main" id="{3F74386A-5DA1-44C5-B9EC-F9A5A39C92A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6" name="Freeform 9">
              <a:extLst>
                <a:ext uri="{FF2B5EF4-FFF2-40B4-BE49-F238E27FC236}">
                  <a16:creationId xmlns:a16="http://schemas.microsoft.com/office/drawing/2014/main" id="{2304EE55-6462-4EE1-A9AE-2B97627396E2}"/>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7" name="Freeform 10">
              <a:extLst>
                <a:ext uri="{FF2B5EF4-FFF2-40B4-BE49-F238E27FC236}">
                  <a16:creationId xmlns:a16="http://schemas.microsoft.com/office/drawing/2014/main" id="{D27D02D9-84DB-430A-9CCA-D4A39C43E98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8" name="Oval 147">
              <a:extLst>
                <a:ext uri="{FF2B5EF4-FFF2-40B4-BE49-F238E27FC236}">
                  <a16:creationId xmlns:a16="http://schemas.microsoft.com/office/drawing/2014/main" id="{B1AE21C8-D87B-4BA3-A5CD-7695E47D1539}"/>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9" name="Oval 148">
              <a:extLst>
                <a:ext uri="{FF2B5EF4-FFF2-40B4-BE49-F238E27FC236}">
                  <a16:creationId xmlns:a16="http://schemas.microsoft.com/office/drawing/2014/main" id="{6E747BDE-2923-45D9-8C70-1902DC4CC920}"/>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0" name="Rectangle 149">
              <a:extLst>
                <a:ext uri="{FF2B5EF4-FFF2-40B4-BE49-F238E27FC236}">
                  <a16:creationId xmlns:a16="http://schemas.microsoft.com/office/drawing/2014/main" id="{8AF0740A-1B27-47F2-84E9-8905D90ED8A2}"/>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51" name="Group 4">
            <a:extLst>
              <a:ext uri="{FF2B5EF4-FFF2-40B4-BE49-F238E27FC236}">
                <a16:creationId xmlns:a16="http://schemas.microsoft.com/office/drawing/2014/main" id="{800A0E57-331D-4488-AC45-CE0744AAD472}"/>
              </a:ext>
            </a:extLst>
          </p:cNvPr>
          <p:cNvGrpSpPr>
            <a:grpSpLocks noChangeAspect="1"/>
          </p:cNvGrpSpPr>
          <p:nvPr/>
        </p:nvGrpSpPr>
        <p:grpSpPr bwMode="auto">
          <a:xfrm>
            <a:off x="6147296" y="2336079"/>
            <a:ext cx="160341" cy="257214"/>
            <a:chOff x="6" y="12"/>
            <a:chExt cx="192" cy="308"/>
          </a:xfrm>
        </p:grpSpPr>
        <p:sp>
          <p:nvSpPr>
            <p:cNvPr id="152" name="Rectangle 151">
              <a:extLst>
                <a:ext uri="{FF2B5EF4-FFF2-40B4-BE49-F238E27FC236}">
                  <a16:creationId xmlns:a16="http://schemas.microsoft.com/office/drawing/2014/main" id="{A737ACA5-9B61-47A0-900B-C2A2FC5F347E}"/>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3" name="Rectangle 152">
              <a:extLst>
                <a:ext uri="{FF2B5EF4-FFF2-40B4-BE49-F238E27FC236}">
                  <a16:creationId xmlns:a16="http://schemas.microsoft.com/office/drawing/2014/main" id="{D523FDFC-DF09-42EF-94A7-836627A23A03}"/>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4" name="Rectangle 153">
              <a:extLst>
                <a:ext uri="{FF2B5EF4-FFF2-40B4-BE49-F238E27FC236}">
                  <a16:creationId xmlns:a16="http://schemas.microsoft.com/office/drawing/2014/main" id="{48BF0CAD-A194-459C-B552-50230573D0A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5" name="Rectangle 154">
              <a:extLst>
                <a:ext uri="{FF2B5EF4-FFF2-40B4-BE49-F238E27FC236}">
                  <a16:creationId xmlns:a16="http://schemas.microsoft.com/office/drawing/2014/main" id="{F7B8ED4F-6EC7-426B-AC3D-60D6A33613C9}"/>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6" name="Freeform 9">
              <a:extLst>
                <a:ext uri="{FF2B5EF4-FFF2-40B4-BE49-F238E27FC236}">
                  <a16:creationId xmlns:a16="http://schemas.microsoft.com/office/drawing/2014/main" id="{0D12C6C3-141F-4101-9719-E725C53CA56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7" name="Freeform 10">
              <a:extLst>
                <a:ext uri="{FF2B5EF4-FFF2-40B4-BE49-F238E27FC236}">
                  <a16:creationId xmlns:a16="http://schemas.microsoft.com/office/drawing/2014/main" id="{1D8E19FE-E69C-419B-9698-4AE8B461C9B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8" name="Oval 157">
              <a:extLst>
                <a:ext uri="{FF2B5EF4-FFF2-40B4-BE49-F238E27FC236}">
                  <a16:creationId xmlns:a16="http://schemas.microsoft.com/office/drawing/2014/main" id="{33115AF9-8714-491E-8664-655CE7218EA7}"/>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9" name="Oval 158">
              <a:extLst>
                <a:ext uri="{FF2B5EF4-FFF2-40B4-BE49-F238E27FC236}">
                  <a16:creationId xmlns:a16="http://schemas.microsoft.com/office/drawing/2014/main" id="{522F6E03-6833-4672-8C6E-539518D1893B}"/>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0" name="Rectangle 159">
              <a:extLst>
                <a:ext uri="{FF2B5EF4-FFF2-40B4-BE49-F238E27FC236}">
                  <a16:creationId xmlns:a16="http://schemas.microsoft.com/office/drawing/2014/main" id="{8BD4BAED-39CF-4A15-9D73-BD1561968B0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61" name="Group 4">
            <a:extLst>
              <a:ext uri="{FF2B5EF4-FFF2-40B4-BE49-F238E27FC236}">
                <a16:creationId xmlns:a16="http://schemas.microsoft.com/office/drawing/2014/main" id="{EFAFC49A-7B89-4A51-8191-5AC1B9BAF012}"/>
              </a:ext>
            </a:extLst>
          </p:cNvPr>
          <p:cNvGrpSpPr>
            <a:grpSpLocks noChangeAspect="1"/>
          </p:cNvGrpSpPr>
          <p:nvPr/>
        </p:nvGrpSpPr>
        <p:grpSpPr bwMode="auto">
          <a:xfrm>
            <a:off x="5311856" y="3105867"/>
            <a:ext cx="160341" cy="257214"/>
            <a:chOff x="6" y="12"/>
            <a:chExt cx="192" cy="308"/>
          </a:xfrm>
        </p:grpSpPr>
        <p:sp>
          <p:nvSpPr>
            <p:cNvPr id="162" name="Rectangle 161">
              <a:extLst>
                <a:ext uri="{FF2B5EF4-FFF2-40B4-BE49-F238E27FC236}">
                  <a16:creationId xmlns:a16="http://schemas.microsoft.com/office/drawing/2014/main" id="{9FE131F7-6140-4A29-9CF3-F338B85AB991}"/>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3" name="Rectangle 162">
              <a:extLst>
                <a:ext uri="{FF2B5EF4-FFF2-40B4-BE49-F238E27FC236}">
                  <a16:creationId xmlns:a16="http://schemas.microsoft.com/office/drawing/2014/main" id="{6A88D500-5C4D-495D-980E-3DB54AD4C2F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4" name="Rectangle 163">
              <a:extLst>
                <a:ext uri="{FF2B5EF4-FFF2-40B4-BE49-F238E27FC236}">
                  <a16:creationId xmlns:a16="http://schemas.microsoft.com/office/drawing/2014/main" id="{7FBBC02A-D3B8-4DCF-9D32-C13EB2E6B050}"/>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5" name="Rectangle 164">
              <a:extLst>
                <a:ext uri="{FF2B5EF4-FFF2-40B4-BE49-F238E27FC236}">
                  <a16:creationId xmlns:a16="http://schemas.microsoft.com/office/drawing/2014/main" id="{4D3E20B0-58EE-43E1-84E0-61A81380B75B}"/>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6" name="Freeform 9">
              <a:extLst>
                <a:ext uri="{FF2B5EF4-FFF2-40B4-BE49-F238E27FC236}">
                  <a16:creationId xmlns:a16="http://schemas.microsoft.com/office/drawing/2014/main" id="{4BD93028-0ADA-4959-94FC-5992D588BB2D}"/>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7" name="Freeform 10">
              <a:extLst>
                <a:ext uri="{FF2B5EF4-FFF2-40B4-BE49-F238E27FC236}">
                  <a16:creationId xmlns:a16="http://schemas.microsoft.com/office/drawing/2014/main" id="{9B9B8AAA-1713-4B6C-898D-7BE3434272DF}"/>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8" name="Oval 167">
              <a:extLst>
                <a:ext uri="{FF2B5EF4-FFF2-40B4-BE49-F238E27FC236}">
                  <a16:creationId xmlns:a16="http://schemas.microsoft.com/office/drawing/2014/main" id="{8D083569-94D7-4F39-80CA-0387011D5DCD}"/>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9" name="Oval 168">
              <a:extLst>
                <a:ext uri="{FF2B5EF4-FFF2-40B4-BE49-F238E27FC236}">
                  <a16:creationId xmlns:a16="http://schemas.microsoft.com/office/drawing/2014/main" id="{89ADC1B7-1444-4F0C-BD03-DFFBC41E2BD9}"/>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0" name="Rectangle 169">
              <a:extLst>
                <a:ext uri="{FF2B5EF4-FFF2-40B4-BE49-F238E27FC236}">
                  <a16:creationId xmlns:a16="http://schemas.microsoft.com/office/drawing/2014/main" id="{751FCF71-B1EF-4E4B-8AEE-E5EE8EEBDD88}"/>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71" name="Group 4">
            <a:extLst>
              <a:ext uri="{FF2B5EF4-FFF2-40B4-BE49-F238E27FC236}">
                <a16:creationId xmlns:a16="http://schemas.microsoft.com/office/drawing/2014/main" id="{3475EA0A-EAF4-4B76-A808-02903B833CF7}"/>
              </a:ext>
            </a:extLst>
          </p:cNvPr>
          <p:cNvGrpSpPr>
            <a:grpSpLocks noChangeAspect="1"/>
          </p:cNvGrpSpPr>
          <p:nvPr/>
        </p:nvGrpSpPr>
        <p:grpSpPr bwMode="auto">
          <a:xfrm>
            <a:off x="5909302" y="3004103"/>
            <a:ext cx="160341" cy="257214"/>
            <a:chOff x="6" y="12"/>
            <a:chExt cx="192" cy="308"/>
          </a:xfrm>
        </p:grpSpPr>
        <p:sp>
          <p:nvSpPr>
            <p:cNvPr id="172" name="Rectangle 171">
              <a:extLst>
                <a:ext uri="{FF2B5EF4-FFF2-40B4-BE49-F238E27FC236}">
                  <a16:creationId xmlns:a16="http://schemas.microsoft.com/office/drawing/2014/main" id="{30202E6D-433D-4E67-9485-DCADFDBE11C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3" name="Rectangle 172">
              <a:extLst>
                <a:ext uri="{FF2B5EF4-FFF2-40B4-BE49-F238E27FC236}">
                  <a16:creationId xmlns:a16="http://schemas.microsoft.com/office/drawing/2014/main" id="{13E05F20-711C-4702-9CF7-0A55D4F03D69}"/>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4" name="Rectangle 173">
              <a:extLst>
                <a:ext uri="{FF2B5EF4-FFF2-40B4-BE49-F238E27FC236}">
                  <a16:creationId xmlns:a16="http://schemas.microsoft.com/office/drawing/2014/main" id="{F2E6EECF-FC6D-4E78-91A7-835ED6BE026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5" name="Rectangle 174">
              <a:extLst>
                <a:ext uri="{FF2B5EF4-FFF2-40B4-BE49-F238E27FC236}">
                  <a16:creationId xmlns:a16="http://schemas.microsoft.com/office/drawing/2014/main" id="{978730F6-2333-465A-A79D-FC9EC30B1D0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6" name="Freeform 9">
              <a:extLst>
                <a:ext uri="{FF2B5EF4-FFF2-40B4-BE49-F238E27FC236}">
                  <a16:creationId xmlns:a16="http://schemas.microsoft.com/office/drawing/2014/main" id="{16A08B85-DC10-4B83-813C-E20FDEF75561}"/>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7" name="Freeform 10">
              <a:extLst>
                <a:ext uri="{FF2B5EF4-FFF2-40B4-BE49-F238E27FC236}">
                  <a16:creationId xmlns:a16="http://schemas.microsoft.com/office/drawing/2014/main" id="{44D1488C-B3A3-47CA-9260-C2192F6E56FC}"/>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8" name="Oval 177">
              <a:extLst>
                <a:ext uri="{FF2B5EF4-FFF2-40B4-BE49-F238E27FC236}">
                  <a16:creationId xmlns:a16="http://schemas.microsoft.com/office/drawing/2014/main" id="{32198FEE-ED38-4E83-8EEC-DBA177E67A6F}"/>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9" name="Oval 178">
              <a:extLst>
                <a:ext uri="{FF2B5EF4-FFF2-40B4-BE49-F238E27FC236}">
                  <a16:creationId xmlns:a16="http://schemas.microsoft.com/office/drawing/2014/main" id="{191927BC-D119-4B49-AB0D-A37E6E885B07}"/>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0" name="Rectangle 179">
              <a:extLst>
                <a:ext uri="{FF2B5EF4-FFF2-40B4-BE49-F238E27FC236}">
                  <a16:creationId xmlns:a16="http://schemas.microsoft.com/office/drawing/2014/main" id="{2D6BDB25-6677-4DA3-A6BC-FF49308DD8E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81" name="Group 4">
            <a:extLst>
              <a:ext uri="{FF2B5EF4-FFF2-40B4-BE49-F238E27FC236}">
                <a16:creationId xmlns:a16="http://schemas.microsoft.com/office/drawing/2014/main" id="{F8C7FD3A-1EB8-40A8-80D0-92BFA7F4AF69}"/>
              </a:ext>
            </a:extLst>
          </p:cNvPr>
          <p:cNvGrpSpPr>
            <a:grpSpLocks noChangeAspect="1"/>
          </p:cNvGrpSpPr>
          <p:nvPr/>
        </p:nvGrpSpPr>
        <p:grpSpPr bwMode="auto">
          <a:xfrm>
            <a:off x="6659394" y="3419363"/>
            <a:ext cx="160341" cy="257214"/>
            <a:chOff x="6" y="12"/>
            <a:chExt cx="192" cy="308"/>
          </a:xfrm>
        </p:grpSpPr>
        <p:sp>
          <p:nvSpPr>
            <p:cNvPr id="182" name="Rectangle 181">
              <a:extLst>
                <a:ext uri="{FF2B5EF4-FFF2-40B4-BE49-F238E27FC236}">
                  <a16:creationId xmlns:a16="http://schemas.microsoft.com/office/drawing/2014/main" id="{BB7C0810-1CD6-4A92-B1BF-E25D9B2DA553}"/>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3" name="Rectangle 182">
              <a:extLst>
                <a:ext uri="{FF2B5EF4-FFF2-40B4-BE49-F238E27FC236}">
                  <a16:creationId xmlns:a16="http://schemas.microsoft.com/office/drawing/2014/main" id="{4CE187BC-B62B-4B55-B653-3741B458A6F5}"/>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4" name="Rectangle 183">
              <a:extLst>
                <a:ext uri="{FF2B5EF4-FFF2-40B4-BE49-F238E27FC236}">
                  <a16:creationId xmlns:a16="http://schemas.microsoft.com/office/drawing/2014/main" id="{4EAF297E-99A9-42DC-9608-DDF060955E1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5" name="Rectangle 184">
              <a:extLst>
                <a:ext uri="{FF2B5EF4-FFF2-40B4-BE49-F238E27FC236}">
                  <a16:creationId xmlns:a16="http://schemas.microsoft.com/office/drawing/2014/main" id="{506E4DE7-ECCC-476A-9886-DAB9B4A01727}"/>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6" name="Freeform 9">
              <a:extLst>
                <a:ext uri="{FF2B5EF4-FFF2-40B4-BE49-F238E27FC236}">
                  <a16:creationId xmlns:a16="http://schemas.microsoft.com/office/drawing/2014/main" id="{3493D56A-8B2B-4B4D-9080-7048900CFC0E}"/>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7" name="Freeform 10">
              <a:extLst>
                <a:ext uri="{FF2B5EF4-FFF2-40B4-BE49-F238E27FC236}">
                  <a16:creationId xmlns:a16="http://schemas.microsoft.com/office/drawing/2014/main" id="{C0CACF1C-06BA-4C26-A4A5-16BA6BABE86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8" name="Oval 187">
              <a:extLst>
                <a:ext uri="{FF2B5EF4-FFF2-40B4-BE49-F238E27FC236}">
                  <a16:creationId xmlns:a16="http://schemas.microsoft.com/office/drawing/2014/main" id="{818D7A0B-2997-4E2C-ADCF-F4768F5050F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9" name="Oval 188">
              <a:extLst>
                <a:ext uri="{FF2B5EF4-FFF2-40B4-BE49-F238E27FC236}">
                  <a16:creationId xmlns:a16="http://schemas.microsoft.com/office/drawing/2014/main" id="{546E589E-E388-46D8-85E2-25FB3F64C25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0" name="Rectangle 189">
              <a:extLst>
                <a:ext uri="{FF2B5EF4-FFF2-40B4-BE49-F238E27FC236}">
                  <a16:creationId xmlns:a16="http://schemas.microsoft.com/office/drawing/2014/main" id="{4D8B548F-F6EC-4D30-B601-27374723428F}"/>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91" name="Group 4">
            <a:extLst>
              <a:ext uri="{FF2B5EF4-FFF2-40B4-BE49-F238E27FC236}">
                <a16:creationId xmlns:a16="http://schemas.microsoft.com/office/drawing/2014/main" id="{1ED48BD5-62B4-4DFA-8664-2FF08F4EEA6C}"/>
              </a:ext>
            </a:extLst>
          </p:cNvPr>
          <p:cNvGrpSpPr>
            <a:grpSpLocks noChangeAspect="1"/>
          </p:cNvGrpSpPr>
          <p:nvPr/>
        </p:nvGrpSpPr>
        <p:grpSpPr bwMode="auto">
          <a:xfrm>
            <a:off x="6473923" y="2884287"/>
            <a:ext cx="160341" cy="257214"/>
            <a:chOff x="6" y="12"/>
            <a:chExt cx="192" cy="308"/>
          </a:xfrm>
        </p:grpSpPr>
        <p:sp>
          <p:nvSpPr>
            <p:cNvPr id="192" name="Rectangle 191">
              <a:extLst>
                <a:ext uri="{FF2B5EF4-FFF2-40B4-BE49-F238E27FC236}">
                  <a16:creationId xmlns:a16="http://schemas.microsoft.com/office/drawing/2014/main" id="{3ECEA24B-5A7D-4D57-A09E-687D393E138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3" name="Rectangle 192">
              <a:extLst>
                <a:ext uri="{FF2B5EF4-FFF2-40B4-BE49-F238E27FC236}">
                  <a16:creationId xmlns:a16="http://schemas.microsoft.com/office/drawing/2014/main" id="{E89F73E9-F2DA-4B1D-828D-2E6F77278A71}"/>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4" name="Rectangle 193">
              <a:extLst>
                <a:ext uri="{FF2B5EF4-FFF2-40B4-BE49-F238E27FC236}">
                  <a16:creationId xmlns:a16="http://schemas.microsoft.com/office/drawing/2014/main" id="{AEAB0D20-FE0E-4047-AFBF-808BDB47FD2D}"/>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5" name="Rectangle 194">
              <a:extLst>
                <a:ext uri="{FF2B5EF4-FFF2-40B4-BE49-F238E27FC236}">
                  <a16:creationId xmlns:a16="http://schemas.microsoft.com/office/drawing/2014/main" id="{81EDD396-02F1-4A11-A4B7-713499A8A76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6" name="Freeform 9">
              <a:extLst>
                <a:ext uri="{FF2B5EF4-FFF2-40B4-BE49-F238E27FC236}">
                  <a16:creationId xmlns:a16="http://schemas.microsoft.com/office/drawing/2014/main" id="{2EB5F315-070E-4885-8F14-64DCE55417A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7" name="Freeform 10">
              <a:extLst>
                <a:ext uri="{FF2B5EF4-FFF2-40B4-BE49-F238E27FC236}">
                  <a16:creationId xmlns:a16="http://schemas.microsoft.com/office/drawing/2014/main" id="{B5AB442D-93FF-4557-856C-E76CD037EB60}"/>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8" name="Oval 197">
              <a:extLst>
                <a:ext uri="{FF2B5EF4-FFF2-40B4-BE49-F238E27FC236}">
                  <a16:creationId xmlns:a16="http://schemas.microsoft.com/office/drawing/2014/main" id="{EA95D65D-5007-427F-BBED-C25E7FD4BAF4}"/>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9" name="Oval 198">
              <a:extLst>
                <a:ext uri="{FF2B5EF4-FFF2-40B4-BE49-F238E27FC236}">
                  <a16:creationId xmlns:a16="http://schemas.microsoft.com/office/drawing/2014/main" id="{124C6ACA-E6EB-43C1-848C-6071F7BA376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0" name="Rectangle 199">
              <a:extLst>
                <a:ext uri="{FF2B5EF4-FFF2-40B4-BE49-F238E27FC236}">
                  <a16:creationId xmlns:a16="http://schemas.microsoft.com/office/drawing/2014/main" id="{B4278564-C4C8-4FEC-9104-39EBDA737243}"/>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01" name="Group 4">
            <a:extLst>
              <a:ext uri="{FF2B5EF4-FFF2-40B4-BE49-F238E27FC236}">
                <a16:creationId xmlns:a16="http://schemas.microsoft.com/office/drawing/2014/main" id="{9F3B0DD9-EAFD-46B6-9925-634D9F0F8632}"/>
              </a:ext>
            </a:extLst>
          </p:cNvPr>
          <p:cNvGrpSpPr>
            <a:grpSpLocks noChangeAspect="1"/>
          </p:cNvGrpSpPr>
          <p:nvPr/>
        </p:nvGrpSpPr>
        <p:grpSpPr bwMode="auto">
          <a:xfrm>
            <a:off x="7007358" y="3023800"/>
            <a:ext cx="160341" cy="257214"/>
            <a:chOff x="6" y="12"/>
            <a:chExt cx="192" cy="308"/>
          </a:xfrm>
        </p:grpSpPr>
        <p:sp>
          <p:nvSpPr>
            <p:cNvPr id="202" name="Rectangle 201">
              <a:extLst>
                <a:ext uri="{FF2B5EF4-FFF2-40B4-BE49-F238E27FC236}">
                  <a16:creationId xmlns:a16="http://schemas.microsoft.com/office/drawing/2014/main" id="{1BD8FA37-F3F3-4893-AA24-F50F352A226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3" name="Rectangle 202">
              <a:extLst>
                <a:ext uri="{FF2B5EF4-FFF2-40B4-BE49-F238E27FC236}">
                  <a16:creationId xmlns:a16="http://schemas.microsoft.com/office/drawing/2014/main" id="{3714E58F-8FB0-422E-BC6F-7C7879600B7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4" name="Rectangle 203">
              <a:extLst>
                <a:ext uri="{FF2B5EF4-FFF2-40B4-BE49-F238E27FC236}">
                  <a16:creationId xmlns:a16="http://schemas.microsoft.com/office/drawing/2014/main" id="{CE83FF08-7163-4B6F-AE3B-020EBB3FB55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5" name="Rectangle 204">
              <a:extLst>
                <a:ext uri="{FF2B5EF4-FFF2-40B4-BE49-F238E27FC236}">
                  <a16:creationId xmlns:a16="http://schemas.microsoft.com/office/drawing/2014/main" id="{D428E740-8DE3-4C93-B70B-DA935FDB5B0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6" name="Freeform 9">
              <a:extLst>
                <a:ext uri="{FF2B5EF4-FFF2-40B4-BE49-F238E27FC236}">
                  <a16:creationId xmlns:a16="http://schemas.microsoft.com/office/drawing/2014/main" id="{BD1D130E-46DB-4CBC-9B6C-01BCB7B79B7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7" name="Freeform 10">
              <a:extLst>
                <a:ext uri="{FF2B5EF4-FFF2-40B4-BE49-F238E27FC236}">
                  <a16:creationId xmlns:a16="http://schemas.microsoft.com/office/drawing/2014/main" id="{7F1D7D00-BD6D-482F-A99A-7BFAE658EFC7}"/>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8" name="Oval 207">
              <a:extLst>
                <a:ext uri="{FF2B5EF4-FFF2-40B4-BE49-F238E27FC236}">
                  <a16:creationId xmlns:a16="http://schemas.microsoft.com/office/drawing/2014/main" id="{33760273-30F9-44B0-9EA5-0CE5616C1820}"/>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9" name="Oval 208">
              <a:extLst>
                <a:ext uri="{FF2B5EF4-FFF2-40B4-BE49-F238E27FC236}">
                  <a16:creationId xmlns:a16="http://schemas.microsoft.com/office/drawing/2014/main" id="{91D7BACD-F4D0-4B0D-A0F8-B66E405B8DA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0" name="Rectangle 209">
              <a:extLst>
                <a:ext uri="{FF2B5EF4-FFF2-40B4-BE49-F238E27FC236}">
                  <a16:creationId xmlns:a16="http://schemas.microsoft.com/office/drawing/2014/main" id="{CAC45B93-807D-47F9-859B-5B7A43789FD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11" name="Group 4">
            <a:extLst>
              <a:ext uri="{FF2B5EF4-FFF2-40B4-BE49-F238E27FC236}">
                <a16:creationId xmlns:a16="http://schemas.microsoft.com/office/drawing/2014/main" id="{E688496F-CBBD-469E-B4E3-BD6BF7226DB4}"/>
              </a:ext>
            </a:extLst>
          </p:cNvPr>
          <p:cNvGrpSpPr>
            <a:grpSpLocks noChangeAspect="1"/>
          </p:cNvGrpSpPr>
          <p:nvPr/>
        </p:nvGrpSpPr>
        <p:grpSpPr bwMode="auto">
          <a:xfrm>
            <a:off x="5886321" y="3557236"/>
            <a:ext cx="160341" cy="257214"/>
            <a:chOff x="6" y="12"/>
            <a:chExt cx="192" cy="308"/>
          </a:xfrm>
        </p:grpSpPr>
        <p:sp>
          <p:nvSpPr>
            <p:cNvPr id="212" name="Rectangle 211">
              <a:extLst>
                <a:ext uri="{FF2B5EF4-FFF2-40B4-BE49-F238E27FC236}">
                  <a16:creationId xmlns:a16="http://schemas.microsoft.com/office/drawing/2014/main" id="{8F2111BB-AA63-4D99-B606-72331441BE8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3" name="Rectangle 212">
              <a:extLst>
                <a:ext uri="{FF2B5EF4-FFF2-40B4-BE49-F238E27FC236}">
                  <a16:creationId xmlns:a16="http://schemas.microsoft.com/office/drawing/2014/main" id="{7697BE6E-FFC0-440C-B206-F2B2A46E9067}"/>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4" name="Rectangle 213">
              <a:extLst>
                <a:ext uri="{FF2B5EF4-FFF2-40B4-BE49-F238E27FC236}">
                  <a16:creationId xmlns:a16="http://schemas.microsoft.com/office/drawing/2014/main" id="{72DED754-0ABE-4F32-AD37-754177D5DFBC}"/>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5" name="Rectangle 214">
              <a:extLst>
                <a:ext uri="{FF2B5EF4-FFF2-40B4-BE49-F238E27FC236}">
                  <a16:creationId xmlns:a16="http://schemas.microsoft.com/office/drawing/2014/main" id="{14517E12-A36D-4D6A-8518-5B6E38C24DB6}"/>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6" name="Freeform 9">
              <a:extLst>
                <a:ext uri="{FF2B5EF4-FFF2-40B4-BE49-F238E27FC236}">
                  <a16:creationId xmlns:a16="http://schemas.microsoft.com/office/drawing/2014/main" id="{734C3213-46C0-40E4-8F4D-65D5CAEF018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7" name="Freeform 10">
              <a:extLst>
                <a:ext uri="{FF2B5EF4-FFF2-40B4-BE49-F238E27FC236}">
                  <a16:creationId xmlns:a16="http://schemas.microsoft.com/office/drawing/2014/main" id="{87523452-0613-4F47-AEF6-ABD2D8E150C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8" name="Oval 217">
              <a:extLst>
                <a:ext uri="{FF2B5EF4-FFF2-40B4-BE49-F238E27FC236}">
                  <a16:creationId xmlns:a16="http://schemas.microsoft.com/office/drawing/2014/main" id="{7D62AC00-DD0D-41AF-8BBB-D826D2B434C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9" name="Oval 218">
              <a:extLst>
                <a:ext uri="{FF2B5EF4-FFF2-40B4-BE49-F238E27FC236}">
                  <a16:creationId xmlns:a16="http://schemas.microsoft.com/office/drawing/2014/main" id="{2D5CBFA4-5A4F-48AB-AD20-B38192DB3B56}"/>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0" name="Rectangle 219">
              <a:extLst>
                <a:ext uri="{FF2B5EF4-FFF2-40B4-BE49-F238E27FC236}">
                  <a16:creationId xmlns:a16="http://schemas.microsoft.com/office/drawing/2014/main" id="{E89C6B1A-27F1-4D0B-AACB-59ADB89782CD}"/>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21" name="Group 4">
            <a:extLst>
              <a:ext uri="{FF2B5EF4-FFF2-40B4-BE49-F238E27FC236}">
                <a16:creationId xmlns:a16="http://schemas.microsoft.com/office/drawing/2014/main" id="{8B2491AD-9050-48FD-A6BB-38D9B9057537}"/>
              </a:ext>
            </a:extLst>
          </p:cNvPr>
          <p:cNvGrpSpPr>
            <a:grpSpLocks noChangeAspect="1"/>
          </p:cNvGrpSpPr>
          <p:nvPr/>
        </p:nvGrpSpPr>
        <p:grpSpPr bwMode="auto">
          <a:xfrm>
            <a:off x="5016413" y="3509636"/>
            <a:ext cx="160341" cy="257214"/>
            <a:chOff x="6" y="12"/>
            <a:chExt cx="192" cy="308"/>
          </a:xfrm>
        </p:grpSpPr>
        <p:sp>
          <p:nvSpPr>
            <p:cNvPr id="222" name="Rectangle 221">
              <a:extLst>
                <a:ext uri="{FF2B5EF4-FFF2-40B4-BE49-F238E27FC236}">
                  <a16:creationId xmlns:a16="http://schemas.microsoft.com/office/drawing/2014/main" id="{7A2E5BF4-907D-4D25-B217-30EF8332D96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3" name="Rectangle 222">
              <a:extLst>
                <a:ext uri="{FF2B5EF4-FFF2-40B4-BE49-F238E27FC236}">
                  <a16:creationId xmlns:a16="http://schemas.microsoft.com/office/drawing/2014/main" id="{582875D1-2CB1-44F3-BB0E-1D4F87C2007F}"/>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4" name="Rectangle 223">
              <a:extLst>
                <a:ext uri="{FF2B5EF4-FFF2-40B4-BE49-F238E27FC236}">
                  <a16:creationId xmlns:a16="http://schemas.microsoft.com/office/drawing/2014/main" id="{14C99DD1-9F0E-41F6-9E6D-C182BD5F0367}"/>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5" name="Rectangle 224">
              <a:extLst>
                <a:ext uri="{FF2B5EF4-FFF2-40B4-BE49-F238E27FC236}">
                  <a16:creationId xmlns:a16="http://schemas.microsoft.com/office/drawing/2014/main" id="{D4764409-655E-4F50-AA3A-4CF0CD36C9C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6" name="Freeform 9">
              <a:extLst>
                <a:ext uri="{FF2B5EF4-FFF2-40B4-BE49-F238E27FC236}">
                  <a16:creationId xmlns:a16="http://schemas.microsoft.com/office/drawing/2014/main" id="{CCDBF3E8-CDDB-476C-A822-B01A2B4BB2D9}"/>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7" name="Freeform 10">
              <a:extLst>
                <a:ext uri="{FF2B5EF4-FFF2-40B4-BE49-F238E27FC236}">
                  <a16:creationId xmlns:a16="http://schemas.microsoft.com/office/drawing/2014/main" id="{46B8E8AE-AAC8-4C88-9F8D-B6D34EEB3DB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8" name="Oval 227">
              <a:extLst>
                <a:ext uri="{FF2B5EF4-FFF2-40B4-BE49-F238E27FC236}">
                  <a16:creationId xmlns:a16="http://schemas.microsoft.com/office/drawing/2014/main" id="{BEE52AE3-D390-4FA0-AE6F-50654EE31338}"/>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9" name="Oval 228">
              <a:extLst>
                <a:ext uri="{FF2B5EF4-FFF2-40B4-BE49-F238E27FC236}">
                  <a16:creationId xmlns:a16="http://schemas.microsoft.com/office/drawing/2014/main" id="{2C5EC4EE-D0CC-4563-B45E-B1D725450D9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30" name="Rectangle 229">
              <a:extLst>
                <a:ext uri="{FF2B5EF4-FFF2-40B4-BE49-F238E27FC236}">
                  <a16:creationId xmlns:a16="http://schemas.microsoft.com/office/drawing/2014/main" id="{12D315A3-2E58-481C-801E-8C75EBF57B4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sp>
        <p:nvSpPr>
          <p:cNvPr id="119" name="Title 1">
            <a:extLst>
              <a:ext uri="{FF2B5EF4-FFF2-40B4-BE49-F238E27FC236}">
                <a16:creationId xmlns:a16="http://schemas.microsoft.com/office/drawing/2014/main" id="{614DD8F0-91B4-4997-9BE5-2DB29A5948EB}"/>
              </a:ext>
            </a:extLst>
          </p:cNvPr>
          <p:cNvSpPr txBox="1">
            <a:spLocks/>
          </p:cNvSpPr>
          <p:nvPr/>
        </p:nvSpPr>
        <p:spPr>
          <a:xfrm>
            <a:off x="3681590" y="6464229"/>
            <a:ext cx="4746901" cy="323220"/>
          </a:xfrm>
          <a:prstGeom prst="rect">
            <a:avLst/>
          </a:prstGeom>
        </p:spPr>
        <p:txBody>
          <a:bodyPr vert="horz" lIns="91427" tIns="45713" rIns="91427" bIns="45713"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r>
              <a:rPr lang="en-US" sz="2200">
                <a:solidFill>
                  <a:prstClr val="black"/>
                </a:solidFill>
                <a:latin typeface="Segoe UI" panose="020B0502040204020203" pitchFamily="34" charset="0"/>
                <a:cs typeface="Segoe UI" panose="020B0502040204020203" pitchFamily="34" charset="0"/>
              </a:rPr>
              <a:t>The “evolution” of application platforms</a:t>
            </a:r>
          </a:p>
        </p:txBody>
      </p:sp>
      <p:sp>
        <p:nvSpPr>
          <p:cNvPr id="120" name="Title 30">
            <a:extLst>
              <a:ext uri="{FF2B5EF4-FFF2-40B4-BE49-F238E27FC236}">
                <a16:creationId xmlns:a16="http://schemas.microsoft.com/office/drawing/2014/main" id="{655844E9-0737-456C-B8A5-4F6433C9373C}"/>
              </a:ext>
            </a:extLst>
          </p:cNvPr>
          <p:cNvSpPr txBox="1">
            <a:spLocks/>
          </p:cNvSpPr>
          <p:nvPr/>
        </p:nvSpPr>
        <p:spPr>
          <a:xfrm>
            <a:off x="2687184" y="175911"/>
            <a:ext cx="6998724" cy="899537"/>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3200" dirty="0">
                <a:gradFill>
                  <a:gsLst>
                    <a:gs pos="1250">
                      <a:srgbClr val="353535"/>
                    </a:gs>
                    <a:gs pos="100000">
                      <a:srgbClr val="353535"/>
                    </a:gs>
                  </a:gsLst>
                  <a:lin ang="5400000" scaled="0"/>
                </a:gradFill>
                <a:latin typeface="Segoe UI Light"/>
              </a:rPr>
              <a:t>What is Serverless?</a:t>
            </a:r>
          </a:p>
        </p:txBody>
      </p:sp>
    </p:spTree>
    <p:extLst>
      <p:ext uri="{BB962C8B-B14F-4D97-AF65-F5344CB8AC3E}">
        <p14:creationId xmlns:p14="http://schemas.microsoft.com/office/powerpoint/2010/main" val="893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8000" y="175045"/>
            <a:ext cx="10515600" cy="751352"/>
          </a:xfrm>
        </p:spPr>
        <p:txBody>
          <a:bodyPr/>
          <a:lstStyle/>
          <a:p>
            <a:r>
              <a:rPr lang="en-US" dirty="0">
                <a:latin typeface="Segoe UI Light" panose="020B0502040204020203" pitchFamily="34" charset="0"/>
                <a:cs typeface="Segoe UI Light" panose="020B0502040204020203" pitchFamily="34" charset="0"/>
              </a:rPr>
              <a:t>What is Serverless?</a:t>
            </a:r>
          </a:p>
        </p:txBody>
      </p:sp>
      <p:grpSp>
        <p:nvGrpSpPr>
          <p:cNvPr id="203" name="Group 202"/>
          <p:cNvGrpSpPr/>
          <p:nvPr/>
        </p:nvGrpSpPr>
        <p:grpSpPr>
          <a:xfrm>
            <a:off x="3859926" y="1189494"/>
            <a:ext cx="4191748" cy="5173599"/>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Event-driven scale</a:t>
              </a:r>
            </a:p>
          </p:txBody>
        </p:sp>
      </p:grpSp>
      <p:grpSp>
        <p:nvGrpSpPr>
          <p:cNvPr id="204" name="Group 203"/>
          <p:cNvGrpSpPr/>
          <p:nvPr/>
        </p:nvGrpSpPr>
        <p:grpSpPr>
          <a:xfrm>
            <a:off x="7567563" y="841019"/>
            <a:ext cx="4888698" cy="5522074"/>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Sub-second billing</a:t>
              </a:r>
            </a:p>
          </p:txBody>
        </p:sp>
      </p:grpSp>
      <p:grpSp>
        <p:nvGrpSpPr>
          <p:cNvPr id="202" name="Group 201"/>
          <p:cNvGrpSpPr/>
          <p:nvPr/>
        </p:nvGrpSpPr>
        <p:grpSpPr>
          <a:xfrm>
            <a:off x="826050" y="779905"/>
            <a:ext cx="2559957" cy="5583188"/>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4784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11" y="161012"/>
            <a:ext cx="10515600" cy="717883"/>
          </a:xfrm>
        </p:spPr>
        <p:txBody>
          <a:bodyPr/>
          <a:lstStyle/>
          <a:p>
            <a:r>
              <a:rPr lang="en-US" dirty="0">
                <a:latin typeface="Segoe UI Light" panose="020B0502040204020203" pitchFamily="34" charset="0"/>
                <a:cs typeface="Segoe UI Light" panose="020B0502040204020203" pitchFamily="34" charset="0"/>
              </a:rPr>
              <a:t>Benefits of Serverless</a:t>
            </a:r>
          </a:p>
        </p:txBody>
      </p:sp>
      <p:grpSp>
        <p:nvGrpSpPr>
          <p:cNvPr id="174" name="Group 173"/>
          <p:cNvGrpSpPr/>
          <p:nvPr/>
        </p:nvGrpSpPr>
        <p:grpSpPr>
          <a:xfrm>
            <a:off x="7829842" y="1454883"/>
            <a:ext cx="4094412" cy="4546855"/>
            <a:chOff x="7830087" y="1454603"/>
            <a:chExt cx="4094993" cy="4547502"/>
          </a:xfrm>
        </p:grpSpPr>
        <p:sp>
          <p:nvSpPr>
            <p:cNvPr id="8" name="TextBox 7"/>
            <p:cNvSpPr txBox="1"/>
            <p:nvPr/>
          </p:nvSpPr>
          <p:spPr>
            <a:xfrm>
              <a:off x="896318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Manage less</a:t>
              </a:r>
            </a:p>
          </p:txBody>
        </p:sp>
        <p:pic>
          <p:nvPicPr>
            <p:cNvPr id="9" name="Picture 8"/>
            <p:cNvPicPr>
              <a:picLocks noChangeAspect="1"/>
            </p:cNvPicPr>
            <p:nvPr/>
          </p:nvPicPr>
          <p:blipFill>
            <a:blip r:embed="rId3"/>
            <a:stretch>
              <a:fillRect/>
            </a:stretch>
          </p:blipFill>
          <p:spPr>
            <a:xfrm>
              <a:off x="7830087" y="1454603"/>
              <a:ext cx="4094993" cy="4094993"/>
            </a:xfrm>
            <a:prstGeom prst="rect">
              <a:avLst/>
            </a:prstGeom>
          </p:spPr>
        </p:pic>
      </p:grpSp>
      <p:grpSp>
        <p:nvGrpSpPr>
          <p:cNvPr id="172" name="Group 171"/>
          <p:cNvGrpSpPr/>
          <p:nvPr/>
        </p:nvGrpSpPr>
        <p:grpSpPr>
          <a:xfrm>
            <a:off x="981389" y="1644017"/>
            <a:ext cx="3288869" cy="4205343"/>
            <a:chOff x="980663" y="1643764"/>
            <a:chExt cx="3289336" cy="4205941"/>
          </a:xfrm>
        </p:grpSpPr>
        <p:sp>
          <p:nvSpPr>
            <p:cNvPr id="6" name="TextBox 5"/>
            <p:cNvSpPr txBox="1"/>
            <p:nvPr/>
          </p:nvSpPr>
          <p:spPr>
            <a:xfrm>
              <a:off x="1613240" y="5249514"/>
              <a:ext cx="2180183"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Micro-pricing</a:t>
              </a:r>
            </a:p>
          </p:txBody>
        </p:sp>
        <p:pic>
          <p:nvPicPr>
            <p:cNvPr id="10" name="Picture 9"/>
            <p:cNvPicPr>
              <a:picLocks noChangeAspect="1"/>
            </p:cNvPicPr>
            <p:nvPr/>
          </p:nvPicPr>
          <p:blipFill>
            <a:blip r:embed="rId4"/>
            <a:stretch>
              <a:fillRect/>
            </a:stretch>
          </p:blipFill>
          <p:spPr>
            <a:xfrm>
              <a:off x="980663" y="1643764"/>
              <a:ext cx="3289336" cy="3289336"/>
            </a:xfrm>
            <a:prstGeom prst="rect">
              <a:avLst/>
            </a:prstGeom>
          </p:spPr>
        </p:pic>
      </p:grpSp>
      <p:grpSp>
        <p:nvGrpSpPr>
          <p:cNvPr id="173" name="Group 172"/>
          <p:cNvGrpSpPr/>
          <p:nvPr/>
        </p:nvGrpSpPr>
        <p:grpSpPr>
          <a:xfrm>
            <a:off x="5446803" y="1825854"/>
            <a:ext cx="1869809" cy="4175886"/>
            <a:chOff x="5446713" y="1825626"/>
            <a:chExt cx="1870076" cy="4176479"/>
          </a:xfrm>
        </p:grpSpPr>
        <p:sp>
          <p:nvSpPr>
            <p:cNvPr id="7" name="TextBox 6"/>
            <p:cNvSpPr txBox="1"/>
            <p:nvPr/>
          </p:nvSpPr>
          <p:spPr>
            <a:xfrm>
              <a:off x="546390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Ease of scale</a:t>
              </a:r>
            </a:p>
          </p:txBody>
        </p:sp>
        <p:sp>
          <p:nvSpPr>
            <p:cNvPr id="13" name="Freeform 5"/>
            <p:cNvSpPr>
              <a:spLocks/>
            </p:cNvSpPr>
            <p:nvPr/>
          </p:nvSpPr>
          <p:spPr bwMode="auto">
            <a:xfrm>
              <a:off x="5757863" y="2082801"/>
              <a:ext cx="577850" cy="657225"/>
            </a:xfrm>
            <a:custGeom>
              <a:avLst/>
              <a:gdLst>
                <a:gd name="T0" fmla="*/ 364 w 364"/>
                <a:gd name="T1" fmla="*/ 412 h 414"/>
                <a:gd name="T2" fmla="*/ 2 w 364"/>
                <a:gd name="T3" fmla="*/ 414 h 414"/>
                <a:gd name="T4" fmla="*/ 0 w 364"/>
                <a:gd name="T5" fmla="*/ 2 h 414"/>
                <a:gd name="T6" fmla="*/ 360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60"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6"/>
            <p:cNvSpPr>
              <a:spLocks/>
            </p:cNvSpPr>
            <p:nvPr/>
          </p:nvSpPr>
          <p:spPr bwMode="auto">
            <a:xfrm>
              <a:off x="6086476" y="1825626"/>
              <a:ext cx="574675" cy="657225"/>
            </a:xfrm>
            <a:custGeom>
              <a:avLst/>
              <a:gdLst>
                <a:gd name="T0" fmla="*/ 362 w 362"/>
                <a:gd name="T1" fmla="*/ 409 h 414"/>
                <a:gd name="T2" fmla="*/ 2 w 362"/>
                <a:gd name="T3" fmla="*/ 414 h 414"/>
                <a:gd name="T4" fmla="*/ 0 w 362"/>
                <a:gd name="T5" fmla="*/ 3 h 414"/>
                <a:gd name="T6" fmla="*/ 359 w 362"/>
                <a:gd name="T7" fmla="*/ 0 h 414"/>
                <a:gd name="T8" fmla="*/ 362 w 362"/>
                <a:gd name="T9" fmla="*/ 409 h 414"/>
              </a:gdLst>
              <a:ahLst/>
              <a:cxnLst>
                <a:cxn ang="0">
                  <a:pos x="T0" y="T1"/>
                </a:cxn>
                <a:cxn ang="0">
                  <a:pos x="T2" y="T3"/>
                </a:cxn>
                <a:cxn ang="0">
                  <a:pos x="T4" y="T5"/>
                </a:cxn>
                <a:cxn ang="0">
                  <a:pos x="T6" y="T7"/>
                </a:cxn>
                <a:cxn ang="0">
                  <a:pos x="T8" y="T9"/>
                </a:cxn>
              </a:cxnLst>
              <a:rect l="0" t="0" r="r" b="b"/>
              <a:pathLst>
                <a:path w="362" h="414">
                  <a:moveTo>
                    <a:pt x="362" y="409"/>
                  </a:moveTo>
                  <a:lnTo>
                    <a:pt x="2" y="414"/>
                  </a:lnTo>
                  <a:lnTo>
                    <a:pt x="0" y="3"/>
                  </a:lnTo>
                  <a:lnTo>
                    <a:pt x="359" y="0"/>
                  </a:lnTo>
                  <a:lnTo>
                    <a:pt x="362" y="40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 name="Freeform 7"/>
            <p:cNvSpPr>
              <a:spLocks/>
            </p:cNvSpPr>
            <p:nvPr/>
          </p:nvSpPr>
          <p:spPr bwMode="auto">
            <a:xfrm>
              <a:off x="6403976" y="2082801"/>
              <a:ext cx="577850" cy="657225"/>
            </a:xfrm>
            <a:custGeom>
              <a:avLst/>
              <a:gdLst>
                <a:gd name="T0" fmla="*/ 364 w 364"/>
                <a:gd name="T1" fmla="*/ 412 h 414"/>
                <a:gd name="T2" fmla="*/ 2 w 364"/>
                <a:gd name="T3" fmla="*/ 414 h 414"/>
                <a:gd name="T4" fmla="*/ 0 w 364"/>
                <a:gd name="T5" fmla="*/ 2 h 414"/>
                <a:gd name="T6" fmla="*/ 359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59"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Rectangle 8"/>
            <p:cNvSpPr>
              <a:spLocks noChangeArrowheads="1"/>
            </p:cNvSpPr>
            <p:nvPr/>
          </p:nvSpPr>
          <p:spPr bwMode="auto">
            <a:xfrm>
              <a:off x="5607051" y="2479676"/>
              <a:ext cx="768350" cy="213677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Rectangle 9"/>
            <p:cNvSpPr>
              <a:spLocks noChangeArrowheads="1"/>
            </p:cNvSpPr>
            <p:nvPr/>
          </p:nvSpPr>
          <p:spPr bwMode="auto">
            <a:xfrm>
              <a:off x="5683251" y="2557463"/>
              <a:ext cx="617538" cy="1927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Rectangle 10"/>
            <p:cNvSpPr>
              <a:spLocks noChangeArrowheads="1"/>
            </p:cNvSpPr>
            <p:nvPr/>
          </p:nvSpPr>
          <p:spPr bwMode="auto">
            <a:xfrm>
              <a:off x="5718176" y="2600326"/>
              <a:ext cx="546100" cy="139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11"/>
            <p:cNvSpPr>
              <a:spLocks noChangeArrowheads="1"/>
            </p:cNvSpPr>
            <p:nvPr/>
          </p:nvSpPr>
          <p:spPr bwMode="auto">
            <a:xfrm>
              <a:off x="5740401"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0" name="Rectangle 12"/>
            <p:cNvSpPr>
              <a:spLocks noChangeArrowheads="1"/>
            </p:cNvSpPr>
            <p:nvPr/>
          </p:nvSpPr>
          <p:spPr bwMode="auto">
            <a:xfrm>
              <a:off x="576897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1" name="Rectangle 13"/>
            <p:cNvSpPr>
              <a:spLocks noChangeArrowheads="1"/>
            </p:cNvSpPr>
            <p:nvPr/>
          </p:nvSpPr>
          <p:spPr bwMode="auto">
            <a:xfrm>
              <a:off x="580072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2" name="Rectangle 14"/>
            <p:cNvSpPr>
              <a:spLocks noChangeArrowheads="1"/>
            </p:cNvSpPr>
            <p:nvPr/>
          </p:nvSpPr>
          <p:spPr bwMode="auto">
            <a:xfrm>
              <a:off x="583247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3" name="Rectangle 15"/>
            <p:cNvSpPr>
              <a:spLocks noChangeArrowheads="1"/>
            </p:cNvSpPr>
            <p:nvPr/>
          </p:nvSpPr>
          <p:spPr bwMode="auto">
            <a:xfrm>
              <a:off x="586422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4" name="Rectangle 16"/>
            <p:cNvSpPr>
              <a:spLocks noChangeArrowheads="1"/>
            </p:cNvSpPr>
            <p:nvPr/>
          </p:nvSpPr>
          <p:spPr bwMode="auto">
            <a:xfrm>
              <a:off x="5892801" y="2622551"/>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5" name="Oval 17"/>
            <p:cNvSpPr>
              <a:spLocks noChangeArrowheads="1"/>
            </p:cNvSpPr>
            <p:nvPr/>
          </p:nvSpPr>
          <p:spPr bwMode="auto">
            <a:xfrm>
              <a:off x="6181726" y="2651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6" name="Rectangle 18"/>
            <p:cNvSpPr>
              <a:spLocks noChangeArrowheads="1"/>
            </p:cNvSpPr>
            <p:nvPr/>
          </p:nvSpPr>
          <p:spPr bwMode="auto">
            <a:xfrm>
              <a:off x="5718176" y="2779713"/>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7" name="Rectangle 19"/>
            <p:cNvSpPr>
              <a:spLocks noChangeArrowheads="1"/>
            </p:cNvSpPr>
            <p:nvPr/>
          </p:nvSpPr>
          <p:spPr bwMode="auto">
            <a:xfrm>
              <a:off x="5740401"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 name="Rectangle 20"/>
            <p:cNvSpPr>
              <a:spLocks noChangeArrowheads="1"/>
            </p:cNvSpPr>
            <p:nvPr/>
          </p:nvSpPr>
          <p:spPr bwMode="auto">
            <a:xfrm>
              <a:off x="576897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 name="Rectangle 21"/>
            <p:cNvSpPr>
              <a:spLocks noChangeArrowheads="1"/>
            </p:cNvSpPr>
            <p:nvPr/>
          </p:nvSpPr>
          <p:spPr bwMode="auto">
            <a:xfrm>
              <a:off x="580072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 name="Rectangle 22"/>
            <p:cNvSpPr>
              <a:spLocks noChangeArrowheads="1"/>
            </p:cNvSpPr>
            <p:nvPr/>
          </p:nvSpPr>
          <p:spPr bwMode="auto">
            <a:xfrm>
              <a:off x="583247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 name="Rectangle 23"/>
            <p:cNvSpPr>
              <a:spLocks noChangeArrowheads="1"/>
            </p:cNvSpPr>
            <p:nvPr/>
          </p:nvSpPr>
          <p:spPr bwMode="auto">
            <a:xfrm>
              <a:off x="586422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2" name="Rectangle 24"/>
            <p:cNvSpPr>
              <a:spLocks noChangeArrowheads="1"/>
            </p:cNvSpPr>
            <p:nvPr/>
          </p:nvSpPr>
          <p:spPr bwMode="auto">
            <a:xfrm>
              <a:off x="5892801" y="280352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3" name="Oval 25"/>
            <p:cNvSpPr>
              <a:spLocks noChangeArrowheads="1"/>
            </p:cNvSpPr>
            <p:nvPr/>
          </p:nvSpPr>
          <p:spPr bwMode="auto">
            <a:xfrm>
              <a:off x="6181726" y="283210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4" name="Rectangle 26"/>
            <p:cNvSpPr>
              <a:spLocks noChangeArrowheads="1"/>
            </p:cNvSpPr>
            <p:nvPr/>
          </p:nvSpPr>
          <p:spPr bwMode="auto">
            <a:xfrm>
              <a:off x="5718176" y="29575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5" name="Rectangle 27"/>
            <p:cNvSpPr>
              <a:spLocks noChangeArrowheads="1"/>
            </p:cNvSpPr>
            <p:nvPr/>
          </p:nvSpPr>
          <p:spPr bwMode="auto">
            <a:xfrm>
              <a:off x="5740401"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6" name="Rectangle 28"/>
            <p:cNvSpPr>
              <a:spLocks noChangeArrowheads="1"/>
            </p:cNvSpPr>
            <p:nvPr/>
          </p:nvSpPr>
          <p:spPr bwMode="auto">
            <a:xfrm>
              <a:off x="576897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7" name="Rectangle 29"/>
            <p:cNvSpPr>
              <a:spLocks noChangeArrowheads="1"/>
            </p:cNvSpPr>
            <p:nvPr/>
          </p:nvSpPr>
          <p:spPr bwMode="auto">
            <a:xfrm>
              <a:off x="580072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8" name="Rectangle 30"/>
            <p:cNvSpPr>
              <a:spLocks noChangeArrowheads="1"/>
            </p:cNvSpPr>
            <p:nvPr/>
          </p:nvSpPr>
          <p:spPr bwMode="auto">
            <a:xfrm>
              <a:off x="583247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9" name="Rectangle 31"/>
            <p:cNvSpPr>
              <a:spLocks noChangeArrowheads="1"/>
            </p:cNvSpPr>
            <p:nvPr/>
          </p:nvSpPr>
          <p:spPr bwMode="auto">
            <a:xfrm>
              <a:off x="586422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0" name="Rectangle 32"/>
            <p:cNvSpPr>
              <a:spLocks noChangeArrowheads="1"/>
            </p:cNvSpPr>
            <p:nvPr/>
          </p:nvSpPr>
          <p:spPr bwMode="auto">
            <a:xfrm>
              <a:off x="5892801" y="2982913"/>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1" name="Oval 33"/>
            <p:cNvSpPr>
              <a:spLocks noChangeArrowheads="1"/>
            </p:cNvSpPr>
            <p:nvPr/>
          </p:nvSpPr>
          <p:spPr bwMode="auto">
            <a:xfrm>
              <a:off x="6181726" y="30114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2" name="Rectangle 34"/>
            <p:cNvSpPr>
              <a:spLocks noChangeArrowheads="1"/>
            </p:cNvSpPr>
            <p:nvPr/>
          </p:nvSpPr>
          <p:spPr bwMode="auto">
            <a:xfrm>
              <a:off x="5718176" y="3140076"/>
              <a:ext cx="546100" cy="138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3" name="Rectangle 35"/>
            <p:cNvSpPr>
              <a:spLocks noChangeArrowheads="1"/>
            </p:cNvSpPr>
            <p:nvPr/>
          </p:nvSpPr>
          <p:spPr bwMode="auto">
            <a:xfrm>
              <a:off x="5740401"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4" name="Rectangle 36"/>
            <p:cNvSpPr>
              <a:spLocks noChangeArrowheads="1"/>
            </p:cNvSpPr>
            <p:nvPr/>
          </p:nvSpPr>
          <p:spPr bwMode="auto">
            <a:xfrm>
              <a:off x="576897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5" name="Rectangle 37"/>
            <p:cNvSpPr>
              <a:spLocks noChangeArrowheads="1"/>
            </p:cNvSpPr>
            <p:nvPr/>
          </p:nvSpPr>
          <p:spPr bwMode="auto">
            <a:xfrm>
              <a:off x="580072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6" name="Rectangle 38"/>
            <p:cNvSpPr>
              <a:spLocks noChangeArrowheads="1"/>
            </p:cNvSpPr>
            <p:nvPr/>
          </p:nvSpPr>
          <p:spPr bwMode="auto">
            <a:xfrm>
              <a:off x="583247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7" name="Rectangle 39"/>
            <p:cNvSpPr>
              <a:spLocks noChangeArrowheads="1"/>
            </p:cNvSpPr>
            <p:nvPr/>
          </p:nvSpPr>
          <p:spPr bwMode="auto">
            <a:xfrm>
              <a:off x="586422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8" name="Rectangle 40"/>
            <p:cNvSpPr>
              <a:spLocks noChangeArrowheads="1"/>
            </p:cNvSpPr>
            <p:nvPr/>
          </p:nvSpPr>
          <p:spPr bwMode="auto">
            <a:xfrm>
              <a:off x="5892801" y="3160713"/>
              <a:ext cx="19050"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41"/>
            <p:cNvSpPr>
              <a:spLocks noChangeArrowheads="1"/>
            </p:cNvSpPr>
            <p:nvPr/>
          </p:nvSpPr>
          <p:spPr bwMode="auto">
            <a:xfrm>
              <a:off x="6181726" y="318928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Rectangle 42"/>
            <p:cNvSpPr>
              <a:spLocks noChangeArrowheads="1"/>
            </p:cNvSpPr>
            <p:nvPr/>
          </p:nvSpPr>
          <p:spPr bwMode="auto">
            <a:xfrm>
              <a:off x="5718176" y="33178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Rectangle 43"/>
            <p:cNvSpPr>
              <a:spLocks noChangeArrowheads="1"/>
            </p:cNvSpPr>
            <p:nvPr/>
          </p:nvSpPr>
          <p:spPr bwMode="auto">
            <a:xfrm>
              <a:off x="5740401"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Rectangle 44"/>
            <p:cNvSpPr>
              <a:spLocks noChangeArrowheads="1"/>
            </p:cNvSpPr>
            <p:nvPr/>
          </p:nvSpPr>
          <p:spPr bwMode="auto">
            <a:xfrm>
              <a:off x="576897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Rectangle 45"/>
            <p:cNvSpPr>
              <a:spLocks noChangeArrowheads="1"/>
            </p:cNvSpPr>
            <p:nvPr/>
          </p:nvSpPr>
          <p:spPr bwMode="auto">
            <a:xfrm>
              <a:off x="580072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Rectangle 46"/>
            <p:cNvSpPr>
              <a:spLocks noChangeArrowheads="1"/>
            </p:cNvSpPr>
            <p:nvPr/>
          </p:nvSpPr>
          <p:spPr bwMode="auto">
            <a:xfrm>
              <a:off x="583247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Rectangle 47"/>
            <p:cNvSpPr>
              <a:spLocks noChangeArrowheads="1"/>
            </p:cNvSpPr>
            <p:nvPr/>
          </p:nvSpPr>
          <p:spPr bwMode="auto">
            <a:xfrm>
              <a:off x="586422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Rectangle 48"/>
            <p:cNvSpPr>
              <a:spLocks noChangeArrowheads="1"/>
            </p:cNvSpPr>
            <p:nvPr/>
          </p:nvSpPr>
          <p:spPr bwMode="auto">
            <a:xfrm>
              <a:off x="5892801" y="3343276"/>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Oval 49"/>
            <p:cNvSpPr>
              <a:spLocks noChangeArrowheads="1"/>
            </p:cNvSpPr>
            <p:nvPr/>
          </p:nvSpPr>
          <p:spPr bwMode="auto">
            <a:xfrm>
              <a:off x="6181726" y="3371851"/>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Rectangle 50"/>
            <p:cNvSpPr>
              <a:spLocks noChangeArrowheads="1"/>
            </p:cNvSpPr>
            <p:nvPr/>
          </p:nvSpPr>
          <p:spPr bwMode="auto">
            <a:xfrm>
              <a:off x="5718176" y="34956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Rectangle 51"/>
            <p:cNvSpPr>
              <a:spLocks noChangeArrowheads="1"/>
            </p:cNvSpPr>
            <p:nvPr/>
          </p:nvSpPr>
          <p:spPr bwMode="auto">
            <a:xfrm>
              <a:off x="5740401"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Rectangle 52"/>
            <p:cNvSpPr>
              <a:spLocks noChangeArrowheads="1"/>
            </p:cNvSpPr>
            <p:nvPr/>
          </p:nvSpPr>
          <p:spPr bwMode="auto">
            <a:xfrm>
              <a:off x="576897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Rectangle 53"/>
            <p:cNvSpPr>
              <a:spLocks noChangeArrowheads="1"/>
            </p:cNvSpPr>
            <p:nvPr/>
          </p:nvSpPr>
          <p:spPr bwMode="auto">
            <a:xfrm>
              <a:off x="580072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Rectangle 54"/>
            <p:cNvSpPr>
              <a:spLocks noChangeArrowheads="1"/>
            </p:cNvSpPr>
            <p:nvPr/>
          </p:nvSpPr>
          <p:spPr bwMode="auto">
            <a:xfrm>
              <a:off x="583247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3" name="Rectangle 55"/>
            <p:cNvSpPr>
              <a:spLocks noChangeArrowheads="1"/>
            </p:cNvSpPr>
            <p:nvPr/>
          </p:nvSpPr>
          <p:spPr bwMode="auto">
            <a:xfrm>
              <a:off x="586422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4" name="Rectangle 56"/>
            <p:cNvSpPr>
              <a:spLocks noChangeArrowheads="1"/>
            </p:cNvSpPr>
            <p:nvPr/>
          </p:nvSpPr>
          <p:spPr bwMode="auto">
            <a:xfrm>
              <a:off x="5892801" y="352107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5" name="Oval 57"/>
            <p:cNvSpPr>
              <a:spLocks noChangeArrowheads="1"/>
            </p:cNvSpPr>
            <p:nvPr/>
          </p:nvSpPr>
          <p:spPr bwMode="auto">
            <a:xfrm>
              <a:off x="6181726" y="354965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6" name="Rectangle 58"/>
            <p:cNvSpPr>
              <a:spLocks noChangeArrowheads="1"/>
            </p:cNvSpPr>
            <p:nvPr/>
          </p:nvSpPr>
          <p:spPr bwMode="auto">
            <a:xfrm>
              <a:off x="5718176" y="367506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7" name="Rectangle 59"/>
            <p:cNvSpPr>
              <a:spLocks noChangeArrowheads="1"/>
            </p:cNvSpPr>
            <p:nvPr/>
          </p:nvSpPr>
          <p:spPr bwMode="auto">
            <a:xfrm>
              <a:off x="5740401"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8" name="Rectangle 60"/>
            <p:cNvSpPr>
              <a:spLocks noChangeArrowheads="1"/>
            </p:cNvSpPr>
            <p:nvPr/>
          </p:nvSpPr>
          <p:spPr bwMode="auto">
            <a:xfrm>
              <a:off x="576897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61"/>
            <p:cNvSpPr>
              <a:spLocks noChangeArrowheads="1"/>
            </p:cNvSpPr>
            <p:nvPr/>
          </p:nvSpPr>
          <p:spPr bwMode="auto">
            <a:xfrm>
              <a:off x="580072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62"/>
            <p:cNvSpPr>
              <a:spLocks noChangeArrowheads="1"/>
            </p:cNvSpPr>
            <p:nvPr/>
          </p:nvSpPr>
          <p:spPr bwMode="auto">
            <a:xfrm>
              <a:off x="583247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63"/>
            <p:cNvSpPr>
              <a:spLocks noChangeArrowheads="1"/>
            </p:cNvSpPr>
            <p:nvPr/>
          </p:nvSpPr>
          <p:spPr bwMode="auto">
            <a:xfrm>
              <a:off x="586422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64"/>
            <p:cNvSpPr>
              <a:spLocks noChangeArrowheads="1"/>
            </p:cNvSpPr>
            <p:nvPr/>
          </p:nvSpPr>
          <p:spPr bwMode="auto">
            <a:xfrm>
              <a:off x="5892801" y="3700463"/>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Oval 65"/>
            <p:cNvSpPr>
              <a:spLocks noChangeArrowheads="1"/>
            </p:cNvSpPr>
            <p:nvPr/>
          </p:nvSpPr>
          <p:spPr bwMode="auto">
            <a:xfrm>
              <a:off x="6181726" y="372903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66"/>
            <p:cNvSpPr>
              <a:spLocks noChangeArrowheads="1"/>
            </p:cNvSpPr>
            <p:nvPr/>
          </p:nvSpPr>
          <p:spPr bwMode="auto">
            <a:xfrm>
              <a:off x="6418263" y="2794001"/>
              <a:ext cx="655638" cy="15128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67"/>
            <p:cNvSpPr>
              <a:spLocks noChangeArrowheads="1"/>
            </p:cNvSpPr>
            <p:nvPr/>
          </p:nvSpPr>
          <p:spPr bwMode="auto">
            <a:xfrm>
              <a:off x="6464301" y="2832101"/>
              <a:ext cx="563563" cy="13811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68"/>
            <p:cNvSpPr>
              <a:spLocks noChangeArrowheads="1"/>
            </p:cNvSpPr>
            <p:nvPr/>
          </p:nvSpPr>
          <p:spPr bwMode="auto">
            <a:xfrm>
              <a:off x="6499226" y="28717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69"/>
            <p:cNvSpPr>
              <a:spLocks noChangeArrowheads="1"/>
            </p:cNvSpPr>
            <p:nvPr/>
          </p:nvSpPr>
          <p:spPr bwMode="auto">
            <a:xfrm>
              <a:off x="6521451"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Rectangle 70"/>
            <p:cNvSpPr>
              <a:spLocks noChangeArrowheads="1"/>
            </p:cNvSpPr>
            <p:nvPr/>
          </p:nvSpPr>
          <p:spPr bwMode="auto">
            <a:xfrm>
              <a:off x="655002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71"/>
            <p:cNvSpPr>
              <a:spLocks noChangeArrowheads="1"/>
            </p:cNvSpPr>
            <p:nvPr/>
          </p:nvSpPr>
          <p:spPr bwMode="auto">
            <a:xfrm>
              <a:off x="658177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72"/>
            <p:cNvSpPr>
              <a:spLocks noChangeArrowheads="1"/>
            </p:cNvSpPr>
            <p:nvPr/>
          </p:nvSpPr>
          <p:spPr bwMode="auto">
            <a:xfrm>
              <a:off x="6613526"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73"/>
            <p:cNvSpPr>
              <a:spLocks noChangeArrowheads="1"/>
            </p:cNvSpPr>
            <p:nvPr/>
          </p:nvSpPr>
          <p:spPr bwMode="auto">
            <a:xfrm>
              <a:off x="6646863"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74"/>
            <p:cNvSpPr>
              <a:spLocks noChangeArrowheads="1"/>
            </p:cNvSpPr>
            <p:nvPr/>
          </p:nvSpPr>
          <p:spPr bwMode="auto">
            <a:xfrm>
              <a:off x="6675438"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Oval 75"/>
            <p:cNvSpPr>
              <a:spLocks noChangeArrowheads="1"/>
            </p:cNvSpPr>
            <p:nvPr/>
          </p:nvSpPr>
          <p:spPr bwMode="auto">
            <a:xfrm>
              <a:off x="6910388" y="292576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76"/>
            <p:cNvSpPr>
              <a:spLocks noChangeArrowheads="1"/>
            </p:cNvSpPr>
            <p:nvPr/>
          </p:nvSpPr>
          <p:spPr bwMode="auto">
            <a:xfrm>
              <a:off x="6499226" y="30495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77"/>
            <p:cNvSpPr>
              <a:spLocks noChangeArrowheads="1"/>
            </p:cNvSpPr>
            <p:nvPr/>
          </p:nvSpPr>
          <p:spPr bwMode="auto">
            <a:xfrm>
              <a:off x="6521451"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Rectangle 78"/>
            <p:cNvSpPr>
              <a:spLocks noChangeArrowheads="1"/>
            </p:cNvSpPr>
            <p:nvPr/>
          </p:nvSpPr>
          <p:spPr bwMode="auto">
            <a:xfrm>
              <a:off x="655002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79"/>
            <p:cNvSpPr>
              <a:spLocks noChangeArrowheads="1"/>
            </p:cNvSpPr>
            <p:nvPr/>
          </p:nvSpPr>
          <p:spPr bwMode="auto">
            <a:xfrm>
              <a:off x="658177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80"/>
            <p:cNvSpPr>
              <a:spLocks noChangeArrowheads="1"/>
            </p:cNvSpPr>
            <p:nvPr/>
          </p:nvSpPr>
          <p:spPr bwMode="auto">
            <a:xfrm>
              <a:off x="6613526"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81"/>
            <p:cNvSpPr>
              <a:spLocks noChangeArrowheads="1"/>
            </p:cNvSpPr>
            <p:nvPr/>
          </p:nvSpPr>
          <p:spPr bwMode="auto">
            <a:xfrm>
              <a:off x="6646863"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82"/>
            <p:cNvSpPr>
              <a:spLocks noChangeArrowheads="1"/>
            </p:cNvSpPr>
            <p:nvPr/>
          </p:nvSpPr>
          <p:spPr bwMode="auto">
            <a:xfrm>
              <a:off x="6675438"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Oval 83"/>
            <p:cNvSpPr>
              <a:spLocks noChangeArrowheads="1"/>
            </p:cNvSpPr>
            <p:nvPr/>
          </p:nvSpPr>
          <p:spPr bwMode="auto">
            <a:xfrm>
              <a:off x="6910388" y="3103563"/>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84"/>
            <p:cNvSpPr>
              <a:spLocks noChangeArrowheads="1"/>
            </p:cNvSpPr>
            <p:nvPr/>
          </p:nvSpPr>
          <p:spPr bwMode="auto">
            <a:xfrm>
              <a:off x="6499226" y="32321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85"/>
            <p:cNvSpPr>
              <a:spLocks noChangeArrowheads="1"/>
            </p:cNvSpPr>
            <p:nvPr/>
          </p:nvSpPr>
          <p:spPr bwMode="auto">
            <a:xfrm>
              <a:off x="6521451"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Rectangle 86"/>
            <p:cNvSpPr>
              <a:spLocks noChangeArrowheads="1"/>
            </p:cNvSpPr>
            <p:nvPr/>
          </p:nvSpPr>
          <p:spPr bwMode="auto">
            <a:xfrm>
              <a:off x="655002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87"/>
            <p:cNvSpPr>
              <a:spLocks noChangeArrowheads="1"/>
            </p:cNvSpPr>
            <p:nvPr/>
          </p:nvSpPr>
          <p:spPr bwMode="auto">
            <a:xfrm>
              <a:off x="658177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88"/>
            <p:cNvSpPr>
              <a:spLocks noChangeArrowheads="1"/>
            </p:cNvSpPr>
            <p:nvPr/>
          </p:nvSpPr>
          <p:spPr bwMode="auto">
            <a:xfrm>
              <a:off x="6613526"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89"/>
            <p:cNvSpPr>
              <a:spLocks noChangeArrowheads="1"/>
            </p:cNvSpPr>
            <p:nvPr/>
          </p:nvSpPr>
          <p:spPr bwMode="auto">
            <a:xfrm>
              <a:off x="6646863"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90"/>
            <p:cNvSpPr>
              <a:spLocks noChangeArrowheads="1"/>
            </p:cNvSpPr>
            <p:nvPr/>
          </p:nvSpPr>
          <p:spPr bwMode="auto">
            <a:xfrm>
              <a:off x="6675438"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Oval 91"/>
            <p:cNvSpPr>
              <a:spLocks noChangeArrowheads="1"/>
            </p:cNvSpPr>
            <p:nvPr/>
          </p:nvSpPr>
          <p:spPr bwMode="auto">
            <a:xfrm>
              <a:off x="6910388" y="3286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92"/>
            <p:cNvSpPr>
              <a:spLocks noChangeArrowheads="1"/>
            </p:cNvSpPr>
            <p:nvPr/>
          </p:nvSpPr>
          <p:spPr bwMode="auto">
            <a:xfrm>
              <a:off x="6499226" y="34099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93"/>
            <p:cNvSpPr>
              <a:spLocks noChangeArrowheads="1"/>
            </p:cNvSpPr>
            <p:nvPr/>
          </p:nvSpPr>
          <p:spPr bwMode="auto">
            <a:xfrm>
              <a:off x="6521451"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Rectangle 94"/>
            <p:cNvSpPr>
              <a:spLocks noChangeArrowheads="1"/>
            </p:cNvSpPr>
            <p:nvPr/>
          </p:nvSpPr>
          <p:spPr bwMode="auto">
            <a:xfrm>
              <a:off x="655002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95"/>
            <p:cNvSpPr>
              <a:spLocks noChangeArrowheads="1"/>
            </p:cNvSpPr>
            <p:nvPr/>
          </p:nvSpPr>
          <p:spPr bwMode="auto">
            <a:xfrm>
              <a:off x="658177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96"/>
            <p:cNvSpPr>
              <a:spLocks noChangeArrowheads="1"/>
            </p:cNvSpPr>
            <p:nvPr/>
          </p:nvSpPr>
          <p:spPr bwMode="auto">
            <a:xfrm>
              <a:off x="6613526"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97"/>
            <p:cNvSpPr>
              <a:spLocks noChangeArrowheads="1"/>
            </p:cNvSpPr>
            <p:nvPr/>
          </p:nvSpPr>
          <p:spPr bwMode="auto">
            <a:xfrm>
              <a:off x="6646863"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98"/>
            <p:cNvSpPr>
              <a:spLocks noChangeArrowheads="1"/>
            </p:cNvSpPr>
            <p:nvPr/>
          </p:nvSpPr>
          <p:spPr bwMode="auto">
            <a:xfrm>
              <a:off x="6675438"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Oval 99"/>
            <p:cNvSpPr>
              <a:spLocks noChangeArrowheads="1"/>
            </p:cNvSpPr>
            <p:nvPr/>
          </p:nvSpPr>
          <p:spPr bwMode="auto">
            <a:xfrm>
              <a:off x="6910388" y="3463926"/>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100"/>
            <p:cNvSpPr>
              <a:spLocks noChangeArrowheads="1"/>
            </p:cNvSpPr>
            <p:nvPr/>
          </p:nvSpPr>
          <p:spPr bwMode="auto">
            <a:xfrm>
              <a:off x="6499226" y="358933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101"/>
            <p:cNvSpPr>
              <a:spLocks noChangeArrowheads="1"/>
            </p:cNvSpPr>
            <p:nvPr/>
          </p:nvSpPr>
          <p:spPr bwMode="auto">
            <a:xfrm>
              <a:off x="6521451"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102"/>
            <p:cNvSpPr>
              <a:spLocks noChangeArrowheads="1"/>
            </p:cNvSpPr>
            <p:nvPr/>
          </p:nvSpPr>
          <p:spPr bwMode="auto">
            <a:xfrm>
              <a:off x="655002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103"/>
            <p:cNvSpPr>
              <a:spLocks noChangeArrowheads="1"/>
            </p:cNvSpPr>
            <p:nvPr/>
          </p:nvSpPr>
          <p:spPr bwMode="auto">
            <a:xfrm>
              <a:off x="658177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Rectangle 104"/>
            <p:cNvSpPr>
              <a:spLocks noChangeArrowheads="1"/>
            </p:cNvSpPr>
            <p:nvPr/>
          </p:nvSpPr>
          <p:spPr bwMode="auto">
            <a:xfrm>
              <a:off x="6613526"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105"/>
            <p:cNvSpPr>
              <a:spLocks noChangeArrowheads="1"/>
            </p:cNvSpPr>
            <p:nvPr/>
          </p:nvSpPr>
          <p:spPr bwMode="auto">
            <a:xfrm>
              <a:off x="6646863"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106"/>
            <p:cNvSpPr>
              <a:spLocks noChangeArrowheads="1"/>
            </p:cNvSpPr>
            <p:nvPr/>
          </p:nvSpPr>
          <p:spPr bwMode="auto">
            <a:xfrm>
              <a:off x="6675438"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Oval 107"/>
            <p:cNvSpPr>
              <a:spLocks noChangeArrowheads="1"/>
            </p:cNvSpPr>
            <p:nvPr/>
          </p:nvSpPr>
          <p:spPr bwMode="auto">
            <a:xfrm>
              <a:off x="6910388" y="36433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108"/>
            <p:cNvSpPr>
              <a:spLocks noChangeArrowheads="1"/>
            </p:cNvSpPr>
            <p:nvPr/>
          </p:nvSpPr>
          <p:spPr bwMode="auto">
            <a:xfrm>
              <a:off x="6499226" y="3771901"/>
              <a:ext cx="4937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124"/>
            <p:cNvSpPr>
              <a:spLocks noChangeArrowheads="1"/>
            </p:cNvSpPr>
            <p:nvPr/>
          </p:nvSpPr>
          <p:spPr bwMode="auto">
            <a:xfrm>
              <a:off x="6418263" y="2257426"/>
              <a:ext cx="481013" cy="4937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125"/>
            <p:cNvSpPr>
              <a:spLocks noChangeArrowheads="1"/>
            </p:cNvSpPr>
            <p:nvPr/>
          </p:nvSpPr>
          <p:spPr bwMode="auto">
            <a:xfrm>
              <a:off x="6453188" y="2286001"/>
              <a:ext cx="411163"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126"/>
            <p:cNvSpPr>
              <a:spLocks noChangeArrowheads="1"/>
            </p:cNvSpPr>
            <p:nvPr/>
          </p:nvSpPr>
          <p:spPr bwMode="auto">
            <a:xfrm>
              <a:off x="6481763" y="2314576"/>
              <a:ext cx="354013" cy="336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127"/>
            <p:cNvSpPr>
              <a:spLocks noChangeArrowheads="1"/>
            </p:cNvSpPr>
            <p:nvPr/>
          </p:nvSpPr>
          <p:spPr bwMode="auto">
            <a:xfrm>
              <a:off x="6496051"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128"/>
            <p:cNvSpPr>
              <a:spLocks noChangeArrowheads="1"/>
            </p:cNvSpPr>
            <p:nvPr/>
          </p:nvSpPr>
          <p:spPr bwMode="auto">
            <a:xfrm>
              <a:off x="6521451"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129"/>
            <p:cNvSpPr>
              <a:spLocks noChangeArrowheads="1"/>
            </p:cNvSpPr>
            <p:nvPr/>
          </p:nvSpPr>
          <p:spPr bwMode="auto">
            <a:xfrm>
              <a:off x="6546851" y="2336801"/>
              <a:ext cx="9525"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Rectangle 130"/>
            <p:cNvSpPr>
              <a:spLocks noChangeArrowheads="1"/>
            </p:cNvSpPr>
            <p:nvPr/>
          </p:nvSpPr>
          <p:spPr bwMode="auto">
            <a:xfrm>
              <a:off x="6570663"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131"/>
            <p:cNvSpPr>
              <a:spLocks noChangeArrowheads="1"/>
            </p:cNvSpPr>
            <p:nvPr/>
          </p:nvSpPr>
          <p:spPr bwMode="auto">
            <a:xfrm>
              <a:off x="65928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132"/>
            <p:cNvSpPr>
              <a:spLocks noChangeArrowheads="1"/>
            </p:cNvSpPr>
            <p:nvPr/>
          </p:nvSpPr>
          <p:spPr bwMode="auto">
            <a:xfrm>
              <a:off x="66182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Oval 133"/>
            <p:cNvSpPr>
              <a:spLocks noChangeArrowheads="1"/>
            </p:cNvSpPr>
            <p:nvPr/>
          </p:nvSpPr>
          <p:spPr bwMode="auto">
            <a:xfrm>
              <a:off x="6770688" y="2357438"/>
              <a:ext cx="28575" cy="2857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134"/>
            <p:cNvSpPr>
              <a:spLocks noChangeArrowheads="1"/>
            </p:cNvSpPr>
            <p:nvPr/>
          </p:nvSpPr>
          <p:spPr bwMode="auto">
            <a:xfrm>
              <a:off x="5486401" y="3429001"/>
              <a:ext cx="16208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Freeform 135"/>
            <p:cNvSpPr>
              <a:spLocks/>
            </p:cNvSpPr>
            <p:nvPr/>
          </p:nvSpPr>
          <p:spPr bwMode="auto">
            <a:xfrm>
              <a:off x="5454651" y="3481388"/>
              <a:ext cx="1719263" cy="1296988"/>
            </a:xfrm>
            <a:custGeom>
              <a:avLst/>
              <a:gdLst>
                <a:gd name="T0" fmla="*/ 482 w 482"/>
                <a:gd name="T1" fmla="*/ 10 h 363"/>
                <a:gd name="T2" fmla="*/ 473 w 482"/>
                <a:gd name="T3" fmla="*/ 0 h 363"/>
                <a:gd name="T4" fmla="*/ 9 w 482"/>
                <a:gd name="T5" fmla="*/ 0 h 363"/>
                <a:gd name="T6" fmla="*/ 0 w 482"/>
                <a:gd name="T7" fmla="*/ 10 h 363"/>
                <a:gd name="T8" fmla="*/ 0 w 482"/>
                <a:gd name="T9" fmla="*/ 325 h 363"/>
                <a:gd name="T10" fmla="*/ 9 w 482"/>
                <a:gd name="T11" fmla="*/ 335 h 363"/>
                <a:gd name="T12" fmla="*/ 224 w 482"/>
                <a:gd name="T13" fmla="*/ 335 h 363"/>
                <a:gd name="T14" fmla="*/ 217 w 482"/>
                <a:gd name="T15" fmla="*/ 356 h 363"/>
                <a:gd name="T16" fmla="*/ 174 w 482"/>
                <a:gd name="T17" fmla="*/ 356 h 363"/>
                <a:gd name="T18" fmla="*/ 174 w 482"/>
                <a:gd name="T19" fmla="*/ 363 h 363"/>
                <a:gd name="T20" fmla="*/ 306 w 482"/>
                <a:gd name="T21" fmla="*/ 363 h 363"/>
                <a:gd name="T22" fmla="*/ 306 w 482"/>
                <a:gd name="T23" fmla="*/ 356 h 363"/>
                <a:gd name="T24" fmla="*/ 271 w 482"/>
                <a:gd name="T25" fmla="*/ 356 h 363"/>
                <a:gd name="T26" fmla="*/ 264 w 482"/>
                <a:gd name="T27" fmla="*/ 335 h 363"/>
                <a:gd name="T28" fmla="*/ 473 w 482"/>
                <a:gd name="T29" fmla="*/ 335 h 363"/>
                <a:gd name="T30" fmla="*/ 482 w 482"/>
                <a:gd name="T31" fmla="*/ 325 h 363"/>
                <a:gd name="T32" fmla="*/ 482 w 482"/>
                <a:gd name="T33" fmla="*/ 1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363">
                  <a:moveTo>
                    <a:pt x="482" y="10"/>
                  </a:moveTo>
                  <a:cubicBezTo>
                    <a:pt x="482" y="4"/>
                    <a:pt x="478" y="0"/>
                    <a:pt x="473" y="0"/>
                  </a:cubicBezTo>
                  <a:cubicBezTo>
                    <a:pt x="9" y="0"/>
                    <a:pt x="9" y="0"/>
                    <a:pt x="9" y="0"/>
                  </a:cubicBezTo>
                  <a:cubicBezTo>
                    <a:pt x="4" y="0"/>
                    <a:pt x="0" y="4"/>
                    <a:pt x="0" y="10"/>
                  </a:cubicBezTo>
                  <a:cubicBezTo>
                    <a:pt x="0" y="325"/>
                    <a:pt x="0" y="325"/>
                    <a:pt x="0" y="325"/>
                  </a:cubicBezTo>
                  <a:cubicBezTo>
                    <a:pt x="0" y="330"/>
                    <a:pt x="4" y="335"/>
                    <a:pt x="9" y="335"/>
                  </a:cubicBezTo>
                  <a:cubicBezTo>
                    <a:pt x="224" y="335"/>
                    <a:pt x="224" y="335"/>
                    <a:pt x="224" y="335"/>
                  </a:cubicBezTo>
                  <a:cubicBezTo>
                    <a:pt x="217" y="356"/>
                    <a:pt x="217" y="356"/>
                    <a:pt x="217" y="356"/>
                  </a:cubicBezTo>
                  <a:cubicBezTo>
                    <a:pt x="174" y="356"/>
                    <a:pt x="174" y="356"/>
                    <a:pt x="174" y="356"/>
                  </a:cubicBezTo>
                  <a:cubicBezTo>
                    <a:pt x="174" y="363"/>
                    <a:pt x="174" y="363"/>
                    <a:pt x="174" y="363"/>
                  </a:cubicBezTo>
                  <a:cubicBezTo>
                    <a:pt x="306" y="363"/>
                    <a:pt x="306" y="363"/>
                    <a:pt x="306" y="363"/>
                  </a:cubicBezTo>
                  <a:cubicBezTo>
                    <a:pt x="306" y="356"/>
                    <a:pt x="306" y="356"/>
                    <a:pt x="306" y="356"/>
                  </a:cubicBezTo>
                  <a:cubicBezTo>
                    <a:pt x="271" y="356"/>
                    <a:pt x="271" y="356"/>
                    <a:pt x="271" y="356"/>
                  </a:cubicBezTo>
                  <a:cubicBezTo>
                    <a:pt x="264" y="335"/>
                    <a:pt x="264" y="335"/>
                    <a:pt x="264" y="335"/>
                  </a:cubicBezTo>
                  <a:cubicBezTo>
                    <a:pt x="473" y="335"/>
                    <a:pt x="473" y="335"/>
                    <a:pt x="473" y="335"/>
                  </a:cubicBezTo>
                  <a:cubicBezTo>
                    <a:pt x="478" y="335"/>
                    <a:pt x="482" y="330"/>
                    <a:pt x="482" y="325"/>
                  </a:cubicBezTo>
                  <a:lnTo>
                    <a:pt x="482"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136"/>
            <p:cNvSpPr>
              <a:spLocks noChangeArrowheads="1"/>
            </p:cNvSpPr>
            <p:nvPr/>
          </p:nvSpPr>
          <p:spPr bwMode="auto">
            <a:xfrm>
              <a:off x="5492751" y="3524251"/>
              <a:ext cx="1638300" cy="9207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Freeform 137"/>
            <p:cNvSpPr>
              <a:spLocks/>
            </p:cNvSpPr>
            <p:nvPr/>
          </p:nvSpPr>
          <p:spPr bwMode="auto">
            <a:xfrm>
              <a:off x="5535613" y="4260851"/>
              <a:ext cx="800100" cy="184150"/>
            </a:xfrm>
            <a:custGeom>
              <a:avLst/>
              <a:gdLst>
                <a:gd name="T0" fmla="*/ 138 w 224"/>
                <a:gd name="T1" fmla="*/ 8 h 52"/>
                <a:gd name="T2" fmla="*/ 0 w 224"/>
                <a:gd name="T3" fmla="*/ 52 h 52"/>
                <a:gd name="T4" fmla="*/ 79 w 224"/>
                <a:gd name="T5" fmla="*/ 52 h 52"/>
                <a:gd name="T6" fmla="*/ 224 w 224"/>
                <a:gd name="T7" fmla="*/ 52 h 52"/>
                <a:gd name="T8" fmla="*/ 138 w 224"/>
                <a:gd name="T9" fmla="*/ 8 h 52"/>
              </a:gdLst>
              <a:ahLst/>
              <a:cxnLst>
                <a:cxn ang="0">
                  <a:pos x="T0" y="T1"/>
                </a:cxn>
                <a:cxn ang="0">
                  <a:pos x="T2" y="T3"/>
                </a:cxn>
                <a:cxn ang="0">
                  <a:pos x="T4" y="T5"/>
                </a:cxn>
                <a:cxn ang="0">
                  <a:pos x="T6" y="T7"/>
                </a:cxn>
                <a:cxn ang="0">
                  <a:pos x="T8" y="T9"/>
                </a:cxn>
              </a:cxnLst>
              <a:rect l="0" t="0" r="r" b="b"/>
              <a:pathLst>
                <a:path w="224" h="52">
                  <a:moveTo>
                    <a:pt x="138" y="8"/>
                  </a:moveTo>
                  <a:cubicBezTo>
                    <a:pt x="90" y="0"/>
                    <a:pt x="38" y="14"/>
                    <a:pt x="0" y="52"/>
                  </a:cubicBezTo>
                  <a:cubicBezTo>
                    <a:pt x="79" y="52"/>
                    <a:pt x="79" y="52"/>
                    <a:pt x="79" y="52"/>
                  </a:cubicBezTo>
                  <a:cubicBezTo>
                    <a:pt x="224" y="52"/>
                    <a:pt x="224" y="52"/>
                    <a:pt x="224" y="52"/>
                  </a:cubicBezTo>
                  <a:cubicBezTo>
                    <a:pt x="200" y="28"/>
                    <a:pt x="170" y="13"/>
                    <a:pt x="138"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Freeform 138"/>
            <p:cNvSpPr>
              <a:spLocks/>
            </p:cNvSpPr>
            <p:nvPr/>
          </p:nvSpPr>
          <p:spPr bwMode="auto">
            <a:xfrm>
              <a:off x="5907088" y="4089401"/>
              <a:ext cx="1223963" cy="355600"/>
            </a:xfrm>
            <a:custGeom>
              <a:avLst/>
              <a:gdLst>
                <a:gd name="T0" fmla="*/ 0 w 343"/>
                <a:gd name="T1" fmla="*/ 100 h 100"/>
                <a:gd name="T2" fmla="*/ 343 w 343"/>
                <a:gd name="T3" fmla="*/ 100 h 100"/>
                <a:gd name="T4" fmla="*/ 343 w 343"/>
                <a:gd name="T5" fmla="*/ 81 h 100"/>
                <a:gd name="T6" fmla="*/ 0 w 343"/>
                <a:gd name="T7" fmla="*/ 100 h 100"/>
              </a:gdLst>
              <a:ahLst/>
              <a:cxnLst>
                <a:cxn ang="0">
                  <a:pos x="T0" y="T1"/>
                </a:cxn>
                <a:cxn ang="0">
                  <a:pos x="T2" y="T3"/>
                </a:cxn>
                <a:cxn ang="0">
                  <a:pos x="T4" y="T5"/>
                </a:cxn>
                <a:cxn ang="0">
                  <a:pos x="T6" y="T7"/>
                </a:cxn>
              </a:cxnLst>
              <a:rect l="0" t="0" r="r" b="b"/>
              <a:pathLst>
                <a:path w="343" h="100">
                  <a:moveTo>
                    <a:pt x="0" y="100"/>
                  </a:moveTo>
                  <a:cubicBezTo>
                    <a:pt x="343" y="100"/>
                    <a:pt x="343" y="100"/>
                    <a:pt x="343" y="100"/>
                  </a:cubicBezTo>
                  <a:cubicBezTo>
                    <a:pt x="343" y="81"/>
                    <a:pt x="343" y="81"/>
                    <a:pt x="343" y="81"/>
                  </a:cubicBezTo>
                  <a:cubicBezTo>
                    <a:pt x="242" y="0"/>
                    <a:pt x="94" y="6"/>
                    <a:pt x="0" y="10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Freeform 139"/>
            <p:cNvSpPr>
              <a:spLocks/>
            </p:cNvSpPr>
            <p:nvPr/>
          </p:nvSpPr>
          <p:spPr bwMode="auto">
            <a:xfrm>
              <a:off x="6375401" y="4289426"/>
              <a:ext cx="669925" cy="155575"/>
            </a:xfrm>
            <a:custGeom>
              <a:avLst/>
              <a:gdLst>
                <a:gd name="T0" fmla="*/ 116 w 188"/>
                <a:gd name="T1" fmla="*/ 7 h 44"/>
                <a:gd name="T2" fmla="*/ 0 w 188"/>
                <a:gd name="T3" fmla="*/ 44 h 44"/>
                <a:gd name="T4" fmla="*/ 66 w 188"/>
                <a:gd name="T5" fmla="*/ 44 h 44"/>
                <a:gd name="T6" fmla="*/ 188 w 188"/>
                <a:gd name="T7" fmla="*/ 44 h 44"/>
                <a:gd name="T8" fmla="*/ 116 w 188"/>
                <a:gd name="T9" fmla="*/ 7 h 44"/>
              </a:gdLst>
              <a:ahLst/>
              <a:cxnLst>
                <a:cxn ang="0">
                  <a:pos x="T0" y="T1"/>
                </a:cxn>
                <a:cxn ang="0">
                  <a:pos x="T2" y="T3"/>
                </a:cxn>
                <a:cxn ang="0">
                  <a:pos x="T4" y="T5"/>
                </a:cxn>
                <a:cxn ang="0">
                  <a:pos x="T6" y="T7"/>
                </a:cxn>
                <a:cxn ang="0">
                  <a:pos x="T8" y="T9"/>
                </a:cxn>
              </a:cxnLst>
              <a:rect l="0" t="0" r="r" b="b"/>
              <a:pathLst>
                <a:path w="188" h="44">
                  <a:moveTo>
                    <a:pt x="116" y="7"/>
                  </a:moveTo>
                  <a:cubicBezTo>
                    <a:pt x="75" y="0"/>
                    <a:pt x="31" y="12"/>
                    <a:pt x="0" y="44"/>
                  </a:cubicBezTo>
                  <a:cubicBezTo>
                    <a:pt x="66" y="44"/>
                    <a:pt x="66" y="44"/>
                    <a:pt x="66" y="44"/>
                  </a:cubicBezTo>
                  <a:cubicBezTo>
                    <a:pt x="188" y="44"/>
                    <a:pt x="188" y="44"/>
                    <a:pt x="188" y="44"/>
                  </a:cubicBezTo>
                  <a:cubicBezTo>
                    <a:pt x="168" y="24"/>
                    <a:pt x="142" y="11"/>
                    <a:pt x="116" y="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Freeform 152"/>
            <p:cNvSpPr>
              <a:spLocks/>
            </p:cNvSpPr>
            <p:nvPr/>
          </p:nvSpPr>
          <p:spPr bwMode="auto">
            <a:xfrm>
              <a:off x="6892926" y="4821238"/>
              <a:ext cx="177800" cy="88900"/>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Freeform 153"/>
            <p:cNvSpPr>
              <a:spLocks/>
            </p:cNvSpPr>
            <p:nvPr/>
          </p:nvSpPr>
          <p:spPr bwMode="auto">
            <a:xfrm>
              <a:off x="5492751" y="4813301"/>
              <a:ext cx="1339850" cy="93663"/>
            </a:xfrm>
            <a:custGeom>
              <a:avLst/>
              <a:gdLst>
                <a:gd name="T0" fmla="*/ 844 w 844"/>
                <a:gd name="T1" fmla="*/ 59 h 59"/>
                <a:gd name="T2" fmla="*/ 0 w 844"/>
                <a:gd name="T3" fmla="*/ 59 h 59"/>
                <a:gd name="T4" fmla="*/ 0 w 844"/>
                <a:gd name="T5" fmla="*/ 34 h 59"/>
                <a:gd name="T6" fmla="*/ 88 w 844"/>
                <a:gd name="T7" fmla="*/ 0 h 59"/>
                <a:gd name="T8" fmla="*/ 758 w 844"/>
                <a:gd name="T9" fmla="*/ 0 h 59"/>
                <a:gd name="T10" fmla="*/ 844 w 844"/>
                <a:gd name="T11" fmla="*/ 34 h 59"/>
                <a:gd name="T12" fmla="*/ 844 w 844"/>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844" h="59">
                  <a:moveTo>
                    <a:pt x="844" y="59"/>
                  </a:moveTo>
                  <a:lnTo>
                    <a:pt x="0" y="59"/>
                  </a:lnTo>
                  <a:lnTo>
                    <a:pt x="0" y="34"/>
                  </a:lnTo>
                  <a:lnTo>
                    <a:pt x="88" y="0"/>
                  </a:lnTo>
                  <a:lnTo>
                    <a:pt x="758" y="0"/>
                  </a:lnTo>
                  <a:lnTo>
                    <a:pt x="844" y="34"/>
                  </a:lnTo>
                  <a:lnTo>
                    <a:pt x="844" y="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Freeform 154"/>
            <p:cNvSpPr>
              <a:spLocks/>
            </p:cNvSpPr>
            <p:nvPr/>
          </p:nvSpPr>
          <p:spPr bwMode="auto">
            <a:xfrm>
              <a:off x="6538913" y="4756151"/>
              <a:ext cx="446088" cy="131763"/>
            </a:xfrm>
            <a:custGeom>
              <a:avLst/>
              <a:gdLst>
                <a:gd name="T0" fmla="*/ 123 w 125"/>
                <a:gd name="T1" fmla="*/ 37 h 37"/>
                <a:gd name="T2" fmla="*/ 0 w 125"/>
                <a:gd name="T3" fmla="*/ 4 h 37"/>
                <a:gd name="T4" fmla="*/ 0 w 125"/>
                <a:gd name="T5" fmla="*/ 0 h 37"/>
                <a:gd name="T6" fmla="*/ 125 w 125"/>
                <a:gd name="T7" fmla="*/ 34 h 37"/>
                <a:gd name="T8" fmla="*/ 123 w 125"/>
                <a:gd name="T9" fmla="*/ 37 h 37"/>
              </a:gdLst>
              <a:ahLst/>
              <a:cxnLst>
                <a:cxn ang="0">
                  <a:pos x="T0" y="T1"/>
                </a:cxn>
                <a:cxn ang="0">
                  <a:pos x="T2" y="T3"/>
                </a:cxn>
                <a:cxn ang="0">
                  <a:pos x="T4" y="T5"/>
                </a:cxn>
                <a:cxn ang="0">
                  <a:pos x="T6" y="T7"/>
                </a:cxn>
                <a:cxn ang="0">
                  <a:pos x="T8" y="T9"/>
                </a:cxn>
              </a:cxnLst>
              <a:rect l="0" t="0" r="r" b="b"/>
              <a:pathLst>
                <a:path w="125" h="37">
                  <a:moveTo>
                    <a:pt x="123" y="37"/>
                  </a:moveTo>
                  <a:cubicBezTo>
                    <a:pt x="86" y="16"/>
                    <a:pt x="43" y="4"/>
                    <a:pt x="0" y="4"/>
                  </a:cubicBezTo>
                  <a:cubicBezTo>
                    <a:pt x="0" y="0"/>
                    <a:pt x="0" y="0"/>
                    <a:pt x="0" y="0"/>
                  </a:cubicBezTo>
                  <a:cubicBezTo>
                    <a:pt x="44" y="1"/>
                    <a:pt x="87" y="12"/>
                    <a:pt x="125" y="34"/>
                  </a:cubicBezTo>
                  <a:lnTo>
                    <a:pt x="123" y="3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Freeform 155"/>
            <p:cNvSpPr>
              <a:spLocks/>
            </p:cNvSpPr>
            <p:nvPr/>
          </p:nvSpPr>
          <p:spPr bwMode="auto">
            <a:xfrm>
              <a:off x="5772151"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Freeform 156"/>
            <p:cNvSpPr>
              <a:spLocks/>
            </p:cNvSpPr>
            <p:nvPr/>
          </p:nvSpPr>
          <p:spPr bwMode="auto">
            <a:xfrm>
              <a:off x="6264276" y="3435351"/>
              <a:ext cx="136525" cy="68263"/>
            </a:xfrm>
            <a:custGeom>
              <a:avLst/>
              <a:gdLst>
                <a:gd name="T0" fmla="*/ 19 w 38"/>
                <a:gd name="T1" fmla="*/ 0 h 19"/>
                <a:gd name="T2" fmla="*/ 0 w 38"/>
                <a:gd name="T3" fmla="*/ 19 h 19"/>
                <a:gd name="T4" fmla="*/ 38 w 38"/>
                <a:gd name="T5" fmla="*/ 19 h 19"/>
                <a:gd name="T6" fmla="*/ 19 w 38"/>
                <a:gd name="T7" fmla="*/ 0 h 19"/>
              </a:gdLst>
              <a:ahLst/>
              <a:cxnLst>
                <a:cxn ang="0">
                  <a:pos x="T0" y="T1"/>
                </a:cxn>
                <a:cxn ang="0">
                  <a:pos x="T2" y="T3"/>
                </a:cxn>
                <a:cxn ang="0">
                  <a:pos x="T4" y="T5"/>
                </a:cxn>
                <a:cxn ang="0">
                  <a:pos x="T6" y="T7"/>
                </a:cxn>
              </a:cxnLst>
              <a:rect l="0" t="0" r="r" b="b"/>
              <a:pathLst>
                <a:path w="38" h="19">
                  <a:moveTo>
                    <a:pt x="19" y="0"/>
                  </a:moveTo>
                  <a:cubicBezTo>
                    <a:pt x="8" y="0"/>
                    <a:pt x="0" y="9"/>
                    <a:pt x="0" y="19"/>
                  </a:cubicBezTo>
                  <a:cubicBezTo>
                    <a:pt x="38" y="19"/>
                    <a:pt x="38" y="19"/>
                    <a:pt x="38" y="19"/>
                  </a:cubicBezTo>
                  <a:cubicBezTo>
                    <a:pt x="38"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Freeform 157"/>
            <p:cNvSpPr>
              <a:spLocks/>
            </p:cNvSpPr>
            <p:nvPr/>
          </p:nvSpPr>
          <p:spPr bwMode="auto">
            <a:xfrm>
              <a:off x="6753226"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Freeform 158"/>
            <p:cNvSpPr>
              <a:spLocks/>
            </p:cNvSpPr>
            <p:nvPr/>
          </p:nvSpPr>
          <p:spPr bwMode="auto">
            <a:xfrm>
              <a:off x="5900738" y="2403476"/>
              <a:ext cx="177800" cy="9048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Freeform 159"/>
            <p:cNvSpPr>
              <a:spLocks/>
            </p:cNvSpPr>
            <p:nvPr/>
          </p:nvSpPr>
          <p:spPr bwMode="auto">
            <a:xfrm>
              <a:off x="6599238" y="2197101"/>
              <a:ext cx="119063" cy="60325"/>
            </a:xfrm>
            <a:custGeom>
              <a:avLst/>
              <a:gdLst>
                <a:gd name="T0" fmla="*/ 16 w 33"/>
                <a:gd name="T1" fmla="*/ 0 h 17"/>
                <a:gd name="T2" fmla="*/ 0 w 33"/>
                <a:gd name="T3" fmla="*/ 17 h 17"/>
                <a:gd name="T4" fmla="*/ 33 w 33"/>
                <a:gd name="T5" fmla="*/ 17 h 17"/>
                <a:gd name="T6" fmla="*/ 16 w 33"/>
                <a:gd name="T7" fmla="*/ 0 h 17"/>
              </a:gdLst>
              <a:ahLst/>
              <a:cxnLst>
                <a:cxn ang="0">
                  <a:pos x="T0" y="T1"/>
                </a:cxn>
                <a:cxn ang="0">
                  <a:pos x="T2" y="T3"/>
                </a:cxn>
                <a:cxn ang="0">
                  <a:pos x="T4" y="T5"/>
                </a:cxn>
                <a:cxn ang="0">
                  <a:pos x="T6" y="T7"/>
                </a:cxn>
              </a:cxnLst>
              <a:rect l="0" t="0" r="r" b="b"/>
              <a:pathLst>
                <a:path w="33" h="17">
                  <a:moveTo>
                    <a:pt x="16" y="0"/>
                  </a:moveTo>
                  <a:cubicBezTo>
                    <a:pt x="8" y="0"/>
                    <a:pt x="0" y="8"/>
                    <a:pt x="0" y="17"/>
                  </a:cubicBezTo>
                  <a:cubicBezTo>
                    <a:pt x="33" y="17"/>
                    <a:pt x="33" y="17"/>
                    <a:pt x="33" y="17"/>
                  </a:cubicBezTo>
                  <a:cubicBezTo>
                    <a:pt x="33" y="8"/>
                    <a:pt x="25" y="0"/>
                    <a:pt x="16"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Freeform 160"/>
            <p:cNvSpPr>
              <a:spLocks/>
            </p:cNvSpPr>
            <p:nvPr/>
          </p:nvSpPr>
          <p:spPr bwMode="auto">
            <a:xfrm>
              <a:off x="6956426" y="2736851"/>
              <a:ext cx="117475" cy="5715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8"/>
                    <a:pt x="0" y="16"/>
                  </a:cubicBezTo>
                  <a:cubicBezTo>
                    <a:pt x="33" y="16"/>
                    <a:pt x="33" y="16"/>
                    <a:pt x="33" y="16"/>
                  </a:cubicBezTo>
                  <a:cubicBezTo>
                    <a:pt x="33" y="8"/>
                    <a:pt x="25" y="0"/>
                    <a:pt x="1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Freeform 161"/>
            <p:cNvSpPr>
              <a:spLocks/>
            </p:cNvSpPr>
            <p:nvPr/>
          </p:nvSpPr>
          <p:spPr bwMode="auto">
            <a:xfrm>
              <a:off x="5446713" y="2379663"/>
              <a:ext cx="560388" cy="1101725"/>
            </a:xfrm>
            <a:custGeom>
              <a:avLst/>
              <a:gdLst>
                <a:gd name="T0" fmla="*/ 110 w 157"/>
                <a:gd name="T1" fmla="*/ 309 h 309"/>
                <a:gd name="T2" fmla="*/ 107 w 157"/>
                <a:gd name="T3" fmla="*/ 307 h 309"/>
                <a:gd name="T4" fmla="*/ 55 w 157"/>
                <a:gd name="T5" fmla="*/ 24 h 309"/>
                <a:gd name="T6" fmla="*/ 154 w 157"/>
                <a:gd name="T7" fmla="*/ 16 h 309"/>
                <a:gd name="T8" fmla="*/ 156 w 157"/>
                <a:gd name="T9" fmla="*/ 21 h 309"/>
                <a:gd name="T10" fmla="*/ 151 w 157"/>
                <a:gd name="T11" fmla="*/ 23 h 309"/>
                <a:gd name="T12" fmla="*/ 61 w 157"/>
                <a:gd name="T13" fmla="*/ 29 h 309"/>
                <a:gd name="T14" fmla="*/ 114 w 157"/>
                <a:gd name="T15" fmla="*/ 304 h 309"/>
                <a:gd name="T16" fmla="*/ 112 w 157"/>
                <a:gd name="T17" fmla="*/ 309 h 309"/>
                <a:gd name="T18" fmla="*/ 110 w 157"/>
                <a:gd name="T1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309">
                  <a:moveTo>
                    <a:pt x="110" y="309"/>
                  </a:moveTo>
                  <a:cubicBezTo>
                    <a:pt x="109" y="309"/>
                    <a:pt x="108" y="309"/>
                    <a:pt x="107" y="307"/>
                  </a:cubicBezTo>
                  <a:cubicBezTo>
                    <a:pt x="103" y="298"/>
                    <a:pt x="0" y="87"/>
                    <a:pt x="55" y="24"/>
                  </a:cubicBezTo>
                  <a:cubicBezTo>
                    <a:pt x="74" y="3"/>
                    <a:pt x="107" y="0"/>
                    <a:pt x="154" y="16"/>
                  </a:cubicBezTo>
                  <a:cubicBezTo>
                    <a:pt x="156" y="17"/>
                    <a:pt x="157" y="19"/>
                    <a:pt x="156" y="21"/>
                  </a:cubicBezTo>
                  <a:cubicBezTo>
                    <a:pt x="155" y="23"/>
                    <a:pt x="153" y="24"/>
                    <a:pt x="151" y="23"/>
                  </a:cubicBezTo>
                  <a:cubicBezTo>
                    <a:pt x="108" y="8"/>
                    <a:pt x="77" y="10"/>
                    <a:pt x="61" y="29"/>
                  </a:cubicBezTo>
                  <a:cubicBezTo>
                    <a:pt x="9" y="89"/>
                    <a:pt x="113" y="302"/>
                    <a:pt x="114" y="304"/>
                  </a:cubicBezTo>
                  <a:cubicBezTo>
                    <a:pt x="115" y="306"/>
                    <a:pt x="114" y="308"/>
                    <a:pt x="112" y="309"/>
                  </a:cubicBezTo>
                  <a:cubicBezTo>
                    <a:pt x="112" y="309"/>
                    <a:pt x="111" y="309"/>
                    <a:pt x="110" y="30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Freeform 162"/>
            <p:cNvSpPr>
              <a:spLocks/>
            </p:cNvSpPr>
            <p:nvPr/>
          </p:nvSpPr>
          <p:spPr bwMode="auto">
            <a:xfrm>
              <a:off x="6813551" y="2725738"/>
              <a:ext cx="503238" cy="755650"/>
            </a:xfrm>
            <a:custGeom>
              <a:avLst/>
              <a:gdLst>
                <a:gd name="T0" fmla="*/ 5 w 141"/>
                <a:gd name="T1" fmla="*/ 212 h 212"/>
                <a:gd name="T2" fmla="*/ 2 w 141"/>
                <a:gd name="T3" fmla="*/ 212 h 212"/>
                <a:gd name="T4" fmla="*/ 2 w 141"/>
                <a:gd name="T5" fmla="*/ 206 h 212"/>
                <a:gd name="T6" fmla="*/ 108 w 141"/>
                <a:gd name="T7" fmla="*/ 19 h 212"/>
                <a:gd name="T8" fmla="*/ 55 w 141"/>
                <a:gd name="T9" fmla="*/ 18 h 212"/>
                <a:gd name="T10" fmla="*/ 51 w 141"/>
                <a:gd name="T11" fmla="*/ 15 h 212"/>
                <a:gd name="T12" fmla="*/ 53 w 141"/>
                <a:gd name="T13" fmla="*/ 10 h 212"/>
                <a:gd name="T14" fmla="*/ 114 w 141"/>
                <a:gd name="T15" fmla="*/ 14 h 212"/>
                <a:gd name="T16" fmla="*/ 8 w 141"/>
                <a:gd name="T17" fmla="*/ 211 h 212"/>
                <a:gd name="T18" fmla="*/ 5 w 141"/>
                <a:gd name="T19"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212">
                  <a:moveTo>
                    <a:pt x="5" y="212"/>
                  </a:moveTo>
                  <a:cubicBezTo>
                    <a:pt x="4" y="212"/>
                    <a:pt x="3" y="212"/>
                    <a:pt x="2" y="212"/>
                  </a:cubicBezTo>
                  <a:cubicBezTo>
                    <a:pt x="1" y="210"/>
                    <a:pt x="0" y="208"/>
                    <a:pt x="2" y="206"/>
                  </a:cubicBezTo>
                  <a:cubicBezTo>
                    <a:pt x="38" y="164"/>
                    <a:pt x="128" y="49"/>
                    <a:pt x="108" y="19"/>
                  </a:cubicBezTo>
                  <a:cubicBezTo>
                    <a:pt x="102" y="9"/>
                    <a:pt x="84" y="9"/>
                    <a:pt x="55" y="18"/>
                  </a:cubicBezTo>
                  <a:cubicBezTo>
                    <a:pt x="53" y="18"/>
                    <a:pt x="51" y="17"/>
                    <a:pt x="51" y="15"/>
                  </a:cubicBezTo>
                  <a:cubicBezTo>
                    <a:pt x="50" y="13"/>
                    <a:pt x="51" y="11"/>
                    <a:pt x="53" y="10"/>
                  </a:cubicBezTo>
                  <a:cubicBezTo>
                    <a:pt x="86" y="0"/>
                    <a:pt x="106" y="2"/>
                    <a:pt x="114" y="14"/>
                  </a:cubicBezTo>
                  <a:cubicBezTo>
                    <a:pt x="141" y="55"/>
                    <a:pt x="21" y="195"/>
                    <a:pt x="8" y="211"/>
                  </a:cubicBezTo>
                  <a:cubicBezTo>
                    <a:pt x="7" y="212"/>
                    <a:pt x="6" y="212"/>
                    <a:pt x="5" y="21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Freeform 163"/>
            <p:cNvSpPr>
              <a:spLocks/>
            </p:cNvSpPr>
            <p:nvPr/>
          </p:nvSpPr>
          <p:spPr bwMode="auto">
            <a:xfrm>
              <a:off x="6046788" y="2165351"/>
              <a:ext cx="628650" cy="1316038"/>
            </a:xfrm>
            <a:custGeom>
              <a:avLst/>
              <a:gdLst>
                <a:gd name="T0" fmla="*/ 82 w 176"/>
                <a:gd name="T1" fmla="*/ 369 h 369"/>
                <a:gd name="T2" fmla="*/ 78 w 176"/>
                <a:gd name="T3" fmla="*/ 367 h 369"/>
                <a:gd name="T4" fmla="*/ 76 w 176"/>
                <a:gd name="T5" fmla="*/ 25 h 369"/>
                <a:gd name="T6" fmla="*/ 173 w 176"/>
                <a:gd name="T7" fmla="*/ 14 h 369"/>
                <a:gd name="T8" fmla="*/ 176 w 176"/>
                <a:gd name="T9" fmla="*/ 19 h 369"/>
                <a:gd name="T10" fmla="*/ 171 w 176"/>
                <a:gd name="T11" fmla="*/ 21 h 369"/>
                <a:gd name="T12" fmla="*/ 81 w 176"/>
                <a:gd name="T13" fmla="*/ 31 h 369"/>
                <a:gd name="T14" fmla="*/ 86 w 176"/>
                <a:gd name="T15" fmla="*/ 365 h 369"/>
                <a:gd name="T16" fmla="*/ 83 w 176"/>
                <a:gd name="T17" fmla="*/ 369 h 369"/>
                <a:gd name="T18" fmla="*/ 82 w 176"/>
                <a:gd name="T19"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69">
                  <a:moveTo>
                    <a:pt x="82" y="369"/>
                  </a:moveTo>
                  <a:cubicBezTo>
                    <a:pt x="80" y="369"/>
                    <a:pt x="79" y="368"/>
                    <a:pt x="78" y="367"/>
                  </a:cubicBezTo>
                  <a:cubicBezTo>
                    <a:pt x="75" y="356"/>
                    <a:pt x="0" y="99"/>
                    <a:pt x="76" y="25"/>
                  </a:cubicBezTo>
                  <a:cubicBezTo>
                    <a:pt x="98" y="4"/>
                    <a:pt x="131" y="0"/>
                    <a:pt x="173" y="14"/>
                  </a:cubicBezTo>
                  <a:cubicBezTo>
                    <a:pt x="175" y="14"/>
                    <a:pt x="176" y="17"/>
                    <a:pt x="176" y="19"/>
                  </a:cubicBezTo>
                  <a:cubicBezTo>
                    <a:pt x="175" y="21"/>
                    <a:pt x="173" y="22"/>
                    <a:pt x="171" y="21"/>
                  </a:cubicBezTo>
                  <a:cubicBezTo>
                    <a:pt x="131" y="8"/>
                    <a:pt x="101" y="11"/>
                    <a:pt x="81" y="31"/>
                  </a:cubicBezTo>
                  <a:cubicBezTo>
                    <a:pt x="8" y="101"/>
                    <a:pt x="85" y="362"/>
                    <a:pt x="86" y="365"/>
                  </a:cubicBezTo>
                  <a:cubicBezTo>
                    <a:pt x="86" y="367"/>
                    <a:pt x="85" y="369"/>
                    <a:pt x="83" y="369"/>
                  </a:cubicBezTo>
                  <a:cubicBezTo>
                    <a:pt x="83" y="369"/>
                    <a:pt x="82" y="369"/>
                    <a:pt x="82" y="36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0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449">
            <a:extLst>
              <a:ext uri="{FF2B5EF4-FFF2-40B4-BE49-F238E27FC236}">
                <a16:creationId xmlns:a16="http://schemas.microsoft.com/office/drawing/2014/main" id="{C4EB9A5B-390D-4A63-AE69-31ED9E573F49}"/>
              </a:ext>
            </a:extLst>
          </p:cNvPr>
          <p:cNvGrpSpPr/>
          <p:nvPr/>
        </p:nvGrpSpPr>
        <p:grpSpPr>
          <a:xfrm>
            <a:off x="6162635" y="4267818"/>
            <a:ext cx="5118438" cy="203216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2047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786634" y="6024906"/>
              <a:ext cx="818802"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24141" y="6024906"/>
              <a:ext cx="81700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5" y="4841872"/>
              <a:ext cx="111328"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095488" y="6260060"/>
              <a:ext cx="2090101"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923463" y="2092548"/>
            <a:ext cx="5118438" cy="203216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62465" y="3774773"/>
              <a:ext cx="1379036"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Calibri" panose="020F0502020204030204"/>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25057" y="3774773"/>
              <a:ext cx="73081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44512" y="3774773"/>
              <a:ext cx="885241"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923463" y="4267818"/>
            <a:ext cx="5118438" cy="203216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Backends (Mobile/IoT/Web)</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883225" y="6005909"/>
              <a:ext cx="97681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err="1">
                  <a:gradFill>
                    <a:gsLst>
                      <a:gs pos="0">
                        <a:srgbClr val="353535"/>
                      </a:gs>
                      <a:gs pos="100000">
                        <a:srgbClr val="353535"/>
                      </a:gs>
                    </a:gsLst>
                    <a:lin ang="16200000" scaled="1"/>
                  </a:gradFill>
                  <a:latin typeface="Calibri" panose="020F0502020204030204"/>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596160" y="6005909"/>
              <a:ext cx="714657"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38197" y="6005909"/>
              <a:ext cx="91935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62635" y="2092548"/>
            <a:ext cx="5118438" cy="203216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74621" y="3774773"/>
              <a:ext cx="64283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688442" y="3774773"/>
              <a:ext cx="488410"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52276" y="3774773"/>
              <a:ext cx="152448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grpSp>
      <p:sp>
        <p:nvSpPr>
          <p:cNvPr id="451" name="Rectangle 450"/>
          <p:cNvSpPr/>
          <p:nvPr/>
        </p:nvSpPr>
        <p:spPr>
          <a:xfrm>
            <a:off x="865" y="487"/>
            <a:ext cx="12190271" cy="1849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Calibri" panose="020F0502020204030204"/>
            </a:endParaRPr>
          </a:p>
        </p:txBody>
      </p:sp>
      <p:sp>
        <p:nvSpPr>
          <p:cNvPr id="452" name="Title 3"/>
          <p:cNvSpPr txBox="1">
            <a:spLocks/>
          </p:cNvSpPr>
          <p:nvPr/>
        </p:nvSpPr>
        <p:spPr>
          <a:xfrm>
            <a:off x="419450" y="549466"/>
            <a:ext cx="11654187" cy="543291"/>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600">
                <a:solidFill>
                  <a:prstClr val="white"/>
                </a:solidFill>
                <a:latin typeface="Calibri Light" panose="020F0302020204030204"/>
              </a:rPr>
              <a:t>Scenarios for Serverless</a:t>
            </a:r>
          </a:p>
        </p:txBody>
      </p:sp>
      <p:sp>
        <p:nvSpPr>
          <p:cNvPr id="453" name="Title 3"/>
          <p:cNvSpPr txBox="1">
            <a:spLocks/>
          </p:cNvSpPr>
          <p:nvPr/>
        </p:nvSpPr>
        <p:spPr>
          <a:xfrm>
            <a:off x="417403" y="1113566"/>
            <a:ext cx="11656234" cy="525953"/>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1800" spc="0">
                <a:solidFill>
                  <a:prstClr val="white"/>
                </a:solidFill>
                <a:latin typeface="Calibri Light" panose="020F0302020204030204"/>
                <a:cs typeface="Segoe UI Semilight" panose="020B0402040204020203" pitchFamily="34" charset="0"/>
              </a:rPr>
              <a:t>Anything that needs to respond to events</a:t>
            </a:r>
          </a:p>
        </p:txBody>
      </p:sp>
    </p:spTree>
    <p:extLst>
      <p:ext uri="{BB962C8B-B14F-4D97-AF65-F5344CB8AC3E}">
        <p14:creationId xmlns:p14="http://schemas.microsoft.com/office/powerpoint/2010/main" val="347936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455" y="1194798"/>
            <a:ext cx="3216184" cy="4871958"/>
            <a:chOff x="4133899" y="1194163"/>
            <a:chExt cx="3217096" cy="4873340"/>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73340"/>
              <a:chOff x="4841006" y="1194163"/>
              <a:chExt cx="2509989" cy="487334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Author functions in C#, F#, Node.JS, </a:t>
                </a:r>
                <a:r>
                  <a:rPr lang="en-US" sz="1567" b="1">
                    <a:gradFill>
                      <a:gsLst>
                        <a:gs pos="2917">
                          <a:srgbClr val="505050"/>
                        </a:gs>
                        <a:gs pos="30000">
                          <a:srgbClr val="505050"/>
                        </a:gs>
                      </a:gsLst>
                      <a:lin ang="5400000" scaled="0"/>
                    </a:gradFill>
                    <a:latin typeface="Segoe UI Semilight"/>
                  </a:rPr>
                  <a:t>Java</a:t>
                </a:r>
                <a:r>
                  <a:rPr lang="en-US" sz="1567">
                    <a:gradFill>
                      <a:gsLst>
                        <a:gs pos="2917">
                          <a:srgbClr val="505050"/>
                        </a:gs>
                        <a:gs pos="30000">
                          <a:srgbClr val="505050"/>
                        </a:gs>
                      </a:gsLst>
                      <a:lin ang="5400000" scaled="0"/>
                    </a:gradFill>
                    <a:latin typeface="Segoe UI Semilight"/>
                  </a:rPr>
                  <a:t>, and more</a:t>
                </a:r>
              </a:p>
            </p:txBody>
          </p:sp>
          <p:sp>
            <p:nvSpPr>
              <p:cNvPr id="28" name="TextBox 27"/>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Code</a:t>
                </a:r>
              </a:p>
            </p:txBody>
          </p:sp>
        </p:grpSp>
        <p:sp>
          <p:nvSpPr>
            <p:cNvPr id="45" name="Arrow: Right 44"/>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946" y="1203944"/>
            <a:ext cx="2675053" cy="5084511"/>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dirty="0">
                  <a:gradFill>
                    <a:gsLst>
                      <a:gs pos="2917">
                        <a:srgbClr val="505050"/>
                      </a:gs>
                      <a:gs pos="30000">
                        <a:srgbClr val="505050"/>
                      </a:gs>
                    </a:gsLst>
                    <a:lin ang="5400000" scaled="0"/>
                  </a:gradFill>
                  <a:latin typeface="Segoe UI Semilight"/>
                </a:rPr>
                <a:t>Events</a:t>
              </a:r>
            </a:p>
          </p:txBody>
        </p:sp>
        <p:sp>
          <p:nvSpPr>
            <p:cNvPr id="47" name="TextBox 46"/>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342" y="1194797"/>
            <a:ext cx="3252939" cy="4873805"/>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Outputs</a:t>
                </a:r>
              </a:p>
            </p:txBody>
          </p:sp>
          <p:sp>
            <p:nvSpPr>
              <p:cNvPr id="48" name="TextBox 47"/>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Send results to an ever-growing collection of services</a:t>
                </a:r>
              </a:p>
            </p:txBody>
          </p:sp>
        </p:grpSp>
      </p:grpSp>
    </p:spTree>
    <p:extLst>
      <p:ext uri="{BB962C8B-B14F-4D97-AF65-F5344CB8AC3E}">
        <p14:creationId xmlns:p14="http://schemas.microsoft.com/office/powerpoint/2010/main" val="402873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1380</Words>
  <Application>Microsoft Office PowerPoint</Application>
  <PresentationFormat>Widescreen</PresentationFormat>
  <Paragraphs>151</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Metropolis</vt:lpstr>
      <vt:lpstr>Segoe UI</vt:lpstr>
      <vt:lpstr>Segoe UI Light</vt:lpstr>
      <vt:lpstr>Segoe UI Semibold</vt:lpstr>
      <vt:lpstr>Segoe UI Semilight</vt:lpstr>
      <vt:lpstr>Office Theme</vt:lpstr>
      <vt:lpstr>Serverless Development with Microsoft Azure</vt:lpstr>
      <vt:lpstr>PowerPoint Presentation</vt:lpstr>
      <vt:lpstr>PowerPoint Presentation</vt:lpstr>
      <vt:lpstr>PowerPoint Presentation</vt:lpstr>
      <vt:lpstr>PowerPoint Presentation</vt:lpstr>
      <vt:lpstr>What is Serverless?</vt:lpstr>
      <vt:lpstr>Benefits of Serverless</vt:lpstr>
      <vt:lpstr>PowerPoint Presentation</vt:lpstr>
      <vt:lpstr>Azure Functions</vt:lpstr>
      <vt:lpstr>PowerPoint Presentation</vt:lpstr>
      <vt:lpstr>PowerPoint Presentation</vt:lpstr>
      <vt:lpstr>PowerPoint Presentation</vt:lpstr>
      <vt:lpstr>Azure DevOps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Development with Microsoft Azure</dc:title>
  <dc:creator>Sam Cogan</dc:creator>
  <cp:lastModifiedBy>Sam Cogan</cp:lastModifiedBy>
  <cp:revision>10</cp:revision>
  <dcterms:created xsi:type="dcterms:W3CDTF">2019-01-20T14:30:06Z</dcterms:created>
  <dcterms:modified xsi:type="dcterms:W3CDTF">2019-02-17T12:46:04Z</dcterms:modified>
</cp:coreProperties>
</file>