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1582" r:id="rId3"/>
    <p:sldId id="1580" r:id="rId4"/>
    <p:sldId id="1581" r:id="rId5"/>
    <p:sldId id="1583" r:id="rId6"/>
    <p:sldId id="1578" r:id="rId7"/>
    <p:sldId id="1579" r:id="rId8"/>
    <p:sldId id="1565" r:id="rId9"/>
    <p:sldId id="1584" r:id="rId10"/>
    <p:sldId id="1595" r:id="rId11"/>
    <p:sldId id="1568" r:id="rId12"/>
    <p:sldId id="1594" r:id="rId13"/>
    <p:sldId id="1596" r:id="rId14"/>
    <p:sldId id="1597" r:id="rId15"/>
    <p:sldId id="15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9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88" d="100"/>
          <a:sy n="88" d="100"/>
        </p:scale>
        <p:origin x="69"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2E754-BBA3-4AC7-839A-635453CEA85C}" type="datetimeFigureOut">
              <a:rPr lang="en-GB" smtClean="0"/>
              <a:t>18/02/2019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BC140-D3F4-430B-812B-9C91ECA97849}" type="slidenum">
              <a:rPr lang="en-GB" smtClean="0"/>
              <a:t>‹#›</a:t>
            </a:fld>
            <a:endParaRPr lang="en-GB"/>
          </a:p>
        </p:txBody>
      </p:sp>
    </p:spTree>
    <p:extLst>
      <p:ext uri="{BB962C8B-B14F-4D97-AF65-F5344CB8AC3E}">
        <p14:creationId xmlns:p14="http://schemas.microsoft.com/office/powerpoint/2010/main" val="192850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latest in this series of evolution is Serverless – which further abstracts the underlying infrastructure from you, and allows you to focus only on a single question – how are you going to build your app to achieve the best results for your business, or whatever it is that you are trying to do with your apps.</a:t>
            </a:r>
          </a:p>
          <a:p>
            <a:pPr marL="0" indent="0">
              <a:buFontTx/>
              <a:buNone/>
            </a:pPr>
            <a:endParaRPr lang="en-US" dirty="0"/>
          </a:p>
          <a:p>
            <a:pPr marL="0" indent="0">
              <a:buFontTx/>
              <a:buNone/>
            </a:pPr>
            <a:r>
              <a:rPr lang="en-US" dirty="0"/>
              <a:t>Whether it is the code to delight your customers through a great experience, or the logic to communicate securely with a business partner, that is where most organization want to spend their creative energies on.</a:t>
            </a:r>
          </a:p>
          <a:p>
            <a:pPr marL="0" indent="0">
              <a:buFontTx/>
              <a:buNone/>
            </a:pPr>
            <a:endParaRPr lang="en-US" dirty="0"/>
          </a:p>
          <a:p>
            <a:pPr marL="0" indent="0">
              <a:buFontTx/>
              <a:buNone/>
            </a:pPr>
            <a:r>
              <a:rPr lang="en-US" dirty="0"/>
              <a:t>And </a:t>
            </a:r>
            <a:r>
              <a:rPr lang="en-US" dirty="0" err="1"/>
              <a:t>serverless</a:t>
            </a:r>
            <a:r>
              <a:rPr lang="en-US" dirty="0"/>
              <a:t> allows you to do just that, focus on your code and forget about the infrastructure.</a:t>
            </a:r>
          </a:p>
          <a:p>
            <a:pPr marL="0" indent="0">
              <a:buFontTx/>
              <a:buNone/>
            </a:pPr>
            <a:endParaRPr lang="en-US" dirty="0"/>
          </a:p>
          <a:p>
            <a:pPr marL="0" indent="0">
              <a:buFontTx/>
              <a:buNone/>
            </a:pPr>
            <a:r>
              <a:rPr lang="en-US" dirty="0"/>
              <a:t>This is why we believe it is the platform for next generation of apps.</a:t>
            </a:r>
          </a:p>
          <a:p>
            <a:pPr marL="0" indent="0">
              <a:buFontTx/>
              <a:buNone/>
            </a:pPr>
            <a:endParaRPr lang="en-US" dirty="0"/>
          </a:p>
          <a:p>
            <a:pPr marL="0" indent="0">
              <a:buFontTx/>
              <a:buNone/>
            </a:pPr>
            <a:r>
              <a:rPr lang="en-US" dirty="0"/>
              <a:t>Now before we jump into explaining the benefits of serverless, let’s call out what it’s not. It’s not the total lack of servers, that would a bit difficult. Instead, it’s a system where you don’t have to think about Servers at all, so for you, they are invisible.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2/18/2019 5:03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210123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Abstraction of servers, infrastructure and configuration of operating system</a:t>
            </a:r>
          </a:p>
          <a:p>
            <a:r>
              <a:rPr lang="en-US"/>
              <a:t>Event-driven scale</a:t>
            </a:r>
          </a:p>
          <a:p>
            <a:r>
              <a:rPr lang="en-US"/>
              <a:t>Sub-second billing</a:t>
            </a:r>
          </a:p>
          <a:p>
            <a:r>
              <a:rPr lang="en-US"/>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6</a:t>
            </a:fld>
            <a:endParaRPr lang="en-US"/>
          </a:p>
        </p:txBody>
      </p:sp>
    </p:spTree>
    <p:extLst>
      <p:ext uri="{BB962C8B-B14F-4D97-AF65-F5344CB8AC3E}">
        <p14:creationId xmlns:p14="http://schemas.microsoft.com/office/powerpoint/2010/main" val="200001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“Pinnacle of PaaS compute”</a:t>
            </a:r>
          </a:p>
          <a:p>
            <a:pPr marL="571500" indent="-571500">
              <a:buFont typeface="Arial" panose="020B0604020202020204" pitchFamily="34" charset="0"/>
              <a:buChar char="•"/>
            </a:pPr>
            <a:r>
              <a:rPr lang="en-US" dirty="0"/>
              <a:t>Not just hardware “servers”, but software servers are also </a:t>
            </a:r>
            <a:r>
              <a:rPr lang="en-US" b="1" dirty="0"/>
              <a:t>managed for you</a:t>
            </a:r>
          </a:p>
          <a:p>
            <a:pPr marL="571500" indent="-571500">
              <a:buFont typeface="Arial" panose="020B0604020202020204" pitchFamily="34" charset="0"/>
              <a:buChar char="•"/>
            </a:pPr>
            <a:r>
              <a:rPr lang="en-US" dirty="0"/>
              <a:t>Focus on </a:t>
            </a:r>
            <a:r>
              <a:rPr lang="en-US" b="1" dirty="0"/>
              <a:t>business logic</a:t>
            </a:r>
            <a:r>
              <a:rPr lang="en-US" dirty="0"/>
              <a:t>, not solving technical problems not </a:t>
            </a:r>
            <a:r>
              <a:rPr lang="en-US" b="1" dirty="0"/>
              <a:t>core to business</a:t>
            </a:r>
          </a:p>
          <a:p>
            <a:pPr marL="571500" indent="-571500">
              <a:buFont typeface="Arial" panose="020B0604020202020204" pitchFamily="34" charset="0"/>
              <a:buChar char="•"/>
            </a:pPr>
            <a:r>
              <a:rPr lang="en-US" dirty="0"/>
              <a:t>Lower effort to get started makes it easier to experiment (bots, etc.)</a:t>
            </a:r>
          </a:p>
          <a:p>
            <a:endParaRPr lang="en-US" dirty="0"/>
          </a:p>
        </p:txBody>
      </p:sp>
      <p:sp>
        <p:nvSpPr>
          <p:cNvPr id="4" name="Slide Number Placeholder 3"/>
          <p:cNvSpPr>
            <a:spLocks noGrp="1"/>
          </p:cNvSpPr>
          <p:nvPr>
            <p:ph type="sldNum" sz="quarter" idx="10"/>
          </p:nvPr>
        </p:nvSpPr>
        <p:spPr/>
        <p:txBody>
          <a:bodyPr/>
          <a:lstStyle/>
          <a:p>
            <a:fld id="{30400C77-98DD-41D6-BDE7-5E20B890E765}" type="slidenum">
              <a:rPr lang="en-US" smtClean="0"/>
              <a:t>7</a:t>
            </a:fld>
            <a:endParaRPr lang="en-US"/>
          </a:p>
        </p:txBody>
      </p:sp>
    </p:spTree>
    <p:extLst>
      <p:ext uri="{BB962C8B-B14F-4D97-AF65-F5344CB8AC3E}">
        <p14:creationId xmlns:p14="http://schemas.microsoft.com/office/powerpoint/2010/main" val="242694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what kind of apps and scenarios can be built using serverless technologies?  This is not a trick question because I have already given you the answer.</a:t>
            </a:r>
          </a:p>
          <a:p>
            <a:r>
              <a:rPr lang="en-US"/>
              <a:t>Anything where there is need to run some code or logic in response to an event.  You will notice that this is a very broad definition and covers a vast array of scenarios. So let me provide some examples:</a:t>
            </a:r>
          </a:p>
          <a:p>
            <a:pPr marL="228600" indent="-228600">
              <a:buFont typeface="+mj-lt"/>
              <a:buAutoNum type="arabicPeriod"/>
            </a:pPr>
            <a:r>
              <a:rPr lang="en-US"/>
              <a:t>Real-time stream processing: IoT devices sending data that needs to be analyzed, enriched and archived somewhere.  This is best done using serverless functions which can be spun up on demand, because you don’t know when the data is going to come in and how much data is going to come in.  So, you don’t necessarily want to build your own infrastructure for peak capacity.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t>Almost every organization needs to run some regular tasks like de-duplication of database entries at the end of every day or collecting logs at the end of every week. Such tasks that need to be run only at specific times and only for a few seconds each time, don’t call for dedicated infrastructure.  They are best left to serverless solutions.</a:t>
            </a:r>
          </a:p>
          <a:p>
            <a:pPr marL="228600" indent="-228600">
              <a:buFont typeface="+mj-lt"/>
              <a:buAutoNum type="arabicPeriod"/>
            </a:pPr>
            <a:r>
              <a:rPr lang="en-US"/>
              <a:t>Building backends for your mobile, IoT or even web apps is also a popular use-case for serverless architectures: In this diagram you see a mobile app sending an image to a function which stores it in Azure Storage.  This action triggers another function which creates multiples thumbnails out of the original image.  Being able to perform these action in a serverless manner, takes away the burden of the mobile developer from worrying about the backend.</a:t>
            </a:r>
          </a:p>
          <a:p>
            <a:pPr marL="228600" indent="-228600">
              <a:buFont typeface="+mj-lt"/>
              <a:buAutoNum type="arabicPeriod"/>
            </a:pPr>
            <a:r>
              <a:rPr lang="en-US"/>
              <a:t>Bots are all the new rage:  Automated response systems receiving a customer request is an event.  Building intelligent bots for such scenarios using serverless technology is again a great example where the focus needs to be on logic instead of infrastructure.</a:t>
            </a:r>
          </a:p>
          <a:p>
            <a:pPr marL="228600" indent="-228600">
              <a:buFont typeface="+mj-lt"/>
              <a:buAutoNum type="arabicPeriod"/>
            </a:pPr>
            <a:endParaRPr lang="en-US"/>
          </a:p>
          <a:p>
            <a:pPr marL="228600" indent="-228600">
              <a:buFont typeface="+mj-lt"/>
              <a:buAutoNum type="arabicPeriod"/>
            </a:pPr>
            <a:endParaRPr lang="en-US"/>
          </a:p>
          <a:p>
            <a:pPr marL="0" indent="0">
              <a:buFont typeface="+mj-lt"/>
              <a:buNone/>
            </a:pPr>
            <a:r>
              <a:rPr lang="en-US"/>
              <a:t>These are only some of the many examples which fit well with serverless.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F9BF72-0868-4F84-9FCC-2F96DE36B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33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2/18/2019 5:03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93835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Moving on to Logic Apps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Logic Apps is a service that provides a visual design experience for creating </a:t>
            </a:r>
            <a:r>
              <a:rPr kumimoji="0" lang="en-US" sz="1200" b="0" i="0" u="none" strike="noStrike" kern="1200" cap="none" spc="0" normalizeH="0" baseline="0" noProof="0" dirty="0" err="1">
                <a:ln>
                  <a:noFill/>
                </a:ln>
                <a:gradFill>
                  <a:gsLst>
                    <a:gs pos="1250">
                      <a:srgbClr val="0078D7"/>
                    </a:gs>
                    <a:gs pos="100000">
                      <a:srgbClr val="0078D7"/>
                    </a:gs>
                  </a:gsLst>
                  <a:lin ang="5400000" scaled="0"/>
                </a:gradFill>
                <a:effectLst/>
                <a:uLnTx/>
                <a:uFillTx/>
                <a:latin typeface="Segoe UI Semilight"/>
                <a:ea typeface="+mn-ea"/>
                <a:cs typeface="+mn-cs"/>
              </a:rPr>
              <a:t>serverless</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 workflows in the cloud </a:t>
            </a:r>
            <a:r>
              <a:rPr kumimoji="0" lang="en-US" sz="1200" b="1"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without </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writing any code.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No matter how </a:t>
            </a:r>
            <a:r>
              <a:rPr kumimoji="0" lang="en-US" sz="1200" b="1"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complex </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your business logic is, you can express it using the powerful control flow available in Logic Apps.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Another key value of this service is that, it provides connections with multiple services and allows you to orchestrate all these services along with the </a:t>
            </a:r>
            <a:r>
              <a:rPr lang="en-US" sz="1200" b="1" dirty="0"/>
              <a:t>functions </a:t>
            </a:r>
            <a:r>
              <a:rPr lang="en-US" sz="1200" dirty="0"/>
              <a:t>which you or someone else in your organization might have written.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Lastly all of these workflows are internally represented using a </a:t>
            </a:r>
            <a:r>
              <a:rPr lang="en-US" sz="1200" b="1" dirty="0"/>
              <a:t>declarative</a:t>
            </a:r>
            <a:r>
              <a:rPr lang="en-US" sz="1200" dirty="0"/>
              <a:t> definition format, again making it very friendly with your existing CI/CD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2/18/2019 5:03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099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I would like to describe the capabilities of our core serverless services, in a little more detail, this time starting with </a:t>
            </a:r>
            <a:r>
              <a:rPr lang="en-US" b="1"/>
              <a:t>Azure Event Grid</a:t>
            </a:r>
            <a:r>
              <a:rPr lang="en-US"/>
              <a:t>. </a:t>
            </a:r>
          </a:p>
          <a:p>
            <a:r>
              <a:rPr lang="en-US"/>
              <a:t>We already talked about how important events are.</a:t>
            </a:r>
          </a:p>
          <a:p>
            <a:pPr marL="171450" indent="-171450">
              <a:buFontTx/>
              <a:buChar char="-"/>
            </a:pPr>
            <a:r>
              <a:rPr lang="en-US"/>
              <a:t>This service allows you to manage all events in a single place</a:t>
            </a:r>
          </a:p>
          <a:p>
            <a:pPr marL="171450" indent="-171450">
              <a:buFontTx/>
              <a:buChar char="-"/>
            </a:pPr>
            <a:r>
              <a:rPr lang="en-US"/>
              <a:t>Notice that multiple Azure services today publish their events into Event Grid and these events can be routed to multiple destination.  We have Functions, Logic Apps and even other services like Automation and generic </a:t>
            </a:r>
            <a:r>
              <a:rPr lang="en-US" err="1"/>
              <a:t>webhooks</a:t>
            </a:r>
            <a:r>
              <a:rPr lang="en-US"/>
              <a:t>.</a:t>
            </a:r>
          </a:p>
          <a:p>
            <a:pPr marL="171450" indent="-171450">
              <a:buFontTx/>
              <a:buChar char="-"/>
            </a:pPr>
            <a:r>
              <a:rPr lang="en-US"/>
              <a:t>You can also create your own customer events</a:t>
            </a:r>
          </a:p>
          <a:p>
            <a:endParaRPr lang="en-US"/>
          </a:p>
          <a:p>
            <a:r>
              <a:rPr lang="en-US"/>
              <a:t>The rich set of publishers and consumers opens up many interesting scenarios for you to construct </a:t>
            </a:r>
            <a:r>
              <a:rPr lang="en-US" b="1"/>
              <a:t>already</a:t>
            </a:r>
            <a:r>
              <a:rPr lang="en-US"/>
              <a:t>.  And the list of services that will publish their events to Event Grid will continue to grow over time.</a:t>
            </a:r>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2/18/2019 5:03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269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2/18/2019 5:03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4995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E209-46F0-4185-9701-2417A5A07D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A6A2ED7-A1DC-4785-A2D8-3248C56E4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B9561C-0CA9-4611-A5DC-F84FFC427166}"/>
              </a:ext>
            </a:extLst>
          </p:cNvPr>
          <p:cNvSpPr>
            <a:spLocks noGrp="1"/>
          </p:cNvSpPr>
          <p:nvPr>
            <p:ph type="dt" sz="half" idx="10"/>
          </p:nvPr>
        </p:nvSpPr>
        <p:spPr/>
        <p:txBody>
          <a:bodyPr/>
          <a:lstStyle/>
          <a:p>
            <a:fld id="{89CF9ECE-F089-4FCC-9633-CB15973C09B0}" type="datetimeFigureOut">
              <a:rPr lang="en-GB" smtClean="0"/>
              <a:t>18/02/2019</a:t>
            </a:fld>
            <a:endParaRPr lang="en-GB"/>
          </a:p>
        </p:txBody>
      </p:sp>
      <p:sp>
        <p:nvSpPr>
          <p:cNvPr id="5" name="Footer Placeholder 4">
            <a:extLst>
              <a:ext uri="{FF2B5EF4-FFF2-40B4-BE49-F238E27FC236}">
                <a16:creationId xmlns:a16="http://schemas.microsoft.com/office/drawing/2014/main" id="{8BD8B443-FB42-421F-9233-43E375921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13E70F-7B58-48ED-B7E6-82D2BA876825}"/>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47156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12D-F04F-4360-A62A-88F3064DCF7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6D5A3C-8756-493B-8916-7C9214EA42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F0BE54-6520-48CF-BE09-78515B094A15}"/>
              </a:ext>
            </a:extLst>
          </p:cNvPr>
          <p:cNvSpPr>
            <a:spLocks noGrp="1"/>
          </p:cNvSpPr>
          <p:nvPr>
            <p:ph type="dt" sz="half" idx="10"/>
          </p:nvPr>
        </p:nvSpPr>
        <p:spPr/>
        <p:txBody>
          <a:bodyPr/>
          <a:lstStyle/>
          <a:p>
            <a:fld id="{89CF9ECE-F089-4FCC-9633-CB15973C09B0}" type="datetimeFigureOut">
              <a:rPr lang="en-GB" smtClean="0"/>
              <a:t>18/02/2019</a:t>
            </a:fld>
            <a:endParaRPr lang="en-GB"/>
          </a:p>
        </p:txBody>
      </p:sp>
      <p:sp>
        <p:nvSpPr>
          <p:cNvPr id="5" name="Footer Placeholder 4">
            <a:extLst>
              <a:ext uri="{FF2B5EF4-FFF2-40B4-BE49-F238E27FC236}">
                <a16:creationId xmlns:a16="http://schemas.microsoft.com/office/drawing/2014/main" id="{94DB14F5-4B2B-401E-AB30-6D0171DE02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4BA123-3897-426D-A286-1868A49FF743}"/>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130800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1AE5A-2F63-445D-9D62-8760B79C54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970A23-BA62-4E63-B5A2-1A7D31EBE0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B6D4CA-FADA-4E58-BEDE-855D7A9A89E8}"/>
              </a:ext>
            </a:extLst>
          </p:cNvPr>
          <p:cNvSpPr>
            <a:spLocks noGrp="1"/>
          </p:cNvSpPr>
          <p:nvPr>
            <p:ph type="dt" sz="half" idx="10"/>
          </p:nvPr>
        </p:nvSpPr>
        <p:spPr/>
        <p:txBody>
          <a:bodyPr/>
          <a:lstStyle/>
          <a:p>
            <a:fld id="{89CF9ECE-F089-4FCC-9633-CB15973C09B0}" type="datetimeFigureOut">
              <a:rPr lang="en-GB" smtClean="0"/>
              <a:t>18/02/2019</a:t>
            </a:fld>
            <a:endParaRPr lang="en-GB"/>
          </a:p>
        </p:txBody>
      </p:sp>
      <p:sp>
        <p:nvSpPr>
          <p:cNvPr id="5" name="Footer Placeholder 4">
            <a:extLst>
              <a:ext uri="{FF2B5EF4-FFF2-40B4-BE49-F238E27FC236}">
                <a16:creationId xmlns:a16="http://schemas.microsoft.com/office/drawing/2014/main" id="{1C308B6D-30F2-4116-BE91-2D4D50B197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6451C3-464D-47D9-AD58-2CA5ED6514B3}"/>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153459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53777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915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58" tIns="143326" rIns="179158" bIns="143326" numCol="1" spcCol="0" rtlCol="0" fromWordArt="0" anchor="t" anchorCtr="0" forceAA="0" compatLnSpc="1">
            <a:prstTxWarp prst="textNoShape">
              <a:avLst/>
            </a:prstTxWarp>
            <a:noAutofit/>
          </a:bodyPr>
          <a:lstStyle/>
          <a:p>
            <a:pPr algn="ctr" defTabSz="913295"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48000014"/>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2C8D-0F28-45BA-95AE-9F307508DB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966AA3-4050-4B13-85D0-5333FFAEA3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78C994-203B-4D85-9607-F7133D1A9E9D}"/>
              </a:ext>
            </a:extLst>
          </p:cNvPr>
          <p:cNvSpPr>
            <a:spLocks noGrp="1"/>
          </p:cNvSpPr>
          <p:nvPr>
            <p:ph type="dt" sz="half" idx="10"/>
          </p:nvPr>
        </p:nvSpPr>
        <p:spPr/>
        <p:txBody>
          <a:bodyPr/>
          <a:lstStyle/>
          <a:p>
            <a:fld id="{89CF9ECE-F089-4FCC-9633-CB15973C09B0}" type="datetimeFigureOut">
              <a:rPr lang="en-GB" smtClean="0"/>
              <a:t>18/02/2019</a:t>
            </a:fld>
            <a:endParaRPr lang="en-GB"/>
          </a:p>
        </p:txBody>
      </p:sp>
      <p:sp>
        <p:nvSpPr>
          <p:cNvPr id="5" name="Footer Placeholder 4">
            <a:extLst>
              <a:ext uri="{FF2B5EF4-FFF2-40B4-BE49-F238E27FC236}">
                <a16:creationId xmlns:a16="http://schemas.microsoft.com/office/drawing/2014/main" id="{1DE8589E-53E1-473C-892D-5BA072EA56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962F70-1DB0-465D-8325-DDA5C9CD966B}"/>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7373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A2D4-D5DD-4602-BE06-3283944CB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0B66015-EE4C-4645-ABF7-32746AE3AA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E8DC52-780F-4FEE-AB0D-55B3F5D1F51D}"/>
              </a:ext>
            </a:extLst>
          </p:cNvPr>
          <p:cNvSpPr>
            <a:spLocks noGrp="1"/>
          </p:cNvSpPr>
          <p:nvPr>
            <p:ph type="dt" sz="half" idx="10"/>
          </p:nvPr>
        </p:nvSpPr>
        <p:spPr/>
        <p:txBody>
          <a:bodyPr/>
          <a:lstStyle/>
          <a:p>
            <a:fld id="{89CF9ECE-F089-4FCC-9633-CB15973C09B0}" type="datetimeFigureOut">
              <a:rPr lang="en-GB" smtClean="0"/>
              <a:t>18/02/2019</a:t>
            </a:fld>
            <a:endParaRPr lang="en-GB"/>
          </a:p>
        </p:txBody>
      </p:sp>
      <p:sp>
        <p:nvSpPr>
          <p:cNvPr id="5" name="Footer Placeholder 4">
            <a:extLst>
              <a:ext uri="{FF2B5EF4-FFF2-40B4-BE49-F238E27FC236}">
                <a16:creationId xmlns:a16="http://schemas.microsoft.com/office/drawing/2014/main" id="{149C5B3A-5AE3-4DD1-844A-67C2918F95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CF21F9-2579-4524-85C0-7727880CD68D}"/>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416818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2953-EB27-49BF-A21C-C8DC7A9C27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4F2E12-2F4D-4A4B-A73F-E10A4848F0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7F3CECF-AF92-47B0-AAEC-6B8C36A158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968D7A-BAA8-4B3F-B3A7-A655349381F5}"/>
              </a:ext>
            </a:extLst>
          </p:cNvPr>
          <p:cNvSpPr>
            <a:spLocks noGrp="1"/>
          </p:cNvSpPr>
          <p:nvPr>
            <p:ph type="dt" sz="half" idx="10"/>
          </p:nvPr>
        </p:nvSpPr>
        <p:spPr/>
        <p:txBody>
          <a:bodyPr/>
          <a:lstStyle/>
          <a:p>
            <a:fld id="{89CF9ECE-F089-4FCC-9633-CB15973C09B0}" type="datetimeFigureOut">
              <a:rPr lang="en-GB" smtClean="0"/>
              <a:t>18/02/2019</a:t>
            </a:fld>
            <a:endParaRPr lang="en-GB"/>
          </a:p>
        </p:txBody>
      </p:sp>
      <p:sp>
        <p:nvSpPr>
          <p:cNvPr id="6" name="Footer Placeholder 5">
            <a:extLst>
              <a:ext uri="{FF2B5EF4-FFF2-40B4-BE49-F238E27FC236}">
                <a16:creationId xmlns:a16="http://schemas.microsoft.com/office/drawing/2014/main" id="{85332A7D-37B7-4B6B-90D4-6B569DE7D8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76B6BD-F39A-4680-A6C4-C1F6B1C89D17}"/>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323892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BA67-0376-4EE6-A3E0-5D87C5D021B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789446-B9D4-4A55-B328-B0D54ADC4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F0B00B-2AE0-4F49-8A2B-153E294787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9C5571-1150-450B-BF41-14ED54453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23D836-FFD6-40B8-AB51-60588F0B8F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6E74D6-346C-4BA9-A73B-4D7B7AE18213}"/>
              </a:ext>
            </a:extLst>
          </p:cNvPr>
          <p:cNvSpPr>
            <a:spLocks noGrp="1"/>
          </p:cNvSpPr>
          <p:nvPr>
            <p:ph type="dt" sz="half" idx="10"/>
          </p:nvPr>
        </p:nvSpPr>
        <p:spPr/>
        <p:txBody>
          <a:bodyPr/>
          <a:lstStyle/>
          <a:p>
            <a:fld id="{89CF9ECE-F089-4FCC-9633-CB15973C09B0}" type="datetimeFigureOut">
              <a:rPr lang="en-GB" smtClean="0"/>
              <a:t>18/02/2019</a:t>
            </a:fld>
            <a:endParaRPr lang="en-GB"/>
          </a:p>
        </p:txBody>
      </p:sp>
      <p:sp>
        <p:nvSpPr>
          <p:cNvPr id="8" name="Footer Placeholder 7">
            <a:extLst>
              <a:ext uri="{FF2B5EF4-FFF2-40B4-BE49-F238E27FC236}">
                <a16:creationId xmlns:a16="http://schemas.microsoft.com/office/drawing/2014/main" id="{0A17B6C4-7D38-45FE-AE84-8F84F672A2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000359-B9FA-4870-832A-FA5C40E3B1FE}"/>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9295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0197-F787-4215-A224-60BFC3C0F4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E8DCF70-22AC-47E2-A81A-289B9C7FFF0A}"/>
              </a:ext>
            </a:extLst>
          </p:cNvPr>
          <p:cNvSpPr>
            <a:spLocks noGrp="1"/>
          </p:cNvSpPr>
          <p:nvPr>
            <p:ph type="dt" sz="half" idx="10"/>
          </p:nvPr>
        </p:nvSpPr>
        <p:spPr/>
        <p:txBody>
          <a:bodyPr/>
          <a:lstStyle/>
          <a:p>
            <a:fld id="{89CF9ECE-F089-4FCC-9633-CB15973C09B0}" type="datetimeFigureOut">
              <a:rPr lang="en-GB" smtClean="0"/>
              <a:t>18/02/2019</a:t>
            </a:fld>
            <a:endParaRPr lang="en-GB"/>
          </a:p>
        </p:txBody>
      </p:sp>
      <p:sp>
        <p:nvSpPr>
          <p:cNvPr id="4" name="Footer Placeholder 3">
            <a:extLst>
              <a:ext uri="{FF2B5EF4-FFF2-40B4-BE49-F238E27FC236}">
                <a16:creationId xmlns:a16="http://schemas.microsoft.com/office/drawing/2014/main" id="{5EB622DA-15CA-49F2-95AF-70B82DC5AD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BF5B68-1CB6-40FF-AB5E-AABC40F969C2}"/>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398613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45769-7FDE-49A7-B038-999C1FF81BF8}"/>
              </a:ext>
            </a:extLst>
          </p:cNvPr>
          <p:cNvSpPr>
            <a:spLocks noGrp="1"/>
          </p:cNvSpPr>
          <p:nvPr>
            <p:ph type="dt" sz="half" idx="10"/>
          </p:nvPr>
        </p:nvSpPr>
        <p:spPr/>
        <p:txBody>
          <a:bodyPr/>
          <a:lstStyle/>
          <a:p>
            <a:fld id="{89CF9ECE-F089-4FCC-9633-CB15973C09B0}" type="datetimeFigureOut">
              <a:rPr lang="en-GB" smtClean="0"/>
              <a:t>18/02/2019</a:t>
            </a:fld>
            <a:endParaRPr lang="en-GB"/>
          </a:p>
        </p:txBody>
      </p:sp>
      <p:sp>
        <p:nvSpPr>
          <p:cNvPr id="3" name="Footer Placeholder 2">
            <a:extLst>
              <a:ext uri="{FF2B5EF4-FFF2-40B4-BE49-F238E27FC236}">
                <a16:creationId xmlns:a16="http://schemas.microsoft.com/office/drawing/2014/main" id="{EE0A719E-F781-4886-8952-1C4140C314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ADD4DA-D23C-4238-A102-8EF8389A0AD9}"/>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181469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4909-39F6-4F41-84B4-A71A8BDC5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83A687B-4490-4D7A-89B7-86A05A825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6E5C46-93AC-4FDD-88F9-4528AC163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F23A3A-6706-4C4F-BD36-C9A4F5A70E12}"/>
              </a:ext>
            </a:extLst>
          </p:cNvPr>
          <p:cNvSpPr>
            <a:spLocks noGrp="1"/>
          </p:cNvSpPr>
          <p:nvPr>
            <p:ph type="dt" sz="half" idx="10"/>
          </p:nvPr>
        </p:nvSpPr>
        <p:spPr/>
        <p:txBody>
          <a:bodyPr/>
          <a:lstStyle/>
          <a:p>
            <a:fld id="{89CF9ECE-F089-4FCC-9633-CB15973C09B0}" type="datetimeFigureOut">
              <a:rPr lang="en-GB" smtClean="0"/>
              <a:t>18/02/2019</a:t>
            </a:fld>
            <a:endParaRPr lang="en-GB"/>
          </a:p>
        </p:txBody>
      </p:sp>
      <p:sp>
        <p:nvSpPr>
          <p:cNvPr id="6" name="Footer Placeholder 5">
            <a:extLst>
              <a:ext uri="{FF2B5EF4-FFF2-40B4-BE49-F238E27FC236}">
                <a16:creationId xmlns:a16="http://schemas.microsoft.com/office/drawing/2014/main" id="{35DB3E5C-BD0F-46F3-BD33-141499D972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C90B94-A856-47D5-8D04-0F73A9709CAB}"/>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89361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69FE-44F1-4394-9D68-28F91EF58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4FE4591-4B95-4BD6-B4A9-28EC5855C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59375A-2A10-486D-9123-01C42798D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A92B34-2F87-4CE2-BD07-8005CE49BF12}"/>
              </a:ext>
            </a:extLst>
          </p:cNvPr>
          <p:cNvSpPr>
            <a:spLocks noGrp="1"/>
          </p:cNvSpPr>
          <p:nvPr>
            <p:ph type="dt" sz="half" idx="10"/>
          </p:nvPr>
        </p:nvSpPr>
        <p:spPr/>
        <p:txBody>
          <a:bodyPr/>
          <a:lstStyle/>
          <a:p>
            <a:fld id="{89CF9ECE-F089-4FCC-9633-CB15973C09B0}" type="datetimeFigureOut">
              <a:rPr lang="en-GB" smtClean="0"/>
              <a:t>18/02/2019</a:t>
            </a:fld>
            <a:endParaRPr lang="en-GB"/>
          </a:p>
        </p:txBody>
      </p:sp>
      <p:sp>
        <p:nvSpPr>
          <p:cNvPr id="6" name="Footer Placeholder 5">
            <a:extLst>
              <a:ext uri="{FF2B5EF4-FFF2-40B4-BE49-F238E27FC236}">
                <a16:creationId xmlns:a16="http://schemas.microsoft.com/office/drawing/2014/main" id="{2415DB0A-D3BA-4D7D-AD36-B0CEEE259A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92833C-FAC4-4011-AD99-330FCC11FC42}"/>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64768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7F0B9-149A-4ACF-B653-F45CD7716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225C6B-601F-40AF-B333-208B4B349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EF5D73-71C2-4C16-B737-E19672BB9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F9ECE-F089-4FCC-9633-CB15973C09B0}" type="datetimeFigureOut">
              <a:rPr lang="en-GB" smtClean="0"/>
              <a:t>18/02/2019</a:t>
            </a:fld>
            <a:endParaRPr lang="en-GB"/>
          </a:p>
        </p:txBody>
      </p:sp>
      <p:sp>
        <p:nvSpPr>
          <p:cNvPr id="5" name="Footer Placeholder 4">
            <a:extLst>
              <a:ext uri="{FF2B5EF4-FFF2-40B4-BE49-F238E27FC236}">
                <a16:creationId xmlns:a16="http://schemas.microsoft.com/office/drawing/2014/main" id="{5E280838-6693-46BE-981E-F85D01B336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69DEDD-4436-43E4-BE75-EAB14DF0E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97C6A-DF67-4154-AB7F-9346C8B2FBF7}" type="slidenum">
              <a:rPr lang="en-GB" smtClean="0"/>
              <a:t>‹#›</a:t>
            </a:fld>
            <a:endParaRPr lang="en-GB"/>
          </a:p>
        </p:txBody>
      </p:sp>
    </p:spTree>
    <p:extLst>
      <p:ext uri="{BB962C8B-B14F-4D97-AF65-F5344CB8AC3E}">
        <p14:creationId xmlns:p14="http://schemas.microsoft.com/office/powerpoint/2010/main" val="281356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2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emf"/><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2.svg"/><Relationship Id="rId9" Type="http://schemas.openxmlformats.org/officeDocument/2006/relationships/image" Target="../media/image23.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2A237-6B80-47F3-B87F-17CF2FC6E2BB}"/>
              </a:ext>
            </a:extLst>
          </p:cNvPr>
          <p:cNvSpPr>
            <a:spLocks noGrp="1"/>
          </p:cNvSpPr>
          <p:nvPr>
            <p:ph type="ctrTitle"/>
          </p:nvPr>
        </p:nvSpPr>
        <p:spPr>
          <a:xfrm>
            <a:off x="6696294" y="939107"/>
            <a:ext cx="4645250" cy="2889114"/>
          </a:xfrm>
        </p:spPr>
        <p:txBody>
          <a:bodyPr anchor="b">
            <a:normAutofit/>
          </a:bodyPr>
          <a:lstStyle/>
          <a:p>
            <a:pPr algn="l"/>
            <a:r>
              <a:rPr lang="en-GB" sz="4700" dirty="0">
                <a:solidFill>
                  <a:schemeClr val="bg1"/>
                </a:solidFill>
                <a:latin typeface="Metropolis" panose="00000500000000000000" pitchFamily="50" charset="0"/>
              </a:rPr>
              <a:t>Serverless Development with Microsoft Azure</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90DD3F9B-B645-4278-9BFB-251BE78C2B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91637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A3FADACF-2D4B-4B29-BCD5-6A98127223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243" y="1918590"/>
            <a:ext cx="3020820" cy="3020820"/>
          </a:xfrm>
          <a:prstGeom prst="rect">
            <a:avLst/>
          </a:prstGeom>
        </p:spPr>
      </p:pic>
      <p:sp>
        <p:nvSpPr>
          <p:cNvPr id="4" name="TextBox 3">
            <a:extLst>
              <a:ext uri="{FF2B5EF4-FFF2-40B4-BE49-F238E27FC236}">
                <a16:creationId xmlns:a16="http://schemas.microsoft.com/office/drawing/2014/main" id="{759F8B5B-C9DD-4AD3-8D7D-75FD531BDA0F}"/>
              </a:ext>
            </a:extLst>
          </p:cNvPr>
          <p:cNvSpPr txBox="1"/>
          <p:nvPr/>
        </p:nvSpPr>
        <p:spPr>
          <a:xfrm>
            <a:off x="5218487" y="2413337"/>
            <a:ext cx="4886507" cy="1015663"/>
          </a:xfrm>
          <a:prstGeom prst="rect">
            <a:avLst/>
          </a:prstGeom>
          <a:noFill/>
        </p:spPr>
        <p:txBody>
          <a:bodyPr wrap="square" rtlCol="0">
            <a:spAutoFit/>
          </a:bodyPr>
          <a:lstStyle/>
          <a:p>
            <a:r>
              <a:rPr lang="en-GB" sz="6000" dirty="0">
                <a:latin typeface="Segoe UI Light" panose="020B0502040204020203" pitchFamily="34" charset="0"/>
                <a:cs typeface="Segoe UI Light" panose="020B0502040204020203" pitchFamily="34" charset="0"/>
              </a:rPr>
              <a:t>Demo Time</a:t>
            </a:r>
          </a:p>
        </p:txBody>
      </p:sp>
    </p:spTree>
    <p:extLst>
      <p:ext uri="{BB962C8B-B14F-4D97-AF65-F5344CB8AC3E}">
        <p14:creationId xmlns:p14="http://schemas.microsoft.com/office/powerpoint/2010/main" val="4236296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7" y="974"/>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70070" y="290403"/>
            <a:ext cx="373457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NZ" sz="4704">
                <a:gradFill>
                  <a:gsLst>
                    <a:gs pos="2917">
                      <a:srgbClr val="FFFFFF"/>
                    </a:gs>
                    <a:gs pos="30000">
                      <a:srgbClr val="FFFFFF"/>
                    </a:gs>
                  </a:gsLst>
                  <a:lin ang="5400000" scaled="0"/>
                </a:gradFill>
                <a:latin typeface="Segoe UI Light"/>
              </a:rPr>
              <a:t>Logic Apps</a:t>
            </a:r>
          </a:p>
        </p:txBody>
      </p:sp>
      <p:sp>
        <p:nvSpPr>
          <p:cNvPr id="8" name="Text Placeholder 2"/>
          <p:cNvSpPr txBox="1">
            <a:spLocks/>
          </p:cNvSpPr>
          <p:nvPr/>
        </p:nvSpPr>
        <p:spPr>
          <a:xfrm>
            <a:off x="262953" y="2358423"/>
            <a:ext cx="3614037" cy="4499091"/>
          </a:xfrm>
          <a:prstGeom prst="rect">
            <a:avLst/>
          </a:prstGeom>
        </p:spPr>
        <p:txBody>
          <a:bodyPr lIns="179158" tIns="143326" rIns="179158"/>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Visually design workflows in the cloud</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Express logic through powerful control flow</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Connect disparate functions and APIs</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Utilize declarative definition to work with CI/CD</a:t>
            </a:r>
          </a:p>
        </p:txBody>
      </p:sp>
      <p:sp>
        <p:nvSpPr>
          <p:cNvPr id="7" name="Rectangle 6">
            <a:extLst>
              <a:ext uri="{FF2B5EF4-FFF2-40B4-BE49-F238E27FC236}">
                <a16:creationId xmlns:a16="http://schemas.microsoft.com/office/drawing/2014/main" id="{00B502EB-C60D-4CFB-943C-0A15E79D8139}"/>
              </a:ext>
            </a:extLst>
          </p:cNvPr>
          <p:cNvSpPr/>
          <p:nvPr/>
        </p:nvSpPr>
        <p:spPr bwMode="auto">
          <a:xfrm>
            <a:off x="4230763" y="4522771"/>
            <a:ext cx="215632" cy="17039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0" name="Picture 9">
            <a:extLst>
              <a:ext uri="{FF2B5EF4-FFF2-40B4-BE49-F238E27FC236}">
                <a16:creationId xmlns:a16="http://schemas.microsoft.com/office/drawing/2014/main" id="{6F17BFEF-EB92-4B97-9B47-41CF60027DAA}"/>
              </a:ext>
            </a:extLst>
          </p:cNvPr>
          <p:cNvPicPr>
            <a:picLocks noChangeAspect="1"/>
          </p:cNvPicPr>
          <p:nvPr/>
        </p:nvPicPr>
        <p:blipFill>
          <a:blip r:embed="rId3"/>
          <a:stretch>
            <a:fillRect/>
          </a:stretch>
        </p:blipFill>
        <p:spPr>
          <a:xfrm>
            <a:off x="4305432" y="490175"/>
            <a:ext cx="8218004" cy="5877652"/>
          </a:xfrm>
          <a:prstGeom prst="rect">
            <a:avLst/>
          </a:prstGeom>
        </p:spPr>
      </p:pic>
    </p:spTree>
    <p:extLst>
      <p:ext uri="{BB962C8B-B14F-4D97-AF65-F5344CB8AC3E}">
        <p14:creationId xmlns:p14="http://schemas.microsoft.com/office/powerpoint/2010/main" val="3172356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7" y="974"/>
            <a:ext cx="4227848" cy="6856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70070" y="290403"/>
            <a:ext cx="373457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NZ" sz="4704">
                <a:gradFill>
                  <a:gsLst>
                    <a:gs pos="2917">
                      <a:srgbClr val="FFFFFF"/>
                    </a:gs>
                    <a:gs pos="30000">
                      <a:srgbClr val="FFFFFF"/>
                    </a:gs>
                  </a:gsLst>
                  <a:lin ang="5400000" scaled="0"/>
                </a:gradFill>
                <a:latin typeface="Segoe UI Light"/>
              </a:rPr>
              <a:t>Event Grid</a:t>
            </a:r>
          </a:p>
        </p:txBody>
      </p:sp>
      <p:sp>
        <p:nvSpPr>
          <p:cNvPr id="8" name="Text Placeholder 2"/>
          <p:cNvSpPr txBox="1">
            <a:spLocks/>
          </p:cNvSpPr>
          <p:nvPr/>
        </p:nvSpPr>
        <p:spPr>
          <a:xfrm>
            <a:off x="270994" y="1830858"/>
            <a:ext cx="3614037" cy="4499091"/>
          </a:xfrm>
          <a:prstGeom prst="rect">
            <a:avLst/>
          </a:prstGeom>
        </p:spPr>
        <p:txBody>
          <a:bodyPr lIns="179158" tIns="143326" rIns="179158"/>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Manage all events in one place</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Focus on innovation </a:t>
            </a:r>
            <a:br>
              <a:rPr lang="en-US" sz="2157">
                <a:gradFill>
                  <a:gsLst>
                    <a:gs pos="2917">
                      <a:srgbClr val="FFFFFF"/>
                    </a:gs>
                    <a:gs pos="30000">
                      <a:srgbClr val="FFFFFF"/>
                    </a:gs>
                  </a:gsLst>
                  <a:lin ang="5400000" scaled="0"/>
                </a:gradFill>
                <a:latin typeface="Segoe UI Semilight"/>
              </a:rPr>
            </a:br>
            <a:r>
              <a:rPr lang="en-US" sz="2157">
                <a:gradFill>
                  <a:gsLst>
                    <a:gs pos="2917">
                      <a:srgbClr val="FFFFFF"/>
                    </a:gs>
                    <a:gs pos="30000">
                      <a:srgbClr val="FFFFFF"/>
                    </a:gs>
                  </a:gsLst>
                  <a:lin ang="5400000" scaled="0"/>
                </a:gradFill>
                <a:latin typeface="Segoe UI Semilight"/>
              </a:rPr>
              <a:t>and pay per event</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Unlock new scenarios for your apps</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rPr>
              <a:t>Ensure reliability and performance for your apps</a:t>
            </a:r>
          </a:p>
        </p:txBody>
      </p:sp>
      <p:sp>
        <p:nvSpPr>
          <p:cNvPr id="9" name="Rectangle 8">
            <a:extLst>
              <a:ext uri="{FF2B5EF4-FFF2-40B4-BE49-F238E27FC236}">
                <a16:creationId xmlns:a16="http://schemas.microsoft.com/office/drawing/2014/main" id="{45A8DCC9-3A23-4890-8CE0-9BC9B8830CF3}"/>
              </a:ext>
            </a:extLst>
          </p:cNvPr>
          <p:cNvSpPr/>
          <p:nvPr/>
        </p:nvSpPr>
        <p:spPr bwMode="auto">
          <a:xfrm>
            <a:off x="7273205" y="3093324"/>
            <a:ext cx="1362032" cy="148763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 name="TextBox 10">
            <a:extLst>
              <a:ext uri="{FF2B5EF4-FFF2-40B4-BE49-F238E27FC236}">
                <a16:creationId xmlns:a16="http://schemas.microsoft.com/office/drawing/2014/main" id="{54C1F869-625B-441E-975A-A010025C208E}"/>
              </a:ext>
            </a:extLst>
          </p:cNvPr>
          <p:cNvSpPr txBox="1"/>
          <p:nvPr/>
        </p:nvSpPr>
        <p:spPr>
          <a:xfrm>
            <a:off x="4267416" y="1313488"/>
            <a:ext cx="2983983" cy="677317"/>
          </a:xfrm>
          <a:prstGeom prst="rect">
            <a:avLst/>
          </a:prstGeom>
          <a:noFill/>
          <a:ln>
            <a:noFill/>
          </a:ln>
        </p:spPr>
        <p:txBody>
          <a:bodyPr wrap="square" lIns="179234" tIns="143387" rIns="179234" bIns="143387" rtlCol="0">
            <a:spAutoFit/>
          </a:bodyPr>
          <a:lstStyle/>
          <a:p>
            <a:pPr algn="ctr" defTabSz="1218233">
              <a:lnSpc>
                <a:spcPct val="90000"/>
              </a:lnSpc>
              <a:spcAft>
                <a:spcPts val="1200"/>
              </a:spcAft>
              <a:defRPr/>
            </a:pPr>
            <a:r>
              <a:rPr lang="en-US" sz="2745" kern="0">
                <a:gradFill>
                  <a:gsLst>
                    <a:gs pos="16250">
                      <a:srgbClr val="353535"/>
                    </a:gs>
                    <a:gs pos="36000">
                      <a:srgbClr val="353535"/>
                    </a:gs>
                  </a:gsLst>
                  <a:lin ang="5400000" scaled="0"/>
                </a:gradFill>
                <a:latin typeface="Segoe UI Semilight"/>
                <a:cs typeface="Segoe UI"/>
              </a:rPr>
              <a:t>Event publishers</a:t>
            </a:r>
          </a:p>
        </p:txBody>
      </p:sp>
      <p:sp>
        <p:nvSpPr>
          <p:cNvPr id="12" name="TextBox 11">
            <a:extLst>
              <a:ext uri="{FF2B5EF4-FFF2-40B4-BE49-F238E27FC236}">
                <a16:creationId xmlns:a16="http://schemas.microsoft.com/office/drawing/2014/main" id="{5B0A3CF3-02E4-4784-AF6F-58086CAB2836}"/>
              </a:ext>
            </a:extLst>
          </p:cNvPr>
          <p:cNvSpPr txBox="1"/>
          <p:nvPr/>
        </p:nvSpPr>
        <p:spPr>
          <a:xfrm>
            <a:off x="9307346" y="1671952"/>
            <a:ext cx="2688511" cy="677317"/>
          </a:xfrm>
          <a:prstGeom prst="rect">
            <a:avLst/>
          </a:prstGeom>
          <a:noFill/>
          <a:ln>
            <a:noFill/>
          </a:ln>
        </p:spPr>
        <p:txBody>
          <a:bodyPr wrap="square" lIns="179234" tIns="143387" rIns="179234" bIns="143387" rtlCol="0">
            <a:spAutoFit/>
          </a:bodyPr>
          <a:lstStyle/>
          <a:p>
            <a:pPr algn="ctr" defTabSz="1218233">
              <a:lnSpc>
                <a:spcPct val="90000"/>
              </a:lnSpc>
              <a:spcAft>
                <a:spcPts val="1200"/>
              </a:spcAft>
              <a:defRPr/>
            </a:pPr>
            <a:r>
              <a:rPr lang="en-US" sz="2745" kern="0">
                <a:gradFill>
                  <a:gsLst>
                    <a:gs pos="16250">
                      <a:srgbClr val="353535"/>
                    </a:gs>
                    <a:gs pos="36000">
                      <a:srgbClr val="353535"/>
                    </a:gs>
                  </a:gsLst>
                  <a:lin ang="5400000" scaled="0"/>
                </a:gradFill>
                <a:latin typeface="Segoe UI Semilight"/>
                <a:cs typeface="Segoe UI"/>
              </a:rPr>
              <a:t>Event handlers</a:t>
            </a:r>
          </a:p>
        </p:txBody>
      </p:sp>
      <p:cxnSp>
        <p:nvCxnSpPr>
          <p:cNvPr id="13" name="Straight Connector 12">
            <a:extLst>
              <a:ext uri="{FF2B5EF4-FFF2-40B4-BE49-F238E27FC236}">
                <a16:creationId xmlns:a16="http://schemas.microsoft.com/office/drawing/2014/main" id="{69635FC6-D649-4894-871A-4CDFAEF1217C}"/>
              </a:ext>
            </a:extLst>
          </p:cNvPr>
          <p:cNvCxnSpPr>
            <a:cxnSpLocks/>
          </p:cNvCxnSpPr>
          <p:nvPr/>
        </p:nvCxnSpPr>
        <p:spPr>
          <a:xfrm>
            <a:off x="5839340" y="3266115"/>
            <a:ext cx="918358" cy="891201"/>
          </a:xfrm>
          <a:prstGeom prst="line">
            <a:avLst/>
          </a:prstGeom>
          <a:noFill/>
          <a:ln w="9525" cap="flat" cmpd="sng" algn="ctr">
            <a:noFill/>
            <a:prstDash val="solid"/>
            <a:headEnd type="none"/>
            <a:tailEnd type="none"/>
          </a:ln>
          <a:effectLst/>
        </p:spPr>
      </p:cxnSp>
      <p:pic>
        <p:nvPicPr>
          <p:cNvPr id="14" name="Picture 13">
            <a:extLst>
              <a:ext uri="{FF2B5EF4-FFF2-40B4-BE49-F238E27FC236}">
                <a16:creationId xmlns:a16="http://schemas.microsoft.com/office/drawing/2014/main" id="{9318A858-FE0A-4AAC-860F-D5F1C3EE6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625" y="3423673"/>
            <a:ext cx="815053" cy="815053"/>
          </a:xfrm>
          <a:prstGeom prst="rect">
            <a:avLst/>
          </a:prstGeom>
        </p:spPr>
      </p:pic>
      <p:grpSp>
        <p:nvGrpSpPr>
          <p:cNvPr id="15" name="Group 14">
            <a:extLst>
              <a:ext uri="{FF2B5EF4-FFF2-40B4-BE49-F238E27FC236}">
                <a16:creationId xmlns:a16="http://schemas.microsoft.com/office/drawing/2014/main" id="{62B23851-BB12-46CA-9560-AD7746E1BF08}"/>
              </a:ext>
            </a:extLst>
          </p:cNvPr>
          <p:cNvGrpSpPr/>
          <p:nvPr/>
        </p:nvGrpSpPr>
        <p:grpSpPr>
          <a:xfrm>
            <a:off x="8754845" y="3041802"/>
            <a:ext cx="393917" cy="1606648"/>
            <a:chOff x="7224067" y="2912948"/>
            <a:chExt cx="661140" cy="2468880"/>
          </a:xfrm>
        </p:grpSpPr>
        <p:sp>
          <p:nvSpPr>
            <p:cNvPr id="16" name="Freeform 5">
              <a:extLst>
                <a:ext uri="{FF2B5EF4-FFF2-40B4-BE49-F238E27FC236}">
                  <a16:creationId xmlns:a16="http://schemas.microsoft.com/office/drawing/2014/main" id="{58403EF8-15C4-4906-A1B0-89FEFD308BB9}"/>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905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3877"/>
              <a:endParaRPr lang="en-US" sz="882">
                <a:gradFill>
                  <a:gsLst>
                    <a:gs pos="0">
                      <a:srgbClr val="505050"/>
                    </a:gs>
                    <a:gs pos="100000">
                      <a:srgbClr val="505050"/>
                    </a:gs>
                  </a:gsLst>
                  <a:lin ang="5400000" scaled="1"/>
                </a:gradFill>
                <a:latin typeface="Segoe UI Semilight"/>
              </a:endParaRPr>
            </a:p>
          </p:txBody>
        </p:sp>
        <p:sp>
          <p:nvSpPr>
            <p:cNvPr id="17" name="arrow">
              <a:extLst>
                <a:ext uri="{FF2B5EF4-FFF2-40B4-BE49-F238E27FC236}">
                  <a16:creationId xmlns:a16="http://schemas.microsoft.com/office/drawing/2014/main" id="{B1E00ABC-4F2D-4E0F-9512-EAEC8FC465AE}"/>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rgbClr val="0070C0"/>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3877"/>
              <a:endParaRPr lang="en-US" sz="882">
                <a:gradFill>
                  <a:gsLst>
                    <a:gs pos="0">
                      <a:srgbClr val="505050"/>
                    </a:gs>
                    <a:gs pos="100000">
                      <a:srgbClr val="505050"/>
                    </a:gs>
                  </a:gsLst>
                  <a:lin ang="5400000" scaled="1"/>
                </a:gradFill>
                <a:latin typeface="Segoe UI Semilight"/>
              </a:endParaRPr>
            </a:p>
          </p:txBody>
        </p:sp>
      </p:grpSp>
      <p:grpSp>
        <p:nvGrpSpPr>
          <p:cNvPr id="18" name="Group 17">
            <a:extLst>
              <a:ext uri="{FF2B5EF4-FFF2-40B4-BE49-F238E27FC236}">
                <a16:creationId xmlns:a16="http://schemas.microsoft.com/office/drawing/2014/main" id="{E70816A6-BBA7-4300-B3FE-7887CC953EA9}"/>
              </a:ext>
            </a:extLst>
          </p:cNvPr>
          <p:cNvGrpSpPr/>
          <p:nvPr/>
        </p:nvGrpSpPr>
        <p:grpSpPr>
          <a:xfrm>
            <a:off x="4415149" y="2049221"/>
            <a:ext cx="2688514" cy="3566736"/>
            <a:chOff x="1646287" y="2327742"/>
            <a:chExt cx="2743203" cy="3639288"/>
          </a:xfrm>
        </p:grpSpPr>
        <p:sp>
          <p:nvSpPr>
            <p:cNvPr id="21" name="Rectangle 20">
              <a:extLst>
                <a:ext uri="{FF2B5EF4-FFF2-40B4-BE49-F238E27FC236}">
                  <a16:creationId xmlns:a16="http://schemas.microsoft.com/office/drawing/2014/main" id="{752F241D-1AC0-42F0-A94C-BFAB12C5D708}"/>
                </a:ext>
              </a:extLst>
            </p:cNvPr>
            <p:cNvSpPr/>
            <p:nvPr/>
          </p:nvSpPr>
          <p:spPr bwMode="auto">
            <a:xfrm>
              <a:off x="1646287" y="3790766"/>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56ECED4C-7396-4CB9-AC3E-DB0A6B61D4CB}"/>
                </a:ext>
              </a:extLst>
            </p:cNvPr>
            <p:cNvSpPr/>
            <p:nvPr/>
          </p:nvSpPr>
          <p:spPr bwMode="auto">
            <a:xfrm>
              <a:off x="1646290" y="232774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Rectangle 19">
              <a:extLst>
                <a:ext uri="{FF2B5EF4-FFF2-40B4-BE49-F238E27FC236}">
                  <a16:creationId xmlns:a16="http://schemas.microsoft.com/office/drawing/2014/main" id="{1FF5F406-4127-491C-A71A-0FF7A03ECDD0}"/>
                </a:ext>
              </a:extLst>
            </p:cNvPr>
            <p:cNvSpPr/>
            <p:nvPr/>
          </p:nvSpPr>
          <p:spPr bwMode="auto">
            <a:xfrm>
              <a:off x="1646290" y="305926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Rectangle 21">
              <a:extLst>
                <a:ext uri="{FF2B5EF4-FFF2-40B4-BE49-F238E27FC236}">
                  <a16:creationId xmlns:a16="http://schemas.microsoft.com/office/drawing/2014/main" id="{48D10ABF-2770-463C-813E-EBD6F8C98CB8}"/>
                </a:ext>
              </a:extLst>
            </p:cNvPr>
            <p:cNvSpPr/>
            <p:nvPr/>
          </p:nvSpPr>
          <p:spPr bwMode="auto">
            <a:xfrm>
              <a:off x="1646290" y="4522286"/>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 name="Rectangle 22">
              <a:extLst>
                <a:ext uri="{FF2B5EF4-FFF2-40B4-BE49-F238E27FC236}">
                  <a16:creationId xmlns:a16="http://schemas.microsoft.com/office/drawing/2014/main" id="{F5BCFAC0-FE14-447F-B954-BD2432118FF5}"/>
                </a:ext>
              </a:extLst>
            </p:cNvPr>
            <p:cNvSpPr/>
            <p:nvPr/>
          </p:nvSpPr>
          <p:spPr bwMode="auto">
            <a:xfrm>
              <a:off x="1646290" y="525379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D8924FCF-7C80-41A4-BFA5-3E939B8C1BD4}"/>
              </a:ext>
            </a:extLst>
          </p:cNvPr>
          <p:cNvGrpSpPr/>
          <p:nvPr/>
        </p:nvGrpSpPr>
        <p:grpSpPr>
          <a:xfrm>
            <a:off x="9307346" y="2407685"/>
            <a:ext cx="2688511" cy="2858765"/>
            <a:chOff x="8047017" y="2693498"/>
            <a:chExt cx="2743200" cy="2916916"/>
          </a:xfrm>
        </p:grpSpPr>
        <p:sp>
          <p:nvSpPr>
            <p:cNvPr id="25" name="Rectangle 24">
              <a:extLst>
                <a:ext uri="{FF2B5EF4-FFF2-40B4-BE49-F238E27FC236}">
                  <a16:creationId xmlns:a16="http://schemas.microsoft.com/office/drawing/2014/main" id="{A433DAA6-9496-42BA-816D-0532A5DF8086}"/>
                </a:ext>
              </a:extLst>
            </p:cNvPr>
            <p:cNvSpPr/>
            <p:nvPr/>
          </p:nvSpPr>
          <p:spPr bwMode="auto">
            <a:xfrm>
              <a:off x="8047017" y="269349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9E459164-309E-487F-B613-2CC8D55E5C78}"/>
                </a:ext>
              </a:extLst>
            </p:cNvPr>
            <p:cNvSpPr/>
            <p:nvPr/>
          </p:nvSpPr>
          <p:spPr bwMode="auto">
            <a:xfrm>
              <a:off x="8047017" y="342501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 name="Rectangle 26">
              <a:extLst>
                <a:ext uri="{FF2B5EF4-FFF2-40B4-BE49-F238E27FC236}">
                  <a16:creationId xmlns:a16="http://schemas.microsoft.com/office/drawing/2014/main" id="{5B03C36C-9C46-42D5-8D79-C36A2D165E89}"/>
                </a:ext>
              </a:extLst>
            </p:cNvPr>
            <p:cNvSpPr/>
            <p:nvPr/>
          </p:nvSpPr>
          <p:spPr bwMode="auto">
            <a:xfrm>
              <a:off x="8047017" y="4156530"/>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 name="Rectangle 27">
              <a:extLst>
                <a:ext uri="{FF2B5EF4-FFF2-40B4-BE49-F238E27FC236}">
                  <a16:creationId xmlns:a16="http://schemas.microsoft.com/office/drawing/2014/main" id="{A92B4D15-FE1E-42EB-808B-B1F36E72FCD1}"/>
                </a:ext>
              </a:extLst>
            </p:cNvPr>
            <p:cNvSpPr/>
            <p:nvPr/>
          </p:nvSpPr>
          <p:spPr bwMode="auto">
            <a:xfrm>
              <a:off x="8047017" y="489718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6E865442-6B34-4D8C-B826-7E67EFAE2564}"/>
              </a:ext>
            </a:extLst>
          </p:cNvPr>
          <p:cNvGrpSpPr/>
          <p:nvPr/>
        </p:nvGrpSpPr>
        <p:grpSpPr>
          <a:xfrm>
            <a:off x="4387299" y="2290211"/>
            <a:ext cx="2447515" cy="3084770"/>
            <a:chOff x="1617869" y="2573629"/>
            <a:chExt cx="2497301" cy="3147516"/>
          </a:xfrm>
        </p:grpSpPr>
        <p:sp>
          <p:nvSpPr>
            <p:cNvPr id="30" name="TextBox 29">
              <a:extLst>
                <a:ext uri="{FF2B5EF4-FFF2-40B4-BE49-F238E27FC236}">
                  <a16:creationId xmlns:a16="http://schemas.microsoft.com/office/drawing/2014/main" id="{9E601C61-5B76-4C8F-8367-95CC9842FAF5}"/>
                </a:ext>
              </a:extLst>
            </p:cNvPr>
            <p:cNvSpPr txBox="1"/>
            <p:nvPr/>
          </p:nvSpPr>
          <p:spPr>
            <a:xfrm>
              <a:off x="1646289" y="3305147"/>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Resource Groups</a:t>
              </a:r>
            </a:p>
          </p:txBody>
        </p:sp>
        <p:sp>
          <p:nvSpPr>
            <p:cNvPr id="31" name="TextBox 30">
              <a:extLst>
                <a:ext uri="{FF2B5EF4-FFF2-40B4-BE49-F238E27FC236}">
                  <a16:creationId xmlns:a16="http://schemas.microsoft.com/office/drawing/2014/main" id="{7C52A2AE-D135-4928-9CFF-8E5A754E327C}"/>
                </a:ext>
              </a:extLst>
            </p:cNvPr>
            <p:cNvSpPr txBox="1"/>
            <p:nvPr/>
          </p:nvSpPr>
          <p:spPr>
            <a:xfrm>
              <a:off x="1646290" y="4768172"/>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Event Hubs</a:t>
              </a:r>
            </a:p>
          </p:txBody>
        </p:sp>
        <p:sp>
          <p:nvSpPr>
            <p:cNvPr id="32" name="TextBox 31">
              <a:extLst>
                <a:ext uri="{FF2B5EF4-FFF2-40B4-BE49-F238E27FC236}">
                  <a16:creationId xmlns:a16="http://schemas.microsoft.com/office/drawing/2014/main" id="{14F31B23-449C-4C13-8DB5-DD5A49EE31DB}"/>
                </a:ext>
              </a:extLst>
            </p:cNvPr>
            <p:cNvSpPr txBox="1"/>
            <p:nvPr/>
          </p:nvSpPr>
          <p:spPr>
            <a:xfrm>
              <a:off x="1617869" y="4045602"/>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Subscriptions</a:t>
              </a:r>
            </a:p>
          </p:txBody>
        </p:sp>
        <p:sp>
          <p:nvSpPr>
            <p:cNvPr id="33" name="TextBox 32">
              <a:extLst>
                <a:ext uri="{FF2B5EF4-FFF2-40B4-BE49-F238E27FC236}">
                  <a16:creationId xmlns:a16="http://schemas.microsoft.com/office/drawing/2014/main" id="{D0E8E130-C578-4BA0-BE93-AD6DE8589BE6}"/>
                </a:ext>
              </a:extLst>
            </p:cNvPr>
            <p:cNvSpPr txBox="1"/>
            <p:nvPr/>
          </p:nvSpPr>
          <p:spPr>
            <a:xfrm>
              <a:off x="1646287" y="5499683"/>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Custom Events</a:t>
              </a:r>
            </a:p>
          </p:txBody>
        </p:sp>
        <p:sp>
          <p:nvSpPr>
            <p:cNvPr id="34" name="TextBox 33">
              <a:extLst>
                <a:ext uri="{FF2B5EF4-FFF2-40B4-BE49-F238E27FC236}">
                  <a16:creationId xmlns:a16="http://schemas.microsoft.com/office/drawing/2014/main" id="{DCBADA3B-B6EA-4AD1-8FF3-6D2BF9C2B7C0}"/>
                </a:ext>
              </a:extLst>
            </p:cNvPr>
            <p:cNvSpPr txBox="1"/>
            <p:nvPr/>
          </p:nvSpPr>
          <p:spPr>
            <a:xfrm>
              <a:off x="1646290" y="2573629"/>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Blob Storage</a:t>
              </a:r>
            </a:p>
          </p:txBody>
        </p:sp>
      </p:grpSp>
      <p:grpSp>
        <p:nvGrpSpPr>
          <p:cNvPr id="35" name="Group 34">
            <a:extLst>
              <a:ext uri="{FF2B5EF4-FFF2-40B4-BE49-F238E27FC236}">
                <a16:creationId xmlns:a16="http://schemas.microsoft.com/office/drawing/2014/main" id="{D3F8A445-13F3-4814-8EBB-13F1ADA216FF}"/>
              </a:ext>
            </a:extLst>
          </p:cNvPr>
          <p:cNvGrpSpPr/>
          <p:nvPr/>
        </p:nvGrpSpPr>
        <p:grpSpPr>
          <a:xfrm>
            <a:off x="9307346" y="2648674"/>
            <a:ext cx="2419661" cy="2367841"/>
            <a:chOff x="8047017" y="2939385"/>
            <a:chExt cx="2468880" cy="2416004"/>
          </a:xfrm>
        </p:grpSpPr>
        <p:sp>
          <p:nvSpPr>
            <p:cNvPr id="36" name="TextBox 35">
              <a:extLst>
                <a:ext uri="{FF2B5EF4-FFF2-40B4-BE49-F238E27FC236}">
                  <a16:creationId xmlns:a16="http://schemas.microsoft.com/office/drawing/2014/main" id="{A094B235-A880-49CB-9CDA-40FAFC4A689E}"/>
                </a:ext>
              </a:extLst>
            </p:cNvPr>
            <p:cNvSpPr txBox="1"/>
            <p:nvPr/>
          </p:nvSpPr>
          <p:spPr>
            <a:xfrm>
              <a:off x="8047017" y="2939385"/>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Functions</a:t>
              </a:r>
            </a:p>
          </p:txBody>
        </p:sp>
        <p:sp>
          <p:nvSpPr>
            <p:cNvPr id="37" name="TextBox 36">
              <a:extLst>
                <a:ext uri="{FF2B5EF4-FFF2-40B4-BE49-F238E27FC236}">
                  <a16:creationId xmlns:a16="http://schemas.microsoft.com/office/drawing/2014/main" id="{2965F491-7FCB-4A44-A591-BD61EEA48FF0}"/>
                </a:ext>
              </a:extLst>
            </p:cNvPr>
            <p:cNvSpPr txBox="1"/>
            <p:nvPr/>
          </p:nvSpPr>
          <p:spPr>
            <a:xfrm>
              <a:off x="8047017" y="4402415"/>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Automation</a:t>
              </a:r>
            </a:p>
          </p:txBody>
        </p:sp>
        <p:sp>
          <p:nvSpPr>
            <p:cNvPr id="38" name="TextBox 37">
              <a:extLst>
                <a:ext uri="{FF2B5EF4-FFF2-40B4-BE49-F238E27FC236}">
                  <a16:creationId xmlns:a16="http://schemas.microsoft.com/office/drawing/2014/main" id="{277E5654-8CE0-47A0-B538-4114ED9D94F2}"/>
                </a:ext>
              </a:extLst>
            </p:cNvPr>
            <p:cNvSpPr txBox="1"/>
            <p:nvPr/>
          </p:nvSpPr>
          <p:spPr>
            <a:xfrm>
              <a:off x="8047017" y="3670903"/>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Logic Apps</a:t>
              </a:r>
            </a:p>
          </p:txBody>
        </p:sp>
        <p:sp>
          <p:nvSpPr>
            <p:cNvPr id="39" name="TextBox 38">
              <a:extLst>
                <a:ext uri="{FF2B5EF4-FFF2-40B4-BE49-F238E27FC236}">
                  <a16:creationId xmlns:a16="http://schemas.microsoft.com/office/drawing/2014/main" id="{5AEC5A58-C879-49B2-BC52-0FC613A0D347}"/>
                </a:ext>
              </a:extLst>
            </p:cNvPr>
            <p:cNvSpPr txBox="1"/>
            <p:nvPr/>
          </p:nvSpPr>
          <p:spPr>
            <a:xfrm>
              <a:off x="8047017" y="5133927"/>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err="1">
                  <a:gradFill>
                    <a:gsLst>
                      <a:gs pos="2500">
                        <a:srgbClr val="353535"/>
                      </a:gs>
                      <a:gs pos="34000">
                        <a:srgbClr val="353535"/>
                      </a:gs>
                    </a:gsLst>
                    <a:lin ang="5400000" scaled="0"/>
                  </a:gradFill>
                  <a:latin typeface="Segoe UI"/>
                </a:rPr>
                <a:t>WebHooks</a:t>
              </a:r>
              <a:endParaRPr lang="en-US" sz="1567" kern="0">
                <a:gradFill>
                  <a:gsLst>
                    <a:gs pos="2500">
                      <a:srgbClr val="353535"/>
                    </a:gs>
                    <a:gs pos="34000">
                      <a:srgbClr val="353535"/>
                    </a:gs>
                  </a:gsLst>
                  <a:lin ang="5400000" scaled="0"/>
                </a:gradFill>
                <a:latin typeface="Segoe UI"/>
              </a:endParaRPr>
            </a:p>
          </p:txBody>
        </p:sp>
      </p:grpSp>
      <p:grpSp>
        <p:nvGrpSpPr>
          <p:cNvPr id="40" name="Group 39">
            <a:extLst>
              <a:ext uri="{FF2B5EF4-FFF2-40B4-BE49-F238E27FC236}">
                <a16:creationId xmlns:a16="http://schemas.microsoft.com/office/drawing/2014/main" id="{F8BD07C8-D932-43B5-AFD3-81CC56FDF1D0}"/>
              </a:ext>
            </a:extLst>
          </p:cNvPr>
          <p:cNvGrpSpPr/>
          <p:nvPr/>
        </p:nvGrpSpPr>
        <p:grpSpPr>
          <a:xfrm>
            <a:off x="4578010" y="2242885"/>
            <a:ext cx="311687" cy="3166052"/>
            <a:chOff x="1812459" y="2525345"/>
            <a:chExt cx="318027" cy="3230454"/>
          </a:xfrm>
        </p:grpSpPr>
        <p:pic>
          <p:nvPicPr>
            <p:cNvPr id="41" name="Picture 40">
              <a:extLst>
                <a:ext uri="{FF2B5EF4-FFF2-40B4-BE49-F238E27FC236}">
                  <a16:creationId xmlns:a16="http://schemas.microsoft.com/office/drawing/2014/main" id="{4E58DBA8-9FED-4D70-9247-5D790840FAF7}"/>
                </a:ext>
              </a:extLst>
            </p:cNvPr>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42" name="Picture 41">
              <a:extLst>
                <a:ext uri="{FF2B5EF4-FFF2-40B4-BE49-F238E27FC236}">
                  <a16:creationId xmlns:a16="http://schemas.microsoft.com/office/drawing/2014/main" id="{E1FAF23D-7646-4496-82CB-E202EB8FBC30}"/>
                </a:ext>
              </a:extLst>
            </p:cNvPr>
            <p:cNvPicPr>
              <a:picLocks noChangeAspect="1"/>
            </p:cNvPicPr>
            <p:nvPr/>
          </p:nvPicPr>
          <p:blipFill>
            <a:blip r:embed="rId5"/>
            <a:stretch>
              <a:fillRect/>
            </a:stretch>
          </p:blipFill>
          <p:spPr>
            <a:xfrm>
              <a:off x="1812459" y="3256865"/>
              <a:ext cx="318027" cy="318027"/>
            </a:xfrm>
            <a:prstGeom prst="rect">
              <a:avLst/>
            </a:prstGeom>
            <a:ln>
              <a:noFill/>
            </a:ln>
          </p:spPr>
        </p:pic>
        <p:pic>
          <p:nvPicPr>
            <p:cNvPr id="43" name="Picture 42">
              <a:extLst>
                <a:ext uri="{FF2B5EF4-FFF2-40B4-BE49-F238E27FC236}">
                  <a16:creationId xmlns:a16="http://schemas.microsoft.com/office/drawing/2014/main" id="{70860132-3946-4A58-8830-527C23584E89}"/>
                </a:ext>
              </a:extLst>
            </p:cNvPr>
            <p:cNvPicPr>
              <a:picLocks noChangeAspect="1"/>
            </p:cNvPicPr>
            <p:nvPr/>
          </p:nvPicPr>
          <p:blipFill>
            <a:blip r:embed="rId6"/>
            <a:stretch>
              <a:fillRect/>
            </a:stretch>
          </p:blipFill>
          <p:spPr>
            <a:xfrm>
              <a:off x="1819273" y="3995191"/>
              <a:ext cx="304398" cy="304398"/>
            </a:xfrm>
            <a:prstGeom prst="rect">
              <a:avLst/>
            </a:prstGeom>
            <a:ln>
              <a:noFill/>
            </a:ln>
          </p:spPr>
        </p:pic>
        <p:pic>
          <p:nvPicPr>
            <p:cNvPr id="44" name="Picture 43">
              <a:extLst>
                <a:ext uri="{FF2B5EF4-FFF2-40B4-BE49-F238E27FC236}">
                  <a16:creationId xmlns:a16="http://schemas.microsoft.com/office/drawing/2014/main" id="{718FDFD3-AA74-4ADC-ACC5-3E215B5A7DC7}"/>
                </a:ext>
              </a:extLst>
            </p:cNvPr>
            <p:cNvPicPr>
              <a:picLocks noChangeAspect="1"/>
            </p:cNvPicPr>
            <p:nvPr/>
          </p:nvPicPr>
          <p:blipFill>
            <a:blip r:embed="rId7"/>
            <a:stretch>
              <a:fillRect/>
            </a:stretch>
          </p:blipFill>
          <p:spPr>
            <a:xfrm>
              <a:off x="1826087" y="5465029"/>
              <a:ext cx="290770" cy="290770"/>
            </a:xfrm>
            <a:prstGeom prst="rect">
              <a:avLst/>
            </a:prstGeom>
            <a:ln>
              <a:noFill/>
            </a:ln>
          </p:spPr>
        </p:pic>
        <p:pic>
          <p:nvPicPr>
            <p:cNvPr id="45" name="Picture 44">
              <a:extLst>
                <a:ext uri="{FF2B5EF4-FFF2-40B4-BE49-F238E27FC236}">
                  <a16:creationId xmlns:a16="http://schemas.microsoft.com/office/drawing/2014/main" id="{41CBA9BF-2B06-45D3-BD51-50F24BA5F97F}"/>
                </a:ext>
              </a:extLst>
            </p:cNvPr>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46" name="Group 45">
            <a:extLst>
              <a:ext uri="{FF2B5EF4-FFF2-40B4-BE49-F238E27FC236}">
                <a16:creationId xmlns:a16="http://schemas.microsoft.com/office/drawing/2014/main" id="{886C1EE3-B67A-46EE-8A88-F34E0A3D1201}"/>
              </a:ext>
            </a:extLst>
          </p:cNvPr>
          <p:cNvGrpSpPr/>
          <p:nvPr/>
        </p:nvGrpSpPr>
        <p:grpSpPr>
          <a:xfrm>
            <a:off x="9478459" y="2601122"/>
            <a:ext cx="312142" cy="2462936"/>
            <a:chOff x="8221612" y="2890869"/>
            <a:chExt cx="318491" cy="2513035"/>
          </a:xfrm>
        </p:grpSpPr>
        <p:pic>
          <p:nvPicPr>
            <p:cNvPr id="47" name="Picture 46">
              <a:extLst>
                <a:ext uri="{FF2B5EF4-FFF2-40B4-BE49-F238E27FC236}">
                  <a16:creationId xmlns:a16="http://schemas.microsoft.com/office/drawing/2014/main" id="{0153B138-8146-4390-8219-ED2EB2BBD44E}"/>
                </a:ext>
              </a:extLst>
            </p:cNvPr>
            <p:cNvPicPr>
              <a:picLocks noChangeAspect="1"/>
            </p:cNvPicPr>
            <p:nvPr/>
          </p:nvPicPr>
          <p:blipFill>
            <a:blip r:embed="rId9"/>
            <a:stretch>
              <a:fillRect/>
            </a:stretch>
          </p:blipFill>
          <p:spPr>
            <a:xfrm>
              <a:off x="8221612" y="2890869"/>
              <a:ext cx="318491" cy="318491"/>
            </a:xfrm>
            <a:prstGeom prst="rect">
              <a:avLst/>
            </a:prstGeom>
            <a:ln>
              <a:noFill/>
            </a:ln>
          </p:spPr>
        </p:pic>
        <p:pic>
          <p:nvPicPr>
            <p:cNvPr id="48" name="Picture 47">
              <a:extLst>
                <a:ext uri="{FF2B5EF4-FFF2-40B4-BE49-F238E27FC236}">
                  <a16:creationId xmlns:a16="http://schemas.microsoft.com/office/drawing/2014/main" id="{F0884A05-7692-45C6-B50D-CA6213D6BD45}"/>
                </a:ext>
              </a:extLst>
            </p:cNvPr>
            <p:cNvPicPr>
              <a:picLocks noChangeAspect="1"/>
            </p:cNvPicPr>
            <p:nvPr/>
          </p:nvPicPr>
          <p:blipFill>
            <a:blip r:embed="rId10"/>
            <a:stretch>
              <a:fillRect/>
            </a:stretch>
          </p:blipFill>
          <p:spPr>
            <a:xfrm>
              <a:off x="8221612" y="4353901"/>
              <a:ext cx="318491" cy="318491"/>
            </a:xfrm>
            <a:prstGeom prst="rect">
              <a:avLst/>
            </a:prstGeom>
            <a:ln>
              <a:noFill/>
            </a:ln>
          </p:spPr>
        </p:pic>
        <p:pic>
          <p:nvPicPr>
            <p:cNvPr id="49" name="Picture 48">
              <a:extLst>
                <a:ext uri="{FF2B5EF4-FFF2-40B4-BE49-F238E27FC236}">
                  <a16:creationId xmlns:a16="http://schemas.microsoft.com/office/drawing/2014/main" id="{59A42018-6BFF-436B-95B1-2EEAC5DB7726}"/>
                </a:ext>
              </a:extLst>
            </p:cNvPr>
            <p:cNvPicPr>
              <a:picLocks noChangeAspect="1"/>
            </p:cNvPicPr>
            <p:nvPr/>
          </p:nvPicPr>
          <p:blipFill>
            <a:blip r:embed="rId11"/>
            <a:stretch>
              <a:fillRect/>
            </a:stretch>
          </p:blipFill>
          <p:spPr>
            <a:xfrm>
              <a:off x="8221612" y="5085413"/>
              <a:ext cx="318491" cy="318491"/>
            </a:xfrm>
            <a:prstGeom prst="rect">
              <a:avLst/>
            </a:prstGeom>
            <a:ln>
              <a:noFill/>
            </a:ln>
          </p:spPr>
        </p:pic>
        <p:pic>
          <p:nvPicPr>
            <p:cNvPr id="50" name="Picture 49">
              <a:extLst>
                <a:ext uri="{FF2B5EF4-FFF2-40B4-BE49-F238E27FC236}">
                  <a16:creationId xmlns:a16="http://schemas.microsoft.com/office/drawing/2014/main" id="{7CF4D60E-8047-4E73-A952-140BAA9C320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337823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288"/>
            <a:ext cx="10515600" cy="1325563"/>
          </a:xfrm>
        </p:spPr>
        <p:txBody>
          <a:bodyPr/>
          <a:lstStyle/>
          <a:p>
            <a:r>
              <a:rPr lang="en-US" dirty="0">
                <a:latin typeface="Segoe UI Light" panose="020B0502040204020203" pitchFamily="34" charset="0"/>
                <a:cs typeface="Segoe UI Light" panose="020B0502040204020203" pitchFamily="34" charset="0"/>
              </a:rPr>
              <a:t>Azure DevOps</a:t>
            </a:r>
          </a:p>
        </p:txBody>
      </p:sp>
      <p:sp>
        <p:nvSpPr>
          <p:cNvPr id="13" name="TextBox 12">
            <a:extLst>
              <a:ext uri="{FF2B5EF4-FFF2-40B4-BE49-F238E27FC236}">
                <a16:creationId xmlns:a16="http://schemas.microsoft.com/office/drawing/2014/main" id="{87C9284C-6F22-4493-ABBA-61EABCE89BB1}"/>
              </a:ext>
            </a:extLst>
          </p:cNvPr>
          <p:cNvSpPr txBox="1"/>
          <p:nvPr/>
        </p:nvSpPr>
        <p:spPr>
          <a:xfrm>
            <a:off x="838200" y="1030964"/>
            <a:ext cx="7660302" cy="861774"/>
          </a:xfrm>
          <a:prstGeom prst="rect">
            <a:avLst/>
          </a:prstGeom>
          <a:noFill/>
        </p:spPr>
        <p:txBody>
          <a:bodyPr wrap="none" rtlCol="0">
            <a:spAutoFit/>
          </a:bodyPr>
          <a:lstStyle/>
          <a:p>
            <a:r>
              <a:rPr lang="en-GB" sz="3200" dirty="0">
                <a:latin typeface="Segoe UI Light" panose="020B0502040204020203" pitchFamily="34" charset="0"/>
                <a:cs typeface="Segoe UI Light" panose="020B0502040204020203" pitchFamily="34" charset="0"/>
              </a:rPr>
              <a:t>Formally Visual Studio Team Services (VSTS)</a:t>
            </a:r>
          </a:p>
          <a:p>
            <a:r>
              <a:rPr lang="en-GB" dirty="0">
                <a:latin typeface="Segoe UI Light" panose="020B0502040204020203" pitchFamily="34" charset="0"/>
                <a:cs typeface="Segoe UI Light" panose="020B0502040204020203" pitchFamily="34" charset="0"/>
              </a:rPr>
              <a:t>Formally Team Foundation Server</a:t>
            </a:r>
          </a:p>
        </p:txBody>
      </p:sp>
      <p:grpSp>
        <p:nvGrpSpPr>
          <p:cNvPr id="38" name="Group 37">
            <a:extLst>
              <a:ext uri="{FF2B5EF4-FFF2-40B4-BE49-F238E27FC236}">
                <a16:creationId xmlns:a16="http://schemas.microsoft.com/office/drawing/2014/main" id="{734D83F3-4D5A-4756-8208-A6B74A5E7A54}"/>
              </a:ext>
            </a:extLst>
          </p:cNvPr>
          <p:cNvGrpSpPr/>
          <p:nvPr/>
        </p:nvGrpSpPr>
        <p:grpSpPr>
          <a:xfrm>
            <a:off x="937495" y="1958653"/>
            <a:ext cx="7561007" cy="954107"/>
            <a:chOff x="937495" y="1822976"/>
            <a:chExt cx="7561007" cy="954107"/>
          </a:xfrm>
        </p:grpSpPr>
        <p:pic>
          <p:nvPicPr>
            <p:cNvPr id="1030" name="Picture 6" descr="https://azurecomcdn.azureedge.net/cvt-40eef444e5273f44074aa9e842e7ae5bd396c462173c2863ff8ce7ee86b87698/images/shared/services/devops/boards-icon-80.png">
              <a:extLst>
                <a:ext uri="{FF2B5EF4-FFF2-40B4-BE49-F238E27FC236}">
                  <a16:creationId xmlns:a16="http://schemas.microsoft.com/office/drawing/2014/main" id="{48767FCF-080A-4A67-B6B2-59C35C317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495" y="1822976"/>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B904995-4DFB-480E-A253-3B3112C28200}"/>
                </a:ext>
              </a:extLst>
            </p:cNvPr>
            <p:cNvSpPr txBox="1"/>
            <p:nvPr/>
          </p:nvSpPr>
          <p:spPr>
            <a:xfrm>
              <a:off x="1893855" y="1822976"/>
              <a:ext cx="6604647"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0A8C76"/>
                  </a:solidFill>
                  <a:latin typeface="Segoe UI" panose="020B0502040204020203" pitchFamily="34" charset="0"/>
                  <a:cs typeface="Segoe UI" panose="020B0502040204020203" pitchFamily="34" charset="0"/>
                </a:rPr>
                <a:t>Azure Boards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Deliver value to your users faster using proven agile tools to plan, track, and discuss work across your teams.</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7" name="Group 36">
            <a:extLst>
              <a:ext uri="{FF2B5EF4-FFF2-40B4-BE49-F238E27FC236}">
                <a16:creationId xmlns:a16="http://schemas.microsoft.com/office/drawing/2014/main" id="{34E7DE15-1E08-4EB2-BF6C-315614EA6DC0}"/>
              </a:ext>
            </a:extLst>
          </p:cNvPr>
          <p:cNvGrpSpPr/>
          <p:nvPr/>
        </p:nvGrpSpPr>
        <p:grpSpPr>
          <a:xfrm>
            <a:off x="937495" y="2979362"/>
            <a:ext cx="9269726" cy="954107"/>
            <a:chOff x="937495" y="2883619"/>
            <a:chExt cx="9269726" cy="954107"/>
          </a:xfrm>
        </p:grpSpPr>
        <p:pic>
          <p:nvPicPr>
            <p:cNvPr id="1031" name="Picture 7" descr="https://azurecomcdn.azureedge.net/cvt-40eef444e5273f44074aa9e842e7ae5bd396c462173c2863ff8ce7ee86b87698/images/shared/services/devops/pipelines-icon-80.png">
              <a:extLst>
                <a:ext uri="{FF2B5EF4-FFF2-40B4-BE49-F238E27FC236}">
                  <a16:creationId xmlns:a16="http://schemas.microsoft.com/office/drawing/2014/main" id="{166335E2-417F-461A-A8D5-F712BF267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95" y="2883619"/>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EDBC4BF-5C69-4AFD-8EB1-8522E309CF7F}"/>
                </a:ext>
              </a:extLst>
            </p:cNvPr>
            <p:cNvSpPr txBox="1"/>
            <p:nvPr/>
          </p:nvSpPr>
          <p:spPr>
            <a:xfrm>
              <a:off x="1877371" y="2883619"/>
              <a:ext cx="8329850"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2560E0"/>
                  </a:solidFill>
                  <a:latin typeface="Segoe UI" panose="020B0502040204020203" pitchFamily="34" charset="0"/>
                  <a:cs typeface="Segoe UI" panose="020B0502040204020203" pitchFamily="34" charset="0"/>
                </a:rPr>
                <a:t>Azure Pipelines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Build, test, and deploy with CI/CD that works with any language, platform, and cloud. Connect to GitHub or any other Git provider and deploy continuously.</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9" name="Group 38">
            <a:extLst>
              <a:ext uri="{FF2B5EF4-FFF2-40B4-BE49-F238E27FC236}">
                <a16:creationId xmlns:a16="http://schemas.microsoft.com/office/drawing/2014/main" id="{94655C8C-B838-4F34-A29C-52D714717C8F}"/>
              </a:ext>
            </a:extLst>
          </p:cNvPr>
          <p:cNvGrpSpPr/>
          <p:nvPr/>
        </p:nvGrpSpPr>
        <p:grpSpPr>
          <a:xfrm>
            <a:off x="937495" y="4000071"/>
            <a:ext cx="8850911" cy="954107"/>
            <a:chOff x="937495" y="3725894"/>
            <a:chExt cx="8850911" cy="954107"/>
          </a:xfrm>
        </p:grpSpPr>
        <p:pic>
          <p:nvPicPr>
            <p:cNvPr id="1032" name="Picture 8" descr="https://azurecomcdn.azureedge.net/cvt-40eef444e5273f44074aa9e842e7ae5bd396c462173c2863ff8ce7ee86b87698/images/shared/services/devops/repos-icon-80.png">
              <a:extLst>
                <a:ext uri="{FF2B5EF4-FFF2-40B4-BE49-F238E27FC236}">
                  <a16:creationId xmlns:a16="http://schemas.microsoft.com/office/drawing/2014/main" id="{D3429169-65E0-414B-90CE-9E8D1C80E2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95" y="3725894"/>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0BB6A48-3AB8-4E93-B924-53BDF1E39E40}"/>
                </a:ext>
              </a:extLst>
            </p:cNvPr>
            <p:cNvSpPr txBox="1"/>
            <p:nvPr/>
          </p:nvSpPr>
          <p:spPr>
            <a:xfrm>
              <a:off x="1877371" y="3725894"/>
              <a:ext cx="7911035"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D83B01"/>
                  </a:solidFill>
                  <a:latin typeface="Segoe UI" panose="020B0502040204020203" pitchFamily="34" charset="0"/>
                  <a:cs typeface="Segoe UI" panose="020B0502040204020203" pitchFamily="34" charset="0"/>
                </a:rPr>
                <a:t>Azure Repos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Get unlimited, cloud-hosted private Git repos and collaborate to build better code with pull requests and advanced file management.</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4" name="Group 33">
            <a:extLst>
              <a:ext uri="{FF2B5EF4-FFF2-40B4-BE49-F238E27FC236}">
                <a16:creationId xmlns:a16="http://schemas.microsoft.com/office/drawing/2014/main" id="{D9EFFA2B-A8D2-4CD8-9E1D-E9F283E6357D}"/>
              </a:ext>
            </a:extLst>
          </p:cNvPr>
          <p:cNvGrpSpPr/>
          <p:nvPr/>
        </p:nvGrpSpPr>
        <p:grpSpPr>
          <a:xfrm>
            <a:off x="937495" y="5020780"/>
            <a:ext cx="8581007" cy="762000"/>
            <a:chOff x="937495" y="4852018"/>
            <a:chExt cx="8581007" cy="762000"/>
          </a:xfrm>
        </p:grpSpPr>
        <p:pic>
          <p:nvPicPr>
            <p:cNvPr id="1033" name="Picture 9" descr="https://azurecomcdn.azureedge.net/cvt-40eef444e5273f44074aa9e842e7ae5bd396c462173c2863ff8ce7ee86b87698/images/shared/services/devops/test-plans-icon-80.png">
              <a:extLst>
                <a:ext uri="{FF2B5EF4-FFF2-40B4-BE49-F238E27FC236}">
                  <a16:creationId xmlns:a16="http://schemas.microsoft.com/office/drawing/2014/main" id="{E7B450EB-7BA9-4990-803C-4D8B0B63E6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495" y="4852018"/>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EAB518A-0613-4291-B5DD-C4A4B6EE9BBA}"/>
                </a:ext>
              </a:extLst>
            </p:cNvPr>
            <p:cNvSpPr txBox="1"/>
            <p:nvPr/>
          </p:nvSpPr>
          <p:spPr>
            <a:xfrm>
              <a:off x="1877371" y="4852018"/>
              <a:ext cx="7641131" cy="677108"/>
            </a:xfrm>
            <a:prstGeom prst="rect">
              <a:avLst/>
            </a:prstGeom>
            <a:noFill/>
          </p:spPr>
          <p:txBody>
            <a:bodyPr wrap="none" rtlCol="0">
              <a:spAutoFit/>
            </a:bodyPr>
            <a:lstStyle/>
            <a:p>
              <a:pPr lvl="0" eaLnBrk="0" fontAlgn="b" hangingPunct="0">
                <a:spcBef>
                  <a:spcPct val="0"/>
                </a:spcBef>
                <a:spcAft>
                  <a:spcPct val="0"/>
                </a:spcAft>
              </a:pPr>
              <a:r>
                <a:rPr lang="en-US" altLang="en-US" sz="2000" b="1" dirty="0">
                  <a:solidFill>
                    <a:srgbClr val="6122AB"/>
                  </a:solidFill>
                  <a:latin typeface="Segoe UI" panose="020B0502040204020203" pitchFamily="34" charset="0"/>
                  <a:cs typeface="Segoe UI" panose="020B0502040204020203" pitchFamily="34" charset="0"/>
                </a:rPr>
                <a:t>Azure Test Plans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Test and ship with confidence using manual and exploratory testing tools.</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3" name="Group 32">
            <a:extLst>
              <a:ext uri="{FF2B5EF4-FFF2-40B4-BE49-F238E27FC236}">
                <a16:creationId xmlns:a16="http://schemas.microsoft.com/office/drawing/2014/main" id="{9FF53B70-030C-45D2-9155-0E30F7B45F5D}"/>
              </a:ext>
            </a:extLst>
          </p:cNvPr>
          <p:cNvGrpSpPr/>
          <p:nvPr/>
        </p:nvGrpSpPr>
        <p:grpSpPr>
          <a:xfrm>
            <a:off x="937495" y="5849383"/>
            <a:ext cx="9073710" cy="954107"/>
            <a:chOff x="937495" y="5713706"/>
            <a:chExt cx="9073710" cy="954107"/>
          </a:xfrm>
        </p:grpSpPr>
        <p:pic>
          <p:nvPicPr>
            <p:cNvPr id="1034" name="Picture 10" descr="https://azurecomcdn.azureedge.net/cvt-40eef444e5273f44074aa9e842e7ae5bd396c462173c2863ff8ce7ee86b87698/images/shared/services/devops/artifacts-icon-72.png">
              <a:extLst>
                <a:ext uri="{FF2B5EF4-FFF2-40B4-BE49-F238E27FC236}">
                  <a16:creationId xmlns:a16="http://schemas.microsoft.com/office/drawing/2014/main" id="{10F6C56D-7F4D-4D77-9FDA-B93EED6EC5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7495" y="5713706"/>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4A87C1E7-3155-4A46-AB28-D55412F06A3A}"/>
                </a:ext>
              </a:extLst>
            </p:cNvPr>
            <p:cNvSpPr txBox="1"/>
            <p:nvPr/>
          </p:nvSpPr>
          <p:spPr>
            <a:xfrm>
              <a:off x="1893855" y="5713706"/>
              <a:ext cx="8117350"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CB2E6D"/>
                  </a:solidFill>
                  <a:latin typeface="Segoe UI" panose="020B0502040204020203" pitchFamily="34" charset="0"/>
                  <a:cs typeface="Segoe UI" panose="020B0502040204020203" pitchFamily="34" charset="0"/>
                </a:rPr>
                <a:t>Azure Artifacts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Create, host, and share packages with your team, and add artifacts to your CI/CD pipelines with a single click.</a:t>
              </a:r>
              <a:endParaRPr lang="en-US" altLang="en-US" dirty="0">
                <a:solidFill>
                  <a:srgbClr val="0078D4"/>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23426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A3FADACF-2D4B-4B29-BCD5-6A98127223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243" y="1918590"/>
            <a:ext cx="3020820" cy="3020820"/>
          </a:xfrm>
          <a:prstGeom prst="rect">
            <a:avLst/>
          </a:prstGeom>
        </p:spPr>
      </p:pic>
      <p:sp>
        <p:nvSpPr>
          <p:cNvPr id="4" name="TextBox 3">
            <a:extLst>
              <a:ext uri="{FF2B5EF4-FFF2-40B4-BE49-F238E27FC236}">
                <a16:creationId xmlns:a16="http://schemas.microsoft.com/office/drawing/2014/main" id="{759F8B5B-C9DD-4AD3-8D7D-75FD531BDA0F}"/>
              </a:ext>
            </a:extLst>
          </p:cNvPr>
          <p:cNvSpPr txBox="1"/>
          <p:nvPr/>
        </p:nvSpPr>
        <p:spPr>
          <a:xfrm>
            <a:off x="5218487" y="2413337"/>
            <a:ext cx="4886507" cy="1015663"/>
          </a:xfrm>
          <a:prstGeom prst="rect">
            <a:avLst/>
          </a:prstGeom>
          <a:noFill/>
        </p:spPr>
        <p:txBody>
          <a:bodyPr wrap="square" rtlCol="0">
            <a:spAutoFit/>
          </a:bodyPr>
          <a:lstStyle/>
          <a:p>
            <a:r>
              <a:rPr lang="en-GB" sz="6000" dirty="0">
                <a:latin typeface="Segoe UI Light" panose="020B0502040204020203" pitchFamily="34" charset="0"/>
                <a:cs typeface="Segoe UI Light" panose="020B0502040204020203" pitchFamily="34" charset="0"/>
              </a:rPr>
              <a:t>Demo Time</a:t>
            </a:r>
          </a:p>
        </p:txBody>
      </p:sp>
    </p:spTree>
    <p:extLst>
      <p:ext uri="{BB962C8B-B14F-4D97-AF65-F5344CB8AC3E}">
        <p14:creationId xmlns:p14="http://schemas.microsoft.com/office/powerpoint/2010/main" val="2673199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2DA0C3-7724-4460-B045-AFC0BDC37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441" y="4557710"/>
            <a:ext cx="2289053" cy="923546"/>
          </a:xfrm>
          <a:prstGeom prst="rect">
            <a:avLst/>
          </a:prstGeom>
        </p:spPr>
      </p:pic>
      <p:pic>
        <p:nvPicPr>
          <p:cNvPr id="14" name="Picture 2" descr="Title762406932">
            <a:extLst>
              <a:ext uri="{FF2B5EF4-FFF2-40B4-BE49-F238E27FC236}">
                <a16:creationId xmlns:a16="http://schemas.microsoft.com/office/drawing/2014/main" id="{A2D1396C-172F-4928-B2A2-53A3890F3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21030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D5BB785-B5F9-4B3C-B3F7-CE41694DB9AB}"/>
              </a:ext>
            </a:extLst>
          </p:cNvPr>
          <p:cNvSpPr txBox="1"/>
          <p:nvPr/>
        </p:nvSpPr>
        <p:spPr>
          <a:xfrm>
            <a:off x="3769625" y="2210308"/>
            <a:ext cx="4652749" cy="1661993"/>
          </a:xfrm>
          <a:prstGeom prst="rect">
            <a:avLst/>
          </a:prstGeom>
          <a:noFill/>
        </p:spPr>
        <p:txBody>
          <a:bodyPr wrap="none" lIns="0" tIns="0" rIns="0" bIns="0" rtlCol="0">
            <a:spAutoFit/>
          </a:bodyPr>
          <a:lstStyle/>
          <a:p>
            <a:pPr algn="l"/>
            <a:r>
              <a:rPr lang="en-GB" sz="4800" dirty="0">
                <a:solidFill>
                  <a:schemeClr val="accent1"/>
                </a:solidFill>
              </a:rPr>
              <a:t>Sam Cogan</a:t>
            </a:r>
          </a:p>
          <a:p>
            <a:pPr algn="l"/>
            <a:br>
              <a:rPr lang="en-GB" sz="2000" dirty="0">
                <a:gradFill>
                  <a:gsLst>
                    <a:gs pos="2917">
                      <a:schemeClr val="tx1"/>
                    </a:gs>
                    <a:gs pos="30000">
                      <a:schemeClr val="tx1"/>
                    </a:gs>
                  </a:gsLst>
                  <a:lin ang="5400000" scaled="0"/>
                </a:gradFill>
              </a:rPr>
            </a:br>
            <a:r>
              <a:rPr lang="en-GB" sz="2000" dirty="0">
                <a:gradFill>
                  <a:gsLst>
                    <a:gs pos="2917">
                      <a:schemeClr val="tx1"/>
                    </a:gs>
                    <a:gs pos="30000">
                      <a:schemeClr val="tx1"/>
                    </a:gs>
                  </a:gsLst>
                  <a:lin ang="5400000" scaled="0"/>
                </a:gradFill>
              </a:rPr>
              <a:t>Solution Architect – Willis Towers Watson</a:t>
            </a:r>
          </a:p>
          <a:p>
            <a:pPr algn="l"/>
            <a:r>
              <a:rPr lang="en-GB" sz="2000" dirty="0">
                <a:gradFill>
                  <a:gsLst>
                    <a:gs pos="2917">
                      <a:schemeClr val="tx1"/>
                    </a:gs>
                    <a:gs pos="30000">
                      <a:schemeClr val="tx1"/>
                    </a:gs>
                  </a:gsLst>
                  <a:lin ang="5400000" scaled="0"/>
                </a:gradFill>
              </a:rPr>
              <a:t>Microsoft Azure MVP</a:t>
            </a:r>
            <a:endParaRPr lang="en-US" sz="2000" dirty="0" err="1">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0133187C-2D71-4D94-8952-27C81D568565}"/>
              </a:ext>
            </a:extLst>
          </p:cNvPr>
          <p:cNvSpPr txBox="1"/>
          <p:nvPr/>
        </p:nvSpPr>
        <p:spPr>
          <a:xfrm>
            <a:off x="4127418" y="4472989"/>
            <a:ext cx="2836387" cy="307777"/>
          </a:xfrm>
          <a:prstGeom prst="rect">
            <a:avLst/>
          </a:prstGeom>
          <a:noFill/>
        </p:spPr>
        <p:txBody>
          <a:bodyPr wrap="square" lIns="0" tIns="0" rIns="0" bIns="0" rtlCol="0">
            <a:spAutoFit/>
          </a:bodyPr>
          <a:lstStyle/>
          <a:p>
            <a:pPr algn="l"/>
            <a:r>
              <a:rPr lang="en-GB" sz="2000" dirty="0">
                <a:gradFill>
                  <a:gsLst>
                    <a:gs pos="2917">
                      <a:schemeClr val="tx1"/>
                    </a:gs>
                    <a:gs pos="30000">
                      <a:schemeClr val="tx1"/>
                    </a:gs>
                  </a:gsLst>
                  <a:lin ang="5400000" scaled="0"/>
                </a:gradFill>
              </a:rPr>
              <a:t>samcogan.com</a:t>
            </a:r>
          </a:p>
        </p:txBody>
      </p:sp>
      <p:pic>
        <p:nvPicPr>
          <p:cNvPr id="17" name="Graphic 16">
            <a:extLst>
              <a:ext uri="{FF2B5EF4-FFF2-40B4-BE49-F238E27FC236}">
                <a16:creationId xmlns:a16="http://schemas.microsoft.com/office/drawing/2014/main" id="{5E1C023F-EE6F-4D15-A998-5980B2D6BF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9625" y="4472988"/>
            <a:ext cx="307778" cy="307778"/>
          </a:xfrm>
          <a:prstGeom prst="rect">
            <a:avLst/>
          </a:prstGeom>
        </p:spPr>
      </p:pic>
      <p:sp>
        <p:nvSpPr>
          <p:cNvPr id="18" name="TextBox 17">
            <a:extLst>
              <a:ext uri="{FF2B5EF4-FFF2-40B4-BE49-F238E27FC236}">
                <a16:creationId xmlns:a16="http://schemas.microsoft.com/office/drawing/2014/main" id="{E537BF5D-34B5-4AA0-A02F-BA91F2B0C0EB}"/>
              </a:ext>
            </a:extLst>
          </p:cNvPr>
          <p:cNvSpPr txBox="1"/>
          <p:nvPr/>
        </p:nvSpPr>
        <p:spPr>
          <a:xfrm>
            <a:off x="4127418" y="4823234"/>
            <a:ext cx="1401025"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a:t>
            </a:r>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19" name="Graphic 18">
            <a:extLst>
              <a:ext uri="{FF2B5EF4-FFF2-40B4-BE49-F238E27FC236}">
                <a16:creationId xmlns:a16="http://schemas.microsoft.com/office/drawing/2014/main" id="{4C864F2C-7CDC-4C96-9024-861C7D41A0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69625" y="4823234"/>
            <a:ext cx="307777" cy="307777"/>
          </a:xfrm>
          <a:prstGeom prst="rect">
            <a:avLst/>
          </a:prstGeom>
        </p:spPr>
      </p:pic>
      <p:sp>
        <p:nvSpPr>
          <p:cNvPr id="20" name="TextBox 19">
            <a:extLst>
              <a:ext uri="{FF2B5EF4-FFF2-40B4-BE49-F238E27FC236}">
                <a16:creationId xmlns:a16="http://schemas.microsoft.com/office/drawing/2014/main" id="{B6DE1766-2D94-426F-8267-67A6C0C90E29}"/>
              </a:ext>
            </a:extLst>
          </p:cNvPr>
          <p:cNvSpPr txBox="1"/>
          <p:nvPr/>
        </p:nvSpPr>
        <p:spPr>
          <a:xfrm>
            <a:off x="4127418" y="5173479"/>
            <a:ext cx="1258358" cy="307777"/>
          </a:xfrm>
          <a:prstGeom prst="rect">
            <a:avLst/>
          </a:prstGeom>
          <a:noFill/>
        </p:spPr>
        <p:txBody>
          <a:bodyPr wrap="none" lIns="0" tIns="0" rIns="0" bIns="0" rtlCol="0">
            <a:spAutoFit/>
          </a:bodyPr>
          <a:lstStyle/>
          <a:p>
            <a:pPr algn="l"/>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21" name="Graphic 20">
            <a:extLst>
              <a:ext uri="{FF2B5EF4-FFF2-40B4-BE49-F238E27FC236}">
                <a16:creationId xmlns:a16="http://schemas.microsoft.com/office/drawing/2014/main" id="{EAA98105-8620-4D37-9452-589A6D61E8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72602" y="5176456"/>
            <a:ext cx="304800" cy="304800"/>
          </a:xfrm>
          <a:prstGeom prst="rect">
            <a:avLst/>
          </a:prstGeom>
        </p:spPr>
      </p:pic>
    </p:spTree>
    <p:extLst>
      <p:ext uri="{BB962C8B-B14F-4D97-AF65-F5344CB8AC3E}">
        <p14:creationId xmlns:p14="http://schemas.microsoft.com/office/powerpoint/2010/main" val="3966644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2DA0C3-7724-4460-B045-AFC0BDC37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441" y="4557710"/>
            <a:ext cx="2289053" cy="923546"/>
          </a:xfrm>
          <a:prstGeom prst="rect">
            <a:avLst/>
          </a:prstGeom>
        </p:spPr>
      </p:pic>
      <p:pic>
        <p:nvPicPr>
          <p:cNvPr id="14" name="Picture 2" descr="Title762406932">
            <a:extLst>
              <a:ext uri="{FF2B5EF4-FFF2-40B4-BE49-F238E27FC236}">
                <a16:creationId xmlns:a16="http://schemas.microsoft.com/office/drawing/2014/main" id="{A2D1396C-172F-4928-B2A2-53A3890F3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21030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D5BB785-B5F9-4B3C-B3F7-CE41694DB9AB}"/>
              </a:ext>
            </a:extLst>
          </p:cNvPr>
          <p:cNvSpPr txBox="1"/>
          <p:nvPr/>
        </p:nvSpPr>
        <p:spPr>
          <a:xfrm>
            <a:off x="3769625" y="2210308"/>
            <a:ext cx="4652749" cy="1661993"/>
          </a:xfrm>
          <a:prstGeom prst="rect">
            <a:avLst/>
          </a:prstGeom>
          <a:noFill/>
        </p:spPr>
        <p:txBody>
          <a:bodyPr wrap="none" lIns="0" tIns="0" rIns="0" bIns="0" rtlCol="0">
            <a:spAutoFit/>
          </a:bodyPr>
          <a:lstStyle/>
          <a:p>
            <a:pPr algn="l"/>
            <a:r>
              <a:rPr lang="en-GB" sz="4800" dirty="0">
                <a:solidFill>
                  <a:schemeClr val="accent1"/>
                </a:solidFill>
              </a:rPr>
              <a:t>Sam Cogan</a:t>
            </a:r>
          </a:p>
          <a:p>
            <a:pPr algn="l"/>
            <a:br>
              <a:rPr lang="en-GB" sz="2000" dirty="0">
                <a:gradFill>
                  <a:gsLst>
                    <a:gs pos="2917">
                      <a:schemeClr val="tx1"/>
                    </a:gs>
                    <a:gs pos="30000">
                      <a:schemeClr val="tx1"/>
                    </a:gs>
                  </a:gsLst>
                  <a:lin ang="5400000" scaled="0"/>
                </a:gradFill>
              </a:rPr>
            </a:br>
            <a:r>
              <a:rPr lang="en-GB" sz="2000" dirty="0">
                <a:gradFill>
                  <a:gsLst>
                    <a:gs pos="2917">
                      <a:schemeClr val="tx1"/>
                    </a:gs>
                    <a:gs pos="30000">
                      <a:schemeClr val="tx1"/>
                    </a:gs>
                  </a:gsLst>
                  <a:lin ang="5400000" scaled="0"/>
                </a:gradFill>
              </a:rPr>
              <a:t>Solution Architect – Willis Towers Watson</a:t>
            </a:r>
          </a:p>
          <a:p>
            <a:pPr algn="l"/>
            <a:r>
              <a:rPr lang="en-GB" sz="2000" dirty="0">
                <a:gradFill>
                  <a:gsLst>
                    <a:gs pos="2917">
                      <a:schemeClr val="tx1"/>
                    </a:gs>
                    <a:gs pos="30000">
                      <a:schemeClr val="tx1"/>
                    </a:gs>
                  </a:gsLst>
                  <a:lin ang="5400000" scaled="0"/>
                </a:gradFill>
              </a:rPr>
              <a:t>Microsoft Azure MVP</a:t>
            </a:r>
            <a:endParaRPr lang="en-US" sz="2000" dirty="0" err="1">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0133187C-2D71-4D94-8952-27C81D568565}"/>
              </a:ext>
            </a:extLst>
          </p:cNvPr>
          <p:cNvSpPr txBox="1"/>
          <p:nvPr/>
        </p:nvSpPr>
        <p:spPr>
          <a:xfrm>
            <a:off x="4127418" y="4472989"/>
            <a:ext cx="2836387" cy="307777"/>
          </a:xfrm>
          <a:prstGeom prst="rect">
            <a:avLst/>
          </a:prstGeom>
          <a:noFill/>
        </p:spPr>
        <p:txBody>
          <a:bodyPr wrap="square" lIns="0" tIns="0" rIns="0" bIns="0" rtlCol="0">
            <a:spAutoFit/>
          </a:bodyPr>
          <a:lstStyle/>
          <a:p>
            <a:pPr algn="l"/>
            <a:r>
              <a:rPr lang="en-GB" sz="2000" dirty="0">
                <a:gradFill>
                  <a:gsLst>
                    <a:gs pos="2917">
                      <a:schemeClr val="tx1"/>
                    </a:gs>
                    <a:gs pos="30000">
                      <a:schemeClr val="tx1"/>
                    </a:gs>
                  </a:gsLst>
                  <a:lin ang="5400000" scaled="0"/>
                </a:gradFill>
              </a:rPr>
              <a:t>samcogan.com</a:t>
            </a:r>
          </a:p>
        </p:txBody>
      </p:sp>
      <p:pic>
        <p:nvPicPr>
          <p:cNvPr id="17" name="Graphic 16">
            <a:extLst>
              <a:ext uri="{FF2B5EF4-FFF2-40B4-BE49-F238E27FC236}">
                <a16:creationId xmlns:a16="http://schemas.microsoft.com/office/drawing/2014/main" id="{5E1C023F-EE6F-4D15-A998-5980B2D6BF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9625" y="4472988"/>
            <a:ext cx="307778" cy="307778"/>
          </a:xfrm>
          <a:prstGeom prst="rect">
            <a:avLst/>
          </a:prstGeom>
        </p:spPr>
      </p:pic>
      <p:sp>
        <p:nvSpPr>
          <p:cNvPr id="18" name="TextBox 17">
            <a:extLst>
              <a:ext uri="{FF2B5EF4-FFF2-40B4-BE49-F238E27FC236}">
                <a16:creationId xmlns:a16="http://schemas.microsoft.com/office/drawing/2014/main" id="{E537BF5D-34B5-4AA0-A02F-BA91F2B0C0EB}"/>
              </a:ext>
            </a:extLst>
          </p:cNvPr>
          <p:cNvSpPr txBox="1"/>
          <p:nvPr/>
        </p:nvSpPr>
        <p:spPr>
          <a:xfrm>
            <a:off x="4127418" y="4823234"/>
            <a:ext cx="1401025"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a:t>
            </a:r>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19" name="Graphic 18">
            <a:extLst>
              <a:ext uri="{FF2B5EF4-FFF2-40B4-BE49-F238E27FC236}">
                <a16:creationId xmlns:a16="http://schemas.microsoft.com/office/drawing/2014/main" id="{4C864F2C-7CDC-4C96-9024-861C7D41A0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69625" y="4823234"/>
            <a:ext cx="307777" cy="307777"/>
          </a:xfrm>
          <a:prstGeom prst="rect">
            <a:avLst/>
          </a:prstGeom>
        </p:spPr>
      </p:pic>
      <p:sp>
        <p:nvSpPr>
          <p:cNvPr id="20" name="TextBox 19">
            <a:extLst>
              <a:ext uri="{FF2B5EF4-FFF2-40B4-BE49-F238E27FC236}">
                <a16:creationId xmlns:a16="http://schemas.microsoft.com/office/drawing/2014/main" id="{B6DE1766-2D94-426F-8267-67A6C0C90E29}"/>
              </a:ext>
            </a:extLst>
          </p:cNvPr>
          <p:cNvSpPr txBox="1"/>
          <p:nvPr/>
        </p:nvSpPr>
        <p:spPr>
          <a:xfrm>
            <a:off x="4127418" y="5173479"/>
            <a:ext cx="1258358" cy="307777"/>
          </a:xfrm>
          <a:prstGeom prst="rect">
            <a:avLst/>
          </a:prstGeom>
          <a:noFill/>
        </p:spPr>
        <p:txBody>
          <a:bodyPr wrap="none" lIns="0" tIns="0" rIns="0" bIns="0" rtlCol="0">
            <a:spAutoFit/>
          </a:bodyPr>
          <a:lstStyle/>
          <a:p>
            <a:pPr algn="l"/>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21" name="Graphic 20">
            <a:extLst>
              <a:ext uri="{FF2B5EF4-FFF2-40B4-BE49-F238E27FC236}">
                <a16:creationId xmlns:a16="http://schemas.microsoft.com/office/drawing/2014/main" id="{EAA98105-8620-4D37-9452-589A6D61E8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72602" y="5176456"/>
            <a:ext cx="304800" cy="304800"/>
          </a:xfrm>
          <a:prstGeom prst="rect">
            <a:avLst/>
          </a:prstGeom>
        </p:spPr>
      </p:pic>
    </p:spTree>
    <p:extLst>
      <p:ext uri="{BB962C8B-B14F-4D97-AF65-F5344CB8AC3E}">
        <p14:creationId xmlns:p14="http://schemas.microsoft.com/office/powerpoint/2010/main" val="3635139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zure services">
            <a:extLst>
              <a:ext uri="{FF2B5EF4-FFF2-40B4-BE49-F238E27FC236}">
                <a16:creationId xmlns:a16="http://schemas.microsoft.com/office/drawing/2014/main" id="{4EF983A0-2127-4DAE-9679-19C2DEC29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347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156001-448909-raikfcquaxqncofqfm.stackpathdns.com/wp-content/uploads/2019/01/Azure-Data-Center-Locations-around-the-world.png">
            <a:extLst>
              <a:ext uri="{FF2B5EF4-FFF2-40B4-BE49-F238E27FC236}">
                <a16:creationId xmlns:a16="http://schemas.microsoft.com/office/drawing/2014/main" id="{F84186EC-1C08-47D1-A2D7-A1662D059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0" y="0"/>
            <a:ext cx="12267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949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0220C7E6-7B52-4BB4-9542-95243A52A5E5}"/>
              </a:ext>
            </a:extLst>
          </p:cNvPr>
          <p:cNvCxnSpPr>
            <a:cxnSpLocks/>
          </p:cNvCxnSpPr>
          <p:nvPr/>
        </p:nvCxnSpPr>
        <p:spPr>
          <a:xfrm>
            <a:off x="-11448" y="5910067"/>
            <a:ext cx="8637502"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13595" y="5896644"/>
            <a:ext cx="1012459"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PaaS</a:t>
            </a:r>
          </a:p>
        </p:txBody>
      </p:sp>
      <p:sp>
        <p:nvSpPr>
          <p:cNvPr id="28" name="TextBox 27"/>
          <p:cNvSpPr txBox="1"/>
          <p:nvPr/>
        </p:nvSpPr>
        <p:spPr>
          <a:xfrm>
            <a:off x="4935393" y="5896644"/>
            <a:ext cx="921127"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IaaS</a:t>
            </a:r>
          </a:p>
        </p:txBody>
      </p:sp>
      <p:sp>
        <p:nvSpPr>
          <p:cNvPr id="27" name="TextBox 26"/>
          <p:cNvSpPr txBox="1"/>
          <p:nvPr/>
        </p:nvSpPr>
        <p:spPr>
          <a:xfrm>
            <a:off x="250500" y="5896644"/>
            <a:ext cx="2092426"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On-Premises</a:t>
            </a:r>
          </a:p>
        </p:txBody>
      </p:sp>
      <p:cxnSp>
        <p:nvCxnSpPr>
          <p:cNvPr id="11" name="Straight Arrow Connector 10"/>
          <p:cNvCxnSpPr>
            <a:cxnSpLocks/>
          </p:cNvCxnSpPr>
          <p:nvPr/>
        </p:nvCxnSpPr>
        <p:spPr>
          <a:xfrm>
            <a:off x="-11447" y="5910067"/>
            <a:ext cx="11753636"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1210543"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5309787"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Oval 20"/>
          <p:cNvSpPr/>
          <p:nvPr/>
        </p:nvSpPr>
        <p:spPr bwMode="auto">
          <a:xfrm>
            <a:off x="8033655"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Oval 21"/>
          <p:cNvSpPr/>
          <p:nvPr/>
        </p:nvSpPr>
        <p:spPr bwMode="auto">
          <a:xfrm>
            <a:off x="10757524"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 name="TextBox 71">
            <a:extLst>
              <a:ext uri="{FF2B5EF4-FFF2-40B4-BE49-F238E27FC236}">
                <a16:creationId xmlns:a16="http://schemas.microsoft.com/office/drawing/2014/main" id="{FD82D69E-B73B-4B7D-B1A5-A3E895CAB4A1}"/>
              </a:ext>
            </a:extLst>
          </p:cNvPr>
          <p:cNvSpPr txBox="1"/>
          <p:nvPr/>
        </p:nvSpPr>
        <p:spPr>
          <a:xfrm>
            <a:off x="9815446" y="5893296"/>
            <a:ext cx="2192287" cy="741581"/>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3200" kern="0">
                <a:solidFill>
                  <a:srgbClr val="0070C0"/>
                </a:solidFill>
                <a:latin typeface="Segoe UI"/>
              </a:rPr>
              <a:t>Serverless</a:t>
            </a:r>
          </a:p>
        </p:txBody>
      </p:sp>
      <p:sp>
        <p:nvSpPr>
          <p:cNvPr id="126" name="Freeform 50">
            <a:extLst>
              <a:ext uri="{FF2B5EF4-FFF2-40B4-BE49-F238E27FC236}">
                <a16:creationId xmlns:a16="http://schemas.microsoft.com/office/drawing/2014/main" id="{FCCC52A2-43E4-471C-AC79-2A7E572669F7}"/>
              </a:ext>
            </a:extLst>
          </p:cNvPr>
          <p:cNvSpPr>
            <a:spLocks/>
          </p:cNvSpPr>
          <p:nvPr/>
        </p:nvSpPr>
        <p:spPr bwMode="auto">
          <a:xfrm>
            <a:off x="4715568" y="2118657"/>
            <a:ext cx="2738713" cy="1836551"/>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BCF2"/>
          </a:solidFill>
          <a:ln w="19050" cap="flat">
            <a:noFill/>
            <a:prstDash val="solid"/>
            <a:miter lim="800000"/>
            <a:headEnd/>
            <a:tailEnd/>
          </a:ln>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914016">
              <a:defRPr/>
            </a:pPr>
            <a:endParaRPr lang="en-US" sz="1765" kern="0">
              <a:solidFill>
                <a:srgbClr val="353535"/>
              </a:solidFill>
              <a:latin typeface="Segoe UI Semilight"/>
            </a:endParaRPr>
          </a:p>
        </p:txBody>
      </p:sp>
      <p:grpSp>
        <p:nvGrpSpPr>
          <p:cNvPr id="127" name="Group 126">
            <a:extLst>
              <a:ext uri="{FF2B5EF4-FFF2-40B4-BE49-F238E27FC236}">
                <a16:creationId xmlns:a16="http://schemas.microsoft.com/office/drawing/2014/main" id="{3DD8E030-AA29-4CBD-BE0E-6F46E7FEDF1D}"/>
              </a:ext>
            </a:extLst>
          </p:cNvPr>
          <p:cNvGrpSpPr/>
          <p:nvPr/>
        </p:nvGrpSpPr>
        <p:grpSpPr>
          <a:xfrm>
            <a:off x="1721980" y="2495484"/>
            <a:ext cx="1313945" cy="1313945"/>
            <a:chOff x="2775150" y="2127586"/>
            <a:chExt cx="1340672" cy="1340672"/>
          </a:xfrm>
        </p:grpSpPr>
        <p:sp>
          <p:nvSpPr>
            <p:cNvPr id="128" name="Oval 127">
              <a:extLst>
                <a:ext uri="{FF2B5EF4-FFF2-40B4-BE49-F238E27FC236}">
                  <a16:creationId xmlns:a16="http://schemas.microsoft.com/office/drawing/2014/main" id="{F6879692-3E2E-4EE2-85C1-3DBD3749CAD2}"/>
                </a:ext>
              </a:extLst>
            </p:cNvPr>
            <p:cNvSpPr/>
            <p:nvPr/>
          </p:nvSpPr>
          <p:spPr bwMode="auto">
            <a:xfrm>
              <a:off x="2775150" y="2127586"/>
              <a:ext cx="1340672" cy="1340672"/>
            </a:xfrm>
            <a:prstGeom prst="ellipse">
              <a:avLst/>
            </a:prstGeom>
            <a:solidFill>
              <a:srgbClr val="EAEAEA"/>
            </a:solidFill>
            <a:ln w="9525"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9" name="Freeform 5">
              <a:extLst>
                <a:ext uri="{FF2B5EF4-FFF2-40B4-BE49-F238E27FC236}">
                  <a16:creationId xmlns:a16="http://schemas.microsoft.com/office/drawing/2014/main" id="{91A948C4-86A9-4817-956C-F2494363A1AD}"/>
                </a:ext>
              </a:extLst>
            </p:cNvPr>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rgbClr val="353535"/>
            </a:solidFill>
            <a:ln w="38100">
              <a:solidFill>
                <a:srgbClr val="EAEAEA"/>
              </a:solidFill>
              <a:miter lim="800000"/>
            </a:ln>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30" name="Group 129">
            <a:extLst>
              <a:ext uri="{FF2B5EF4-FFF2-40B4-BE49-F238E27FC236}">
                <a16:creationId xmlns:a16="http://schemas.microsoft.com/office/drawing/2014/main" id="{B22F3358-EA7D-4FBD-9E06-62CE18DFD656}"/>
              </a:ext>
            </a:extLst>
          </p:cNvPr>
          <p:cNvGrpSpPr/>
          <p:nvPr/>
        </p:nvGrpSpPr>
        <p:grpSpPr>
          <a:xfrm>
            <a:off x="9190544" y="2495484"/>
            <a:ext cx="1313945" cy="1313945"/>
            <a:chOff x="8320652" y="2127586"/>
            <a:chExt cx="1340672" cy="1340672"/>
          </a:xfrm>
        </p:grpSpPr>
        <p:sp>
          <p:nvSpPr>
            <p:cNvPr id="131" name="Oval 130">
              <a:extLst>
                <a:ext uri="{FF2B5EF4-FFF2-40B4-BE49-F238E27FC236}">
                  <a16:creationId xmlns:a16="http://schemas.microsoft.com/office/drawing/2014/main" id="{6AB53901-7DD7-4FD5-966E-AC8B8CE6CDE8}"/>
                </a:ext>
              </a:extLst>
            </p:cNvPr>
            <p:cNvSpPr/>
            <p:nvPr/>
          </p:nvSpPr>
          <p:spPr bwMode="auto">
            <a:xfrm>
              <a:off x="8320652" y="2127586"/>
              <a:ext cx="1340672" cy="1340672"/>
            </a:xfrm>
            <a:prstGeom prst="ellipse">
              <a:avLst/>
            </a:prstGeom>
            <a:solidFill>
              <a:srgbClr val="EAEAEA"/>
            </a:solidFill>
            <a:ln w="9525"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32" name="Group 8">
              <a:extLst>
                <a:ext uri="{FF2B5EF4-FFF2-40B4-BE49-F238E27FC236}">
                  <a16:creationId xmlns:a16="http://schemas.microsoft.com/office/drawing/2014/main" id="{27242C46-9FCA-493F-BC45-8ED3A8DA2ACC}"/>
                </a:ext>
              </a:extLst>
            </p:cNvPr>
            <p:cNvGrpSpPr>
              <a:grpSpLocks noChangeAspect="1"/>
            </p:cNvGrpSpPr>
            <p:nvPr/>
          </p:nvGrpSpPr>
          <p:grpSpPr bwMode="auto">
            <a:xfrm>
              <a:off x="8561965" y="2577338"/>
              <a:ext cx="897974" cy="451613"/>
              <a:chOff x="7" y="12"/>
              <a:chExt cx="342" cy="172"/>
            </a:xfrm>
          </p:grpSpPr>
          <p:sp>
            <p:nvSpPr>
              <p:cNvPr id="133" name="Rectangle 9">
                <a:extLst>
                  <a:ext uri="{FF2B5EF4-FFF2-40B4-BE49-F238E27FC236}">
                    <a16:creationId xmlns:a16="http://schemas.microsoft.com/office/drawing/2014/main" id="{024EEC5A-4BD2-4501-91C5-69D3EDA3B7F7}"/>
                  </a:ext>
                </a:extLst>
              </p:cNvPr>
              <p:cNvSpPr>
                <a:spLocks noChangeArrowheads="1"/>
              </p:cNvSpPr>
              <p:nvPr/>
            </p:nvSpPr>
            <p:spPr bwMode="auto">
              <a:xfrm>
                <a:off x="7" y="64"/>
                <a:ext cx="87" cy="120"/>
              </a:xfrm>
              <a:prstGeom prst="rect">
                <a:avLst/>
              </a:pr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4" name="Rectangle 10">
                <a:extLst>
                  <a:ext uri="{FF2B5EF4-FFF2-40B4-BE49-F238E27FC236}">
                    <a16:creationId xmlns:a16="http://schemas.microsoft.com/office/drawing/2014/main" id="{99DD7739-5ED4-4E98-BEE5-92E992AD8335}"/>
                  </a:ext>
                </a:extLst>
              </p:cNvPr>
              <p:cNvSpPr>
                <a:spLocks noChangeArrowheads="1"/>
              </p:cNvSpPr>
              <p:nvPr/>
            </p:nvSpPr>
            <p:spPr bwMode="auto">
              <a:xfrm>
                <a:off x="195" y="76"/>
                <a:ext cx="154" cy="108"/>
              </a:xfrm>
              <a:prstGeom prst="rect">
                <a:avLst/>
              </a:pr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5" name="Line 11">
                <a:extLst>
                  <a:ext uri="{FF2B5EF4-FFF2-40B4-BE49-F238E27FC236}">
                    <a16:creationId xmlns:a16="http://schemas.microsoft.com/office/drawing/2014/main" id="{8AF393FB-AC7F-4694-AD3B-A8026322A03A}"/>
                  </a:ext>
                </a:extLst>
              </p:cNvPr>
              <p:cNvSpPr>
                <a:spLocks noChangeShapeType="1"/>
              </p:cNvSpPr>
              <p:nvPr/>
            </p:nvSpPr>
            <p:spPr bwMode="auto">
              <a:xfrm flipV="1">
                <a:off x="311" y="124"/>
                <a:ext cx="0" cy="17"/>
              </a:xfrm>
              <a:prstGeom prst="line">
                <a:avLst/>
              </a:prstGeom>
              <a:noFill/>
              <a:ln w="2540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6" name="Freeform 12">
                <a:extLst>
                  <a:ext uri="{FF2B5EF4-FFF2-40B4-BE49-F238E27FC236}">
                    <a16:creationId xmlns:a16="http://schemas.microsoft.com/office/drawing/2014/main" id="{711AB873-3817-4CF8-A9A3-9055C37E27B9}"/>
                  </a:ext>
                </a:extLst>
              </p:cNvPr>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7" name="Freeform 13">
                <a:extLst>
                  <a:ext uri="{FF2B5EF4-FFF2-40B4-BE49-F238E27FC236}">
                    <a16:creationId xmlns:a16="http://schemas.microsoft.com/office/drawing/2014/main" id="{FA223EEE-C6D5-4A3E-9837-671A2B6B7378}"/>
                  </a:ext>
                </a:extLst>
              </p:cNvPr>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cxnSp>
        <p:nvCxnSpPr>
          <p:cNvPr id="138" name="Straight Arrow Connector 137">
            <a:extLst>
              <a:ext uri="{FF2B5EF4-FFF2-40B4-BE49-F238E27FC236}">
                <a16:creationId xmlns:a16="http://schemas.microsoft.com/office/drawing/2014/main" id="{674D7B54-5CC5-42CE-85C6-48957FDCC72B}"/>
              </a:ext>
            </a:extLst>
          </p:cNvPr>
          <p:cNvCxnSpPr>
            <a:cxnSpLocks/>
          </p:cNvCxnSpPr>
          <p:nvPr/>
        </p:nvCxnSpPr>
        <p:spPr>
          <a:xfrm>
            <a:off x="3249356" y="3127959"/>
            <a:ext cx="1183473" cy="0"/>
          </a:xfrm>
          <a:prstGeom prst="straightConnector1">
            <a:avLst/>
          </a:prstGeom>
          <a:noFill/>
          <a:ln w="25400" cap="flat" cmpd="sng" algn="ctr">
            <a:solidFill>
              <a:srgbClr val="002050"/>
            </a:solidFill>
            <a:prstDash val="solid"/>
            <a:headEnd type="none"/>
            <a:tailEnd type="triangle" w="lg" len="med"/>
          </a:ln>
          <a:effectLst/>
        </p:spPr>
      </p:cxnSp>
      <p:cxnSp>
        <p:nvCxnSpPr>
          <p:cNvPr id="139" name="Straight Arrow Connector 138">
            <a:extLst>
              <a:ext uri="{FF2B5EF4-FFF2-40B4-BE49-F238E27FC236}">
                <a16:creationId xmlns:a16="http://schemas.microsoft.com/office/drawing/2014/main" id="{855196FF-98F4-40FF-9138-F4F9B30D2C98}"/>
              </a:ext>
            </a:extLst>
          </p:cNvPr>
          <p:cNvCxnSpPr>
            <a:cxnSpLocks/>
          </p:cNvCxnSpPr>
          <p:nvPr/>
        </p:nvCxnSpPr>
        <p:spPr>
          <a:xfrm flipH="1">
            <a:off x="7741937" y="3127959"/>
            <a:ext cx="1183473" cy="0"/>
          </a:xfrm>
          <a:prstGeom prst="straightConnector1">
            <a:avLst/>
          </a:prstGeom>
          <a:noFill/>
          <a:ln w="25400" cap="flat" cmpd="sng" algn="ctr">
            <a:solidFill>
              <a:srgbClr val="002050"/>
            </a:solidFill>
            <a:prstDash val="solid"/>
            <a:headEnd type="none"/>
            <a:tailEnd type="triangle" w="lg" len="med"/>
          </a:ln>
          <a:effectLst/>
        </p:spPr>
      </p:cxnSp>
      <p:sp>
        <p:nvSpPr>
          <p:cNvPr id="140" name="TextBox 139">
            <a:extLst>
              <a:ext uri="{FF2B5EF4-FFF2-40B4-BE49-F238E27FC236}">
                <a16:creationId xmlns:a16="http://schemas.microsoft.com/office/drawing/2014/main" id="{008C5D32-0218-437E-A473-5F7E316C3959}"/>
              </a:ext>
            </a:extLst>
          </p:cNvPr>
          <p:cNvSpPr txBox="1"/>
          <p:nvPr/>
        </p:nvSpPr>
        <p:spPr>
          <a:xfrm>
            <a:off x="3004572" y="4558939"/>
            <a:ext cx="6042423" cy="399996"/>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5870">
              <a:defRPr/>
            </a:pPr>
            <a:r>
              <a:rPr lang="en-US" sz="1961" dirty="0">
                <a:gradFill>
                  <a:gsLst>
                    <a:gs pos="1250">
                      <a:srgbClr val="353535"/>
                    </a:gs>
                    <a:gs pos="100000">
                      <a:srgbClr val="353535"/>
                    </a:gs>
                  </a:gsLst>
                  <a:lin ang="5400000" scaled="0"/>
                </a:gradFill>
              </a:rPr>
              <a:t>How do I </a:t>
            </a:r>
            <a:r>
              <a:rPr lang="en-US" sz="1961" b="1" dirty="0">
                <a:gradFill>
                  <a:gsLst>
                    <a:gs pos="1250">
                      <a:srgbClr val="353535"/>
                    </a:gs>
                    <a:gs pos="100000">
                      <a:srgbClr val="353535"/>
                    </a:gs>
                  </a:gsLst>
                  <a:lin ang="5400000" scaled="0"/>
                </a:gradFill>
              </a:rPr>
              <a:t>architect</a:t>
            </a:r>
            <a:r>
              <a:rPr lang="en-US" sz="1961" dirty="0">
                <a:gradFill>
                  <a:gsLst>
                    <a:gs pos="1250">
                      <a:srgbClr val="353535"/>
                    </a:gs>
                    <a:gs pos="100000">
                      <a:srgbClr val="353535"/>
                    </a:gs>
                  </a:gsLst>
                  <a:lin ang="5400000" scaled="0"/>
                </a:gradFill>
              </a:rPr>
              <a:t> my app?</a:t>
            </a:r>
          </a:p>
        </p:txBody>
      </p:sp>
      <p:grpSp>
        <p:nvGrpSpPr>
          <p:cNvPr id="141" name="Group 4">
            <a:extLst>
              <a:ext uri="{FF2B5EF4-FFF2-40B4-BE49-F238E27FC236}">
                <a16:creationId xmlns:a16="http://schemas.microsoft.com/office/drawing/2014/main" id="{699C7ADE-F7C0-4B3F-9C01-4113975AD414}"/>
              </a:ext>
            </a:extLst>
          </p:cNvPr>
          <p:cNvGrpSpPr>
            <a:grpSpLocks noChangeAspect="1"/>
          </p:cNvGrpSpPr>
          <p:nvPr/>
        </p:nvGrpSpPr>
        <p:grpSpPr bwMode="auto">
          <a:xfrm>
            <a:off x="5549848" y="2551095"/>
            <a:ext cx="160341" cy="257214"/>
            <a:chOff x="6" y="12"/>
            <a:chExt cx="192" cy="308"/>
          </a:xfrm>
        </p:grpSpPr>
        <p:sp>
          <p:nvSpPr>
            <p:cNvPr id="142" name="Rectangle 141">
              <a:extLst>
                <a:ext uri="{FF2B5EF4-FFF2-40B4-BE49-F238E27FC236}">
                  <a16:creationId xmlns:a16="http://schemas.microsoft.com/office/drawing/2014/main" id="{6648707D-5801-4121-BA1D-38F7ED8F9D1C}"/>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3" name="Rectangle 142">
              <a:extLst>
                <a:ext uri="{FF2B5EF4-FFF2-40B4-BE49-F238E27FC236}">
                  <a16:creationId xmlns:a16="http://schemas.microsoft.com/office/drawing/2014/main" id="{12E1C954-FF6E-4936-A724-A471DD19695A}"/>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4" name="Rectangle 143">
              <a:extLst>
                <a:ext uri="{FF2B5EF4-FFF2-40B4-BE49-F238E27FC236}">
                  <a16:creationId xmlns:a16="http://schemas.microsoft.com/office/drawing/2014/main" id="{315AA5B4-9259-45C5-98FE-365FF7DBC72F}"/>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5" name="Rectangle 144">
              <a:extLst>
                <a:ext uri="{FF2B5EF4-FFF2-40B4-BE49-F238E27FC236}">
                  <a16:creationId xmlns:a16="http://schemas.microsoft.com/office/drawing/2014/main" id="{3F74386A-5DA1-44C5-B9EC-F9A5A39C92A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6" name="Freeform 9">
              <a:extLst>
                <a:ext uri="{FF2B5EF4-FFF2-40B4-BE49-F238E27FC236}">
                  <a16:creationId xmlns:a16="http://schemas.microsoft.com/office/drawing/2014/main" id="{2304EE55-6462-4EE1-A9AE-2B97627396E2}"/>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7" name="Freeform 10">
              <a:extLst>
                <a:ext uri="{FF2B5EF4-FFF2-40B4-BE49-F238E27FC236}">
                  <a16:creationId xmlns:a16="http://schemas.microsoft.com/office/drawing/2014/main" id="{D27D02D9-84DB-430A-9CCA-D4A39C43E98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8" name="Oval 147">
              <a:extLst>
                <a:ext uri="{FF2B5EF4-FFF2-40B4-BE49-F238E27FC236}">
                  <a16:creationId xmlns:a16="http://schemas.microsoft.com/office/drawing/2014/main" id="{B1AE21C8-D87B-4BA3-A5CD-7695E47D1539}"/>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9" name="Oval 148">
              <a:extLst>
                <a:ext uri="{FF2B5EF4-FFF2-40B4-BE49-F238E27FC236}">
                  <a16:creationId xmlns:a16="http://schemas.microsoft.com/office/drawing/2014/main" id="{6E747BDE-2923-45D9-8C70-1902DC4CC920}"/>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0" name="Rectangle 149">
              <a:extLst>
                <a:ext uri="{FF2B5EF4-FFF2-40B4-BE49-F238E27FC236}">
                  <a16:creationId xmlns:a16="http://schemas.microsoft.com/office/drawing/2014/main" id="{8AF0740A-1B27-47F2-84E9-8905D90ED8A2}"/>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51" name="Group 4">
            <a:extLst>
              <a:ext uri="{FF2B5EF4-FFF2-40B4-BE49-F238E27FC236}">
                <a16:creationId xmlns:a16="http://schemas.microsoft.com/office/drawing/2014/main" id="{800A0E57-331D-4488-AC45-CE0744AAD472}"/>
              </a:ext>
            </a:extLst>
          </p:cNvPr>
          <p:cNvGrpSpPr>
            <a:grpSpLocks noChangeAspect="1"/>
          </p:cNvGrpSpPr>
          <p:nvPr/>
        </p:nvGrpSpPr>
        <p:grpSpPr bwMode="auto">
          <a:xfrm>
            <a:off x="6147296" y="2336079"/>
            <a:ext cx="160341" cy="257214"/>
            <a:chOff x="6" y="12"/>
            <a:chExt cx="192" cy="308"/>
          </a:xfrm>
        </p:grpSpPr>
        <p:sp>
          <p:nvSpPr>
            <p:cNvPr id="152" name="Rectangle 151">
              <a:extLst>
                <a:ext uri="{FF2B5EF4-FFF2-40B4-BE49-F238E27FC236}">
                  <a16:creationId xmlns:a16="http://schemas.microsoft.com/office/drawing/2014/main" id="{A737ACA5-9B61-47A0-900B-C2A2FC5F347E}"/>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3" name="Rectangle 152">
              <a:extLst>
                <a:ext uri="{FF2B5EF4-FFF2-40B4-BE49-F238E27FC236}">
                  <a16:creationId xmlns:a16="http://schemas.microsoft.com/office/drawing/2014/main" id="{D523FDFC-DF09-42EF-94A7-836627A23A03}"/>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4" name="Rectangle 153">
              <a:extLst>
                <a:ext uri="{FF2B5EF4-FFF2-40B4-BE49-F238E27FC236}">
                  <a16:creationId xmlns:a16="http://schemas.microsoft.com/office/drawing/2014/main" id="{48BF0CAD-A194-459C-B552-50230573D0AA}"/>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5" name="Rectangle 154">
              <a:extLst>
                <a:ext uri="{FF2B5EF4-FFF2-40B4-BE49-F238E27FC236}">
                  <a16:creationId xmlns:a16="http://schemas.microsoft.com/office/drawing/2014/main" id="{F7B8ED4F-6EC7-426B-AC3D-60D6A33613C9}"/>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6" name="Freeform 9">
              <a:extLst>
                <a:ext uri="{FF2B5EF4-FFF2-40B4-BE49-F238E27FC236}">
                  <a16:creationId xmlns:a16="http://schemas.microsoft.com/office/drawing/2014/main" id="{0D12C6C3-141F-4101-9719-E725C53CA567}"/>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7" name="Freeform 10">
              <a:extLst>
                <a:ext uri="{FF2B5EF4-FFF2-40B4-BE49-F238E27FC236}">
                  <a16:creationId xmlns:a16="http://schemas.microsoft.com/office/drawing/2014/main" id="{1D8E19FE-E69C-419B-9698-4AE8B461C9B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8" name="Oval 157">
              <a:extLst>
                <a:ext uri="{FF2B5EF4-FFF2-40B4-BE49-F238E27FC236}">
                  <a16:creationId xmlns:a16="http://schemas.microsoft.com/office/drawing/2014/main" id="{33115AF9-8714-491E-8664-655CE7218EA7}"/>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9" name="Oval 158">
              <a:extLst>
                <a:ext uri="{FF2B5EF4-FFF2-40B4-BE49-F238E27FC236}">
                  <a16:creationId xmlns:a16="http://schemas.microsoft.com/office/drawing/2014/main" id="{522F6E03-6833-4672-8C6E-539518D1893B}"/>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0" name="Rectangle 159">
              <a:extLst>
                <a:ext uri="{FF2B5EF4-FFF2-40B4-BE49-F238E27FC236}">
                  <a16:creationId xmlns:a16="http://schemas.microsoft.com/office/drawing/2014/main" id="{8BD4BAED-39CF-4A15-9D73-BD1561968B00}"/>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61" name="Group 4">
            <a:extLst>
              <a:ext uri="{FF2B5EF4-FFF2-40B4-BE49-F238E27FC236}">
                <a16:creationId xmlns:a16="http://schemas.microsoft.com/office/drawing/2014/main" id="{EFAFC49A-7B89-4A51-8191-5AC1B9BAF012}"/>
              </a:ext>
            </a:extLst>
          </p:cNvPr>
          <p:cNvGrpSpPr>
            <a:grpSpLocks noChangeAspect="1"/>
          </p:cNvGrpSpPr>
          <p:nvPr/>
        </p:nvGrpSpPr>
        <p:grpSpPr bwMode="auto">
          <a:xfrm>
            <a:off x="5311856" y="3105867"/>
            <a:ext cx="160341" cy="257214"/>
            <a:chOff x="6" y="12"/>
            <a:chExt cx="192" cy="308"/>
          </a:xfrm>
        </p:grpSpPr>
        <p:sp>
          <p:nvSpPr>
            <p:cNvPr id="162" name="Rectangle 161">
              <a:extLst>
                <a:ext uri="{FF2B5EF4-FFF2-40B4-BE49-F238E27FC236}">
                  <a16:creationId xmlns:a16="http://schemas.microsoft.com/office/drawing/2014/main" id="{9FE131F7-6140-4A29-9CF3-F338B85AB991}"/>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3" name="Rectangle 162">
              <a:extLst>
                <a:ext uri="{FF2B5EF4-FFF2-40B4-BE49-F238E27FC236}">
                  <a16:creationId xmlns:a16="http://schemas.microsoft.com/office/drawing/2014/main" id="{6A88D500-5C4D-495D-980E-3DB54AD4C2FD}"/>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4" name="Rectangle 163">
              <a:extLst>
                <a:ext uri="{FF2B5EF4-FFF2-40B4-BE49-F238E27FC236}">
                  <a16:creationId xmlns:a16="http://schemas.microsoft.com/office/drawing/2014/main" id="{7FBBC02A-D3B8-4DCF-9D32-C13EB2E6B050}"/>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5" name="Rectangle 164">
              <a:extLst>
                <a:ext uri="{FF2B5EF4-FFF2-40B4-BE49-F238E27FC236}">
                  <a16:creationId xmlns:a16="http://schemas.microsoft.com/office/drawing/2014/main" id="{4D3E20B0-58EE-43E1-84E0-61A81380B75B}"/>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6" name="Freeform 9">
              <a:extLst>
                <a:ext uri="{FF2B5EF4-FFF2-40B4-BE49-F238E27FC236}">
                  <a16:creationId xmlns:a16="http://schemas.microsoft.com/office/drawing/2014/main" id="{4BD93028-0ADA-4959-94FC-5992D588BB2D}"/>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7" name="Freeform 10">
              <a:extLst>
                <a:ext uri="{FF2B5EF4-FFF2-40B4-BE49-F238E27FC236}">
                  <a16:creationId xmlns:a16="http://schemas.microsoft.com/office/drawing/2014/main" id="{9B9B8AAA-1713-4B6C-898D-7BE3434272DF}"/>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8" name="Oval 167">
              <a:extLst>
                <a:ext uri="{FF2B5EF4-FFF2-40B4-BE49-F238E27FC236}">
                  <a16:creationId xmlns:a16="http://schemas.microsoft.com/office/drawing/2014/main" id="{8D083569-94D7-4F39-80CA-0387011D5DCD}"/>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9" name="Oval 168">
              <a:extLst>
                <a:ext uri="{FF2B5EF4-FFF2-40B4-BE49-F238E27FC236}">
                  <a16:creationId xmlns:a16="http://schemas.microsoft.com/office/drawing/2014/main" id="{89ADC1B7-1444-4F0C-BD03-DFFBC41E2BD9}"/>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0" name="Rectangle 169">
              <a:extLst>
                <a:ext uri="{FF2B5EF4-FFF2-40B4-BE49-F238E27FC236}">
                  <a16:creationId xmlns:a16="http://schemas.microsoft.com/office/drawing/2014/main" id="{751FCF71-B1EF-4E4B-8AEE-E5EE8EEBDD88}"/>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71" name="Group 4">
            <a:extLst>
              <a:ext uri="{FF2B5EF4-FFF2-40B4-BE49-F238E27FC236}">
                <a16:creationId xmlns:a16="http://schemas.microsoft.com/office/drawing/2014/main" id="{3475EA0A-EAF4-4B76-A808-02903B833CF7}"/>
              </a:ext>
            </a:extLst>
          </p:cNvPr>
          <p:cNvGrpSpPr>
            <a:grpSpLocks noChangeAspect="1"/>
          </p:cNvGrpSpPr>
          <p:nvPr/>
        </p:nvGrpSpPr>
        <p:grpSpPr bwMode="auto">
          <a:xfrm>
            <a:off x="5909302" y="3004103"/>
            <a:ext cx="160341" cy="257214"/>
            <a:chOff x="6" y="12"/>
            <a:chExt cx="192" cy="308"/>
          </a:xfrm>
        </p:grpSpPr>
        <p:sp>
          <p:nvSpPr>
            <p:cNvPr id="172" name="Rectangle 171">
              <a:extLst>
                <a:ext uri="{FF2B5EF4-FFF2-40B4-BE49-F238E27FC236}">
                  <a16:creationId xmlns:a16="http://schemas.microsoft.com/office/drawing/2014/main" id="{30202E6D-433D-4E67-9485-DCADFDBE11CA}"/>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3" name="Rectangle 172">
              <a:extLst>
                <a:ext uri="{FF2B5EF4-FFF2-40B4-BE49-F238E27FC236}">
                  <a16:creationId xmlns:a16="http://schemas.microsoft.com/office/drawing/2014/main" id="{13E05F20-711C-4702-9CF7-0A55D4F03D69}"/>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4" name="Rectangle 173">
              <a:extLst>
                <a:ext uri="{FF2B5EF4-FFF2-40B4-BE49-F238E27FC236}">
                  <a16:creationId xmlns:a16="http://schemas.microsoft.com/office/drawing/2014/main" id="{F2E6EECF-FC6D-4E78-91A7-835ED6BE0263}"/>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5" name="Rectangle 174">
              <a:extLst>
                <a:ext uri="{FF2B5EF4-FFF2-40B4-BE49-F238E27FC236}">
                  <a16:creationId xmlns:a16="http://schemas.microsoft.com/office/drawing/2014/main" id="{978730F6-2333-465A-A79D-FC9EC30B1D0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6" name="Freeform 9">
              <a:extLst>
                <a:ext uri="{FF2B5EF4-FFF2-40B4-BE49-F238E27FC236}">
                  <a16:creationId xmlns:a16="http://schemas.microsoft.com/office/drawing/2014/main" id="{16A08B85-DC10-4B83-813C-E20FDEF75561}"/>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7" name="Freeform 10">
              <a:extLst>
                <a:ext uri="{FF2B5EF4-FFF2-40B4-BE49-F238E27FC236}">
                  <a16:creationId xmlns:a16="http://schemas.microsoft.com/office/drawing/2014/main" id="{44D1488C-B3A3-47CA-9260-C2192F6E56FC}"/>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8" name="Oval 177">
              <a:extLst>
                <a:ext uri="{FF2B5EF4-FFF2-40B4-BE49-F238E27FC236}">
                  <a16:creationId xmlns:a16="http://schemas.microsoft.com/office/drawing/2014/main" id="{32198FEE-ED38-4E83-8EEC-DBA177E67A6F}"/>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9" name="Oval 178">
              <a:extLst>
                <a:ext uri="{FF2B5EF4-FFF2-40B4-BE49-F238E27FC236}">
                  <a16:creationId xmlns:a16="http://schemas.microsoft.com/office/drawing/2014/main" id="{191927BC-D119-4B49-AB0D-A37E6E885B07}"/>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0" name="Rectangle 179">
              <a:extLst>
                <a:ext uri="{FF2B5EF4-FFF2-40B4-BE49-F238E27FC236}">
                  <a16:creationId xmlns:a16="http://schemas.microsoft.com/office/drawing/2014/main" id="{2D6BDB25-6677-4DA3-A6BC-FF49308DD8E0}"/>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81" name="Group 4">
            <a:extLst>
              <a:ext uri="{FF2B5EF4-FFF2-40B4-BE49-F238E27FC236}">
                <a16:creationId xmlns:a16="http://schemas.microsoft.com/office/drawing/2014/main" id="{F8C7FD3A-1EB8-40A8-80D0-92BFA7F4AF69}"/>
              </a:ext>
            </a:extLst>
          </p:cNvPr>
          <p:cNvGrpSpPr>
            <a:grpSpLocks noChangeAspect="1"/>
          </p:cNvGrpSpPr>
          <p:nvPr/>
        </p:nvGrpSpPr>
        <p:grpSpPr bwMode="auto">
          <a:xfrm>
            <a:off x="6659394" y="3419363"/>
            <a:ext cx="160341" cy="257214"/>
            <a:chOff x="6" y="12"/>
            <a:chExt cx="192" cy="308"/>
          </a:xfrm>
        </p:grpSpPr>
        <p:sp>
          <p:nvSpPr>
            <p:cNvPr id="182" name="Rectangle 181">
              <a:extLst>
                <a:ext uri="{FF2B5EF4-FFF2-40B4-BE49-F238E27FC236}">
                  <a16:creationId xmlns:a16="http://schemas.microsoft.com/office/drawing/2014/main" id="{BB7C0810-1CD6-4A92-B1BF-E25D9B2DA553}"/>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3" name="Rectangle 182">
              <a:extLst>
                <a:ext uri="{FF2B5EF4-FFF2-40B4-BE49-F238E27FC236}">
                  <a16:creationId xmlns:a16="http://schemas.microsoft.com/office/drawing/2014/main" id="{4CE187BC-B62B-4B55-B653-3741B458A6F5}"/>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4" name="Rectangle 183">
              <a:extLst>
                <a:ext uri="{FF2B5EF4-FFF2-40B4-BE49-F238E27FC236}">
                  <a16:creationId xmlns:a16="http://schemas.microsoft.com/office/drawing/2014/main" id="{4EAF297E-99A9-42DC-9608-DDF060955E1A}"/>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5" name="Rectangle 184">
              <a:extLst>
                <a:ext uri="{FF2B5EF4-FFF2-40B4-BE49-F238E27FC236}">
                  <a16:creationId xmlns:a16="http://schemas.microsoft.com/office/drawing/2014/main" id="{506E4DE7-ECCC-476A-9886-DAB9B4A01727}"/>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6" name="Freeform 9">
              <a:extLst>
                <a:ext uri="{FF2B5EF4-FFF2-40B4-BE49-F238E27FC236}">
                  <a16:creationId xmlns:a16="http://schemas.microsoft.com/office/drawing/2014/main" id="{3493D56A-8B2B-4B4D-9080-7048900CFC0E}"/>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7" name="Freeform 10">
              <a:extLst>
                <a:ext uri="{FF2B5EF4-FFF2-40B4-BE49-F238E27FC236}">
                  <a16:creationId xmlns:a16="http://schemas.microsoft.com/office/drawing/2014/main" id="{C0CACF1C-06BA-4C26-A4A5-16BA6BABE86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8" name="Oval 187">
              <a:extLst>
                <a:ext uri="{FF2B5EF4-FFF2-40B4-BE49-F238E27FC236}">
                  <a16:creationId xmlns:a16="http://schemas.microsoft.com/office/drawing/2014/main" id="{818D7A0B-2997-4E2C-ADCF-F4768F5050F5}"/>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9" name="Oval 188">
              <a:extLst>
                <a:ext uri="{FF2B5EF4-FFF2-40B4-BE49-F238E27FC236}">
                  <a16:creationId xmlns:a16="http://schemas.microsoft.com/office/drawing/2014/main" id="{546E589E-E388-46D8-85E2-25FB3F64C258}"/>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0" name="Rectangle 189">
              <a:extLst>
                <a:ext uri="{FF2B5EF4-FFF2-40B4-BE49-F238E27FC236}">
                  <a16:creationId xmlns:a16="http://schemas.microsoft.com/office/drawing/2014/main" id="{4D8B548F-F6EC-4D30-B601-27374723428F}"/>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91" name="Group 4">
            <a:extLst>
              <a:ext uri="{FF2B5EF4-FFF2-40B4-BE49-F238E27FC236}">
                <a16:creationId xmlns:a16="http://schemas.microsoft.com/office/drawing/2014/main" id="{1ED48BD5-62B4-4DFA-8664-2FF08F4EEA6C}"/>
              </a:ext>
            </a:extLst>
          </p:cNvPr>
          <p:cNvGrpSpPr>
            <a:grpSpLocks noChangeAspect="1"/>
          </p:cNvGrpSpPr>
          <p:nvPr/>
        </p:nvGrpSpPr>
        <p:grpSpPr bwMode="auto">
          <a:xfrm>
            <a:off x="6473923" y="2884287"/>
            <a:ext cx="160341" cy="257214"/>
            <a:chOff x="6" y="12"/>
            <a:chExt cx="192" cy="308"/>
          </a:xfrm>
        </p:grpSpPr>
        <p:sp>
          <p:nvSpPr>
            <p:cNvPr id="192" name="Rectangle 191">
              <a:extLst>
                <a:ext uri="{FF2B5EF4-FFF2-40B4-BE49-F238E27FC236}">
                  <a16:creationId xmlns:a16="http://schemas.microsoft.com/office/drawing/2014/main" id="{3ECEA24B-5A7D-4D57-A09E-687D393E138C}"/>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3" name="Rectangle 192">
              <a:extLst>
                <a:ext uri="{FF2B5EF4-FFF2-40B4-BE49-F238E27FC236}">
                  <a16:creationId xmlns:a16="http://schemas.microsoft.com/office/drawing/2014/main" id="{E89F73E9-F2DA-4B1D-828D-2E6F77278A71}"/>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4" name="Rectangle 193">
              <a:extLst>
                <a:ext uri="{FF2B5EF4-FFF2-40B4-BE49-F238E27FC236}">
                  <a16:creationId xmlns:a16="http://schemas.microsoft.com/office/drawing/2014/main" id="{AEAB0D20-FE0E-4047-AFBF-808BDB47FD2D}"/>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5" name="Rectangle 194">
              <a:extLst>
                <a:ext uri="{FF2B5EF4-FFF2-40B4-BE49-F238E27FC236}">
                  <a16:creationId xmlns:a16="http://schemas.microsoft.com/office/drawing/2014/main" id="{81EDD396-02F1-4A11-A4B7-713499A8A76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6" name="Freeform 9">
              <a:extLst>
                <a:ext uri="{FF2B5EF4-FFF2-40B4-BE49-F238E27FC236}">
                  <a16:creationId xmlns:a16="http://schemas.microsoft.com/office/drawing/2014/main" id="{2EB5F315-070E-4885-8F14-64DCE55417AF}"/>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7" name="Freeform 10">
              <a:extLst>
                <a:ext uri="{FF2B5EF4-FFF2-40B4-BE49-F238E27FC236}">
                  <a16:creationId xmlns:a16="http://schemas.microsoft.com/office/drawing/2014/main" id="{B5AB442D-93FF-4557-856C-E76CD037EB60}"/>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8" name="Oval 197">
              <a:extLst>
                <a:ext uri="{FF2B5EF4-FFF2-40B4-BE49-F238E27FC236}">
                  <a16:creationId xmlns:a16="http://schemas.microsoft.com/office/drawing/2014/main" id="{EA95D65D-5007-427F-BBED-C25E7FD4BAF4}"/>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9" name="Oval 198">
              <a:extLst>
                <a:ext uri="{FF2B5EF4-FFF2-40B4-BE49-F238E27FC236}">
                  <a16:creationId xmlns:a16="http://schemas.microsoft.com/office/drawing/2014/main" id="{124C6ACA-E6EB-43C1-848C-6071F7BA3761}"/>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0" name="Rectangle 199">
              <a:extLst>
                <a:ext uri="{FF2B5EF4-FFF2-40B4-BE49-F238E27FC236}">
                  <a16:creationId xmlns:a16="http://schemas.microsoft.com/office/drawing/2014/main" id="{B4278564-C4C8-4FEC-9104-39EBDA737243}"/>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01" name="Group 4">
            <a:extLst>
              <a:ext uri="{FF2B5EF4-FFF2-40B4-BE49-F238E27FC236}">
                <a16:creationId xmlns:a16="http://schemas.microsoft.com/office/drawing/2014/main" id="{9F3B0DD9-EAFD-46B6-9925-634D9F0F8632}"/>
              </a:ext>
            </a:extLst>
          </p:cNvPr>
          <p:cNvGrpSpPr>
            <a:grpSpLocks noChangeAspect="1"/>
          </p:cNvGrpSpPr>
          <p:nvPr/>
        </p:nvGrpSpPr>
        <p:grpSpPr bwMode="auto">
          <a:xfrm>
            <a:off x="7007358" y="3023800"/>
            <a:ext cx="160341" cy="257214"/>
            <a:chOff x="6" y="12"/>
            <a:chExt cx="192" cy="308"/>
          </a:xfrm>
        </p:grpSpPr>
        <p:sp>
          <p:nvSpPr>
            <p:cNvPr id="202" name="Rectangle 201">
              <a:extLst>
                <a:ext uri="{FF2B5EF4-FFF2-40B4-BE49-F238E27FC236}">
                  <a16:creationId xmlns:a16="http://schemas.microsoft.com/office/drawing/2014/main" id="{1BD8FA37-F3F3-4893-AA24-F50F352A2264}"/>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3" name="Rectangle 202">
              <a:extLst>
                <a:ext uri="{FF2B5EF4-FFF2-40B4-BE49-F238E27FC236}">
                  <a16:creationId xmlns:a16="http://schemas.microsoft.com/office/drawing/2014/main" id="{3714E58F-8FB0-422E-BC6F-7C7879600B7D}"/>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4" name="Rectangle 203">
              <a:extLst>
                <a:ext uri="{FF2B5EF4-FFF2-40B4-BE49-F238E27FC236}">
                  <a16:creationId xmlns:a16="http://schemas.microsoft.com/office/drawing/2014/main" id="{CE83FF08-7163-4B6F-AE3B-020EBB3FB553}"/>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5" name="Rectangle 204">
              <a:extLst>
                <a:ext uri="{FF2B5EF4-FFF2-40B4-BE49-F238E27FC236}">
                  <a16:creationId xmlns:a16="http://schemas.microsoft.com/office/drawing/2014/main" id="{D428E740-8DE3-4C93-B70B-DA935FDB5B0C}"/>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6" name="Freeform 9">
              <a:extLst>
                <a:ext uri="{FF2B5EF4-FFF2-40B4-BE49-F238E27FC236}">
                  <a16:creationId xmlns:a16="http://schemas.microsoft.com/office/drawing/2014/main" id="{BD1D130E-46DB-4CBC-9B6C-01BCB7B79B77}"/>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7" name="Freeform 10">
              <a:extLst>
                <a:ext uri="{FF2B5EF4-FFF2-40B4-BE49-F238E27FC236}">
                  <a16:creationId xmlns:a16="http://schemas.microsoft.com/office/drawing/2014/main" id="{7F1D7D00-BD6D-482F-A99A-7BFAE658EFC7}"/>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8" name="Oval 207">
              <a:extLst>
                <a:ext uri="{FF2B5EF4-FFF2-40B4-BE49-F238E27FC236}">
                  <a16:creationId xmlns:a16="http://schemas.microsoft.com/office/drawing/2014/main" id="{33760273-30F9-44B0-9EA5-0CE5616C1820}"/>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9" name="Oval 208">
              <a:extLst>
                <a:ext uri="{FF2B5EF4-FFF2-40B4-BE49-F238E27FC236}">
                  <a16:creationId xmlns:a16="http://schemas.microsoft.com/office/drawing/2014/main" id="{91D7BACD-F4D0-4B0D-A0F8-B66E405B8DA8}"/>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0" name="Rectangle 209">
              <a:extLst>
                <a:ext uri="{FF2B5EF4-FFF2-40B4-BE49-F238E27FC236}">
                  <a16:creationId xmlns:a16="http://schemas.microsoft.com/office/drawing/2014/main" id="{CAC45B93-807D-47F9-859B-5B7A43789FD1}"/>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11" name="Group 4">
            <a:extLst>
              <a:ext uri="{FF2B5EF4-FFF2-40B4-BE49-F238E27FC236}">
                <a16:creationId xmlns:a16="http://schemas.microsoft.com/office/drawing/2014/main" id="{E688496F-CBBD-469E-B4E3-BD6BF7226DB4}"/>
              </a:ext>
            </a:extLst>
          </p:cNvPr>
          <p:cNvGrpSpPr>
            <a:grpSpLocks noChangeAspect="1"/>
          </p:cNvGrpSpPr>
          <p:nvPr/>
        </p:nvGrpSpPr>
        <p:grpSpPr bwMode="auto">
          <a:xfrm>
            <a:off x="5886321" y="3557236"/>
            <a:ext cx="160341" cy="257214"/>
            <a:chOff x="6" y="12"/>
            <a:chExt cx="192" cy="308"/>
          </a:xfrm>
        </p:grpSpPr>
        <p:sp>
          <p:nvSpPr>
            <p:cNvPr id="212" name="Rectangle 211">
              <a:extLst>
                <a:ext uri="{FF2B5EF4-FFF2-40B4-BE49-F238E27FC236}">
                  <a16:creationId xmlns:a16="http://schemas.microsoft.com/office/drawing/2014/main" id="{8F2111BB-AA63-4D99-B606-72331441BE84}"/>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3" name="Rectangle 212">
              <a:extLst>
                <a:ext uri="{FF2B5EF4-FFF2-40B4-BE49-F238E27FC236}">
                  <a16:creationId xmlns:a16="http://schemas.microsoft.com/office/drawing/2014/main" id="{7697BE6E-FFC0-440C-B206-F2B2A46E9067}"/>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4" name="Rectangle 213">
              <a:extLst>
                <a:ext uri="{FF2B5EF4-FFF2-40B4-BE49-F238E27FC236}">
                  <a16:creationId xmlns:a16="http://schemas.microsoft.com/office/drawing/2014/main" id="{72DED754-0ABE-4F32-AD37-754177D5DFBC}"/>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5" name="Rectangle 214">
              <a:extLst>
                <a:ext uri="{FF2B5EF4-FFF2-40B4-BE49-F238E27FC236}">
                  <a16:creationId xmlns:a16="http://schemas.microsoft.com/office/drawing/2014/main" id="{14517E12-A36D-4D6A-8518-5B6E38C24DB6}"/>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6" name="Freeform 9">
              <a:extLst>
                <a:ext uri="{FF2B5EF4-FFF2-40B4-BE49-F238E27FC236}">
                  <a16:creationId xmlns:a16="http://schemas.microsoft.com/office/drawing/2014/main" id="{734C3213-46C0-40E4-8F4D-65D5CAEF018F}"/>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7" name="Freeform 10">
              <a:extLst>
                <a:ext uri="{FF2B5EF4-FFF2-40B4-BE49-F238E27FC236}">
                  <a16:creationId xmlns:a16="http://schemas.microsoft.com/office/drawing/2014/main" id="{87523452-0613-4F47-AEF6-ABD2D8E150C1}"/>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8" name="Oval 217">
              <a:extLst>
                <a:ext uri="{FF2B5EF4-FFF2-40B4-BE49-F238E27FC236}">
                  <a16:creationId xmlns:a16="http://schemas.microsoft.com/office/drawing/2014/main" id="{7D62AC00-DD0D-41AF-8BBB-D826D2B434C5}"/>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9" name="Oval 218">
              <a:extLst>
                <a:ext uri="{FF2B5EF4-FFF2-40B4-BE49-F238E27FC236}">
                  <a16:creationId xmlns:a16="http://schemas.microsoft.com/office/drawing/2014/main" id="{2D5CBFA4-5A4F-48AB-AD20-B38192DB3B56}"/>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0" name="Rectangle 219">
              <a:extLst>
                <a:ext uri="{FF2B5EF4-FFF2-40B4-BE49-F238E27FC236}">
                  <a16:creationId xmlns:a16="http://schemas.microsoft.com/office/drawing/2014/main" id="{E89C6B1A-27F1-4D0B-AACB-59ADB89782CD}"/>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21" name="Group 4">
            <a:extLst>
              <a:ext uri="{FF2B5EF4-FFF2-40B4-BE49-F238E27FC236}">
                <a16:creationId xmlns:a16="http://schemas.microsoft.com/office/drawing/2014/main" id="{8B2491AD-9050-48FD-A6BB-38D9B9057537}"/>
              </a:ext>
            </a:extLst>
          </p:cNvPr>
          <p:cNvGrpSpPr>
            <a:grpSpLocks noChangeAspect="1"/>
          </p:cNvGrpSpPr>
          <p:nvPr/>
        </p:nvGrpSpPr>
        <p:grpSpPr bwMode="auto">
          <a:xfrm>
            <a:off x="5016413" y="3509636"/>
            <a:ext cx="160341" cy="257214"/>
            <a:chOff x="6" y="12"/>
            <a:chExt cx="192" cy="308"/>
          </a:xfrm>
        </p:grpSpPr>
        <p:sp>
          <p:nvSpPr>
            <p:cNvPr id="222" name="Rectangle 221">
              <a:extLst>
                <a:ext uri="{FF2B5EF4-FFF2-40B4-BE49-F238E27FC236}">
                  <a16:creationId xmlns:a16="http://schemas.microsoft.com/office/drawing/2014/main" id="{7A2E5BF4-907D-4D25-B217-30EF8332D96A}"/>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3" name="Rectangle 222">
              <a:extLst>
                <a:ext uri="{FF2B5EF4-FFF2-40B4-BE49-F238E27FC236}">
                  <a16:creationId xmlns:a16="http://schemas.microsoft.com/office/drawing/2014/main" id="{582875D1-2CB1-44F3-BB0E-1D4F87C2007F}"/>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4" name="Rectangle 223">
              <a:extLst>
                <a:ext uri="{FF2B5EF4-FFF2-40B4-BE49-F238E27FC236}">
                  <a16:creationId xmlns:a16="http://schemas.microsoft.com/office/drawing/2014/main" id="{14C99DD1-9F0E-41F6-9E6D-C182BD5F0367}"/>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5" name="Rectangle 224">
              <a:extLst>
                <a:ext uri="{FF2B5EF4-FFF2-40B4-BE49-F238E27FC236}">
                  <a16:creationId xmlns:a16="http://schemas.microsoft.com/office/drawing/2014/main" id="{D4764409-655E-4F50-AA3A-4CF0CD36C9CC}"/>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6" name="Freeform 9">
              <a:extLst>
                <a:ext uri="{FF2B5EF4-FFF2-40B4-BE49-F238E27FC236}">
                  <a16:creationId xmlns:a16="http://schemas.microsoft.com/office/drawing/2014/main" id="{CCDBF3E8-CDDB-476C-A822-B01A2B4BB2D9}"/>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7" name="Freeform 10">
              <a:extLst>
                <a:ext uri="{FF2B5EF4-FFF2-40B4-BE49-F238E27FC236}">
                  <a16:creationId xmlns:a16="http://schemas.microsoft.com/office/drawing/2014/main" id="{46B8E8AE-AAC8-4C88-9F8D-B6D34EEB3DB1}"/>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8" name="Oval 227">
              <a:extLst>
                <a:ext uri="{FF2B5EF4-FFF2-40B4-BE49-F238E27FC236}">
                  <a16:creationId xmlns:a16="http://schemas.microsoft.com/office/drawing/2014/main" id="{BEE52AE3-D390-4FA0-AE6F-50654EE31338}"/>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9" name="Oval 228">
              <a:extLst>
                <a:ext uri="{FF2B5EF4-FFF2-40B4-BE49-F238E27FC236}">
                  <a16:creationId xmlns:a16="http://schemas.microsoft.com/office/drawing/2014/main" id="{2C5EC4EE-D0CC-4563-B45E-B1D725450D91}"/>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30" name="Rectangle 229">
              <a:extLst>
                <a:ext uri="{FF2B5EF4-FFF2-40B4-BE49-F238E27FC236}">
                  <a16:creationId xmlns:a16="http://schemas.microsoft.com/office/drawing/2014/main" id="{12D315A3-2E58-481C-801E-8C75EBF57B41}"/>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sp>
        <p:nvSpPr>
          <p:cNvPr id="119" name="Title 1">
            <a:extLst>
              <a:ext uri="{FF2B5EF4-FFF2-40B4-BE49-F238E27FC236}">
                <a16:creationId xmlns:a16="http://schemas.microsoft.com/office/drawing/2014/main" id="{614DD8F0-91B4-4997-9BE5-2DB29A5948EB}"/>
              </a:ext>
            </a:extLst>
          </p:cNvPr>
          <p:cNvSpPr txBox="1">
            <a:spLocks/>
          </p:cNvSpPr>
          <p:nvPr/>
        </p:nvSpPr>
        <p:spPr>
          <a:xfrm>
            <a:off x="3681590" y="6464229"/>
            <a:ext cx="4746901" cy="323220"/>
          </a:xfrm>
          <a:prstGeom prst="rect">
            <a:avLst/>
          </a:prstGeom>
        </p:spPr>
        <p:txBody>
          <a:bodyPr vert="horz" lIns="91427" tIns="45713" rIns="91427" bIns="45713"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225"/>
            <a:r>
              <a:rPr lang="en-US" sz="2200">
                <a:solidFill>
                  <a:prstClr val="black"/>
                </a:solidFill>
                <a:latin typeface="Segoe UI" panose="020B0502040204020203" pitchFamily="34" charset="0"/>
                <a:cs typeface="Segoe UI" panose="020B0502040204020203" pitchFamily="34" charset="0"/>
              </a:rPr>
              <a:t>The “evolution” of application platforms</a:t>
            </a:r>
          </a:p>
        </p:txBody>
      </p:sp>
      <p:sp>
        <p:nvSpPr>
          <p:cNvPr id="120" name="Title 30">
            <a:extLst>
              <a:ext uri="{FF2B5EF4-FFF2-40B4-BE49-F238E27FC236}">
                <a16:creationId xmlns:a16="http://schemas.microsoft.com/office/drawing/2014/main" id="{655844E9-0737-456C-B8A5-4F6433C9373C}"/>
              </a:ext>
            </a:extLst>
          </p:cNvPr>
          <p:cNvSpPr txBox="1">
            <a:spLocks/>
          </p:cNvSpPr>
          <p:nvPr/>
        </p:nvSpPr>
        <p:spPr>
          <a:xfrm>
            <a:off x="2687184" y="175911"/>
            <a:ext cx="6998724" cy="899537"/>
          </a:xfrm>
          <a:prstGeom prst="rect">
            <a:avLst/>
          </a:prstGeom>
        </p:spPr>
        <p:txBody>
          <a:bodyPr vert="horz" wrap="square" lIns="146284" tIns="91427" rIns="146284" bIns="9142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192">
              <a:defRPr/>
            </a:pPr>
            <a:r>
              <a:rPr lang="en-US" sz="3200" dirty="0">
                <a:gradFill>
                  <a:gsLst>
                    <a:gs pos="1250">
                      <a:srgbClr val="353535"/>
                    </a:gs>
                    <a:gs pos="100000">
                      <a:srgbClr val="353535"/>
                    </a:gs>
                  </a:gsLst>
                  <a:lin ang="5400000" scaled="0"/>
                </a:gradFill>
                <a:latin typeface="Segoe UI Light"/>
              </a:rPr>
              <a:t>What is Serverless?</a:t>
            </a:r>
          </a:p>
        </p:txBody>
      </p:sp>
    </p:spTree>
    <p:extLst>
      <p:ext uri="{BB962C8B-B14F-4D97-AF65-F5344CB8AC3E}">
        <p14:creationId xmlns:p14="http://schemas.microsoft.com/office/powerpoint/2010/main" val="8938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8000" y="175045"/>
            <a:ext cx="10515600" cy="751352"/>
          </a:xfrm>
        </p:spPr>
        <p:txBody>
          <a:bodyPr/>
          <a:lstStyle/>
          <a:p>
            <a:r>
              <a:rPr lang="en-US" dirty="0">
                <a:latin typeface="Segoe UI Light" panose="020B0502040204020203" pitchFamily="34" charset="0"/>
                <a:cs typeface="Segoe UI Light" panose="020B0502040204020203" pitchFamily="34" charset="0"/>
              </a:rPr>
              <a:t>What is Serverless?</a:t>
            </a:r>
          </a:p>
        </p:txBody>
      </p:sp>
      <p:grpSp>
        <p:nvGrpSpPr>
          <p:cNvPr id="203" name="Group 202"/>
          <p:cNvGrpSpPr/>
          <p:nvPr/>
        </p:nvGrpSpPr>
        <p:grpSpPr>
          <a:xfrm>
            <a:off x="3859926" y="1189494"/>
            <a:ext cx="4191748" cy="5173599"/>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Event-driven scale</a:t>
              </a:r>
            </a:p>
          </p:txBody>
        </p:sp>
      </p:grpSp>
      <p:grpSp>
        <p:nvGrpSpPr>
          <p:cNvPr id="204" name="Group 203"/>
          <p:cNvGrpSpPr/>
          <p:nvPr/>
        </p:nvGrpSpPr>
        <p:grpSpPr>
          <a:xfrm>
            <a:off x="7567563" y="841019"/>
            <a:ext cx="4888698" cy="5522074"/>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Sub-second billing</a:t>
              </a:r>
            </a:p>
          </p:txBody>
        </p:sp>
      </p:grpSp>
      <p:grpSp>
        <p:nvGrpSpPr>
          <p:cNvPr id="202" name="Group 201"/>
          <p:cNvGrpSpPr/>
          <p:nvPr/>
        </p:nvGrpSpPr>
        <p:grpSpPr>
          <a:xfrm>
            <a:off x="826050" y="779905"/>
            <a:ext cx="2559957" cy="5583188"/>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47846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11" y="161012"/>
            <a:ext cx="10515600" cy="717883"/>
          </a:xfrm>
        </p:spPr>
        <p:txBody>
          <a:bodyPr/>
          <a:lstStyle/>
          <a:p>
            <a:r>
              <a:rPr lang="en-US" dirty="0">
                <a:latin typeface="Segoe UI Light" panose="020B0502040204020203" pitchFamily="34" charset="0"/>
                <a:cs typeface="Segoe UI Light" panose="020B0502040204020203" pitchFamily="34" charset="0"/>
              </a:rPr>
              <a:t>Benefits of Serverless</a:t>
            </a:r>
          </a:p>
        </p:txBody>
      </p:sp>
      <p:grpSp>
        <p:nvGrpSpPr>
          <p:cNvPr id="174" name="Group 173"/>
          <p:cNvGrpSpPr/>
          <p:nvPr/>
        </p:nvGrpSpPr>
        <p:grpSpPr>
          <a:xfrm>
            <a:off x="7829842" y="1454883"/>
            <a:ext cx="4094412" cy="4546855"/>
            <a:chOff x="7830087" y="1454603"/>
            <a:chExt cx="4094993" cy="4547502"/>
          </a:xfrm>
        </p:grpSpPr>
        <p:sp>
          <p:nvSpPr>
            <p:cNvPr id="8" name="TextBox 7"/>
            <p:cNvSpPr txBox="1"/>
            <p:nvPr/>
          </p:nvSpPr>
          <p:spPr>
            <a:xfrm>
              <a:off x="8963184" y="5401914"/>
              <a:ext cx="1828800"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Manage less</a:t>
              </a:r>
            </a:p>
          </p:txBody>
        </p:sp>
        <p:pic>
          <p:nvPicPr>
            <p:cNvPr id="9" name="Picture 8"/>
            <p:cNvPicPr>
              <a:picLocks noChangeAspect="1"/>
            </p:cNvPicPr>
            <p:nvPr/>
          </p:nvPicPr>
          <p:blipFill>
            <a:blip r:embed="rId3"/>
            <a:stretch>
              <a:fillRect/>
            </a:stretch>
          </p:blipFill>
          <p:spPr>
            <a:xfrm>
              <a:off x="7830087" y="1454603"/>
              <a:ext cx="4094993" cy="4094993"/>
            </a:xfrm>
            <a:prstGeom prst="rect">
              <a:avLst/>
            </a:prstGeom>
          </p:spPr>
        </p:pic>
      </p:grpSp>
      <p:grpSp>
        <p:nvGrpSpPr>
          <p:cNvPr id="172" name="Group 171"/>
          <p:cNvGrpSpPr/>
          <p:nvPr/>
        </p:nvGrpSpPr>
        <p:grpSpPr>
          <a:xfrm>
            <a:off x="981389" y="1644017"/>
            <a:ext cx="3288869" cy="4205343"/>
            <a:chOff x="980663" y="1643764"/>
            <a:chExt cx="3289336" cy="4205941"/>
          </a:xfrm>
        </p:grpSpPr>
        <p:sp>
          <p:nvSpPr>
            <p:cNvPr id="6" name="TextBox 5"/>
            <p:cNvSpPr txBox="1"/>
            <p:nvPr/>
          </p:nvSpPr>
          <p:spPr>
            <a:xfrm>
              <a:off x="1613240" y="5249514"/>
              <a:ext cx="2180183"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Micro-pricing</a:t>
              </a:r>
            </a:p>
          </p:txBody>
        </p:sp>
        <p:pic>
          <p:nvPicPr>
            <p:cNvPr id="10" name="Picture 9"/>
            <p:cNvPicPr>
              <a:picLocks noChangeAspect="1"/>
            </p:cNvPicPr>
            <p:nvPr/>
          </p:nvPicPr>
          <p:blipFill>
            <a:blip r:embed="rId4"/>
            <a:stretch>
              <a:fillRect/>
            </a:stretch>
          </p:blipFill>
          <p:spPr>
            <a:xfrm>
              <a:off x="980663" y="1643764"/>
              <a:ext cx="3289336" cy="3289336"/>
            </a:xfrm>
            <a:prstGeom prst="rect">
              <a:avLst/>
            </a:prstGeom>
          </p:spPr>
        </p:pic>
      </p:grpSp>
      <p:grpSp>
        <p:nvGrpSpPr>
          <p:cNvPr id="173" name="Group 172"/>
          <p:cNvGrpSpPr/>
          <p:nvPr/>
        </p:nvGrpSpPr>
        <p:grpSpPr>
          <a:xfrm>
            <a:off x="5446803" y="1825854"/>
            <a:ext cx="1869809" cy="4175886"/>
            <a:chOff x="5446713" y="1825626"/>
            <a:chExt cx="1870076" cy="4176479"/>
          </a:xfrm>
        </p:grpSpPr>
        <p:sp>
          <p:nvSpPr>
            <p:cNvPr id="7" name="TextBox 6"/>
            <p:cNvSpPr txBox="1"/>
            <p:nvPr/>
          </p:nvSpPr>
          <p:spPr>
            <a:xfrm>
              <a:off x="5463904" y="5401914"/>
              <a:ext cx="1828800"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Ease of scale</a:t>
              </a:r>
            </a:p>
          </p:txBody>
        </p:sp>
        <p:sp>
          <p:nvSpPr>
            <p:cNvPr id="13" name="Freeform 5"/>
            <p:cNvSpPr>
              <a:spLocks/>
            </p:cNvSpPr>
            <p:nvPr/>
          </p:nvSpPr>
          <p:spPr bwMode="auto">
            <a:xfrm>
              <a:off x="5757863" y="2082801"/>
              <a:ext cx="577850" cy="657225"/>
            </a:xfrm>
            <a:custGeom>
              <a:avLst/>
              <a:gdLst>
                <a:gd name="T0" fmla="*/ 364 w 364"/>
                <a:gd name="T1" fmla="*/ 412 h 414"/>
                <a:gd name="T2" fmla="*/ 2 w 364"/>
                <a:gd name="T3" fmla="*/ 414 h 414"/>
                <a:gd name="T4" fmla="*/ 0 w 364"/>
                <a:gd name="T5" fmla="*/ 2 h 414"/>
                <a:gd name="T6" fmla="*/ 360 w 364"/>
                <a:gd name="T7" fmla="*/ 0 h 414"/>
                <a:gd name="T8" fmla="*/ 364 w 364"/>
                <a:gd name="T9" fmla="*/ 412 h 414"/>
              </a:gdLst>
              <a:ahLst/>
              <a:cxnLst>
                <a:cxn ang="0">
                  <a:pos x="T0" y="T1"/>
                </a:cxn>
                <a:cxn ang="0">
                  <a:pos x="T2" y="T3"/>
                </a:cxn>
                <a:cxn ang="0">
                  <a:pos x="T4" y="T5"/>
                </a:cxn>
                <a:cxn ang="0">
                  <a:pos x="T6" y="T7"/>
                </a:cxn>
                <a:cxn ang="0">
                  <a:pos x="T8" y="T9"/>
                </a:cxn>
              </a:cxnLst>
              <a:rect l="0" t="0" r="r" b="b"/>
              <a:pathLst>
                <a:path w="364" h="414">
                  <a:moveTo>
                    <a:pt x="364" y="412"/>
                  </a:moveTo>
                  <a:lnTo>
                    <a:pt x="2" y="414"/>
                  </a:lnTo>
                  <a:lnTo>
                    <a:pt x="0" y="2"/>
                  </a:lnTo>
                  <a:lnTo>
                    <a:pt x="360" y="0"/>
                  </a:lnTo>
                  <a:lnTo>
                    <a:pt x="364" y="4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 name="Freeform 6"/>
            <p:cNvSpPr>
              <a:spLocks/>
            </p:cNvSpPr>
            <p:nvPr/>
          </p:nvSpPr>
          <p:spPr bwMode="auto">
            <a:xfrm>
              <a:off x="6086476" y="1825626"/>
              <a:ext cx="574675" cy="657225"/>
            </a:xfrm>
            <a:custGeom>
              <a:avLst/>
              <a:gdLst>
                <a:gd name="T0" fmla="*/ 362 w 362"/>
                <a:gd name="T1" fmla="*/ 409 h 414"/>
                <a:gd name="T2" fmla="*/ 2 w 362"/>
                <a:gd name="T3" fmla="*/ 414 h 414"/>
                <a:gd name="T4" fmla="*/ 0 w 362"/>
                <a:gd name="T5" fmla="*/ 3 h 414"/>
                <a:gd name="T6" fmla="*/ 359 w 362"/>
                <a:gd name="T7" fmla="*/ 0 h 414"/>
                <a:gd name="T8" fmla="*/ 362 w 362"/>
                <a:gd name="T9" fmla="*/ 409 h 414"/>
              </a:gdLst>
              <a:ahLst/>
              <a:cxnLst>
                <a:cxn ang="0">
                  <a:pos x="T0" y="T1"/>
                </a:cxn>
                <a:cxn ang="0">
                  <a:pos x="T2" y="T3"/>
                </a:cxn>
                <a:cxn ang="0">
                  <a:pos x="T4" y="T5"/>
                </a:cxn>
                <a:cxn ang="0">
                  <a:pos x="T6" y="T7"/>
                </a:cxn>
                <a:cxn ang="0">
                  <a:pos x="T8" y="T9"/>
                </a:cxn>
              </a:cxnLst>
              <a:rect l="0" t="0" r="r" b="b"/>
              <a:pathLst>
                <a:path w="362" h="414">
                  <a:moveTo>
                    <a:pt x="362" y="409"/>
                  </a:moveTo>
                  <a:lnTo>
                    <a:pt x="2" y="414"/>
                  </a:lnTo>
                  <a:lnTo>
                    <a:pt x="0" y="3"/>
                  </a:lnTo>
                  <a:lnTo>
                    <a:pt x="359" y="0"/>
                  </a:lnTo>
                  <a:lnTo>
                    <a:pt x="362" y="40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 name="Freeform 7"/>
            <p:cNvSpPr>
              <a:spLocks/>
            </p:cNvSpPr>
            <p:nvPr/>
          </p:nvSpPr>
          <p:spPr bwMode="auto">
            <a:xfrm>
              <a:off x="6403976" y="2082801"/>
              <a:ext cx="577850" cy="657225"/>
            </a:xfrm>
            <a:custGeom>
              <a:avLst/>
              <a:gdLst>
                <a:gd name="T0" fmla="*/ 364 w 364"/>
                <a:gd name="T1" fmla="*/ 412 h 414"/>
                <a:gd name="T2" fmla="*/ 2 w 364"/>
                <a:gd name="T3" fmla="*/ 414 h 414"/>
                <a:gd name="T4" fmla="*/ 0 w 364"/>
                <a:gd name="T5" fmla="*/ 2 h 414"/>
                <a:gd name="T6" fmla="*/ 359 w 364"/>
                <a:gd name="T7" fmla="*/ 0 h 414"/>
                <a:gd name="T8" fmla="*/ 364 w 364"/>
                <a:gd name="T9" fmla="*/ 412 h 414"/>
              </a:gdLst>
              <a:ahLst/>
              <a:cxnLst>
                <a:cxn ang="0">
                  <a:pos x="T0" y="T1"/>
                </a:cxn>
                <a:cxn ang="0">
                  <a:pos x="T2" y="T3"/>
                </a:cxn>
                <a:cxn ang="0">
                  <a:pos x="T4" y="T5"/>
                </a:cxn>
                <a:cxn ang="0">
                  <a:pos x="T6" y="T7"/>
                </a:cxn>
                <a:cxn ang="0">
                  <a:pos x="T8" y="T9"/>
                </a:cxn>
              </a:cxnLst>
              <a:rect l="0" t="0" r="r" b="b"/>
              <a:pathLst>
                <a:path w="364" h="414">
                  <a:moveTo>
                    <a:pt x="364" y="412"/>
                  </a:moveTo>
                  <a:lnTo>
                    <a:pt x="2" y="414"/>
                  </a:lnTo>
                  <a:lnTo>
                    <a:pt x="0" y="2"/>
                  </a:lnTo>
                  <a:lnTo>
                    <a:pt x="359" y="0"/>
                  </a:lnTo>
                  <a:lnTo>
                    <a:pt x="364" y="4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 name="Rectangle 8"/>
            <p:cNvSpPr>
              <a:spLocks noChangeArrowheads="1"/>
            </p:cNvSpPr>
            <p:nvPr/>
          </p:nvSpPr>
          <p:spPr bwMode="auto">
            <a:xfrm>
              <a:off x="5607051" y="2479676"/>
              <a:ext cx="768350" cy="213677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 name="Rectangle 9"/>
            <p:cNvSpPr>
              <a:spLocks noChangeArrowheads="1"/>
            </p:cNvSpPr>
            <p:nvPr/>
          </p:nvSpPr>
          <p:spPr bwMode="auto">
            <a:xfrm>
              <a:off x="5683251" y="2557463"/>
              <a:ext cx="617538" cy="1927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 name="Rectangle 10"/>
            <p:cNvSpPr>
              <a:spLocks noChangeArrowheads="1"/>
            </p:cNvSpPr>
            <p:nvPr/>
          </p:nvSpPr>
          <p:spPr bwMode="auto">
            <a:xfrm>
              <a:off x="5718176" y="2600326"/>
              <a:ext cx="546100" cy="139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 name="Rectangle 11"/>
            <p:cNvSpPr>
              <a:spLocks noChangeArrowheads="1"/>
            </p:cNvSpPr>
            <p:nvPr/>
          </p:nvSpPr>
          <p:spPr bwMode="auto">
            <a:xfrm>
              <a:off x="5740401"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0" name="Rectangle 12"/>
            <p:cNvSpPr>
              <a:spLocks noChangeArrowheads="1"/>
            </p:cNvSpPr>
            <p:nvPr/>
          </p:nvSpPr>
          <p:spPr bwMode="auto">
            <a:xfrm>
              <a:off x="5768976" y="2622551"/>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1" name="Rectangle 13"/>
            <p:cNvSpPr>
              <a:spLocks noChangeArrowheads="1"/>
            </p:cNvSpPr>
            <p:nvPr/>
          </p:nvSpPr>
          <p:spPr bwMode="auto">
            <a:xfrm>
              <a:off x="5800726" y="2622551"/>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2" name="Rectangle 14"/>
            <p:cNvSpPr>
              <a:spLocks noChangeArrowheads="1"/>
            </p:cNvSpPr>
            <p:nvPr/>
          </p:nvSpPr>
          <p:spPr bwMode="auto">
            <a:xfrm>
              <a:off x="5832476"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3" name="Rectangle 15"/>
            <p:cNvSpPr>
              <a:spLocks noChangeArrowheads="1"/>
            </p:cNvSpPr>
            <p:nvPr/>
          </p:nvSpPr>
          <p:spPr bwMode="auto">
            <a:xfrm>
              <a:off x="5864226"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4" name="Rectangle 16"/>
            <p:cNvSpPr>
              <a:spLocks noChangeArrowheads="1"/>
            </p:cNvSpPr>
            <p:nvPr/>
          </p:nvSpPr>
          <p:spPr bwMode="auto">
            <a:xfrm>
              <a:off x="5892801" y="2622551"/>
              <a:ext cx="19050"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5" name="Oval 17"/>
            <p:cNvSpPr>
              <a:spLocks noChangeArrowheads="1"/>
            </p:cNvSpPr>
            <p:nvPr/>
          </p:nvSpPr>
          <p:spPr bwMode="auto">
            <a:xfrm>
              <a:off x="6181726" y="2651126"/>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6" name="Rectangle 18"/>
            <p:cNvSpPr>
              <a:spLocks noChangeArrowheads="1"/>
            </p:cNvSpPr>
            <p:nvPr/>
          </p:nvSpPr>
          <p:spPr bwMode="auto">
            <a:xfrm>
              <a:off x="5718176" y="2779713"/>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7" name="Rectangle 19"/>
            <p:cNvSpPr>
              <a:spLocks noChangeArrowheads="1"/>
            </p:cNvSpPr>
            <p:nvPr/>
          </p:nvSpPr>
          <p:spPr bwMode="auto">
            <a:xfrm>
              <a:off x="5740401"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8" name="Rectangle 20"/>
            <p:cNvSpPr>
              <a:spLocks noChangeArrowheads="1"/>
            </p:cNvSpPr>
            <p:nvPr/>
          </p:nvSpPr>
          <p:spPr bwMode="auto">
            <a:xfrm>
              <a:off x="5768976" y="280352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 name="Rectangle 21"/>
            <p:cNvSpPr>
              <a:spLocks noChangeArrowheads="1"/>
            </p:cNvSpPr>
            <p:nvPr/>
          </p:nvSpPr>
          <p:spPr bwMode="auto">
            <a:xfrm>
              <a:off x="5800726" y="280352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0" name="Rectangle 22"/>
            <p:cNvSpPr>
              <a:spLocks noChangeArrowheads="1"/>
            </p:cNvSpPr>
            <p:nvPr/>
          </p:nvSpPr>
          <p:spPr bwMode="auto">
            <a:xfrm>
              <a:off x="5832476"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1" name="Rectangle 23"/>
            <p:cNvSpPr>
              <a:spLocks noChangeArrowheads="1"/>
            </p:cNvSpPr>
            <p:nvPr/>
          </p:nvSpPr>
          <p:spPr bwMode="auto">
            <a:xfrm>
              <a:off x="5864226"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2" name="Rectangle 24"/>
            <p:cNvSpPr>
              <a:spLocks noChangeArrowheads="1"/>
            </p:cNvSpPr>
            <p:nvPr/>
          </p:nvSpPr>
          <p:spPr bwMode="auto">
            <a:xfrm>
              <a:off x="5892801" y="2803526"/>
              <a:ext cx="19050"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3" name="Oval 25"/>
            <p:cNvSpPr>
              <a:spLocks noChangeArrowheads="1"/>
            </p:cNvSpPr>
            <p:nvPr/>
          </p:nvSpPr>
          <p:spPr bwMode="auto">
            <a:xfrm>
              <a:off x="6181726" y="2832101"/>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4" name="Rectangle 26"/>
            <p:cNvSpPr>
              <a:spLocks noChangeArrowheads="1"/>
            </p:cNvSpPr>
            <p:nvPr/>
          </p:nvSpPr>
          <p:spPr bwMode="auto">
            <a:xfrm>
              <a:off x="5718176" y="29575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5" name="Rectangle 27"/>
            <p:cNvSpPr>
              <a:spLocks noChangeArrowheads="1"/>
            </p:cNvSpPr>
            <p:nvPr/>
          </p:nvSpPr>
          <p:spPr bwMode="auto">
            <a:xfrm>
              <a:off x="5740401"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6" name="Rectangle 28"/>
            <p:cNvSpPr>
              <a:spLocks noChangeArrowheads="1"/>
            </p:cNvSpPr>
            <p:nvPr/>
          </p:nvSpPr>
          <p:spPr bwMode="auto">
            <a:xfrm>
              <a:off x="5768976" y="2982913"/>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7" name="Rectangle 29"/>
            <p:cNvSpPr>
              <a:spLocks noChangeArrowheads="1"/>
            </p:cNvSpPr>
            <p:nvPr/>
          </p:nvSpPr>
          <p:spPr bwMode="auto">
            <a:xfrm>
              <a:off x="5800726" y="2982913"/>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8" name="Rectangle 30"/>
            <p:cNvSpPr>
              <a:spLocks noChangeArrowheads="1"/>
            </p:cNvSpPr>
            <p:nvPr/>
          </p:nvSpPr>
          <p:spPr bwMode="auto">
            <a:xfrm>
              <a:off x="5832476"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9" name="Rectangle 31"/>
            <p:cNvSpPr>
              <a:spLocks noChangeArrowheads="1"/>
            </p:cNvSpPr>
            <p:nvPr/>
          </p:nvSpPr>
          <p:spPr bwMode="auto">
            <a:xfrm>
              <a:off x="5864226"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0" name="Rectangle 32"/>
            <p:cNvSpPr>
              <a:spLocks noChangeArrowheads="1"/>
            </p:cNvSpPr>
            <p:nvPr/>
          </p:nvSpPr>
          <p:spPr bwMode="auto">
            <a:xfrm>
              <a:off x="5892801" y="2982913"/>
              <a:ext cx="19050"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1" name="Oval 33"/>
            <p:cNvSpPr>
              <a:spLocks noChangeArrowheads="1"/>
            </p:cNvSpPr>
            <p:nvPr/>
          </p:nvSpPr>
          <p:spPr bwMode="auto">
            <a:xfrm>
              <a:off x="6181726" y="30114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2" name="Rectangle 34"/>
            <p:cNvSpPr>
              <a:spLocks noChangeArrowheads="1"/>
            </p:cNvSpPr>
            <p:nvPr/>
          </p:nvSpPr>
          <p:spPr bwMode="auto">
            <a:xfrm>
              <a:off x="5718176" y="3140076"/>
              <a:ext cx="546100" cy="138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3" name="Rectangle 35"/>
            <p:cNvSpPr>
              <a:spLocks noChangeArrowheads="1"/>
            </p:cNvSpPr>
            <p:nvPr/>
          </p:nvSpPr>
          <p:spPr bwMode="auto">
            <a:xfrm>
              <a:off x="5740401"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4" name="Rectangle 36"/>
            <p:cNvSpPr>
              <a:spLocks noChangeArrowheads="1"/>
            </p:cNvSpPr>
            <p:nvPr/>
          </p:nvSpPr>
          <p:spPr bwMode="auto">
            <a:xfrm>
              <a:off x="5768976" y="3160713"/>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5" name="Rectangle 37"/>
            <p:cNvSpPr>
              <a:spLocks noChangeArrowheads="1"/>
            </p:cNvSpPr>
            <p:nvPr/>
          </p:nvSpPr>
          <p:spPr bwMode="auto">
            <a:xfrm>
              <a:off x="5800726" y="3160713"/>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6" name="Rectangle 38"/>
            <p:cNvSpPr>
              <a:spLocks noChangeArrowheads="1"/>
            </p:cNvSpPr>
            <p:nvPr/>
          </p:nvSpPr>
          <p:spPr bwMode="auto">
            <a:xfrm>
              <a:off x="5832476"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7" name="Rectangle 39"/>
            <p:cNvSpPr>
              <a:spLocks noChangeArrowheads="1"/>
            </p:cNvSpPr>
            <p:nvPr/>
          </p:nvSpPr>
          <p:spPr bwMode="auto">
            <a:xfrm>
              <a:off x="5864226"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8" name="Rectangle 40"/>
            <p:cNvSpPr>
              <a:spLocks noChangeArrowheads="1"/>
            </p:cNvSpPr>
            <p:nvPr/>
          </p:nvSpPr>
          <p:spPr bwMode="auto">
            <a:xfrm>
              <a:off x="5892801" y="3160713"/>
              <a:ext cx="19050"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9" name="Oval 41"/>
            <p:cNvSpPr>
              <a:spLocks noChangeArrowheads="1"/>
            </p:cNvSpPr>
            <p:nvPr/>
          </p:nvSpPr>
          <p:spPr bwMode="auto">
            <a:xfrm>
              <a:off x="6181726" y="318928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0" name="Rectangle 42"/>
            <p:cNvSpPr>
              <a:spLocks noChangeArrowheads="1"/>
            </p:cNvSpPr>
            <p:nvPr/>
          </p:nvSpPr>
          <p:spPr bwMode="auto">
            <a:xfrm>
              <a:off x="5718176" y="3317876"/>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1" name="Rectangle 43"/>
            <p:cNvSpPr>
              <a:spLocks noChangeArrowheads="1"/>
            </p:cNvSpPr>
            <p:nvPr/>
          </p:nvSpPr>
          <p:spPr bwMode="auto">
            <a:xfrm>
              <a:off x="5740401"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2" name="Rectangle 44"/>
            <p:cNvSpPr>
              <a:spLocks noChangeArrowheads="1"/>
            </p:cNvSpPr>
            <p:nvPr/>
          </p:nvSpPr>
          <p:spPr bwMode="auto">
            <a:xfrm>
              <a:off x="5768976" y="3343276"/>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3" name="Rectangle 45"/>
            <p:cNvSpPr>
              <a:spLocks noChangeArrowheads="1"/>
            </p:cNvSpPr>
            <p:nvPr/>
          </p:nvSpPr>
          <p:spPr bwMode="auto">
            <a:xfrm>
              <a:off x="5800726" y="3343276"/>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4" name="Rectangle 46"/>
            <p:cNvSpPr>
              <a:spLocks noChangeArrowheads="1"/>
            </p:cNvSpPr>
            <p:nvPr/>
          </p:nvSpPr>
          <p:spPr bwMode="auto">
            <a:xfrm>
              <a:off x="5832476"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5" name="Rectangle 47"/>
            <p:cNvSpPr>
              <a:spLocks noChangeArrowheads="1"/>
            </p:cNvSpPr>
            <p:nvPr/>
          </p:nvSpPr>
          <p:spPr bwMode="auto">
            <a:xfrm>
              <a:off x="5864226"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6" name="Rectangle 48"/>
            <p:cNvSpPr>
              <a:spLocks noChangeArrowheads="1"/>
            </p:cNvSpPr>
            <p:nvPr/>
          </p:nvSpPr>
          <p:spPr bwMode="auto">
            <a:xfrm>
              <a:off x="5892801" y="3343276"/>
              <a:ext cx="19050"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7" name="Oval 49"/>
            <p:cNvSpPr>
              <a:spLocks noChangeArrowheads="1"/>
            </p:cNvSpPr>
            <p:nvPr/>
          </p:nvSpPr>
          <p:spPr bwMode="auto">
            <a:xfrm>
              <a:off x="6181726" y="3371851"/>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8" name="Rectangle 50"/>
            <p:cNvSpPr>
              <a:spLocks noChangeArrowheads="1"/>
            </p:cNvSpPr>
            <p:nvPr/>
          </p:nvSpPr>
          <p:spPr bwMode="auto">
            <a:xfrm>
              <a:off x="5718176" y="3495676"/>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9" name="Rectangle 51"/>
            <p:cNvSpPr>
              <a:spLocks noChangeArrowheads="1"/>
            </p:cNvSpPr>
            <p:nvPr/>
          </p:nvSpPr>
          <p:spPr bwMode="auto">
            <a:xfrm>
              <a:off x="5740401"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0" name="Rectangle 52"/>
            <p:cNvSpPr>
              <a:spLocks noChangeArrowheads="1"/>
            </p:cNvSpPr>
            <p:nvPr/>
          </p:nvSpPr>
          <p:spPr bwMode="auto">
            <a:xfrm>
              <a:off x="5768976" y="352107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1" name="Rectangle 53"/>
            <p:cNvSpPr>
              <a:spLocks noChangeArrowheads="1"/>
            </p:cNvSpPr>
            <p:nvPr/>
          </p:nvSpPr>
          <p:spPr bwMode="auto">
            <a:xfrm>
              <a:off x="5800726" y="352107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2" name="Rectangle 54"/>
            <p:cNvSpPr>
              <a:spLocks noChangeArrowheads="1"/>
            </p:cNvSpPr>
            <p:nvPr/>
          </p:nvSpPr>
          <p:spPr bwMode="auto">
            <a:xfrm>
              <a:off x="5832476"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3" name="Rectangle 55"/>
            <p:cNvSpPr>
              <a:spLocks noChangeArrowheads="1"/>
            </p:cNvSpPr>
            <p:nvPr/>
          </p:nvSpPr>
          <p:spPr bwMode="auto">
            <a:xfrm>
              <a:off x="5864226"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4" name="Rectangle 56"/>
            <p:cNvSpPr>
              <a:spLocks noChangeArrowheads="1"/>
            </p:cNvSpPr>
            <p:nvPr/>
          </p:nvSpPr>
          <p:spPr bwMode="auto">
            <a:xfrm>
              <a:off x="5892801" y="3521076"/>
              <a:ext cx="19050"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5" name="Oval 57"/>
            <p:cNvSpPr>
              <a:spLocks noChangeArrowheads="1"/>
            </p:cNvSpPr>
            <p:nvPr/>
          </p:nvSpPr>
          <p:spPr bwMode="auto">
            <a:xfrm>
              <a:off x="6181726" y="3549651"/>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6" name="Rectangle 58"/>
            <p:cNvSpPr>
              <a:spLocks noChangeArrowheads="1"/>
            </p:cNvSpPr>
            <p:nvPr/>
          </p:nvSpPr>
          <p:spPr bwMode="auto">
            <a:xfrm>
              <a:off x="5718176" y="367506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7" name="Rectangle 59"/>
            <p:cNvSpPr>
              <a:spLocks noChangeArrowheads="1"/>
            </p:cNvSpPr>
            <p:nvPr/>
          </p:nvSpPr>
          <p:spPr bwMode="auto">
            <a:xfrm>
              <a:off x="5740401"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8" name="Rectangle 60"/>
            <p:cNvSpPr>
              <a:spLocks noChangeArrowheads="1"/>
            </p:cNvSpPr>
            <p:nvPr/>
          </p:nvSpPr>
          <p:spPr bwMode="auto">
            <a:xfrm>
              <a:off x="5768976" y="3700463"/>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9" name="Rectangle 61"/>
            <p:cNvSpPr>
              <a:spLocks noChangeArrowheads="1"/>
            </p:cNvSpPr>
            <p:nvPr/>
          </p:nvSpPr>
          <p:spPr bwMode="auto">
            <a:xfrm>
              <a:off x="5800726" y="3700463"/>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0" name="Rectangle 62"/>
            <p:cNvSpPr>
              <a:spLocks noChangeArrowheads="1"/>
            </p:cNvSpPr>
            <p:nvPr/>
          </p:nvSpPr>
          <p:spPr bwMode="auto">
            <a:xfrm>
              <a:off x="5832476"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1" name="Rectangle 63"/>
            <p:cNvSpPr>
              <a:spLocks noChangeArrowheads="1"/>
            </p:cNvSpPr>
            <p:nvPr/>
          </p:nvSpPr>
          <p:spPr bwMode="auto">
            <a:xfrm>
              <a:off x="5864226"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2" name="Rectangle 64"/>
            <p:cNvSpPr>
              <a:spLocks noChangeArrowheads="1"/>
            </p:cNvSpPr>
            <p:nvPr/>
          </p:nvSpPr>
          <p:spPr bwMode="auto">
            <a:xfrm>
              <a:off x="5892801" y="3700463"/>
              <a:ext cx="19050"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3" name="Oval 65"/>
            <p:cNvSpPr>
              <a:spLocks noChangeArrowheads="1"/>
            </p:cNvSpPr>
            <p:nvPr/>
          </p:nvSpPr>
          <p:spPr bwMode="auto">
            <a:xfrm>
              <a:off x="6181726" y="372903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4" name="Rectangle 66"/>
            <p:cNvSpPr>
              <a:spLocks noChangeArrowheads="1"/>
            </p:cNvSpPr>
            <p:nvPr/>
          </p:nvSpPr>
          <p:spPr bwMode="auto">
            <a:xfrm>
              <a:off x="6418263" y="2794001"/>
              <a:ext cx="655638" cy="15128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5" name="Rectangle 67"/>
            <p:cNvSpPr>
              <a:spLocks noChangeArrowheads="1"/>
            </p:cNvSpPr>
            <p:nvPr/>
          </p:nvSpPr>
          <p:spPr bwMode="auto">
            <a:xfrm>
              <a:off x="6464301" y="2832101"/>
              <a:ext cx="563563" cy="13811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6" name="Rectangle 68"/>
            <p:cNvSpPr>
              <a:spLocks noChangeArrowheads="1"/>
            </p:cNvSpPr>
            <p:nvPr/>
          </p:nvSpPr>
          <p:spPr bwMode="auto">
            <a:xfrm>
              <a:off x="6499226" y="287178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7" name="Rectangle 69"/>
            <p:cNvSpPr>
              <a:spLocks noChangeArrowheads="1"/>
            </p:cNvSpPr>
            <p:nvPr/>
          </p:nvSpPr>
          <p:spPr bwMode="auto">
            <a:xfrm>
              <a:off x="6521451"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8" name="Rectangle 70"/>
            <p:cNvSpPr>
              <a:spLocks noChangeArrowheads="1"/>
            </p:cNvSpPr>
            <p:nvPr/>
          </p:nvSpPr>
          <p:spPr bwMode="auto">
            <a:xfrm>
              <a:off x="6550026"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9" name="Rectangle 71"/>
            <p:cNvSpPr>
              <a:spLocks noChangeArrowheads="1"/>
            </p:cNvSpPr>
            <p:nvPr/>
          </p:nvSpPr>
          <p:spPr bwMode="auto">
            <a:xfrm>
              <a:off x="6581776"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0" name="Rectangle 72"/>
            <p:cNvSpPr>
              <a:spLocks noChangeArrowheads="1"/>
            </p:cNvSpPr>
            <p:nvPr/>
          </p:nvSpPr>
          <p:spPr bwMode="auto">
            <a:xfrm>
              <a:off x="6613526"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1" name="Rectangle 73"/>
            <p:cNvSpPr>
              <a:spLocks noChangeArrowheads="1"/>
            </p:cNvSpPr>
            <p:nvPr/>
          </p:nvSpPr>
          <p:spPr bwMode="auto">
            <a:xfrm>
              <a:off x="6646863"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2" name="Rectangle 74"/>
            <p:cNvSpPr>
              <a:spLocks noChangeArrowheads="1"/>
            </p:cNvSpPr>
            <p:nvPr/>
          </p:nvSpPr>
          <p:spPr bwMode="auto">
            <a:xfrm>
              <a:off x="6675438"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3" name="Oval 75"/>
            <p:cNvSpPr>
              <a:spLocks noChangeArrowheads="1"/>
            </p:cNvSpPr>
            <p:nvPr/>
          </p:nvSpPr>
          <p:spPr bwMode="auto">
            <a:xfrm>
              <a:off x="6910388" y="292576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4" name="Rectangle 76"/>
            <p:cNvSpPr>
              <a:spLocks noChangeArrowheads="1"/>
            </p:cNvSpPr>
            <p:nvPr/>
          </p:nvSpPr>
          <p:spPr bwMode="auto">
            <a:xfrm>
              <a:off x="6499226" y="304958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5" name="Rectangle 77"/>
            <p:cNvSpPr>
              <a:spLocks noChangeArrowheads="1"/>
            </p:cNvSpPr>
            <p:nvPr/>
          </p:nvSpPr>
          <p:spPr bwMode="auto">
            <a:xfrm>
              <a:off x="6521451"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6" name="Rectangle 78"/>
            <p:cNvSpPr>
              <a:spLocks noChangeArrowheads="1"/>
            </p:cNvSpPr>
            <p:nvPr/>
          </p:nvSpPr>
          <p:spPr bwMode="auto">
            <a:xfrm>
              <a:off x="6550026"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7" name="Rectangle 79"/>
            <p:cNvSpPr>
              <a:spLocks noChangeArrowheads="1"/>
            </p:cNvSpPr>
            <p:nvPr/>
          </p:nvSpPr>
          <p:spPr bwMode="auto">
            <a:xfrm>
              <a:off x="6581776"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8" name="Rectangle 80"/>
            <p:cNvSpPr>
              <a:spLocks noChangeArrowheads="1"/>
            </p:cNvSpPr>
            <p:nvPr/>
          </p:nvSpPr>
          <p:spPr bwMode="auto">
            <a:xfrm>
              <a:off x="6613526"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9" name="Rectangle 81"/>
            <p:cNvSpPr>
              <a:spLocks noChangeArrowheads="1"/>
            </p:cNvSpPr>
            <p:nvPr/>
          </p:nvSpPr>
          <p:spPr bwMode="auto">
            <a:xfrm>
              <a:off x="6646863"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0" name="Rectangle 82"/>
            <p:cNvSpPr>
              <a:spLocks noChangeArrowheads="1"/>
            </p:cNvSpPr>
            <p:nvPr/>
          </p:nvSpPr>
          <p:spPr bwMode="auto">
            <a:xfrm>
              <a:off x="6675438"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1" name="Oval 83"/>
            <p:cNvSpPr>
              <a:spLocks noChangeArrowheads="1"/>
            </p:cNvSpPr>
            <p:nvPr/>
          </p:nvSpPr>
          <p:spPr bwMode="auto">
            <a:xfrm>
              <a:off x="6910388" y="3103563"/>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2" name="Rectangle 84"/>
            <p:cNvSpPr>
              <a:spLocks noChangeArrowheads="1"/>
            </p:cNvSpPr>
            <p:nvPr/>
          </p:nvSpPr>
          <p:spPr bwMode="auto">
            <a:xfrm>
              <a:off x="6499226" y="3232151"/>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3" name="Rectangle 85"/>
            <p:cNvSpPr>
              <a:spLocks noChangeArrowheads="1"/>
            </p:cNvSpPr>
            <p:nvPr/>
          </p:nvSpPr>
          <p:spPr bwMode="auto">
            <a:xfrm>
              <a:off x="6521451"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4" name="Rectangle 86"/>
            <p:cNvSpPr>
              <a:spLocks noChangeArrowheads="1"/>
            </p:cNvSpPr>
            <p:nvPr/>
          </p:nvSpPr>
          <p:spPr bwMode="auto">
            <a:xfrm>
              <a:off x="6550026"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5" name="Rectangle 87"/>
            <p:cNvSpPr>
              <a:spLocks noChangeArrowheads="1"/>
            </p:cNvSpPr>
            <p:nvPr/>
          </p:nvSpPr>
          <p:spPr bwMode="auto">
            <a:xfrm>
              <a:off x="6581776"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6" name="Rectangle 88"/>
            <p:cNvSpPr>
              <a:spLocks noChangeArrowheads="1"/>
            </p:cNvSpPr>
            <p:nvPr/>
          </p:nvSpPr>
          <p:spPr bwMode="auto">
            <a:xfrm>
              <a:off x="6613526"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7" name="Rectangle 89"/>
            <p:cNvSpPr>
              <a:spLocks noChangeArrowheads="1"/>
            </p:cNvSpPr>
            <p:nvPr/>
          </p:nvSpPr>
          <p:spPr bwMode="auto">
            <a:xfrm>
              <a:off x="6646863"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8" name="Rectangle 90"/>
            <p:cNvSpPr>
              <a:spLocks noChangeArrowheads="1"/>
            </p:cNvSpPr>
            <p:nvPr/>
          </p:nvSpPr>
          <p:spPr bwMode="auto">
            <a:xfrm>
              <a:off x="6675438"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9" name="Oval 91"/>
            <p:cNvSpPr>
              <a:spLocks noChangeArrowheads="1"/>
            </p:cNvSpPr>
            <p:nvPr/>
          </p:nvSpPr>
          <p:spPr bwMode="auto">
            <a:xfrm>
              <a:off x="6910388" y="3286126"/>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0" name="Rectangle 92"/>
            <p:cNvSpPr>
              <a:spLocks noChangeArrowheads="1"/>
            </p:cNvSpPr>
            <p:nvPr/>
          </p:nvSpPr>
          <p:spPr bwMode="auto">
            <a:xfrm>
              <a:off x="6499226" y="3409951"/>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1" name="Rectangle 93"/>
            <p:cNvSpPr>
              <a:spLocks noChangeArrowheads="1"/>
            </p:cNvSpPr>
            <p:nvPr/>
          </p:nvSpPr>
          <p:spPr bwMode="auto">
            <a:xfrm>
              <a:off x="6521451"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2" name="Rectangle 94"/>
            <p:cNvSpPr>
              <a:spLocks noChangeArrowheads="1"/>
            </p:cNvSpPr>
            <p:nvPr/>
          </p:nvSpPr>
          <p:spPr bwMode="auto">
            <a:xfrm>
              <a:off x="6550026"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3" name="Rectangle 95"/>
            <p:cNvSpPr>
              <a:spLocks noChangeArrowheads="1"/>
            </p:cNvSpPr>
            <p:nvPr/>
          </p:nvSpPr>
          <p:spPr bwMode="auto">
            <a:xfrm>
              <a:off x="6581776"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4" name="Rectangle 96"/>
            <p:cNvSpPr>
              <a:spLocks noChangeArrowheads="1"/>
            </p:cNvSpPr>
            <p:nvPr/>
          </p:nvSpPr>
          <p:spPr bwMode="auto">
            <a:xfrm>
              <a:off x="6613526"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5" name="Rectangle 97"/>
            <p:cNvSpPr>
              <a:spLocks noChangeArrowheads="1"/>
            </p:cNvSpPr>
            <p:nvPr/>
          </p:nvSpPr>
          <p:spPr bwMode="auto">
            <a:xfrm>
              <a:off x="6646863"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6" name="Rectangle 98"/>
            <p:cNvSpPr>
              <a:spLocks noChangeArrowheads="1"/>
            </p:cNvSpPr>
            <p:nvPr/>
          </p:nvSpPr>
          <p:spPr bwMode="auto">
            <a:xfrm>
              <a:off x="6675438"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7" name="Oval 99"/>
            <p:cNvSpPr>
              <a:spLocks noChangeArrowheads="1"/>
            </p:cNvSpPr>
            <p:nvPr/>
          </p:nvSpPr>
          <p:spPr bwMode="auto">
            <a:xfrm>
              <a:off x="6910388" y="3463926"/>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8" name="Rectangle 100"/>
            <p:cNvSpPr>
              <a:spLocks noChangeArrowheads="1"/>
            </p:cNvSpPr>
            <p:nvPr/>
          </p:nvSpPr>
          <p:spPr bwMode="auto">
            <a:xfrm>
              <a:off x="6499226" y="358933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9" name="Rectangle 101"/>
            <p:cNvSpPr>
              <a:spLocks noChangeArrowheads="1"/>
            </p:cNvSpPr>
            <p:nvPr/>
          </p:nvSpPr>
          <p:spPr bwMode="auto">
            <a:xfrm>
              <a:off x="6521451"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0" name="Rectangle 102"/>
            <p:cNvSpPr>
              <a:spLocks noChangeArrowheads="1"/>
            </p:cNvSpPr>
            <p:nvPr/>
          </p:nvSpPr>
          <p:spPr bwMode="auto">
            <a:xfrm>
              <a:off x="6550026"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1" name="Rectangle 103"/>
            <p:cNvSpPr>
              <a:spLocks noChangeArrowheads="1"/>
            </p:cNvSpPr>
            <p:nvPr/>
          </p:nvSpPr>
          <p:spPr bwMode="auto">
            <a:xfrm>
              <a:off x="6581776"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2" name="Rectangle 104"/>
            <p:cNvSpPr>
              <a:spLocks noChangeArrowheads="1"/>
            </p:cNvSpPr>
            <p:nvPr/>
          </p:nvSpPr>
          <p:spPr bwMode="auto">
            <a:xfrm>
              <a:off x="6613526"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3" name="Rectangle 105"/>
            <p:cNvSpPr>
              <a:spLocks noChangeArrowheads="1"/>
            </p:cNvSpPr>
            <p:nvPr/>
          </p:nvSpPr>
          <p:spPr bwMode="auto">
            <a:xfrm>
              <a:off x="6646863"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4" name="Rectangle 106"/>
            <p:cNvSpPr>
              <a:spLocks noChangeArrowheads="1"/>
            </p:cNvSpPr>
            <p:nvPr/>
          </p:nvSpPr>
          <p:spPr bwMode="auto">
            <a:xfrm>
              <a:off x="6675438"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5" name="Oval 107"/>
            <p:cNvSpPr>
              <a:spLocks noChangeArrowheads="1"/>
            </p:cNvSpPr>
            <p:nvPr/>
          </p:nvSpPr>
          <p:spPr bwMode="auto">
            <a:xfrm>
              <a:off x="6910388" y="36433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6" name="Rectangle 108"/>
            <p:cNvSpPr>
              <a:spLocks noChangeArrowheads="1"/>
            </p:cNvSpPr>
            <p:nvPr/>
          </p:nvSpPr>
          <p:spPr bwMode="auto">
            <a:xfrm>
              <a:off x="6499226" y="3771901"/>
              <a:ext cx="493713"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2" name="Rectangle 124"/>
            <p:cNvSpPr>
              <a:spLocks noChangeArrowheads="1"/>
            </p:cNvSpPr>
            <p:nvPr/>
          </p:nvSpPr>
          <p:spPr bwMode="auto">
            <a:xfrm>
              <a:off x="6418263" y="2257426"/>
              <a:ext cx="481013" cy="4937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3" name="Rectangle 125"/>
            <p:cNvSpPr>
              <a:spLocks noChangeArrowheads="1"/>
            </p:cNvSpPr>
            <p:nvPr/>
          </p:nvSpPr>
          <p:spPr bwMode="auto">
            <a:xfrm>
              <a:off x="6453188" y="2286001"/>
              <a:ext cx="411163"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4" name="Rectangle 126"/>
            <p:cNvSpPr>
              <a:spLocks noChangeArrowheads="1"/>
            </p:cNvSpPr>
            <p:nvPr/>
          </p:nvSpPr>
          <p:spPr bwMode="auto">
            <a:xfrm>
              <a:off x="6481763" y="2314576"/>
              <a:ext cx="354013" cy="3365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5" name="Rectangle 127"/>
            <p:cNvSpPr>
              <a:spLocks noChangeArrowheads="1"/>
            </p:cNvSpPr>
            <p:nvPr/>
          </p:nvSpPr>
          <p:spPr bwMode="auto">
            <a:xfrm>
              <a:off x="6496051"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6" name="Rectangle 128"/>
            <p:cNvSpPr>
              <a:spLocks noChangeArrowheads="1"/>
            </p:cNvSpPr>
            <p:nvPr/>
          </p:nvSpPr>
          <p:spPr bwMode="auto">
            <a:xfrm>
              <a:off x="6521451" y="2336801"/>
              <a:ext cx="11113"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7" name="Rectangle 129"/>
            <p:cNvSpPr>
              <a:spLocks noChangeArrowheads="1"/>
            </p:cNvSpPr>
            <p:nvPr/>
          </p:nvSpPr>
          <p:spPr bwMode="auto">
            <a:xfrm>
              <a:off x="6546851" y="2336801"/>
              <a:ext cx="9525"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8" name="Rectangle 130"/>
            <p:cNvSpPr>
              <a:spLocks noChangeArrowheads="1"/>
            </p:cNvSpPr>
            <p:nvPr/>
          </p:nvSpPr>
          <p:spPr bwMode="auto">
            <a:xfrm>
              <a:off x="6570663" y="2336801"/>
              <a:ext cx="11113"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9" name="Rectangle 131"/>
            <p:cNvSpPr>
              <a:spLocks noChangeArrowheads="1"/>
            </p:cNvSpPr>
            <p:nvPr/>
          </p:nvSpPr>
          <p:spPr bwMode="auto">
            <a:xfrm>
              <a:off x="6592888"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0" name="Rectangle 132"/>
            <p:cNvSpPr>
              <a:spLocks noChangeArrowheads="1"/>
            </p:cNvSpPr>
            <p:nvPr/>
          </p:nvSpPr>
          <p:spPr bwMode="auto">
            <a:xfrm>
              <a:off x="6618288"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1" name="Oval 133"/>
            <p:cNvSpPr>
              <a:spLocks noChangeArrowheads="1"/>
            </p:cNvSpPr>
            <p:nvPr/>
          </p:nvSpPr>
          <p:spPr bwMode="auto">
            <a:xfrm>
              <a:off x="6770688" y="2357438"/>
              <a:ext cx="28575" cy="2857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2" name="Rectangle 134"/>
            <p:cNvSpPr>
              <a:spLocks noChangeArrowheads="1"/>
            </p:cNvSpPr>
            <p:nvPr/>
          </p:nvSpPr>
          <p:spPr bwMode="auto">
            <a:xfrm>
              <a:off x="5486401" y="3429001"/>
              <a:ext cx="1620838" cy="135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3" name="Freeform 135"/>
            <p:cNvSpPr>
              <a:spLocks/>
            </p:cNvSpPr>
            <p:nvPr/>
          </p:nvSpPr>
          <p:spPr bwMode="auto">
            <a:xfrm>
              <a:off x="5454651" y="3481388"/>
              <a:ext cx="1719263" cy="1296988"/>
            </a:xfrm>
            <a:custGeom>
              <a:avLst/>
              <a:gdLst>
                <a:gd name="T0" fmla="*/ 482 w 482"/>
                <a:gd name="T1" fmla="*/ 10 h 363"/>
                <a:gd name="T2" fmla="*/ 473 w 482"/>
                <a:gd name="T3" fmla="*/ 0 h 363"/>
                <a:gd name="T4" fmla="*/ 9 w 482"/>
                <a:gd name="T5" fmla="*/ 0 h 363"/>
                <a:gd name="T6" fmla="*/ 0 w 482"/>
                <a:gd name="T7" fmla="*/ 10 h 363"/>
                <a:gd name="T8" fmla="*/ 0 w 482"/>
                <a:gd name="T9" fmla="*/ 325 h 363"/>
                <a:gd name="T10" fmla="*/ 9 w 482"/>
                <a:gd name="T11" fmla="*/ 335 h 363"/>
                <a:gd name="T12" fmla="*/ 224 w 482"/>
                <a:gd name="T13" fmla="*/ 335 h 363"/>
                <a:gd name="T14" fmla="*/ 217 w 482"/>
                <a:gd name="T15" fmla="*/ 356 h 363"/>
                <a:gd name="T16" fmla="*/ 174 w 482"/>
                <a:gd name="T17" fmla="*/ 356 h 363"/>
                <a:gd name="T18" fmla="*/ 174 w 482"/>
                <a:gd name="T19" fmla="*/ 363 h 363"/>
                <a:gd name="T20" fmla="*/ 306 w 482"/>
                <a:gd name="T21" fmla="*/ 363 h 363"/>
                <a:gd name="T22" fmla="*/ 306 w 482"/>
                <a:gd name="T23" fmla="*/ 356 h 363"/>
                <a:gd name="T24" fmla="*/ 271 w 482"/>
                <a:gd name="T25" fmla="*/ 356 h 363"/>
                <a:gd name="T26" fmla="*/ 264 w 482"/>
                <a:gd name="T27" fmla="*/ 335 h 363"/>
                <a:gd name="T28" fmla="*/ 473 w 482"/>
                <a:gd name="T29" fmla="*/ 335 h 363"/>
                <a:gd name="T30" fmla="*/ 482 w 482"/>
                <a:gd name="T31" fmla="*/ 325 h 363"/>
                <a:gd name="T32" fmla="*/ 482 w 482"/>
                <a:gd name="T33" fmla="*/ 1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2" h="363">
                  <a:moveTo>
                    <a:pt x="482" y="10"/>
                  </a:moveTo>
                  <a:cubicBezTo>
                    <a:pt x="482" y="4"/>
                    <a:pt x="478" y="0"/>
                    <a:pt x="473" y="0"/>
                  </a:cubicBezTo>
                  <a:cubicBezTo>
                    <a:pt x="9" y="0"/>
                    <a:pt x="9" y="0"/>
                    <a:pt x="9" y="0"/>
                  </a:cubicBezTo>
                  <a:cubicBezTo>
                    <a:pt x="4" y="0"/>
                    <a:pt x="0" y="4"/>
                    <a:pt x="0" y="10"/>
                  </a:cubicBezTo>
                  <a:cubicBezTo>
                    <a:pt x="0" y="325"/>
                    <a:pt x="0" y="325"/>
                    <a:pt x="0" y="325"/>
                  </a:cubicBezTo>
                  <a:cubicBezTo>
                    <a:pt x="0" y="330"/>
                    <a:pt x="4" y="335"/>
                    <a:pt x="9" y="335"/>
                  </a:cubicBezTo>
                  <a:cubicBezTo>
                    <a:pt x="224" y="335"/>
                    <a:pt x="224" y="335"/>
                    <a:pt x="224" y="335"/>
                  </a:cubicBezTo>
                  <a:cubicBezTo>
                    <a:pt x="217" y="356"/>
                    <a:pt x="217" y="356"/>
                    <a:pt x="217" y="356"/>
                  </a:cubicBezTo>
                  <a:cubicBezTo>
                    <a:pt x="174" y="356"/>
                    <a:pt x="174" y="356"/>
                    <a:pt x="174" y="356"/>
                  </a:cubicBezTo>
                  <a:cubicBezTo>
                    <a:pt x="174" y="363"/>
                    <a:pt x="174" y="363"/>
                    <a:pt x="174" y="363"/>
                  </a:cubicBezTo>
                  <a:cubicBezTo>
                    <a:pt x="306" y="363"/>
                    <a:pt x="306" y="363"/>
                    <a:pt x="306" y="363"/>
                  </a:cubicBezTo>
                  <a:cubicBezTo>
                    <a:pt x="306" y="356"/>
                    <a:pt x="306" y="356"/>
                    <a:pt x="306" y="356"/>
                  </a:cubicBezTo>
                  <a:cubicBezTo>
                    <a:pt x="271" y="356"/>
                    <a:pt x="271" y="356"/>
                    <a:pt x="271" y="356"/>
                  </a:cubicBezTo>
                  <a:cubicBezTo>
                    <a:pt x="264" y="335"/>
                    <a:pt x="264" y="335"/>
                    <a:pt x="264" y="335"/>
                  </a:cubicBezTo>
                  <a:cubicBezTo>
                    <a:pt x="473" y="335"/>
                    <a:pt x="473" y="335"/>
                    <a:pt x="473" y="335"/>
                  </a:cubicBezTo>
                  <a:cubicBezTo>
                    <a:pt x="478" y="335"/>
                    <a:pt x="482" y="330"/>
                    <a:pt x="482" y="325"/>
                  </a:cubicBezTo>
                  <a:lnTo>
                    <a:pt x="482"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4" name="Rectangle 136"/>
            <p:cNvSpPr>
              <a:spLocks noChangeArrowheads="1"/>
            </p:cNvSpPr>
            <p:nvPr/>
          </p:nvSpPr>
          <p:spPr bwMode="auto">
            <a:xfrm>
              <a:off x="5492751" y="3524251"/>
              <a:ext cx="1638300" cy="92075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5" name="Freeform 137"/>
            <p:cNvSpPr>
              <a:spLocks/>
            </p:cNvSpPr>
            <p:nvPr/>
          </p:nvSpPr>
          <p:spPr bwMode="auto">
            <a:xfrm>
              <a:off x="5535613" y="4260851"/>
              <a:ext cx="800100" cy="184150"/>
            </a:xfrm>
            <a:custGeom>
              <a:avLst/>
              <a:gdLst>
                <a:gd name="T0" fmla="*/ 138 w 224"/>
                <a:gd name="T1" fmla="*/ 8 h 52"/>
                <a:gd name="T2" fmla="*/ 0 w 224"/>
                <a:gd name="T3" fmla="*/ 52 h 52"/>
                <a:gd name="T4" fmla="*/ 79 w 224"/>
                <a:gd name="T5" fmla="*/ 52 h 52"/>
                <a:gd name="T6" fmla="*/ 224 w 224"/>
                <a:gd name="T7" fmla="*/ 52 h 52"/>
                <a:gd name="T8" fmla="*/ 138 w 224"/>
                <a:gd name="T9" fmla="*/ 8 h 52"/>
              </a:gdLst>
              <a:ahLst/>
              <a:cxnLst>
                <a:cxn ang="0">
                  <a:pos x="T0" y="T1"/>
                </a:cxn>
                <a:cxn ang="0">
                  <a:pos x="T2" y="T3"/>
                </a:cxn>
                <a:cxn ang="0">
                  <a:pos x="T4" y="T5"/>
                </a:cxn>
                <a:cxn ang="0">
                  <a:pos x="T6" y="T7"/>
                </a:cxn>
                <a:cxn ang="0">
                  <a:pos x="T8" y="T9"/>
                </a:cxn>
              </a:cxnLst>
              <a:rect l="0" t="0" r="r" b="b"/>
              <a:pathLst>
                <a:path w="224" h="52">
                  <a:moveTo>
                    <a:pt x="138" y="8"/>
                  </a:moveTo>
                  <a:cubicBezTo>
                    <a:pt x="90" y="0"/>
                    <a:pt x="38" y="14"/>
                    <a:pt x="0" y="52"/>
                  </a:cubicBezTo>
                  <a:cubicBezTo>
                    <a:pt x="79" y="52"/>
                    <a:pt x="79" y="52"/>
                    <a:pt x="79" y="52"/>
                  </a:cubicBezTo>
                  <a:cubicBezTo>
                    <a:pt x="224" y="52"/>
                    <a:pt x="224" y="52"/>
                    <a:pt x="224" y="52"/>
                  </a:cubicBezTo>
                  <a:cubicBezTo>
                    <a:pt x="200" y="28"/>
                    <a:pt x="170" y="13"/>
                    <a:pt x="138" y="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6" name="Freeform 138"/>
            <p:cNvSpPr>
              <a:spLocks/>
            </p:cNvSpPr>
            <p:nvPr/>
          </p:nvSpPr>
          <p:spPr bwMode="auto">
            <a:xfrm>
              <a:off x="5907088" y="4089401"/>
              <a:ext cx="1223963" cy="355600"/>
            </a:xfrm>
            <a:custGeom>
              <a:avLst/>
              <a:gdLst>
                <a:gd name="T0" fmla="*/ 0 w 343"/>
                <a:gd name="T1" fmla="*/ 100 h 100"/>
                <a:gd name="T2" fmla="*/ 343 w 343"/>
                <a:gd name="T3" fmla="*/ 100 h 100"/>
                <a:gd name="T4" fmla="*/ 343 w 343"/>
                <a:gd name="T5" fmla="*/ 81 h 100"/>
                <a:gd name="T6" fmla="*/ 0 w 343"/>
                <a:gd name="T7" fmla="*/ 100 h 100"/>
              </a:gdLst>
              <a:ahLst/>
              <a:cxnLst>
                <a:cxn ang="0">
                  <a:pos x="T0" y="T1"/>
                </a:cxn>
                <a:cxn ang="0">
                  <a:pos x="T2" y="T3"/>
                </a:cxn>
                <a:cxn ang="0">
                  <a:pos x="T4" y="T5"/>
                </a:cxn>
                <a:cxn ang="0">
                  <a:pos x="T6" y="T7"/>
                </a:cxn>
              </a:cxnLst>
              <a:rect l="0" t="0" r="r" b="b"/>
              <a:pathLst>
                <a:path w="343" h="100">
                  <a:moveTo>
                    <a:pt x="0" y="100"/>
                  </a:moveTo>
                  <a:cubicBezTo>
                    <a:pt x="343" y="100"/>
                    <a:pt x="343" y="100"/>
                    <a:pt x="343" y="100"/>
                  </a:cubicBezTo>
                  <a:cubicBezTo>
                    <a:pt x="343" y="81"/>
                    <a:pt x="343" y="81"/>
                    <a:pt x="343" y="81"/>
                  </a:cubicBezTo>
                  <a:cubicBezTo>
                    <a:pt x="242" y="0"/>
                    <a:pt x="94" y="6"/>
                    <a:pt x="0" y="10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7" name="Freeform 139"/>
            <p:cNvSpPr>
              <a:spLocks/>
            </p:cNvSpPr>
            <p:nvPr/>
          </p:nvSpPr>
          <p:spPr bwMode="auto">
            <a:xfrm>
              <a:off x="6375401" y="4289426"/>
              <a:ext cx="669925" cy="155575"/>
            </a:xfrm>
            <a:custGeom>
              <a:avLst/>
              <a:gdLst>
                <a:gd name="T0" fmla="*/ 116 w 188"/>
                <a:gd name="T1" fmla="*/ 7 h 44"/>
                <a:gd name="T2" fmla="*/ 0 w 188"/>
                <a:gd name="T3" fmla="*/ 44 h 44"/>
                <a:gd name="T4" fmla="*/ 66 w 188"/>
                <a:gd name="T5" fmla="*/ 44 h 44"/>
                <a:gd name="T6" fmla="*/ 188 w 188"/>
                <a:gd name="T7" fmla="*/ 44 h 44"/>
                <a:gd name="T8" fmla="*/ 116 w 188"/>
                <a:gd name="T9" fmla="*/ 7 h 44"/>
              </a:gdLst>
              <a:ahLst/>
              <a:cxnLst>
                <a:cxn ang="0">
                  <a:pos x="T0" y="T1"/>
                </a:cxn>
                <a:cxn ang="0">
                  <a:pos x="T2" y="T3"/>
                </a:cxn>
                <a:cxn ang="0">
                  <a:pos x="T4" y="T5"/>
                </a:cxn>
                <a:cxn ang="0">
                  <a:pos x="T6" y="T7"/>
                </a:cxn>
                <a:cxn ang="0">
                  <a:pos x="T8" y="T9"/>
                </a:cxn>
              </a:cxnLst>
              <a:rect l="0" t="0" r="r" b="b"/>
              <a:pathLst>
                <a:path w="188" h="44">
                  <a:moveTo>
                    <a:pt x="116" y="7"/>
                  </a:moveTo>
                  <a:cubicBezTo>
                    <a:pt x="75" y="0"/>
                    <a:pt x="31" y="12"/>
                    <a:pt x="0" y="44"/>
                  </a:cubicBezTo>
                  <a:cubicBezTo>
                    <a:pt x="66" y="44"/>
                    <a:pt x="66" y="44"/>
                    <a:pt x="66" y="44"/>
                  </a:cubicBezTo>
                  <a:cubicBezTo>
                    <a:pt x="188" y="44"/>
                    <a:pt x="188" y="44"/>
                    <a:pt x="188" y="44"/>
                  </a:cubicBezTo>
                  <a:cubicBezTo>
                    <a:pt x="168" y="24"/>
                    <a:pt x="142" y="11"/>
                    <a:pt x="116" y="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0" name="Freeform 152"/>
            <p:cNvSpPr>
              <a:spLocks/>
            </p:cNvSpPr>
            <p:nvPr/>
          </p:nvSpPr>
          <p:spPr bwMode="auto">
            <a:xfrm>
              <a:off x="6892926" y="4821238"/>
              <a:ext cx="177800" cy="88900"/>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2" y="0"/>
                    <a:pt x="0" y="11"/>
                    <a:pt x="0" y="25"/>
                  </a:cubicBezTo>
                  <a:cubicBezTo>
                    <a:pt x="50" y="25"/>
                    <a:pt x="50" y="25"/>
                    <a:pt x="50" y="25"/>
                  </a:cubicBezTo>
                  <a:cubicBezTo>
                    <a:pt x="50" y="11"/>
                    <a:pt x="39" y="0"/>
                    <a:pt x="2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1" name="Freeform 153"/>
            <p:cNvSpPr>
              <a:spLocks/>
            </p:cNvSpPr>
            <p:nvPr/>
          </p:nvSpPr>
          <p:spPr bwMode="auto">
            <a:xfrm>
              <a:off x="5492751" y="4813301"/>
              <a:ext cx="1339850" cy="93663"/>
            </a:xfrm>
            <a:custGeom>
              <a:avLst/>
              <a:gdLst>
                <a:gd name="T0" fmla="*/ 844 w 844"/>
                <a:gd name="T1" fmla="*/ 59 h 59"/>
                <a:gd name="T2" fmla="*/ 0 w 844"/>
                <a:gd name="T3" fmla="*/ 59 h 59"/>
                <a:gd name="T4" fmla="*/ 0 w 844"/>
                <a:gd name="T5" fmla="*/ 34 h 59"/>
                <a:gd name="T6" fmla="*/ 88 w 844"/>
                <a:gd name="T7" fmla="*/ 0 h 59"/>
                <a:gd name="T8" fmla="*/ 758 w 844"/>
                <a:gd name="T9" fmla="*/ 0 h 59"/>
                <a:gd name="T10" fmla="*/ 844 w 844"/>
                <a:gd name="T11" fmla="*/ 34 h 59"/>
                <a:gd name="T12" fmla="*/ 844 w 844"/>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844" h="59">
                  <a:moveTo>
                    <a:pt x="844" y="59"/>
                  </a:moveTo>
                  <a:lnTo>
                    <a:pt x="0" y="59"/>
                  </a:lnTo>
                  <a:lnTo>
                    <a:pt x="0" y="34"/>
                  </a:lnTo>
                  <a:lnTo>
                    <a:pt x="88" y="0"/>
                  </a:lnTo>
                  <a:lnTo>
                    <a:pt x="758" y="0"/>
                  </a:lnTo>
                  <a:lnTo>
                    <a:pt x="844" y="34"/>
                  </a:lnTo>
                  <a:lnTo>
                    <a:pt x="844" y="5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2" name="Freeform 154"/>
            <p:cNvSpPr>
              <a:spLocks/>
            </p:cNvSpPr>
            <p:nvPr/>
          </p:nvSpPr>
          <p:spPr bwMode="auto">
            <a:xfrm>
              <a:off x="6538913" y="4756151"/>
              <a:ext cx="446088" cy="131763"/>
            </a:xfrm>
            <a:custGeom>
              <a:avLst/>
              <a:gdLst>
                <a:gd name="T0" fmla="*/ 123 w 125"/>
                <a:gd name="T1" fmla="*/ 37 h 37"/>
                <a:gd name="T2" fmla="*/ 0 w 125"/>
                <a:gd name="T3" fmla="*/ 4 h 37"/>
                <a:gd name="T4" fmla="*/ 0 w 125"/>
                <a:gd name="T5" fmla="*/ 0 h 37"/>
                <a:gd name="T6" fmla="*/ 125 w 125"/>
                <a:gd name="T7" fmla="*/ 34 h 37"/>
                <a:gd name="T8" fmla="*/ 123 w 125"/>
                <a:gd name="T9" fmla="*/ 37 h 37"/>
              </a:gdLst>
              <a:ahLst/>
              <a:cxnLst>
                <a:cxn ang="0">
                  <a:pos x="T0" y="T1"/>
                </a:cxn>
                <a:cxn ang="0">
                  <a:pos x="T2" y="T3"/>
                </a:cxn>
                <a:cxn ang="0">
                  <a:pos x="T4" y="T5"/>
                </a:cxn>
                <a:cxn ang="0">
                  <a:pos x="T6" y="T7"/>
                </a:cxn>
                <a:cxn ang="0">
                  <a:pos x="T8" y="T9"/>
                </a:cxn>
              </a:cxnLst>
              <a:rect l="0" t="0" r="r" b="b"/>
              <a:pathLst>
                <a:path w="125" h="37">
                  <a:moveTo>
                    <a:pt x="123" y="37"/>
                  </a:moveTo>
                  <a:cubicBezTo>
                    <a:pt x="86" y="16"/>
                    <a:pt x="43" y="4"/>
                    <a:pt x="0" y="4"/>
                  </a:cubicBezTo>
                  <a:cubicBezTo>
                    <a:pt x="0" y="0"/>
                    <a:pt x="0" y="0"/>
                    <a:pt x="0" y="0"/>
                  </a:cubicBezTo>
                  <a:cubicBezTo>
                    <a:pt x="44" y="1"/>
                    <a:pt x="87" y="12"/>
                    <a:pt x="125" y="34"/>
                  </a:cubicBezTo>
                  <a:lnTo>
                    <a:pt x="123" y="3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3" name="Freeform 155"/>
            <p:cNvSpPr>
              <a:spLocks/>
            </p:cNvSpPr>
            <p:nvPr/>
          </p:nvSpPr>
          <p:spPr bwMode="auto">
            <a:xfrm>
              <a:off x="5772151" y="3435351"/>
              <a:ext cx="139700" cy="68263"/>
            </a:xfrm>
            <a:custGeom>
              <a:avLst/>
              <a:gdLst>
                <a:gd name="T0" fmla="*/ 19 w 39"/>
                <a:gd name="T1" fmla="*/ 0 h 19"/>
                <a:gd name="T2" fmla="*/ 0 w 39"/>
                <a:gd name="T3" fmla="*/ 19 h 19"/>
                <a:gd name="T4" fmla="*/ 39 w 39"/>
                <a:gd name="T5" fmla="*/ 19 h 19"/>
                <a:gd name="T6" fmla="*/ 19 w 39"/>
                <a:gd name="T7" fmla="*/ 0 h 19"/>
              </a:gdLst>
              <a:ahLst/>
              <a:cxnLst>
                <a:cxn ang="0">
                  <a:pos x="T0" y="T1"/>
                </a:cxn>
                <a:cxn ang="0">
                  <a:pos x="T2" y="T3"/>
                </a:cxn>
                <a:cxn ang="0">
                  <a:pos x="T4" y="T5"/>
                </a:cxn>
                <a:cxn ang="0">
                  <a:pos x="T6" y="T7"/>
                </a:cxn>
              </a:cxnLst>
              <a:rect l="0" t="0" r="r" b="b"/>
              <a:pathLst>
                <a:path w="39" h="19">
                  <a:moveTo>
                    <a:pt x="19" y="0"/>
                  </a:moveTo>
                  <a:cubicBezTo>
                    <a:pt x="9" y="0"/>
                    <a:pt x="0" y="9"/>
                    <a:pt x="0" y="19"/>
                  </a:cubicBezTo>
                  <a:cubicBezTo>
                    <a:pt x="39" y="19"/>
                    <a:pt x="39" y="19"/>
                    <a:pt x="39" y="19"/>
                  </a:cubicBezTo>
                  <a:cubicBezTo>
                    <a:pt x="39"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4" name="Freeform 156"/>
            <p:cNvSpPr>
              <a:spLocks/>
            </p:cNvSpPr>
            <p:nvPr/>
          </p:nvSpPr>
          <p:spPr bwMode="auto">
            <a:xfrm>
              <a:off x="6264276" y="3435351"/>
              <a:ext cx="136525" cy="68263"/>
            </a:xfrm>
            <a:custGeom>
              <a:avLst/>
              <a:gdLst>
                <a:gd name="T0" fmla="*/ 19 w 38"/>
                <a:gd name="T1" fmla="*/ 0 h 19"/>
                <a:gd name="T2" fmla="*/ 0 w 38"/>
                <a:gd name="T3" fmla="*/ 19 h 19"/>
                <a:gd name="T4" fmla="*/ 38 w 38"/>
                <a:gd name="T5" fmla="*/ 19 h 19"/>
                <a:gd name="T6" fmla="*/ 19 w 38"/>
                <a:gd name="T7" fmla="*/ 0 h 19"/>
              </a:gdLst>
              <a:ahLst/>
              <a:cxnLst>
                <a:cxn ang="0">
                  <a:pos x="T0" y="T1"/>
                </a:cxn>
                <a:cxn ang="0">
                  <a:pos x="T2" y="T3"/>
                </a:cxn>
                <a:cxn ang="0">
                  <a:pos x="T4" y="T5"/>
                </a:cxn>
                <a:cxn ang="0">
                  <a:pos x="T6" y="T7"/>
                </a:cxn>
              </a:cxnLst>
              <a:rect l="0" t="0" r="r" b="b"/>
              <a:pathLst>
                <a:path w="38" h="19">
                  <a:moveTo>
                    <a:pt x="19" y="0"/>
                  </a:moveTo>
                  <a:cubicBezTo>
                    <a:pt x="8" y="0"/>
                    <a:pt x="0" y="9"/>
                    <a:pt x="0" y="19"/>
                  </a:cubicBezTo>
                  <a:cubicBezTo>
                    <a:pt x="38" y="19"/>
                    <a:pt x="38" y="19"/>
                    <a:pt x="38" y="19"/>
                  </a:cubicBezTo>
                  <a:cubicBezTo>
                    <a:pt x="38"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5" name="Freeform 157"/>
            <p:cNvSpPr>
              <a:spLocks/>
            </p:cNvSpPr>
            <p:nvPr/>
          </p:nvSpPr>
          <p:spPr bwMode="auto">
            <a:xfrm>
              <a:off x="6753226" y="3435351"/>
              <a:ext cx="139700" cy="68263"/>
            </a:xfrm>
            <a:custGeom>
              <a:avLst/>
              <a:gdLst>
                <a:gd name="T0" fmla="*/ 19 w 39"/>
                <a:gd name="T1" fmla="*/ 0 h 19"/>
                <a:gd name="T2" fmla="*/ 0 w 39"/>
                <a:gd name="T3" fmla="*/ 19 h 19"/>
                <a:gd name="T4" fmla="*/ 39 w 39"/>
                <a:gd name="T5" fmla="*/ 19 h 19"/>
                <a:gd name="T6" fmla="*/ 19 w 39"/>
                <a:gd name="T7" fmla="*/ 0 h 19"/>
              </a:gdLst>
              <a:ahLst/>
              <a:cxnLst>
                <a:cxn ang="0">
                  <a:pos x="T0" y="T1"/>
                </a:cxn>
                <a:cxn ang="0">
                  <a:pos x="T2" y="T3"/>
                </a:cxn>
                <a:cxn ang="0">
                  <a:pos x="T4" y="T5"/>
                </a:cxn>
                <a:cxn ang="0">
                  <a:pos x="T6" y="T7"/>
                </a:cxn>
              </a:cxnLst>
              <a:rect l="0" t="0" r="r" b="b"/>
              <a:pathLst>
                <a:path w="39" h="19">
                  <a:moveTo>
                    <a:pt x="19" y="0"/>
                  </a:moveTo>
                  <a:cubicBezTo>
                    <a:pt x="9" y="0"/>
                    <a:pt x="0" y="9"/>
                    <a:pt x="0" y="19"/>
                  </a:cubicBezTo>
                  <a:cubicBezTo>
                    <a:pt x="39" y="19"/>
                    <a:pt x="39" y="19"/>
                    <a:pt x="39" y="19"/>
                  </a:cubicBezTo>
                  <a:cubicBezTo>
                    <a:pt x="39"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6" name="Freeform 158"/>
            <p:cNvSpPr>
              <a:spLocks/>
            </p:cNvSpPr>
            <p:nvPr/>
          </p:nvSpPr>
          <p:spPr bwMode="auto">
            <a:xfrm>
              <a:off x="5900738" y="2403476"/>
              <a:ext cx="177800" cy="9048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2" y="0"/>
                    <a:pt x="0" y="11"/>
                    <a:pt x="0" y="25"/>
                  </a:cubicBezTo>
                  <a:cubicBezTo>
                    <a:pt x="50" y="25"/>
                    <a:pt x="50" y="25"/>
                    <a:pt x="50" y="25"/>
                  </a:cubicBezTo>
                  <a:cubicBezTo>
                    <a:pt x="50" y="11"/>
                    <a:pt x="39" y="0"/>
                    <a:pt x="25" y="0"/>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7" name="Freeform 159"/>
            <p:cNvSpPr>
              <a:spLocks/>
            </p:cNvSpPr>
            <p:nvPr/>
          </p:nvSpPr>
          <p:spPr bwMode="auto">
            <a:xfrm>
              <a:off x="6599238" y="2197101"/>
              <a:ext cx="119063" cy="60325"/>
            </a:xfrm>
            <a:custGeom>
              <a:avLst/>
              <a:gdLst>
                <a:gd name="T0" fmla="*/ 16 w 33"/>
                <a:gd name="T1" fmla="*/ 0 h 17"/>
                <a:gd name="T2" fmla="*/ 0 w 33"/>
                <a:gd name="T3" fmla="*/ 17 h 17"/>
                <a:gd name="T4" fmla="*/ 33 w 33"/>
                <a:gd name="T5" fmla="*/ 17 h 17"/>
                <a:gd name="T6" fmla="*/ 16 w 33"/>
                <a:gd name="T7" fmla="*/ 0 h 17"/>
              </a:gdLst>
              <a:ahLst/>
              <a:cxnLst>
                <a:cxn ang="0">
                  <a:pos x="T0" y="T1"/>
                </a:cxn>
                <a:cxn ang="0">
                  <a:pos x="T2" y="T3"/>
                </a:cxn>
                <a:cxn ang="0">
                  <a:pos x="T4" y="T5"/>
                </a:cxn>
                <a:cxn ang="0">
                  <a:pos x="T6" y="T7"/>
                </a:cxn>
              </a:cxnLst>
              <a:rect l="0" t="0" r="r" b="b"/>
              <a:pathLst>
                <a:path w="33" h="17">
                  <a:moveTo>
                    <a:pt x="16" y="0"/>
                  </a:moveTo>
                  <a:cubicBezTo>
                    <a:pt x="8" y="0"/>
                    <a:pt x="0" y="8"/>
                    <a:pt x="0" y="17"/>
                  </a:cubicBezTo>
                  <a:cubicBezTo>
                    <a:pt x="33" y="17"/>
                    <a:pt x="33" y="17"/>
                    <a:pt x="33" y="17"/>
                  </a:cubicBezTo>
                  <a:cubicBezTo>
                    <a:pt x="33" y="8"/>
                    <a:pt x="25" y="0"/>
                    <a:pt x="16"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8" name="Freeform 160"/>
            <p:cNvSpPr>
              <a:spLocks/>
            </p:cNvSpPr>
            <p:nvPr/>
          </p:nvSpPr>
          <p:spPr bwMode="auto">
            <a:xfrm>
              <a:off x="6956426" y="2736851"/>
              <a:ext cx="117475" cy="5715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8"/>
                    <a:pt x="0" y="16"/>
                  </a:cubicBezTo>
                  <a:cubicBezTo>
                    <a:pt x="33" y="16"/>
                    <a:pt x="33" y="16"/>
                    <a:pt x="33" y="16"/>
                  </a:cubicBezTo>
                  <a:cubicBezTo>
                    <a:pt x="33" y="8"/>
                    <a:pt x="25" y="0"/>
                    <a:pt x="16"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9" name="Freeform 161"/>
            <p:cNvSpPr>
              <a:spLocks/>
            </p:cNvSpPr>
            <p:nvPr/>
          </p:nvSpPr>
          <p:spPr bwMode="auto">
            <a:xfrm>
              <a:off x="5446713" y="2379663"/>
              <a:ext cx="560388" cy="1101725"/>
            </a:xfrm>
            <a:custGeom>
              <a:avLst/>
              <a:gdLst>
                <a:gd name="T0" fmla="*/ 110 w 157"/>
                <a:gd name="T1" fmla="*/ 309 h 309"/>
                <a:gd name="T2" fmla="*/ 107 w 157"/>
                <a:gd name="T3" fmla="*/ 307 h 309"/>
                <a:gd name="T4" fmla="*/ 55 w 157"/>
                <a:gd name="T5" fmla="*/ 24 h 309"/>
                <a:gd name="T6" fmla="*/ 154 w 157"/>
                <a:gd name="T7" fmla="*/ 16 h 309"/>
                <a:gd name="T8" fmla="*/ 156 w 157"/>
                <a:gd name="T9" fmla="*/ 21 h 309"/>
                <a:gd name="T10" fmla="*/ 151 w 157"/>
                <a:gd name="T11" fmla="*/ 23 h 309"/>
                <a:gd name="T12" fmla="*/ 61 w 157"/>
                <a:gd name="T13" fmla="*/ 29 h 309"/>
                <a:gd name="T14" fmla="*/ 114 w 157"/>
                <a:gd name="T15" fmla="*/ 304 h 309"/>
                <a:gd name="T16" fmla="*/ 112 w 157"/>
                <a:gd name="T17" fmla="*/ 309 h 309"/>
                <a:gd name="T18" fmla="*/ 110 w 157"/>
                <a:gd name="T1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309">
                  <a:moveTo>
                    <a:pt x="110" y="309"/>
                  </a:moveTo>
                  <a:cubicBezTo>
                    <a:pt x="109" y="309"/>
                    <a:pt x="108" y="309"/>
                    <a:pt x="107" y="307"/>
                  </a:cubicBezTo>
                  <a:cubicBezTo>
                    <a:pt x="103" y="298"/>
                    <a:pt x="0" y="87"/>
                    <a:pt x="55" y="24"/>
                  </a:cubicBezTo>
                  <a:cubicBezTo>
                    <a:pt x="74" y="3"/>
                    <a:pt x="107" y="0"/>
                    <a:pt x="154" y="16"/>
                  </a:cubicBezTo>
                  <a:cubicBezTo>
                    <a:pt x="156" y="17"/>
                    <a:pt x="157" y="19"/>
                    <a:pt x="156" y="21"/>
                  </a:cubicBezTo>
                  <a:cubicBezTo>
                    <a:pt x="155" y="23"/>
                    <a:pt x="153" y="24"/>
                    <a:pt x="151" y="23"/>
                  </a:cubicBezTo>
                  <a:cubicBezTo>
                    <a:pt x="108" y="8"/>
                    <a:pt x="77" y="10"/>
                    <a:pt x="61" y="29"/>
                  </a:cubicBezTo>
                  <a:cubicBezTo>
                    <a:pt x="9" y="89"/>
                    <a:pt x="113" y="302"/>
                    <a:pt x="114" y="304"/>
                  </a:cubicBezTo>
                  <a:cubicBezTo>
                    <a:pt x="115" y="306"/>
                    <a:pt x="114" y="308"/>
                    <a:pt x="112" y="309"/>
                  </a:cubicBezTo>
                  <a:cubicBezTo>
                    <a:pt x="112" y="309"/>
                    <a:pt x="111" y="309"/>
                    <a:pt x="110" y="30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0" name="Freeform 162"/>
            <p:cNvSpPr>
              <a:spLocks/>
            </p:cNvSpPr>
            <p:nvPr/>
          </p:nvSpPr>
          <p:spPr bwMode="auto">
            <a:xfrm>
              <a:off x="6813551" y="2725738"/>
              <a:ext cx="503238" cy="755650"/>
            </a:xfrm>
            <a:custGeom>
              <a:avLst/>
              <a:gdLst>
                <a:gd name="T0" fmla="*/ 5 w 141"/>
                <a:gd name="T1" fmla="*/ 212 h 212"/>
                <a:gd name="T2" fmla="*/ 2 w 141"/>
                <a:gd name="T3" fmla="*/ 212 h 212"/>
                <a:gd name="T4" fmla="*/ 2 w 141"/>
                <a:gd name="T5" fmla="*/ 206 h 212"/>
                <a:gd name="T6" fmla="*/ 108 w 141"/>
                <a:gd name="T7" fmla="*/ 19 h 212"/>
                <a:gd name="T8" fmla="*/ 55 w 141"/>
                <a:gd name="T9" fmla="*/ 18 h 212"/>
                <a:gd name="T10" fmla="*/ 51 w 141"/>
                <a:gd name="T11" fmla="*/ 15 h 212"/>
                <a:gd name="T12" fmla="*/ 53 w 141"/>
                <a:gd name="T13" fmla="*/ 10 h 212"/>
                <a:gd name="T14" fmla="*/ 114 w 141"/>
                <a:gd name="T15" fmla="*/ 14 h 212"/>
                <a:gd name="T16" fmla="*/ 8 w 141"/>
                <a:gd name="T17" fmla="*/ 211 h 212"/>
                <a:gd name="T18" fmla="*/ 5 w 141"/>
                <a:gd name="T19"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212">
                  <a:moveTo>
                    <a:pt x="5" y="212"/>
                  </a:moveTo>
                  <a:cubicBezTo>
                    <a:pt x="4" y="212"/>
                    <a:pt x="3" y="212"/>
                    <a:pt x="2" y="212"/>
                  </a:cubicBezTo>
                  <a:cubicBezTo>
                    <a:pt x="1" y="210"/>
                    <a:pt x="0" y="208"/>
                    <a:pt x="2" y="206"/>
                  </a:cubicBezTo>
                  <a:cubicBezTo>
                    <a:pt x="38" y="164"/>
                    <a:pt x="128" y="49"/>
                    <a:pt x="108" y="19"/>
                  </a:cubicBezTo>
                  <a:cubicBezTo>
                    <a:pt x="102" y="9"/>
                    <a:pt x="84" y="9"/>
                    <a:pt x="55" y="18"/>
                  </a:cubicBezTo>
                  <a:cubicBezTo>
                    <a:pt x="53" y="18"/>
                    <a:pt x="51" y="17"/>
                    <a:pt x="51" y="15"/>
                  </a:cubicBezTo>
                  <a:cubicBezTo>
                    <a:pt x="50" y="13"/>
                    <a:pt x="51" y="11"/>
                    <a:pt x="53" y="10"/>
                  </a:cubicBezTo>
                  <a:cubicBezTo>
                    <a:pt x="86" y="0"/>
                    <a:pt x="106" y="2"/>
                    <a:pt x="114" y="14"/>
                  </a:cubicBezTo>
                  <a:cubicBezTo>
                    <a:pt x="141" y="55"/>
                    <a:pt x="21" y="195"/>
                    <a:pt x="8" y="211"/>
                  </a:cubicBezTo>
                  <a:cubicBezTo>
                    <a:pt x="7" y="212"/>
                    <a:pt x="6" y="212"/>
                    <a:pt x="5" y="21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1" name="Freeform 163"/>
            <p:cNvSpPr>
              <a:spLocks/>
            </p:cNvSpPr>
            <p:nvPr/>
          </p:nvSpPr>
          <p:spPr bwMode="auto">
            <a:xfrm>
              <a:off x="6046788" y="2165351"/>
              <a:ext cx="628650" cy="1316038"/>
            </a:xfrm>
            <a:custGeom>
              <a:avLst/>
              <a:gdLst>
                <a:gd name="T0" fmla="*/ 82 w 176"/>
                <a:gd name="T1" fmla="*/ 369 h 369"/>
                <a:gd name="T2" fmla="*/ 78 w 176"/>
                <a:gd name="T3" fmla="*/ 367 h 369"/>
                <a:gd name="T4" fmla="*/ 76 w 176"/>
                <a:gd name="T5" fmla="*/ 25 h 369"/>
                <a:gd name="T6" fmla="*/ 173 w 176"/>
                <a:gd name="T7" fmla="*/ 14 h 369"/>
                <a:gd name="T8" fmla="*/ 176 w 176"/>
                <a:gd name="T9" fmla="*/ 19 h 369"/>
                <a:gd name="T10" fmla="*/ 171 w 176"/>
                <a:gd name="T11" fmla="*/ 21 h 369"/>
                <a:gd name="T12" fmla="*/ 81 w 176"/>
                <a:gd name="T13" fmla="*/ 31 h 369"/>
                <a:gd name="T14" fmla="*/ 86 w 176"/>
                <a:gd name="T15" fmla="*/ 365 h 369"/>
                <a:gd name="T16" fmla="*/ 83 w 176"/>
                <a:gd name="T17" fmla="*/ 369 h 369"/>
                <a:gd name="T18" fmla="*/ 82 w 176"/>
                <a:gd name="T19" fmla="*/ 36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369">
                  <a:moveTo>
                    <a:pt x="82" y="369"/>
                  </a:moveTo>
                  <a:cubicBezTo>
                    <a:pt x="80" y="369"/>
                    <a:pt x="79" y="368"/>
                    <a:pt x="78" y="367"/>
                  </a:cubicBezTo>
                  <a:cubicBezTo>
                    <a:pt x="75" y="356"/>
                    <a:pt x="0" y="99"/>
                    <a:pt x="76" y="25"/>
                  </a:cubicBezTo>
                  <a:cubicBezTo>
                    <a:pt x="98" y="4"/>
                    <a:pt x="131" y="0"/>
                    <a:pt x="173" y="14"/>
                  </a:cubicBezTo>
                  <a:cubicBezTo>
                    <a:pt x="175" y="14"/>
                    <a:pt x="176" y="17"/>
                    <a:pt x="176" y="19"/>
                  </a:cubicBezTo>
                  <a:cubicBezTo>
                    <a:pt x="175" y="21"/>
                    <a:pt x="173" y="22"/>
                    <a:pt x="171" y="21"/>
                  </a:cubicBezTo>
                  <a:cubicBezTo>
                    <a:pt x="131" y="8"/>
                    <a:pt x="101" y="11"/>
                    <a:pt x="81" y="31"/>
                  </a:cubicBezTo>
                  <a:cubicBezTo>
                    <a:pt x="8" y="101"/>
                    <a:pt x="85" y="362"/>
                    <a:pt x="86" y="365"/>
                  </a:cubicBezTo>
                  <a:cubicBezTo>
                    <a:pt x="86" y="367"/>
                    <a:pt x="85" y="369"/>
                    <a:pt x="83" y="369"/>
                  </a:cubicBezTo>
                  <a:cubicBezTo>
                    <a:pt x="83" y="369"/>
                    <a:pt x="82" y="369"/>
                    <a:pt x="82" y="36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302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Group 449">
            <a:extLst>
              <a:ext uri="{FF2B5EF4-FFF2-40B4-BE49-F238E27FC236}">
                <a16:creationId xmlns:a16="http://schemas.microsoft.com/office/drawing/2014/main" id="{C4EB9A5B-390D-4A63-AE69-31ED9E573F49}"/>
              </a:ext>
            </a:extLst>
          </p:cNvPr>
          <p:cNvGrpSpPr/>
          <p:nvPr/>
        </p:nvGrpSpPr>
        <p:grpSpPr>
          <a:xfrm>
            <a:off x="6162635" y="4267818"/>
            <a:ext cx="5118438" cy="2032166"/>
            <a:chOff x="6240725" y="4238749"/>
            <a:chExt cx="5733470" cy="2276351"/>
          </a:xfrm>
        </p:grpSpPr>
        <p:sp>
          <p:nvSpPr>
            <p:cNvPr id="19" name="Rectangle 18">
              <a:extLst>
                <a:ext uri="{FF2B5EF4-FFF2-40B4-BE49-F238E27FC236}">
                  <a16:creationId xmlns:a16="http://schemas.microsoft.com/office/drawing/2014/main" id="{1EEDCAAB-A4F9-4709-B3D9-8302CF3A50FC}"/>
                </a:ext>
              </a:extLst>
            </p:cNvPr>
            <p:cNvSpPr/>
            <p:nvPr/>
          </p:nvSpPr>
          <p:spPr bwMode="auto">
            <a:xfrm>
              <a:off x="6240725" y="4238749"/>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Real-time bot messaging</a:t>
              </a:r>
            </a:p>
          </p:txBody>
        </p:sp>
        <p:sp>
          <p:nvSpPr>
            <p:cNvPr id="21" name="AutoShape 3">
              <a:extLst>
                <a:ext uri="{FF2B5EF4-FFF2-40B4-BE49-F238E27FC236}">
                  <a16:creationId xmlns:a16="http://schemas.microsoft.com/office/drawing/2014/main" id="{BDCCE7B6-A056-46E7-9880-1A8377A9AFD3}"/>
                </a:ext>
              </a:extLst>
            </p:cNvPr>
            <p:cNvSpPr>
              <a:spLocks noChangeAspect="1" noChangeArrowheads="1" noTextEdit="1"/>
            </p:cNvSpPr>
            <p:nvPr/>
          </p:nvSpPr>
          <p:spPr bwMode="auto">
            <a:xfrm>
              <a:off x="6601306" y="4797630"/>
              <a:ext cx="2898911" cy="151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5" name="Freeform 28">
              <a:extLst>
                <a:ext uri="{FF2B5EF4-FFF2-40B4-BE49-F238E27FC236}">
                  <a16:creationId xmlns:a16="http://schemas.microsoft.com/office/drawing/2014/main" id="{C72CDD69-226C-4859-898B-6D26E1041594}"/>
                </a:ext>
              </a:extLst>
            </p:cNvPr>
            <p:cNvSpPr>
              <a:spLocks/>
            </p:cNvSpPr>
            <p:nvPr/>
          </p:nvSpPr>
          <p:spPr bwMode="auto">
            <a:xfrm>
              <a:off x="1096256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 name="Rectangle 28">
              <a:extLst>
                <a:ext uri="{FF2B5EF4-FFF2-40B4-BE49-F238E27FC236}">
                  <a16:creationId xmlns:a16="http://schemas.microsoft.com/office/drawing/2014/main" id="{EB2CD1C4-64C0-4EAA-905C-08E17E73A644}"/>
                </a:ext>
              </a:extLst>
            </p:cNvPr>
            <p:cNvSpPr>
              <a:spLocks noChangeArrowheads="1"/>
            </p:cNvSpPr>
            <p:nvPr/>
          </p:nvSpPr>
          <p:spPr bwMode="auto">
            <a:xfrm>
              <a:off x="11102257" y="4785992"/>
              <a:ext cx="204700"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grpSp>
          <p:nvGrpSpPr>
            <p:cNvPr id="110" name="Group 109">
              <a:extLst>
                <a:ext uri="{FF2B5EF4-FFF2-40B4-BE49-F238E27FC236}">
                  <a16:creationId xmlns:a16="http://schemas.microsoft.com/office/drawing/2014/main" id="{FD89C1FC-F3AE-4B12-91C9-B7A43A0CAD45}"/>
                </a:ext>
              </a:extLst>
            </p:cNvPr>
            <p:cNvGrpSpPr/>
            <p:nvPr/>
          </p:nvGrpSpPr>
          <p:grpSpPr>
            <a:xfrm>
              <a:off x="8334186" y="5559256"/>
              <a:ext cx="575891" cy="307890"/>
              <a:chOff x="8255695" y="5678890"/>
              <a:chExt cx="325863" cy="174217"/>
            </a:xfrm>
          </p:grpSpPr>
          <p:sp>
            <p:nvSpPr>
              <p:cNvPr id="47" name="Freeform 30">
                <a:extLst>
                  <a:ext uri="{FF2B5EF4-FFF2-40B4-BE49-F238E27FC236}">
                    <a16:creationId xmlns:a16="http://schemas.microsoft.com/office/drawing/2014/main" id="{260C54A3-BCF8-480C-A0E9-E1E81580DE9C}"/>
                  </a:ext>
                </a:extLst>
              </p:cNvPr>
              <p:cNvSpPr>
                <a:spLocks/>
              </p:cNvSpPr>
              <p:nvPr/>
            </p:nvSpPr>
            <p:spPr bwMode="auto">
              <a:xfrm>
                <a:off x="8255695" y="5714157"/>
                <a:ext cx="80408" cy="122022"/>
              </a:xfrm>
              <a:custGeom>
                <a:avLst/>
                <a:gdLst>
                  <a:gd name="T0" fmla="*/ 114 w 114"/>
                  <a:gd name="T1" fmla="*/ 173 h 173"/>
                  <a:gd name="T2" fmla="*/ 0 w 114"/>
                  <a:gd name="T3" fmla="*/ 102 h 173"/>
                  <a:gd name="T4" fmla="*/ 0 w 114"/>
                  <a:gd name="T5" fmla="*/ 74 h 173"/>
                  <a:gd name="T6" fmla="*/ 114 w 114"/>
                  <a:gd name="T7" fmla="*/ 0 h 173"/>
                  <a:gd name="T8" fmla="*/ 114 w 114"/>
                  <a:gd name="T9" fmla="*/ 40 h 173"/>
                  <a:gd name="T10" fmla="*/ 34 w 114"/>
                  <a:gd name="T11" fmla="*/ 88 h 173"/>
                  <a:gd name="T12" fmla="*/ 34 w 114"/>
                  <a:gd name="T13" fmla="*/ 88 h 173"/>
                  <a:gd name="T14" fmla="*/ 114 w 114"/>
                  <a:gd name="T15" fmla="*/ 133 h 173"/>
                  <a:gd name="T16" fmla="*/ 114 w 114"/>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73"/>
                    </a:moveTo>
                    <a:lnTo>
                      <a:pt x="0" y="102"/>
                    </a:lnTo>
                    <a:lnTo>
                      <a:pt x="0" y="74"/>
                    </a:lnTo>
                    <a:lnTo>
                      <a:pt x="114" y="0"/>
                    </a:lnTo>
                    <a:lnTo>
                      <a:pt x="114" y="40"/>
                    </a:lnTo>
                    <a:lnTo>
                      <a:pt x="34" y="88"/>
                    </a:lnTo>
                    <a:lnTo>
                      <a:pt x="34" y="88"/>
                    </a:lnTo>
                    <a:lnTo>
                      <a:pt x="114" y="133"/>
                    </a:lnTo>
                    <a:lnTo>
                      <a:pt x="114" y="173"/>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48" name="Freeform 31">
                <a:extLst>
                  <a:ext uri="{FF2B5EF4-FFF2-40B4-BE49-F238E27FC236}">
                    <a16:creationId xmlns:a16="http://schemas.microsoft.com/office/drawing/2014/main" id="{EEF3E47A-0BB1-47E2-8736-17FB62C9BC07}"/>
                  </a:ext>
                </a:extLst>
              </p:cNvPr>
              <p:cNvSpPr>
                <a:spLocks noEditPoints="1"/>
              </p:cNvSpPr>
              <p:nvPr/>
            </p:nvSpPr>
            <p:spPr bwMode="auto">
              <a:xfrm>
                <a:off x="8372780" y="5678890"/>
                <a:ext cx="93809" cy="174217"/>
              </a:xfrm>
              <a:custGeom>
                <a:avLst/>
                <a:gdLst>
                  <a:gd name="T0" fmla="*/ 14 w 56"/>
                  <a:gd name="T1" fmla="*/ 73 h 104"/>
                  <a:gd name="T2" fmla="*/ 13 w 56"/>
                  <a:gd name="T3" fmla="*/ 69 h 104"/>
                  <a:gd name="T4" fmla="*/ 13 w 56"/>
                  <a:gd name="T5" fmla="*/ 65 h 104"/>
                  <a:gd name="T6" fmla="*/ 14 w 56"/>
                  <a:gd name="T7" fmla="*/ 59 h 104"/>
                  <a:gd name="T8" fmla="*/ 16 w 56"/>
                  <a:gd name="T9" fmla="*/ 54 h 104"/>
                  <a:gd name="T10" fmla="*/ 19 w 56"/>
                  <a:gd name="T11" fmla="*/ 49 h 104"/>
                  <a:gd name="T12" fmla="*/ 23 w 56"/>
                  <a:gd name="T13" fmla="*/ 45 h 104"/>
                  <a:gd name="T14" fmla="*/ 28 w 56"/>
                  <a:gd name="T15" fmla="*/ 41 h 104"/>
                  <a:gd name="T16" fmla="*/ 31 w 56"/>
                  <a:gd name="T17" fmla="*/ 37 h 104"/>
                  <a:gd name="T18" fmla="*/ 33 w 56"/>
                  <a:gd name="T19" fmla="*/ 33 h 104"/>
                  <a:gd name="T20" fmla="*/ 34 w 56"/>
                  <a:gd name="T21" fmla="*/ 28 h 104"/>
                  <a:gd name="T22" fmla="*/ 33 w 56"/>
                  <a:gd name="T23" fmla="*/ 24 h 104"/>
                  <a:gd name="T24" fmla="*/ 31 w 56"/>
                  <a:gd name="T25" fmla="*/ 21 h 104"/>
                  <a:gd name="T26" fmla="*/ 28 w 56"/>
                  <a:gd name="T27" fmla="*/ 19 h 104"/>
                  <a:gd name="T28" fmla="*/ 23 w 56"/>
                  <a:gd name="T29" fmla="*/ 18 h 104"/>
                  <a:gd name="T30" fmla="*/ 12 w 56"/>
                  <a:gd name="T31" fmla="*/ 21 h 104"/>
                  <a:gd name="T32" fmla="*/ 0 w 56"/>
                  <a:gd name="T33" fmla="*/ 28 h 104"/>
                  <a:gd name="T34" fmla="*/ 0 w 56"/>
                  <a:gd name="T35" fmla="*/ 6 h 104"/>
                  <a:gd name="T36" fmla="*/ 12 w 56"/>
                  <a:gd name="T37" fmla="*/ 2 h 104"/>
                  <a:gd name="T38" fmla="*/ 25 w 56"/>
                  <a:gd name="T39" fmla="*/ 0 h 104"/>
                  <a:gd name="T40" fmla="*/ 38 w 56"/>
                  <a:gd name="T41" fmla="*/ 1 h 104"/>
                  <a:gd name="T42" fmla="*/ 47 w 56"/>
                  <a:gd name="T43" fmla="*/ 6 h 104"/>
                  <a:gd name="T44" fmla="*/ 54 w 56"/>
                  <a:gd name="T45" fmla="*/ 14 h 104"/>
                  <a:gd name="T46" fmla="*/ 56 w 56"/>
                  <a:gd name="T47" fmla="*/ 25 h 104"/>
                  <a:gd name="T48" fmla="*/ 55 w 56"/>
                  <a:gd name="T49" fmla="*/ 33 h 104"/>
                  <a:gd name="T50" fmla="*/ 52 w 56"/>
                  <a:gd name="T51" fmla="*/ 40 h 104"/>
                  <a:gd name="T52" fmla="*/ 48 w 56"/>
                  <a:gd name="T53" fmla="*/ 46 h 104"/>
                  <a:gd name="T54" fmla="*/ 41 w 56"/>
                  <a:gd name="T55" fmla="*/ 52 h 104"/>
                  <a:gd name="T56" fmla="*/ 37 w 56"/>
                  <a:gd name="T57" fmla="*/ 55 h 104"/>
                  <a:gd name="T58" fmla="*/ 34 w 56"/>
                  <a:gd name="T59" fmla="*/ 59 h 104"/>
                  <a:gd name="T60" fmla="*/ 32 w 56"/>
                  <a:gd name="T61" fmla="*/ 62 h 104"/>
                  <a:gd name="T62" fmla="*/ 31 w 56"/>
                  <a:gd name="T63" fmla="*/ 67 h 104"/>
                  <a:gd name="T64" fmla="*/ 32 w 56"/>
                  <a:gd name="T65" fmla="*/ 70 h 104"/>
                  <a:gd name="T66" fmla="*/ 33 w 56"/>
                  <a:gd name="T67" fmla="*/ 73 h 104"/>
                  <a:gd name="T68" fmla="*/ 14 w 56"/>
                  <a:gd name="T69" fmla="*/ 73 h 104"/>
                  <a:gd name="T70" fmla="*/ 25 w 56"/>
                  <a:gd name="T71" fmla="*/ 104 h 104"/>
                  <a:gd name="T72" fmla="*/ 15 w 56"/>
                  <a:gd name="T73" fmla="*/ 101 h 104"/>
                  <a:gd name="T74" fmla="*/ 12 w 56"/>
                  <a:gd name="T75" fmla="*/ 92 h 104"/>
                  <a:gd name="T76" fmla="*/ 15 w 56"/>
                  <a:gd name="T77" fmla="*/ 84 h 104"/>
                  <a:gd name="T78" fmla="*/ 25 w 56"/>
                  <a:gd name="T79" fmla="*/ 81 h 104"/>
                  <a:gd name="T80" fmla="*/ 34 w 56"/>
                  <a:gd name="T81" fmla="*/ 84 h 104"/>
                  <a:gd name="T82" fmla="*/ 38 w 56"/>
                  <a:gd name="T83" fmla="*/ 92 h 104"/>
                  <a:gd name="T84" fmla="*/ 34 w 56"/>
                  <a:gd name="T85" fmla="*/ 101 h 104"/>
                  <a:gd name="T86" fmla="*/ 25 w 56"/>
                  <a:gd name="T8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104">
                    <a:moveTo>
                      <a:pt x="14" y="73"/>
                    </a:moveTo>
                    <a:cubicBezTo>
                      <a:pt x="14" y="72"/>
                      <a:pt x="14" y="71"/>
                      <a:pt x="13" y="69"/>
                    </a:cubicBezTo>
                    <a:cubicBezTo>
                      <a:pt x="13" y="68"/>
                      <a:pt x="13" y="66"/>
                      <a:pt x="13" y="65"/>
                    </a:cubicBezTo>
                    <a:cubicBezTo>
                      <a:pt x="13" y="63"/>
                      <a:pt x="13" y="61"/>
                      <a:pt x="14" y="59"/>
                    </a:cubicBezTo>
                    <a:cubicBezTo>
                      <a:pt x="14" y="57"/>
                      <a:pt x="15" y="55"/>
                      <a:pt x="16" y="54"/>
                    </a:cubicBezTo>
                    <a:cubicBezTo>
                      <a:pt x="16" y="52"/>
                      <a:pt x="17" y="51"/>
                      <a:pt x="19" y="49"/>
                    </a:cubicBezTo>
                    <a:cubicBezTo>
                      <a:pt x="20" y="48"/>
                      <a:pt x="21" y="47"/>
                      <a:pt x="23" y="45"/>
                    </a:cubicBezTo>
                    <a:cubicBezTo>
                      <a:pt x="25" y="44"/>
                      <a:pt x="26" y="42"/>
                      <a:pt x="28" y="41"/>
                    </a:cubicBezTo>
                    <a:cubicBezTo>
                      <a:pt x="29" y="40"/>
                      <a:pt x="30" y="38"/>
                      <a:pt x="31" y="37"/>
                    </a:cubicBezTo>
                    <a:cubicBezTo>
                      <a:pt x="32" y="36"/>
                      <a:pt x="33" y="34"/>
                      <a:pt x="33" y="33"/>
                    </a:cubicBezTo>
                    <a:cubicBezTo>
                      <a:pt x="34" y="32"/>
                      <a:pt x="34" y="30"/>
                      <a:pt x="34" y="28"/>
                    </a:cubicBezTo>
                    <a:cubicBezTo>
                      <a:pt x="34" y="27"/>
                      <a:pt x="34" y="26"/>
                      <a:pt x="33" y="24"/>
                    </a:cubicBezTo>
                    <a:cubicBezTo>
                      <a:pt x="33" y="23"/>
                      <a:pt x="32" y="22"/>
                      <a:pt x="31" y="21"/>
                    </a:cubicBezTo>
                    <a:cubicBezTo>
                      <a:pt x="30" y="20"/>
                      <a:pt x="29" y="20"/>
                      <a:pt x="28" y="19"/>
                    </a:cubicBezTo>
                    <a:cubicBezTo>
                      <a:pt x="26" y="19"/>
                      <a:pt x="25" y="18"/>
                      <a:pt x="23" y="18"/>
                    </a:cubicBezTo>
                    <a:cubicBezTo>
                      <a:pt x="19" y="18"/>
                      <a:pt x="15" y="19"/>
                      <a:pt x="12" y="21"/>
                    </a:cubicBezTo>
                    <a:cubicBezTo>
                      <a:pt x="8" y="22"/>
                      <a:pt x="4" y="24"/>
                      <a:pt x="0" y="28"/>
                    </a:cubicBezTo>
                    <a:cubicBezTo>
                      <a:pt x="0" y="6"/>
                      <a:pt x="0" y="6"/>
                      <a:pt x="0" y="6"/>
                    </a:cubicBezTo>
                    <a:cubicBezTo>
                      <a:pt x="4" y="4"/>
                      <a:pt x="8" y="3"/>
                      <a:pt x="12" y="2"/>
                    </a:cubicBezTo>
                    <a:cubicBezTo>
                      <a:pt x="16" y="0"/>
                      <a:pt x="21" y="0"/>
                      <a:pt x="25" y="0"/>
                    </a:cubicBezTo>
                    <a:cubicBezTo>
                      <a:pt x="30" y="0"/>
                      <a:pt x="34" y="0"/>
                      <a:pt x="38" y="1"/>
                    </a:cubicBezTo>
                    <a:cubicBezTo>
                      <a:pt x="41" y="2"/>
                      <a:pt x="45" y="4"/>
                      <a:pt x="47" y="6"/>
                    </a:cubicBezTo>
                    <a:cubicBezTo>
                      <a:pt x="50" y="8"/>
                      <a:pt x="52" y="11"/>
                      <a:pt x="54" y="14"/>
                    </a:cubicBezTo>
                    <a:cubicBezTo>
                      <a:pt x="55" y="17"/>
                      <a:pt x="56" y="21"/>
                      <a:pt x="56" y="25"/>
                    </a:cubicBezTo>
                    <a:cubicBezTo>
                      <a:pt x="56" y="28"/>
                      <a:pt x="56" y="31"/>
                      <a:pt x="55" y="33"/>
                    </a:cubicBezTo>
                    <a:cubicBezTo>
                      <a:pt x="55" y="35"/>
                      <a:pt x="54" y="38"/>
                      <a:pt x="52" y="40"/>
                    </a:cubicBezTo>
                    <a:cubicBezTo>
                      <a:pt x="51" y="42"/>
                      <a:pt x="50" y="44"/>
                      <a:pt x="48" y="46"/>
                    </a:cubicBezTo>
                    <a:cubicBezTo>
                      <a:pt x="46" y="48"/>
                      <a:pt x="44" y="50"/>
                      <a:pt x="41" y="52"/>
                    </a:cubicBezTo>
                    <a:cubicBezTo>
                      <a:pt x="40" y="53"/>
                      <a:pt x="38" y="54"/>
                      <a:pt x="37" y="55"/>
                    </a:cubicBezTo>
                    <a:cubicBezTo>
                      <a:pt x="36" y="57"/>
                      <a:pt x="35" y="58"/>
                      <a:pt x="34" y="59"/>
                    </a:cubicBezTo>
                    <a:cubicBezTo>
                      <a:pt x="33" y="60"/>
                      <a:pt x="32" y="61"/>
                      <a:pt x="32" y="62"/>
                    </a:cubicBezTo>
                    <a:cubicBezTo>
                      <a:pt x="32" y="64"/>
                      <a:pt x="31" y="65"/>
                      <a:pt x="31" y="67"/>
                    </a:cubicBezTo>
                    <a:cubicBezTo>
                      <a:pt x="31" y="68"/>
                      <a:pt x="31" y="69"/>
                      <a:pt x="32" y="70"/>
                    </a:cubicBezTo>
                    <a:cubicBezTo>
                      <a:pt x="32" y="71"/>
                      <a:pt x="32" y="72"/>
                      <a:pt x="33" y="73"/>
                    </a:cubicBezTo>
                    <a:lnTo>
                      <a:pt x="14" y="73"/>
                    </a:lnTo>
                    <a:close/>
                    <a:moveTo>
                      <a:pt x="25" y="104"/>
                    </a:moveTo>
                    <a:cubicBezTo>
                      <a:pt x="21" y="104"/>
                      <a:pt x="18" y="103"/>
                      <a:pt x="15" y="101"/>
                    </a:cubicBezTo>
                    <a:cubicBezTo>
                      <a:pt x="13" y="98"/>
                      <a:pt x="12" y="96"/>
                      <a:pt x="12" y="92"/>
                    </a:cubicBezTo>
                    <a:cubicBezTo>
                      <a:pt x="12" y="89"/>
                      <a:pt x="13" y="86"/>
                      <a:pt x="15" y="84"/>
                    </a:cubicBezTo>
                    <a:cubicBezTo>
                      <a:pt x="18" y="82"/>
                      <a:pt x="21" y="81"/>
                      <a:pt x="25" y="81"/>
                    </a:cubicBezTo>
                    <a:cubicBezTo>
                      <a:pt x="28" y="81"/>
                      <a:pt x="32" y="82"/>
                      <a:pt x="34" y="84"/>
                    </a:cubicBezTo>
                    <a:cubicBezTo>
                      <a:pt x="36" y="86"/>
                      <a:pt x="38" y="89"/>
                      <a:pt x="38" y="92"/>
                    </a:cubicBezTo>
                    <a:cubicBezTo>
                      <a:pt x="38" y="96"/>
                      <a:pt x="36" y="99"/>
                      <a:pt x="34" y="101"/>
                    </a:cubicBezTo>
                    <a:cubicBezTo>
                      <a:pt x="32" y="103"/>
                      <a:pt x="29" y="104"/>
                      <a:pt x="25" y="10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gradFill>
                    <a:gsLst>
                      <a:gs pos="0">
                        <a:srgbClr val="E6E6E6"/>
                      </a:gs>
                      <a:gs pos="100000">
                        <a:srgbClr val="E6E6E6"/>
                      </a:gs>
                    </a:gsLst>
                    <a:lin ang="5400000" scaled="0"/>
                  </a:gradFill>
                  <a:latin typeface="Calibri" panose="020F0502020204030204"/>
                </a:endParaRPr>
              </a:p>
            </p:txBody>
          </p:sp>
          <p:sp>
            <p:nvSpPr>
              <p:cNvPr id="49" name="Freeform 32">
                <a:extLst>
                  <a:ext uri="{FF2B5EF4-FFF2-40B4-BE49-F238E27FC236}">
                    <a16:creationId xmlns:a16="http://schemas.microsoft.com/office/drawing/2014/main" id="{093E84E0-1A2E-4784-9FCB-81A2250B79A8}"/>
                  </a:ext>
                </a:extLst>
              </p:cNvPr>
              <p:cNvSpPr>
                <a:spLocks/>
              </p:cNvSpPr>
              <p:nvPr/>
            </p:nvSpPr>
            <p:spPr bwMode="auto">
              <a:xfrm>
                <a:off x="8501150" y="5712746"/>
                <a:ext cx="80408" cy="122022"/>
              </a:xfrm>
              <a:custGeom>
                <a:avLst/>
                <a:gdLst>
                  <a:gd name="T0" fmla="*/ 114 w 114"/>
                  <a:gd name="T1" fmla="*/ 102 h 173"/>
                  <a:gd name="T2" fmla="*/ 0 w 114"/>
                  <a:gd name="T3" fmla="*/ 173 h 173"/>
                  <a:gd name="T4" fmla="*/ 0 w 114"/>
                  <a:gd name="T5" fmla="*/ 132 h 173"/>
                  <a:gd name="T6" fmla="*/ 83 w 114"/>
                  <a:gd name="T7" fmla="*/ 87 h 173"/>
                  <a:gd name="T8" fmla="*/ 83 w 114"/>
                  <a:gd name="T9" fmla="*/ 87 h 173"/>
                  <a:gd name="T10" fmla="*/ 0 w 114"/>
                  <a:gd name="T11" fmla="*/ 40 h 173"/>
                  <a:gd name="T12" fmla="*/ 0 w 114"/>
                  <a:gd name="T13" fmla="*/ 0 h 173"/>
                  <a:gd name="T14" fmla="*/ 114 w 114"/>
                  <a:gd name="T15" fmla="*/ 76 h 173"/>
                  <a:gd name="T16" fmla="*/ 114 w 114"/>
                  <a:gd name="T17" fmla="*/ 10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02"/>
                    </a:moveTo>
                    <a:lnTo>
                      <a:pt x="0" y="173"/>
                    </a:lnTo>
                    <a:lnTo>
                      <a:pt x="0" y="132"/>
                    </a:lnTo>
                    <a:lnTo>
                      <a:pt x="83" y="87"/>
                    </a:lnTo>
                    <a:lnTo>
                      <a:pt x="83" y="87"/>
                    </a:lnTo>
                    <a:lnTo>
                      <a:pt x="0" y="40"/>
                    </a:lnTo>
                    <a:lnTo>
                      <a:pt x="0" y="0"/>
                    </a:lnTo>
                    <a:lnTo>
                      <a:pt x="114" y="76"/>
                    </a:lnTo>
                    <a:lnTo>
                      <a:pt x="114" y="102"/>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71" name="Rectangle 47">
              <a:extLst>
                <a:ext uri="{FF2B5EF4-FFF2-40B4-BE49-F238E27FC236}">
                  <a16:creationId xmlns:a16="http://schemas.microsoft.com/office/drawing/2014/main" id="{95F7A4F8-0409-415E-9CA0-7C98DF8ECEB1}"/>
                </a:ext>
              </a:extLst>
            </p:cNvPr>
            <p:cNvSpPr>
              <a:spLocks noChangeArrowheads="1"/>
            </p:cNvSpPr>
            <p:nvPr/>
          </p:nvSpPr>
          <p:spPr bwMode="auto">
            <a:xfrm>
              <a:off x="10786634" y="6024906"/>
              <a:ext cx="818802"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Chatbot sends</a:t>
              </a:r>
            </a:p>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response</a:t>
              </a:r>
            </a:p>
          </p:txBody>
        </p:sp>
        <p:grpSp>
          <p:nvGrpSpPr>
            <p:cNvPr id="10" name="Group 9">
              <a:extLst>
                <a:ext uri="{FF2B5EF4-FFF2-40B4-BE49-F238E27FC236}">
                  <a16:creationId xmlns:a16="http://schemas.microsoft.com/office/drawing/2014/main" id="{2D374D8C-365D-4C31-A8C2-7BA17EE22971}"/>
                </a:ext>
              </a:extLst>
            </p:cNvPr>
            <p:cNvGrpSpPr/>
            <p:nvPr/>
          </p:nvGrpSpPr>
          <p:grpSpPr>
            <a:xfrm>
              <a:off x="10949168" y="5466284"/>
              <a:ext cx="493731" cy="452823"/>
              <a:chOff x="10483366" y="5527244"/>
              <a:chExt cx="493731" cy="452823"/>
            </a:xfrm>
          </p:grpSpPr>
          <p:sp>
            <p:nvSpPr>
              <p:cNvPr id="74" name="Rectangle 52">
                <a:extLst>
                  <a:ext uri="{FF2B5EF4-FFF2-40B4-BE49-F238E27FC236}">
                    <a16:creationId xmlns:a16="http://schemas.microsoft.com/office/drawing/2014/main" id="{D6244A70-7E04-44EA-BEE4-70C22581C62A}"/>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5" name="Rectangle 53">
                <a:extLst>
                  <a:ext uri="{FF2B5EF4-FFF2-40B4-BE49-F238E27FC236}">
                    <a16:creationId xmlns:a16="http://schemas.microsoft.com/office/drawing/2014/main" id="{D68EC026-CF1F-43B0-B16B-F7D8D5B28F38}"/>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6" name="Rectangle 54">
                <a:extLst>
                  <a:ext uri="{FF2B5EF4-FFF2-40B4-BE49-F238E27FC236}">
                    <a16:creationId xmlns:a16="http://schemas.microsoft.com/office/drawing/2014/main" id="{99B79586-485D-4469-A3D2-390EB774614A}"/>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7" name="Oval 55">
                <a:extLst>
                  <a:ext uri="{FF2B5EF4-FFF2-40B4-BE49-F238E27FC236}">
                    <a16:creationId xmlns:a16="http://schemas.microsoft.com/office/drawing/2014/main" id="{0F50678D-032C-4BCD-8349-793993D5763E}"/>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8" name="Oval 56">
                <a:extLst>
                  <a:ext uri="{FF2B5EF4-FFF2-40B4-BE49-F238E27FC236}">
                    <a16:creationId xmlns:a16="http://schemas.microsoft.com/office/drawing/2014/main" id="{726BBBB4-1E28-4FA6-AECF-F6ECA72687CE}"/>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9" name="Oval 57">
                <a:extLst>
                  <a:ext uri="{FF2B5EF4-FFF2-40B4-BE49-F238E27FC236}">
                    <a16:creationId xmlns:a16="http://schemas.microsoft.com/office/drawing/2014/main" id="{67AEAC4E-5650-4C44-AABF-9912B7DA507D}"/>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0" name="Oval 58">
                <a:extLst>
                  <a:ext uri="{FF2B5EF4-FFF2-40B4-BE49-F238E27FC236}">
                    <a16:creationId xmlns:a16="http://schemas.microsoft.com/office/drawing/2014/main" id="{BFFD7CF8-FD4D-4E82-B9CB-C3FD016DA04F}"/>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1" name="Freeform 59">
                <a:extLst>
                  <a:ext uri="{FF2B5EF4-FFF2-40B4-BE49-F238E27FC236}">
                    <a16:creationId xmlns:a16="http://schemas.microsoft.com/office/drawing/2014/main" id="{646D1B18-016F-4977-ACCF-C4D14024816D}"/>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2" name="Freeform 60">
                <a:extLst>
                  <a:ext uri="{FF2B5EF4-FFF2-40B4-BE49-F238E27FC236}">
                    <a16:creationId xmlns:a16="http://schemas.microsoft.com/office/drawing/2014/main" id="{2071AE7F-AFB4-427A-86BE-721B0E68C7F3}"/>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3" name="Oval 61">
                <a:extLst>
                  <a:ext uri="{FF2B5EF4-FFF2-40B4-BE49-F238E27FC236}">
                    <a16:creationId xmlns:a16="http://schemas.microsoft.com/office/drawing/2014/main" id="{33D13642-320E-47DC-9902-46032FF4C0D5}"/>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4" name="Freeform 62">
                <a:extLst>
                  <a:ext uri="{FF2B5EF4-FFF2-40B4-BE49-F238E27FC236}">
                    <a16:creationId xmlns:a16="http://schemas.microsoft.com/office/drawing/2014/main" id="{74765247-45C5-4CD1-AF5C-49B9FF7BAAE3}"/>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5" name="Oval 63">
                <a:extLst>
                  <a:ext uri="{FF2B5EF4-FFF2-40B4-BE49-F238E27FC236}">
                    <a16:creationId xmlns:a16="http://schemas.microsoft.com/office/drawing/2014/main" id="{593937B8-262D-482A-849A-24B14FB6108F}"/>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cxnSp>
          <p:nvCxnSpPr>
            <p:cNvPr id="16" name="Straight Arrow Connector 15">
              <a:extLst>
                <a:ext uri="{FF2B5EF4-FFF2-40B4-BE49-F238E27FC236}">
                  <a16:creationId xmlns:a16="http://schemas.microsoft.com/office/drawing/2014/main" id="{F05A444C-CD5B-40A3-89BD-AB95BACA44EB}"/>
                </a:ext>
              </a:extLst>
            </p:cNvPr>
            <p:cNvCxnSpPr>
              <a:cxnSpLocks/>
            </p:cNvCxnSpPr>
            <p:nvPr/>
          </p:nvCxnSpPr>
          <p:spPr>
            <a:xfrm flipV="1">
              <a:off x="11196033" y="5288280"/>
              <a:ext cx="0" cy="273571"/>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4" name="Rectangle 47">
              <a:extLst>
                <a:ext uri="{FF2B5EF4-FFF2-40B4-BE49-F238E27FC236}">
                  <a16:creationId xmlns:a16="http://schemas.microsoft.com/office/drawing/2014/main" id="{4BA80EEB-9D7B-445B-994F-9C300A1BE10B}"/>
                </a:ext>
              </a:extLst>
            </p:cNvPr>
            <p:cNvSpPr>
              <a:spLocks noChangeArrowheads="1"/>
            </p:cNvSpPr>
            <p:nvPr/>
          </p:nvSpPr>
          <p:spPr bwMode="auto">
            <a:xfrm>
              <a:off x="6524141" y="6024906"/>
              <a:ext cx="817008"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Message sent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to Chatbot</a:t>
              </a:r>
            </a:p>
          </p:txBody>
        </p:sp>
        <p:cxnSp>
          <p:nvCxnSpPr>
            <p:cNvPr id="108" name="Straight Arrow Connector 107">
              <a:extLst>
                <a:ext uri="{FF2B5EF4-FFF2-40B4-BE49-F238E27FC236}">
                  <a16:creationId xmlns:a16="http://schemas.microsoft.com/office/drawing/2014/main" id="{C1FA27A6-9A46-4F5A-A71F-799E39C80597}"/>
                </a:ext>
              </a:extLst>
            </p:cNvPr>
            <p:cNvCxnSpPr>
              <a:cxnSpLocks/>
            </p:cNvCxnSpPr>
            <p:nvPr/>
          </p:nvCxnSpPr>
          <p:spPr>
            <a:xfrm>
              <a:off x="6932643" y="5200650"/>
              <a:ext cx="0" cy="299085"/>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2" name="Freeform 28">
              <a:extLst>
                <a:ext uri="{FF2B5EF4-FFF2-40B4-BE49-F238E27FC236}">
                  <a16:creationId xmlns:a16="http://schemas.microsoft.com/office/drawing/2014/main" id="{1DAD06F6-E831-478D-82A1-8E31B005E62E}"/>
                </a:ext>
              </a:extLst>
            </p:cNvPr>
            <p:cNvSpPr>
              <a:spLocks/>
            </p:cNvSpPr>
            <p:nvPr/>
          </p:nvSpPr>
          <p:spPr bwMode="auto">
            <a:xfrm>
              <a:off x="669917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3" name="Rectangle 92">
              <a:extLst>
                <a:ext uri="{FF2B5EF4-FFF2-40B4-BE49-F238E27FC236}">
                  <a16:creationId xmlns:a16="http://schemas.microsoft.com/office/drawing/2014/main" id="{DBC3B1B7-EFB5-4478-AB43-D6148BA8FFF2}"/>
                </a:ext>
              </a:extLst>
            </p:cNvPr>
            <p:cNvSpPr>
              <a:spLocks noChangeArrowheads="1"/>
            </p:cNvSpPr>
            <p:nvPr/>
          </p:nvSpPr>
          <p:spPr bwMode="auto">
            <a:xfrm>
              <a:off x="6882145" y="4841872"/>
              <a:ext cx="111328"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cxnSp>
          <p:nvCxnSpPr>
            <p:cNvPr id="111" name="Straight Arrow Connector 110">
              <a:extLst>
                <a:ext uri="{FF2B5EF4-FFF2-40B4-BE49-F238E27FC236}">
                  <a16:creationId xmlns:a16="http://schemas.microsoft.com/office/drawing/2014/main" id="{9A28D600-5EA9-4EE3-A4E2-B85BBE6E6801}"/>
                </a:ext>
              </a:extLst>
            </p:cNvPr>
            <p:cNvCxnSpPr>
              <a:cxnSpLocks/>
            </p:cNvCxnSpPr>
            <p:nvPr/>
          </p:nvCxnSpPr>
          <p:spPr>
            <a:xfrm>
              <a:off x="717426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FB8A53B-4044-4A06-93A8-EC7235E4C28B}"/>
                </a:ext>
              </a:extLst>
            </p:cNvPr>
            <p:cNvGrpSpPr/>
            <p:nvPr/>
          </p:nvGrpSpPr>
          <p:grpSpPr>
            <a:xfrm>
              <a:off x="6685778" y="5466284"/>
              <a:ext cx="493731" cy="452823"/>
              <a:chOff x="10483366" y="5527244"/>
              <a:chExt cx="493731" cy="452823"/>
            </a:xfrm>
          </p:grpSpPr>
          <p:sp>
            <p:nvSpPr>
              <p:cNvPr id="96" name="Rectangle 52">
                <a:extLst>
                  <a:ext uri="{FF2B5EF4-FFF2-40B4-BE49-F238E27FC236}">
                    <a16:creationId xmlns:a16="http://schemas.microsoft.com/office/drawing/2014/main" id="{80C0CEBB-762F-4714-B388-E3BCE027A705}"/>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7" name="Rectangle 53">
                <a:extLst>
                  <a:ext uri="{FF2B5EF4-FFF2-40B4-BE49-F238E27FC236}">
                    <a16:creationId xmlns:a16="http://schemas.microsoft.com/office/drawing/2014/main" id="{140A4631-B0B9-42FA-827E-C959F351210D}"/>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8" name="Rectangle 54">
                <a:extLst>
                  <a:ext uri="{FF2B5EF4-FFF2-40B4-BE49-F238E27FC236}">
                    <a16:creationId xmlns:a16="http://schemas.microsoft.com/office/drawing/2014/main" id="{72530242-2C69-49C2-A422-320C0D0A0D79}"/>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9" name="Oval 55">
                <a:extLst>
                  <a:ext uri="{FF2B5EF4-FFF2-40B4-BE49-F238E27FC236}">
                    <a16:creationId xmlns:a16="http://schemas.microsoft.com/office/drawing/2014/main" id="{AE12760B-F3C8-4796-A1AC-BF9BD33BF7EA}"/>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0" name="Oval 56">
                <a:extLst>
                  <a:ext uri="{FF2B5EF4-FFF2-40B4-BE49-F238E27FC236}">
                    <a16:creationId xmlns:a16="http://schemas.microsoft.com/office/drawing/2014/main" id="{9A66709C-44A6-4342-B655-BF3140BB0F26}"/>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1" name="Oval 57">
                <a:extLst>
                  <a:ext uri="{FF2B5EF4-FFF2-40B4-BE49-F238E27FC236}">
                    <a16:creationId xmlns:a16="http://schemas.microsoft.com/office/drawing/2014/main" id="{A1E3B290-1D10-4AF8-BFED-CA9166A787DB}"/>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2" name="Oval 58">
                <a:extLst>
                  <a:ext uri="{FF2B5EF4-FFF2-40B4-BE49-F238E27FC236}">
                    <a16:creationId xmlns:a16="http://schemas.microsoft.com/office/drawing/2014/main" id="{7F61C2D2-6136-44A6-9E1C-AA1593B3AA07}"/>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3" name="Freeform 59">
                <a:extLst>
                  <a:ext uri="{FF2B5EF4-FFF2-40B4-BE49-F238E27FC236}">
                    <a16:creationId xmlns:a16="http://schemas.microsoft.com/office/drawing/2014/main" id="{8323A036-C4F6-4C78-91F9-175D09089063}"/>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4" name="Freeform 60">
                <a:extLst>
                  <a:ext uri="{FF2B5EF4-FFF2-40B4-BE49-F238E27FC236}">
                    <a16:creationId xmlns:a16="http://schemas.microsoft.com/office/drawing/2014/main" id="{5FC2E09B-9238-45F5-A172-ADE45D9E9205}"/>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5" name="Oval 61">
                <a:extLst>
                  <a:ext uri="{FF2B5EF4-FFF2-40B4-BE49-F238E27FC236}">
                    <a16:creationId xmlns:a16="http://schemas.microsoft.com/office/drawing/2014/main" id="{9562210A-CB41-4778-BAC6-2EAE4EBFBC37}"/>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6" name="Freeform 62">
                <a:extLst>
                  <a:ext uri="{FF2B5EF4-FFF2-40B4-BE49-F238E27FC236}">
                    <a16:creationId xmlns:a16="http://schemas.microsoft.com/office/drawing/2014/main" id="{30DEFAD5-7282-4169-9DB0-A819C946A6FB}"/>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7" name="Oval 63">
                <a:extLst>
                  <a:ext uri="{FF2B5EF4-FFF2-40B4-BE49-F238E27FC236}">
                    <a16:creationId xmlns:a16="http://schemas.microsoft.com/office/drawing/2014/main" id="{A367464B-459C-4DAD-B7B7-40BBEE056B4D}"/>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88" name="Rectangle: Rounded Corners 87">
              <a:extLst>
                <a:ext uri="{FF2B5EF4-FFF2-40B4-BE49-F238E27FC236}">
                  <a16:creationId xmlns:a16="http://schemas.microsoft.com/office/drawing/2014/main" id="{AE54FA50-290E-4EC7-A62A-A6411C71E159}"/>
                </a:ext>
              </a:extLst>
            </p:cNvPr>
            <p:cNvSpPr/>
            <p:nvPr/>
          </p:nvSpPr>
          <p:spPr bwMode="auto">
            <a:xfrm>
              <a:off x="7914489" y="5222881"/>
              <a:ext cx="2452099"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4" name="Group 113">
              <a:extLst>
                <a:ext uri="{FF2B5EF4-FFF2-40B4-BE49-F238E27FC236}">
                  <a16:creationId xmlns:a16="http://schemas.microsoft.com/office/drawing/2014/main" id="{C0131F48-EE61-4B32-B582-A5856AB6297B}"/>
                </a:ext>
              </a:extLst>
            </p:cNvPr>
            <p:cNvGrpSpPr/>
            <p:nvPr/>
          </p:nvGrpSpPr>
          <p:grpSpPr>
            <a:xfrm>
              <a:off x="7917950" y="5107427"/>
              <a:ext cx="452260" cy="417074"/>
              <a:chOff x="7989965" y="5173839"/>
              <a:chExt cx="308230" cy="284249"/>
            </a:xfrm>
          </p:grpSpPr>
          <p:sp>
            <p:nvSpPr>
              <p:cNvPr id="109" name="Rectangle 108">
                <a:extLst>
                  <a:ext uri="{FF2B5EF4-FFF2-40B4-BE49-F238E27FC236}">
                    <a16:creationId xmlns:a16="http://schemas.microsoft.com/office/drawing/2014/main" id="{AF1DB662-0CC8-454A-BBCC-8CB30E8296B9}"/>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1" name="Group 90">
                <a:extLst>
                  <a:ext uri="{FF2B5EF4-FFF2-40B4-BE49-F238E27FC236}">
                    <a16:creationId xmlns:a16="http://schemas.microsoft.com/office/drawing/2014/main" id="{02CE73BC-26A2-404C-8D3A-FB4FD168387C}"/>
                  </a:ext>
                </a:extLst>
              </p:cNvPr>
              <p:cNvGrpSpPr/>
              <p:nvPr/>
            </p:nvGrpSpPr>
            <p:grpSpPr>
              <a:xfrm>
                <a:off x="7989965" y="5173839"/>
                <a:ext cx="308230" cy="284249"/>
                <a:chOff x="7875624" y="5410159"/>
                <a:chExt cx="308230" cy="284249"/>
              </a:xfrm>
            </p:grpSpPr>
            <p:sp>
              <p:nvSpPr>
                <p:cNvPr id="37" name="Freeform 17">
                  <a:extLst>
                    <a:ext uri="{FF2B5EF4-FFF2-40B4-BE49-F238E27FC236}">
                      <a16:creationId xmlns:a16="http://schemas.microsoft.com/office/drawing/2014/main" id="{380E7EFC-238B-4BFC-BFA1-3CE2F2515FCF}"/>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90" name="Group 89">
                  <a:extLst>
                    <a:ext uri="{FF2B5EF4-FFF2-40B4-BE49-F238E27FC236}">
                      <a16:creationId xmlns:a16="http://schemas.microsoft.com/office/drawing/2014/main" id="{19350A35-76BE-4A7F-B6C2-4D2897B04DFF}"/>
                    </a:ext>
                  </a:extLst>
                </p:cNvPr>
                <p:cNvGrpSpPr/>
                <p:nvPr/>
              </p:nvGrpSpPr>
              <p:grpSpPr>
                <a:xfrm>
                  <a:off x="7875624" y="5410159"/>
                  <a:ext cx="308230" cy="284249"/>
                  <a:chOff x="7875624" y="5410159"/>
                  <a:chExt cx="308230" cy="284249"/>
                </a:xfrm>
              </p:grpSpPr>
              <p:sp>
                <p:nvSpPr>
                  <p:cNvPr id="35" name="Freeform 15">
                    <a:extLst>
                      <a:ext uri="{FF2B5EF4-FFF2-40B4-BE49-F238E27FC236}">
                        <a16:creationId xmlns:a16="http://schemas.microsoft.com/office/drawing/2014/main" id="{50C61E6E-74C6-46DC-B890-2BEBE1BF02ED}"/>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 name="Freeform 16">
                    <a:extLst>
                      <a:ext uri="{FF2B5EF4-FFF2-40B4-BE49-F238E27FC236}">
                        <a16:creationId xmlns:a16="http://schemas.microsoft.com/office/drawing/2014/main" id="{4FE5190D-3F8F-4441-A893-0E23DB249BF8}"/>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9" name="Freeform 19">
                    <a:extLst>
                      <a:ext uri="{FF2B5EF4-FFF2-40B4-BE49-F238E27FC236}">
                        <a16:creationId xmlns:a16="http://schemas.microsoft.com/office/drawing/2014/main" id="{6A373F91-1126-41FC-B4BB-C9932F2F48F9}"/>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117" name="Straight Arrow Connector 116">
              <a:extLst>
                <a:ext uri="{FF2B5EF4-FFF2-40B4-BE49-F238E27FC236}">
                  <a16:creationId xmlns:a16="http://schemas.microsoft.com/office/drawing/2014/main" id="{148967FB-0D5C-4677-8177-A8ACFF927EEC}"/>
                </a:ext>
              </a:extLst>
            </p:cNvPr>
            <p:cNvCxnSpPr>
              <a:cxnSpLocks/>
            </p:cNvCxnSpPr>
            <p:nvPr/>
          </p:nvCxnSpPr>
          <p:spPr>
            <a:xfrm>
              <a:off x="1037085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18" name="Rectangle 47">
              <a:extLst>
                <a:ext uri="{FF2B5EF4-FFF2-40B4-BE49-F238E27FC236}">
                  <a16:creationId xmlns:a16="http://schemas.microsoft.com/office/drawing/2014/main" id="{DD4518B0-AE6A-469D-88D8-F864365939DE}"/>
                </a:ext>
              </a:extLst>
            </p:cNvPr>
            <p:cNvSpPr>
              <a:spLocks noChangeArrowheads="1"/>
            </p:cNvSpPr>
            <p:nvPr/>
          </p:nvSpPr>
          <p:spPr bwMode="auto">
            <a:xfrm>
              <a:off x="8095488" y="6260060"/>
              <a:ext cx="2090101"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Cortana Analytics answers questions</a:t>
              </a:r>
            </a:p>
          </p:txBody>
        </p:sp>
        <p:grpSp>
          <p:nvGrpSpPr>
            <p:cNvPr id="120" name="cortana">
              <a:extLst>
                <a:ext uri="{FF2B5EF4-FFF2-40B4-BE49-F238E27FC236}">
                  <a16:creationId xmlns:a16="http://schemas.microsoft.com/office/drawing/2014/main" id="{59B4AE92-3451-4ECC-B030-F171B3FD4B77}"/>
                </a:ext>
              </a:extLst>
            </p:cNvPr>
            <p:cNvGrpSpPr>
              <a:grpSpLocks noChangeAspect="1"/>
            </p:cNvGrpSpPr>
            <p:nvPr/>
          </p:nvGrpSpPr>
          <p:grpSpPr bwMode="auto">
            <a:xfrm>
              <a:off x="9523521" y="5516351"/>
              <a:ext cx="393700" cy="393700"/>
              <a:chOff x="2059" y="1500"/>
              <a:chExt cx="248" cy="248"/>
            </a:xfrm>
            <a:solidFill>
              <a:srgbClr val="525252"/>
            </a:solidFill>
          </p:grpSpPr>
          <p:sp>
            <p:nvSpPr>
              <p:cNvPr id="121" name="Freeform 21">
                <a:extLst>
                  <a:ext uri="{FF2B5EF4-FFF2-40B4-BE49-F238E27FC236}">
                    <a16:creationId xmlns:a16="http://schemas.microsoft.com/office/drawing/2014/main" id="{541890B4-2705-498C-B2E8-C1696F3DF260}"/>
                  </a:ext>
                </a:extLst>
              </p:cNvPr>
              <p:cNvSpPr>
                <a:spLocks noEditPoints="1"/>
              </p:cNvSpPr>
              <p:nvPr/>
            </p:nvSpPr>
            <p:spPr bwMode="auto">
              <a:xfrm>
                <a:off x="2059" y="1500"/>
                <a:ext cx="248" cy="248"/>
              </a:xfrm>
              <a:custGeom>
                <a:avLst/>
                <a:gdLst>
                  <a:gd name="T0" fmla="*/ 171 w 342"/>
                  <a:gd name="T1" fmla="*/ 319 h 342"/>
                  <a:gd name="T2" fmla="*/ 131 w 342"/>
                  <a:gd name="T3" fmla="*/ 313 h 342"/>
                  <a:gd name="T4" fmla="*/ 96 w 342"/>
                  <a:gd name="T5" fmla="*/ 299 h 342"/>
                  <a:gd name="T6" fmla="*/ 67 w 342"/>
                  <a:gd name="T7" fmla="*/ 275 h 342"/>
                  <a:gd name="T8" fmla="*/ 43 w 342"/>
                  <a:gd name="T9" fmla="*/ 245 h 342"/>
                  <a:gd name="T10" fmla="*/ 29 w 342"/>
                  <a:gd name="T11" fmla="*/ 211 h 342"/>
                  <a:gd name="T12" fmla="*/ 23 w 342"/>
                  <a:gd name="T13" fmla="*/ 171 h 342"/>
                  <a:gd name="T14" fmla="*/ 29 w 342"/>
                  <a:gd name="T15" fmla="*/ 132 h 342"/>
                  <a:gd name="T16" fmla="*/ 43 w 342"/>
                  <a:gd name="T17" fmla="*/ 97 h 342"/>
                  <a:gd name="T18" fmla="*/ 67 w 342"/>
                  <a:gd name="T19" fmla="*/ 67 h 342"/>
                  <a:gd name="T20" fmla="*/ 96 w 342"/>
                  <a:gd name="T21" fmla="*/ 44 h 342"/>
                  <a:gd name="T22" fmla="*/ 131 w 342"/>
                  <a:gd name="T23" fmla="*/ 29 h 342"/>
                  <a:gd name="T24" fmla="*/ 171 w 342"/>
                  <a:gd name="T25" fmla="*/ 24 h 342"/>
                  <a:gd name="T26" fmla="*/ 210 w 342"/>
                  <a:gd name="T27" fmla="*/ 29 h 342"/>
                  <a:gd name="T28" fmla="*/ 244 w 342"/>
                  <a:gd name="T29" fmla="*/ 44 h 342"/>
                  <a:gd name="T30" fmla="*/ 275 w 342"/>
                  <a:gd name="T31" fmla="*/ 67 h 342"/>
                  <a:gd name="T32" fmla="*/ 298 w 342"/>
                  <a:gd name="T33" fmla="*/ 97 h 342"/>
                  <a:gd name="T34" fmla="*/ 313 w 342"/>
                  <a:gd name="T35" fmla="*/ 132 h 342"/>
                  <a:gd name="T36" fmla="*/ 318 w 342"/>
                  <a:gd name="T37" fmla="*/ 171 h 342"/>
                  <a:gd name="T38" fmla="*/ 313 w 342"/>
                  <a:gd name="T39" fmla="*/ 211 h 342"/>
                  <a:gd name="T40" fmla="*/ 298 w 342"/>
                  <a:gd name="T41" fmla="*/ 245 h 342"/>
                  <a:gd name="T42" fmla="*/ 275 w 342"/>
                  <a:gd name="T43" fmla="*/ 275 h 342"/>
                  <a:gd name="T44" fmla="*/ 244 w 342"/>
                  <a:gd name="T45" fmla="*/ 299 h 342"/>
                  <a:gd name="T46" fmla="*/ 210 w 342"/>
                  <a:gd name="T47" fmla="*/ 313 h 342"/>
                  <a:gd name="T48" fmla="*/ 171 w 342"/>
                  <a:gd name="T49" fmla="*/ 319 h 342"/>
                  <a:gd name="T50" fmla="*/ 171 w 342"/>
                  <a:gd name="T51" fmla="*/ 0 h 342"/>
                  <a:gd name="T52" fmla="*/ 125 w 342"/>
                  <a:gd name="T53" fmla="*/ 6 h 342"/>
                  <a:gd name="T54" fmla="*/ 85 w 342"/>
                  <a:gd name="T55" fmla="*/ 24 h 342"/>
                  <a:gd name="T56" fmla="*/ 50 w 342"/>
                  <a:gd name="T57" fmla="*/ 51 h 342"/>
                  <a:gd name="T58" fmla="*/ 23 w 342"/>
                  <a:gd name="T59" fmla="*/ 85 h 342"/>
                  <a:gd name="T60" fmla="*/ 5 w 342"/>
                  <a:gd name="T61" fmla="*/ 126 h 342"/>
                  <a:gd name="T62" fmla="*/ 0 w 342"/>
                  <a:gd name="T63" fmla="*/ 171 h 342"/>
                  <a:gd name="T64" fmla="*/ 5 w 342"/>
                  <a:gd name="T65" fmla="*/ 216 h 342"/>
                  <a:gd name="T66" fmla="*/ 23 w 342"/>
                  <a:gd name="T67" fmla="*/ 257 h 342"/>
                  <a:gd name="T68" fmla="*/ 50 w 342"/>
                  <a:gd name="T69" fmla="*/ 292 h 342"/>
                  <a:gd name="T70" fmla="*/ 85 w 342"/>
                  <a:gd name="T71" fmla="*/ 319 h 342"/>
                  <a:gd name="T72" fmla="*/ 125 w 342"/>
                  <a:gd name="T73" fmla="*/ 336 h 342"/>
                  <a:gd name="T74" fmla="*/ 171 w 342"/>
                  <a:gd name="T75" fmla="*/ 342 h 342"/>
                  <a:gd name="T76" fmla="*/ 215 w 342"/>
                  <a:gd name="T77" fmla="*/ 336 h 342"/>
                  <a:gd name="T78" fmla="*/ 257 w 342"/>
                  <a:gd name="T79" fmla="*/ 319 h 342"/>
                  <a:gd name="T80" fmla="*/ 291 w 342"/>
                  <a:gd name="T81" fmla="*/ 292 h 342"/>
                  <a:gd name="T82" fmla="*/ 318 w 342"/>
                  <a:gd name="T83" fmla="*/ 257 h 342"/>
                  <a:gd name="T84" fmla="*/ 335 w 342"/>
                  <a:gd name="T85" fmla="*/ 216 h 342"/>
                  <a:gd name="T86" fmla="*/ 342 w 342"/>
                  <a:gd name="T87" fmla="*/ 171 h 342"/>
                  <a:gd name="T88" fmla="*/ 335 w 342"/>
                  <a:gd name="T89" fmla="*/ 126 h 342"/>
                  <a:gd name="T90" fmla="*/ 318 w 342"/>
                  <a:gd name="T91" fmla="*/ 85 h 342"/>
                  <a:gd name="T92" fmla="*/ 291 w 342"/>
                  <a:gd name="T93" fmla="*/ 51 h 342"/>
                  <a:gd name="T94" fmla="*/ 257 w 342"/>
                  <a:gd name="T95" fmla="*/ 24 h 342"/>
                  <a:gd name="T96" fmla="*/ 215 w 342"/>
                  <a:gd name="T97" fmla="*/ 6 h 342"/>
                  <a:gd name="T98" fmla="*/ 171 w 342"/>
                  <a:gd name="T99"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2" h="342">
                    <a:moveTo>
                      <a:pt x="171" y="319"/>
                    </a:moveTo>
                    <a:cubicBezTo>
                      <a:pt x="157" y="319"/>
                      <a:pt x="144" y="317"/>
                      <a:pt x="131" y="313"/>
                    </a:cubicBezTo>
                    <a:cubicBezTo>
                      <a:pt x="119" y="310"/>
                      <a:pt x="107" y="304"/>
                      <a:pt x="96" y="299"/>
                    </a:cubicBezTo>
                    <a:cubicBezTo>
                      <a:pt x="86" y="292"/>
                      <a:pt x="76" y="284"/>
                      <a:pt x="67" y="275"/>
                    </a:cubicBezTo>
                    <a:cubicBezTo>
                      <a:pt x="58" y="266"/>
                      <a:pt x="50" y="256"/>
                      <a:pt x="43" y="245"/>
                    </a:cubicBezTo>
                    <a:cubicBezTo>
                      <a:pt x="36" y="235"/>
                      <a:pt x="32" y="223"/>
                      <a:pt x="29" y="211"/>
                    </a:cubicBezTo>
                    <a:cubicBezTo>
                      <a:pt x="25" y="198"/>
                      <a:pt x="23" y="185"/>
                      <a:pt x="23" y="171"/>
                    </a:cubicBezTo>
                    <a:cubicBezTo>
                      <a:pt x="23" y="158"/>
                      <a:pt x="25" y="145"/>
                      <a:pt x="29" y="132"/>
                    </a:cubicBezTo>
                    <a:cubicBezTo>
                      <a:pt x="32" y="120"/>
                      <a:pt x="36" y="108"/>
                      <a:pt x="43" y="97"/>
                    </a:cubicBezTo>
                    <a:cubicBezTo>
                      <a:pt x="50" y="86"/>
                      <a:pt x="58" y="76"/>
                      <a:pt x="67" y="67"/>
                    </a:cubicBezTo>
                    <a:cubicBezTo>
                      <a:pt x="76" y="58"/>
                      <a:pt x="86" y="51"/>
                      <a:pt x="96" y="44"/>
                    </a:cubicBezTo>
                    <a:cubicBezTo>
                      <a:pt x="107" y="37"/>
                      <a:pt x="119" y="33"/>
                      <a:pt x="131" y="29"/>
                    </a:cubicBezTo>
                    <a:cubicBezTo>
                      <a:pt x="144" y="26"/>
                      <a:pt x="157" y="24"/>
                      <a:pt x="171" y="24"/>
                    </a:cubicBezTo>
                    <a:cubicBezTo>
                      <a:pt x="184" y="24"/>
                      <a:pt x="197" y="26"/>
                      <a:pt x="210" y="29"/>
                    </a:cubicBezTo>
                    <a:cubicBezTo>
                      <a:pt x="222" y="33"/>
                      <a:pt x="234" y="37"/>
                      <a:pt x="244" y="44"/>
                    </a:cubicBezTo>
                    <a:cubicBezTo>
                      <a:pt x="256" y="51"/>
                      <a:pt x="266" y="58"/>
                      <a:pt x="275" y="67"/>
                    </a:cubicBezTo>
                    <a:cubicBezTo>
                      <a:pt x="283" y="76"/>
                      <a:pt x="291" y="86"/>
                      <a:pt x="298" y="97"/>
                    </a:cubicBezTo>
                    <a:cubicBezTo>
                      <a:pt x="304" y="108"/>
                      <a:pt x="309" y="120"/>
                      <a:pt x="313" y="132"/>
                    </a:cubicBezTo>
                    <a:cubicBezTo>
                      <a:pt x="316" y="145"/>
                      <a:pt x="318" y="158"/>
                      <a:pt x="318" y="171"/>
                    </a:cubicBezTo>
                    <a:cubicBezTo>
                      <a:pt x="318" y="185"/>
                      <a:pt x="316" y="198"/>
                      <a:pt x="313" y="211"/>
                    </a:cubicBezTo>
                    <a:cubicBezTo>
                      <a:pt x="309" y="223"/>
                      <a:pt x="304" y="235"/>
                      <a:pt x="298" y="245"/>
                    </a:cubicBezTo>
                    <a:cubicBezTo>
                      <a:pt x="291" y="256"/>
                      <a:pt x="283" y="266"/>
                      <a:pt x="275" y="275"/>
                    </a:cubicBezTo>
                    <a:cubicBezTo>
                      <a:pt x="266" y="284"/>
                      <a:pt x="256" y="292"/>
                      <a:pt x="244" y="299"/>
                    </a:cubicBezTo>
                    <a:cubicBezTo>
                      <a:pt x="234" y="304"/>
                      <a:pt x="222" y="310"/>
                      <a:pt x="210" y="313"/>
                    </a:cubicBezTo>
                    <a:cubicBezTo>
                      <a:pt x="197" y="317"/>
                      <a:pt x="184" y="319"/>
                      <a:pt x="171" y="319"/>
                    </a:cubicBezTo>
                    <a:moveTo>
                      <a:pt x="171" y="0"/>
                    </a:moveTo>
                    <a:cubicBezTo>
                      <a:pt x="155" y="0"/>
                      <a:pt x="139" y="3"/>
                      <a:pt x="125" y="6"/>
                    </a:cubicBezTo>
                    <a:cubicBezTo>
                      <a:pt x="110" y="10"/>
                      <a:pt x="97" y="16"/>
                      <a:pt x="85" y="24"/>
                    </a:cubicBezTo>
                    <a:cubicBezTo>
                      <a:pt x="71" y="32"/>
                      <a:pt x="60" y="41"/>
                      <a:pt x="50" y="51"/>
                    </a:cubicBezTo>
                    <a:cubicBezTo>
                      <a:pt x="40" y="61"/>
                      <a:pt x="31" y="72"/>
                      <a:pt x="23" y="85"/>
                    </a:cubicBezTo>
                    <a:cubicBezTo>
                      <a:pt x="15" y="98"/>
                      <a:pt x="10" y="111"/>
                      <a:pt x="5" y="126"/>
                    </a:cubicBezTo>
                    <a:cubicBezTo>
                      <a:pt x="2" y="140"/>
                      <a:pt x="0" y="156"/>
                      <a:pt x="0" y="171"/>
                    </a:cubicBezTo>
                    <a:cubicBezTo>
                      <a:pt x="0" y="187"/>
                      <a:pt x="2" y="202"/>
                      <a:pt x="5" y="216"/>
                    </a:cubicBezTo>
                    <a:cubicBezTo>
                      <a:pt x="10" y="231"/>
                      <a:pt x="15" y="245"/>
                      <a:pt x="23" y="257"/>
                    </a:cubicBezTo>
                    <a:cubicBezTo>
                      <a:pt x="31" y="270"/>
                      <a:pt x="40" y="282"/>
                      <a:pt x="50" y="292"/>
                    </a:cubicBezTo>
                    <a:cubicBezTo>
                      <a:pt x="60" y="302"/>
                      <a:pt x="71" y="311"/>
                      <a:pt x="85" y="319"/>
                    </a:cubicBezTo>
                    <a:cubicBezTo>
                      <a:pt x="97" y="326"/>
                      <a:pt x="110" y="332"/>
                      <a:pt x="125" y="336"/>
                    </a:cubicBezTo>
                    <a:cubicBezTo>
                      <a:pt x="139" y="340"/>
                      <a:pt x="155" y="342"/>
                      <a:pt x="171" y="342"/>
                    </a:cubicBezTo>
                    <a:cubicBezTo>
                      <a:pt x="186" y="342"/>
                      <a:pt x="201" y="340"/>
                      <a:pt x="215" y="336"/>
                    </a:cubicBezTo>
                    <a:cubicBezTo>
                      <a:pt x="230" y="332"/>
                      <a:pt x="244" y="326"/>
                      <a:pt x="257" y="319"/>
                    </a:cubicBezTo>
                    <a:cubicBezTo>
                      <a:pt x="269" y="311"/>
                      <a:pt x="281" y="302"/>
                      <a:pt x="291" y="292"/>
                    </a:cubicBezTo>
                    <a:cubicBezTo>
                      <a:pt x="301" y="282"/>
                      <a:pt x="310" y="270"/>
                      <a:pt x="318" y="257"/>
                    </a:cubicBezTo>
                    <a:cubicBezTo>
                      <a:pt x="325" y="245"/>
                      <a:pt x="332" y="231"/>
                      <a:pt x="335" y="216"/>
                    </a:cubicBezTo>
                    <a:cubicBezTo>
                      <a:pt x="339" y="202"/>
                      <a:pt x="342" y="187"/>
                      <a:pt x="342" y="171"/>
                    </a:cubicBezTo>
                    <a:cubicBezTo>
                      <a:pt x="342" y="156"/>
                      <a:pt x="339" y="140"/>
                      <a:pt x="335" y="126"/>
                    </a:cubicBezTo>
                    <a:cubicBezTo>
                      <a:pt x="332" y="111"/>
                      <a:pt x="325" y="98"/>
                      <a:pt x="318" y="85"/>
                    </a:cubicBezTo>
                    <a:cubicBezTo>
                      <a:pt x="310" y="72"/>
                      <a:pt x="301" y="61"/>
                      <a:pt x="291" y="51"/>
                    </a:cubicBezTo>
                    <a:cubicBezTo>
                      <a:pt x="281" y="41"/>
                      <a:pt x="269" y="32"/>
                      <a:pt x="257" y="24"/>
                    </a:cubicBezTo>
                    <a:cubicBezTo>
                      <a:pt x="244" y="16"/>
                      <a:pt x="230" y="10"/>
                      <a:pt x="215" y="6"/>
                    </a:cubicBezTo>
                    <a:cubicBezTo>
                      <a:pt x="201" y="3"/>
                      <a:pt x="186" y="0"/>
                      <a:pt x="171" y="0"/>
                    </a:cubicBezTo>
                  </a:path>
                </a:pathLst>
              </a:custGeom>
              <a:solidFill>
                <a:schemeClr val="accent3">
                  <a:alpha val="41961"/>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882">
                  <a:solidFill>
                    <a:srgbClr val="353535"/>
                  </a:solidFill>
                  <a:latin typeface="Segoe UI Semilight"/>
                </a:endParaRPr>
              </a:p>
            </p:txBody>
          </p:sp>
          <p:sp>
            <p:nvSpPr>
              <p:cNvPr id="122" name="Freeform 22">
                <a:extLst>
                  <a:ext uri="{FF2B5EF4-FFF2-40B4-BE49-F238E27FC236}">
                    <a16:creationId xmlns:a16="http://schemas.microsoft.com/office/drawing/2014/main" id="{EDE6C01A-D47D-4F53-BF40-C0D9493121C3}"/>
                  </a:ext>
                </a:extLst>
              </p:cNvPr>
              <p:cNvSpPr>
                <a:spLocks noEditPoints="1"/>
              </p:cNvSpPr>
              <p:nvPr/>
            </p:nvSpPr>
            <p:spPr bwMode="auto">
              <a:xfrm>
                <a:off x="2072" y="1515"/>
                <a:ext cx="220" cy="219"/>
              </a:xfrm>
              <a:custGeom>
                <a:avLst/>
                <a:gdLst>
                  <a:gd name="T0" fmla="*/ 152 w 303"/>
                  <a:gd name="T1" fmla="*/ 0 h 303"/>
                  <a:gd name="T2" fmla="*/ 191 w 303"/>
                  <a:gd name="T3" fmla="*/ 6 h 303"/>
                  <a:gd name="T4" fmla="*/ 227 w 303"/>
                  <a:gd name="T5" fmla="*/ 20 h 303"/>
                  <a:gd name="T6" fmla="*/ 258 w 303"/>
                  <a:gd name="T7" fmla="*/ 44 h 303"/>
                  <a:gd name="T8" fmla="*/ 282 w 303"/>
                  <a:gd name="T9" fmla="*/ 75 h 303"/>
                  <a:gd name="T10" fmla="*/ 297 w 303"/>
                  <a:gd name="T11" fmla="*/ 111 h 303"/>
                  <a:gd name="T12" fmla="*/ 303 w 303"/>
                  <a:gd name="T13" fmla="*/ 151 h 303"/>
                  <a:gd name="T14" fmla="*/ 297 w 303"/>
                  <a:gd name="T15" fmla="*/ 191 h 303"/>
                  <a:gd name="T16" fmla="*/ 282 w 303"/>
                  <a:gd name="T17" fmla="*/ 227 h 303"/>
                  <a:gd name="T18" fmla="*/ 258 w 303"/>
                  <a:gd name="T19" fmla="*/ 258 h 303"/>
                  <a:gd name="T20" fmla="*/ 227 w 303"/>
                  <a:gd name="T21" fmla="*/ 281 h 303"/>
                  <a:gd name="T22" fmla="*/ 191 w 303"/>
                  <a:gd name="T23" fmla="*/ 297 h 303"/>
                  <a:gd name="T24" fmla="*/ 152 w 303"/>
                  <a:gd name="T25" fmla="*/ 303 h 303"/>
                  <a:gd name="T26" fmla="*/ 111 w 303"/>
                  <a:gd name="T27" fmla="*/ 297 h 303"/>
                  <a:gd name="T28" fmla="*/ 75 w 303"/>
                  <a:gd name="T29" fmla="*/ 281 h 303"/>
                  <a:gd name="T30" fmla="*/ 44 w 303"/>
                  <a:gd name="T31" fmla="*/ 258 h 303"/>
                  <a:gd name="T32" fmla="*/ 21 w 303"/>
                  <a:gd name="T33" fmla="*/ 227 h 303"/>
                  <a:gd name="T34" fmla="*/ 6 w 303"/>
                  <a:gd name="T35" fmla="*/ 191 h 303"/>
                  <a:gd name="T36" fmla="*/ 0 w 303"/>
                  <a:gd name="T37" fmla="*/ 151 h 303"/>
                  <a:gd name="T38" fmla="*/ 6 w 303"/>
                  <a:gd name="T39" fmla="*/ 111 h 303"/>
                  <a:gd name="T40" fmla="*/ 21 w 303"/>
                  <a:gd name="T41" fmla="*/ 75 h 303"/>
                  <a:gd name="T42" fmla="*/ 44 w 303"/>
                  <a:gd name="T43" fmla="*/ 44 h 303"/>
                  <a:gd name="T44" fmla="*/ 75 w 303"/>
                  <a:gd name="T45" fmla="*/ 20 h 303"/>
                  <a:gd name="T46" fmla="*/ 111 w 303"/>
                  <a:gd name="T47" fmla="*/ 6 h 303"/>
                  <a:gd name="T48" fmla="*/ 152 w 303"/>
                  <a:gd name="T49" fmla="*/ 0 h 303"/>
                  <a:gd name="T50" fmla="*/ 152 w 303"/>
                  <a:gd name="T51" fmla="*/ 272 h 303"/>
                  <a:gd name="T52" fmla="*/ 183 w 303"/>
                  <a:gd name="T53" fmla="*/ 269 h 303"/>
                  <a:gd name="T54" fmla="*/ 213 w 303"/>
                  <a:gd name="T55" fmla="*/ 256 h 303"/>
                  <a:gd name="T56" fmla="*/ 237 w 303"/>
                  <a:gd name="T57" fmla="*/ 237 h 303"/>
                  <a:gd name="T58" fmla="*/ 257 w 303"/>
                  <a:gd name="T59" fmla="*/ 212 h 303"/>
                  <a:gd name="T60" fmla="*/ 269 w 303"/>
                  <a:gd name="T61" fmla="*/ 184 h 303"/>
                  <a:gd name="T62" fmla="*/ 272 w 303"/>
                  <a:gd name="T63" fmla="*/ 151 h 303"/>
                  <a:gd name="T64" fmla="*/ 269 w 303"/>
                  <a:gd name="T65" fmla="*/ 119 h 303"/>
                  <a:gd name="T66" fmla="*/ 257 w 303"/>
                  <a:gd name="T67" fmla="*/ 90 h 303"/>
                  <a:gd name="T68" fmla="*/ 237 w 303"/>
                  <a:gd name="T69" fmla="*/ 66 h 303"/>
                  <a:gd name="T70" fmla="*/ 213 w 303"/>
                  <a:gd name="T71" fmla="*/ 46 h 303"/>
                  <a:gd name="T72" fmla="*/ 183 w 303"/>
                  <a:gd name="T73" fmla="*/ 34 h 303"/>
                  <a:gd name="T74" fmla="*/ 152 w 303"/>
                  <a:gd name="T75" fmla="*/ 29 h 303"/>
                  <a:gd name="T76" fmla="*/ 119 w 303"/>
                  <a:gd name="T77" fmla="*/ 34 h 303"/>
                  <a:gd name="T78" fmla="*/ 91 w 303"/>
                  <a:gd name="T79" fmla="*/ 46 h 303"/>
                  <a:gd name="T80" fmla="*/ 66 w 303"/>
                  <a:gd name="T81" fmla="*/ 66 h 303"/>
                  <a:gd name="T82" fmla="*/ 47 w 303"/>
                  <a:gd name="T83" fmla="*/ 90 h 303"/>
                  <a:gd name="T84" fmla="*/ 34 w 303"/>
                  <a:gd name="T85" fmla="*/ 119 h 303"/>
                  <a:gd name="T86" fmla="*/ 30 w 303"/>
                  <a:gd name="T87" fmla="*/ 151 h 303"/>
                  <a:gd name="T88" fmla="*/ 34 w 303"/>
                  <a:gd name="T89" fmla="*/ 183 h 303"/>
                  <a:gd name="T90" fmla="*/ 47 w 303"/>
                  <a:gd name="T91" fmla="*/ 212 h 303"/>
                  <a:gd name="T92" fmla="*/ 66 w 303"/>
                  <a:gd name="T93" fmla="*/ 237 h 303"/>
                  <a:gd name="T94" fmla="*/ 91 w 303"/>
                  <a:gd name="T95" fmla="*/ 256 h 303"/>
                  <a:gd name="T96" fmla="*/ 119 w 303"/>
                  <a:gd name="T97" fmla="*/ 269 h 303"/>
                  <a:gd name="T98" fmla="*/ 152 w 303"/>
                  <a:gd name="T99" fmla="*/ 2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3" h="303">
                    <a:moveTo>
                      <a:pt x="152" y="0"/>
                    </a:moveTo>
                    <a:cubicBezTo>
                      <a:pt x="165" y="0"/>
                      <a:pt x="179" y="2"/>
                      <a:pt x="191" y="6"/>
                    </a:cubicBezTo>
                    <a:cubicBezTo>
                      <a:pt x="205" y="9"/>
                      <a:pt x="216" y="15"/>
                      <a:pt x="227" y="20"/>
                    </a:cubicBezTo>
                    <a:cubicBezTo>
                      <a:pt x="239" y="27"/>
                      <a:pt x="249" y="35"/>
                      <a:pt x="258" y="44"/>
                    </a:cubicBezTo>
                    <a:cubicBezTo>
                      <a:pt x="268" y="53"/>
                      <a:pt x="275" y="63"/>
                      <a:pt x="282" y="75"/>
                    </a:cubicBezTo>
                    <a:cubicBezTo>
                      <a:pt x="288" y="86"/>
                      <a:pt x="294" y="98"/>
                      <a:pt x="297" y="111"/>
                    </a:cubicBezTo>
                    <a:cubicBezTo>
                      <a:pt x="301" y="124"/>
                      <a:pt x="303" y="138"/>
                      <a:pt x="303" y="151"/>
                    </a:cubicBezTo>
                    <a:cubicBezTo>
                      <a:pt x="303" y="165"/>
                      <a:pt x="301" y="179"/>
                      <a:pt x="297" y="191"/>
                    </a:cubicBezTo>
                    <a:cubicBezTo>
                      <a:pt x="294" y="205"/>
                      <a:pt x="288" y="216"/>
                      <a:pt x="282" y="227"/>
                    </a:cubicBezTo>
                    <a:cubicBezTo>
                      <a:pt x="275" y="238"/>
                      <a:pt x="268" y="249"/>
                      <a:pt x="258" y="258"/>
                    </a:cubicBezTo>
                    <a:cubicBezTo>
                      <a:pt x="249" y="268"/>
                      <a:pt x="239" y="275"/>
                      <a:pt x="227" y="281"/>
                    </a:cubicBezTo>
                    <a:cubicBezTo>
                      <a:pt x="216" y="288"/>
                      <a:pt x="205" y="294"/>
                      <a:pt x="191" y="297"/>
                    </a:cubicBezTo>
                    <a:cubicBezTo>
                      <a:pt x="179" y="301"/>
                      <a:pt x="165" y="303"/>
                      <a:pt x="152" y="303"/>
                    </a:cubicBezTo>
                    <a:cubicBezTo>
                      <a:pt x="138" y="303"/>
                      <a:pt x="124" y="301"/>
                      <a:pt x="111" y="297"/>
                    </a:cubicBezTo>
                    <a:cubicBezTo>
                      <a:pt x="98" y="294"/>
                      <a:pt x="86" y="288"/>
                      <a:pt x="75" y="281"/>
                    </a:cubicBezTo>
                    <a:cubicBezTo>
                      <a:pt x="63" y="275"/>
                      <a:pt x="53" y="268"/>
                      <a:pt x="44" y="258"/>
                    </a:cubicBezTo>
                    <a:cubicBezTo>
                      <a:pt x="35" y="249"/>
                      <a:pt x="27" y="238"/>
                      <a:pt x="21" y="227"/>
                    </a:cubicBezTo>
                    <a:cubicBezTo>
                      <a:pt x="15" y="216"/>
                      <a:pt x="9" y="205"/>
                      <a:pt x="6" y="191"/>
                    </a:cubicBezTo>
                    <a:cubicBezTo>
                      <a:pt x="2" y="179"/>
                      <a:pt x="0" y="165"/>
                      <a:pt x="0" y="151"/>
                    </a:cubicBezTo>
                    <a:cubicBezTo>
                      <a:pt x="0" y="138"/>
                      <a:pt x="2" y="124"/>
                      <a:pt x="6" y="111"/>
                    </a:cubicBezTo>
                    <a:cubicBezTo>
                      <a:pt x="9" y="98"/>
                      <a:pt x="15" y="86"/>
                      <a:pt x="21" y="75"/>
                    </a:cubicBezTo>
                    <a:cubicBezTo>
                      <a:pt x="27" y="63"/>
                      <a:pt x="35" y="53"/>
                      <a:pt x="44" y="44"/>
                    </a:cubicBezTo>
                    <a:cubicBezTo>
                      <a:pt x="53" y="35"/>
                      <a:pt x="63" y="27"/>
                      <a:pt x="75" y="20"/>
                    </a:cubicBezTo>
                    <a:cubicBezTo>
                      <a:pt x="86" y="15"/>
                      <a:pt x="98" y="9"/>
                      <a:pt x="111" y="6"/>
                    </a:cubicBezTo>
                    <a:cubicBezTo>
                      <a:pt x="124" y="2"/>
                      <a:pt x="138" y="0"/>
                      <a:pt x="152" y="0"/>
                    </a:cubicBezTo>
                    <a:moveTo>
                      <a:pt x="152" y="272"/>
                    </a:moveTo>
                    <a:cubicBezTo>
                      <a:pt x="163" y="272"/>
                      <a:pt x="173" y="271"/>
                      <a:pt x="183" y="269"/>
                    </a:cubicBezTo>
                    <a:cubicBezTo>
                      <a:pt x="195" y="266"/>
                      <a:pt x="204" y="261"/>
                      <a:pt x="213" y="256"/>
                    </a:cubicBezTo>
                    <a:cubicBezTo>
                      <a:pt x="222" y="251"/>
                      <a:pt x="230" y="245"/>
                      <a:pt x="237" y="237"/>
                    </a:cubicBezTo>
                    <a:cubicBezTo>
                      <a:pt x="245" y="229"/>
                      <a:pt x="251" y="221"/>
                      <a:pt x="257" y="212"/>
                    </a:cubicBezTo>
                    <a:cubicBezTo>
                      <a:pt x="261" y="203"/>
                      <a:pt x="266" y="194"/>
                      <a:pt x="269" y="184"/>
                    </a:cubicBezTo>
                    <a:cubicBezTo>
                      <a:pt x="271" y="173"/>
                      <a:pt x="272" y="163"/>
                      <a:pt x="272" y="151"/>
                    </a:cubicBezTo>
                    <a:cubicBezTo>
                      <a:pt x="272" y="140"/>
                      <a:pt x="271" y="129"/>
                      <a:pt x="269" y="119"/>
                    </a:cubicBezTo>
                    <a:cubicBezTo>
                      <a:pt x="266" y="108"/>
                      <a:pt x="261" y="98"/>
                      <a:pt x="257" y="90"/>
                    </a:cubicBezTo>
                    <a:cubicBezTo>
                      <a:pt x="251" y="81"/>
                      <a:pt x="245" y="72"/>
                      <a:pt x="237" y="66"/>
                    </a:cubicBezTo>
                    <a:cubicBezTo>
                      <a:pt x="230" y="58"/>
                      <a:pt x="222" y="52"/>
                      <a:pt x="213" y="46"/>
                    </a:cubicBezTo>
                    <a:cubicBezTo>
                      <a:pt x="204" y="41"/>
                      <a:pt x="195" y="37"/>
                      <a:pt x="183" y="34"/>
                    </a:cubicBezTo>
                    <a:cubicBezTo>
                      <a:pt x="173" y="32"/>
                      <a:pt x="163" y="29"/>
                      <a:pt x="152" y="29"/>
                    </a:cubicBezTo>
                    <a:cubicBezTo>
                      <a:pt x="140" y="29"/>
                      <a:pt x="129" y="32"/>
                      <a:pt x="119" y="34"/>
                    </a:cubicBezTo>
                    <a:cubicBezTo>
                      <a:pt x="109" y="37"/>
                      <a:pt x="98" y="41"/>
                      <a:pt x="91" y="46"/>
                    </a:cubicBezTo>
                    <a:cubicBezTo>
                      <a:pt x="82" y="52"/>
                      <a:pt x="72" y="58"/>
                      <a:pt x="66" y="66"/>
                    </a:cubicBezTo>
                    <a:cubicBezTo>
                      <a:pt x="58" y="72"/>
                      <a:pt x="52" y="81"/>
                      <a:pt x="47" y="90"/>
                    </a:cubicBezTo>
                    <a:cubicBezTo>
                      <a:pt x="41" y="98"/>
                      <a:pt x="37" y="108"/>
                      <a:pt x="34" y="119"/>
                    </a:cubicBezTo>
                    <a:cubicBezTo>
                      <a:pt x="32" y="129"/>
                      <a:pt x="30" y="140"/>
                      <a:pt x="30" y="151"/>
                    </a:cubicBezTo>
                    <a:cubicBezTo>
                      <a:pt x="30" y="163"/>
                      <a:pt x="32" y="173"/>
                      <a:pt x="34" y="183"/>
                    </a:cubicBezTo>
                    <a:cubicBezTo>
                      <a:pt x="37" y="194"/>
                      <a:pt x="41" y="203"/>
                      <a:pt x="47" y="212"/>
                    </a:cubicBezTo>
                    <a:cubicBezTo>
                      <a:pt x="52" y="221"/>
                      <a:pt x="58" y="229"/>
                      <a:pt x="66" y="237"/>
                    </a:cubicBezTo>
                    <a:cubicBezTo>
                      <a:pt x="72" y="245"/>
                      <a:pt x="82" y="251"/>
                      <a:pt x="91" y="256"/>
                    </a:cubicBezTo>
                    <a:cubicBezTo>
                      <a:pt x="98" y="261"/>
                      <a:pt x="109" y="266"/>
                      <a:pt x="119" y="269"/>
                    </a:cubicBezTo>
                    <a:cubicBezTo>
                      <a:pt x="129" y="271"/>
                      <a:pt x="140" y="272"/>
                      <a:pt x="152" y="27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882">
                  <a:solidFill>
                    <a:srgbClr val="353535"/>
                  </a:solidFill>
                  <a:latin typeface="Segoe UI Semilight"/>
                </a:endParaRPr>
              </a:p>
            </p:txBody>
          </p:sp>
        </p:grpSp>
        <p:cxnSp>
          <p:nvCxnSpPr>
            <p:cNvPr id="123" name="Straight Arrow Connector 122">
              <a:extLst>
                <a:ext uri="{FF2B5EF4-FFF2-40B4-BE49-F238E27FC236}">
                  <a16:creationId xmlns:a16="http://schemas.microsoft.com/office/drawing/2014/main" id="{D405E256-DAF1-4CA0-8BB0-E744DF6B1C84}"/>
                </a:ext>
              </a:extLst>
            </p:cNvPr>
            <p:cNvCxnSpPr>
              <a:cxnSpLocks/>
            </p:cNvCxnSpPr>
            <p:nvPr/>
          </p:nvCxnSpPr>
          <p:spPr>
            <a:xfrm>
              <a:off x="9043108" y="571113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grpSp>
        <p:nvGrpSpPr>
          <p:cNvPr id="447" name="Group 446">
            <a:extLst>
              <a:ext uri="{FF2B5EF4-FFF2-40B4-BE49-F238E27FC236}">
                <a16:creationId xmlns:a16="http://schemas.microsoft.com/office/drawing/2014/main" id="{96EBBE73-4A7C-4723-8E34-F028421AB1D9}"/>
              </a:ext>
            </a:extLst>
          </p:cNvPr>
          <p:cNvGrpSpPr/>
          <p:nvPr/>
        </p:nvGrpSpPr>
        <p:grpSpPr>
          <a:xfrm>
            <a:off x="923463" y="2092548"/>
            <a:ext cx="5118438" cy="2032166"/>
            <a:chOff x="454210" y="1916792"/>
            <a:chExt cx="5733470" cy="2276351"/>
          </a:xfrm>
        </p:grpSpPr>
        <p:sp>
          <p:nvSpPr>
            <p:cNvPr id="14" name="Rectangle 13">
              <a:extLst>
                <a:ext uri="{FF2B5EF4-FFF2-40B4-BE49-F238E27FC236}">
                  <a16:creationId xmlns:a16="http://schemas.microsoft.com/office/drawing/2014/main" id="{21AD7F8D-2E35-4411-8F39-03DE79D4B314}"/>
                </a:ext>
              </a:extLst>
            </p:cNvPr>
            <p:cNvSpPr/>
            <p:nvPr/>
          </p:nvSpPr>
          <p:spPr bwMode="auto">
            <a:xfrm>
              <a:off x="454210" y="1916792"/>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Real-time stream processing</a:t>
              </a:r>
            </a:p>
          </p:txBody>
        </p:sp>
        <p:grpSp>
          <p:nvGrpSpPr>
            <p:cNvPr id="124" name="Group 123">
              <a:extLst>
                <a:ext uri="{FF2B5EF4-FFF2-40B4-BE49-F238E27FC236}">
                  <a16:creationId xmlns:a16="http://schemas.microsoft.com/office/drawing/2014/main" id="{16D3219E-3D00-44F5-8C4D-62ACFD9CD544}"/>
                </a:ext>
              </a:extLst>
            </p:cNvPr>
            <p:cNvGrpSpPr/>
            <p:nvPr/>
          </p:nvGrpSpPr>
          <p:grpSpPr>
            <a:xfrm>
              <a:off x="762236" y="2788568"/>
              <a:ext cx="718411" cy="625156"/>
              <a:chOff x="1755775" y="2570163"/>
              <a:chExt cx="1320800" cy="1149351"/>
            </a:xfrm>
          </p:grpSpPr>
          <p:sp>
            <p:nvSpPr>
              <p:cNvPr id="125" name="Freeform 37">
                <a:extLst>
                  <a:ext uri="{FF2B5EF4-FFF2-40B4-BE49-F238E27FC236}">
                    <a16:creationId xmlns:a16="http://schemas.microsoft.com/office/drawing/2014/main" id="{3C74262B-C9F9-4A66-A775-ABB5AC88643E}"/>
                  </a:ext>
                </a:extLst>
              </p:cNvPr>
              <p:cNvSpPr>
                <a:spLocks/>
              </p:cNvSpPr>
              <p:nvPr/>
            </p:nvSpPr>
            <p:spPr bwMode="auto">
              <a:xfrm>
                <a:off x="2724150" y="2847976"/>
                <a:ext cx="352425" cy="76200"/>
              </a:xfrm>
              <a:custGeom>
                <a:avLst/>
                <a:gdLst>
                  <a:gd name="T0" fmla="*/ 93 w 94"/>
                  <a:gd name="T1" fmla="*/ 15 h 20"/>
                  <a:gd name="T2" fmla="*/ 93 w 94"/>
                  <a:gd name="T3" fmla="*/ 0 h 20"/>
                  <a:gd name="T4" fmla="*/ 1 w 94"/>
                  <a:gd name="T5" fmla="*/ 0 h 20"/>
                  <a:gd name="T6" fmla="*/ 1 w 94"/>
                  <a:gd name="T7" fmla="*/ 15 h 20"/>
                  <a:gd name="T8" fmla="*/ 1 w 94"/>
                  <a:gd name="T9" fmla="*/ 15 h 20"/>
                  <a:gd name="T10" fmla="*/ 6 w 94"/>
                  <a:gd name="T11" fmla="*/ 20 h 20"/>
                  <a:gd name="T12" fmla="*/ 89 w 94"/>
                  <a:gd name="T13" fmla="*/ 20 h 20"/>
                  <a:gd name="T14" fmla="*/ 93 w 94"/>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
                    <a:moveTo>
                      <a:pt x="93" y="15"/>
                    </a:moveTo>
                    <a:cubicBezTo>
                      <a:pt x="93" y="0"/>
                      <a:pt x="93" y="0"/>
                      <a:pt x="93" y="0"/>
                    </a:cubicBezTo>
                    <a:cubicBezTo>
                      <a:pt x="1" y="0"/>
                      <a:pt x="1" y="0"/>
                      <a:pt x="1" y="0"/>
                    </a:cubicBezTo>
                    <a:cubicBezTo>
                      <a:pt x="1" y="15"/>
                      <a:pt x="1" y="15"/>
                      <a:pt x="1" y="15"/>
                    </a:cubicBezTo>
                    <a:cubicBezTo>
                      <a:pt x="1" y="15"/>
                      <a:pt x="1" y="15"/>
                      <a:pt x="1" y="15"/>
                    </a:cubicBezTo>
                    <a:cubicBezTo>
                      <a:pt x="0" y="17"/>
                      <a:pt x="2" y="20"/>
                      <a:pt x="6" y="20"/>
                    </a:cubicBezTo>
                    <a:cubicBezTo>
                      <a:pt x="89" y="20"/>
                      <a:pt x="89" y="20"/>
                      <a:pt x="89" y="20"/>
                    </a:cubicBezTo>
                    <a:cubicBezTo>
                      <a:pt x="92" y="20"/>
                      <a:pt x="94" y="17"/>
                      <a:pt x="93" y="15"/>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6" name="Freeform 38">
                <a:extLst>
                  <a:ext uri="{FF2B5EF4-FFF2-40B4-BE49-F238E27FC236}">
                    <a16:creationId xmlns:a16="http://schemas.microsoft.com/office/drawing/2014/main" id="{D7B57F66-B300-46BF-9A49-52E0EEA60E38}"/>
                  </a:ext>
                </a:extLst>
              </p:cNvPr>
              <p:cNvSpPr>
                <a:spLocks/>
              </p:cNvSpPr>
              <p:nvPr/>
            </p:nvSpPr>
            <p:spPr bwMode="auto">
              <a:xfrm>
                <a:off x="2724150" y="2641601"/>
                <a:ext cx="352425" cy="222250"/>
              </a:xfrm>
              <a:custGeom>
                <a:avLst/>
                <a:gdLst>
                  <a:gd name="T0" fmla="*/ 93 w 94"/>
                  <a:gd name="T1" fmla="*/ 54 h 59"/>
                  <a:gd name="T2" fmla="*/ 88 w 94"/>
                  <a:gd name="T3" fmla="*/ 59 h 59"/>
                  <a:gd name="T4" fmla="*/ 6 w 94"/>
                  <a:gd name="T5" fmla="*/ 59 h 59"/>
                  <a:gd name="T6" fmla="*/ 1 w 94"/>
                  <a:gd name="T7" fmla="*/ 54 h 59"/>
                  <a:gd name="T8" fmla="*/ 13 w 94"/>
                  <a:gd name="T9" fmla="*/ 3 h 59"/>
                  <a:gd name="T10" fmla="*/ 18 w 94"/>
                  <a:gd name="T11" fmla="*/ 0 h 59"/>
                  <a:gd name="T12" fmla="*/ 76 w 94"/>
                  <a:gd name="T13" fmla="*/ 0 h 59"/>
                  <a:gd name="T14" fmla="*/ 81 w 94"/>
                  <a:gd name="T15" fmla="*/ 3 h 59"/>
                  <a:gd name="T16" fmla="*/ 93 w 94"/>
                  <a:gd name="T17"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3" y="54"/>
                    </a:moveTo>
                    <a:cubicBezTo>
                      <a:pt x="94" y="56"/>
                      <a:pt x="92" y="59"/>
                      <a:pt x="88" y="59"/>
                    </a:cubicBezTo>
                    <a:cubicBezTo>
                      <a:pt x="6" y="59"/>
                      <a:pt x="6" y="59"/>
                      <a:pt x="6" y="59"/>
                    </a:cubicBezTo>
                    <a:cubicBezTo>
                      <a:pt x="2" y="59"/>
                      <a:pt x="0" y="56"/>
                      <a:pt x="1" y="54"/>
                    </a:cubicBezTo>
                    <a:cubicBezTo>
                      <a:pt x="13" y="3"/>
                      <a:pt x="13" y="3"/>
                      <a:pt x="13" y="3"/>
                    </a:cubicBezTo>
                    <a:cubicBezTo>
                      <a:pt x="14" y="1"/>
                      <a:pt x="16" y="0"/>
                      <a:pt x="18" y="0"/>
                    </a:cubicBezTo>
                    <a:cubicBezTo>
                      <a:pt x="76" y="0"/>
                      <a:pt x="76" y="0"/>
                      <a:pt x="76" y="0"/>
                    </a:cubicBezTo>
                    <a:cubicBezTo>
                      <a:pt x="78" y="0"/>
                      <a:pt x="80" y="1"/>
                      <a:pt x="81" y="3"/>
                    </a:cubicBezTo>
                    <a:cubicBezTo>
                      <a:pt x="93" y="54"/>
                      <a:pt x="93" y="54"/>
                      <a:pt x="93" y="5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7" name="Freeform 39">
                <a:extLst>
                  <a:ext uri="{FF2B5EF4-FFF2-40B4-BE49-F238E27FC236}">
                    <a16:creationId xmlns:a16="http://schemas.microsoft.com/office/drawing/2014/main" id="{A6B9D93A-D22F-4845-B5EB-681C57FA2D3F}"/>
                  </a:ext>
                </a:extLst>
              </p:cNvPr>
              <p:cNvSpPr>
                <a:spLocks/>
              </p:cNvSpPr>
              <p:nvPr/>
            </p:nvSpPr>
            <p:spPr bwMode="auto">
              <a:xfrm>
                <a:off x="2773363" y="2641601"/>
                <a:ext cx="300038" cy="206375"/>
              </a:xfrm>
              <a:custGeom>
                <a:avLst/>
                <a:gdLst>
                  <a:gd name="T0" fmla="*/ 63 w 80"/>
                  <a:gd name="T1" fmla="*/ 0 h 55"/>
                  <a:gd name="T2" fmla="*/ 5 w 80"/>
                  <a:gd name="T3" fmla="*/ 0 h 55"/>
                  <a:gd name="T4" fmla="*/ 0 w 80"/>
                  <a:gd name="T5" fmla="*/ 3 h 55"/>
                  <a:gd name="T6" fmla="*/ 0 w 80"/>
                  <a:gd name="T7" fmla="*/ 3 h 55"/>
                  <a:gd name="T8" fmla="*/ 5 w 80"/>
                  <a:gd name="T9" fmla="*/ 0 h 55"/>
                  <a:gd name="T10" fmla="*/ 63 w 80"/>
                  <a:gd name="T11" fmla="*/ 0 h 55"/>
                  <a:gd name="T12" fmla="*/ 68 w 80"/>
                  <a:gd name="T13" fmla="*/ 3 h 55"/>
                  <a:gd name="T14" fmla="*/ 80 w 80"/>
                  <a:gd name="T15" fmla="*/ 54 h 55"/>
                  <a:gd name="T16" fmla="*/ 80 w 80"/>
                  <a:gd name="T17" fmla="*/ 55 h 55"/>
                  <a:gd name="T18" fmla="*/ 80 w 80"/>
                  <a:gd name="T19" fmla="*/ 55 h 55"/>
                  <a:gd name="T20" fmla="*/ 80 w 80"/>
                  <a:gd name="T21" fmla="*/ 54 h 55"/>
                  <a:gd name="T22" fmla="*/ 68 w 80"/>
                  <a:gd name="T23" fmla="*/ 3 h 55"/>
                  <a:gd name="T24" fmla="*/ 63 w 80"/>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5">
                    <a:moveTo>
                      <a:pt x="63" y="0"/>
                    </a:moveTo>
                    <a:cubicBezTo>
                      <a:pt x="5" y="0"/>
                      <a:pt x="5" y="0"/>
                      <a:pt x="5" y="0"/>
                    </a:cubicBezTo>
                    <a:cubicBezTo>
                      <a:pt x="3" y="0"/>
                      <a:pt x="1" y="1"/>
                      <a:pt x="0" y="3"/>
                    </a:cubicBezTo>
                    <a:cubicBezTo>
                      <a:pt x="0" y="3"/>
                      <a:pt x="0" y="3"/>
                      <a:pt x="0" y="3"/>
                    </a:cubicBezTo>
                    <a:cubicBezTo>
                      <a:pt x="1" y="1"/>
                      <a:pt x="3" y="0"/>
                      <a:pt x="5" y="0"/>
                    </a:cubicBezTo>
                    <a:cubicBezTo>
                      <a:pt x="63" y="0"/>
                      <a:pt x="63" y="0"/>
                      <a:pt x="63" y="0"/>
                    </a:cubicBezTo>
                    <a:cubicBezTo>
                      <a:pt x="65" y="0"/>
                      <a:pt x="67" y="1"/>
                      <a:pt x="68" y="3"/>
                    </a:cubicBezTo>
                    <a:cubicBezTo>
                      <a:pt x="80" y="54"/>
                      <a:pt x="80" y="54"/>
                      <a:pt x="80" y="54"/>
                    </a:cubicBezTo>
                    <a:cubicBezTo>
                      <a:pt x="80" y="54"/>
                      <a:pt x="80" y="54"/>
                      <a:pt x="80" y="55"/>
                    </a:cubicBezTo>
                    <a:cubicBezTo>
                      <a:pt x="80" y="55"/>
                      <a:pt x="80" y="55"/>
                      <a:pt x="80" y="55"/>
                    </a:cubicBezTo>
                    <a:cubicBezTo>
                      <a:pt x="80" y="54"/>
                      <a:pt x="80" y="54"/>
                      <a:pt x="80" y="54"/>
                    </a:cubicBezTo>
                    <a:cubicBezTo>
                      <a:pt x="68" y="3"/>
                      <a:pt x="68" y="3"/>
                      <a:pt x="68" y="3"/>
                    </a:cubicBezTo>
                    <a:cubicBezTo>
                      <a:pt x="67"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8" name="Freeform 40">
                <a:extLst>
                  <a:ext uri="{FF2B5EF4-FFF2-40B4-BE49-F238E27FC236}">
                    <a16:creationId xmlns:a16="http://schemas.microsoft.com/office/drawing/2014/main" id="{885B9B11-89D0-4E62-A5BB-ABCDCDA2E6F5}"/>
                  </a:ext>
                </a:extLst>
              </p:cNvPr>
              <p:cNvSpPr>
                <a:spLocks/>
              </p:cNvSpPr>
              <p:nvPr/>
            </p:nvSpPr>
            <p:spPr bwMode="auto">
              <a:xfrm>
                <a:off x="3054350" y="2847976"/>
                <a:ext cx="22225" cy="15875"/>
              </a:xfrm>
              <a:custGeom>
                <a:avLst/>
                <a:gdLst>
                  <a:gd name="T0" fmla="*/ 5 w 6"/>
                  <a:gd name="T1" fmla="*/ 0 h 4"/>
                  <a:gd name="T2" fmla="*/ 5 w 6"/>
                  <a:gd name="T3" fmla="*/ 0 h 4"/>
                  <a:gd name="T4" fmla="*/ 0 w 6"/>
                  <a:gd name="T5" fmla="*/ 4 h 4"/>
                  <a:gd name="T6" fmla="*/ 1 w 6"/>
                  <a:gd name="T7" fmla="*/ 4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5" y="0"/>
                      <a:pt x="5" y="0"/>
                      <a:pt x="5" y="0"/>
                    </a:cubicBezTo>
                    <a:cubicBezTo>
                      <a:pt x="6" y="2"/>
                      <a:pt x="3" y="4"/>
                      <a:pt x="0" y="4"/>
                    </a:cubicBezTo>
                    <a:cubicBezTo>
                      <a:pt x="1" y="4"/>
                      <a:pt x="1" y="4"/>
                      <a:pt x="1" y="4"/>
                    </a:cubicBezTo>
                    <a:cubicBezTo>
                      <a:pt x="4" y="4"/>
                      <a:pt x="6" y="2"/>
                      <a:pt x="5"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9" name="Freeform 41">
                <a:extLst>
                  <a:ext uri="{FF2B5EF4-FFF2-40B4-BE49-F238E27FC236}">
                    <a16:creationId xmlns:a16="http://schemas.microsoft.com/office/drawing/2014/main" id="{64E09922-CB0D-49F9-B775-135F6E7F3371}"/>
                  </a:ext>
                </a:extLst>
              </p:cNvPr>
              <p:cNvSpPr>
                <a:spLocks noEditPoints="1"/>
              </p:cNvSpPr>
              <p:nvPr/>
            </p:nvSpPr>
            <p:spPr bwMode="auto">
              <a:xfrm>
                <a:off x="2724150" y="2641601"/>
                <a:ext cx="352425" cy="222250"/>
              </a:xfrm>
              <a:custGeom>
                <a:avLst/>
                <a:gdLst>
                  <a:gd name="T0" fmla="*/ 13 w 94"/>
                  <a:gd name="T1" fmla="*/ 53 h 59"/>
                  <a:gd name="T2" fmla="*/ 9 w 94"/>
                  <a:gd name="T3" fmla="*/ 49 h 59"/>
                  <a:gd name="T4" fmla="*/ 19 w 94"/>
                  <a:gd name="T5" fmla="*/ 8 h 59"/>
                  <a:gd name="T6" fmla="*/ 23 w 94"/>
                  <a:gd name="T7" fmla="*/ 6 h 59"/>
                  <a:gd name="T8" fmla="*/ 71 w 94"/>
                  <a:gd name="T9" fmla="*/ 6 h 59"/>
                  <a:gd name="T10" fmla="*/ 75 w 94"/>
                  <a:gd name="T11" fmla="*/ 8 h 59"/>
                  <a:gd name="T12" fmla="*/ 85 w 94"/>
                  <a:gd name="T13" fmla="*/ 49 h 59"/>
                  <a:gd name="T14" fmla="*/ 81 w 94"/>
                  <a:gd name="T15" fmla="*/ 53 h 59"/>
                  <a:gd name="T16" fmla="*/ 13 w 94"/>
                  <a:gd name="T17" fmla="*/ 53 h 59"/>
                  <a:gd name="T18" fmla="*/ 76 w 94"/>
                  <a:gd name="T19" fmla="*/ 0 h 59"/>
                  <a:gd name="T20" fmla="*/ 18 w 94"/>
                  <a:gd name="T21" fmla="*/ 0 h 59"/>
                  <a:gd name="T22" fmla="*/ 13 w 94"/>
                  <a:gd name="T23" fmla="*/ 3 h 59"/>
                  <a:gd name="T24" fmla="*/ 13 w 94"/>
                  <a:gd name="T25" fmla="*/ 3 h 59"/>
                  <a:gd name="T26" fmla="*/ 1 w 94"/>
                  <a:gd name="T27" fmla="*/ 54 h 59"/>
                  <a:gd name="T28" fmla="*/ 6 w 94"/>
                  <a:gd name="T29" fmla="*/ 59 h 59"/>
                  <a:gd name="T30" fmla="*/ 88 w 94"/>
                  <a:gd name="T31" fmla="*/ 59 h 59"/>
                  <a:gd name="T32" fmla="*/ 93 w 94"/>
                  <a:gd name="T33" fmla="*/ 55 h 59"/>
                  <a:gd name="T34" fmla="*/ 93 w 94"/>
                  <a:gd name="T35" fmla="*/ 54 h 59"/>
                  <a:gd name="T36" fmla="*/ 81 w 94"/>
                  <a:gd name="T37" fmla="*/ 3 h 59"/>
                  <a:gd name="T38" fmla="*/ 76 w 94"/>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59">
                    <a:moveTo>
                      <a:pt x="13" y="53"/>
                    </a:moveTo>
                    <a:cubicBezTo>
                      <a:pt x="10" y="53"/>
                      <a:pt x="9" y="51"/>
                      <a:pt x="9" y="49"/>
                    </a:cubicBezTo>
                    <a:cubicBezTo>
                      <a:pt x="19" y="8"/>
                      <a:pt x="19" y="8"/>
                      <a:pt x="19" y="8"/>
                    </a:cubicBezTo>
                    <a:cubicBezTo>
                      <a:pt x="19" y="7"/>
                      <a:pt x="21" y="6"/>
                      <a:pt x="23" y="6"/>
                    </a:cubicBezTo>
                    <a:cubicBezTo>
                      <a:pt x="71" y="6"/>
                      <a:pt x="71" y="6"/>
                      <a:pt x="71" y="6"/>
                    </a:cubicBezTo>
                    <a:cubicBezTo>
                      <a:pt x="72" y="6"/>
                      <a:pt x="74" y="7"/>
                      <a:pt x="75" y="8"/>
                    </a:cubicBezTo>
                    <a:cubicBezTo>
                      <a:pt x="85" y="49"/>
                      <a:pt x="85" y="49"/>
                      <a:pt x="85" y="49"/>
                    </a:cubicBezTo>
                    <a:cubicBezTo>
                      <a:pt x="85" y="51"/>
                      <a:pt x="84" y="53"/>
                      <a:pt x="81" y="53"/>
                    </a:cubicBezTo>
                    <a:cubicBezTo>
                      <a:pt x="13" y="53"/>
                      <a:pt x="13" y="53"/>
                      <a:pt x="13" y="53"/>
                    </a:cubicBezTo>
                    <a:moveTo>
                      <a:pt x="76" y="0"/>
                    </a:moveTo>
                    <a:cubicBezTo>
                      <a:pt x="18" y="0"/>
                      <a:pt x="18" y="0"/>
                      <a:pt x="18" y="0"/>
                    </a:cubicBezTo>
                    <a:cubicBezTo>
                      <a:pt x="16" y="0"/>
                      <a:pt x="14" y="1"/>
                      <a:pt x="13" y="3"/>
                    </a:cubicBezTo>
                    <a:cubicBezTo>
                      <a:pt x="13" y="3"/>
                      <a:pt x="13" y="3"/>
                      <a:pt x="13" y="3"/>
                    </a:cubicBezTo>
                    <a:cubicBezTo>
                      <a:pt x="1" y="54"/>
                      <a:pt x="1" y="54"/>
                      <a:pt x="1" y="54"/>
                    </a:cubicBezTo>
                    <a:cubicBezTo>
                      <a:pt x="0" y="56"/>
                      <a:pt x="2" y="59"/>
                      <a:pt x="6" y="59"/>
                    </a:cubicBezTo>
                    <a:cubicBezTo>
                      <a:pt x="88" y="59"/>
                      <a:pt x="88" y="59"/>
                      <a:pt x="88" y="59"/>
                    </a:cubicBezTo>
                    <a:cubicBezTo>
                      <a:pt x="91" y="59"/>
                      <a:pt x="94" y="57"/>
                      <a:pt x="93" y="55"/>
                    </a:cubicBezTo>
                    <a:cubicBezTo>
                      <a:pt x="93" y="54"/>
                      <a:pt x="93" y="54"/>
                      <a:pt x="93" y="54"/>
                    </a:cubicBezTo>
                    <a:cubicBezTo>
                      <a:pt x="81" y="3"/>
                      <a:pt x="81" y="3"/>
                      <a:pt x="81" y="3"/>
                    </a:cubicBezTo>
                    <a:cubicBezTo>
                      <a:pt x="80" y="1"/>
                      <a:pt x="78" y="0"/>
                      <a:pt x="76"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0" name="Freeform 42">
                <a:extLst>
                  <a:ext uri="{FF2B5EF4-FFF2-40B4-BE49-F238E27FC236}">
                    <a16:creationId xmlns:a16="http://schemas.microsoft.com/office/drawing/2014/main" id="{713D17A5-DF82-4879-A439-573F78CA86AC}"/>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close/>
                  </a:path>
                </a:pathLst>
              </a:custGeom>
              <a:solidFill>
                <a:srgbClr val="5F5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1" name="Freeform 43">
                <a:extLst>
                  <a:ext uri="{FF2B5EF4-FFF2-40B4-BE49-F238E27FC236}">
                    <a16:creationId xmlns:a16="http://schemas.microsoft.com/office/drawing/2014/main" id="{3E7DA921-3B05-400A-B376-A0941157B108}"/>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2" name="Freeform 44">
                <a:extLst>
                  <a:ext uri="{FF2B5EF4-FFF2-40B4-BE49-F238E27FC236}">
                    <a16:creationId xmlns:a16="http://schemas.microsoft.com/office/drawing/2014/main" id="{030DFE1D-F0AE-4685-9FD3-E1A644622CFA}"/>
                  </a:ext>
                </a:extLst>
              </p:cNvPr>
              <p:cNvSpPr>
                <a:spLocks/>
              </p:cNvSpPr>
              <p:nvPr/>
            </p:nvSpPr>
            <p:spPr bwMode="auto">
              <a:xfrm>
                <a:off x="2536825" y="3324226"/>
                <a:ext cx="533400" cy="198438"/>
              </a:xfrm>
              <a:custGeom>
                <a:avLst/>
                <a:gdLst>
                  <a:gd name="T0" fmla="*/ 0 w 336"/>
                  <a:gd name="T1" fmla="*/ 0 h 125"/>
                  <a:gd name="T2" fmla="*/ 0 w 336"/>
                  <a:gd name="T3" fmla="*/ 125 h 125"/>
                  <a:gd name="T4" fmla="*/ 90 w 336"/>
                  <a:gd name="T5" fmla="*/ 125 h 125"/>
                  <a:gd name="T6" fmla="*/ 90 w 336"/>
                  <a:gd name="T7" fmla="*/ 90 h 125"/>
                  <a:gd name="T8" fmla="*/ 165 w 336"/>
                  <a:gd name="T9" fmla="*/ 90 h 125"/>
                  <a:gd name="T10" fmla="*/ 165 w 336"/>
                  <a:gd name="T11" fmla="*/ 125 h 125"/>
                  <a:gd name="T12" fmla="*/ 336 w 336"/>
                  <a:gd name="T13" fmla="*/ 125 h 125"/>
                  <a:gd name="T14" fmla="*/ 336 w 336"/>
                  <a:gd name="T15" fmla="*/ 0 h 125"/>
                  <a:gd name="T16" fmla="*/ 0 w 336"/>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25">
                    <a:moveTo>
                      <a:pt x="0" y="0"/>
                    </a:moveTo>
                    <a:lnTo>
                      <a:pt x="0" y="125"/>
                    </a:lnTo>
                    <a:lnTo>
                      <a:pt x="90" y="125"/>
                    </a:lnTo>
                    <a:lnTo>
                      <a:pt x="90" y="90"/>
                    </a:lnTo>
                    <a:lnTo>
                      <a:pt x="165" y="90"/>
                    </a:lnTo>
                    <a:lnTo>
                      <a:pt x="165" y="125"/>
                    </a:lnTo>
                    <a:lnTo>
                      <a:pt x="336" y="125"/>
                    </a:lnTo>
                    <a:lnTo>
                      <a:pt x="336"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3" name="Rectangle 45">
                <a:extLst>
                  <a:ext uri="{FF2B5EF4-FFF2-40B4-BE49-F238E27FC236}">
                    <a16:creationId xmlns:a16="http://schemas.microsoft.com/office/drawing/2014/main" id="{56C17150-0EF3-46C7-B126-D028020FB1BC}"/>
                  </a:ext>
                </a:extLst>
              </p:cNvPr>
              <p:cNvSpPr>
                <a:spLocks noChangeArrowheads="1"/>
              </p:cNvSpPr>
              <p:nvPr/>
            </p:nvSpPr>
            <p:spPr bwMode="auto">
              <a:xfrm>
                <a:off x="2963863" y="3324226"/>
                <a:ext cx="106363" cy="1984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4" name="Rectangle 46">
                <a:extLst>
                  <a:ext uri="{FF2B5EF4-FFF2-40B4-BE49-F238E27FC236}">
                    <a16:creationId xmlns:a16="http://schemas.microsoft.com/office/drawing/2014/main" id="{725C9702-450F-4873-AA9B-4EC4B28ADBA3}"/>
                  </a:ext>
                </a:extLst>
              </p:cNvPr>
              <p:cNvSpPr>
                <a:spLocks noChangeArrowheads="1"/>
              </p:cNvSpPr>
              <p:nvPr/>
            </p:nvSpPr>
            <p:spPr bwMode="auto">
              <a:xfrm>
                <a:off x="2649538"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5" name="Rectangle 47">
                <a:extLst>
                  <a:ext uri="{FF2B5EF4-FFF2-40B4-BE49-F238E27FC236}">
                    <a16:creationId xmlns:a16="http://schemas.microsoft.com/office/drawing/2014/main" id="{87E8CF9C-25F5-4158-B641-E9BDA4223271}"/>
                  </a:ext>
                </a:extLst>
              </p:cNvPr>
              <p:cNvSpPr>
                <a:spLocks noChangeArrowheads="1"/>
              </p:cNvSpPr>
              <p:nvPr/>
            </p:nvSpPr>
            <p:spPr bwMode="auto">
              <a:xfrm>
                <a:off x="2581275"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6" name="Rectangle 48">
                <a:extLst>
                  <a:ext uri="{FF2B5EF4-FFF2-40B4-BE49-F238E27FC236}">
                    <a16:creationId xmlns:a16="http://schemas.microsoft.com/office/drawing/2014/main" id="{E9BD8596-45A1-4947-8A7C-DB9B5544D4CF}"/>
                  </a:ext>
                </a:extLst>
              </p:cNvPr>
              <p:cNvSpPr>
                <a:spLocks noChangeArrowheads="1"/>
              </p:cNvSpPr>
              <p:nvPr/>
            </p:nvSpPr>
            <p:spPr bwMode="auto">
              <a:xfrm>
                <a:off x="2724150"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7" name="Rectangle 49">
                <a:extLst>
                  <a:ext uri="{FF2B5EF4-FFF2-40B4-BE49-F238E27FC236}">
                    <a16:creationId xmlns:a16="http://schemas.microsoft.com/office/drawing/2014/main" id="{5B28CCD6-D8B6-4915-ACBE-7BD60ADC365C}"/>
                  </a:ext>
                </a:extLst>
              </p:cNvPr>
              <p:cNvSpPr>
                <a:spLocks noChangeArrowheads="1"/>
              </p:cNvSpPr>
              <p:nvPr/>
            </p:nvSpPr>
            <p:spPr bwMode="auto">
              <a:xfrm>
                <a:off x="2798763" y="3406776"/>
                <a:ext cx="26988"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8" name="Rectangle 50">
                <a:extLst>
                  <a:ext uri="{FF2B5EF4-FFF2-40B4-BE49-F238E27FC236}">
                    <a16:creationId xmlns:a16="http://schemas.microsoft.com/office/drawing/2014/main" id="{91A82E9E-3D4B-4BE8-B9BF-D30318CF7D5B}"/>
                  </a:ext>
                </a:extLst>
              </p:cNvPr>
              <p:cNvSpPr>
                <a:spLocks noChangeArrowheads="1"/>
              </p:cNvSpPr>
              <p:nvPr/>
            </p:nvSpPr>
            <p:spPr bwMode="auto">
              <a:xfrm>
                <a:off x="2874963" y="3406776"/>
                <a:ext cx="25400"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9" name="Freeform 51">
                <a:extLst>
                  <a:ext uri="{FF2B5EF4-FFF2-40B4-BE49-F238E27FC236}">
                    <a16:creationId xmlns:a16="http://schemas.microsoft.com/office/drawing/2014/main" id="{7B837604-CFC8-4595-A072-6A0E0ADCA919}"/>
                  </a:ext>
                </a:extLst>
              </p:cNvPr>
              <p:cNvSpPr>
                <a:spLocks/>
              </p:cNvSpPr>
              <p:nvPr/>
            </p:nvSpPr>
            <p:spPr bwMode="auto">
              <a:xfrm>
                <a:off x="2768600" y="3113088"/>
                <a:ext cx="68263" cy="41275"/>
              </a:xfrm>
              <a:custGeom>
                <a:avLst/>
                <a:gdLst>
                  <a:gd name="T0" fmla="*/ 43 w 43"/>
                  <a:gd name="T1" fmla="*/ 26 h 26"/>
                  <a:gd name="T2" fmla="*/ 41 w 43"/>
                  <a:gd name="T3" fmla="*/ 0 h 26"/>
                  <a:gd name="T4" fmla="*/ 0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1" y="0"/>
                    </a:lnTo>
                    <a:lnTo>
                      <a:pt x="0"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0" name="Freeform 52">
                <a:extLst>
                  <a:ext uri="{FF2B5EF4-FFF2-40B4-BE49-F238E27FC236}">
                    <a16:creationId xmlns:a16="http://schemas.microsoft.com/office/drawing/2014/main" id="{1807478F-90EC-4E9A-9B6B-79695AC3E5DE}"/>
                  </a:ext>
                </a:extLst>
              </p:cNvPr>
              <p:cNvSpPr>
                <a:spLocks/>
              </p:cNvSpPr>
              <p:nvPr/>
            </p:nvSpPr>
            <p:spPr bwMode="auto">
              <a:xfrm>
                <a:off x="2622550" y="3113088"/>
                <a:ext cx="68263" cy="41275"/>
              </a:xfrm>
              <a:custGeom>
                <a:avLst/>
                <a:gdLst>
                  <a:gd name="T0" fmla="*/ 43 w 43"/>
                  <a:gd name="T1" fmla="*/ 26 h 26"/>
                  <a:gd name="T2" fmla="*/ 40 w 43"/>
                  <a:gd name="T3" fmla="*/ 0 h 26"/>
                  <a:gd name="T4" fmla="*/ 2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0" y="0"/>
                    </a:lnTo>
                    <a:lnTo>
                      <a:pt x="2"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1" name="Freeform 53">
                <a:extLst>
                  <a:ext uri="{FF2B5EF4-FFF2-40B4-BE49-F238E27FC236}">
                    <a16:creationId xmlns:a16="http://schemas.microsoft.com/office/drawing/2014/main" id="{C058B199-370A-4046-B53C-C315EF9C5CF7}"/>
                  </a:ext>
                </a:extLst>
              </p:cNvPr>
              <p:cNvSpPr>
                <a:spLocks/>
              </p:cNvSpPr>
              <p:nvPr/>
            </p:nvSpPr>
            <p:spPr bwMode="auto">
              <a:xfrm>
                <a:off x="2911475" y="3113088"/>
                <a:ext cx="68263" cy="41275"/>
              </a:xfrm>
              <a:custGeom>
                <a:avLst/>
                <a:gdLst>
                  <a:gd name="T0" fmla="*/ 43 w 43"/>
                  <a:gd name="T1" fmla="*/ 26 h 26"/>
                  <a:gd name="T2" fmla="*/ 43 w 43"/>
                  <a:gd name="T3" fmla="*/ 0 h 26"/>
                  <a:gd name="T4" fmla="*/ 3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3" y="0"/>
                    </a:lnTo>
                    <a:lnTo>
                      <a:pt x="3"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2" name="Freeform 54">
                <a:extLst>
                  <a:ext uri="{FF2B5EF4-FFF2-40B4-BE49-F238E27FC236}">
                    <a16:creationId xmlns:a16="http://schemas.microsoft.com/office/drawing/2014/main" id="{96117716-51B5-4C5D-A93A-1A9D9C783035}"/>
                  </a:ext>
                </a:extLst>
              </p:cNvPr>
              <p:cNvSpPr>
                <a:spLocks/>
              </p:cNvSpPr>
              <p:nvPr/>
            </p:nvSpPr>
            <p:spPr bwMode="auto">
              <a:xfrm>
                <a:off x="2614613" y="3157538"/>
                <a:ext cx="82550" cy="166688"/>
              </a:xfrm>
              <a:custGeom>
                <a:avLst/>
                <a:gdLst>
                  <a:gd name="T0" fmla="*/ 5 w 52"/>
                  <a:gd name="T1" fmla="*/ 0 h 105"/>
                  <a:gd name="T2" fmla="*/ 0 w 52"/>
                  <a:gd name="T3" fmla="*/ 105 h 105"/>
                  <a:gd name="T4" fmla="*/ 52 w 52"/>
                  <a:gd name="T5" fmla="*/ 105 h 105"/>
                  <a:gd name="T6" fmla="*/ 48 w 52"/>
                  <a:gd name="T7" fmla="*/ 0 h 105"/>
                  <a:gd name="T8" fmla="*/ 5 w 52"/>
                  <a:gd name="T9" fmla="*/ 0 h 105"/>
                </a:gdLst>
                <a:ahLst/>
                <a:cxnLst>
                  <a:cxn ang="0">
                    <a:pos x="T0" y="T1"/>
                  </a:cxn>
                  <a:cxn ang="0">
                    <a:pos x="T2" y="T3"/>
                  </a:cxn>
                  <a:cxn ang="0">
                    <a:pos x="T4" y="T5"/>
                  </a:cxn>
                  <a:cxn ang="0">
                    <a:pos x="T6" y="T7"/>
                  </a:cxn>
                  <a:cxn ang="0">
                    <a:pos x="T8" y="T9"/>
                  </a:cxn>
                </a:cxnLst>
                <a:rect l="0" t="0" r="r" b="b"/>
                <a:pathLst>
                  <a:path w="52" h="105">
                    <a:moveTo>
                      <a:pt x="5" y="0"/>
                    </a:moveTo>
                    <a:lnTo>
                      <a:pt x="0" y="105"/>
                    </a:lnTo>
                    <a:lnTo>
                      <a:pt x="52"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3" name="Freeform 55">
                <a:extLst>
                  <a:ext uri="{FF2B5EF4-FFF2-40B4-BE49-F238E27FC236}">
                    <a16:creationId xmlns:a16="http://schemas.microsoft.com/office/drawing/2014/main" id="{E830BB48-D73A-4601-90B4-C2A1C760BDD6}"/>
                  </a:ext>
                </a:extLst>
              </p:cNvPr>
              <p:cNvSpPr>
                <a:spLocks/>
              </p:cNvSpPr>
              <p:nvPr/>
            </p:nvSpPr>
            <p:spPr bwMode="auto">
              <a:xfrm>
                <a:off x="2903538" y="3157538"/>
                <a:ext cx="87313" cy="166688"/>
              </a:xfrm>
              <a:custGeom>
                <a:avLst/>
                <a:gdLst>
                  <a:gd name="T0" fmla="*/ 5 w 55"/>
                  <a:gd name="T1" fmla="*/ 0 h 105"/>
                  <a:gd name="T2" fmla="*/ 0 w 55"/>
                  <a:gd name="T3" fmla="*/ 105 h 105"/>
                  <a:gd name="T4" fmla="*/ 55 w 55"/>
                  <a:gd name="T5" fmla="*/ 105 h 105"/>
                  <a:gd name="T6" fmla="*/ 48 w 55"/>
                  <a:gd name="T7" fmla="*/ 0 h 105"/>
                  <a:gd name="T8" fmla="*/ 5 w 55"/>
                  <a:gd name="T9" fmla="*/ 0 h 105"/>
                </a:gdLst>
                <a:ahLst/>
                <a:cxnLst>
                  <a:cxn ang="0">
                    <a:pos x="T0" y="T1"/>
                  </a:cxn>
                  <a:cxn ang="0">
                    <a:pos x="T2" y="T3"/>
                  </a:cxn>
                  <a:cxn ang="0">
                    <a:pos x="T4" y="T5"/>
                  </a:cxn>
                  <a:cxn ang="0">
                    <a:pos x="T6" y="T7"/>
                  </a:cxn>
                  <a:cxn ang="0">
                    <a:pos x="T8" y="T9"/>
                  </a:cxn>
                </a:cxnLst>
                <a:rect l="0" t="0" r="r" b="b"/>
                <a:pathLst>
                  <a:path w="55" h="105">
                    <a:moveTo>
                      <a:pt x="5" y="0"/>
                    </a:moveTo>
                    <a:lnTo>
                      <a:pt x="0" y="105"/>
                    </a:lnTo>
                    <a:lnTo>
                      <a:pt x="55"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4" name="Freeform 56">
                <a:extLst>
                  <a:ext uri="{FF2B5EF4-FFF2-40B4-BE49-F238E27FC236}">
                    <a16:creationId xmlns:a16="http://schemas.microsoft.com/office/drawing/2014/main" id="{655A91EC-8506-4E69-A1A4-36FEFEA32FA9}"/>
                  </a:ext>
                </a:extLst>
              </p:cNvPr>
              <p:cNvSpPr>
                <a:spLocks/>
              </p:cNvSpPr>
              <p:nvPr/>
            </p:nvSpPr>
            <p:spPr bwMode="auto">
              <a:xfrm>
                <a:off x="2757488" y="3157538"/>
                <a:ext cx="87313" cy="166688"/>
              </a:xfrm>
              <a:custGeom>
                <a:avLst/>
                <a:gdLst>
                  <a:gd name="T0" fmla="*/ 7 w 55"/>
                  <a:gd name="T1" fmla="*/ 0 h 105"/>
                  <a:gd name="T2" fmla="*/ 0 w 55"/>
                  <a:gd name="T3" fmla="*/ 105 h 105"/>
                  <a:gd name="T4" fmla="*/ 55 w 55"/>
                  <a:gd name="T5" fmla="*/ 105 h 105"/>
                  <a:gd name="T6" fmla="*/ 50 w 55"/>
                  <a:gd name="T7" fmla="*/ 0 h 105"/>
                  <a:gd name="T8" fmla="*/ 7 w 55"/>
                  <a:gd name="T9" fmla="*/ 0 h 105"/>
                </a:gdLst>
                <a:ahLst/>
                <a:cxnLst>
                  <a:cxn ang="0">
                    <a:pos x="T0" y="T1"/>
                  </a:cxn>
                  <a:cxn ang="0">
                    <a:pos x="T2" y="T3"/>
                  </a:cxn>
                  <a:cxn ang="0">
                    <a:pos x="T4" y="T5"/>
                  </a:cxn>
                  <a:cxn ang="0">
                    <a:pos x="T6" y="T7"/>
                  </a:cxn>
                  <a:cxn ang="0">
                    <a:pos x="T8" y="T9"/>
                  </a:cxn>
                </a:cxnLst>
                <a:rect l="0" t="0" r="r" b="b"/>
                <a:pathLst>
                  <a:path w="55" h="105">
                    <a:moveTo>
                      <a:pt x="7" y="0"/>
                    </a:moveTo>
                    <a:lnTo>
                      <a:pt x="0" y="105"/>
                    </a:lnTo>
                    <a:lnTo>
                      <a:pt x="55" y="105"/>
                    </a:lnTo>
                    <a:lnTo>
                      <a:pt x="50" y="0"/>
                    </a:lnTo>
                    <a:lnTo>
                      <a:pt x="7"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5" name="Freeform 57">
                <a:extLst>
                  <a:ext uri="{FF2B5EF4-FFF2-40B4-BE49-F238E27FC236}">
                    <a16:creationId xmlns:a16="http://schemas.microsoft.com/office/drawing/2014/main" id="{62A214E8-A925-4AA6-B1EC-F5ABFED9AAFF}"/>
                  </a:ext>
                </a:extLst>
              </p:cNvPr>
              <p:cNvSpPr>
                <a:spLocks/>
              </p:cNvSpPr>
              <p:nvPr/>
            </p:nvSpPr>
            <p:spPr bwMode="auto">
              <a:xfrm>
                <a:off x="2281238" y="2614613"/>
                <a:ext cx="115888" cy="136525"/>
              </a:xfrm>
              <a:custGeom>
                <a:avLst/>
                <a:gdLst>
                  <a:gd name="T0" fmla="*/ 6 w 31"/>
                  <a:gd name="T1" fmla="*/ 36 h 36"/>
                  <a:gd name="T2" fmla="*/ 31 w 31"/>
                  <a:gd name="T3" fmla="*/ 36 h 36"/>
                  <a:gd name="T4" fmla="*/ 31 w 31"/>
                  <a:gd name="T5" fmla="*/ 0 h 36"/>
                  <a:gd name="T6" fmla="*/ 6 w 31"/>
                  <a:gd name="T7" fmla="*/ 0 h 36"/>
                  <a:gd name="T8" fmla="*/ 0 w 31"/>
                  <a:gd name="T9" fmla="*/ 6 h 36"/>
                  <a:gd name="T10" fmla="*/ 0 w 31"/>
                  <a:gd name="T11" fmla="*/ 30 h 36"/>
                  <a:gd name="T12" fmla="*/ 6 w 3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1" h="36">
                    <a:moveTo>
                      <a:pt x="6" y="36"/>
                    </a:moveTo>
                    <a:cubicBezTo>
                      <a:pt x="31" y="36"/>
                      <a:pt x="31" y="36"/>
                      <a:pt x="31" y="36"/>
                    </a:cubicBezTo>
                    <a:cubicBezTo>
                      <a:pt x="31" y="0"/>
                      <a:pt x="31" y="0"/>
                      <a:pt x="31" y="0"/>
                    </a:cubicBezTo>
                    <a:cubicBezTo>
                      <a:pt x="6" y="0"/>
                      <a:pt x="6" y="0"/>
                      <a:pt x="6" y="0"/>
                    </a:cubicBezTo>
                    <a:cubicBezTo>
                      <a:pt x="3" y="0"/>
                      <a:pt x="0" y="3"/>
                      <a:pt x="0" y="6"/>
                    </a:cubicBezTo>
                    <a:cubicBezTo>
                      <a:pt x="0" y="30"/>
                      <a:pt x="0" y="30"/>
                      <a:pt x="0" y="30"/>
                    </a:cubicBezTo>
                    <a:cubicBezTo>
                      <a:pt x="0" y="33"/>
                      <a:pt x="3" y="36"/>
                      <a:pt x="6" y="36"/>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6" name="Rectangle 58">
                <a:extLst>
                  <a:ext uri="{FF2B5EF4-FFF2-40B4-BE49-F238E27FC236}">
                    <a16:creationId xmlns:a16="http://schemas.microsoft.com/office/drawing/2014/main" id="{669C969B-5608-481A-B038-8F0748A64733}"/>
                  </a:ext>
                </a:extLst>
              </p:cNvPr>
              <p:cNvSpPr>
                <a:spLocks noChangeArrowheads="1"/>
              </p:cNvSpPr>
              <p:nvPr/>
            </p:nvSpPr>
            <p:spPr bwMode="auto">
              <a:xfrm>
                <a:off x="2322513" y="2751138"/>
                <a:ext cx="44450" cy="1428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7" name="Rectangle 59">
                <a:extLst>
                  <a:ext uri="{FF2B5EF4-FFF2-40B4-BE49-F238E27FC236}">
                    <a16:creationId xmlns:a16="http://schemas.microsoft.com/office/drawing/2014/main" id="{2E6B3DBF-B2AC-4A6E-B694-B56C64260F25}"/>
                  </a:ext>
                </a:extLst>
              </p:cNvPr>
              <p:cNvSpPr>
                <a:spLocks noChangeArrowheads="1"/>
              </p:cNvSpPr>
              <p:nvPr/>
            </p:nvSpPr>
            <p:spPr bwMode="auto">
              <a:xfrm>
                <a:off x="2322513" y="27511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8" name="Freeform 60">
                <a:extLst>
                  <a:ext uri="{FF2B5EF4-FFF2-40B4-BE49-F238E27FC236}">
                    <a16:creationId xmlns:a16="http://schemas.microsoft.com/office/drawing/2014/main" id="{54278DBD-6201-42B4-B75F-00A855BA53CB}"/>
                  </a:ext>
                </a:extLst>
              </p:cNvPr>
              <p:cNvSpPr>
                <a:spLocks/>
              </p:cNvSpPr>
              <p:nvPr/>
            </p:nvSpPr>
            <p:spPr bwMode="auto">
              <a:xfrm>
                <a:off x="2355850" y="2935288"/>
                <a:ext cx="104775" cy="109538"/>
              </a:xfrm>
              <a:custGeom>
                <a:avLst/>
                <a:gdLst>
                  <a:gd name="T0" fmla="*/ 66 w 66"/>
                  <a:gd name="T1" fmla="*/ 47 h 69"/>
                  <a:gd name="T2" fmla="*/ 47 w 66"/>
                  <a:gd name="T3" fmla="*/ 69 h 69"/>
                  <a:gd name="T4" fmla="*/ 0 w 66"/>
                  <a:gd name="T5" fmla="*/ 19 h 69"/>
                  <a:gd name="T6" fmla="*/ 19 w 66"/>
                  <a:gd name="T7" fmla="*/ 0 h 69"/>
                  <a:gd name="T8" fmla="*/ 66 w 66"/>
                  <a:gd name="T9" fmla="*/ 47 h 69"/>
                </a:gdLst>
                <a:ahLst/>
                <a:cxnLst>
                  <a:cxn ang="0">
                    <a:pos x="T0" y="T1"/>
                  </a:cxn>
                  <a:cxn ang="0">
                    <a:pos x="T2" y="T3"/>
                  </a:cxn>
                  <a:cxn ang="0">
                    <a:pos x="T4" y="T5"/>
                  </a:cxn>
                  <a:cxn ang="0">
                    <a:pos x="T6" y="T7"/>
                  </a:cxn>
                  <a:cxn ang="0">
                    <a:pos x="T8" y="T9"/>
                  </a:cxn>
                </a:cxnLst>
                <a:rect l="0" t="0" r="r" b="b"/>
                <a:pathLst>
                  <a:path w="66" h="69">
                    <a:moveTo>
                      <a:pt x="66" y="47"/>
                    </a:moveTo>
                    <a:lnTo>
                      <a:pt x="47" y="69"/>
                    </a:lnTo>
                    <a:lnTo>
                      <a:pt x="0" y="19"/>
                    </a:lnTo>
                    <a:lnTo>
                      <a:pt x="19" y="0"/>
                    </a:lnTo>
                    <a:lnTo>
                      <a:pt x="66" y="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9" name="Freeform 61">
                <a:extLst>
                  <a:ext uri="{FF2B5EF4-FFF2-40B4-BE49-F238E27FC236}">
                    <a16:creationId xmlns:a16="http://schemas.microsoft.com/office/drawing/2014/main" id="{AC5A8729-BD6B-4870-81BF-75A139B30B68}"/>
                  </a:ext>
                </a:extLst>
              </p:cNvPr>
              <p:cNvSpPr>
                <a:spLocks/>
              </p:cNvSpPr>
              <p:nvPr/>
            </p:nvSpPr>
            <p:spPr bwMode="auto">
              <a:xfrm>
                <a:off x="2355850" y="2935288"/>
                <a:ext cx="63500" cy="68263"/>
              </a:xfrm>
              <a:custGeom>
                <a:avLst/>
                <a:gdLst>
                  <a:gd name="T0" fmla="*/ 40 w 40"/>
                  <a:gd name="T1" fmla="*/ 21 h 43"/>
                  <a:gd name="T2" fmla="*/ 21 w 40"/>
                  <a:gd name="T3" fmla="*/ 43 h 43"/>
                  <a:gd name="T4" fmla="*/ 0 w 40"/>
                  <a:gd name="T5" fmla="*/ 19 h 43"/>
                  <a:gd name="T6" fmla="*/ 19 w 40"/>
                  <a:gd name="T7" fmla="*/ 0 h 43"/>
                  <a:gd name="T8" fmla="*/ 40 w 40"/>
                  <a:gd name="T9" fmla="*/ 21 h 43"/>
                </a:gdLst>
                <a:ahLst/>
                <a:cxnLst>
                  <a:cxn ang="0">
                    <a:pos x="T0" y="T1"/>
                  </a:cxn>
                  <a:cxn ang="0">
                    <a:pos x="T2" y="T3"/>
                  </a:cxn>
                  <a:cxn ang="0">
                    <a:pos x="T4" y="T5"/>
                  </a:cxn>
                  <a:cxn ang="0">
                    <a:pos x="T6" y="T7"/>
                  </a:cxn>
                  <a:cxn ang="0">
                    <a:pos x="T8" y="T9"/>
                  </a:cxn>
                </a:cxnLst>
                <a:rect l="0" t="0" r="r" b="b"/>
                <a:pathLst>
                  <a:path w="40" h="43">
                    <a:moveTo>
                      <a:pt x="40" y="21"/>
                    </a:moveTo>
                    <a:lnTo>
                      <a:pt x="21" y="43"/>
                    </a:lnTo>
                    <a:lnTo>
                      <a:pt x="0" y="19"/>
                    </a:lnTo>
                    <a:lnTo>
                      <a:pt x="19" y="0"/>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0" name="Freeform 62">
                <a:extLst>
                  <a:ext uri="{FF2B5EF4-FFF2-40B4-BE49-F238E27FC236}">
                    <a16:creationId xmlns:a16="http://schemas.microsoft.com/office/drawing/2014/main" id="{3C2F84AC-862C-47F9-B8A2-69BC3D67D656}"/>
                  </a:ext>
                </a:extLst>
              </p:cNvPr>
              <p:cNvSpPr>
                <a:spLocks/>
              </p:cNvSpPr>
              <p:nvPr/>
            </p:nvSpPr>
            <p:spPr bwMode="auto">
              <a:xfrm>
                <a:off x="2295525" y="2833688"/>
                <a:ext cx="98425" cy="139700"/>
              </a:xfrm>
              <a:custGeom>
                <a:avLst/>
                <a:gdLst>
                  <a:gd name="T0" fmla="*/ 26 w 26"/>
                  <a:gd name="T1" fmla="*/ 30 h 37"/>
                  <a:gd name="T2" fmla="*/ 19 w 26"/>
                  <a:gd name="T3" fmla="*/ 37 h 37"/>
                  <a:gd name="T4" fmla="*/ 7 w 26"/>
                  <a:gd name="T5" fmla="*/ 37 h 37"/>
                  <a:gd name="T6" fmla="*/ 0 w 26"/>
                  <a:gd name="T7" fmla="*/ 30 h 37"/>
                  <a:gd name="T8" fmla="*/ 0 w 26"/>
                  <a:gd name="T9" fmla="*/ 8 h 37"/>
                  <a:gd name="T10" fmla="*/ 7 w 26"/>
                  <a:gd name="T11" fmla="*/ 0 h 37"/>
                  <a:gd name="T12" fmla="*/ 19 w 26"/>
                  <a:gd name="T13" fmla="*/ 0 h 37"/>
                  <a:gd name="T14" fmla="*/ 26 w 26"/>
                  <a:gd name="T15" fmla="*/ 8 h 37"/>
                  <a:gd name="T16" fmla="*/ 26 w 26"/>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26" y="30"/>
                    </a:moveTo>
                    <a:cubicBezTo>
                      <a:pt x="26" y="34"/>
                      <a:pt x="23" y="37"/>
                      <a:pt x="19" y="37"/>
                    </a:cubicBezTo>
                    <a:cubicBezTo>
                      <a:pt x="7" y="37"/>
                      <a:pt x="7" y="37"/>
                      <a:pt x="7" y="37"/>
                    </a:cubicBezTo>
                    <a:cubicBezTo>
                      <a:pt x="3" y="37"/>
                      <a:pt x="0" y="34"/>
                      <a:pt x="0" y="30"/>
                    </a:cubicBezTo>
                    <a:cubicBezTo>
                      <a:pt x="0" y="8"/>
                      <a:pt x="0" y="8"/>
                      <a:pt x="0" y="8"/>
                    </a:cubicBezTo>
                    <a:cubicBezTo>
                      <a:pt x="0" y="4"/>
                      <a:pt x="3" y="0"/>
                      <a:pt x="7" y="0"/>
                    </a:cubicBezTo>
                    <a:cubicBezTo>
                      <a:pt x="19" y="0"/>
                      <a:pt x="19" y="0"/>
                      <a:pt x="19" y="0"/>
                    </a:cubicBezTo>
                    <a:cubicBezTo>
                      <a:pt x="23" y="0"/>
                      <a:pt x="26" y="4"/>
                      <a:pt x="26" y="8"/>
                    </a:cubicBezTo>
                    <a:lnTo>
                      <a:pt x="26" y="3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1" name="Freeform 63">
                <a:extLst>
                  <a:ext uri="{FF2B5EF4-FFF2-40B4-BE49-F238E27FC236}">
                    <a16:creationId xmlns:a16="http://schemas.microsoft.com/office/drawing/2014/main" id="{80F9D601-09A9-4745-B6FF-156C9D9F0927}"/>
                  </a:ext>
                </a:extLst>
              </p:cNvPr>
              <p:cNvSpPr>
                <a:spLocks/>
              </p:cNvSpPr>
              <p:nvPr/>
            </p:nvSpPr>
            <p:spPr bwMode="auto">
              <a:xfrm>
                <a:off x="2401888" y="2984501"/>
                <a:ext cx="138113" cy="142875"/>
              </a:xfrm>
              <a:custGeom>
                <a:avLst/>
                <a:gdLst>
                  <a:gd name="T0" fmla="*/ 20 w 37"/>
                  <a:gd name="T1" fmla="*/ 28 h 38"/>
                  <a:gd name="T2" fmla="*/ 13 w 37"/>
                  <a:gd name="T3" fmla="*/ 26 h 38"/>
                  <a:gd name="T4" fmla="*/ 13 w 37"/>
                  <a:gd name="T5" fmla="*/ 13 h 38"/>
                  <a:gd name="T6" fmla="*/ 26 w 37"/>
                  <a:gd name="T7" fmla="*/ 13 h 38"/>
                  <a:gd name="T8" fmla="*/ 29 w 37"/>
                  <a:gd name="T9" fmla="*/ 19 h 38"/>
                  <a:gd name="T10" fmla="*/ 37 w 37"/>
                  <a:gd name="T11" fmla="*/ 19 h 38"/>
                  <a:gd name="T12" fmla="*/ 32 w 37"/>
                  <a:gd name="T13" fmla="*/ 7 h 38"/>
                  <a:gd name="T14" fmla="*/ 7 w 37"/>
                  <a:gd name="T15" fmla="*/ 6 h 38"/>
                  <a:gd name="T16" fmla="*/ 7 w 37"/>
                  <a:gd name="T17" fmla="*/ 32 h 38"/>
                  <a:gd name="T18" fmla="*/ 20 w 37"/>
                  <a:gd name="T19" fmla="*/ 37 h 38"/>
                  <a:gd name="T20" fmla="*/ 20 w 37"/>
                  <a:gd name="T2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8">
                    <a:moveTo>
                      <a:pt x="20" y="28"/>
                    </a:moveTo>
                    <a:cubicBezTo>
                      <a:pt x="18" y="28"/>
                      <a:pt x="15" y="28"/>
                      <a:pt x="13" y="26"/>
                    </a:cubicBezTo>
                    <a:cubicBezTo>
                      <a:pt x="10" y="22"/>
                      <a:pt x="10" y="17"/>
                      <a:pt x="13" y="13"/>
                    </a:cubicBezTo>
                    <a:cubicBezTo>
                      <a:pt x="17" y="9"/>
                      <a:pt x="22" y="9"/>
                      <a:pt x="26" y="13"/>
                    </a:cubicBezTo>
                    <a:cubicBezTo>
                      <a:pt x="28" y="15"/>
                      <a:pt x="28" y="17"/>
                      <a:pt x="29" y="19"/>
                    </a:cubicBezTo>
                    <a:cubicBezTo>
                      <a:pt x="37" y="19"/>
                      <a:pt x="37" y="19"/>
                      <a:pt x="37" y="19"/>
                    </a:cubicBezTo>
                    <a:cubicBezTo>
                      <a:pt x="37" y="15"/>
                      <a:pt x="36" y="10"/>
                      <a:pt x="32" y="7"/>
                    </a:cubicBezTo>
                    <a:cubicBezTo>
                      <a:pt x="25" y="0"/>
                      <a:pt x="14" y="0"/>
                      <a:pt x="7" y="6"/>
                    </a:cubicBezTo>
                    <a:cubicBezTo>
                      <a:pt x="0" y="14"/>
                      <a:pt x="0" y="25"/>
                      <a:pt x="7" y="32"/>
                    </a:cubicBezTo>
                    <a:cubicBezTo>
                      <a:pt x="11" y="36"/>
                      <a:pt x="15" y="38"/>
                      <a:pt x="20" y="37"/>
                    </a:cubicBezTo>
                    <a:lnTo>
                      <a:pt x="20" y="2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2" name="Freeform 64">
                <a:extLst>
                  <a:ext uri="{FF2B5EF4-FFF2-40B4-BE49-F238E27FC236}">
                    <a16:creationId xmlns:a16="http://schemas.microsoft.com/office/drawing/2014/main" id="{930AF965-E738-4FE9-A2A4-40E11E2CBB50}"/>
                  </a:ext>
                </a:extLst>
              </p:cNvPr>
              <p:cNvSpPr>
                <a:spLocks/>
              </p:cNvSpPr>
              <p:nvPr/>
            </p:nvSpPr>
            <p:spPr bwMode="auto">
              <a:xfrm>
                <a:off x="1912938" y="3275013"/>
                <a:ext cx="404813" cy="403225"/>
              </a:xfrm>
              <a:custGeom>
                <a:avLst/>
                <a:gdLst>
                  <a:gd name="T0" fmla="*/ 48 w 108"/>
                  <a:gd name="T1" fmla="*/ 0 h 107"/>
                  <a:gd name="T2" fmla="*/ 13 w 108"/>
                  <a:gd name="T3" fmla="*/ 19 h 107"/>
                  <a:gd name="T4" fmla="*/ 1 w 108"/>
                  <a:gd name="T5" fmla="*/ 58 h 107"/>
                  <a:gd name="T6" fmla="*/ 21 w 108"/>
                  <a:gd name="T7" fmla="*/ 94 h 107"/>
                  <a:gd name="T8" fmla="*/ 60 w 108"/>
                  <a:gd name="T9" fmla="*/ 106 h 107"/>
                  <a:gd name="T10" fmla="*/ 95 w 108"/>
                  <a:gd name="T11" fmla="*/ 86 h 107"/>
                  <a:gd name="T12" fmla="*/ 107 w 108"/>
                  <a:gd name="T13" fmla="*/ 47 h 107"/>
                  <a:gd name="T14" fmla="*/ 87 w 108"/>
                  <a:gd name="T15" fmla="*/ 11 h 107"/>
                  <a:gd name="T16" fmla="*/ 54 w 108"/>
                  <a:gd name="T17" fmla="*/ 0 h 107"/>
                  <a:gd name="T18" fmla="*/ 48 w 108"/>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7">
                    <a:moveTo>
                      <a:pt x="48" y="0"/>
                    </a:moveTo>
                    <a:cubicBezTo>
                      <a:pt x="34" y="2"/>
                      <a:pt x="21" y="9"/>
                      <a:pt x="13" y="19"/>
                    </a:cubicBezTo>
                    <a:cubicBezTo>
                      <a:pt x="4" y="30"/>
                      <a:pt x="0" y="44"/>
                      <a:pt x="1" y="58"/>
                    </a:cubicBezTo>
                    <a:cubicBezTo>
                      <a:pt x="3" y="73"/>
                      <a:pt x="10" y="86"/>
                      <a:pt x="21" y="94"/>
                    </a:cubicBezTo>
                    <a:cubicBezTo>
                      <a:pt x="31" y="103"/>
                      <a:pt x="45" y="107"/>
                      <a:pt x="60" y="106"/>
                    </a:cubicBezTo>
                    <a:cubicBezTo>
                      <a:pt x="74" y="104"/>
                      <a:pt x="87" y="97"/>
                      <a:pt x="95" y="86"/>
                    </a:cubicBezTo>
                    <a:cubicBezTo>
                      <a:pt x="104" y="76"/>
                      <a:pt x="108" y="62"/>
                      <a:pt x="107" y="47"/>
                    </a:cubicBezTo>
                    <a:cubicBezTo>
                      <a:pt x="105" y="33"/>
                      <a:pt x="98" y="20"/>
                      <a:pt x="87" y="11"/>
                    </a:cubicBezTo>
                    <a:cubicBezTo>
                      <a:pt x="78" y="4"/>
                      <a:pt x="66" y="0"/>
                      <a:pt x="54" y="0"/>
                    </a:cubicBezTo>
                    <a:cubicBezTo>
                      <a:pt x="52" y="0"/>
                      <a:pt x="50"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3" name="Freeform 65">
                <a:extLst>
                  <a:ext uri="{FF2B5EF4-FFF2-40B4-BE49-F238E27FC236}">
                    <a16:creationId xmlns:a16="http://schemas.microsoft.com/office/drawing/2014/main" id="{0CAF94EB-E134-489A-BEAC-29D0E3146681}"/>
                  </a:ext>
                </a:extLst>
              </p:cNvPr>
              <p:cNvSpPr>
                <a:spLocks/>
              </p:cNvSpPr>
              <p:nvPr/>
            </p:nvSpPr>
            <p:spPr bwMode="auto">
              <a:xfrm>
                <a:off x="1954213" y="3379788"/>
                <a:ext cx="79375" cy="98425"/>
              </a:xfrm>
              <a:custGeom>
                <a:avLst/>
                <a:gdLst>
                  <a:gd name="T0" fmla="*/ 8 w 21"/>
                  <a:gd name="T1" fmla="*/ 0 h 26"/>
                  <a:gd name="T2" fmla="*/ 1 w 21"/>
                  <a:gd name="T3" fmla="*/ 26 h 26"/>
                  <a:gd name="T4" fmla="*/ 17 w 21"/>
                  <a:gd name="T5" fmla="*/ 25 h 26"/>
                  <a:gd name="T6" fmla="*/ 21 w 21"/>
                  <a:gd name="T7" fmla="*/ 11 h 26"/>
                  <a:gd name="T8" fmla="*/ 8 w 21"/>
                  <a:gd name="T9" fmla="*/ 0 h 26"/>
                </a:gdLst>
                <a:ahLst/>
                <a:cxnLst>
                  <a:cxn ang="0">
                    <a:pos x="T0" y="T1"/>
                  </a:cxn>
                  <a:cxn ang="0">
                    <a:pos x="T2" y="T3"/>
                  </a:cxn>
                  <a:cxn ang="0">
                    <a:pos x="T4" y="T5"/>
                  </a:cxn>
                  <a:cxn ang="0">
                    <a:pos x="T6" y="T7"/>
                  </a:cxn>
                  <a:cxn ang="0">
                    <a:pos x="T8" y="T9"/>
                  </a:cxn>
                </a:cxnLst>
                <a:rect l="0" t="0" r="r" b="b"/>
                <a:pathLst>
                  <a:path w="21" h="26">
                    <a:moveTo>
                      <a:pt x="8" y="0"/>
                    </a:moveTo>
                    <a:cubicBezTo>
                      <a:pt x="3" y="8"/>
                      <a:pt x="0" y="17"/>
                      <a:pt x="1" y="26"/>
                    </a:cubicBezTo>
                    <a:cubicBezTo>
                      <a:pt x="17" y="25"/>
                      <a:pt x="17" y="25"/>
                      <a:pt x="17" y="25"/>
                    </a:cubicBezTo>
                    <a:cubicBezTo>
                      <a:pt x="17" y="20"/>
                      <a:pt x="18" y="15"/>
                      <a:pt x="21" y="11"/>
                    </a:cubicBezTo>
                    <a:cubicBezTo>
                      <a:pt x="8" y="0"/>
                      <a:pt x="8" y="0"/>
                      <a:pt x="8" y="0"/>
                    </a:cubicBezTo>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4" name="Freeform 66">
                <a:extLst>
                  <a:ext uri="{FF2B5EF4-FFF2-40B4-BE49-F238E27FC236}">
                    <a16:creationId xmlns:a16="http://schemas.microsoft.com/office/drawing/2014/main" id="{64E92A2A-3646-4BFE-96C6-F05F234A9C30}"/>
                  </a:ext>
                </a:extLst>
              </p:cNvPr>
              <p:cNvSpPr>
                <a:spLocks/>
              </p:cNvSpPr>
              <p:nvPr/>
            </p:nvSpPr>
            <p:spPr bwMode="auto">
              <a:xfrm>
                <a:off x="2111375" y="3311526"/>
                <a:ext cx="98425" cy="76200"/>
              </a:xfrm>
              <a:custGeom>
                <a:avLst/>
                <a:gdLst>
                  <a:gd name="T0" fmla="*/ 1 w 26"/>
                  <a:gd name="T1" fmla="*/ 0 h 20"/>
                  <a:gd name="T2" fmla="*/ 0 w 26"/>
                  <a:gd name="T3" fmla="*/ 0 h 20"/>
                  <a:gd name="T4" fmla="*/ 1 w 26"/>
                  <a:gd name="T5" fmla="*/ 16 h 20"/>
                  <a:gd name="T6" fmla="*/ 1 w 26"/>
                  <a:gd name="T7" fmla="*/ 16 h 20"/>
                  <a:gd name="T8" fmla="*/ 15 w 26"/>
                  <a:gd name="T9" fmla="*/ 20 h 20"/>
                  <a:gd name="T10" fmla="*/ 26 w 26"/>
                  <a:gd name="T11" fmla="*/ 8 h 20"/>
                  <a:gd name="T12" fmla="*/ 1 w 2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1" y="0"/>
                    </a:moveTo>
                    <a:cubicBezTo>
                      <a:pt x="1" y="0"/>
                      <a:pt x="0" y="0"/>
                      <a:pt x="0" y="0"/>
                    </a:cubicBezTo>
                    <a:cubicBezTo>
                      <a:pt x="1" y="16"/>
                      <a:pt x="1" y="16"/>
                      <a:pt x="1" y="16"/>
                    </a:cubicBezTo>
                    <a:cubicBezTo>
                      <a:pt x="1" y="16"/>
                      <a:pt x="1" y="16"/>
                      <a:pt x="1" y="16"/>
                    </a:cubicBezTo>
                    <a:cubicBezTo>
                      <a:pt x="6" y="16"/>
                      <a:pt x="11" y="18"/>
                      <a:pt x="15" y="20"/>
                    </a:cubicBezTo>
                    <a:cubicBezTo>
                      <a:pt x="26" y="8"/>
                      <a:pt x="26" y="8"/>
                      <a:pt x="26" y="8"/>
                    </a:cubicBezTo>
                    <a:cubicBezTo>
                      <a:pt x="18" y="2"/>
                      <a:pt x="10" y="0"/>
                      <a:pt x="1"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5" name="Freeform 67">
                <a:extLst>
                  <a:ext uri="{FF2B5EF4-FFF2-40B4-BE49-F238E27FC236}">
                    <a16:creationId xmlns:a16="http://schemas.microsoft.com/office/drawing/2014/main" id="{93B96EA0-7736-47E2-8197-122E6EC026F6}"/>
                  </a:ext>
                </a:extLst>
              </p:cNvPr>
              <p:cNvSpPr>
                <a:spLocks/>
              </p:cNvSpPr>
              <p:nvPr/>
            </p:nvSpPr>
            <p:spPr bwMode="auto">
              <a:xfrm>
                <a:off x="1998663" y="3316288"/>
                <a:ext cx="98425" cy="85725"/>
              </a:xfrm>
              <a:custGeom>
                <a:avLst/>
                <a:gdLst>
                  <a:gd name="T0" fmla="*/ 24 w 26"/>
                  <a:gd name="T1" fmla="*/ 0 h 23"/>
                  <a:gd name="T2" fmla="*/ 0 w 26"/>
                  <a:gd name="T3" fmla="*/ 13 h 23"/>
                  <a:gd name="T4" fmla="*/ 13 w 26"/>
                  <a:gd name="T5" fmla="*/ 23 h 23"/>
                  <a:gd name="T6" fmla="*/ 26 w 26"/>
                  <a:gd name="T7" fmla="*/ 16 h 23"/>
                  <a:gd name="T8" fmla="*/ 24 w 26"/>
                  <a:gd name="T9" fmla="*/ 0 h 23"/>
                </a:gdLst>
                <a:ahLst/>
                <a:cxnLst>
                  <a:cxn ang="0">
                    <a:pos x="T0" y="T1"/>
                  </a:cxn>
                  <a:cxn ang="0">
                    <a:pos x="T2" y="T3"/>
                  </a:cxn>
                  <a:cxn ang="0">
                    <a:pos x="T4" y="T5"/>
                  </a:cxn>
                  <a:cxn ang="0">
                    <a:pos x="T6" y="T7"/>
                  </a:cxn>
                  <a:cxn ang="0">
                    <a:pos x="T8" y="T9"/>
                  </a:cxn>
                </a:cxnLst>
                <a:rect l="0" t="0" r="r" b="b"/>
                <a:pathLst>
                  <a:path w="26" h="23">
                    <a:moveTo>
                      <a:pt x="24" y="0"/>
                    </a:moveTo>
                    <a:cubicBezTo>
                      <a:pt x="15" y="1"/>
                      <a:pt x="6" y="6"/>
                      <a:pt x="0" y="13"/>
                    </a:cubicBezTo>
                    <a:cubicBezTo>
                      <a:pt x="13" y="23"/>
                      <a:pt x="13" y="23"/>
                      <a:pt x="13" y="23"/>
                    </a:cubicBezTo>
                    <a:cubicBezTo>
                      <a:pt x="16" y="20"/>
                      <a:pt x="21" y="17"/>
                      <a:pt x="26" y="16"/>
                    </a:cubicBezTo>
                    <a:cubicBezTo>
                      <a:pt x="24" y="0"/>
                      <a:pt x="24" y="0"/>
                      <a:pt x="24"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6" name="Freeform 68">
                <a:extLst>
                  <a:ext uri="{FF2B5EF4-FFF2-40B4-BE49-F238E27FC236}">
                    <a16:creationId xmlns:a16="http://schemas.microsoft.com/office/drawing/2014/main" id="{6F1E5BFA-8AA9-422F-94CC-960CFC032A2D}"/>
                  </a:ext>
                </a:extLst>
              </p:cNvPr>
              <p:cNvSpPr>
                <a:spLocks/>
              </p:cNvSpPr>
              <p:nvPr/>
            </p:nvSpPr>
            <p:spPr bwMode="auto">
              <a:xfrm>
                <a:off x="1957388" y="3492501"/>
                <a:ext cx="90488" cy="98425"/>
              </a:xfrm>
              <a:custGeom>
                <a:avLst/>
                <a:gdLst>
                  <a:gd name="T0" fmla="*/ 17 w 24"/>
                  <a:gd name="T1" fmla="*/ 0 h 26"/>
                  <a:gd name="T2" fmla="*/ 0 w 24"/>
                  <a:gd name="T3" fmla="*/ 2 h 26"/>
                  <a:gd name="T4" fmla="*/ 13 w 24"/>
                  <a:gd name="T5" fmla="*/ 26 h 26"/>
                  <a:gd name="T6" fmla="*/ 24 w 24"/>
                  <a:gd name="T7" fmla="*/ 13 h 26"/>
                  <a:gd name="T8" fmla="*/ 17 w 24"/>
                  <a:gd name="T9" fmla="*/ 0 h 26"/>
                </a:gdLst>
                <a:ahLst/>
                <a:cxnLst>
                  <a:cxn ang="0">
                    <a:pos x="T0" y="T1"/>
                  </a:cxn>
                  <a:cxn ang="0">
                    <a:pos x="T2" y="T3"/>
                  </a:cxn>
                  <a:cxn ang="0">
                    <a:pos x="T4" y="T5"/>
                  </a:cxn>
                  <a:cxn ang="0">
                    <a:pos x="T6" y="T7"/>
                  </a:cxn>
                  <a:cxn ang="0">
                    <a:pos x="T8" y="T9"/>
                  </a:cxn>
                </a:cxnLst>
                <a:rect l="0" t="0" r="r" b="b"/>
                <a:pathLst>
                  <a:path w="24" h="26">
                    <a:moveTo>
                      <a:pt x="17" y="0"/>
                    </a:moveTo>
                    <a:cubicBezTo>
                      <a:pt x="0" y="2"/>
                      <a:pt x="0" y="2"/>
                      <a:pt x="0" y="2"/>
                    </a:cubicBezTo>
                    <a:cubicBezTo>
                      <a:pt x="2" y="11"/>
                      <a:pt x="6" y="20"/>
                      <a:pt x="13" y="26"/>
                    </a:cubicBezTo>
                    <a:cubicBezTo>
                      <a:pt x="24" y="13"/>
                      <a:pt x="24" y="13"/>
                      <a:pt x="24" y="13"/>
                    </a:cubicBezTo>
                    <a:cubicBezTo>
                      <a:pt x="20" y="10"/>
                      <a:pt x="18" y="5"/>
                      <a:pt x="17" y="0"/>
                    </a:cubicBezTo>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7" name="Freeform 69">
                <a:extLst>
                  <a:ext uri="{FF2B5EF4-FFF2-40B4-BE49-F238E27FC236}">
                    <a16:creationId xmlns:a16="http://schemas.microsoft.com/office/drawing/2014/main" id="{0015DC74-6E00-44F4-92CD-4EE4F641E3A1}"/>
                  </a:ext>
                </a:extLst>
              </p:cNvPr>
              <p:cNvSpPr>
                <a:spLocks/>
              </p:cNvSpPr>
              <p:nvPr/>
            </p:nvSpPr>
            <p:spPr bwMode="auto">
              <a:xfrm>
                <a:off x="2014538" y="3263901"/>
                <a:ext cx="349250" cy="455613"/>
              </a:xfrm>
              <a:custGeom>
                <a:avLst/>
                <a:gdLst>
                  <a:gd name="T0" fmla="*/ 91 w 93"/>
                  <a:gd name="T1" fmla="*/ 49 h 121"/>
                  <a:gd name="T2" fmla="*/ 67 w 93"/>
                  <a:gd name="T3" fmla="*/ 6 h 121"/>
                  <a:gd name="T4" fmla="*/ 59 w 93"/>
                  <a:gd name="T5" fmla="*/ 0 h 121"/>
                  <a:gd name="T6" fmla="*/ 54 w 93"/>
                  <a:gd name="T7" fmla="*/ 10 h 121"/>
                  <a:gd name="T8" fmla="*/ 60 w 93"/>
                  <a:gd name="T9" fmla="*/ 14 h 121"/>
                  <a:gd name="T10" fmla="*/ 80 w 93"/>
                  <a:gd name="T11" fmla="*/ 50 h 121"/>
                  <a:gd name="T12" fmla="*/ 68 w 93"/>
                  <a:gd name="T13" fmla="*/ 89 h 121"/>
                  <a:gd name="T14" fmla="*/ 33 w 93"/>
                  <a:gd name="T15" fmla="*/ 109 h 121"/>
                  <a:gd name="T16" fmla="*/ 5 w 93"/>
                  <a:gd name="T17" fmla="*/ 104 h 121"/>
                  <a:gd name="T18" fmla="*/ 0 w 93"/>
                  <a:gd name="T19" fmla="*/ 114 h 121"/>
                  <a:gd name="T20" fmla="*/ 34 w 93"/>
                  <a:gd name="T21" fmla="*/ 119 h 121"/>
                  <a:gd name="T22" fmla="*/ 77 w 93"/>
                  <a:gd name="T23" fmla="*/ 96 h 121"/>
                  <a:gd name="T24" fmla="*/ 91 w 93"/>
                  <a:gd name="T25"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21">
                    <a:moveTo>
                      <a:pt x="91" y="49"/>
                    </a:moveTo>
                    <a:cubicBezTo>
                      <a:pt x="89" y="31"/>
                      <a:pt x="80" y="16"/>
                      <a:pt x="67" y="6"/>
                    </a:cubicBezTo>
                    <a:cubicBezTo>
                      <a:pt x="64" y="4"/>
                      <a:pt x="62" y="2"/>
                      <a:pt x="59" y="0"/>
                    </a:cubicBezTo>
                    <a:cubicBezTo>
                      <a:pt x="54" y="10"/>
                      <a:pt x="54" y="10"/>
                      <a:pt x="54" y="10"/>
                    </a:cubicBezTo>
                    <a:cubicBezTo>
                      <a:pt x="56" y="11"/>
                      <a:pt x="58" y="13"/>
                      <a:pt x="60" y="14"/>
                    </a:cubicBezTo>
                    <a:cubicBezTo>
                      <a:pt x="71" y="23"/>
                      <a:pt x="78" y="36"/>
                      <a:pt x="80" y="50"/>
                    </a:cubicBezTo>
                    <a:cubicBezTo>
                      <a:pt x="81" y="65"/>
                      <a:pt x="77" y="79"/>
                      <a:pt x="68" y="89"/>
                    </a:cubicBezTo>
                    <a:cubicBezTo>
                      <a:pt x="60" y="100"/>
                      <a:pt x="47" y="107"/>
                      <a:pt x="33" y="109"/>
                    </a:cubicBezTo>
                    <a:cubicBezTo>
                      <a:pt x="23" y="110"/>
                      <a:pt x="13" y="108"/>
                      <a:pt x="5" y="104"/>
                    </a:cubicBezTo>
                    <a:cubicBezTo>
                      <a:pt x="0" y="114"/>
                      <a:pt x="0" y="114"/>
                      <a:pt x="0" y="114"/>
                    </a:cubicBezTo>
                    <a:cubicBezTo>
                      <a:pt x="10" y="119"/>
                      <a:pt x="22" y="121"/>
                      <a:pt x="34" y="119"/>
                    </a:cubicBezTo>
                    <a:cubicBezTo>
                      <a:pt x="51" y="118"/>
                      <a:pt x="66" y="109"/>
                      <a:pt x="77" y="96"/>
                    </a:cubicBezTo>
                    <a:cubicBezTo>
                      <a:pt x="87" y="83"/>
                      <a:pt x="93" y="67"/>
                      <a:pt x="91" y="4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8" name="Freeform 70">
                <a:extLst>
                  <a:ext uri="{FF2B5EF4-FFF2-40B4-BE49-F238E27FC236}">
                    <a16:creationId xmlns:a16="http://schemas.microsoft.com/office/drawing/2014/main" id="{208263A1-681A-47E4-9B9A-5EFA313BFCE2}"/>
                  </a:ext>
                </a:extLst>
              </p:cNvPr>
              <p:cNvSpPr>
                <a:spLocks/>
              </p:cNvSpPr>
              <p:nvPr/>
            </p:nvSpPr>
            <p:spPr bwMode="auto">
              <a:xfrm>
                <a:off x="1871663" y="3228976"/>
                <a:ext cx="363538" cy="463550"/>
              </a:xfrm>
              <a:custGeom>
                <a:avLst/>
                <a:gdLst>
                  <a:gd name="T0" fmla="*/ 32 w 97"/>
                  <a:gd name="T1" fmla="*/ 106 h 123"/>
                  <a:gd name="T2" fmla="*/ 12 w 97"/>
                  <a:gd name="T3" fmla="*/ 70 h 123"/>
                  <a:gd name="T4" fmla="*/ 24 w 97"/>
                  <a:gd name="T5" fmla="*/ 31 h 123"/>
                  <a:gd name="T6" fmla="*/ 59 w 97"/>
                  <a:gd name="T7" fmla="*/ 12 h 123"/>
                  <a:gd name="T8" fmla="*/ 92 w 97"/>
                  <a:gd name="T9" fmla="*/ 19 h 123"/>
                  <a:gd name="T10" fmla="*/ 97 w 97"/>
                  <a:gd name="T11" fmla="*/ 9 h 123"/>
                  <a:gd name="T12" fmla="*/ 58 w 97"/>
                  <a:gd name="T13" fmla="*/ 1 h 123"/>
                  <a:gd name="T14" fmla="*/ 15 w 97"/>
                  <a:gd name="T15" fmla="*/ 25 h 123"/>
                  <a:gd name="T16" fmla="*/ 15 w 97"/>
                  <a:gd name="T17" fmla="*/ 25 h 123"/>
                  <a:gd name="T18" fmla="*/ 1 w 97"/>
                  <a:gd name="T19" fmla="*/ 72 h 123"/>
                  <a:gd name="T20" fmla="*/ 25 w 97"/>
                  <a:gd name="T21" fmla="*/ 115 h 123"/>
                  <a:gd name="T22" fmla="*/ 38 w 97"/>
                  <a:gd name="T23" fmla="*/ 123 h 123"/>
                  <a:gd name="T24" fmla="*/ 43 w 97"/>
                  <a:gd name="T25" fmla="*/ 113 h 123"/>
                  <a:gd name="T26" fmla="*/ 32 w 97"/>
                  <a:gd name="T27" fmla="*/ 10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23">
                    <a:moveTo>
                      <a:pt x="32" y="106"/>
                    </a:moveTo>
                    <a:cubicBezTo>
                      <a:pt x="21" y="98"/>
                      <a:pt x="14" y="85"/>
                      <a:pt x="12" y="70"/>
                    </a:cubicBezTo>
                    <a:cubicBezTo>
                      <a:pt x="11" y="56"/>
                      <a:pt x="15" y="42"/>
                      <a:pt x="24" y="31"/>
                    </a:cubicBezTo>
                    <a:cubicBezTo>
                      <a:pt x="32" y="21"/>
                      <a:pt x="45" y="14"/>
                      <a:pt x="59" y="12"/>
                    </a:cubicBezTo>
                    <a:cubicBezTo>
                      <a:pt x="71" y="11"/>
                      <a:pt x="83" y="13"/>
                      <a:pt x="92" y="19"/>
                    </a:cubicBezTo>
                    <a:cubicBezTo>
                      <a:pt x="97" y="9"/>
                      <a:pt x="97" y="9"/>
                      <a:pt x="97" y="9"/>
                    </a:cubicBezTo>
                    <a:cubicBezTo>
                      <a:pt x="86" y="3"/>
                      <a:pt x="72" y="0"/>
                      <a:pt x="58" y="1"/>
                    </a:cubicBezTo>
                    <a:cubicBezTo>
                      <a:pt x="41" y="3"/>
                      <a:pt x="26" y="12"/>
                      <a:pt x="15" y="25"/>
                    </a:cubicBezTo>
                    <a:cubicBezTo>
                      <a:pt x="15" y="25"/>
                      <a:pt x="15" y="25"/>
                      <a:pt x="15" y="25"/>
                    </a:cubicBezTo>
                    <a:cubicBezTo>
                      <a:pt x="5" y="37"/>
                      <a:pt x="0" y="54"/>
                      <a:pt x="1" y="72"/>
                    </a:cubicBezTo>
                    <a:cubicBezTo>
                      <a:pt x="3" y="89"/>
                      <a:pt x="12" y="104"/>
                      <a:pt x="25" y="115"/>
                    </a:cubicBezTo>
                    <a:cubicBezTo>
                      <a:pt x="29" y="118"/>
                      <a:pt x="33" y="121"/>
                      <a:pt x="38" y="123"/>
                    </a:cubicBezTo>
                    <a:cubicBezTo>
                      <a:pt x="43" y="113"/>
                      <a:pt x="43" y="113"/>
                      <a:pt x="43" y="113"/>
                    </a:cubicBezTo>
                    <a:cubicBezTo>
                      <a:pt x="39" y="111"/>
                      <a:pt x="35" y="109"/>
                      <a:pt x="32" y="106"/>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9" name="Freeform 71">
                <a:extLst>
                  <a:ext uri="{FF2B5EF4-FFF2-40B4-BE49-F238E27FC236}">
                    <a16:creationId xmlns:a16="http://schemas.microsoft.com/office/drawing/2014/main" id="{CE603704-64F1-404B-BE3B-111B891A34ED}"/>
                  </a:ext>
                </a:extLst>
              </p:cNvPr>
              <p:cNvSpPr>
                <a:spLocks/>
              </p:cNvSpPr>
              <p:nvPr/>
            </p:nvSpPr>
            <p:spPr bwMode="auto">
              <a:xfrm>
                <a:off x="1874838" y="3233738"/>
                <a:ext cx="360363" cy="458788"/>
              </a:xfrm>
              <a:custGeom>
                <a:avLst/>
                <a:gdLst>
                  <a:gd name="T0" fmla="*/ 64 w 96"/>
                  <a:gd name="T1" fmla="*/ 0 h 122"/>
                  <a:gd name="T2" fmla="*/ 57 w 96"/>
                  <a:gd name="T3" fmla="*/ 0 h 122"/>
                  <a:gd name="T4" fmla="*/ 14 w 96"/>
                  <a:gd name="T5" fmla="*/ 24 h 122"/>
                  <a:gd name="T6" fmla="*/ 14 w 96"/>
                  <a:gd name="T7" fmla="*/ 24 h 122"/>
                  <a:gd name="T8" fmla="*/ 0 w 96"/>
                  <a:gd name="T9" fmla="*/ 64 h 122"/>
                  <a:gd name="T10" fmla="*/ 0 w 96"/>
                  <a:gd name="T11" fmla="*/ 71 h 122"/>
                  <a:gd name="T12" fmla="*/ 24 w 96"/>
                  <a:gd name="T13" fmla="*/ 114 h 122"/>
                  <a:gd name="T14" fmla="*/ 37 w 96"/>
                  <a:gd name="T15" fmla="*/ 122 h 122"/>
                  <a:gd name="T16" fmla="*/ 42 w 96"/>
                  <a:gd name="T17" fmla="*/ 112 h 122"/>
                  <a:gd name="T18" fmla="*/ 31 w 96"/>
                  <a:gd name="T19" fmla="*/ 106 h 122"/>
                  <a:gd name="T20" fmla="*/ 31 w 96"/>
                  <a:gd name="T21" fmla="*/ 105 h 122"/>
                  <a:gd name="T22" fmla="*/ 11 w 96"/>
                  <a:gd name="T23" fmla="*/ 69 h 122"/>
                  <a:gd name="T24" fmla="*/ 11 w 96"/>
                  <a:gd name="T25" fmla="*/ 64 h 122"/>
                  <a:gd name="T26" fmla="*/ 23 w 96"/>
                  <a:gd name="T27" fmla="*/ 30 h 122"/>
                  <a:gd name="T28" fmla="*/ 58 w 96"/>
                  <a:gd name="T29" fmla="*/ 11 h 122"/>
                  <a:gd name="T30" fmla="*/ 64 w 96"/>
                  <a:gd name="T31" fmla="*/ 11 h 122"/>
                  <a:gd name="T32" fmla="*/ 91 w 96"/>
                  <a:gd name="T33" fmla="*/ 18 h 122"/>
                  <a:gd name="T34" fmla="*/ 96 w 96"/>
                  <a:gd name="T35" fmla="*/ 8 h 122"/>
                  <a:gd name="T36" fmla="*/ 64 w 96"/>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22">
                    <a:moveTo>
                      <a:pt x="64" y="0"/>
                    </a:moveTo>
                    <a:cubicBezTo>
                      <a:pt x="62" y="0"/>
                      <a:pt x="60" y="0"/>
                      <a:pt x="57" y="0"/>
                    </a:cubicBezTo>
                    <a:cubicBezTo>
                      <a:pt x="40" y="2"/>
                      <a:pt x="25" y="11"/>
                      <a:pt x="14" y="24"/>
                    </a:cubicBezTo>
                    <a:cubicBezTo>
                      <a:pt x="14" y="24"/>
                      <a:pt x="14" y="24"/>
                      <a:pt x="14" y="24"/>
                    </a:cubicBezTo>
                    <a:cubicBezTo>
                      <a:pt x="5" y="35"/>
                      <a:pt x="0" y="49"/>
                      <a:pt x="0" y="64"/>
                    </a:cubicBezTo>
                    <a:cubicBezTo>
                      <a:pt x="0" y="66"/>
                      <a:pt x="0" y="68"/>
                      <a:pt x="0" y="71"/>
                    </a:cubicBezTo>
                    <a:cubicBezTo>
                      <a:pt x="2" y="88"/>
                      <a:pt x="11" y="103"/>
                      <a:pt x="24" y="114"/>
                    </a:cubicBezTo>
                    <a:cubicBezTo>
                      <a:pt x="28" y="117"/>
                      <a:pt x="32" y="120"/>
                      <a:pt x="37" y="122"/>
                    </a:cubicBezTo>
                    <a:cubicBezTo>
                      <a:pt x="42" y="112"/>
                      <a:pt x="42" y="112"/>
                      <a:pt x="42" y="112"/>
                    </a:cubicBezTo>
                    <a:cubicBezTo>
                      <a:pt x="38" y="110"/>
                      <a:pt x="34" y="108"/>
                      <a:pt x="31" y="106"/>
                    </a:cubicBezTo>
                    <a:cubicBezTo>
                      <a:pt x="31" y="105"/>
                      <a:pt x="31" y="105"/>
                      <a:pt x="31" y="105"/>
                    </a:cubicBezTo>
                    <a:cubicBezTo>
                      <a:pt x="20" y="97"/>
                      <a:pt x="13" y="84"/>
                      <a:pt x="11" y="69"/>
                    </a:cubicBezTo>
                    <a:cubicBezTo>
                      <a:pt x="11" y="68"/>
                      <a:pt x="11" y="66"/>
                      <a:pt x="11" y="64"/>
                    </a:cubicBezTo>
                    <a:cubicBezTo>
                      <a:pt x="11" y="51"/>
                      <a:pt x="15" y="40"/>
                      <a:pt x="23" y="30"/>
                    </a:cubicBezTo>
                    <a:cubicBezTo>
                      <a:pt x="31" y="20"/>
                      <a:pt x="44" y="13"/>
                      <a:pt x="58" y="11"/>
                    </a:cubicBezTo>
                    <a:cubicBezTo>
                      <a:pt x="60" y="11"/>
                      <a:pt x="62" y="11"/>
                      <a:pt x="64" y="11"/>
                    </a:cubicBezTo>
                    <a:cubicBezTo>
                      <a:pt x="74" y="11"/>
                      <a:pt x="83" y="13"/>
                      <a:pt x="91" y="18"/>
                    </a:cubicBezTo>
                    <a:cubicBezTo>
                      <a:pt x="96" y="8"/>
                      <a:pt x="96" y="8"/>
                      <a:pt x="96" y="8"/>
                    </a:cubicBezTo>
                    <a:cubicBezTo>
                      <a:pt x="86" y="3"/>
                      <a:pt x="76" y="0"/>
                      <a:pt x="64"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0" name="Freeform 72">
                <a:extLst>
                  <a:ext uri="{FF2B5EF4-FFF2-40B4-BE49-F238E27FC236}">
                    <a16:creationId xmlns:a16="http://schemas.microsoft.com/office/drawing/2014/main" id="{5D2844BF-F233-411A-9219-28BF62B1C94D}"/>
                  </a:ext>
                </a:extLst>
              </p:cNvPr>
              <p:cNvSpPr>
                <a:spLocks/>
              </p:cNvSpPr>
              <p:nvPr/>
            </p:nvSpPr>
            <p:spPr bwMode="auto">
              <a:xfrm>
                <a:off x="2187575" y="3354388"/>
                <a:ext cx="85725" cy="82550"/>
              </a:xfrm>
              <a:custGeom>
                <a:avLst/>
                <a:gdLst>
                  <a:gd name="T0" fmla="*/ 10 w 23"/>
                  <a:gd name="T1" fmla="*/ 0 h 22"/>
                  <a:gd name="T2" fmla="*/ 0 w 23"/>
                  <a:gd name="T3" fmla="*/ 13 h 22"/>
                  <a:gd name="T4" fmla="*/ 6 w 23"/>
                  <a:gd name="T5" fmla="*/ 22 h 22"/>
                  <a:gd name="T6" fmla="*/ 23 w 23"/>
                  <a:gd name="T7" fmla="*/ 22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cubicBezTo>
                      <a:pt x="0" y="13"/>
                      <a:pt x="0" y="13"/>
                      <a:pt x="0" y="13"/>
                    </a:cubicBezTo>
                    <a:cubicBezTo>
                      <a:pt x="2" y="16"/>
                      <a:pt x="4" y="19"/>
                      <a:pt x="6" y="22"/>
                    </a:cubicBezTo>
                    <a:cubicBezTo>
                      <a:pt x="23" y="22"/>
                      <a:pt x="23" y="22"/>
                      <a:pt x="23" y="22"/>
                    </a:cubicBezTo>
                    <a:cubicBezTo>
                      <a:pt x="21" y="14"/>
                      <a:pt x="17" y="6"/>
                      <a:pt x="10"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1" name="Freeform 73">
                <a:extLst>
                  <a:ext uri="{FF2B5EF4-FFF2-40B4-BE49-F238E27FC236}">
                    <a16:creationId xmlns:a16="http://schemas.microsoft.com/office/drawing/2014/main" id="{2637A266-24CA-4783-BD10-22E3211EEAC1}"/>
                  </a:ext>
                </a:extLst>
              </p:cNvPr>
              <p:cNvSpPr>
                <a:spLocks/>
              </p:cNvSpPr>
              <p:nvPr/>
            </p:nvSpPr>
            <p:spPr bwMode="auto">
              <a:xfrm>
                <a:off x="2085975" y="3444876"/>
                <a:ext cx="214313" cy="55563"/>
              </a:xfrm>
              <a:custGeom>
                <a:avLst/>
                <a:gdLst>
                  <a:gd name="T0" fmla="*/ 3 w 57"/>
                  <a:gd name="T1" fmla="*/ 13 h 15"/>
                  <a:gd name="T2" fmla="*/ 3 w 57"/>
                  <a:gd name="T3" fmla="*/ 2 h 15"/>
                  <a:gd name="T4" fmla="*/ 8 w 57"/>
                  <a:gd name="T5" fmla="*/ 0 h 15"/>
                  <a:gd name="T6" fmla="*/ 14 w 57"/>
                  <a:gd name="T7" fmla="*/ 2 h 15"/>
                  <a:gd name="T8" fmla="*/ 14 w 57"/>
                  <a:gd name="T9" fmla="*/ 2 h 15"/>
                  <a:gd name="T10" fmla="*/ 33 w 57"/>
                  <a:gd name="T11" fmla="*/ 2 h 15"/>
                  <a:gd name="T12" fmla="*/ 50 w 57"/>
                  <a:gd name="T13" fmla="*/ 2 h 15"/>
                  <a:gd name="T14" fmla="*/ 52 w 57"/>
                  <a:gd name="T15" fmla="*/ 2 h 15"/>
                  <a:gd name="T16" fmla="*/ 52 w 57"/>
                  <a:gd name="T17" fmla="*/ 2 h 15"/>
                  <a:gd name="T18" fmla="*/ 57 w 57"/>
                  <a:gd name="T19" fmla="*/ 8 h 15"/>
                  <a:gd name="T20" fmla="*/ 52 w 57"/>
                  <a:gd name="T21" fmla="*/ 13 h 15"/>
                  <a:gd name="T22" fmla="*/ 13 w 57"/>
                  <a:gd name="T23" fmla="*/ 13 h 15"/>
                  <a:gd name="T24" fmla="*/ 8 w 57"/>
                  <a:gd name="T25" fmla="*/ 15 h 15"/>
                  <a:gd name="T26" fmla="*/ 3 w 5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5">
                    <a:moveTo>
                      <a:pt x="3" y="13"/>
                    </a:moveTo>
                    <a:cubicBezTo>
                      <a:pt x="0" y="10"/>
                      <a:pt x="0" y="5"/>
                      <a:pt x="3" y="2"/>
                    </a:cubicBezTo>
                    <a:cubicBezTo>
                      <a:pt x="5" y="1"/>
                      <a:pt x="6" y="0"/>
                      <a:pt x="8" y="0"/>
                    </a:cubicBezTo>
                    <a:cubicBezTo>
                      <a:pt x="10" y="0"/>
                      <a:pt x="12" y="1"/>
                      <a:pt x="14" y="2"/>
                    </a:cubicBezTo>
                    <a:cubicBezTo>
                      <a:pt x="14" y="2"/>
                      <a:pt x="14" y="2"/>
                      <a:pt x="14" y="2"/>
                    </a:cubicBezTo>
                    <a:cubicBezTo>
                      <a:pt x="33" y="2"/>
                      <a:pt x="33" y="2"/>
                      <a:pt x="33" y="2"/>
                    </a:cubicBezTo>
                    <a:cubicBezTo>
                      <a:pt x="50" y="2"/>
                      <a:pt x="50" y="2"/>
                      <a:pt x="50" y="2"/>
                    </a:cubicBezTo>
                    <a:cubicBezTo>
                      <a:pt x="52" y="2"/>
                      <a:pt x="52" y="2"/>
                      <a:pt x="52" y="2"/>
                    </a:cubicBezTo>
                    <a:cubicBezTo>
                      <a:pt x="52" y="2"/>
                      <a:pt x="52" y="2"/>
                      <a:pt x="52" y="2"/>
                    </a:cubicBezTo>
                    <a:cubicBezTo>
                      <a:pt x="55" y="2"/>
                      <a:pt x="57" y="5"/>
                      <a:pt x="57" y="8"/>
                    </a:cubicBezTo>
                    <a:cubicBezTo>
                      <a:pt x="57" y="11"/>
                      <a:pt x="55" y="13"/>
                      <a:pt x="52" y="13"/>
                    </a:cubicBezTo>
                    <a:cubicBezTo>
                      <a:pt x="13" y="13"/>
                      <a:pt x="13" y="13"/>
                      <a:pt x="13" y="13"/>
                    </a:cubicBezTo>
                    <a:cubicBezTo>
                      <a:pt x="12" y="14"/>
                      <a:pt x="10" y="15"/>
                      <a:pt x="8" y="15"/>
                    </a:cubicBezTo>
                    <a:cubicBezTo>
                      <a:pt x="6" y="15"/>
                      <a:pt x="5" y="14"/>
                      <a:pt x="3" y="13"/>
                    </a:cubicBezTo>
                  </a:path>
                </a:pathLst>
              </a:custGeom>
              <a:solidFill>
                <a:srgbClr val="DB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2" name="Freeform 74">
                <a:extLst>
                  <a:ext uri="{FF2B5EF4-FFF2-40B4-BE49-F238E27FC236}">
                    <a16:creationId xmlns:a16="http://schemas.microsoft.com/office/drawing/2014/main" id="{22649954-301B-4E05-8232-8493B21599C8}"/>
                  </a:ext>
                </a:extLst>
              </p:cNvPr>
              <p:cNvSpPr>
                <a:spLocks/>
              </p:cNvSpPr>
              <p:nvPr/>
            </p:nvSpPr>
            <p:spPr bwMode="auto">
              <a:xfrm>
                <a:off x="2089150" y="3444876"/>
                <a:ext cx="211138" cy="30163"/>
              </a:xfrm>
              <a:custGeom>
                <a:avLst/>
                <a:gdLst>
                  <a:gd name="T0" fmla="*/ 51 w 56"/>
                  <a:gd name="T1" fmla="*/ 2 h 8"/>
                  <a:gd name="T2" fmla="*/ 51 w 56"/>
                  <a:gd name="T3" fmla="*/ 2 h 8"/>
                  <a:gd name="T4" fmla="*/ 49 w 56"/>
                  <a:gd name="T5" fmla="*/ 2 h 8"/>
                  <a:gd name="T6" fmla="*/ 32 w 56"/>
                  <a:gd name="T7" fmla="*/ 2 h 8"/>
                  <a:gd name="T8" fmla="*/ 13 w 56"/>
                  <a:gd name="T9" fmla="*/ 2 h 8"/>
                  <a:gd name="T10" fmla="*/ 13 w 56"/>
                  <a:gd name="T11" fmla="*/ 2 h 8"/>
                  <a:gd name="T12" fmla="*/ 7 w 56"/>
                  <a:gd name="T13" fmla="*/ 0 h 8"/>
                  <a:gd name="T14" fmla="*/ 2 w 56"/>
                  <a:gd name="T15" fmla="*/ 3 h 8"/>
                  <a:gd name="T16" fmla="*/ 0 w 56"/>
                  <a:gd name="T17" fmla="*/ 8 h 8"/>
                  <a:gd name="T18" fmla="*/ 56 w 56"/>
                  <a:gd name="T19" fmla="*/ 8 h 8"/>
                  <a:gd name="T20" fmla="*/ 51 w 5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
                    <a:moveTo>
                      <a:pt x="51" y="2"/>
                    </a:moveTo>
                    <a:cubicBezTo>
                      <a:pt x="51" y="2"/>
                      <a:pt x="51" y="2"/>
                      <a:pt x="51" y="2"/>
                    </a:cubicBezTo>
                    <a:cubicBezTo>
                      <a:pt x="49" y="2"/>
                      <a:pt x="49" y="2"/>
                      <a:pt x="49" y="2"/>
                    </a:cubicBezTo>
                    <a:cubicBezTo>
                      <a:pt x="32" y="2"/>
                      <a:pt x="32" y="2"/>
                      <a:pt x="32" y="2"/>
                    </a:cubicBezTo>
                    <a:cubicBezTo>
                      <a:pt x="13" y="2"/>
                      <a:pt x="13" y="2"/>
                      <a:pt x="13" y="2"/>
                    </a:cubicBezTo>
                    <a:cubicBezTo>
                      <a:pt x="13" y="2"/>
                      <a:pt x="13" y="2"/>
                      <a:pt x="13" y="2"/>
                    </a:cubicBezTo>
                    <a:cubicBezTo>
                      <a:pt x="11" y="1"/>
                      <a:pt x="9" y="0"/>
                      <a:pt x="7" y="0"/>
                    </a:cubicBezTo>
                    <a:cubicBezTo>
                      <a:pt x="5" y="0"/>
                      <a:pt x="4" y="1"/>
                      <a:pt x="2" y="3"/>
                    </a:cubicBezTo>
                    <a:cubicBezTo>
                      <a:pt x="1" y="4"/>
                      <a:pt x="0" y="6"/>
                      <a:pt x="0" y="8"/>
                    </a:cubicBezTo>
                    <a:cubicBezTo>
                      <a:pt x="56" y="8"/>
                      <a:pt x="56" y="8"/>
                      <a:pt x="56" y="8"/>
                    </a:cubicBezTo>
                    <a:cubicBezTo>
                      <a:pt x="56" y="5"/>
                      <a:pt x="54" y="2"/>
                      <a:pt x="51" y="2"/>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3" name="Freeform 75">
                <a:extLst>
                  <a:ext uri="{FF2B5EF4-FFF2-40B4-BE49-F238E27FC236}">
                    <a16:creationId xmlns:a16="http://schemas.microsoft.com/office/drawing/2014/main" id="{D7652748-2B50-4F73-B40B-7E74C2C9D3FA}"/>
                  </a:ext>
                </a:extLst>
              </p:cNvPr>
              <p:cNvSpPr>
                <a:spLocks/>
              </p:cNvSpPr>
              <p:nvPr/>
            </p:nvSpPr>
            <p:spPr bwMode="auto">
              <a:xfrm>
                <a:off x="1755775" y="2570163"/>
                <a:ext cx="330200" cy="482600"/>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3" y="128"/>
                      <a:pt x="0" y="124"/>
                      <a:pt x="0" y="120"/>
                    </a:cubicBezTo>
                    <a:cubicBezTo>
                      <a:pt x="0" y="8"/>
                      <a:pt x="0" y="8"/>
                      <a:pt x="0" y="8"/>
                    </a:cubicBezTo>
                    <a:cubicBezTo>
                      <a:pt x="0" y="3"/>
                      <a:pt x="3" y="0"/>
                      <a:pt x="8" y="0"/>
                    </a:cubicBezTo>
                    <a:cubicBezTo>
                      <a:pt x="80" y="0"/>
                      <a:pt x="80" y="0"/>
                      <a:pt x="80" y="0"/>
                    </a:cubicBezTo>
                    <a:cubicBezTo>
                      <a:pt x="85" y="0"/>
                      <a:pt x="88" y="3"/>
                      <a:pt x="88" y="8"/>
                    </a:cubicBezTo>
                    <a:cubicBezTo>
                      <a:pt x="88" y="120"/>
                      <a:pt x="88" y="120"/>
                      <a:pt x="88" y="120"/>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4" name="Rectangle 76">
                <a:extLst>
                  <a:ext uri="{FF2B5EF4-FFF2-40B4-BE49-F238E27FC236}">
                    <a16:creationId xmlns:a16="http://schemas.microsoft.com/office/drawing/2014/main" id="{CC75731B-DB16-4362-8C82-B5EDFFC880EB}"/>
                  </a:ext>
                </a:extLst>
              </p:cNvPr>
              <p:cNvSpPr>
                <a:spLocks noChangeArrowheads="1"/>
              </p:cNvSpPr>
              <p:nvPr/>
            </p:nvSpPr>
            <p:spPr bwMode="auto">
              <a:xfrm>
                <a:off x="1778000" y="2617788"/>
                <a:ext cx="285750" cy="339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5" name="Rectangle 77">
                <a:extLst>
                  <a:ext uri="{FF2B5EF4-FFF2-40B4-BE49-F238E27FC236}">
                    <a16:creationId xmlns:a16="http://schemas.microsoft.com/office/drawing/2014/main" id="{185C5F76-7F49-441C-8020-ACB5AC06812D}"/>
                  </a:ext>
                </a:extLst>
              </p:cNvPr>
              <p:cNvSpPr>
                <a:spLocks noChangeArrowheads="1"/>
              </p:cNvSpPr>
              <p:nvPr/>
            </p:nvSpPr>
            <p:spPr bwMode="auto">
              <a:xfrm>
                <a:off x="1778000" y="2617788"/>
                <a:ext cx="285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6" name="Oval 78">
                <a:extLst>
                  <a:ext uri="{FF2B5EF4-FFF2-40B4-BE49-F238E27FC236}">
                    <a16:creationId xmlns:a16="http://schemas.microsoft.com/office/drawing/2014/main" id="{4284DC79-6930-44AF-B6F7-CFD15B7D9454}"/>
                  </a:ext>
                </a:extLst>
              </p:cNvPr>
              <p:cNvSpPr>
                <a:spLocks noChangeArrowheads="1"/>
              </p:cNvSpPr>
              <p:nvPr/>
            </p:nvSpPr>
            <p:spPr bwMode="auto">
              <a:xfrm>
                <a:off x="1893888" y="2976563"/>
                <a:ext cx="52388"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7" name="Oval 79">
                <a:extLst>
                  <a:ext uri="{FF2B5EF4-FFF2-40B4-BE49-F238E27FC236}">
                    <a16:creationId xmlns:a16="http://schemas.microsoft.com/office/drawing/2014/main" id="{D0D4277F-DD2C-4712-B632-B9C8E9F30555}"/>
                  </a:ext>
                </a:extLst>
              </p:cNvPr>
              <p:cNvSpPr>
                <a:spLocks noChangeArrowheads="1"/>
              </p:cNvSpPr>
              <p:nvPr/>
            </p:nvSpPr>
            <p:spPr bwMode="auto">
              <a:xfrm>
                <a:off x="1901825" y="2984501"/>
                <a:ext cx="38100" cy="38100"/>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8" name="Freeform 80">
                <a:extLst>
                  <a:ext uri="{FF2B5EF4-FFF2-40B4-BE49-F238E27FC236}">
                    <a16:creationId xmlns:a16="http://schemas.microsoft.com/office/drawing/2014/main" id="{0FD2E38F-5DD3-4AF2-914C-1F775C5A87BD}"/>
                  </a:ext>
                </a:extLst>
              </p:cNvPr>
              <p:cNvSpPr>
                <a:spLocks/>
              </p:cNvSpPr>
              <p:nvPr/>
            </p:nvSpPr>
            <p:spPr bwMode="auto">
              <a:xfrm>
                <a:off x="1755775" y="3022601"/>
                <a:ext cx="25400" cy="30163"/>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cubicBezTo>
                      <a:pt x="0" y="4"/>
                      <a:pt x="3" y="8"/>
                      <a:pt x="7" y="8"/>
                    </a:cubicBezTo>
                    <a:cubicBezTo>
                      <a:pt x="3" y="8"/>
                      <a:pt x="0" y="4"/>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9" name="Freeform 81">
                <a:extLst>
                  <a:ext uri="{FF2B5EF4-FFF2-40B4-BE49-F238E27FC236}">
                    <a16:creationId xmlns:a16="http://schemas.microsoft.com/office/drawing/2014/main" id="{EDDEAC9F-86AC-4BCA-BB88-EF37638829BF}"/>
                  </a:ext>
                </a:extLst>
              </p:cNvPr>
              <p:cNvSpPr>
                <a:spLocks/>
              </p:cNvSpPr>
              <p:nvPr/>
            </p:nvSpPr>
            <p:spPr bwMode="auto">
              <a:xfrm>
                <a:off x="1755775" y="2570163"/>
                <a:ext cx="258763" cy="482600"/>
              </a:xfrm>
              <a:custGeom>
                <a:avLst/>
                <a:gdLst>
                  <a:gd name="T0" fmla="*/ 69 w 69"/>
                  <a:gd name="T1" fmla="*/ 0 h 128"/>
                  <a:gd name="T2" fmla="*/ 8 w 69"/>
                  <a:gd name="T3" fmla="*/ 0 h 128"/>
                  <a:gd name="T4" fmla="*/ 0 w 69"/>
                  <a:gd name="T5" fmla="*/ 8 h 128"/>
                  <a:gd name="T6" fmla="*/ 0 w 69"/>
                  <a:gd name="T7" fmla="*/ 120 h 128"/>
                  <a:gd name="T8" fmla="*/ 0 w 69"/>
                  <a:gd name="T9" fmla="*/ 120 h 128"/>
                  <a:gd name="T10" fmla="*/ 7 w 69"/>
                  <a:gd name="T11" fmla="*/ 128 h 128"/>
                  <a:gd name="T12" fmla="*/ 8 w 69"/>
                  <a:gd name="T13" fmla="*/ 128 h 128"/>
                  <a:gd name="T14" fmla="*/ 17 w 69"/>
                  <a:gd name="T15" fmla="*/ 128 h 128"/>
                  <a:gd name="T16" fmla="*/ 27 w 69"/>
                  <a:gd name="T17" fmla="*/ 103 h 128"/>
                  <a:gd name="T18" fmla="*/ 6 w 69"/>
                  <a:gd name="T19" fmla="*/ 103 h 128"/>
                  <a:gd name="T20" fmla="*/ 6 w 69"/>
                  <a:gd name="T21" fmla="*/ 103 h 128"/>
                  <a:gd name="T22" fmla="*/ 6 w 69"/>
                  <a:gd name="T23" fmla="*/ 13 h 128"/>
                  <a:gd name="T24" fmla="*/ 64 w 69"/>
                  <a:gd name="T25" fmla="*/ 13 h 128"/>
                  <a:gd name="T26" fmla="*/ 69 w 69"/>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28">
                    <a:moveTo>
                      <a:pt x="69" y="0"/>
                    </a:moveTo>
                    <a:cubicBezTo>
                      <a:pt x="8" y="0"/>
                      <a:pt x="8" y="0"/>
                      <a:pt x="8" y="0"/>
                    </a:cubicBezTo>
                    <a:cubicBezTo>
                      <a:pt x="3" y="0"/>
                      <a:pt x="0" y="3"/>
                      <a:pt x="0" y="8"/>
                    </a:cubicBezTo>
                    <a:cubicBezTo>
                      <a:pt x="0" y="120"/>
                      <a:pt x="0" y="120"/>
                      <a:pt x="0" y="120"/>
                    </a:cubicBezTo>
                    <a:cubicBezTo>
                      <a:pt x="0" y="120"/>
                      <a:pt x="0" y="120"/>
                      <a:pt x="0" y="120"/>
                    </a:cubicBezTo>
                    <a:cubicBezTo>
                      <a:pt x="0" y="124"/>
                      <a:pt x="3" y="128"/>
                      <a:pt x="7" y="128"/>
                    </a:cubicBezTo>
                    <a:cubicBezTo>
                      <a:pt x="7" y="128"/>
                      <a:pt x="8" y="128"/>
                      <a:pt x="8" y="128"/>
                    </a:cubicBezTo>
                    <a:cubicBezTo>
                      <a:pt x="17" y="128"/>
                      <a:pt x="17" y="128"/>
                      <a:pt x="17" y="128"/>
                    </a:cubicBezTo>
                    <a:cubicBezTo>
                      <a:pt x="27" y="103"/>
                      <a:pt x="27" y="103"/>
                      <a:pt x="27" y="103"/>
                    </a:cubicBezTo>
                    <a:cubicBezTo>
                      <a:pt x="6" y="103"/>
                      <a:pt x="6" y="103"/>
                      <a:pt x="6" y="103"/>
                    </a:cubicBezTo>
                    <a:cubicBezTo>
                      <a:pt x="6" y="103"/>
                      <a:pt x="6" y="103"/>
                      <a:pt x="6" y="103"/>
                    </a:cubicBezTo>
                    <a:cubicBezTo>
                      <a:pt x="6" y="13"/>
                      <a:pt x="6" y="13"/>
                      <a:pt x="6" y="13"/>
                    </a:cubicBezTo>
                    <a:cubicBezTo>
                      <a:pt x="64" y="13"/>
                      <a:pt x="64" y="13"/>
                      <a:pt x="64" y="13"/>
                    </a:cubicBezTo>
                    <a:cubicBezTo>
                      <a:pt x="69" y="0"/>
                      <a:pt x="69" y="0"/>
                      <a:pt x="69"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0" name="Freeform 82">
                <a:extLst>
                  <a:ext uri="{FF2B5EF4-FFF2-40B4-BE49-F238E27FC236}">
                    <a16:creationId xmlns:a16="http://schemas.microsoft.com/office/drawing/2014/main" id="{CA114E5E-282A-4FBB-A54A-E01C6955B959}"/>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1" name="Freeform 83">
                <a:extLst>
                  <a:ext uri="{FF2B5EF4-FFF2-40B4-BE49-F238E27FC236}">
                    <a16:creationId xmlns:a16="http://schemas.microsoft.com/office/drawing/2014/main" id="{193A2FD2-F056-422C-B036-DA55BC79DDF5}"/>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2" name="Freeform 84">
                <a:extLst>
                  <a:ext uri="{FF2B5EF4-FFF2-40B4-BE49-F238E27FC236}">
                    <a16:creationId xmlns:a16="http://schemas.microsoft.com/office/drawing/2014/main" id="{1EF0DD70-A4BF-4CCF-B5B1-32D7A64B553B}"/>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3" name="Freeform 85">
                <a:extLst>
                  <a:ext uri="{FF2B5EF4-FFF2-40B4-BE49-F238E27FC236}">
                    <a16:creationId xmlns:a16="http://schemas.microsoft.com/office/drawing/2014/main" id="{8AF746FE-07D4-4E75-8E74-249611947852}"/>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4" name="Freeform 86">
                <a:extLst>
                  <a:ext uri="{FF2B5EF4-FFF2-40B4-BE49-F238E27FC236}">
                    <a16:creationId xmlns:a16="http://schemas.microsoft.com/office/drawing/2014/main" id="{44B96589-8B0C-482C-98AA-FE973EE85318}"/>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close/>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5" name="Freeform 87">
                <a:extLst>
                  <a:ext uri="{FF2B5EF4-FFF2-40B4-BE49-F238E27FC236}">
                    <a16:creationId xmlns:a16="http://schemas.microsoft.com/office/drawing/2014/main" id="{93436096-4F5C-4F4C-B21C-131329FC82A1}"/>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6" name="Freeform 88">
                <a:extLst>
                  <a:ext uri="{FF2B5EF4-FFF2-40B4-BE49-F238E27FC236}">
                    <a16:creationId xmlns:a16="http://schemas.microsoft.com/office/drawing/2014/main" id="{A6F3D0E0-D103-41E6-87B4-2020730CBD31}"/>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close/>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7" name="Freeform 89">
                <a:extLst>
                  <a:ext uri="{FF2B5EF4-FFF2-40B4-BE49-F238E27FC236}">
                    <a16:creationId xmlns:a16="http://schemas.microsoft.com/office/drawing/2014/main" id="{8F309118-76E8-4A9A-BEF7-EEA3B5268795}"/>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179" name="Rectangle 47">
              <a:extLst>
                <a:ext uri="{FF2B5EF4-FFF2-40B4-BE49-F238E27FC236}">
                  <a16:creationId xmlns:a16="http://schemas.microsoft.com/office/drawing/2014/main" id="{017236C0-1C43-4134-AC95-58040EC8CBC1}"/>
                </a:ext>
              </a:extLst>
            </p:cNvPr>
            <p:cNvSpPr>
              <a:spLocks noChangeArrowheads="1"/>
            </p:cNvSpPr>
            <p:nvPr/>
          </p:nvSpPr>
          <p:spPr bwMode="auto">
            <a:xfrm>
              <a:off x="962465" y="3774773"/>
              <a:ext cx="1379036"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Millions of devices feed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into Stream Analytics</a:t>
              </a:r>
              <a:endParaRPr lang="en-US" altLang="en-US" sz="1076" kern="0">
                <a:gradFill>
                  <a:gsLst>
                    <a:gs pos="0">
                      <a:srgbClr val="353535"/>
                    </a:gs>
                    <a:gs pos="100000">
                      <a:srgbClr val="353535"/>
                    </a:gs>
                  </a:gsLst>
                  <a:lin ang="16200000" scaled="1"/>
                </a:gradFill>
                <a:latin typeface="Calibri" panose="020F0502020204030204"/>
                <a:cs typeface="Segoe UI Semibold" panose="020B0702040204020203" pitchFamily="34" charset="0"/>
              </a:endParaRPr>
            </a:p>
          </p:txBody>
        </p:sp>
        <p:cxnSp>
          <p:nvCxnSpPr>
            <p:cNvPr id="180" name="Straight Arrow Connector 179">
              <a:extLst>
                <a:ext uri="{FF2B5EF4-FFF2-40B4-BE49-F238E27FC236}">
                  <a16:creationId xmlns:a16="http://schemas.microsoft.com/office/drawing/2014/main" id="{DD947475-FB1D-4E75-BC8D-AEBDC2AC8951}"/>
                </a:ext>
              </a:extLst>
            </p:cNvPr>
            <p:cNvCxnSpPr>
              <a:cxnSpLocks/>
            </p:cNvCxnSpPr>
            <p:nvPr/>
          </p:nvCxnSpPr>
          <p:spPr>
            <a:xfrm>
              <a:off x="148384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74155FE1-721E-43F3-818A-7136CCA75887}"/>
                </a:ext>
              </a:extLst>
            </p:cNvPr>
            <p:cNvGrpSpPr/>
            <p:nvPr/>
          </p:nvGrpSpPr>
          <p:grpSpPr>
            <a:xfrm>
              <a:off x="1885584" y="2877820"/>
              <a:ext cx="600318" cy="467142"/>
              <a:chOff x="3708400" y="2781301"/>
              <a:chExt cx="930275" cy="723900"/>
            </a:xfrm>
          </p:grpSpPr>
          <p:sp>
            <p:nvSpPr>
              <p:cNvPr id="182" name="Freeform 90">
                <a:extLst>
                  <a:ext uri="{FF2B5EF4-FFF2-40B4-BE49-F238E27FC236}">
                    <a16:creationId xmlns:a16="http://schemas.microsoft.com/office/drawing/2014/main" id="{7BA44BC5-FE2D-4685-9833-580606C18E61}"/>
                  </a:ext>
                </a:extLst>
              </p:cNvPr>
              <p:cNvSpPr>
                <a:spLocks/>
              </p:cNvSpPr>
              <p:nvPr/>
            </p:nvSpPr>
            <p:spPr bwMode="auto">
              <a:xfrm>
                <a:off x="3978275" y="2781301"/>
                <a:ext cx="660400" cy="723900"/>
              </a:xfrm>
              <a:custGeom>
                <a:avLst/>
                <a:gdLst>
                  <a:gd name="T0" fmla="*/ 143 w 176"/>
                  <a:gd name="T1" fmla="*/ 130 h 192"/>
                  <a:gd name="T2" fmla="*/ 149 w 176"/>
                  <a:gd name="T3" fmla="*/ 115 h 192"/>
                  <a:gd name="T4" fmla="*/ 176 w 176"/>
                  <a:gd name="T5" fmla="*/ 105 h 192"/>
                  <a:gd name="T6" fmla="*/ 176 w 176"/>
                  <a:gd name="T7" fmla="*/ 84 h 192"/>
                  <a:gd name="T8" fmla="*/ 173 w 176"/>
                  <a:gd name="T9" fmla="*/ 83 h 192"/>
                  <a:gd name="T10" fmla="*/ 149 w 176"/>
                  <a:gd name="T11" fmla="*/ 76 h 192"/>
                  <a:gd name="T12" fmla="*/ 143 w 176"/>
                  <a:gd name="T13" fmla="*/ 60 h 192"/>
                  <a:gd name="T14" fmla="*/ 155 w 176"/>
                  <a:gd name="T15" fmla="*/ 35 h 192"/>
                  <a:gd name="T16" fmla="*/ 140 w 176"/>
                  <a:gd name="T17" fmla="*/ 20 h 192"/>
                  <a:gd name="T18" fmla="*/ 137 w 176"/>
                  <a:gd name="T19" fmla="*/ 21 h 192"/>
                  <a:gd name="T20" fmla="*/ 114 w 176"/>
                  <a:gd name="T21" fmla="*/ 32 h 192"/>
                  <a:gd name="T22" fmla="*/ 99 w 176"/>
                  <a:gd name="T23" fmla="*/ 26 h 192"/>
                  <a:gd name="T24" fmla="*/ 89 w 176"/>
                  <a:gd name="T25" fmla="*/ 0 h 192"/>
                  <a:gd name="T26" fmla="*/ 66 w 176"/>
                  <a:gd name="T27" fmla="*/ 0 h 192"/>
                  <a:gd name="T28" fmla="*/ 65 w 176"/>
                  <a:gd name="T29" fmla="*/ 3 h 192"/>
                  <a:gd name="T30" fmla="*/ 58 w 176"/>
                  <a:gd name="T31" fmla="*/ 26 h 192"/>
                  <a:gd name="T32" fmla="*/ 43 w 176"/>
                  <a:gd name="T33" fmla="*/ 32 h 192"/>
                  <a:gd name="T34" fmla="*/ 16 w 176"/>
                  <a:gd name="T35" fmla="*/ 21 h 192"/>
                  <a:gd name="T36" fmla="*/ 0 w 176"/>
                  <a:gd name="T37" fmla="*/ 36 h 192"/>
                  <a:gd name="T38" fmla="*/ 2 w 176"/>
                  <a:gd name="T39" fmla="*/ 39 h 192"/>
                  <a:gd name="T40" fmla="*/ 9 w 176"/>
                  <a:gd name="T41" fmla="*/ 52 h 192"/>
                  <a:gd name="T42" fmla="*/ 48 w 176"/>
                  <a:gd name="T43" fmla="*/ 42 h 192"/>
                  <a:gd name="T44" fmla="*/ 99 w 176"/>
                  <a:gd name="T45" fmla="*/ 63 h 192"/>
                  <a:gd name="T46" fmla="*/ 109 w 176"/>
                  <a:gd name="T47" fmla="*/ 71 h 192"/>
                  <a:gd name="T48" fmla="*/ 113 w 176"/>
                  <a:gd name="T49" fmla="*/ 76 h 192"/>
                  <a:gd name="T50" fmla="*/ 103 w 176"/>
                  <a:gd name="T51" fmla="*/ 126 h 192"/>
                  <a:gd name="T52" fmla="*/ 63 w 176"/>
                  <a:gd name="T53" fmla="*/ 131 h 192"/>
                  <a:gd name="T54" fmla="*/ 60 w 176"/>
                  <a:gd name="T55" fmla="*/ 130 h 192"/>
                  <a:gd name="T56" fmla="*/ 52 w 176"/>
                  <a:gd name="T57" fmla="*/ 124 h 192"/>
                  <a:gd name="T58" fmla="*/ 49 w 176"/>
                  <a:gd name="T59" fmla="*/ 123 h 192"/>
                  <a:gd name="T60" fmla="*/ 41 w 176"/>
                  <a:gd name="T61" fmla="*/ 127 h 192"/>
                  <a:gd name="T62" fmla="*/ 40 w 176"/>
                  <a:gd name="T63" fmla="*/ 128 h 192"/>
                  <a:gd name="T64" fmla="*/ 8 w 176"/>
                  <a:gd name="T65" fmla="*/ 148 h 192"/>
                  <a:gd name="T66" fmla="*/ 3 w 176"/>
                  <a:gd name="T67" fmla="*/ 157 h 192"/>
                  <a:gd name="T68" fmla="*/ 18 w 176"/>
                  <a:gd name="T69" fmla="*/ 172 h 192"/>
                  <a:gd name="T70" fmla="*/ 19 w 176"/>
                  <a:gd name="T71" fmla="*/ 173 h 192"/>
                  <a:gd name="T72" fmla="*/ 22 w 176"/>
                  <a:gd name="T73" fmla="*/ 171 h 192"/>
                  <a:gd name="T74" fmla="*/ 45 w 176"/>
                  <a:gd name="T75" fmla="*/ 160 h 192"/>
                  <a:gd name="T76" fmla="*/ 60 w 176"/>
                  <a:gd name="T77" fmla="*/ 166 h 192"/>
                  <a:gd name="T78" fmla="*/ 68 w 176"/>
                  <a:gd name="T79" fmla="*/ 192 h 192"/>
                  <a:gd name="T80" fmla="*/ 91 w 176"/>
                  <a:gd name="T81" fmla="*/ 192 h 192"/>
                  <a:gd name="T82" fmla="*/ 92 w 176"/>
                  <a:gd name="T83" fmla="*/ 189 h 192"/>
                  <a:gd name="T84" fmla="*/ 100 w 176"/>
                  <a:gd name="T85" fmla="*/ 166 h 192"/>
                  <a:gd name="T86" fmla="*/ 115 w 176"/>
                  <a:gd name="T87" fmla="*/ 160 h 192"/>
                  <a:gd name="T88" fmla="*/ 141 w 176"/>
                  <a:gd name="T89" fmla="*/ 171 h 192"/>
                  <a:gd name="T90" fmla="*/ 156 w 176"/>
                  <a:gd name="T91" fmla="*/ 155 h 192"/>
                  <a:gd name="T92" fmla="*/ 155 w 176"/>
                  <a:gd name="T93" fmla="*/ 152 h 192"/>
                  <a:gd name="T94" fmla="*/ 143 w 176"/>
                  <a:gd name="T95" fmla="*/ 1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92">
                    <a:moveTo>
                      <a:pt x="143" y="130"/>
                    </a:moveTo>
                    <a:cubicBezTo>
                      <a:pt x="149" y="115"/>
                      <a:pt x="149" y="115"/>
                      <a:pt x="149" y="115"/>
                    </a:cubicBezTo>
                    <a:cubicBezTo>
                      <a:pt x="176" y="105"/>
                      <a:pt x="176" y="105"/>
                      <a:pt x="176" y="105"/>
                    </a:cubicBezTo>
                    <a:cubicBezTo>
                      <a:pt x="176" y="84"/>
                      <a:pt x="176" y="84"/>
                      <a:pt x="176" y="84"/>
                    </a:cubicBezTo>
                    <a:cubicBezTo>
                      <a:pt x="173" y="83"/>
                      <a:pt x="173" y="83"/>
                      <a:pt x="173" y="83"/>
                    </a:cubicBezTo>
                    <a:cubicBezTo>
                      <a:pt x="149" y="76"/>
                      <a:pt x="149" y="76"/>
                      <a:pt x="149" y="76"/>
                    </a:cubicBezTo>
                    <a:cubicBezTo>
                      <a:pt x="143" y="60"/>
                      <a:pt x="143" y="60"/>
                      <a:pt x="143" y="60"/>
                    </a:cubicBezTo>
                    <a:cubicBezTo>
                      <a:pt x="155" y="35"/>
                      <a:pt x="155" y="35"/>
                      <a:pt x="155" y="35"/>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2" y="65"/>
                      <a:pt x="105" y="67"/>
                      <a:pt x="109" y="71"/>
                    </a:cubicBezTo>
                    <a:cubicBezTo>
                      <a:pt x="110" y="72"/>
                      <a:pt x="112" y="75"/>
                      <a:pt x="113" y="76"/>
                    </a:cubicBezTo>
                    <a:cubicBezTo>
                      <a:pt x="122" y="92"/>
                      <a:pt x="118" y="113"/>
                      <a:pt x="103" y="126"/>
                    </a:cubicBezTo>
                    <a:cubicBezTo>
                      <a:pt x="91" y="135"/>
                      <a:pt x="75" y="137"/>
                      <a:pt x="63" y="131"/>
                    </a:cubicBezTo>
                    <a:cubicBezTo>
                      <a:pt x="62" y="130"/>
                      <a:pt x="61" y="130"/>
                      <a:pt x="60" y="130"/>
                    </a:cubicBezTo>
                    <a:cubicBezTo>
                      <a:pt x="57" y="128"/>
                      <a:pt x="54" y="126"/>
                      <a:pt x="52" y="124"/>
                    </a:cubicBezTo>
                    <a:cubicBezTo>
                      <a:pt x="51" y="124"/>
                      <a:pt x="51" y="123"/>
                      <a:pt x="49" y="123"/>
                    </a:cubicBezTo>
                    <a:cubicBezTo>
                      <a:pt x="46" y="123"/>
                      <a:pt x="43" y="124"/>
                      <a:pt x="41" y="127"/>
                    </a:cubicBezTo>
                    <a:cubicBezTo>
                      <a:pt x="40" y="128"/>
                      <a:pt x="40" y="128"/>
                      <a:pt x="40" y="128"/>
                    </a:cubicBezTo>
                    <a:cubicBezTo>
                      <a:pt x="30" y="137"/>
                      <a:pt x="20" y="144"/>
                      <a:pt x="8" y="148"/>
                    </a:cubicBezTo>
                    <a:cubicBezTo>
                      <a:pt x="3" y="157"/>
                      <a:pt x="3" y="157"/>
                      <a:pt x="3" y="157"/>
                    </a:cubicBezTo>
                    <a:cubicBezTo>
                      <a:pt x="18" y="172"/>
                      <a:pt x="18" y="172"/>
                      <a:pt x="18" y="172"/>
                    </a:cubicBezTo>
                    <a:cubicBezTo>
                      <a:pt x="19" y="173"/>
                      <a:pt x="19" y="173"/>
                      <a:pt x="19" y="173"/>
                    </a:cubicBezTo>
                    <a:cubicBezTo>
                      <a:pt x="22" y="171"/>
                      <a:pt x="22" y="171"/>
                      <a:pt x="22" y="171"/>
                    </a:cubicBezTo>
                    <a:cubicBezTo>
                      <a:pt x="45" y="160"/>
                      <a:pt x="45" y="160"/>
                      <a:pt x="45" y="160"/>
                    </a:cubicBezTo>
                    <a:cubicBezTo>
                      <a:pt x="60" y="166"/>
                      <a:pt x="60" y="166"/>
                      <a:pt x="60" y="166"/>
                    </a:cubicBezTo>
                    <a:cubicBezTo>
                      <a:pt x="68" y="192"/>
                      <a:pt x="68" y="192"/>
                      <a:pt x="68" y="192"/>
                    </a:cubicBezTo>
                    <a:cubicBezTo>
                      <a:pt x="91" y="192"/>
                      <a:pt x="91" y="192"/>
                      <a:pt x="91" y="192"/>
                    </a:cubicBezTo>
                    <a:cubicBezTo>
                      <a:pt x="92" y="189"/>
                      <a:pt x="92" y="189"/>
                      <a:pt x="92" y="189"/>
                    </a:cubicBezTo>
                    <a:cubicBezTo>
                      <a:pt x="100" y="166"/>
                      <a:pt x="100" y="166"/>
                      <a:pt x="100" y="166"/>
                    </a:cubicBezTo>
                    <a:cubicBezTo>
                      <a:pt x="115" y="160"/>
                      <a:pt x="115" y="160"/>
                      <a:pt x="115" y="160"/>
                    </a:cubicBezTo>
                    <a:cubicBezTo>
                      <a:pt x="141" y="171"/>
                      <a:pt x="141" y="171"/>
                      <a:pt x="141" y="171"/>
                    </a:cubicBezTo>
                    <a:cubicBezTo>
                      <a:pt x="156" y="155"/>
                      <a:pt x="156" y="155"/>
                      <a:pt x="156" y="155"/>
                    </a:cubicBezTo>
                    <a:cubicBezTo>
                      <a:pt x="155" y="152"/>
                      <a:pt x="155" y="152"/>
                      <a:pt x="155" y="152"/>
                    </a:cubicBezTo>
                    <a:cubicBezTo>
                      <a:pt x="143" y="130"/>
                      <a:pt x="143" y="130"/>
                      <a:pt x="143" y="13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3" name="Freeform 91">
                <a:extLst>
                  <a:ext uri="{FF2B5EF4-FFF2-40B4-BE49-F238E27FC236}">
                    <a16:creationId xmlns:a16="http://schemas.microsoft.com/office/drawing/2014/main" id="{8238E471-3093-4C80-9C37-C1A4CA680F69}"/>
                  </a:ext>
                </a:extLst>
              </p:cNvPr>
              <p:cNvSpPr>
                <a:spLocks/>
              </p:cNvSpPr>
              <p:nvPr/>
            </p:nvSpPr>
            <p:spPr bwMode="auto">
              <a:xfrm>
                <a:off x="3756025" y="3044826"/>
                <a:ext cx="541338" cy="192088"/>
              </a:xfrm>
              <a:custGeom>
                <a:avLst/>
                <a:gdLst>
                  <a:gd name="T0" fmla="*/ 69 w 144"/>
                  <a:gd name="T1" fmla="*/ 21 h 51"/>
                  <a:gd name="T2" fmla="*/ 69 w 144"/>
                  <a:gd name="T3" fmla="*/ 21 h 51"/>
                  <a:gd name="T4" fmla="*/ 9 w 144"/>
                  <a:gd name="T5" fmla="*/ 20 h 51"/>
                  <a:gd name="T6" fmla="*/ 2 w 144"/>
                  <a:gd name="T7" fmla="*/ 20 h 51"/>
                  <a:gd name="T8" fmla="*/ 0 w 144"/>
                  <a:gd name="T9" fmla="*/ 24 h 51"/>
                  <a:gd name="T10" fmla="*/ 2 w 144"/>
                  <a:gd name="T11" fmla="*/ 28 h 51"/>
                  <a:gd name="T12" fmla="*/ 76 w 144"/>
                  <a:gd name="T13" fmla="*/ 29 h 51"/>
                  <a:gd name="T14" fmla="*/ 136 w 144"/>
                  <a:gd name="T15" fmla="*/ 31 h 51"/>
                  <a:gd name="T16" fmla="*/ 143 w 144"/>
                  <a:gd name="T17" fmla="*/ 31 h 51"/>
                  <a:gd name="T18" fmla="*/ 144 w 144"/>
                  <a:gd name="T19" fmla="*/ 27 h 51"/>
                  <a:gd name="T20" fmla="*/ 143 w 144"/>
                  <a:gd name="T21" fmla="*/ 23 h 51"/>
                  <a:gd name="T22" fmla="*/ 69 w 144"/>
                  <a:gd name="T2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1">
                    <a:moveTo>
                      <a:pt x="69" y="21"/>
                    </a:moveTo>
                    <a:cubicBezTo>
                      <a:pt x="69" y="21"/>
                      <a:pt x="69" y="21"/>
                      <a:pt x="69" y="21"/>
                    </a:cubicBezTo>
                    <a:cubicBezTo>
                      <a:pt x="52" y="39"/>
                      <a:pt x="25" y="39"/>
                      <a:pt x="9" y="20"/>
                    </a:cubicBezTo>
                    <a:cubicBezTo>
                      <a:pt x="7" y="18"/>
                      <a:pt x="3" y="18"/>
                      <a:pt x="2" y="20"/>
                    </a:cubicBezTo>
                    <a:cubicBezTo>
                      <a:pt x="1" y="21"/>
                      <a:pt x="0" y="23"/>
                      <a:pt x="0" y="24"/>
                    </a:cubicBezTo>
                    <a:cubicBezTo>
                      <a:pt x="0" y="26"/>
                      <a:pt x="1" y="27"/>
                      <a:pt x="2" y="28"/>
                    </a:cubicBezTo>
                    <a:cubicBezTo>
                      <a:pt x="22" y="51"/>
                      <a:pt x="55" y="51"/>
                      <a:pt x="76" y="29"/>
                    </a:cubicBezTo>
                    <a:cubicBezTo>
                      <a:pt x="93" y="13"/>
                      <a:pt x="119" y="12"/>
                      <a:pt x="136" y="31"/>
                    </a:cubicBezTo>
                    <a:cubicBezTo>
                      <a:pt x="138" y="33"/>
                      <a:pt x="141" y="33"/>
                      <a:pt x="143" y="31"/>
                    </a:cubicBezTo>
                    <a:cubicBezTo>
                      <a:pt x="144" y="30"/>
                      <a:pt x="144" y="28"/>
                      <a:pt x="144" y="27"/>
                    </a:cubicBezTo>
                    <a:cubicBezTo>
                      <a:pt x="144" y="25"/>
                      <a:pt x="143" y="24"/>
                      <a:pt x="143" y="23"/>
                    </a:cubicBezTo>
                    <a:cubicBezTo>
                      <a:pt x="123" y="1"/>
                      <a:pt x="90" y="0"/>
                      <a:pt x="69" y="21"/>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4" name="Freeform 92">
                <a:extLst>
                  <a:ext uri="{FF2B5EF4-FFF2-40B4-BE49-F238E27FC236}">
                    <a16:creationId xmlns:a16="http://schemas.microsoft.com/office/drawing/2014/main" id="{7766609D-7DED-4260-90C0-82002415F49A}"/>
                  </a:ext>
                </a:extLst>
              </p:cNvPr>
              <p:cNvSpPr>
                <a:spLocks/>
              </p:cNvSpPr>
              <p:nvPr/>
            </p:nvSpPr>
            <p:spPr bwMode="auto">
              <a:xfrm>
                <a:off x="3708400" y="3160713"/>
                <a:ext cx="544513" cy="155575"/>
              </a:xfrm>
              <a:custGeom>
                <a:avLst/>
                <a:gdLst>
                  <a:gd name="T0" fmla="*/ 119 w 145"/>
                  <a:gd name="T1" fmla="*/ 0 h 41"/>
                  <a:gd name="T2" fmla="*/ 95 w 145"/>
                  <a:gd name="T3" fmla="*/ 10 h 41"/>
                  <a:gd name="T4" fmla="*/ 94 w 145"/>
                  <a:gd name="T5" fmla="*/ 11 h 41"/>
                  <a:gd name="T6" fmla="*/ 93 w 145"/>
                  <a:gd name="T7" fmla="*/ 12 h 41"/>
                  <a:gd name="T8" fmla="*/ 50 w 145"/>
                  <a:gd name="T9" fmla="*/ 30 h 41"/>
                  <a:gd name="T10" fmla="*/ 7 w 145"/>
                  <a:gd name="T11" fmla="*/ 10 h 41"/>
                  <a:gd name="T12" fmla="*/ 0 w 145"/>
                  <a:gd name="T13" fmla="*/ 10 h 41"/>
                  <a:gd name="T14" fmla="*/ 0 w 145"/>
                  <a:gd name="T15" fmla="*/ 12 h 41"/>
                  <a:gd name="T16" fmla="*/ 2 w 145"/>
                  <a:gd name="T17" fmla="*/ 17 h 41"/>
                  <a:gd name="T18" fmla="*/ 52 w 145"/>
                  <a:gd name="T19" fmla="*/ 40 h 41"/>
                  <a:gd name="T20" fmla="*/ 102 w 145"/>
                  <a:gd name="T21" fmla="*/ 18 h 41"/>
                  <a:gd name="T22" fmla="*/ 103 w 145"/>
                  <a:gd name="T23" fmla="*/ 17 h 41"/>
                  <a:gd name="T24" fmla="*/ 104 w 145"/>
                  <a:gd name="T25" fmla="*/ 16 h 41"/>
                  <a:gd name="T26" fmla="*/ 121 w 145"/>
                  <a:gd name="T27" fmla="*/ 9 h 41"/>
                  <a:gd name="T28" fmla="*/ 137 w 145"/>
                  <a:gd name="T29" fmla="*/ 17 h 41"/>
                  <a:gd name="T30" fmla="*/ 144 w 145"/>
                  <a:gd name="T31" fmla="*/ 17 h 41"/>
                  <a:gd name="T32" fmla="*/ 145 w 145"/>
                  <a:gd name="T33" fmla="*/ 13 h 41"/>
                  <a:gd name="T34" fmla="*/ 144 w 145"/>
                  <a:gd name="T35" fmla="*/ 9 h 41"/>
                  <a:gd name="T36" fmla="*/ 119 w 145"/>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119" y="0"/>
                    </a:moveTo>
                    <a:cubicBezTo>
                      <a:pt x="110" y="0"/>
                      <a:pt x="102" y="3"/>
                      <a:pt x="95" y="10"/>
                    </a:cubicBezTo>
                    <a:cubicBezTo>
                      <a:pt x="94" y="11"/>
                      <a:pt x="94" y="11"/>
                      <a:pt x="94" y="11"/>
                    </a:cubicBezTo>
                    <a:cubicBezTo>
                      <a:pt x="93" y="12"/>
                      <a:pt x="93" y="12"/>
                      <a:pt x="93" y="12"/>
                    </a:cubicBezTo>
                    <a:cubicBezTo>
                      <a:pt x="82" y="24"/>
                      <a:pt x="66" y="30"/>
                      <a:pt x="50" y="30"/>
                    </a:cubicBezTo>
                    <a:cubicBezTo>
                      <a:pt x="34" y="30"/>
                      <a:pt x="19" y="22"/>
                      <a:pt x="7" y="10"/>
                    </a:cubicBezTo>
                    <a:cubicBezTo>
                      <a:pt x="5" y="7"/>
                      <a:pt x="2" y="7"/>
                      <a:pt x="0" y="10"/>
                    </a:cubicBezTo>
                    <a:cubicBezTo>
                      <a:pt x="0" y="10"/>
                      <a:pt x="0" y="11"/>
                      <a:pt x="0" y="12"/>
                    </a:cubicBezTo>
                    <a:cubicBezTo>
                      <a:pt x="0" y="14"/>
                      <a:pt x="1" y="16"/>
                      <a:pt x="2" y="17"/>
                    </a:cubicBezTo>
                    <a:cubicBezTo>
                      <a:pt x="15" y="32"/>
                      <a:pt x="33" y="40"/>
                      <a:pt x="52" y="40"/>
                    </a:cubicBezTo>
                    <a:cubicBezTo>
                      <a:pt x="70" y="41"/>
                      <a:pt x="88" y="33"/>
                      <a:pt x="102" y="18"/>
                    </a:cubicBezTo>
                    <a:cubicBezTo>
                      <a:pt x="103" y="17"/>
                      <a:pt x="103" y="17"/>
                      <a:pt x="103" y="17"/>
                    </a:cubicBezTo>
                    <a:cubicBezTo>
                      <a:pt x="104" y="16"/>
                      <a:pt x="104" y="16"/>
                      <a:pt x="104" y="16"/>
                    </a:cubicBezTo>
                    <a:cubicBezTo>
                      <a:pt x="109" y="12"/>
                      <a:pt x="114" y="9"/>
                      <a:pt x="121" y="9"/>
                    </a:cubicBezTo>
                    <a:cubicBezTo>
                      <a:pt x="126" y="9"/>
                      <a:pt x="132" y="12"/>
                      <a:pt x="137" y="17"/>
                    </a:cubicBezTo>
                    <a:cubicBezTo>
                      <a:pt x="139" y="20"/>
                      <a:pt x="142" y="20"/>
                      <a:pt x="144" y="17"/>
                    </a:cubicBezTo>
                    <a:cubicBezTo>
                      <a:pt x="145" y="16"/>
                      <a:pt x="145" y="15"/>
                      <a:pt x="145" y="13"/>
                    </a:cubicBezTo>
                    <a:cubicBezTo>
                      <a:pt x="145" y="12"/>
                      <a:pt x="144" y="10"/>
                      <a:pt x="144" y="9"/>
                    </a:cubicBezTo>
                    <a:cubicBezTo>
                      <a:pt x="137" y="4"/>
                      <a:pt x="128" y="0"/>
                      <a:pt x="119"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5" name="Freeform 93">
                <a:extLst>
                  <a:ext uri="{FF2B5EF4-FFF2-40B4-BE49-F238E27FC236}">
                    <a16:creationId xmlns:a16="http://schemas.microsoft.com/office/drawing/2014/main" id="{4E9EF1E1-0146-4ECD-B69F-19D69F05EA69}"/>
                  </a:ext>
                </a:extLst>
              </p:cNvPr>
              <p:cNvSpPr>
                <a:spLocks/>
              </p:cNvSpPr>
              <p:nvPr/>
            </p:nvSpPr>
            <p:spPr bwMode="auto">
              <a:xfrm>
                <a:off x="3805238" y="2973388"/>
                <a:ext cx="544513" cy="153988"/>
              </a:xfrm>
              <a:custGeom>
                <a:avLst/>
                <a:gdLst>
                  <a:gd name="T0" fmla="*/ 51 w 145"/>
                  <a:gd name="T1" fmla="*/ 30 h 41"/>
                  <a:gd name="T2" fmla="*/ 95 w 145"/>
                  <a:gd name="T3" fmla="*/ 11 h 41"/>
                  <a:gd name="T4" fmla="*/ 136 w 145"/>
                  <a:gd name="T5" fmla="*/ 31 h 41"/>
                  <a:gd name="T6" fmla="*/ 143 w 145"/>
                  <a:gd name="T7" fmla="*/ 31 h 41"/>
                  <a:gd name="T8" fmla="*/ 145 w 145"/>
                  <a:gd name="T9" fmla="*/ 27 h 41"/>
                  <a:gd name="T10" fmla="*/ 143 w 145"/>
                  <a:gd name="T11" fmla="*/ 23 h 41"/>
                  <a:gd name="T12" fmla="*/ 94 w 145"/>
                  <a:gd name="T13" fmla="*/ 0 h 41"/>
                  <a:gd name="T14" fmla="*/ 43 w 145"/>
                  <a:gd name="T15" fmla="*/ 22 h 41"/>
                  <a:gd name="T16" fmla="*/ 42 w 145"/>
                  <a:gd name="T17" fmla="*/ 23 h 41"/>
                  <a:gd name="T18" fmla="*/ 41 w 145"/>
                  <a:gd name="T19" fmla="*/ 24 h 41"/>
                  <a:gd name="T20" fmla="*/ 25 w 145"/>
                  <a:gd name="T21" fmla="*/ 31 h 41"/>
                  <a:gd name="T22" fmla="*/ 9 w 145"/>
                  <a:gd name="T23" fmla="*/ 23 h 41"/>
                  <a:gd name="T24" fmla="*/ 2 w 145"/>
                  <a:gd name="T25" fmla="*/ 23 h 41"/>
                  <a:gd name="T26" fmla="*/ 0 w 145"/>
                  <a:gd name="T27" fmla="*/ 27 h 41"/>
                  <a:gd name="T28" fmla="*/ 2 w 145"/>
                  <a:gd name="T29" fmla="*/ 31 h 41"/>
                  <a:gd name="T30" fmla="*/ 25 w 145"/>
                  <a:gd name="T31" fmla="*/ 41 h 41"/>
                  <a:gd name="T32" fmla="*/ 49 w 145"/>
                  <a:gd name="T33" fmla="*/ 32 h 41"/>
                  <a:gd name="T34" fmla="*/ 50 w 145"/>
                  <a:gd name="T35" fmla="*/ 31 h 41"/>
                  <a:gd name="T36" fmla="*/ 51 w 145"/>
                  <a:gd name="T3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51" y="30"/>
                    </a:moveTo>
                    <a:cubicBezTo>
                      <a:pt x="63" y="17"/>
                      <a:pt x="79" y="11"/>
                      <a:pt x="95" y="11"/>
                    </a:cubicBezTo>
                    <a:cubicBezTo>
                      <a:pt x="110" y="11"/>
                      <a:pt x="125" y="19"/>
                      <a:pt x="136" y="31"/>
                    </a:cubicBezTo>
                    <a:cubicBezTo>
                      <a:pt x="139" y="34"/>
                      <a:pt x="142" y="34"/>
                      <a:pt x="143" y="31"/>
                    </a:cubicBezTo>
                    <a:cubicBezTo>
                      <a:pt x="144" y="30"/>
                      <a:pt x="145" y="29"/>
                      <a:pt x="145" y="27"/>
                    </a:cubicBezTo>
                    <a:cubicBezTo>
                      <a:pt x="145" y="26"/>
                      <a:pt x="144" y="24"/>
                      <a:pt x="143" y="23"/>
                    </a:cubicBezTo>
                    <a:cubicBezTo>
                      <a:pt x="130" y="8"/>
                      <a:pt x="112" y="0"/>
                      <a:pt x="94" y="0"/>
                    </a:cubicBezTo>
                    <a:cubicBezTo>
                      <a:pt x="75" y="0"/>
                      <a:pt x="57" y="7"/>
                      <a:pt x="43" y="22"/>
                    </a:cubicBezTo>
                    <a:cubicBezTo>
                      <a:pt x="42" y="23"/>
                      <a:pt x="42" y="23"/>
                      <a:pt x="42" y="23"/>
                    </a:cubicBezTo>
                    <a:cubicBezTo>
                      <a:pt x="41" y="24"/>
                      <a:pt x="41" y="24"/>
                      <a:pt x="41" y="24"/>
                    </a:cubicBezTo>
                    <a:cubicBezTo>
                      <a:pt x="37" y="28"/>
                      <a:pt x="32" y="31"/>
                      <a:pt x="25" y="31"/>
                    </a:cubicBezTo>
                    <a:cubicBezTo>
                      <a:pt x="19" y="31"/>
                      <a:pt x="14" y="28"/>
                      <a:pt x="9" y="23"/>
                    </a:cubicBezTo>
                    <a:cubicBezTo>
                      <a:pt x="6" y="20"/>
                      <a:pt x="3" y="20"/>
                      <a:pt x="2" y="23"/>
                    </a:cubicBezTo>
                    <a:cubicBezTo>
                      <a:pt x="1" y="24"/>
                      <a:pt x="0" y="25"/>
                      <a:pt x="0" y="27"/>
                    </a:cubicBezTo>
                    <a:cubicBezTo>
                      <a:pt x="0" y="28"/>
                      <a:pt x="1" y="30"/>
                      <a:pt x="2" y="31"/>
                    </a:cubicBezTo>
                    <a:cubicBezTo>
                      <a:pt x="8" y="38"/>
                      <a:pt x="17" y="41"/>
                      <a:pt x="25" y="41"/>
                    </a:cubicBezTo>
                    <a:cubicBezTo>
                      <a:pt x="35" y="41"/>
                      <a:pt x="42" y="39"/>
                      <a:pt x="49" y="32"/>
                    </a:cubicBezTo>
                    <a:cubicBezTo>
                      <a:pt x="50" y="31"/>
                      <a:pt x="50" y="31"/>
                      <a:pt x="50" y="31"/>
                    </a:cubicBezTo>
                    <a:lnTo>
                      <a:pt x="51" y="30"/>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6" name="Freeform 94">
                <a:extLst>
                  <a:ext uri="{FF2B5EF4-FFF2-40B4-BE49-F238E27FC236}">
                    <a16:creationId xmlns:a16="http://schemas.microsoft.com/office/drawing/2014/main" id="{8EC885EF-05E7-4332-B885-907605E7BD53}"/>
                  </a:ext>
                </a:extLst>
              </p:cNvPr>
              <p:cNvSpPr>
                <a:spLocks/>
              </p:cNvSpPr>
              <p:nvPr/>
            </p:nvSpPr>
            <p:spPr bwMode="auto">
              <a:xfrm>
                <a:off x="3989388" y="3240088"/>
                <a:ext cx="184150" cy="131763"/>
              </a:xfrm>
              <a:custGeom>
                <a:avLst/>
                <a:gdLst>
                  <a:gd name="T0" fmla="*/ 46 w 49"/>
                  <a:gd name="T1" fmla="*/ 0 h 35"/>
                  <a:gd name="T2" fmla="*/ 37 w 49"/>
                  <a:gd name="T3" fmla="*/ 4 h 35"/>
                  <a:gd name="T4" fmla="*/ 36 w 49"/>
                  <a:gd name="T5" fmla="*/ 5 h 35"/>
                  <a:gd name="T6" fmla="*/ 4 w 49"/>
                  <a:gd name="T7" fmla="*/ 25 h 35"/>
                  <a:gd name="T8" fmla="*/ 0 w 49"/>
                  <a:gd name="T9" fmla="*/ 34 h 35"/>
                  <a:gd name="T10" fmla="*/ 0 w 49"/>
                  <a:gd name="T11" fmla="*/ 35 h 35"/>
                  <a:gd name="T12" fmla="*/ 5 w 49"/>
                  <a:gd name="T13" fmla="*/ 26 h 35"/>
                  <a:gd name="T14" fmla="*/ 37 w 49"/>
                  <a:gd name="T15" fmla="*/ 6 h 35"/>
                  <a:gd name="T16" fmla="*/ 38 w 49"/>
                  <a:gd name="T17" fmla="*/ 5 h 35"/>
                  <a:gd name="T18" fmla="*/ 46 w 49"/>
                  <a:gd name="T19" fmla="*/ 1 h 35"/>
                  <a:gd name="T20" fmla="*/ 48 w 49"/>
                  <a:gd name="T21" fmla="*/ 2 h 35"/>
                  <a:gd name="T22" fmla="*/ 49 w 49"/>
                  <a:gd name="T23" fmla="*/ 1 h 35"/>
                  <a:gd name="T24" fmla="*/ 46 w 49"/>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5">
                    <a:moveTo>
                      <a:pt x="46" y="0"/>
                    </a:moveTo>
                    <a:cubicBezTo>
                      <a:pt x="43" y="0"/>
                      <a:pt x="40" y="2"/>
                      <a:pt x="37" y="4"/>
                    </a:cubicBezTo>
                    <a:cubicBezTo>
                      <a:pt x="36" y="5"/>
                      <a:pt x="36" y="5"/>
                      <a:pt x="36" y="5"/>
                    </a:cubicBezTo>
                    <a:cubicBezTo>
                      <a:pt x="27" y="15"/>
                      <a:pt x="16" y="22"/>
                      <a:pt x="4" y="25"/>
                    </a:cubicBezTo>
                    <a:cubicBezTo>
                      <a:pt x="0" y="34"/>
                      <a:pt x="0" y="34"/>
                      <a:pt x="0" y="34"/>
                    </a:cubicBezTo>
                    <a:cubicBezTo>
                      <a:pt x="0" y="35"/>
                      <a:pt x="0" y="35"/>
                      <a:pt x="0" y="35"/>
                    </a:cubicBezTo>
                    <a:cubicBezTo>
                      <a:pt x="5" y="26"/>
                      <a:pt x="5" y="26"/>
                      <a:pt x="5" y="26"/>
                    </a:cubicBezTo>
                    <a:cubicBezTo>
                      <a:pt x="17" y="22"/>
                      <a:pt x="27" y="15"/>
                      <a:pt x="37" y="6"/>
                    </a:cubicBezTo>
                    <a:cubicBezTo>
                      <a:pt x="38" y="5"/>
                      <a:pt x="38" y="5"/>
                      <a:pt x="38" y="5"/>
                    </a:cubicBezTo>
                    <a:cubicBezTo>
                      <a:pt x="40" y="2"/>
                      <a:pt x="43" y="1"/>
                      <a:pt x="46" y="1"/>
                    </a:cubicBezTo>
                    <a:cubicBezTo>
                      <a:pt x="47" y="1"/>
                      <a:pt x="48" y="1"/>
                      <a:pt x="48" y="2"/>
                    </a:cubicBezTo>
                    <a:cubicBezTo>
                      <a:pt x="49" y="1"/>
                      <a:pt x="49" y="1"/>
                      <a:pt x="49" y="1"/>
                    </a:cubicBezTo>
                    <a:cubicBezTo>
                      <a:pt x="48" y="1"/>
                      <a:pt x="47" y="0"/>
                      <a:pt x="46"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7" name="Freeform 95">
                <a:extLst>
                  <a:ext uri="{FF2B5EF4-FFF2-40B4-BE49-F238E27FC236}">
                    <a16:creationId xmlns:a16="http://schemas.microsoft.com/office/drawing/2014/main" id="{972022C8-879A-4BC7-81AE-18F3CDD7814A}"/>
                  </a:ext>
                </a:extLst>
              </p:cNvPr>
              <p:cNvSpPr>
                <a:spLocks/>
              </p:cNvSpPr>
              <p:nvPr/>
            </p:nvSpPr>
            <p:spPr bwMode="auto">
              <a:xfrm>
                <a:off x="3989388" y="3244851"/>
                <a:ext cx="180975" cy="153988"/>
              </a:xfrm>
              <a:custGeom>
                <a:avLst/>
                <a:gdLst>
                  <a:gd name="T0" fmla="*/ 46 w 48"/>
                  <a:gd name="T1" fmla="*/ 0 h 41"/>
                  <a:gd name="T2" fmla="*/ 38 w 48"/>
                  <a:gd name="T3" fmla="*/ 4 h 41"/>
                  <a:gd name="T4" fmla="*/ 37 w 48"/>
                  <a:gd name="T5" fmla="*/ 5 h 41"/>
                  <a:gd name="T6" fmla="*/ 5 w 48"/>
                  <a:gd name="T7" fmla="*/ 25 h 41"/>
                  <a:gd name="T8" fmla="*/ 0 w 48"/>
                  <a:gd name="T9" fmla="*/ 34 h 41"/>
                  <a:gd name="T10" fmla="*/ 8 w 48"/>
                  <a:gd name="T11" fmla="*/ 41 h 41"/>
                  <a:gd name="T12" fmla="*/ 48 w 48"/>
                  <a:gd name="T13" fmla="*/ 1 h 41"/>
                  <a:gd name="T14" fmla="*/ 46 w 48"/>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1">
                    <a:moveTo>
                      <a:pt x="46" y="0"/>
                    </a:moveTo>
                    <a:cubicBezTo>
                      <a:pt x="43" y="0"/>
                      <a:pt x="40" y="1"/>
                      <a:pt x="38" y="4"/>
                    </a:cubicBezTo>
                    <a:cubicBezTo>
                      <a:pt x="37" y="5"/>
                      <a:pt x="37" y="5"/>
                      <a:pt x="37" y="5"/>
                    </a:cubicBezTo>
                    <a:cubicBezTo>
                      <a:pt x="27" y="14"/>
                      <a:pt x="17" y="21"/>
                      <a:pt x="5" y="25"/>
                    </a:cubicBezTo>
                    <a:cubicBezTo>
                      <a:pt x="0" y="34"/>
                      <a:pt x="0" y="34"/>
                      <a:pt x="0" y="34"/>
                    </a:cubicBezTo>
                    <a:cubicBezTo>
                      <a:pt x="8" y="41"/>
                      <a:pt x="8" y="41"/>
                      <a:pt x="8" y="41"/>
                    </a:cubicBezTo>
                    <a:cubicBezTo>
                      <a:pt x="48" y="1"/>
                      <a:pt x="48" y="1"/>
                      <a:pt x="48" y="1"/>
                    </a:cubicBezTo>
                    <a:cubicBezTo>
                      <a:pt x="48" y="0"/>
                      <a:pt x="47" y="0"/>
                      <a:pt x="46"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8" name="Freeform 96">
                <a:extLst>
                  <a:ext uri="{FF2B5EF4-FFF2-40B4-BE49-F238E27FC236}">
                    <a16:creationId xmlns:a16="http://schemas.microsoft.com/office/drawing/2014/main" id="{211F96D6-71F1-4599-8E2E-FD5926B78A06}"/>
                  </a:ext>
                </a:extLst>
              </p:cNvPr>
              <p:cNvSpPr>
                <a:spLocks noEditPoints="1"/>
              </p:cNvSpPr>
              <p:nvPr/>
            </p:nvSpPr>
            <p:spPr bwMode="auto">
              <a:xfrm>
                <a:off x="3978275" y="2781301"/>
                <a:ext cx="555625" cy="255588"/>
              </a:xfrm>
              <a:custGeom>
                <a:avLst/>
                <a:gdLst>
                  <a:gd name="T0" fmla="*/ 48 w 148"/>
                  <a:gd name="T1" fmla="*/ 42 h 68"/>
                  <a:gd name="T2" fmla="*/ 9 w 148"/>
                  <a:gd name="T3" fmla="*/ 52 h 68"/>
                  <a:gd name="T4" fmla="*/ 9 w 148"/>
                  <a:gd name="T5" fmla="*/ 52 h 68"/>
                  <a:gd name="T6" fmla="*/ 49 w 148"/>
                  <a:gd name="T7" fmla="*/ 42 h 68"/>
                  <a:gd name="T8" fmla="*/ 100 w 148"/>
                  <a:gd name="T9" fmla="*/ 63 h 68"/>
                  <a:gd name="T10" fmla="*/ 105 w 148"/>
                  <a:gd name="T11" fmla="*/ 68 h 68"/>
                  <a:gd name="T12" fmla="*/ 99 w 148"/>
                  <a:gd name="T13" fmla="*/ 63 h 68"/>
                  <a:gd name="T14" fmla="*/ 48 w 148"/>
                  <a:gd name="T15" fmla="*/ 42 h 68"/>
                  <a:gd name="T16" fmla="*/ 89 w 148"/>
                  <a:gd name="T17" fmla="*/ 0 h 68"/>
                  <a:gd name="T18" fmla="*/ 66 w 148"/>
                  <a:gd name="T19" fmla="*/ 0 h 68"/>
                  <a:gd name="T20" fmla="*/ 65 w 148"/>
                  <a:gd name="T21" fmla="*/ 3 h 68"/>
                  <a:gd name="T22" fmla="*/ 58 w 148"/>
                  <a:gd name="T23" fmla="*/ 26 h 68"/>
                  <a:gd name="T24" fmla="*/ 43 w 148"/>
                  <a:gd name="T25" fmla="*/ 32 h 68"/>
                  <a:gd name="T26" fmla="*/ 16 w 148"/>
                  <a:gd name="T27" fmla="*/ 21 h 68"/>
                  <a:gd name="T28" fmla="*/ 0 w 148"/>
                  <a:gd name="T29" fmla="*/ 36 h 68"/>
                  <a:gd name="T30" fmla="*/ 16 w 148"/>
                  <a:gd name="T31" fmla="*/ 21 h 68"/>
                  <a:gd name="T32" fmla="*/ 43 w 148"/>
                  <a:gd name="T33" fmla="*/ 32 h 68"/>
                  <a:gd name="T34" fmla="*/ 58 w 148"/>
                  <a:gd name="T35" fmla="*/ 26 h 68"/>
                  <a:gd name="T36" fmla="*/ 65 w 148"/>
                  <a:gd name="T37" fmla="*/ 3 h 68"/>
                  <a:gd name="T38" fmla="*/ 66 w 148"/>
                  <a:gd name="T39" fmla="*/ 0 h 68"/>
                  <a:gd name="T40" fmla="*/ 89 w 148"/>
                  <a:gd name="T41" fmla="*/ 0 h 68"/>
                  <a:gd name="T42" fmla="*/ 99 w 148"/>
                  <a:gd name="T43" fmla="*/ 26 h 68"/>
                  <a:gd name="T44" fmla="*/ 114 w 148"/>
                  <a:gd name="T45" fmla="*/ 32 h 68"/>
                  <a:gd name="T46" fmla="*/ 137 w 148"/>
                  <a:gd name="T47" fmla="*/ 21 h 68"/>
                  <a:gd name="T48" fmla="*/ 140 w 148"/>
                  <a:gd name="T49" fmla="*/ 20 h 68"/>
                  <a:gd name="T50" fmla="*/ 148 w 148"/>
                  <a:gd name="T51" fmla="*/ 28 h 68"/>
                  <a:gd name="T52" fmla="*/ 139 w 148"/>
                  <a:gd name="T53" fmla="*/ 19 h 68"/>
                  <a:gd name="T54" fmla="*/ 136 w 148"/>
                  <a:gd name="T55" fmla="*/ 21 h 68"/>
                  <a:gd name="T56" fmla="*/ 114 w 148"/>
                  <a:gd name="T57" fmla="*/ 32 h 68"/>
                  <a:gd name="T58" fmla="*/ 99 w 148"/>
                  <a:gd name="T59" fmla="*/ 26 h 68"/>
                  <a:gd name="T60" fmla="*/ 89 w 148"/>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68">
                    <a:moveTo>
                      <a:pt x="48" y="42"/>
                    </a:moveTo>
                    <a:cubicBezTo>
                      <a:pt x="34" y="42"/>
                      <a:pt x="21" y="45"/>
                      <a:pt x="9" y="52"/>
                    </a:cubicBezTo>
                    <a:cubicBezTo>
                      <a:pt x="9" y="52"/>
                      <a:pt x="9" y="52"/>
                      <a:pt x="9" y="52"/>
                    </a:cubicBezTo>
                    <a:cubicBezTo>
                      <a:pt x="22" y="45"/>
                      <a:pt x="35" y="42"/>
                      <a:pt x="49" y="42"/>
                    </a:cubicBezTo>
                    <a:cubicBezTo>
                      <a:pt x="68" y="43"/>
                      <a:pt x="86" y="50"/>
                      <a:pt x="100" y="63"/>
                    </a:cubicBezTo>
                    <a:cubicBezTo>
                      <a:pt x="102" y="65"/>
                      <a:pt x="103" y="66"/>
                      <a:pt x="105" y="68"/>
                    </a:cubicBezTo>
                    <a:cubicBezTo>
                      <a:pt x="103" y="66"/>
                      <a:pt x="101" y="64"/>
                      <a:pt x="99" y="63"/>
                    </a:cubicBezTo>
                    <a:cubicBezTo>
                      <a:pt x="85" y="50"/>
                      <a:pt x="67" y="43"/>
                      <a:pt x="48" y="42"/>
                    </a:cubicBezTo>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16" y="21"/>
                      <a:pt x="16" y="21"/>
                      <a:pt x="16" y="21"/>
                    </a:cubicBezTo>
                    <a:cubicBezTo>
                      <a:pt x="43" y="32"/>
                      <a:pt x="43" y="32"/>
                      <a:pt x="43" y="32"/>
                    </a:cubicBezTo>
                    <a:cubicBezTo>
                      <a:pt x="58" y="26"/>
                      <a:pt x="58" y="26"/>
                      <a:pt x="58" y="26"/>
                    </a:cubicBezTo>
                    <a:cubicBezTo>
                      <a:pt x="65" y="3"/>
                      <a:pt x="65" y="3"/>
                      <a:pt x="65" y="3"/>
                    </a:cubicBezTo>
                    <a:cubicBezTo>
                      <a:pt x="66" y="0"/>
                      <a:pt x="66" y="0"/>
                      <a:pt x="66" y="0"/>
                    </a:cubicBezTo>
                    <a:cubicBezTo>
                      <a:pt x="89" y="0"/>
                      <a:pt x="89" y="0"/>
                      <a:pt x="89" y="0"/>
                    </a:cubicBezTo>
                    <a:cubicBezTo>
                      <a:pt x="99" y="26"/>
                      <a:pt x="99" y="26"/>
                      <a:pt x="99" y="26"/>
                    </a:cubicBezTo>
                    <a:cubicBezTo>
                      <a:pt x="114" y="32"/>
                      <a:pt x="114" y="32"/>
                      <a:pt x="114" y="32"/>
                    </a:cubicBezTo>
                    <a:cubicBezTo>
                      <a:pt x="137" y="21"/>
                      <a:pt x="137" y="21"/>
                      <a:pt x="137" y="21"/>
                    </a:cubicBezTo>
                    <a:cubicBezTo>
                      <a:pt x="140" y="20"/>
                      <a:pt x="140" y="20"/>
                      <a:pt x="140" y="20"/>
                    </a:cubicBezTo>
                    <a:cubicBezTo>
                      <a:pt x="148" y="28"/>
                      <a:pt x="148" y="28"/>
                      <a:pt x="148" y="28"/>
                    </a:cubicBezTo>
                    <a:cubicBezTo>
                      <a:pt x="139" y="19"/>
                      <a:pt x="139" y="19"/>
                      <a:pt x="139" y="19"/>
                    </a:cubicBezTo>
                    <a:cubicBezTo>
                      <a:pt x="136" y="21"/>
                      <a:pt x="136" y="21"/>
                      <a:pt x="136" y="21"/>
                    </a:cubicBezTo>
                    <a:cubicBezTo>
                      <a:pt x="114" y="32"/>
                      <a:pt x="114" y="32"/>
                      <a:pt x="114" y="32"/>
                    </a:cubicBezTo>
                    <a:cubicBezTo>
                      <a:pt x="99" y="26"/>
                      <a:pt x="99" y="26"/>
                      <a:pt x="99" y="26"/>
                    </a:cubicBezTo>
                    <a:cubicBezTo>
                      <a:pt x="89" y="0"/>
                      <a:pt x="89" y="0"/>
                      <a:pt x="89"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9" name="Freeform 97">
                <a:extLst>
                  <a:ext uri="{FF2B5EF4-FFF2-40B4-BE49-F238E27FC236}">
                    <a16:creationId xmlns:a16="http://schemas.microsoft.com/office/drawing/2014/main" id="{A90F311A-B72A-44FB-AC96-27EB7E603D1A}"/>
                  </a:ext>
                </a:extLst>
              </p:cNvPr>
              <p:cNvSpPr>
                <a:spLocks/>
              </p:cNvSpPr>
              <p:nvPr/>
            </p:nvSpPr>
            <p:spPr bwMode="auto">
              <a:xfrm>
                <a:off x="3978275" y="2781301"/>
                <a:ext cx="555625" cy="258763"/>
              </a:xfrm>
              <a:custGeom>
                <a:avLst/>
                <a:gdLst>
                  <a:gd name="T0" fmla="*/ 89 w 148"/>
                  <a:gd name="T1" fmla="*/ 0 h 69"/>
                  <a:gd name="T2" fmla="*/ 66 w 148"/>
                  <a:gd name="T3" fmla="*/ 0 h 69"/>
                  <a:gd name="T4" fmla="*/ 65 w 148"/>
                  <a:gd name="T5" fmla="*/ 3 h 69"/>
                  <a:gd name="T6" fmla="*/ 58 w 148"/>
                  <a:gd name="T7" fmla="*/ 26 h 69"/>
                  <a:gd name="T8" fmla="*/ 43 w 148"/>
                  <a:gd name="T9" fmla="*/ 32 h 69"/>
                  <a:gd name="T10" fmla="*/ 16 w 148"/>
                  <a:gd name="T11" fmla="*/ 21 h 69"/>
                  <a:gd name="T12" fmla="*/ 0 w 148"/>
                  <a:gd name="T13" fmla="*/ 36 h 69"/>
                  <a:gd name="T14" fmla="*/ 2 w 148"/>
                  <a:gd name="T15" fmla="*/ 39 h 69"/>
                  <a:gd name="T16" fmla="*/ 9 w 148"/>
                  <a:gd name="T17" fmla="*/ 52 h 69"/>
                  <a:gd name="T18" fmla="*/ 48 w 148"/>
                  <a:gd name="T19" fmla="*/ 42 h 69"/>
                  <a:gd name="T20" fmla="*/ 99 w 148"/>
                  <a:gd name="T21" fmla="*/ 63 h 69"/>
                  <a:gd name="T22" fmla="*/ 105 w 148"/>
                  <a:gd name="T23" fmla="*/ 68 h 69"/>
                  <a:gd name="T24" fmla="*/ 107 w 148"/>
                  <a:gd name="T25" fmla="*/ 69 h 69"/>
                  <a:gd name="T26" fmla="*/ 148 w 148"/>
                  <a:gd name="T27" fmla="*/ 28 h 69"/>
                  <a:gd name="T28" fmla="*/ 140 w 148"/>
                  <a:gd name="T29" fmla="*/ 20 h 69"/>
                  <a:gd name="T30" fmla="*/ 137 w 148"/>
                  <a:gd name="T31" fmla="*/ 21 h 69"/>
                  <a:gd name="T32" fmla="*/ 114 w 148"/>
                  <a:gd name="T33" fmla="*/ 32 h 69"/>
                  <a:gd name="T34" fmla="*/ 99 w 148"/>
                  <a:gd name="T35" fmla="*/ 26 h 69"/>
                  <a:gd name="T36" fmla="*/ 89 w 148"/>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69">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1" y="64"/>
                      <a:pt x="103" y="66"/>
                      <a:pt x="105" y="68"/>
                    </a:cubicBezTo>
                    <a:cubicBezTo>
                      <a:pt x="106" y="68"/>
                      <a:pt x="106" y="68"/>
                      <a:pt x="107" y="69"/>
                    </a:cubicBezTo>
                    <a:cubicBezTo>
                      <a:pt x="148" y="28"/>
                      <a:pt x="148" y="28"/>
                      <a:pt x="148" y="28"/>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192" name="Rectangle: Rounded Corners 191">
              <a:extLst>
                <a:ext uri="{FF2B5EF4-FFF2-40B4-BE49-F238E27FC236}">
                  <a16:creationId xmlns:a16="http://schemas.microsoft.com/office/drawing/2014/main" id="{D1F910DE-0E56-4F8B-A8FD-650CE365FD2A}"/>
                </a:ext>
              </a:extLst>
            </p:cNvPr>
            <p:cNvSpPr/>
            <p:nvPr/>
          </p:nvSpPr>
          <p:spPr bwMode="auto">
            <a:xfrm>
              <a:off x="2911880" y="2622692"/>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3" name="Group 192">
              <a:extLst>
                <a:ext uri="{FF2B5EF4-FFF2-40B4-BE49-F238E27FC236}">
                  <a16:creationId xmlns:a16="http://schemas.microsoft.com/office/drawing/2014/main" id="{718CC4CF-2525-4815-8852-62CD5C82882B}"/>
                </a:ext>
              </a:extLst>
            </p:cNvPr>
            <p:cNvGrpSpPr/>
            <p:nvPr/>
          </p:nvGrpSpPr>
          <p:grpSpPr>
            <a:xfrm>
              <a:off x="2915340" y="2507238"/>
              <a:ext cx="452260" cy="417074"/>
              <a:chOff x="7989965" y="5173839"/>
              <a:chExt cx="308230" cy="284249"/>
            </a:xfrm>
          </p:grpSpPr>
          <p:sp>
            <p:nvSpPr>
              <p:cNvPr id="194" name="Rectangle 193">
                <a:extLst>
                  <a:ext uri="{FF2B5EF4-FFF2-40B4-BE49-F238E27FC236}">
                    <a16:creationId xmlns:a16="http://schemas.microsoft.com/office/drawing/2014/main" id="{16AA8108-641E-4100-89C2-C7874EBADD32}"/>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5" name="Group 194">
                <a:extLst>
                  <a:ext uri="{FF2B5EF4-FFF2-40B4-BE49-F238E27FC236}">
                    <a16:creationId xmlns:a16="http://schemas.microsoft.com/office/drawing/2014/main" id="{9AD58A32-5978-4F75-97F7-B9583BC7C5A5}"/>
                  </a:ext>
                </a:extLst>
              </p:cNvPr>
              <p:cNvGrpSpPr/>
              <p:nvPr/>
            </p:nvGrpSpPr>
            <p:grpSpPr>
              <a:xfrm>
                <a:off x="7989965" y="5173839"/>
                <a:ext cx="308230" cy="284249"/>
                <a:chOff x="7875624" y="5410159"/>
                <a:chExt cx="308230" cy="284249"/>
              </a:xfrm>
            </p:grpSpPr>
            <p:sp>
              <p:nvSpPr>
                <p:cNvPr id="196" name="Freeform 17">
                  <a:extLst>
                    <a:ext uri="{FF2B5EF4-FFF2-40B4-BE49-F238E27FC236}">
                      <a16:creationId xmlns:a16="http://schemas.microsoft.com/office/drawing/2014/main" id="{FCAAE2C8-DD0E-4706-8AE0-3848ADB4446D}"/>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197" name="Group 196">
                  <a:extLst>
                    <a:ext uri="{FF2B5EF4-FFF2-40B4-BE49-F238E27FC236}">
                      <a16:creationId xmlns:a16="http://schemas.microsoft.com/office/drawing/2014/main" id="{19336598-DF6A-486B-B0B8-5E6481B30847}"/>
                    </a:ext>
                  </a:extLst>
                </p:cNvPr>
                <p:cNvGrpSpPr/>
                <p:nvPr/>
              </p:nvGrpSpPr>
              <p:grpSpPr>
                <a:xfrm>
                  <a:off x="7875624" y="5410159"/>
                  <a:ext cx="308230" cy="284249"/>
                  <a:chOff x="7875624" y="5410159"/>
                  <a:chExt cx="308230" cy="284249"/>
                </a:xfrm>
              </p:grpSpPr>
              <p:sp>
                <p:nvSpPr>
                  <p:cNvPr id="198" name="Freeform 15">
                    <a:extLst>
                      <a:ext uri="{FF2B5EF4-FFF2-40B4-BE49-F238E27FC236}">
                        <a16:creationId xmlns:a16="http://schemas.microsoft.com/office/drawing/2014/main" id="{4014F543-DBB8-4E46-84D4-D727ABF59914}"/>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99" name="Freeform 16">
                    <a:extLst>
                      <a:ext uri="{FF2B5EF4-FFF2-40B4-BE49-F238E27FC236}">
                        <a16:creationId xmlns:a16="http://schemas.microsoft.com/office/drawing/2014/main" id="{E69CF32C-7820-4B89-ABA8-0880A8C4DE82}"/>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00" name="Freeform 19">
                    <a:extLst>
                      <a:ext uri="{FF2B5EF4-FFF2-40B4-BE49-F238E27FC236}">
                        <a16:creationId xmlns:a16="http://schemas.microsoft.com/office/drawing/2014/main" id="{9327995E-262B-457B-8243-3B520AF1B38B}"/>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01" name="Straight Arrow Connector 200">
              <a:extLst>
                <a:ext uri="{FF2B5EF4-FFF2-40B4-BE49-F238E27FC236}">
                  <a16:creationId xmlns:a16="http://schemas.microsoft.com/office/drawing/2014/main" id="{DECBC327-4E99-4E9F-A964-2F30BF1B13BA}"/>
                </a:ext>
              </a:extLst>
            </p:cNvPr>
            <p:cNvCxnSpPr>
              <a:cxnSpLocks/>
            </p:cNvCxnSpPr>
            <p:nvPr/>
          </p:nvCxnSpPr>
          <p:spPr>
            <a:xfrm>
              <a:off x="248460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4" name="Rectangle 107">
              <a:extLst>
                <a:ext uri="{FF2B5EF4-FFF2-40B4-BE49-F238E27FC236}">
                  <a16:creationId xmlns:a16="http://schemas.microsoft.com/office/drawing/2014/main" id="{932F0973-37E5-4252-86FD-8306520777FF}"/>
                </a:ext>
              </a:extLst>
            </p:cNvPr>
            <p:cNvSpPr>
              <a:spLocks noChangeArrowheads="1"/>
            </p:cNvSpPr>
            <p:nvPr/>
          </p:nvSpPr>
          <p:spPr bwMode="auto">
            <a:xfrm>
              <a:off x="3932710" y="3032363"/>
              <a:ext cx="5961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05" name="Rectangle 108">
              <a:extLst>
                <a:ext uri="{FF2B5EF4-FFF2-40B4-BE49-F238E27FC236}">
                  <a16:creationId xmlns:a16="http://schemas.microsoft.com/office/drawing/2014/main" id="{E0FE5DE9-AC51-4202-991F-94E698D52DF1}"/>
                </a:ext>
              </a:extLst>
            </p:cNvPr>
            <p:cNvSpPr>
              <a:spLocks noChangeArrowheads="1"/>
            </p:cNvSpPr>
            <p:nvPr/>
          </p:nvSpPr>
          <p:spPr bwMode="auto">
            <a:xfrm>
              <a:off x="4021684"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0" name="Rectangle 109">
              <a:extLst>
                <a:ext uri="{FF2B5EF4-FFF2-40B4-BE49-F238E27FC236}">
                  <a16:creationId xmlns:a16="http://schemas.microsoft.com/office/drawing/2014/main" id="{69CBB896-02A1-43F6-849C-FAFF9E2BB3F8}"/>
                </a:ext>
              </a:extLst>
            </p:cNvPr>
            <p:cNvSpPr>
              <a:spLocks noChangeArrowheads="1"/>
            </p:cNvSpPr>
            <p:nvPr/>
          </p:nvSpPr>
          <p:spPr bwMode="auto">
            <a:xfrm>
              <a:off x="4112438"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1" name="Rectangle 110">
              <a:extLst>
                <a:ext uri="{FF2B5EF4-FFF2-40B4-BE49-F238E27FC236}">
                  <a16:creationId xmlns:a16="http://schemas.microsoft.com/office/drawing/2014/main" id="{91A996D6-8662-4263-811D-44B852F9A863}"/>
                </a:ext>
              </a:extLst>
            </p:cNvPr>
            <p:cNvSpPr>
              <a:spLocks noChangeArrowheads="1"/>
            </p:cNvSpPr>
            <p:nvPr/>
          </p:nvSpPr>
          <p:spPr bwMode="auto">
            <a:xfrm>
              <a:off x="4202301" y="3032363"/>
              <a:ext cx="6139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2" name="Rectangle 111">
              <a:extLst>
                <a:ext uri="{FF2B5EF4-FFF2-40B4-BE49-F238E27FC236}">
                  <a16:creationId xmlns:a16="http://schemas.microsoft.com/office/drawing/2014/main" id="{07E0BCE7-6530-47EA-90F7-63F73593E23F}"/>
                </a:ext>
              </a:extLst>
            </p:cNvPr>
            <p:cNvSpPr>
              <a:spLocks noChangeArrowheads="1"/>
            </p:cNvSpPr>
            <p:nvPr/>
          </p:nvSpPr>
          <p:spPr bwMode="auto">
            <a:xfrm>
              <a:off x="3932710" y="3123117"/>
              <a:ext cx="5961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3" name="Rectangle 112">
              <a:extLst>
                <a:ext uri="{FF2B5EF4-FFF2-40B4-BE49-F238E27FC236}">
                  <a16:creationId xmlns:a16="http://schemas.microsoft.com/office/drawing/2014/main" id="{A080D741-8305-4D16-B342-91A19CAE4244}"/>
                </a:ext>
              </a:extLst>
            </p:cNvPr>
            <p:cNvSpPr>
              <a:spLocks noChangeArrowheads="1"/>
            </p:cNvSpPr>
            <p:nvPr/>
          </p:nvSpPr>
          <p:spPr bwMode="auto">
            <a:xfrm>
              <a:off x="4021684"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4" name="Rectangle 113">
              <a:extLst>
                <a:ext uri="{FF2B5EF4-FFF2-40B4-BE49-F238E27FC236}">
                  <a16:creationId xmlns:a16="http://schemas.microsoft.com/office/drawing/2014/main" id="{9BC15BDF-88DF-4EF9-BA7A-D8FB5237E657}"/>
                </a:ext>
              </a:extLst>
            </p:cNvPr>
            <p:cNvSpPr>
              <a:spLocks noChangeArrowheads="1"/>
            </p:cNvSpPr>
            <p:nvPr/>
          </p:nvSpPr>
          <p:spPr bwMode="auto">
            <a:xfrm>
              <a:off x="4112438"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5" name="Rectangle 114">
              <a:extLst>
                <a:ext uri="{FF2B5EF4-FFF2-40B4-BE49-F238E27FC236}">
                  <a16:creationId xmlns:a16="http://schemas.microsoft.com/office/drawing/2014/main" id="{3A98EE09-B521-4423-BE9D-711B7B33966C}"/>
                </a:ext>
              </a:extLst>
            </p:cNvPr>
            <p:cNvSpPr>
              <a:spLocks noChangeArrowheads="1"/>
            </p:cNvSpPr>
            <p:nvPr/>
          </p:nvSpPr>
          <p:spPr bwMode="auto">
            <a:xfrm>
              <a:off x="4202301" y="312311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6" name="Rectangle 115">
              <a:extLst>
                <a:ext uri="{FF2B5EF4-FFF2-40B4-BE49-F238E27FC236}">
                  <a16:creationId xmlns:a16="http://schemas.microsoft.com/office/drawing/2014/main" id="{DB49DE42-AB89-4185-AC7D-51142BFAFBE0}"/>
                </a:ext>
              </a:extLst>
            </p:cNvPr>
            <p:cNvSpPr>
              <a:spLocks noChangeArrowheads="1"/>
            </p:cNvSpPr>
            <p:nvPr/>
          </p:nvSpPr>
          <p:spPr bwMode="auto">
            <a:xfrm>
              <a:off x="3152342" y="3024344"/>
              <a:ext cx="5872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7" name="Rectangle 116">
              <a:extLst>
                <a:ext uri="{FF2B5EF4-FFF2-40B4-BE49-F238E27FC236}">
                  <a16:creationId xmlns:a16="http://schemas.microsoft.com/office/drawing/2014/main" id="{17ED48C0-A64A-4CBD-AE53-425B886C3129}"/>
                </a:ext>
              </a:extLst>
            </p:cNvPr>
            <p:cNvSpPr>
              <a:spLocks noChangeArrowheads="1"/>
            </p:cNvSpPr>
            <p:nvPr/>
          </p:nvSpPr>
          <p:spPr bwMode="auto">
            <a:xfrm>
              <a:off x="3286692" y="2938039"/>
              <a:ext cx="5961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8" name="Rectangle 117">
              <a:extLst>
                <a:ext uri="{FF2B5EF4-FFF2-40B4-BE49-F238E27FC236}">
                  <a16:creationId xmlns:a16="http://schemas.microsoft.com/office/drawing/2014/main" id="{82DE44C1-4067-4FE2-A5FF-0EABC4EBF65A}"/>
                </a:ext>
              </a:extLst>
            </p:cNvPr>
            <p:cNvSpPr>
              <a:spLocks noChangeArrowheads="1"/>
            </p:cNvSpPr>
            <p:nvPr/>
          </p:nvSpPr>
          <p:spPr bwMode="auto">
            <a:xfrm>
              <a:off x="3346306" y="3050147"/>
              <a:ext cx="5872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9" name="Rectangle 118">
              <a:extLst>
                <a:ext uri="{FF2B5EF4-FFF2-40B4-BE49-F238E27FC236}">
                  <a16:creationId xmlns:a16="http://schemas.microsoft.com/office/drawing/2014/main" id="{5E03DAF5-5466-42B8-B2EA-97A22C9B72F3}"/>
                </a:ext>
              </a:extLst>
            </p:cNvPr>
            <p:cNvSpPr>
              <a:spLocks noChangeArrowheads="1"/>
            </p:cNvSpPr>
            <p:nvPr/>
          </p:nvSpPr>
          <p:spPr bwMode="auto">
            <a:xfrm>
              <a:off x="3421933" y="2965621"/>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0" name="Rectangle 119">
              <a:extLst>
                <a:ext uri="{FF2B5EF4-FFF2-40B4-BE49-F238E27FC236}">
                  <a16:creationId xmlns:a16="http://schemas.microsoft.com/office/drawing/2014/main" id="{D94E495B-BDA7-4893-B66C-F91633AD70B6}"/>
                </a:ext>
              </a:extLst>
            </p:cNvPr>
            <p:cNvSpPr>
              <a:spLocks noChangeArrowheads="1"/>
            </p:cNvSpPr>
            <p:nvPr/>
          </p:nvSpPr>
          <p:spPr bwMode="auto">
            <a:xfrm>
              <a:off x="3090949" y="315157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1" name="Rectangle 120">
              <a:extLst>
                <a:ext uri="{FF2B5EF4-FFF2-40B4-BE49-F238E27FC236}">
                  <a16:creationId xmlns:a16="http://schemas.microsoft.com/office/drawing/2014/main" id="{FAE5DF99-D449-451A-93A7-3183B5E30C0E}"/>
                </a:ext>
              </a:extLst>
            </p:cNvPr>
            <p:cNvSpPr>
              <a:spLocks noChangeArrowheads="1"/>
            </p:cNvSpPr>
            <p:nvPr/>
          </p:nvSpPr>
          <p:spPr bwMode="auto">
            <a:xfrm>
              <a:off x="3240426" y="3113319"/>
              <a:ext cx="6139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2" name="Rectangle 121">
              <a:extLst>
                <a:ext uri="{FF2B5EF4-FFF2-40B4-BE49-F238E27FC236}">
                  <a16:creationId xmlns:a16="http://schemas.microsoft.com/office/drawing/2014/main" id="{8F5836EA-2B6D-47DF-95C9-214BE730C7B7}"/>
                </a:ext>
              </a:extLst>
            </p:cNvPr>
            <p:cNvSpPr>
              <a:spLocks noChangeArrowheads="1"/>
            </p:cNvSpPr>
            <p:nvPr/>
          </p:nvSpPr>
          <p:spPr bwMode="auto">
            <a:xfrm>
              <a:off x="3331180" y="3227206"/>
              <a:ext cx="6139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3" name="Rectangle 122">
              <a:extLst>
                <a:ext uri="{FF2B5EF4-FFF2-40B4-BE49-F238E27FC236}">
                  <a16:creationId xmlns:a16="http://schemas.microsoft.com/office/drawing/2014/main" id="{677DE44B-8C59-4B16-95D5-D133123F1221}"/>
                </a:ext>
              </a:extLst>
            </p:cNvPr>
            <p:cNvSpPr>
              <a:spLocks noChangeArrowheads="1"/>
            </p:cNvSpPr>
            <p:nvPr/>
          </p:nvSpPr>
          <p:spPr bwMode="auto">
            <a:xfrm>
              <a:off x="3421933" y="315157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4" name="Rectangle: Rounded Corners 223">
              <a:extLst>
                <a:ext uri="{FF2B5EF4-FFF2-40B4-BE49-F238E27FC236}">
                  <a16:creationId xmlns:a16="http://schemas.microsoft.com/office/drawing/2014/main" id="{212D50DD-B35A-4071-88C7-655889ED20DA}"/>
                </a:ext>
              </a:extLst>
            </p:cNvPr>
            <p:cNvSpPr/>
            <p:nvPr/>
          </p:nvSpPr>
          <p:spPr bwMode="auto">
            <a:xfrm>
              <a:off x="490479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5" name="Straight Arrow Connector 224">
              <a:extLst>
                <a:ext uri="{FF2B5EF4-FFF2-40B4-BE49-F238E27FC236}">
                  <a16:creationId xmlns:a16="http://schemas.microsoft.com/office/drawing/2014/main" id="{1A6B2D1A-15BB-4683-BA6C-7BBC053599FE}"/>
                </a:ext>
              </a:extLst>
            </p:cNvPr>
            <p:cNvCxnSpPr>
              <a:cxnSpLocks/>
            </p:cNvCxnSpPr>
            <p:nvPr/>
          </p:nvCxnSpPr>
          <p:spPr>
            <a:xfrm>
              <a:off x="3518636"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00063285-4342-4933-913F-C209D3CEAA3B}"/>
                </a:ext>
              </a:extLst>
            </p:cNvPr>
            <p:cNvCxnSpPr>
              <a:cxnSpLocks/>
            </p:cNvCxnSpPr>
            <p:nvPr/>
          </p:nvCxnSpPr>
          <p:spPr>
            <a:xfrm>
              <a:off x="446326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27" name="Group 226">
              <a:extLst>
                <a:ext uri="{FF2B5EF4-FFF2-40B4-BE49-F238E27FC236}">
                  <a16:creationId xmlns:a16="http://schemas.microsoft.com/office/drawing/2014/main" id="{C925FF65-677A-4C28-ACC4-9BE19B182A8B}"/>
                </a:ext>
              </a:extLst>
            </p:cNvPr>
            <p:cNvGrpSpPr/>
            <p:nvPr/>
          </p:nvGrpSpPr>
          <p:grpSpPr>
            <a:xfrm>
              <a:off x="5171026" y="2808584"/>
              <a:ext cx="442398" cy="586046"/>
              <a:chOff x="9212263" y="2652713"/>
              <a:chExt cx="796925" cy="1055688"/>
            </a:xfrm>
          </p:grpSpPr>
          <p:sp>
            <p:nvSpPr>
              <p:cNvPr id="228" name="Freeform 98">
                <a:extLst>
                  <a:ext uri="{FF2B5EF4-FFF2-40B4-BE49-F238E27FC236}">
                    <a16:creationId xmlns:a16="http://schemas.microsoft.com/office/drawing/2014/main" id="{BF8A2005-FF82-436B-8809-48CDE8DDED48}"/>
                  </a:ext>
                </a:extLst>
              </p:cNvPr>
              <p:cNvSpPr>
                <a:spLocks/>
              </p:cNvSpPr>
              <p:nvPr/>
            </p:nvSpPr>
            <p:spPr bwMode="auto">
              <a:xfrm>
                <a:off x="9212263" y="2795588"/>
                <a:ext cx="398463" cy="912813"/>
              </a:xfrm>
              <a:custGeom>
                <a:avLst/>
                <a:gdLst>
                  <a:gd name="T0" fmla="*/ 0 w 106"/>
                  <a:gd name="T1" fmla="*/ 0 h 242"/>
                  <a:gd name="T2" fmla="*/ 0 w 106"/>
                  <a:gd name="T3" fmla="*/ 204 h 242"/>
                  <a:gd name="T4" fmla="*/ 106 w 106"/>
                  <a:gd name="T5" fmla="*/ 242 h 242"/>
                  <a:gd name="T6" fmla="*/ 106 w 106"/>
                  <a:gd name="T7" fmla="*/ 0 h 242"/>
                  <a:gd name="T8" fmla="*/ 0 w 106"/>
                  <a:gd name="T9" fmla="*/ 0 h 242"/>
                </a:gdLst>
                <a:ahLst/>
                <a:cxnLst>
                  <a:cxn ang="0">
                    <a:pos x="T0" y="T1"/>
                  </a:cxn>
                  <a:cxn ang="0">
                    <a:pos x="T2" y="T3"/>
                  </a:cxn>
                  <a:cxn ang="0">
                    <a:pos x="T4" y="T5"/>
                  </a:cxn>
                  <a:cxn ang="0">
                    <a:pos x="T6" y="T7"/>
                  </a:cxn>
                  <a:cxn ang="0">
                    <a:pos x="T8" y="T9"/>
                  </a:cxn>
                </a:cxnLst>
                <a:rect l="0" t="0" r="r" b="b"/>
                <a:pathLst>
                  <a:path w="106" h="242">
                    <a:moveTo>
                      <a:pt x="0" y="0"/>
                    </a:moveTo>
                    <a:cubicBezTo>
                      <a:pt x="0" y="204"/>
                      <a:pt x="0" y="204"/>
                      <a:pt x="0" y="204"/>
                    </a:cubicBezTo>
                    <a:cubicBezTo>
                      <a:pt x="0" y="225"/>
                      <a:pt x="48" y="242"/>
                      <a:pt x="106" y="242"/>
                    </a:cubicBezTo>
                    <a:cubicBezTo>
                      <a:pt x="106" y="0"/>
                      <a:pt x="106" y="0"/>
                      <a:pt x="106"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9" name="Freeform 99">
                <a:extLst>
                  <a:ext uri="{FF2B5EF4-FFF2-40B4-BE49-F238E27FC236}">
                    <a16:creationId xmlns:a16="http://schemas.microsoft.com/office/drawing/2014/main" id="{2E7E34F8-39ED-4422-916E-EBF9816172E3}"/>
                  </a:ext>
                </a:extLst>
              </p:cNvPr>
              <p:cNvSpPr>
                <a:spLocks/>
              </p:cNvSpPr>
              <p:nvPr/>
            </p:nvSpPr>
            <p:spPr bwMode="auto">
              <a:xfrm>
                <a:off x="9607550" y="2795588"/>
                <a:ext cx="401638" cy="912813"/>
              </a:xfrm>
              <a:custGeom>
                <a:avLst/>
                <a:gdLst>
                  <a:gd name="T0" fmla="*/ 0 w 107"/>
                  <a:gd name="T1" fmla="*/ 242 h 242"/>
                  <a:gd name="T2" fmla="*/ 1 w 107"/>
                  <a:gd name="T3" fmla="*/ 242 h 242"/>
                  <a:gd name="T4" fmla="*/ 107 w 107"/>
                  <a:gd name="T5" fmla="*/ 204 h 242"/>
                  <a:gd name="T6" fmla="*/ 107 w 107"/>
                  <a:gd name="T7" fmla="*/ 0 h 242"/>
                  <a:gd name="T8" fmla="*/ 0 w 107"/>
                  <a:gd name="T9" fmla="*/ 0 h 242"/>
                  <a:gd name="T10" fmla="*/ 0 w 107"/>
                  <a:gd name="T11" fmla="*/ 242 h 242"/>
                </a:gdLst>
                <a:ahLst/>
                <a:cxnLst>
                  <a:cxn ang="0">
                    <a:pos x="T0" y="T1"/>
                  </a:cxn>
                  <a:cxn ang="0">
                    <a:pos x="T2" y="T3"/>
                  </a:cxn>
                  <a:cxn ang="0">
                    <a:pos x="T4" y="T5"/>
                  </a:cxn>
                  <a:cxn ang="0">
                    <a:pos x="T6" y="T7"/>
                  </a:cxn>
                  <a:cxn ang="0">
                    <a:pos x="T8" y="T9"/>
                  </a:cxn>
                  <a:cxn ang="0">
                    <a:pos x="T10" y="T11"/>
                  </a:cxn>
                </a:cxnLst>
                <a:rect l="0" t="0" r="r" b="b"/>
                <a:pathLst>
                  <a:path w="107" h="242">
                    <a:moveTo>
                      <a:pt x="0" y="242"/>
                    </a:moveTo>
                    <a:cubicBezTo>
                      <a:pt x="1" y="242"/>
                      <a:pt x="1" y="242"/>
                      <a:pt x="1" y="242"/>
                    </a:cubicBezTo>
                    <a:cubicBezTo>
                      <a:pt x="59" y="242"/>
                      <a:pt x="107" y="225"/>
                      <a:pt x="107" y="204"/>
                    </a:cubicBezTo>
                    <a:cubicBezTo>
                      <a:pt x="107" y="0"/>
                      <a:pt x="107" y="0"/>
                      <a:pt x="107" y="0"/>
                    </a:cubicBezTo>
                    <a:cubicBezTo>
                      <a:pt x="0" y="0"/>
                      <a:pt x="0" y="0"/>
                      <a:pt x="0" y="0"/>
                    </a:cubicBezTo>
                    <a:cubicBezTo>
                      <a:pt x="0" y="242"/>
                      <a:pt x="0" y="242"/>
                      <a:pt x="0" y="24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0" name="Freeform 100">
                <a:extLst>
                  <a:ext uri="{FF2B5EF4-FFF2-40B4-BE49-F238E27FC236}">
                    <a16:creationId xmlns:a16="http://schemas.microsoft.com/office/drawing/2014/main" id="{6FF38E74-0418-4749-8CEB-54A056DF54EB}"/>
                  </a:ext>
                </a:extLst>
              </p:cNvPr>
              <p:cNvSpPr>
                <a:spLocks/>
              </p:cNvSpPr>
              <p:nvPr/>
            </p:nvSpPr>
            <p:spPr bwMode="auto">
              <a:xfrm>
                <a:off x="9607550" y="2795588"/>
                <a:ext cx="401638" cy="912813"/>
              </a:xfrm>
              <a:custGeom>
                <a:avLst/>
                <a:gdLst>
                  <a:gd name="T0" fmla="*/ 107 w 107"/>
                  <a:gd name="T1" fmla="*/ 0 h 242"/>
                  <a:gd name="T2" fmla="*/ 0 w 107"/>
                  <a:gd name="T3" fmla="*/ 0 h 242"/>
                  <a:gd name="T4" fmla="*/ 0 w 107"/>
                  <a:gd name="T5" fmla="*/ 242 h 242"/>
                  <a:gd name="T6" fmla="*/ 1 w 107"/>
                  <a:gd name="T7" fmla="*/ 242 h 242"/>
                  <a:gd name="T8" fmla="*/ 107 w 107"/>
                  <a:gd name="T9" fmla="*/ 204 h 242"/>
                  <a:gd name="T10" fmla="*/ 107 w 107"/>
                  <a:gd name="T11" fmla="*/ 0 h 242"/>
                </a:gdLst>
                <a:ahLst/>
                <a:cxnLst>
                  <a:cxn ang="0">
                    <a:pos x="T0" y="T1"/>
                  </a:cxn>
                  <a:cxn ang="0">
                    <a:pos x="T2" y="T3"/>
                  </a:cxn>
                  <a:cxn ang="0">
                    <a:pos x="T4" y="T5"/>
                  </a:cxn>
                  <a:cxn ang="0">
                    <a:pos x="T6" y="T7"/>
                  </a:cxn>
                  <a:cxn ang="0">
                    <a:pos x="T8" y="T9"/>
                  </a:cxn>
                  <a:cxn ang="0">
                    <a:pos x="T10" y="T11"/>
                  </a:cxn>
                </a:cxnLst>
                <a:rect l="0" t="0" r="r" b="b"/>
                <a:pathLst>
                  <a:path w="107" h="242">
                    <a:moveTo>
                      <a:pt x="107" y="0"/>
                    </a:moveTo>
                    <a:cubicBezTo>
                      <a:pt x="0" y="0"/>
                      <a:pt x="0" y="0"/>
                      <a:pt x="0" y="0"/>
                    </a:cubicBezTo>
                    <a:cubicBezTo>
                      <a:pt x="0" y="242"/>
                      <a:pt x="0" y="242"/>
                      <a:pt x="0" y="242"/>
                    </a:cubicBezTo>
                    <a:cubicBezTo>
                      <a:pt x="1" y="242"/>
                      <a:pt x="1" y="242"/>
                      <a:pt x="1" y="242"/>
                    </a:cubicBezTo>
                    <a:cubicBezTo>
                      <a:pt x="59" y="242"/>
                      <a:pt x="107" y="225"/>
                      <a:pt x="107" y="204"/>
                    </a:cubicBezTo>
                    <a:cubicBezTo>
                      <a:pt x="107" y="0"/>
                      <a:pt x="107" y="0"/>
                      <a:pt x="107"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1" name="Oval 101">
                <a:extLst>
                  <a:ext uri="{FF2B5EF4-FFF2-40B4-BE49-F238E27FC236}">
                    <a16:creationId xmlns:a16="http://schemas.microsoft.com/office/drawing/2014/main" id="{94DBD71D-2527-4A12-BCFC-2ED6394806B2}"/>
                  </a:ext>
                </a:extLst>
              </p:cNvPr>
              <p:cNvSpPr>
                <a:spLocks noChangeArrowheads="1"/>
              </p:cNvSpPr>
              <p:nvPr/>
            </p:nvSpPr>
            <p:spPr bwMode="auto">
              <a:xfrm>
                <a:off x="9212263" y="2652713"/>
                <a:ext cx="796925" cy="285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2" name="Oval 102">
                <a:extLst>
                  <a:ext uri="{FF2B5EF4-FFF2-40B4-BE49-F238E27FC236}">
                    <a16:creationId xmlns:a16="http://schemas.microsoft.com/office/drawing/2014/main" id="{39C3AC67-CFA0-4D36-83C9-066B7805C0FD}"/>
                  </a:ext>
                </a:extLst>
              </p:cNvPr>
              <p:cNvSpPr>
                <a:spLocks noChangeArrowheads="1"/>
              </p:cNvSpPr>
              <p:nvPr/>
            </p:nvSpPr>
            <p:spPr bwMode="auto">
              <a:xfrm>
                <a:off x="9294813" y="2693988"/>
                <a:ext cx="631825" cy="1889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3" name="Freeform 103">
                <a:extLst>
                  <a:ext uri="{FF2B5EF4-FFF2-40B4-BE49-F238E27FC236}">
                    <a16:creationId xmlns:a16="http://schemas.microsoft.com/office/drawing/2014/main" id="{D08A8DA7-10E6-4CA9-BC38-4021F252325E}"/>
                  </a:ext>
                </a:extLst>
              </p:cNvPr>
              <p:cNvSpPr>
                <a:spLocks/>
              </p:cNvSpPr>
              <p:nvPr/>
            </p:nvSpPr>
            <p:spPr bwMode="auto">
              <a:xfrm>
                <a:off x="9294813" y="2693988"/>
                <a:ext cx="631825" cy="150813"/>
              </a:xfrm>
              <a:custGeom>
                <a:avLst/>
                <a:gdLst>
                  <a:gd name="T0" fmla="*/ 150 w 168"/>
                  <a:gd name="T1" fmla="*/ 40 h 40"/>
                  <a:gd name="T2" fmla="*/ 168 w 168"/>
                  <a:gd name="T3" fmla="*/ 25 h 40"/>
                  <a:gd name="T4" fmla="*/ 84 w 168"/>
                  <a:gd name="T5" fmla="*/ 0 h 40"/>
                  <a:gd name="T6" fmla="*/ 0 w 168"/>
                  <a:gd name="T7" fmla="*/ 25 h 40"/>
                  <a:gd name="T8" fmla="*/ 18 w 168"/>
                  <a:gd name="T9" fmla="*/ 40 h 40"/>
                  <a:gd name="T10" fmla="*/ 84 w 168"/>
                  <a:gd name="T11" fmla="*/ 31 h 40"/>
                  <a:gd name="T12" fmla="*/ 150 w 16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8" h="40">
                    <a:moveTo>
                      <a:pt x="150" y="40"/>
                    </a:moveTo>
                    <a:cubicBezTo>
                      <a:pt x="161" y="36"/>
                      <a:pt x="168" y="31"/>
                      <a:pt x="168" y="25"/>
                    </a:cubicBezTo>
                    <a:cubicBezTo>
                      <a:pt x="168" y="11"/>
                      <a:pt x="130" y="0"/>
                      <a:pt x="84" y="0"/>
                    </a:cubicBezTo>
                    <a:cubicBezTo>
                      <a:pt x="38" y="0"/>
                      <a:pt x="0" y="11"/>
                      <a:pt x="0" y="25"/>
                    </a:cubicBezTo>
                    <a:cubicBezTo>
                      <a:pt x="0" y="31"/>
                      <a:pt x="7" y="36"/>
                      <a:pt x="18" y="40"/>
                    </a:cubicBezTo>
                    <a:cubicBezTo>
                      <a:pt x="33" y="34"/>
                      <a:pt x="57" y="31"/>
                      <a:pt x="84" y="31"/>
                    </a:cubicBezTo>
                    <a:cubicBezTo>
                      <a:pt x="111" y="31"/>
                      <a:pt x="135" y="34"/>
                      <a:pt x="150" y="40"/>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4" name="Freeform 104">
                <a:extLst>
                  <a:ext uri="{FF2B5EF4-FFF2-40B4-BE49-F238E27FC236}">
                    <a16:creationId xmlns:a16="http://schemas.microsoft.com/office/drawing/2014/main" id="{FE0846DC-62E7-4D84-97B8-44FAA77E3BD7}"/>
                  </a:ext>
                </a:extLst>
              </p:cNvPr>
              <p:cNvSpPr>
                <a:spLocks/>
              </p:cNvSpPr>
              <p:nvPr/>
            </p:nvSpPr>
            <p:spPr bwMode="auto">
              <a:xfrm>
                <a:off x="9321800" y="3143251"/>
                <a:ext cx="161925" cy="258763"/>
              </a:xfrm>
              <a:custGeom>
                <a:avLst/>
                <a:gdLst>
                  <a:gd name="T0" fmla="*/ 43 w 43"/>
                  <a:gd name="T1" fmla="*/ 49 h 69"/>
                  <a:gd name="T2" fmla="*/ 37 w 43"/>
                  <a:gd name="T3" fmla="*/ 64 h 69"/>
                  <a:gd name="T4" fmla="*/ 18 w 43"/>
                  <a:gd name="T5" fmla="*/ 69 h 69"/>
                  <a:gd name="T6" fmla="*/ 0 w 43"/>
                  <a:gd name="T7" fmla="*/ 66 h 69"/>
                  <a:gd name="T8" fmla="*/ 0 w 43"/>
                  <a:gd name="T9" fmla="*/ 51 h 69"/>
                  <a:gd name="T10" fmla="*/ 18 w 43"/>
                  <a:gd name="T11" fmla="*/ 58 h 69"/>
                  <a:gd name="T12" fmla="*/ 25 w 43"/>
                  <a:gd name="T13" fmla="*/ 56 h 69"/>
                  <a:gd name="T14" fmla="*/ 28 w 43"/>
                  <a:gd name="T15" fmla="*/ 51 h 69"/>
                  <a:gd name="T16" fmla="*/ 25 w 43"/>
                  <a:gd name="T17" fmla="*/ 46 h 69"/>
                  <a:gd name="T18" fmla="*/ 15 w 43"/>
                  <a:gd name="T19" fmla="*/ 40 h 69"/>
                  <a:gd name="T20" fmla="*/ 0 w 43"/>
                  <a:gd name="T21" fmla="*/ 20 h 69"/>
                  <a:gd name="T22" fmla="*/ 7 w 43"/>
                  <a:gd name="T23" fmla="*/ 6 h 69"/>
                  <a:gd name="T24" fmla="*/ 24 w 43"/>
                  <a:gd name="T25" fmla="*/ 0 h 69"/>
                  <a:gd name="T26" fmla="*/ 41 w 43"/>
                  <a:gd name="T27" fmla="*/ 3 h 69"/>
                  <a:gd name="T28" fmla="*/ 41 w 43"/>
                  <a:gd name="T29" fmla="*/ 17 h 69"/>
                  <a:gd name="T30" fmla="*/ 25 w 43"/>
                  <a:gd name="T31" fmla="*/ 12 h 69"/>
                  <a:gd name="T32" fmla="*/ 18 w 43"/>
                  <a:gd name="T33" fmla="*/ 14 h 69"/>
                  <a:gd name="T34" fmla="*/ 16 w 43"/>
                  <a:gd name="T35" fmla="*/ 19 h 69"/>
                  <a:gd name="T36" fmla="*/ 18 w 43"/>
                  <a:gd name="T37" fmla="*/ 24 h 69"/>
                  <a:gd name="T38" fmla="*/ 26 w 43"/>
                  <a:gd name="T39" fmla="*/ 29 h 69"/>
                  <a:gd name="T40" fmla="*/ 39 w 43"/>
                  <a:gd name="T41" fmla="*/ 38 h 69"/>
                  <a:gd name="T42" fmla="*/ 43 w 43"/>
                  <a:gd name="T43"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69">
                    <a:moveTo>
                      <a:pt x="43" y="49"/>
                    </a:moveTo>
                    <a:cubicBezTo>
                      <a:pt x="43" y="56"/>
                      <a:pt x="41" y="61"/>
                      <a:pt x="37" y="64"/>
                    </a:cubicBezTo>
                    <a:cubicBezTo>
                      <a:pt x="32" y="68"/>
                      <a:pt x="26" y="69"/>
                      <a:pt x="18" y="69"/>
                    </a:cubicBezTo>
                    <a:cubicBezTo>
                      <a:pt x="11" y="69"/>
                      <a:pt x="5" y="68"/>
                      <a:pt x="0" y="66"/>
                    </a:cubicBezTo>
                    <a:cubicBezTo>
                      <a:pt x="0" y="51"/>
                      <a:pt x="0" y="51"/>
                      <a:pt x="0" y="51"/>
                    </a:cubicBezTo>
                    <a:cubicBezTo>
                      <a:pt x="6" y="55"/>
                      <a:pt x="12" y="58"/>
                      <a:pt x="18" y="58"/>
                    </a:cubicBezTo>
                    <a:cubicBezTo>
                      <a:pt x="21" y="58"/>
                      <a:pt x="23" y="57"/>
                      <a:pt x="25" y="56"/>
                    </a:cubicBezTo>
                    <a:cubicBezTo>
                      <a:pt x="27" y="54"/>
                      <a:pt x="28" y="53"/>
                      <a:pt x="28" y="51"/>
                    </a:cubicBezTo>
                    <a:cubicBezTo>
                      <a:pt x="28" y="49"/>
                      <a:pt x="27" y="47"/>
                      <a:pt x="25" y="46"/>
                    </a:cubicBezTo>
                    <a:cubicBezTo>
                      <a:pt x="24" y="44"/>
                      <a:pt x="20" y="42"/>
                      <a:pt x="15" y="40"/>
                    </a:cubicBezTo>
                    <a:cubicBezTo>
                      <a:pt x="5" y="35"/>
                      <a:pt x="0" y="28"/>
                      <a:pt x="0" y="20"/>
                    </a:cubicBezTo>
                    <a:cubicBezTo>
                      <a:pt x="0" y="14"/>
                      <a:pt x="2" y="9"/>
                      <a:pt x="7" y="6"/>
                    </a:cubicBezTo>
                    <a:cubicBezTo>
                      <a:pt x="11" y="2"/>
                      <a:pt x="17" y="0"/>
                      <a:pt x="24" y="0"/>
                    </a:cubicBezTo>
                    <a:cubicBezTo>
                      <a:pt x="31" y="0"/>
                      <a:pt x="36" y="1"/>
                      <a:pt x="41" y="3"/>
                    </a:cubicBezTo>
                    <a:cubicBezTo>
                      <a:pt x="41" y="17"/>
                      <a:pt x="41" y="17"/>
                      <a:pt x="41" y="17"/>
                    </a:cubicBezTo>
                    <a:cubicBezTo>
                      <a:pt x="36" y="14"/>
                      <a:pt x="31" y="12"/>
                      <a:pt x="25" y="12"/>
                    </a:cubicBezTo>
                    <a:cubicBezTo>
                      <a:pt x="22" y="12"/>
                      <a:pt x="20" y="13"/>
                      <a:pt x="18" y="14"/>
                    </a:cubicBezTo>
                    <a:cubicBezTo>
                      <a:pt x="17" y="15"/>
                      <a:pt x="16" y="17"/>
                      <a:pt x="16" y="19"/>
                    </a:cubicBezTo>
                    <a:cubicBezTo>
                      <a:pt x="16" y="21"/>
                      <a:pt x="17" y="23"/>
                      <a:pt x="18" y="24"/>
                    </a:cubicBezTo>
                    <a:cubicBezTo>
                      <a:pt x="19" y="26"/>
                      <a:pt x="22" y="27"/>
                      <a:pt x="26" y="29"/>
                    </a:cubicBezTo>
                    <a:cubicBezTo>
                      <a:pt x="32" y="32"/>
                      <a:pt x="37" y="35"/>
                      <a:pt x="39" y="38"/>
                    </a:cubicBezTo>
                    <a:cubicBezTo>
                      <a:pt x="42" y="41"/>
                      <a:pt x="43" y="45"/>
                      <a:pt x="4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5" name="Freeform 105">
                <a:extLst>
                  <a:ext uri="{FF2B5EF4-FFF2-40B4-BE49-F238E27FC236}">
                    <a16:creationId xmlns:a16="http://schemas.microsoft.com/office/drawing/2014/main" id="{F50B09B2-D7B6-4C4E-886C-9DA76F1AF599}"/>
                  </a:ext>
                </a:extLst>
              </p:cNvPr>
              <p:cNvSpPr>
                <a:spLocks noEditPoints="1"/>
              </p:cNvSpPr>
              <p:nvPr/>
            </p:nvSpPr>
            <p:spPr bwMode="auto">
              <a:xfrm>
                <a:off x="9509125" y="3143251"/>
                <a:ext cx="244475" cy="319088"/>
              </a:xfrm>
              <a:custGeom>
                <a:avLst/>
                <a:gdLst>
                  <a:gd name="T0" fmla="*/ 65 w 65"/>
                  <a:gd name="T1" fmla="*/ 34 h 85"/>
                  <a:gd name="T2" fmla="*/ 60 w 65"/>
                  <a:gd name="T3" fmla="*/ 55 h 85"/>
                  <a:gd name="T4" fmla="*/ 45 w 65"/>
                  <a:gd name="T5" fmla="*/ 67 h 85"/>
                  <a:gd name="T6" fmla="*/ 64 w 65"/>
                  <a:gd name="T7" fmla="*/ 85 h 85"/>
                  <a:gd name="T8" fmla="*/ 45 w 65"/>
                  <a:gd name="T9" fmla="*/ 85 h 85"/>
                  <a:gd name="T10" fmla="*/ 31 w 65"/>
                  <a:gd name="T11" fmla="*/ 69 h 85"/>
                  <a:gd name="T12" fmla="*/ 15 w 65"/>
                  <a:gd name="T13" fmla="*/ 65 h 85"/>
                  <a:gd name="T14" fmla="*/ 4 w 65"/>
                  <a:gd name="T15" fmla="*/ 53 h 85"/>
                  <a:gd name="T16" fmla="*/ 0 w 65"/>
                  <a:gd name="T17" fmla="*/ 36 h 85"/>
                  <a:gd name="T18" fmla="*/ 4 w 65"/>
                  <a:gd name="T19" fmla="*/ 17 h 85"/>
                  <a:gd name="T20" fmla="*/ 16 w 65"/>
                  <a:gd name="T21" fmla="*/ 5 h 85"/>
                  <a:gd name="T22" fmla="*/ 33 w 65"/>
                  <a:gd name="T23" fmla="*/ 0 h 85"/>
                  <a:gd name="T24" fmla="*/ 50 w 65"/>
                  <a:gd name="T25" fmla="*/ 5 h 85"/>
                  <a:gd name="T26" fmla="*/ 61 w 65"/>
                  <a:gd name="T27" fmla="*/ 17 h 85"/>
                  <a:gd name="T28" fmla="*/ 65 w 65"/>
                  <a:gd name="T29" fmla="*/ 34 h 85"/>
                  <a:gd name="T30" fmla="*/ 49 w 65"/>
                  <a:gd name="T31" fmla="*/ 35 h 85"/>
                  <a:gd name="T32" fmla="*/ 45 w 65"/>
                  <a:gd name="T33" fmla="*/ 19 h 85"/>
                  <a:gd name="T34" fmla="*/ 33 w 65"/>
                  <a:gd name="T35" fmla="*/ 13 h 85"/>
                  <a:gd name="T36" fmla="*/ 20 w 65"/>
                  <a:gd name="T37" fmla="*/ 19 h 85"/>
                  <a:gd name="T38" fmla="*/ 16 w 65"/>
                  <a:gd name="T39" fmla="*/ 35 h 85"/>
                  <a:gd name="T40" fmla="*/ 20 w 65"/>
                  <a:gd name="T41" fmla="*/ 51 h 85"/>
                  <a:gd name="T42" fmla="*/ 32 w 65"/>
                  <a:gd name="T43" fmla="*/ 56 h 85"/>
                  <a:gd name="T44" fmla="*/ 45 w 65"/>
                  <a:gd name="T45" fmla="*/ 51 h 85"/>
                  <a:gd name="T46" fmla="*/ 49 w 65"/>
                  <a:gd name="T4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85">
                    <a:moveTo>
                      <a:pt x="65" y="34"/>
                    </a:moveTo>
                    <a:cubicBezTo>
                      <a:pt x="65" y="42"/>
                      <a:pt x="63" y="49"/>
                      <a:pt x="60" y="55"/>
                    </a:cubicBezTo>
                    <a:cubicBezTo>
                      <a:pt x="56" y="61"/>
                      <a:pt x="51" y="65"/>
                      <a:pt x="45" y="67"/>
                    </a:cubicBezTo>
                    <a:cubicBezTo>
                      <a:pt x="64" y="85"/>
                      <a:pt x="64" y="85"/>
                      <a:pt x="64" y="85"/>
                    </a:cubicBezTo>
                    <a:cubicBezTo>
                      <a:pt x="45" y="85"/>
                      <a:pt x="45" y="85"/>
                      <a:pt x="45" y="85"/>
                    </a:cubicBezTo>
                    <a:cubicBezTo>
                      <a:pt x="31" y="69"/>
                      <a:pt x="31" y="69"/>
                      <a:pt x="31" y="69"/>
                    </a:cubicBezTo>
                    <a:cubicBezTo>
                      <a:pt x="25" y="69"/>
                      <a:pt x="20" y="68"/>
                      <a:pt x="15" y="65"/>
                    </a:cubicBezTo>
                    <a:cubicBezTo>
                      <a:pt x="10" y="62"/>
                      <a:pt x="6" y="58"/>
                      <a:pt x="4" y="53"/>
                    </a:cubicBezTo>
                    <a:cubicBezTo>
                      <a:pt x="1" y="48"/>
                      <a:pt x="0" y="42"/>
                      <a:pt x="0" y="36"/>
                    </a:cubicBezTo>
                    <a:cubicBezTo>
                      <a:pt x="0" y="29"/>
                      <a:pt x="1" y="23"/>
                      <a:pt x="4" y="17"/>
                    </a:cubicBezTo>
                    <a:cubicBezTo>
                      <a:pt x="7" y="12"/>
                      <a:pt x="11" y="8"/>
                      <a:pt x="16" y="5"/>
                    </a:cubicBezTo>
                    <a:cubicBezTo>
                      <a:pt x="21" y="2"/>
                      <a:pt x="27" y="0"/>
                      <a:pt x="33" y="0"/>
                    </a:cubicBezTo>
                    <a:cubicBezTo>
                      <a:pt x="40" y="0"/>
                      <a:pt x="45" y="2"/>
                      <a:pt x="50" y="5"/>
                    </a:cubicBezTo>
                    <a:cubicBezTo>
                      <a:pt x="55" y="7"/>
                      <a:pt x="58" y="11"/>
                      <a:pt x="61" y="17"/>
                    </a:cubicBezTo>
                    <a:cubicBezTo>
                      <a:pt x="64" y="22"/>
                      <a:pt x="65" y="28"/>
                      <a:pt x="65" y="34"/>
                    </a:cubicBezTo>
                    <a:close/>
                    <a:moveTo>
                      <a:pt x="49" y="35"/>
                    </a:moveTo>
                    <a:cubicBezTo>
                      <a:pt x="49" y="29"/>
                      <a:pt x="48" y="23"/>
                      <a:pt x="45" y="19"/>
                    </a:cubicBezTo>
                    <a:cubicBezTo>
                      <a:pt x="42" y="15"/>
                      <a:pt x="38" y="13"/>
                      <a:pt x="33" y="13"/>
                    </a:cubicBezTo>
                    <a:cubicBezTo>
                      <a:pt x="28" y="13"/>
                      <a:pt x="23" y="15"/>
                      <a:pt x="20" y="19"/>
                    </a:cubicBezTo>
                    <a:cubicBezTo>
                      <a:pt x="17" y="23"/>
                      <a:pt x="16" y="28"/>
                      <a:pt x="16" y="35"/>
                    </a:cubicBezTo>
                    <a:cubicBezTo>
                      <a:pt x="16" y="41"/>
                      <a:pt x="17" y="47"/>
                      <a:pt x="20" y="51"/>
                    </a:cubicBezTo>
                    <a:cubicBezTo>
                      <a:pt x="23" y="54"/>
                      <a:pt x="27" y="56"/>
                      <a:pt x="32" y="56"/>
                    </a:cubicBezTo>
                    <a:cubicBezTo>
                      <a:pt x="38" y="56"/>
                      <a:pt x="42" y="55"/>
                      <a:pt x="45" y="51"/>
                    </a:cubicBezTo>
                    <a:cubicBezTo>
                      <a:pt x="48" y="47"/>
                      <a:pt x="49" y="42"/>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6" name="Freeform 106">
                <a:extLst>
                  <a:ext uri="{FF2B5EF4-FFF2-40B4-BE49-F238E27FC236}">
                    <a16:creationId xmlns:a16="http://schemas.microsoft.com/office/drawing/2014/main" id="{0AB5A3CA-FBB6-4FF4-967B-786EF5A07943}"/>
                  </a:ext>
                </a:extLst>
              </p:cNvPr>
              <p:cNvSpPr>
                <a:spLocks/>
              </p:cNvSpPr>
              <p:nvPr/>
            </p:nvSpPr>
            <p:spPr bwMode="auto">
              <a:xfrm>
                <a:off x="9794875" y="3149601"/>
                <a:ext cx="150813" cy="249238"/>
              </a:xfrm>
              <a:custGeom>
                <a:avLst/>
                <a:gdLst>
                  <a:gd name="T0" fmla="*/ 95 w 95"/>
                  <a:gd name="T1" fmla="*/ 157 h 157"/>
                  <a:gd name="T2" fmla="*/ 0 w 95"/>
                  <a:gd name="T3" fmla="*/ 157 h 157"/>
                  <a:gd name="T4" fmla="*/ 0 w 95"/>
                  <a:gd name="T5" fmla="*/ 0 h 157"/>
                  <a:gd name="T6" fmla="*/ 35 w 95"/>
                  <a:gd name="T7" fmla="*/ 0 h 157"/>
                  <a:gd name="T8" fmla="*/ 35 w 95"/>
                  <a:gd name="T9" fmla="*/ 129 h 157"/>
                  <a:gd name="T10" fmla="*/ 95 w 95"/>
                  <a:gd name="T11" fmla="*/ 129 h 157"/>
                  <a:gd name="T12" fmla="*/ 95 w 95"/>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95" h="157">
                    <a:moveTo>
                      <a:pt x="95" y="157"/>
                    </a:moveTo>
                    <a:lnTo>
                      <a:pt x="0" y="157"/>
                    </a:lnTo>
                    <a:lnTo>
                      <a:pt x="0" y="0"/>
                    </a:lnTo>
                    <a:lnTo>
                      <a:pt x="35" y="0"/>
                    </a:lnTo>
                    <a:lnTo>
                      <a:pt x="35" y="129"/>
                    </a:lnTo>
                    <a:lnTo>
                      <a:pt x="95" y="129"/>
                    </a:lnTo>
                    <a:lnTo>
                      <a:pt x="9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37" name="Rectangle 47">
              <a:extLst>
                <a:ext uri="{FF2B5EF4-FFF2-40B4-BE49-F238E27FC236}">
                  <a16:creationId xmlns:a16="http://schemas.microsoft.com/office/drawing/2014/main" id="{2F0773CD-5F27-48E0-927E-21C989AD81A5}"/>
                </a:ext>
              </a:extLst>
            </p:cNvPr>
            <p:cNvSpPr>
              <a:spLocks noChangeArrowheads="1"/>
            </p:cNvSpPr>
            <p:nvPr/>
          </p:nvSpPr>
          <p:spPr bwMode="auto">
            <a:xfrm>
              <a:off x="5025057" y="3774773"/>
              <a:ext cx="730818"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Store data in</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SQL DB</a:t>
              </a:r>
            </a:p>
          </p:txBody>
        </p:sp>
        <p:sp>
          <p:nvSpPr>
            <p:cNvPr id="238" name="Rectangle 47">
              <a:extLst>
                <a:ext uri="{FF2B5EF4-FFF2-40B4-BE49-F238E27FC236}">
                  <a16:creationId xmlns:a16="http://schemas.microsoft.com/office/drawing/2014/main" id="{62B3E066-B4B7-41AC-93BC-EB00594350BF}"/>
                </a:ext>
              </a:extLst>
            </p:cNvPr>
            <p:cNvSpPr>
              <a:spLocks noChangeArrowheads="1"/>
            </p:cNvSpPr>
            <p:nvPr/>
          </p:nvSpPr>
          <p:spPr bwMode="auto">
            <a:xfrm>
              <a:off x="3244512" y="3774773"/>
              <a:ext cx="885241"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Transform to</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structured data</a:t>
              </a:r>
            </a:p>
          </p:txBody>
        </p:sp>
      </p:grpSp>
      <p:grpSp>
        <p:nvGrpSpPr>
          <p:cNvPr id="449" name="Group 448">
            <a:extLst>
              <a:ext uri="{FF2B5EF4-FFF2-40B4-BE49-F238E27FC236}">
                <a16:creationId xmlns:a16="http://schemas.microsoft.com/office/drawing/2014/main" id="{2A8B2C46-9FF4-400E-9DB5-C5B777982563}"/>
              </a:ext>
            </a:extLst>
          </p:cNvPr>
          <p:cNvGrpSpPr/>
          <p:nvPr/>
        </p:nvGrpSpPr>
        <p:grpSpPr>
          <a:xfrm>
            <a:off x="923463" y="4267818"/>
            <a:ext cx="5118438" cy="2032166"/>
            <a:chOff x="454210" y="4238749"/>
            <a:chExt cx="5733470" cy="2276351"/>
          </a:xfrm>
        </p:grpSpPr>
        <p:sp>
          <p:nvSpPr>
            <p:cNvPr id="18" name="Rectangle 17">
              <a:extLst>
                <a:ext uri="{FF2B5EF4-FFF2-40B4-BE49-F238E27FC236}">
                  <a16:creationId xmlns:a16="http://schemas.microsoft.com/office/drawing/2014/main" id="{2EDD70C2-A91D-4D82-A89E-F57B9B619CA5}"/>
                </a:ext>
              </a:extLst>
            </p:cNvPr>
            <p:cNvSpPr/>
            <p:nvPr/>
          </p:nvSpPr>
          <p:spPr bwMode="auto">
            <a:xfrm>
              <a:off x="454210" y="4238749"/>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Backends (Mobile/IoT/Web)</a:t>
              </a:r>
            </a:p>
          </p:txBody>
        </p:sp>
        <p:grpSp>
          <p:nvGrpSpPr>
            <p:cNvPr id="239" name="Group 238">
              <a:extLst>
                <a:ext uri="{FF2B5EF4-FFF2-40B4-BE49-F238E27FC236}">
                  <a16:creationId xmlns:a16="http://schemas.microsoft.com/office/drawing/2014/main" id="{3A14FC11-492F-4CAF-80A3-06949B9E4477}"/>
                </a:ext>
              </a:extLst>
            </p:cNvPr>
            <p:cNvGrpSpPr/>
            <p:nvPr/>
          </p:nvGrpSpPr>
          <p:grpSpPr>
            <a:xfrm>
              <a:off x="1006307" y="4832078"/>
              <a:ext cx="685477" cy="1043469"/>
              <a:chOff x="2198688" y="2155826"/>
              <a:chExt cx="1212850" cy="1846263"/>
            </a:xfrm>
          </p:grpSpPr>
          <p:sp>
            <p:nvSpPr>
              <p:cNvPr id="240" name="Freeform 8">
                <a:extLst>
                  <a:ext uri="{FF2B5EF4-FFF2-40B4-BE49-F238E27FC236}">
                    <a16:creationId xmlns:a16="http://schemas.microsoft.com/office/drawing/2014/main" id="{4E3D8DEC-DD2B-444C-95E0-0E77A0C05461}"/>
                  </a:ext>
                </a:extLst>
              </p:cNvPr>
              <p:cNvSpPr>
                <a:spLocks/>
              </p:cNvSpPr>
              <p:nvPr/>
            </p:nvSpPr>
            <p:spPr bwMode="auto">
              <a:xfrm>
                <a:off x="2638425" y="2155826"/>
                <a:ext cx="322263" cy="422275"/>
              </a:xfrm>
              <a:custGeom>
                <a:avLst/>
                <a:gdLst>
                  <a:gd name="T0" fmla="*/ 45 w 86"/>
                  <a:gd name="T1" fmla="*/ 56 h 112"/>
                  <a:gd name="T2" fmla="*/ 29 w 86"/>
                  <a:gd name="T3" fmla="*/ 84 h 112"/>
                  <a:gd name="T4" fmla="*/ 28 w 86"/>
                  <a:gd name="T5" fmla="*/ 91 h 112"/>
                  <a:gd name="T6" fmla="*/ 18 w 86"/>
                  <a:gd name="T7" fmla="*/ 110 h 112"/>
                  <a:gd name="T8" fmla="*/ 1 w 86"/>
                  <a:gd name="T9" fmla="*/ 98 h 112"/>
                  <a:gd name="T10" fmla="*/ 14 w 86"/>
                  <a:gd name="T11" fmla="*/ 83 h 112"/>
                  <a:gd name="T12" fmla="*/ 16 w 86"/>
                  <a:gd name="T13" fmla="*/ 82 h 112"/>
                  <a:gd name="T14" fmla="*/ 29 w 86"/>
                  <a:gd name="T15" fmla="*/ 61 h 112"/>
                  <a:gd name="T16" fmla="*/ 17 w 86"/>
                  <a:gd name="T17" fmla="*/ 33 h 112"/>
                  <a:gd name="T18" fmla="*/ 27 w 86"/>
                  <a:gd name="T19" fmla="*/ 13 h 112"/>
                  <a:gd name="T20" fmla="*/ 68 w 86"/>
                  <a:gd name="T21" fmla="*/ 8 h 112"/>
                  <a:gd name="T22" fmla="*/ 81 w 86"/>
                  <a:gd name="T23" fmla="*/ 45 h 112"/>
                  <a:gd name="T24" fmla="*/ 69 w 86"/>
                  <a:gd name="T25" fmla="*/ 42 h 112"/>
                  <a:gd name="T26" fmla="*/ 65 w 86"/>
                  <a:gd name="T27" fmla="*/ 22 h 112"/>
                  <a:gd name="T28" fmla="*/ 52 w 86"/>
                  <a:gd name="T29" fmla="*/ 16 h 112"/>
                  <a:gd name="T30" fmla="*/ 31 w 86"/>
                  <a:gd name="T31" fmla="*/ 30 h 112"/>
                  <a:gd name="T32" fmla="*/ 45 w 86"/>
                  <a:gd name="T3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12">
                    <a:moveTo>
                      <a:pt x="45" y="56"/>
                    </a:moveTo>
                    <a:cubicBezTo>
                      <a:pt x="40" y="66"/>
                      <a:pt x="34" y="75"/>
                      <a:pt x="29" y="84"/>
                    </a:cubicBezTo>
                    <a:cubicBezTo>
                      <a:pt x="27" y="87"/>
                      <a:pt x="27" y="88"/>
                      <a:pt x="28" y="91"/>
                    </a:cubicBezTo>
                    <a:cubicBezTo>
                      <a:pt x="31" y="100"/>
                      <a:pt x="27" y="108"/>
                      <a:pt x="18" y="110"/>
                    </a:cubicBezTo>
                    <a:cubicBezTo>
                      <a:pt x="10" y="112"/>
                      <a:pt x="3" y="107"/>
                      <a:pt x="1" y="98"/>
                    </a:cubicBezTo>
                    <a:cubicBezTo>
                      <a:pt x="0" y="91"/>
                      <a:pt x="6" y="84"/>
                      <a:pt x="14" y="83"/>
                    </a:cubicBezTo>
                    <a:cubicBezTo>
                      <a:pt x="14" y="82"/>
                      <a:pt x="15" y="82"/>
                      <a:pt x="16" y="82"/>
                    </a:cubicBezTo>
                    <a:cubicBezTo>
                      <a:pt x="20" y="76"/>
                      <a:pt x="24" y="69"/>
                      <a:pt x="29" y="61"/>
                    </a:cubicBezTo>
                    <a:cubicBezTo>
                      <a:pt x="21" y="54"/>
                      <a:pt x="16" y="45"/>
                      <a:pt x="17" y="33"/>
                    </a:cubicBezTo>
                    <a:cubicBezTo>
                      <a:pt x="18" y="25"/>
                      <a:pt x="21" y="18"/>
                      <a:pt x="27" y="13"/>
                    </a:cubicBezTo>
                    <a:cubicBezTo>
                      <a:pt x="38" y="2"/>
                      <a:pt x="55" y="0"/>
                      <a:pt x="68" y="8"/>
                    </a:cubicBezTo>
                    <a:cubicBezTo>
                      <a:pt x="80" y="16"/>
                      <a:pt x="86" y="32"/>
                      <a:pt x="81" y="45"/>
                    </a:cubicBezTo>
                    <a:cubicBezTo>
                      <a:pt x="77" y="44"/>
                      <a:pt x="73" y="43"/>
                      <a:pt x="69" y="42"/>
                    </a:cubicBezTo>
                    <a:cubicBezTo>
                      <a:pt x="71" y="35"/>
                      <a:pt x="70" y="28"/>
                      <a:pt x="65" y="22"/>
                    </a:cubicBezTo>
                    <a:cubicBezTo>
                      <a:pt x="62" y="19"/>
                      <a:pt x="57" y="17"/>
                      <a:pt x="52" y="16"/>
                    </a:cubicBezTo>
                    <a:cubicBezTo>
                      <a:pt x="43" y="15"/>
                      <a:pt x="33" y="21"/>
                      <a:pt x="31" y="30"/>
                    </a:cubicBezTo>
                    <a:cubicBezTo>
                      <a:pt x="27" y="41"/>
                      <a:pt x="32" y="50"/>
                      <a:pt x="45" y="56"/>
                    </a:cubicBezTo>
                    <a:close/>
                  </a:path>
                </a:pathLst>
              </a:custGeom>
              <a:solidFill>
                <a:srgbClr val="C73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1" name="Freeform 9">
                <a:extLst>
                  <a:ext uri="{FF2B5EF4-FFF2-40B4-BE49-F238E27FC236}">
                    <a16:creationId xmlns:a16="http://schemas.microsoft.com/office/drawing/2014/main" id="{B7357964-00E8-47B8-956D-51EFFC7BB54B}"/>
                  </a:ext>
                </a:extLst>
              </p:cNvPr>
              <p:cNvSpPr>
                <a:spLocks/>
              </p:cNvSpPr>
              <p:nvPr/>
            </p:nvSpPr>
            <p:spPr bwMode="auto">
              <a:xfrm>
                <a:off x="2773363" y="2238376"/>
                <a:ext cx="319088" cy="419100"/>
              </a:xfrm>
              <a:custGeom>
                <a:avLst/>
                <a:gdLst>
                  <a:gd name="T0" fmla="*/ 26 w 85"/>
                  <a:gd name="T1" fmla="*/ 23 h 111"/>
                  <a:gd name="T2" fmla="*/ 38 w 85"/>
                  <a:gd name="T3" fmla="*/ 44 h 111"/>
                  <a:gd name="T4" fmla="*/ 79 w 85"/>
                  <a:gd name="T5" fmla="*/ 61 h 111"/>
                  <a:gd name="T6" fmla="*/ 68 w 85"/>
                  <a:gd name="T7" fmla="*/ 102 h 111"/>
                  <a:gd name="T8" fmla="*/ 26 w 85"/>
                  <a:gd name="T9" fmla="*/ 98 h 111"/>
                  <a:gd name="T10" fmla="*/ 35 w 85"/>
                  <a:gd name="T11" fmla="*/ 90 h 111"/>
                  <a:gd name="T12" fmla="*/ 64 w 85"/>
                  <a:gd name="T13" fmla="*/ 88 h 111"/>
                  <a:gd name="T14" fmla="*/ 64 w 85"/>
                  <a:gd name="T15" fmla="*/ 62 h 111"/>
                  <a:gd name="T16" fmla="*/ 34 w 85"/>
                  <a:gd name="T17" fmla="*/ 61 h 111"/>
                  <a:gd name="T18" fmla="*/ 18 w 85"/>
                  <a:gd name="T19" fmla="*/ 34 h 111"/>
                  <a:gd name="T20" fmla="*/ 11 w 85"/>
                  <a:gd name="T21" fmla="*/ 28 h 111"/>
                  <a:gd name="T22" fmla="*/ 0 w 85"/>
                  <a:gd name="T23" fmla="*/ 15 h 111"/>
                  <a:gd name="T24" fmla="*/ 9 w 85"/>
                  <a:gd name="T25" fmla="*/ 2 h 111"/>
                  <a:gd name="T26" fmla="*/ 25 w 85"/>
                  <a:gd name="T27" fmla="*/ 6 h 111"/>
                  <a:gd name="T28" fmla="*/ 27 w 85"/>
                  <a:gd name="T29" fmla="*/ 19 h 111"/>
                  <a:gd name="T30" fmla="*/ 26 w 85"/>
                  <a:gd name="T31"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11">
                    <a:moveTo>
                      <a:pt x="26" y="23"/>
                    </a:moveTo>
                    <a:cubicBezTo>
                      <a:pt x="30" y="30"/>
                      <a:pt x="34" y="37"/>
                      <a:pt x="38" y="44"/>
                    </a:cubicBezTo>
                    <a:cubicBezTo>
                      <a:pt x="58" y="38"/>
                      <a:pt x="73" y="49"/>
                      <a:pt x="79" y="61"/>
                    </a:cubicBezTo>
                    <a:cubicBezTo>
                      <a:pt x="85" y="76"/>
                      <a:pt x="81" y="93"/>
                      <a:pt x="68" y="102"/>
                    </a:cubicBezTo>
                    <a:cubicBezTo>
                      <a:pt x="54" y="111"/>
                      <a:pt x="37" y="110"/>
                      <a:pt x="26" y="98"/>
                    </a:cubicBezTo>
                    <a:cubicBezTo>
                      <a:pt x="29" y="95"/>
                      <a:pt x="32" y="93"/>
                      <a:pt x="35" y="90"/>
                    </a:cubicBezTo>
                    <a:cubicBezTo>
                      <a:pt x="47" y="98"/>
                      <a:pt x="57" y="97"/>
                      <a:pt x="64" y="88"/>
                    </a:cubicBezTo>
                    <a:cubicBezTo>
                      <a:pt x="71" y="81"/>
                      <a:pt x="71" y="69"/>
                      <a:pt x="64" y="62"/>
                    </a:cubicBezTo>
                    <a:cubicBezTo>
                      <a:pt x="56" y="53"/>
                      <a:pt x="46" y="53"/>
                      <a:pt x="34" y="61"/>
                    </a:cubicBezTo>
                    <a:cubicBezTo>
                      <a:pt x="29" y="52"/>
                      <a:pt x="23" y="43"/>
                      <a:pt x="18" y="34"/>
                    </a:cubicBezTo>
                    <a:cubicBezTo>
                      <a:pt x="17" y="31"/>
                      <a:pt x="15" y="29"/>
                      <a:pt x="11" y="28"/>
                    </a:cubicBezTo>
                    <a:cubicBezTo>
                      <a:pt x="5" y="27"/>
                      <a:pt x="1" y="22"/>
                      <a:pt x="0" y="15"/>
                    </a:cubicBezTo>
                    <a:cubicBezTo>
                      <a:pt x="0" y="9"/>
                      <a:pt x="4" y="4"/>
                      <a:pt x="9" y="2"/>
                    </a:cubicBezTo>
                    <a:cubicBezTo>
                      <a:pt x="15" y="0"/>
                      <a:pt x="21" y="1"/>
                      <a:pt x="25" y="6"/>
                    </a:cubicBezTo>
                    <a:cubicBezTo>
                      <a:pt x="28" y="10"/>
                      <a:pt x="29" y="14"/>
                      <a:pt x="27" y="19"/>
                    </a:cubicBezTo>
                    <a:cubicBezTo>
                      <a:pt x="27" y="20"/>
                      <a:pt x="26" y="22"/>
                      <a:pt x="26" y="23"/>
                    </a:cubicBez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2" name="Freeform 10">
                <a:extLst>
                  <a:ext uri="{FF2B5EF4-FFF2-40B4-BE49-F238E27FC236}">
                    <a16:creationId xmlns:a16="http://schemas.microsoft.com/office/drawing/2014/main" id="{770BF509-B7CF-4411-8403-6F8E90F8A88E}"/>
                  </a:ext>
                </a:extLst>
              </p:cNvPr>
              <p:cNvSpPr>
                <a:spLocks/>
              </p:cNvSpPr>
              <p:nvPr/>
            </p:nvSpPr>
            <p:spPr bwMode="auto">
              <a:xfrm>
                <a:off x="2566988" y="2400301"/>
                <a:ext cx="442913" cy="246063"/>
              </a:xfrm>
              <a:custGeom>
                <a:avLst/>
                <a:gdLst>
                  <a:gd name="T0" fmla="*/ 90 w 118"/>
                  <a:gd name="T1" fmla="*/ 38 h 65"/>
                  <a:gd name="T2" fmla="*/ 66 w 118"/>
                  <a:gd name="T3" fmla="*/ 38 h 65"/>
                  <a:gd name="T4" fmla="*/ 50 w 118"/>
                  <a:gd name="T5" fmla="*/ 60 h 65"/>
                  <a:gd name="T6" fmla="*/ 28 w 118"/>
                  <a:gd name="T7" fmla="*/ 64 h 65"/>
                  <a:gd name="T8" fmla="*/ 1 w 118"/>
                  <a:gd name="T9" fmla="*/ 34 h 65"/>
                  <a:gd name="T10" fmla="*/ 26 w 118"/>
                  <a:gd name="T11" fmla="*/ 0 h 65"/>
                  <a:gd name="T12" fmla="*/ 29 w 118"/>
                  <a:gd name="T13" fmla="*/ 11 h 65"/>
                  <a:gd name="T14" fmla="*/ 14 w 118"/>
                  <a:gd name="T15" fmla="*/ 38 h 65"/>
                  <a:gd name="T16" fmla="*/ 38 w 118"/>
                  <a:gd name="T17" fmla="*/ 51 h 65"/>
                  <a:gd name="T18" fmla="*/ 53 w 118"/>
                  <a:gd name="T19" fmla="*/ 26 h 65"/>
                  <a:gd name="T20" fmla="*/ 84 w 118"/>
                  <a:gd name="T21" fmla="*/ 26 h 65"/>
                  <a:gd name="T22" fmla="*/ 94 w 118"/>
                  <a:gd name="T23" fmla="*/ 22 h 65"/>
                  <a:gd name="T24" fmla="*/ 113 w 118"/>
                  <a:gd name="T25" fmla="*/ 22 h 65"/>
                  <a:gd name="T26" fmla="*/ 112 w 118"/>
                  <a:gd name="T27" fmla="*/ 42 h 65"/>
                  <a:gd name="T28" fmla="*/ 93 w 118"/>
                  <a:gd name="T29" fmla="*/ 41 h 65"/>
                  <a:gd name="T30" fmla="*/ 90 w 118"/>
                  <a:gd name="T31"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65">
                    <a:moveTo>
                      <a:pt x="90" y="38"/>
                    </a:moveTo>
                    <a:cubicBezTo>
                      <a:pt x="66" y="38"/>
                      <a:pt x="66" y="38"/>
                      <a:pt x="66" y="38"/>
                    </a:cubicBezTo>
                    <a:cubicBezTo>
                      <a:pt x="63" y="47"/>
                      <a:pt x="58" y="55"/>
                      <a:pt x="50" y="60"/>
                    </a:cubicBezTo>
                    <a:cubicBezTo>
                      <a:pt x="43" y="64"/>
                      <a:pt x="36" y="65"/>
                      <a:pt x="28" y="64"/>
                    </a:cubicBezTo>
                    <a:cubicBezTo>
                      <a:pt x="13" y="61"/>
                      <a:pt x="2" y="49"/>
                      <a:pt x="1" y="34"/>
                    </a:cubicBezTo>
                    <a:cubicBezTo>
                      <a:pt x="0" y="18"/>
                      <a:pt x="11" y="3"/>
                      <a:pt x="26" y="0"/>
                    </a:cubicBezTo>
                    <a:cubicBezTo>
                      <a:pt x="27" y="4"/>
                      <a:pt x="28" y="7"/>
                      <a:pt x="29" y="11"/>
                    </a:cubicBezTo>
                    <a:cubicBezTo>
                      <a:pt x="15" y="18"/>
                      <a:pt x="10" y="27"/>
                      <a:pt x="14" y="38"/>
                    </a:cubicBezTo>
                    <a:cubicBezTo>
                      <a:pt x="18" y="48"/>
                      <a:pt x="27" y="53"/>
                      <a:pt x="38" y="51"/>
                    </a:cubicBezTo>
                    <a:cubicBezTo>
                      <a:pt x="49" y="49"/>
                      <a:pt x="54" y="40"/>
                      <a:pt x="53" y="26"/>
                    </a:cubicBezTo>
                    <a:cubicBezTo>
                      <a:pt x="63" y="26"/>
                      <a:pt x="74" y="26"/>
                      <a:pt x="84" y="26"/>
                    </a:cubicBezTo>
                    <a:cubicBezTo>
                      <a:pt x="88" y="26"/>
                      <a:pt x="91" y="26"/>
                      <a:pt x="94" y="22"/>
                    </a:cubicBezTo>
                    <a:cubicBezTo>
                      <a:pt x="99" y="16"/>
                      <a:pt x="108" y="17"/>
                      <a:pt x="113" y="22"/>
                    </a:cubicBezTo>
                    <a:cubicBezTo>
                      <a:pt x="118" y="28"/>
                      <a:pt x="118" y="37"/>
                      <a:pt x="112" y="42"/>
                    </a:cubicBezTo>
                    <a:cubicBezTo>
                      <a:pt x="107" y="47"/>
                      <a:pt x="98" y="47"/>
                      <a:pt x="93" y="41"/>
                    </a:cubicBezTo>
                    <a:cubicBezTo>
                      <a:pt x="92" y="40"/>
                      <a:pt x="91" y="39"/>
                      <a:pt x="90" y="3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3" name="Freeform 31">
                <a:extLst>
                  <a:ext uri="{FF2B5EF4-FFF2-40B4-BE49-F238E27FC236}">
                    <a16:creationId xmlns:a16="http://schemas.microsoft.com/office/drawing/2014/main" id="{57582A3A-F9FD-4383-BDDB-BCAA5DCE1976}"/>
                  </a:ext>
                </a:extLst>
              </p:cNvPr>
              <p:cNvSpPr>
                <a:spLocks/>
              </p:cNvSpPr>
              <p:nvPr/>
            </p:nvSpPr>
            <p:spPr bwMode="auto">
              <a:xfrm>
                <a:off x="2198688" y="2781301"/>
                <a:ext cx="777875" cy="1130300"/>
              </a:xfrm>
              <a:custGeom>
                <a:avLst/>
                <a:gdLst>
                  <a:gd name="T0" fmla="*/ 207 w 207"/>
                  <a:gd name="T1" fmla="*/ 282 h 300"/>
                  <a:gd name="T2" fmla="*/ 189 w 207"/>
                  <a:gd name="T3" fmla="*/ 300 h 300"/>
                  <a:gd name="T4" fmla="*/ 18 w 207"/>
                  <a:gd name="T5" fmla="*/ 300 h 300"/>
                  <a:gd name="T6" fmla="*/ 0 w 207"/>
                  <a:gd name="T7" fmla="*/ 282 h 300"/>
                  <a:gd name="T8" fmla="*/ 0 w 207"/>
                  <a:gd name="T9" fmla="*/ 18 h 300"/>
                  <a:gd name="T10" fmla="*/ 18 w 207"/>
                  <a:gd name="T11" fmla="*/ 0 h 300"/>
                  <a:gd name="T12" fmla="*/ 189 w 207"/>
                  <a:gd name="T13" fmla="*/ 0 h 300"/>
                  <a:gd name="T14" fmla="*/ 207 w 207"/>
                  <a:gd name="T15" fmla="*/ 18 h 300"/>
                  <a:gd name="T16" fmla="*/ 207 w 207"/>
                  <a:gd name="T17" fmla="*/ 28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00">
                    <a:moveTo>
                      <a:pt x="207" y="282"/>
                    </a:moveTo>
                    <a:cubicBezTo>
                      <a:pt x="207" y="292"/>
                      <a:pt x="199" y="300"/>
                      <a:pt x="189" y="300"/>
                    </a:cubicBezTo>
                    <a:cubicBezTo>
                      <a:pt x="18" y="300"/>
                      <a:pt x="18" y="300"/>
                      <a:pt x="18" y="300"/>
                    </a:cubicBezTo>
                    <a:cubicBezTo>
                      <a:pt x="8" y="300"/>
                      <a:pt x="0" y="292"/>
                      <a:pt x="0" y="282"/>
                    </a:cubicBezTo>
                    <a:cubicBezTo>
                      <a:pt x="0" y="18"/>
                      <a:pt x="0" y="18"/>
                      <a:pt x="0" y="18"/>
                    </a:cubicBezTo>
                    <a:cubicBezTo>
                      <a:pt x="0" y="8"/>
                      <a:pt x="8" y="0"/>
                      <a:pt x="18" y="0"/>
                    </a:cubicBezTo>
                    <a:cubicBezTo>
                      <a:pt x="189" y="0"/>
                      <a:pt x="189" y="0"/>
                      <a:pt x="189" y="0"/>
                    </a:cubicBezTo>
                    <a:cubicBezTo>
                      <a:pt x="199" y="0"/>
                      <a:pt x="207" y="8"/>
                      <a:pt x="207" y="18"/>
                    </a:cubicBezTo>
                    <a:cubicBezTo>
                      <a:pt x="207" y="282"/>
                      <a:pt x="207" y="282"/>
                      <a:pt x="207" y="282"/>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4" name="Rectangle 32">
                <a:extLst>
                  <a:ext uri="{FF2B5EF4-FFF2-40B4-BE49-F238E27FC236}">
                    <a16:creationId xmlns:a16="http://schemas.microsoft.com/office/drawing/2014/main" id="{3CB80E13-F6D9-4F9E-A30C-7201158A2742}"/>
                  </a:ext>
                </a:extLst>
              </p:cNvPr>
              <p:cNvSpPr>
                <a:spLocks noChangeArrowheads="1"/>
              </p:cNvSpPr>
              <p:nvPr/>
            </p:nvSpPr>
            <p:spPr bwMode="auto">
              <a:xfrm>
                <a:off x="2247900" y="2894013"/>
                <a:ext cx="674688" cy="7953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5" name="Rectangle 33">
                <a:extLst>
                  <a:ext uri="{FF2B5EF4-FFF2-40B4-BE49-F238E27FC236}">
                    <a16:creationId xmlns:a16="http://schemas.microsoft.com/office/drawing/2014/main" id="{46B08FF7-BB37-4BE5-940D-8AF4E6DF192A}"/>
                  </a:ext>
                </a:extLst>
              </p:cNvPr>
              <p:cNvSpPr>
                <a:spLocks noChangeArrowheads="1"/>
              </p:cNvSpPr>
              <p:nvPr/>
            </p:nvSpPr>
            <p:spPr bwMode="auto">
              <a:xfrm>
                <a:off x="2247900" y="2894013"/>
                <a:ext cx="67468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6" name="Oval 34">
                <a:extLst>
                  <a:ext uri="{FF2B5EF4-FFF2-40B4-BE49-F238E27FC236}">
                    <a16:creationId xmlns:a16="http://schemas.microsoft.com/office/drawing/2014/main" id="{76AFBDF3-10C2-4539-9AA8-97A56352D864}"/>
                  </a:ext>
                </a:extLst>
              </p:cNvPr>
              <p:cNvSpPr>
                <a:spLocks noChangeArrowheads="1"/>
              </p:cNvSpPr>
              <p:nvPr/>
            </p:nvSpPr>
            <p:spPr bwMode="auto">
              <a:xfrm>
                <a:off x="2520950" y="3733801"/>
                <a:ext cx="131763" cy="131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7" name="Oval 35">
                <a:extLst>
                  <a:ext uri="{FF2B5EF4-FFF2-40B4-BE49-F238E27FC236}">
                    <a16:creationId xmlns:a16="http://schemas.microsoft.com/office/drawing/2014/main" id="{EA84C145-AAE2-4B21-B431-76FD73BCDB43}"/>
                  </a:ext>
                </a:extLst>
              </p:cNvPr>
              <p:cNvSpPr>
                <a:spLocks noChangeArrowheads="1"/>
              </p:cNvSpPr>
              <p:nvPr/>
            </p:nvSpPr>
            <p:spPr bwMode="auto">
              <a:xfrm>
                <a:off x="2544763" y="3756026"/>
                <a:ext cx="85725" cy="87313"/>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8" name="Freeform 36">
                <a:extLst>
                  <a:ext uri="{FF2B5EF4-FFF2-40B4-BE49-F238E27FC236}">
                    <a16:creationId xmlns:a16="http://schemas.microsoft.com/office/drawing/2014/main" id="{C6A485D6-229C-41C8-B9D4-83F1C69006C2}"/>
                  </a:ext>
                </a:extLst>
              </p:cNvPr>
              <p:cNvSpPr>
                <a:spLocks/>
              </p:cNvSpPr>
              <p:nvPr/>
            </p:nvSpPr>
            <p:spPr bwMode="auto">
              <a:xfrm>
                <a:off x="2198688" y="3843338"/>
                <a:ext cx="68263" cy="68263"/>
              </a:xfrm>
              <a:custGeom>
                <a:avLst/>
                <a:gdLst>
                  <a:gd name="T0" fmla="*/ 0 w 18"/>
                  <a:gd name="T1" fmla="*/ 0 h 18"/>
                  <a:gd name="T2" fmla="*/ 18 w 18"/>
                  <a:gd name="T3" fmla="*/ 18 h 18"/>
                  <a:gd name="T4" fmla="*/ 0 w 18"/>
                  <a:gd name="T5" fmla="*/ 0 h 18"/>
                </a:gdLst>
                <a:ahLst/>
                <a:cxnLst>
                  <a:cxn ang="0">
                    <a:pos x="T0" y="T1"/>
                  </a:cxn>
                  <a:cxn ang="0">
                    <a:pos x="T2" y="T3"/>
                  </a:cxn>
                  <a:cxn ang="0">
                    <a:pos x="T4" y="T5"/>
                  </a:cxn>
                </a:cxnLst>
                <a:rect l="0" t="0" r="r" b="b"/>
                <a:pathLst>
                  <a:path w="18" h="18">
                    <a:moveTo>
                      <a:pt x="0" y="0"/>
                    </a:moveTo>
                    <a:cubicBezTo>
                      <a:pt x="0" y="10"/>
                      <a:pt x="8" y="18"/>
                      <a:pt x="18" y="18"/>
                    </a:cubicBezTo>
                    <a:cubicBezTo>
                      <a:pt x="8" y="18"/>
                      <a:pt x="0" y="1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9" name="Freeform 37">
                <a:extLst>
                  <a:ext uri="{FF2B5EF4-FFF2-40B4-BE49-F238E27FC236}">
                    <a16:creationId xmlns:a16="http://schemas.microsoft.com/office/drawing/2014/main" id="{0D7EB5CD-DAB1-4FB1-9B4E-1909E99B8FC6}"/>
                  </a:ext>
                </a:extLst>
              </p:cNvPr>
              <p:cNvSpPr>
                <a:spLocks/>
              </p:cNvSpPr>
              <p:nvPr/>
            </p:nvSpPr>
            <p:spPr bwMode="auto">
              <a:xfrm>
                <a:off x="2198688" y="2781301"/>
                <a:ext cx="608013" cy="1130300"/>
              </a:xfrm>
              <a:custGeom>
                <a:avLst/>
                <a:gdLst>
                  <a:gd name="T0" fmla="*/ 162 w 162"/>
                  <a:gd name="T1" fmla="*/ 0 h 300"/>
                  <a:gd name="T2" fmla="*/ 18 w 162"/>
                  <a:gd name="T3" fmla="*/ 0 h 300"/>
                  <a:gd name="T4" fmla="*/ 0 w 162"/>
                  <a:gd name="T5" fmla="*/ 18 h 300"/>
                  <a:gd name="T6" fmla="*/ 0 w 162"/>
                  <a:gd name="T7" fmla="*/ 282 h 300"/>
                  <a:gd name="T8" fmla="*/ 0 w 162"/>
                  <a:gd name="T9" fmla="*/ 282 h 300"/>
                  <a:gd name="T10" fmla="*/ 18 w 162"/>
                  <a:gd name="T11" fmla="*/ 300 h 300"/>
                  <a:gd name="T12" fmla="*/ 18 w 162"/>
                  <a:gd name="T13" fmla="*/ 300 h 300"/>
                  <a:gd name="T14" fmla="*/ 40 w 162"/>
                  <a:gd name="T15" fmla="*/ 300 h 300"/>
                  <a:gd name="T16" fmla="*/ 64 w 162"/>
                  <a:gd name="T17" fmla="*/ 241 h 300"/>
                  <a:gd name="T18" fmla="*/ 13 w 162"/>
                  <a:gd name="T19" fmla="*/ 241 h 300"/>
                  <a:gd name="T20" fmla="*/ 13 w 162"/>
                  <a:gd name="T21" fmla="*/ 241 h 300"/>
                  <a:gd name="T22" fmla="*/ 13 w 162"/>
                  <a:gd name="T23" fmla="*/ 30 h 300"/>
                  <a:gd name="T24" fmla="*/ 150 w 162"/>
                  <a:gd name="T25" fmla="*/ 30 h 300"/>
                  <a:gd name="T26" fmla="*/ 162 w 162"/>
                  <a:gd name="T2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300">
                    <a:moveTo>
                      <a:pt x="162" y="0"/>
                    </a:moveTo>
                    <a:cubicBezTo>
                      <a:pt x="18" y="0"/>
                      <a:pt x="18" y="0"/>
                      <a:pt x="18" y="0"/>
                    </a:cubicBezTo>
                    <a:cubicBezTo>
                      <a:pt x="8" y="0"/>
                      <a:pt x="0" y="8"/>
                      <a:pt x="0" y="18"/>
                    </a:cubicBezTo>
                    <a:cubicBezTo>
                      <a:pt x="0" y="282"/>
                      <a:pt x="0" y="282"/>
                      <a:pt x="0" y="282"/>
                    </a:cubicBezTo>
                    <a:cubicBezTo>
                      <a:pt x="0" y="282"/>
                      <a:pt x="0" y="282"/>
                      <a:pt x="0" y="282"/>
                    </a:cubicBezTo>
                    <a:cubicBezTo>
                      <a:pt x="0" y="292"/>
                      <a:pt x="8" y="300"/>
                      <a:pt x="18" y="300"/>
                    </a:cubicBezTo>
                    <a:cubicBezTo>
                      <a:pt x="18" y="300"/>
                      <a:pt x="18" y="300"/>
                      <a:pt x="18" y="300"/>
                    </a:cubicBezTo>
                    <a:cubicBezTo>
                      <a:pt x="40" y="300"/>
                      <a:pt x="40" y="300"/>
                      <a:pt x="40" y="300"/>
                    </a:cubicBezTo>
                    <a:cubicBezTo>
                      <a:pt x="64" y="241"/>
                      <a:pt x="64" y="241"/>
                      <a:pt x="64" y="241"/>
                    </a:cubicBezTo>
                    <a:cubicBezTo>
                      <a:pt x="13" y="241"/>
                      <a:pt x="13" y="241"/>
                      <a:pt x="13" y="241"/>
                    </a:cubicBezTo>
                    <a:cubicBezTo>
                      <a:pt x="13" y="241"/>
                      <a:pt x="13" y="241"/>
                      <a:pt x="13" y="241"/>
                    </a:cubicBezTo>
                    <a:cubicBezTo>
                      <a:pt x="13" y="30"/>
                      <a:pt x="13" y="30"/>
                      <a:pt x="13" y="30"/>
                    </a:cubicBezTo>
                    <a:cubicBezTo>
                      <a:pt x="150" y="30"/>
                      <a:pt x="150" y="30"/>
                      <a:pt x="150" y="30"/>
                    </a:cubicBezTo>
                    <a:cubicBezTo>
                      <a:pt x="162" y="0"/>
                      <a:pt x="162" y="0"/>
                      <a:pt x="162"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0" name="Freeform 38">
                <a:extLst>
                  <a:ext uri="{FF2B5EF4-FFF2-40B4-BE49-F238E27FC236}">
                    <a16:creationId xmlns:a16="http://schemas.microsoft.com/office/drawing/2014/main" id="{8128BEEE-A668-47EB-9ECE-AD62BA49A2D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1" name="Freeform 39">
                <a:extLst>
                  <a:ext uri="{FF2B5EF4-FFF2-40B4-BE49-F238E27FC236}">
                    <a16:creationId xmlns:a16="http://schemas.microsoft.com/office/drawing/2014/main" id="{2BAC7452-0FAB-4347-980C-833DAAD38FF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2" name="Freeform 40">
                <a:extLst>
                  <a:ext uri="{FF2B5EF4-FFF2-40B4-BE49-F238E27FC236}">
                    <a16:creationId xmlns:a16="http://schemas.microsoft.com/office/drawing/2014/main" id="{99D39D03-110A-4505-AD9F-002AAEA4AC48}"/>
                  </a:ext>
                </a:extLst>
              </p:cNvPr>
              <p:cNvSpPr>
                <a:spLocks/>
              </p:cNvSpPr>
              <p:nvPr/>
            </p:nvSpPr>
            <p:spPr bwMode="auto">
              <a:xfrm>
                <a:off x="2382838" y="3022601"/>
                <a:ext cx="409575" cy="241300"/>
              </a:xfrm>
              <a:custGeom>
                <a:avLst/>
                <a:gdLst>
                  <a:gd name="T0" fmla="*/ 55 w 109"/>
                  <a:gd name="T1" fmla="*/ 64 h 64"/>
                  <a:gd name="T2" fmla="*/ 54 w 109"/>
                  <a:gd name="T3" fmla="*/ 64 h 64"/>
                  <a:gd name="T4" fmla="*/ 1 w 109"/>
                  <a:gd name="T5" fmla="*/ 33 h 64"/>
                  <a:gd name="T6" fmla="*/ 0 w 109"/>
                  <a:gd name="T7" fmla="*/ 32 h 64"/>
                  <a:gd name="T8" fmla="*/ 1 w 109"/>
                  <a:gd name="T9" fmla="*/ 30 h 64"/>
                  <a:gd name="T10" fmla="*/ 53 w 109"/>
                  <a:gd name="T11" fmla="*/ 0 h 64"/>
                  <a:gd name="T12" fmla="*/ 55 w 109"/>
                  <a:gd name="T13" fmla="*/ 0 h 64"/>
                  <a:gd name="T14" fmla="*/ 108 w 109"/>
                  <a:gd name="T15" fmla="*/ 30 h 64"/>
                  <a:gd name="T16" fmla="*/ 109 w 109"/>
                  <a:gd name="T17" fmla="*/ 32 h 64"/>
                  <a:gd name="T18" fmla="*/ 108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cubicBezTo>
                      <a:pt x="54" y="64"/>
                      <a:pt x="54" y="64"/>
                      <a:pt x="54" y="64"/>
                    </a:cubicBezTo>
                    <a:cubicBezTo>
                      <a:pt x="1" y="33"/>
                      <a:pt x="1" y="33"/>
                      <a:pt x="1" y="33"/>
                    </a:cubicBezTo>
                    <a:cubicBezTo>
                      <a:pt x="0" y="33"/>
                      <a:pt x="0" y="32"/>
                      <a:pt x="0" y="32"/>
                    </a:cubicBezTo>
                    <a:cubicBezTo>
                      <a:pt x="0" y="31"/>
                      <a:pt x="0" y="31"/>
                      <a:pt x="1" y="30"/>
                    </a:cubicBezTo>
                    <a:cubicBezTo>
                      <a:pt x="53" y="0"/>
                      <a:pt x="53" y="0"/>
                      <a:pt x="53" y="0"/>
                    </a:cubicBezTo>
                    <a:cubicBezTo>
                      <a:pt x="54" y="0"/>
                      <a:pt x="54" y="0"/>
                      <a:pt x="55" y="0"/>
                    </a:cubicBezTo>
                    <a:cubicBezTo>
                      <a:pt x="108" y="30"/>
                      <a:pt x="108" y="30"/>
                      <a:pt x="108" y="30"/>
                    </a:cubicBezTo>
                    <a:cubicBezTo>
                      <a:pt x="108" y="31"/>
                      <a:pt x="109" y="31"/>
                      <a:pt x="109" y="32"/>
                    </a:cubicBezTo>
                    <a:cubicBezTo>
                      <a:pt x="109" y="32"/>
                      <a:pt x="108" y="33"/>
                      <a:pt x="108" y="33"/>
                    </a:cubicBezTo>
                    <a:cubicBezTo>
                      <a:pt x="55" y="64"/>
                      <a:pt x="55" y="64"/>
                      <a:pt x="55" y="64"/>
                    </a:cubicBezTo>
                    <a:cubicBezTo>
                      <a:pt x="55" y="64"/>
                      <a:pt x="55" y="64"/>
                      <a:pt x="55"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3" name="Freeform 41">
                <a:extLst>
                  <a:ext uri="{FF2B5EF4-FFF2-40B4-BE49-F238E27FC236}">
                    <a16:creationId xmlns:a16="http://schemas.microsoft.com/office/drawing/2014/main" id="{C03C016E-875B-4B3C-91BF-82E551A5186C}"/>
                  </a:ext>
                </a:extLst>
              </p:cNvPr>
              <p:cNvSpPr>
                <a:spLocks/>
              </p:cNvSpPr>
              <p:nvPr/>
            </p:nvSpPr>
            <p:spPr bwMode="auto">
              <a:xfrm>
                <a:off x="2355850" y="3184526"/>
                <a:ext cx="206375" cy="357188"/>
              </a:xfrm>
              <a:custGeom>
                <a:avLst/>
                <a:gdLst>
                  <a:gd name="T0" fmla="*/ 1 w 55"/>
                  <a:gd name="T1" fmla="*/ 0 h 95"/>
                  <a:gd name="T2" fmla="*/ 0 w 55"/>
                  <a:gd name="T3" fmla="*/ 0 h 95"/>
                  <a:gd name="T4" fmla="*/ 0 w 55"/>
                  <a:gd name="T5" fmla="*/ 2 h 95"/>
                  <a:gd name="T6" fmla="*/ 0 w 55"/>
                  <a:gd name="T7" fmla="*/ 63 h 95"/>
                  <a:gd name="T8" fmla="*/ 0 w 55"/>
                  <a:gd name="T9" fmla="*/ 64 h 95"/>
                  <a:gd name="T10" fmla="*/ 53 w 55"/>
                  <a:gd name="T11" fmla="*/ 95 h 95"/>
                  <a:gd name="T12" fmla="*/ 54 w 55"/>
                  <a:gd name="T13" fmla="*/ 95 h 95"/>
                  <a:gd name="T14" fmla="*/ 55 w 55"/>
                  <a:gd name="T15" fmla="*/ 95 h 95"/>
                  <a:gd name="T16" fmla="*/ 55 w 55"/>
                  <a:gd name="T17" fmla="*/ 93 h 95"/>
                  <a:gd name="T18" fmla="*/ 55 w 55"/>
                  <a:gd name="T19" fmla="*/ 32 h 95"/>
                  <a:gd name="T20" fmla="*/ 55 w 55"/>
                  <a:gd name="T21" fmla="*/ 31 h 95"/>
                  <a:gd name="T22" fmla="*/ 2 w 55"/>
                  <a:gd name="T23" fmla="*/ 0 h 95"/>
                  <a:gd name="T24" fmla="*/ 1 w 55"/>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95">
                    <a:moveTo>
                      <a:pt x="1" y="0"/>
                    </a:moveTo>
                    <a:cubicBezTo>
                      <a:pt x="1" y="0"/>
                      <a:pt x="1" y="0"/>
                      <a:pt x="0" y="0"/>
                    </a:cubicBezTo>
                    <a:cubicBezTo>
                      <a:pt x="0" y="1"/>
                      <a:pt x="0" y="1"/>
                      <a:pt x="0" y="2"/>
                    </a:cubicBezTo>
                    <a:cubicBezTo>
                      <a:pt x="0" y="63"/>
                      <a:pt x="0" y="63"/>
                      <a:pt x="0" y="63"/>
                    </a:cubicBezTo>
                    <a:cubicBezTo>
                      <a:pt x="0" y="63"/>
                      <a:pt x="0" y="64"/>
                      <a:pt x="0" y="64"/>
                    </a:cubicBezTo>
                    <a:cubicBezTo>
                      <a:pt x="53" y="95"/>
                      <a:pt x="53" y="95"/>
                      <a:pt x="53" y="95"/>
                    </a:cubicBezTo>
                    <a:cubicBezTo>
                      <a:pt x="54" y="95"/>
                      <a:pt x="54" y="95"/>
                      <a:pt x="54" y="95"/>
                    </a:cubicBezTo>
                    <a:cubicBezTo>
                      <a:pt x="55" y="95"/>
                      <a:pt x="55" y="95"/>
                      <a:pt x="55" y="95"/>
                    </a:cubicBezTo>
                    <a:cubicBezTo>
                      <a:pt x="55" y="94"/>
                      <a:pt x="55" y="94"/>
                      <a:pt x="55" y="93"/>
                    </a:cubicBezTo>
                    <a:cubicBezTo>
                      <a:pt x="55" y="32"/>
                      <a:pt x="55" y="32"/>
                      <a:pt x="55" y="32"/>
                    </a:cubicBezTo>
                    <a:cubicBezTo>
                      <a:pt x="55" y="32"/>
                      <a:pt x="55" y="31"/>
                      <a:pt x="55" y="31"/>
                    </a:cubicBezTo>
                    <a:cubicBezTo>
                      <a:pt x="2" y="0"/>
                      <a:pt x="2" y="0"/>
                      <a:pt x="2" y="0"/>
                    </a:cubicBezTo>
                    <a:cubicBezTo>
                      <a:pt x="2" y="0"/>
                      <a:pt x="2" y="0"/>
                      <a:pt x="1" y="0"/>
                    </a:cubicBezTo>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4" name="Freeform 42">
                <a:extLst>
                  <a:ext uri="{FF2B5EF4-FFF2-40B4-BE49-F238E27FC236}">
                    <a16:creationId xmlns:a16="http://schemas.microsoft.com/office/drawing/2014/main" id="{3668A088-7C1D-4646-A428-6BAE0C605D47}"/>
                  </a:ext>
                </a:extLst>
              </p:cNvPr>
              <p:cNvSpPr>
                <a:spLocks/>
              </p:cNvSpPr>
              <p:nvPr/>
            </p:nvSpPr>
            <p:spPr bwMode="auto">
              <a:xfrm>
                <a:off x="2608263" y="3187701"/>
                <a:ext cx="209550" cy="354013"/>
              </a:xfrm>
              <a:custGeom>
                <a:avLst/>
                <a:gdLst>
                  <a:gd name="T0" fmla="*/ 54 w 56"/>
                  <a:gd name="T1" fmla="*/ 0 h 94"/>
                  <a:gd name="T2" fmla="*/ 54 w 56"/>
                  <a:gd name="T3" fmla="*/ 0 h 94"/>
                  <a:gd name="T4" fmla="*/ 1 w 56"/>
                  <a:gd name="T5" fmla="*/ 30 h 94"/>
                  <a:gd name="T6" fmla="*/ 0 w 56"/>
                  <a:gd name="T7" fmla="*/ 32 h 94"/>
                  <a:gd name="T8" fmla="*/ 0 w 56"/>
                  <a:gd name="T9" fmla="*/ 92 h 94"/>
                  <a:gd name="T10" fmla="*/ 1 w 56"/>
                  <a:gd name="T11" fmla="*/ 94 h 94"/>
                  <a:gd name="T12" fmla="*/ 2 w 56"/>
                  <a:gd name="T13" fmla="*/ 94 h 94"/>
                  <a:gd name="T14" fmla="*/ 3 w 56"/>
                  <a:gd name="T15" fmla="*/ 94 h 94"/>
                  <a:gd name="T16" fmla="*/ 26 w 56"/>
                  <a:gd name="T17" fmla="*/ 80 h 94"/>
                  <a:gd name="T18" fmla="*/ 26 w 56"/>
                  <a:gd name="T19" fmla="*/ 65 h 94"/>
                  <a:gd name="T20" fmla="*/ 51 w 56"/>
                  <a:gd name="T21" fmla="*/ 65 h 94"/>
                  <a:gd name="T22" fmla="*/ 55 w 56"/>
                  <a:gd name="T23" fmla="*/ 63 h 94"/>
                  <a:gd name="T24" fmla="*/ 56 w 56"/>
                  <a:gd name="T25" fmla="*/ 62 h 94"/>
                  <a:gd name="T26" fmla="*/ 56 w 56"/>
                  <a:gd name="T27" fmla="*/ 1 h 94"/>
                  <a:gd name="T28" fmla="*/ 55 w 56"/>
                  <a:gd name="T29" fmla="*/ 0 h 94"/>
                  <a:gd name="T30" fmla="*/ 54 w 56"/>
                  <a:gd name="T3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94">
                    <a:moveTo>
                      <a:pt x="54" y="0"/>
                    </a:moveTo>
                    <a:cubicBezTo>
                      <a:pt x="54" y="0"/>
                      <a:pt x="54" y="0"/>
                      <a:pt x="54" y="0"/>
                    </a:cubicBezTo>
                    <a:cubicBezTo>
                      <a:pt x="1" y="30"/>
                      <a:pt x="1" y="30"/>
                      <a:pt x="1" y="30"/>
                    </a:cubicBezTo>
                    <a:cubicBezTo>
                      <a:pt x="1" y="31"/>
                      <a:pt x="0" y="31"/>
                      <a:pt x="0" y="32"/>
                    </a:cubicBezTo>
                    <a:cubicBezTo>
                      <a:pt x="0" y="92"/>
                      <a:pt x="0" y="92"/>
                      <a:pt x="0" y="92"/>
                    </a:cubicBezTo>
                    <a:cubicBezTo>
                      <a:pt x="0" y="93"/>
                      <a:pt x="1" y="93"/>
                      <a:pt x="1" y="94"/>
                    </a:cubicBezTo>
                    <a:cubicBezTo>
                      <a:pt x="2" y="94"/>
                      <a:pt x="2" y="94"/>
                      <a:pt x="2" y="94"/>
                    </a:cubicBezTo>
                    <a:cubicBezTo>
                      <a:pt x="3" y="94"/>
                      <a:pt x="3" y="94"/>
                      <a:pt x="3" y="94"/>
                    </a:cubicBezTo>
                    <a:cubicBezTo>
                      <a:pt x="26" y="80"/>
                      <a:pt x="26" y="80"/>
                      <a:pt x="26" y="80"/>
                    </a:cubicBezTo>
                    <a:cubicBezTo>
                      <a:pt x="26" y="65"/>
                      <a:pt x="26" y="65"/>
                      <a:pt x="26" y="65"/>
                    </a:cubicBezTo>
                    <a:cubicBezTo>
                      <a:pt x="51" y="65"/>
                      <a:pt x="51" y="65"/>
                      <a:pt x="51" y="65"/>
                    </a:cubicBezTo>
                    <a:cubicBezTo>
                      <a:pt x="55" y="63"/>
                      <a:pt x="55" y="63"/>
                      <a:pt x="55" y="63"/>
                    </a:cubicBezTo>
                    <a:cubicBezTo>
                      <a:pt x="56" y="63"/>
                      <a:pt x="56" y="62"/>
                      <a:pt x="56" y="62"/>
                    </a:cubicBezTo>
                    <a:cubicBezTo>
                      <a:pt x="56" y="1"/>
                      <a:pt x="56" y="1"/>
                      <a:pt x="56" y="1"/>
                    </a:cubicBezTo>
                    <a:cubicBezTo>
                      <a:pt x="56" y="1"/>
                      <a:pt x="56" y="0"/>
                      <a:pt x="55" y="0"/>
                    </a:cubicBezTo>
                    <a:cubicBezTo>
                      <a:pt x="55" y="0"/>
                      <a:pt x="55" y="0"/>
                      <a:pt x="54" y="0"/>
                    </a:cubicBezTo>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5" name="Rectangle 43">
                <a:extLst>
                  <a:ext uri="{FF2B5EF4-FFF2-40B4-BE49-F238E27FC236}">
                    <a16:creationId xmlns:a16="http://schemas.microsoft.com/office/drawing/2014/main" id="{EAA18596-D348-4AF2-B154-51573F204517}"/>
                  </a:ext>
                </a:extLst>
              </p:cNvPr>
              <p:cNvSpPr>
                <a:spLocks noChangeArrowheads="1"/>
              </p:cNvSpPr>
              <p:nvPr/>
            </p:nvSpPr>
            <p:spPr bwMode="auto">
              <a:xfrm>
                <a:off x="2705100" y="3432176"/>
                <a:ext cx="706438" cy="56991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6" name="Rectangle 44">
                <a:extLst>
                  <a:ext uri="{FF2B5EF4-FFF2-40B4-BE49-F238E27FC236}">
                    <a16:creationId xmlns:a16="http://schemas.microsoft.com/office/drawing/2014/main" id="{638E289F-AC41-4D31-A6E8-D0ADD6B13006}"/>
                  </a:ext>
                </a:extLst>
              </p:cNvPr>
              <p:cNvSpPr>
                <a:spLocks noChangeArrowheads="1"/>
              </p:cNvSpPr>
              <p:nvPr/>
            </p:nvSpPr>
            <p:spPr bwMode="auto">
              <a:xfrm>
                <a:off x="2705100" y="3432176"/>
                <a:ext cx="706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7" name="Rectangle 45">
                <a:extLst>
                  <a:ext uri="{FF2B5EF4-FFF2-40B4-BE49-F238E27FC236}">
                    <a16:creationId xmlns:a16="http://schemas.microsoft.com/office/drawing/2014/main" id="{61DF8590-86C7-452C-8D5B-EEFD034B5364}"/>
                  </a:ext>
                </a:extLst>
              </p:cNvPr>
              <p:cNvSpPr>
                <a:spLocks noChangeArrowheads="1"/>
              </p:cNvSpPr>
              <p:nvPr/>
            </p:nvSpPr>
            <p:spPr bwMode="auto">
              <a:xfrm>
                <a:off x="2762250" y="3492501"/>
                <a:ext cx="592138" cy="452438"/>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8" name="Rectangle 46">
                <a:extLst>
                  <a:ext uri="{FF2B5EF4-FFF2-40B4-BE49-F238E27FC236}">
                    <a16:creationId xmlns:a16="http://schemas.microsoft.com/office/drawing/2014/main" id="{B40DA1E7-09FD-4935-A6AE-A9AA7DE1C345}"/>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9" name="Rectangle 47">
                <a:extLst>
                  <a:ext uri="{FF2B5EF4-FFF2-40B4-BE49-F238E27FC236}">
                    <a16:creationId xmlns:a16="http://schemas.microsoft.com/office/drawing/2014/main" id="{D07FB87C-B203-4FFF-8481-DFD65DFE92AF}"/>
                  </a:ext>
                </a:extLst>
              </p:cNvPr>
              <p:cNvSpPr>
                <a:spLocks noChangeArrowheads="1"/>
              </p:cNvSpPr>
              <p:nvPr/>
            </p:nvSpPr>
            <p:spPr bwMode="auto">
              <a:xfrm>
                <a:off x="2762250" y="3492501"/>
                <a:ext cx="592138" cy="4524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0" name="Rectangle 48">
                <a:extLst>
                  <a:ext uri="{FF2B5EF4-FFF2-40B4-BE49-F238E27FC236}">
                    <a16:creationId xmlns:a16="http://schemas.microsoft.com/office/drawing/2014/main" id="{7D875A62-9CB6-434E-9D6C-AE0D8A06F82C}"/>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1" name="Freeform 49">
                <a:extLst>
                  <a:ext uri="{FF2B5EF4-FFF2-40B4-BE49-F238E27FC236}">
                    <a16:creationId xmlns:a16="http://schemas.microsoft.com/office/drawing/2014/main" id="{165438FC-3541-45F6-A01B-BF921D76EDC7}"/>
                  </a:ext>
                </a:extLst>
              </p:cNvPr>
              <p:cNvSpPr>
                <a:spLocks/>
              </p:cNvSpPr>
              <p:nvPr/>
            </p:nvSpPr>
            <p:spPr bwMode="auto">
              <a:xfrm>
                <a:off x="3017838" y="3692526"/>
                <a:ext cx="336550" cy="252413"/>
              </a:xfrm>
              <a:custGeom>
                <a:avLst/>
                <a:gdLst>
                  <a:gd name="T0" fmla="*/ 90 w 90"/>
                  <a:gd name="T1" fmla="*/ 16 h 67"/>
                  <a:gd name="T2" fmla="*/ 78 w 90"/>
                  <a:gd name="T3" fmla="*/ 5 h 67"/>
                  <a:gd name="T4" fmla="*/ 62 w 90"/>
                  <a:gd name="T5" fmla="*/ 5 h 67"/>
                  <a:gd name="T6" fmla="*/ 0 w 90"/>
                  <a:gd name="T7" fmla="*/ 67 h 67"/>
                  <a:gd name="T8" fmla="*/ 90 w 90"/>
                  <a:gd name="T9" fmla="*/ 67 h 67"/>
                  <a:gd name="T10" fmla="*/ 90 w 90"/>
                  <a:gd name="T11" fmla="*/ 16 h 67"/>
                </a:gdLst>
                <a:ahLst/>
                <a:cxnLst>
                  <a:cxn ang="0">
                    <a:pos x="T0" y="T1"/>
                  </a:cxn>
                  <a:cxn ang="0">
                    <a:pos x="T2" y="T3"/>
                  </a:cxn>
                  <a:cxn ang="0">
                    <a:pos x="T4" y="T5"/>
                  </a:cxn>
                  <a:cxn ang="0">
                    <a:pos x="T6" y="T7"/>
                  </a:cxn>
                  <a:cxn ang="0">
                    <a:pos x="T8" y="T9"/>
                  </a:cxn>
                  <a:cxn ang="0">
                    <a:pos x="T10" y="T11"/>
                  </a:cxn>
                </a:cxnLst>
                <a:rect l="0" t="0" r="r" b="b"/>
                <a:pathLst>
                  <a:path w="90" h="67">
                    <a:moveTo>
                      <a:pt x="90" y="16"/>
                    </a:moveTo>
                    <a:cubicBezTo>
                      <a:pt x="78" y="5"/>
                      <a:pt x="78" y="5"/>
                      <a:pt x="78" y="5"/>
                    </a:cubicBezTo>
                    <a:cubicBezTo>
                      <a:pt x="74" y="0"/>
                      <a:pt x="66" y="0"/>
                      <a:pt x="62" y="5"/>
                    </a:cubicBezTo>
                    <a:cubicBezTo>
                      <a:pt x="0" y="67"/>
                      <a:pt x="0" y="67"/>
                      <a:pt x="0" y="67"/>
                    </a:cubicBezTo>
                    <a:cubicBezTo>
                      <a:pt x="90" y="67"/>
                      <a:pt x="90" y="67"/>
                      <a:pt x="90" y="67"/>
                    </a:cubicBezTo>
                    <a:lnTo>
                      <a:pt x="90" y="16"/>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2" name="Freeform 50">
                <a:extLst>
                  <a:ext uri="{FF2B5EF4-FFF2-40B4-BE49-F238E27FC236}">
                    <a16:creationId xmlns:a16="http://schemas.microsoft.com/office/drawing/2014/main" id="{D37F7045-EB69-4BF7-92B5-6A0D19B8185D}"/>
                  </a:ext>
                </a:extLst>
              </p:cNvPr>
              <p:cNvSpPr>
                <a:spLocks/>
              </p:cNvSpPr>
              <p:nvPr/>
            </p:nvSpPr>
            <p:spPr bwMode="auto">
              <a:xfrm>
                <a:off x="2878138" y="3749676"/>
                <a:ext cx="412750" cy="195263"/>
              </a:xfrm>
              <a:custGeom>
                <a:avLst/>
                <a:gdLst>
                  <a:gd name="T0" fmla="*/ 110 w 110"/>
                  <a:gd name="T1" fmla="*/ 52 h 52"/>
                  <a:gd name="T2" fmla="*/ 62 w 110"/>
                  <a:gd name="T3" fmla="*/ 3 h 52"/>
                  <a:gd name="T4" fmla="*/ 49 w 110"/>
                  <a:gd name="T5" fmla="*/ 3 h 52"/>
                  <a:gd name="T6" fmla="*/ 0 w 110"/>
                  <a:gd name="T7" fmla="*/ 52 h 52"/>
                  <a:gd name="T8" fmla="*/ 110 w 110"/>
                  <a:gd name="T9" fmla="*/ 52 h 52"/>
                </a:gdLst>
                <a:ahLst/>
                <a:cxnLst>
                  <a:cxn ang="0">
                    <a:pos x="T0" y="T1"/>
                  </a:cxn>
                  <a:cxn ang="0">
                    <a:pos x="T2" y="T3"/>
                  </a:cxn>
                  <a:cxn ang="0">
                    <a:pos x="T4" y="T5"/>
                  </a:cxn>
                  <a:cxn ang="0">
                    <a:pos x="T6" y="T7"/>
                  </a:cxn>
                  <a:cxn ang="0">
                    <a:pos x="T8" y="T9"/>
                  </a:cxn>
                </a:cxnLst>
                <a:rect l="0" t="0" r="r" b="b"/>
                <a:pathLst>
                  <a:path w="110" h="52">
                    <a:moveTo>
                      <a:pt x="110" y="52"/>
                    </a:moveTo>
                    <a:cubicBezTo>
                      <a:pt x="62" y="3"/>
                      <a:pt x="62" y="3"/>
                      <a:pt x="62" y="3"/>
                    </a:cubicBezTo>
                    <a:cubicBezTo>
                      <a:pt x="58" y="0"/>
                      <a:pt x="52" y="0"/>
                      <a:pt x="49" y="3"/>
                    </a:cubicBezTo>
                    <a:cubicBezTo>
                      <a:pt x="0" y="52"/>
                      <a:pt x="0" y="52"/>
                      <a:pt x="0" y="52"/>
                    </a:cubicBezTo>
                    <a:lnTo>
                      <a:pt x="110" y="52"/>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3" name="Freeform 51">
                <a:extLst>
                  <a:ext uri="{FF2B5EF4-FFF2-40B4-BE49-F238E27FC236}">
                    <a16:creationId xmlns:a16="http://schemas.microsoft.com/office/drawing/2014/main" id="{EC355BDB-3863-4910-BB19-FD3F60A1F10A}"/>
                  </a:ext>
                </a:extLst>
              </p:cNvPr>
              <p:cNvSpPr>
                <a:spLocks/>
              </p:cNvSpPr>
              <p:nvPr/>
            </p:nvSpPr>
            <p:spPr bwMode="auto">
              <a:xfrm>
                <a:off x="2817813" y="3549651"/>
                <a:ext cx="274638" cy="169863"/>
              </a:xfrm>
              <a:custGeom>
                <a:avLst/>
                <a:gdLst>
                  <a:gd name="T0" fmla="*/ 41 w 73"/>
                  <a:gd name="T1" fmla="*/ 0 h 45"/>
                  <a:gd name="T2" fmla="*/ 20 w 73"/>
                  <a:gd name="T3" fmla="*/ 15 h 45"/>
                  <a:gd name="T4" fmla="*/ 15 w 73"/>
                  <a:gd name="T5" fmla="*/ 14 h 45"/>
                  <a:gd name="T6" fmla="*/ 0 w 73"/>
                  <a:gd name="T7" fmla="*/ 30 h 45"/>
                  <a:gd name="T8" fmla="*/ 15 w 73"/>
                  <a:gd name="T9" fmla="*/ 45 h 45"/>
                  <a:gd name="T10" fmla="*/ 15 w 73"/>
                  <a:gd name="T11" fmla="*/ 45 h 45"/>
                  <a:gd name="T12" fmla="*/ 15 w 73"/>
                  <a:gd name="T13" fmla="*/ 45 h 45"/>
                  <a:gd name="T14" fmla="*/ 65 w 73"/>
                  <a:gd name="T15" fmla="*/ 45 h 45"/>
                  <a:gd name="T16" fmla="*/ 65 w 73"/>
                  <a:gd name="T17" fmla="*/ 45 h 45"/>
                  <a:gd name="T18" fmla="*/ 73 w 73"/>
                  <a:gd name="T19" fmla="*/ 37 h 45"/>
                  <a:gd name="T20" fmla="*/ 64 w 73"/>
                  <a:gd name="T21" fmla="*/ 28 h 45"/>
                  <a:gd name="T22" fmla="*/ 63 w 73"/>
                  <a:gd name="T23" fmla="*/ 28 h 45"/>
                  <a:gd name="T24" fmla="*/ 64 w 73"/>
                  <a:gd name="T25" fmla="*/ 22 h 45"/>
                  <a:gd name="T26" fmla="*/ 41 w 73"/>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5">
                    <a:moveTo>
                      <a:pt x="41" y="0"/>
                    </a:moveTo>
                    <a:cubicBezTo>
                      <a:pt x="32" y="0"/>
                      <a:pt x="23" y="6"/>
                      <a:pt x="20" y="15"/>
                    </a:cubicBezTo>
                    <a:cubicBezTo>
                      <a:pt x="19" y="15"/>
                      <a:pt x="17" y="14"/>
                      <a:pt x="15" y="14"/>
                    </a:cubicBezTo>
                    <a:cubicBezTo>
                      <a:pt x="7" y="14"/>
                      <a:pt x="0" y="21"/>
                      <a:pt x="0" y="30"/>
                    </a:cubicBezTo>
                    <a:cubicBezTo>
                      <a:pt x="0" y="38"/>
                      <a:pt x="7" y="45"/>
                      <a:pt x="15" y="45"/>
                    </a:cubicBezTo>
                    <a:cubicBezTo>
                      <a:pt x="15" y="45"/>
                      <a:pt x="15" y="45"/>
                      <a:pt x="15" y="45"/>
                    </a:cubicBezTo>
                    <a:cubicBezTo>
                      <a:pt x="15" y="45"/>
                      <a:pt x="15" y="45"/>
                      <a:pt x="15" y="45"/>
                    </a:cubicBezTo>
                    <a:cubicBezTo>
                      <a:pt x="65" y="45"/>
                      <a:pt x="65" y="45"/>
                      <a:pt x="65" y="45"/>
                    </a:cubicBezTo>
                    <a:cubicBezTo>
                      <a:pt x="65" y="45"/>
                      <a:pt x="65" y="45"/>
                      <a:pt x="65" y="45"/>
                    </a:cubicBezTo>
                    <a:cubicBezTo>
                      <a:pt x="69" y="45"/>
                      <a:pt x="73" y="41"/>
                      <a:pt x="73" y="37"/>
                    </a:cubicBezTo>
                    <a:cubicBezTo>
                      <a:pt x="73" y="32"/>
                      <a:pt x="69" y="28"/>
                      <a:pt x="64" y="28"/>
                    </a:cubicBezTo>
                    <a:cubicBezTo>
                      <a:pt x="63" y="28"/>
                      <a:pt x="63" y="28"/>
                      <a:pt x="63" y="28"/>
                    </a:cubicBezTo>
                    <a:cubicBezTo>
                      <a:pt x="64" y="26"/>
                      <a:pt x="64" y="24"/>
                      <a:pt x="64" y="22"/>
                    </a:cubicBezTo>
                    <a:cubicBezTo>
                      <a:pt x="64" y="10"/>
                      <a:pt x="54" y="0"/>
                      <a:pt x="4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64" name="Rectangle 47">
              <a:extLst>
                <a:ext uri="{FF2B5EF4-FFF2-40B4-BE49-F238E27FC236}">
                  <a16:creationId xmlns:a16="http://schemas.microsoft.com/office/drawing/2014/main" id="{A93B5562-DFAA-4B84-9FAC-0B294998827E}"/>
                </a:ext>
              </a:extLst>
            </p:cNvPr>
            <p:cNvSpPr>
              <a:spLocks noChangeArrowheads="1"/>
            </p:cNvSpPr>
            <p:nvPr/>
          </p:nvSpPr>
          <p:spPr bwMode="auto">
            <a:xfrm>
              <a:off x="883225" y="6005909"/>
              <a:ext cx="976819"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Photo taken and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err="1">
                  <a:gradFill>
                    <a:gsLst>
                      <a:gs pos="0">
                        <a:srgbClr val="353535"/>
                      </a:gs>
                      <a:gs pos="100000">
                        <a:srgbClr val="353535"/>
                      </a:gs>
                    </a:gsLst>
                    <a:lin ang="16200000" scaled="1"/>
                  </a:gradFill>
                  <a:latin typeface="Calibri" panose="020F0502020204030204"/>
                  <a:cs typeface="Segoe UI Semibold" panose="020B0702040204020203" pitchFamily="34" charset="0"/>
                </a:rPr>
                <a:t>WebHook</a:t>
              </a: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 called</a:t>
              </a:r>
            </a:p>
          </p:txBody>
        </p:sp>
        <p:sp>
          <p:nvSpPr>
            <p:cNvPr id="265" name="Rectangle: Rounded Corners 264">
              <a:extLst>
                <a:ext uri="{FF2B5EF4-FFF2-40B4-BE49-F238E27FC236}">
                  <a16:creationId xmlns:a16="http://schemas.microsoft.com/office/drawing/2014/main" id="{C50EFBCD-B40D-4582-8B6B-669D5138EE46}"/>
                </a:ext>
              </a:extLst>
            </p:cNvPr>
            <p:cNvSpPr/>
            <p:nvPr/>
          </p:nvSpPr>
          <p:spPr bwMode="auto">
            <a:xfrm>
              <a:off x="2178232"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6" name="Group 265">
              <a:extLst>
                <a:ext uri="{FF2B5EF4-FFF2-40B4-BE49-F238E27FC236}">
                  <a16:creationId xmlns:a16="http://schemas.microsoft.com/office/drawing/2014/main" id="{2E171DF0-F2E2-4E1D-9B01-773C597A3897}"/>
                </a:ext>
              </a:extLst>
            </p:cNvPr>
            <p:cNvGrpSpPr/>
            <p:nvPr/>
          </p:nvGrpSpPr>
          <p:grpSpPr>
            <a:xfrm>
              <a:off x="2181692" y="4804390"/>
              <a:ext cx="452260" cy="417074"/>
              <a:chOff x="7989965" y="5173839"/>
              <a:chExt cx="308230" cy="284249"/>
            </a:xfrm>
          </p:grpSpPr>
          <p:sp>
            <p:nvSpPr>
              <p:cNvPr id="267" name="Rectangle 266">
                <a:extLst>
                  <a:ext uri="{FF2B5EF4-FFF2-40B4-BE49-F238E27FC236}">
                    <a16:creationId xmlns:a16="http://schemas.microsoft.com/office/drawing/2014/main" id="{C7E62103-5D29-492A-A5D0-F9CA4C80AC06}"/>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8" name="Group 267">
                <a:extLst>
                  <a:ext uri="{FF2B5EF4-FFF2-40B4-BE49-F238E27FC236}">
                    <a16:creationId xmlns:a16="http://schemas.microsoft.com/office/drawing/2014/main" id="{762BA70F-5B0B-4C90-B31B-39F3D4DAB77F}"/>
                  </a:ext>
                </a:extLst>
              </p:cNvPr>
              <p:cNvGrpSpPr/>
              <p:nvPr/>
            </p:nvGrpSpPr>
            <p:grpSpPr>
              <a:xfrm>
                <a:off x="7989965" y="5173839"/>
                <a:ext cx="308230" cy="284249"/>
                <a:chOff x="7875624" y="5410159"/>
                <a:chExt cx="308230" cy="284249"/>
              </a:xfrm>
            </p:grpSpPr>
            <p:sp>
              <p:nvSpPr>
                <p:cNvPr id="269" name="Freeform 17">
                  <a:extLst>
                    <a:ext uri="{FF2B5EF4-FFF2-40B4-BE49-F238E27FC236}">
                      <a16:creationId xmlns:a16="http://schemas.microsoft.com/office/drawing/2014/main" id="{979D84D7-A375-4A76-9356-92A5C21C3D1A}"/>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70" name="Group 269">
                  <a:extLst>
                    <a:ext uri="{FF2B5EF4-FFF2-40B4-BE49-F238E27FC236}">
                      <a16:creationId xmlns:a16="http://schemas.microsoft.com/office/drawing/2014/main" id="{9D8A7326-ED84-4C1F-8067-A9FFF25D0D64}"/>
                    </a:ext>
                  </a:extLst>
                </p:cNvPr>
                <p:cNvGrpSpPr/>
                <p:nvPr/>
              </p:nvGrpSpPr>
              <p:grpSpPr>
                <a:xfrm>
                  <a:off x="7875624" y="5410159"/>
                  <a:ext cx="308230" cy="284249"/>
                  <a:chOff x="7875624" y="5410159"/>
                  <a:chExt cx="308230" cy="284249"/>
                </a:xfrm>
              </p:grpSpPr>
              <p:sp>
                <p:nvSpPr>
                  <p:cNvPr id="271" name="Freeform 15">
                    <a:extLst>
                      <a:ext uri="{FF2B5EF4-FFF2-40B4-BE49-F238E27FC236}">
                        <a16:creationId xmlns:a16="http://schemas.microsoft.com/office/drawing/2014/main" id="{4EE535F3-702F-41FC-AFF2-C7665554D49C}"/>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2" name="Freeform 16">
                    <a:extLst>
                      <a:ext uri="{FF2B5EF4-FFF2-40B4-BE49-F238E27FC236}">
                        <a16:creationId xmlns:a16="http://schemas.microsoft.com/office/drawing/2014/main" id="{D3B41EAD-A54B-4181-8794-DF49A6FAB82E}"/>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3" name="Freeform 19">
                    <a:extLst>
                      <a:ext uri="{FF2B5EF4-FFF2-40B4-BE49-F238E27FC236}">
                        <a16:creationId xmlns:a16="http://schemas.microsoft.com/office/drawing/2014/main" id="{D9F3F173-E9C6-4137-8400-EABEC140D2AC}"/>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74" name="Straight Arrow Connector 273">
              <a:extLst>
                <a:ext uri="{FF2B5EF4-FFF2-40B4-BE49-F238E27FC236}">
                  <a16:creationId xmlns:a16="http://schemas.microsoft.com/office/drawing/2014/main" id="{2E558CE5-3EAD-4E1A-98E5-7E079A2ADFB3}"/>
                </a:ext>
              </a:extLst>
            </p:cNvPr>
            <p:cNvCxnSpPr>
              <a:cxnSpLocks/>
            </p:cNvCxnSpPr>
            <p:nvPr/>
          </p:nvCxnSpPr>
          <p:spPr>
            <a:xfrm>
              <a:off x="1750961"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75" name="Rectangle: Rounded Corners 274">
              <a:extLst>
                <a:ext uri="{FF2B5EF4-FFF2-40B4-BE49-F238E27FC236}">
                  <a16:creationId xmlns:a16="http://schemas.microsoft.com/office/drawing/2014/main" id="{633E5784-C028-4264-BA81-41493C153D1C}"/>
                </a:ext>
              </a:extLst>
            </p:cNvPr>
            <p:cNvSpPr/>
            <p:nvPr/>
          </p:nvSpPr>
          <p:spPr bwMode="auto">
            <a:xfrm>
              <a:off x="4222623"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6" name="Group 275">
              <a:extLst>
                <a:ext uri="{FF2B5EF4-FFF2-40B4-BE49-F238E27FC236}">
                  <a16:creationId xmlns:a16="http://schemas.microsoft.com/office/drawing/2014/main" id="{2B7386A9-EE6D-4A9B-A29C-5BE00B386D7C}"/>
                </a:ext>
              </a:extLst>
            </p:cNvPr>
            <p:cNvGrpSpPr/>
            <p:nvPr/>
          </p:nvGrpSpPr>
          <p:grpSpPr>
            <a:xfrm>
              <a:off x="4226083" y="4804390"/>
              <a:ext cx="452260" cy="417074"/>
              <a:chOff x="7989965" y="5173839"/>
              <a:chExt cx="308230" cy="284249"/>
            </a:xfrm>
          </p:grpSpPr>
          <p:sp>
            <p:nvSpPr>
              <p:cNvPr id="277" name="Rectangle 276">
                <a:extLst>
                  <a:ext uri="{FF2B5EF4-FFF2-40B4-BE49-F238E27FC236}">
                    <a16:creationId xmlns:a16="http://schemas.microsoft.com/office/drawing/2014/main" id="{8D0E891D-E2AF-4D3C-8D37-89220617F9CF}"/>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8" name="Group 277">
                <a:extLst>
                  <a:ext uri="{FF2B5EF4-FFF2-40B4-BE49-F238E27FC236}">
                    <a16:creationId xmlns:a16="http://schemas.microsoft.com/office/drawing/2014/main" id="{0C17E18A-A977-484F-B574-A67A48380061}"/>
                  </a:ext>
                </a:extLst>
              </p:cNvPr>
              <p:cNvGrpSpPr/>
              <p:nvPr/>
            </p:nvGrpSpPr>
            <p:grpSpPr>
              <a:xfrm>
                <a:off x="7989965" y="5173839"/>
                <a:ext cx="308230" cy="284249"/>
                <a:chOff x="7875624" y="5410159"/>
                <a:chExt cx="308230" cy="284249"/>
              </a:xfrm>
            </p:grpSpPr>
            <p:sp>
              <p:nvSpPr>
                <p:cNvPr id="279" name="Freeform 17">
                  <a:extLst>
                    <a:ext uri="{FF2B5EF4-FFF2-40B4-BE49-F238E27FC236}">
                      <a16:creationId xmlns:a16="http://schemas.microsoft.com/office/drawing/2014/main" id="{0CA10F88-DC32-456B-9388-73C3CC08F8B0}"/>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80" name="Group 279">
                  <a:extLst>
                    <a:ext uri="{FF2B5EF4-FFF2-40B4-BE49-F238E27FC236}">
                      <a16:creationId xmlns:a16="http://schemas.microsoft.com/office/drawing/2014/main" id="{CD14EE52-4592-49A2-B3D3-5FEF95859267}"/>
                    </a:ext>
                  </a:extLst>
                </p:cNvPr>
                <p:cNvGrpSpPr/>
                <p:nvPr/>
              </p:nvGrpSpPr>
              <p:grpSpPr>
                <a:xfrm>
                  <a:off x="7875624" y="5410159"/>
                  <a:ext cx="308230" cy="284249"/>
                  <a:chOff x="7875624" y="5410159"/>
                  <a:chExt cx="308230" cy="284249"/>
                </a:xfrm>
              </p:grpSpPr>
              <p:sp>
                <p:nvSpPr>
                  <p:cNvPr id="281" name="Freeform 15">
                    <a:extLst>
                      <a:ext uri="{FF2B5EF4-FFF2-40B4-BE49-F238E27FC236}">
                        <a16:creationId xmlns:a16="http://schemas.microsoft.com/office/drawing/2014/main" id="{F19FBF44-BF94-4357-98ED-96C9B9B05EDB}"/>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2" name="Freeform 16">
                    <a:extLst>
                      <a:ext uri="{FF2B5EF4-FFF2-40B4-BE49-F238E27FC236}">
                        <a16:creationId xmlns:a16="http://schemas.microsoft.com/office/drawing/2014/main" id="{49A74606-BD98-4A10-B519-6FAEE3B3387C}"/>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3" name="Freeform 19">
                    <a:extLst>
                      <a:ext uri="{FF2B5EF4-FFF2-40B4-BE49-F238E27FC236}">
                        <a16:creationId xmlns:a16="http://schemas.microsoft.com/office/drawing/2014/main" id="{067EB96B-BB22-4800-AB3D-45261F57FF1F}"/>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84" name="Straight Arrow Connector 283">
              <a:extLst>
                <a:ext uri="{FF2B5EF4-FFF2-40B4-BE49-F238E27FC236}">
                  <a16:creationId xmlns:a16="http://schemas.microsoft.com/office/drawing/2014/main" id="{5D841D6E-FC59-4380-8A50-BC6EBA6D0082}"/>
                </a:ext>
              </a:extLst>
            </p:cNvPr>
            <p:cNvCxnSpPr>
              <a:cxnSpLocks/>
            </p:cNvCxnSpPr>
            <p:nvPr/>
          </p:nvCxnSpPr>
          <p:spPr>
            <a:xfrm>
              <a:off x="3795352"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86" name="Freeform 52">
              <a:extLst>
                <a:ext uri="{FF2B5EF4-FFF2-40B4-BE49-F238E27FC236}">
                  <a16:creationId xmlns:a16="http://schemas.microsoft.com/office/drawing/2014/main" id="{A5DE6766-5F25-422F-ADEC-0CEAEC44712F}"/>
                </a:ext>
              </a:extLst>
            </p:cNvPr>
            <p:cNvSpPr>
              <a:spLocks noEditPoints="1"/>
            </p:cNvSpPr>
            <p:nvPr/>
          </p:nvSpPr>
          <p:spPr bwMode="auto">
            <a:xfrm>
              <a:off x="2742592" y="5123889"/>
              <a:ext cx="649426" cy="566101"/>
            </a:xfrm>
            <a:custGeom>
              <a:avLst/>
              <a:gdLst>
                <a:gd name="T0" fmla="*/ 240 w 320"/>
                <a:gd name="T1" fmla="*/ 0 h 278"/>
                <a:gd name="T2" fmla="*/ 80 w 320"/>
                <a:gd name="T3" fmla="*/ 0 h 278"/>
                <a:gd name="T4" fmla="*/ 0 w 320"/>
                <a:gd name="T5" fmla="*/ 139 h 278"/>
                <a:gd name="T6" fmla="*/ 80 w 320"/>
                <a:gd name="T7" fmla="*/ 278 h 278"/>
                <a:gd name="T8" fmla="*/ 240 w 320"/>
                <a:gd name="T9" fmla="*/ 278 h 278"/>
                <a:gd name="T10" fmla="*/ 320 w 320"/>
                <a:gd name="T11" fmla="*/ 139 h 278"/>
                <a:gd name="T12" fmla="*/ 240 w 320"/>
                <a:gd name="T13" fmla="*/ 0 h 278"/>
                <a:gd name="T14" fmla="*/ 240 w 320"/>
                <a:gd name="T15" fmla="*/ 201 h 278"/>
                <a:gd name="T16" fmla="*/ 219 w 320"/>
                <a:gd name="T17" fmla="*/ 223 h 278"/>
                <a:gd name="T18" fmla="*/ 101 w 320"/>
                <a:gd name="T19" fmla="*/ 223 h 278"/>
                <a:gd name="T20" fmla="*/ 79 w 320"/>
                <a:gd name="T21" fmla="*/ 201 h 278"/>
                <a:gd name="T22" fmla="*/ 79 w 320"/>
                <a:gd name="T23" fmla="*/ 77 h 278"/>
                <a:gd name="T24" fmla="*/ 101 w 320"/>
                <a:gd name="T25" fmla="*/ 55 h 278"/>
                <a:gd name="T26" fmla="*/ 188 w 320"/>
                <a:gd name="T27" fmla="*/ 55 h 278"/>
                <a:gd name="T28" fmla="*/ 204 w 320"/>
                <a:gd name="T29" fmla="*/ 55 h 278"/>
                <a:gd name="T30" fmla="*/ 206 w 320"/>
                <a:gd name="T31" fmla="*/ 55 h 278"/>
                <a:gd name="T32" fmla="*/ 240 w 320"/>
                <a:gd name="T33" fmla="*/ 88 h 278"/>
                <a:gd name="T34" fmla="*/ 240 w 320"/>
                <a:gd name="T35" fmla="*/ 106 h 278"/>
                <a:gd name="T36" fmla="*/ 240 w 320"/>
                <a:gd name="T37" fmla="*/ 20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278">
                  <a:moveTo>
                    <a:pt x="240" y="0"/>
                  </a:moveTo>
                  <a:cubicBezTo>
                    <a:pt x="80" y="0"/>
                    <a:pt x="80" y="0"/>
                    <a:pt x="80" y="0"/>
                  </a:cubicBezTo>
                  <a:cubicBezTo>
                    <a:pt x="0" y="139"/>
                    <a:pt x="0" y="139"/>
                    <a:pt x="0" y="139"/>
                  </a:cubicBezTo>
                  <a:cubicBezTo>
                    <a:pt x="80" y="278"/>
                    <a:pt x="80" y="278"/>
                    <a:pt x="80" y="278"/>
                  </a:cubicBezTo>
                  <a:cubicBezTo>
                    <a:pt x="240" y="278"/>
                    <a:pt x="240" y="278"/>
                    <a:pt x="240" y="278"/>
                  </a:cubicBezTo>
                  <a:cubicBezTo>
                    <a:pt x="320" y="139"/>
                    <a:pt x="320" y="139"/>
                    <a:pt x="320" y="139"/>
                  </a:cubicBezTo>
                  <a:lnTo>
                    <a:pt x="240" y="0"/>
                  </a:lnTo>
                  <a:close/>
                  <a:moveTo>
                    <a:pt x="240" y="201"/>
                  </a:moveTo>
                  <a:cubicBezTo>
                    <a:pt x="240" y="213"/>
                    <a:pt x="231" y="223"/>
                    <a:pt x="219" y="223"/>
                  </a:cubicBezTo>
                  <a:cubicBezTo>
                    <a:pt x="101" y="223"/>
                    <a:pt x="101" y="223"/>
                    <a:pt x="101" y="223"/>
                  </a:cubicBezTo>
                  <a:cubicBezTo>
                    <a:pt x="89" y="223"/>
                    <a:pt x="79" y="213"/>
                    <a:pt x="79" y="201"/>
                  </a:cubicBezTo>
                  <a:cubicBezTo>
                    <a:pt x="79" y="77"/>
                    <a:pt x="79" y="77"/>
                    <a:pt x="79" y="77"/>
                  </a:cubicBezTo>
                  <a:cubicBezTo>
                    <a:pt x="79" y="65"/>
                    <a:pt x="89" y="55"/>
                    <a:pt x="101" y="55"/>
                  </a:cubicBezTo>
                  <a:cubicBezTo>
                    <a:pt x="188" y="55"/>
                    <a:pt x="188" y="55"/>
                    <a:pt x="188" y="55"/>
                  </a:cubicBezTo>
                  <a:cubicBezTo>
                    <a:pt x="196" y="55"/>
                    <a:pt x="204" y="55"/>
                    <a:pt x="204" y="55"/>
                  </a:cubicBezTo>
                  <a:cubicBezTo>
                    <a:pt x="206" y="55"/>
                    <a:pt x="206" y="55"/>
                    <a:pt x="206" y="55"/>
                  </a:cubicBezTo>
                  <a:cubicBezTo>
                    <a:pt x="240" y="88"/>
                    <a:pt x="240" y="88"/>
                    <a:pt x="240" y="88"/>
                  </a:cubicBezTo>
                  <a:cubicBezTo>
                    <a:pt x="240" y="106"/>
                    <a:pt x="240" y="106"/>
                    <a:pt x="240" y="106"/>
                  </a:cubicBezTo>
                  <a:cubicBezTo>
                    <a:pt x="240" y="201"/>
                    <a:pt x="240" y="201"/>
                    <a:pt x="240" y="20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7" name="Freeform 53">
              <a:extLst>
                <a:ext uri="{FF2B5EF4-FFF2-40B4-BE49-F238E27FC236}">
                  <a16:creationId xmlns:a16="http://schemas.microsoft.com/office/drawing/2014/main" id="{EC7AB43B-FD62-458F-A5EB-B13A3FAE2DCC}"/>
                </a:ext>
              </a:extLst>
            </p:cNvPr>
            <p:cNvSpPr>
              <a:spLocks/>
            </p:cNvSpPr>
            <p:nvPr/>
          </p:nvSpPr>
          <p:spPr bwMode="auto">
            <a:xfrm>
              <a:off x="3012327" y="5437435"/>
              <a:ext cx="30925" cy="69582"/>
            </a:xfrm>
            <a:custGeom>
              <a:avLst/>
              <a:gdLst>
                <a:gd name="T0" fmla="*/ 15 w 15"/>
                <a:gd name="T1" fmla="*/ 7 h 34"/>
                <a:gd name="T2" fmla="*/ 14 w 15"/>
                <a:gd name="T3" fmla="*/ 4 h 34"/>
                <a:gd name="T4" fmla="*/ 13 w 15"/>
                <a:gd name="T5" fmla="*/ 2 h 34"/>
                <a:gd name="T6" fmla="*/ 11 w 15"/>
                <a:gd name="T7" fmla="*/ 1 h 34"/>
                <a:gd name="T8" fmla="*/ 8 w 15"/>
                <a:gd name="T9" fmla="*/ 0 h 34"/>
                <a:gd name="T10" fmla="*/ 4 w 15"/>
                <a:gd name="T11" fmla="*/ 2 h 34"/>
                <a:gd name="T12" fmla="*/ 2 w 15"/>
                <a:gd name="T13" fmla="*/ 5 h 34"/>
                <a:gd name="T14" fmla="*/ 1 w 15"/>
                <a:gd name="T15" fmla="*/ 10 h 34"/>
                <a:gd name="T16" fmla="*/ 0 w 15"/>
                <a:gd name="T17" fmla="*/ 17 h 34"/>
                <a:gd name="T18" fmla="*/ 1 w 15"/>
                <a:gd name="T19" fmla="*/ 25 h 34"/>
                <a:gd name="T20" fmla="*/ 2 w 15"/>
                <a:gd name="T21" fmla="*/ 30 h 34"/>
                <a:gd name="T22" fmla="*/ 4 w 15"/>
                <a:gd name="T23" fmla="*/ 33 h 34"/>
                <a:gd name="T24" fmla="*/ 7 w 15"/>
                <a:gd name="T25" fmla="*/ 34 h 34"/>
                <a:gd name="T26" fmla="*/ 10 w 15"/>
                <a:gd name="T27" fmla="*/ 33 h 34"/>
                <a:gd name="T28" fmla="*/ 12 w 15"/>
                <a:gd name="T29" fmla="*/ 32 h 34"/>
                <a:gd name="T30" fmla="*/ 13 w 15"/>
                <a:gd name="T31" fmla="*/ 29 h 34"/>
                <a:gd name="T32" fmla="*/ 14 w 15"/>
                <a:gd name="T33" fmla="*/ 26 h 34"/>
                <a:gd name="T34" fmla="*/ 15 w 15"/>
                <a:gd name="T35" fmla="*/ 22 h 34"/>
                <a:gd name="T36" fmla="*/ 15 w 15"/>
                <a:gd name="T37" fmla="*/ 17 h 34"/>
                <a:gd name="T38" fmla="*/ 15 w 15"/>
                <a:gd name="T39" fmla="*/ 11 h 34"/>
                <a:gd name="T40" fmla="*/ 15 w 15"/>
                <a:gd name="T4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4">
                  <a:moveTo>
                    <a:pt x="15" y="7"/>
                  </a:moveTo>
                  <a:cubicBezTo>
                    <a:pt x="15" y="6"/>
                    <a:pt x="14" y="5"/>
                    <a:pt x="14" y="4"/>
                  </a:cubicBezTo>
                  <a:cubicBezTo>
                    <a:pt x="13" y="3"/>
                    <a:pt x="13" y="3"/>
                    <a:pt x="13" y="2"/>
                  </a:cubicBezTo>
                  <a:cubicBezTo>
                    <a:pt x="12" y="2"/>
                    <a:pt x="11" y="2"/>
                    <a:pt x="11" y="1"/>
                  </a:cubicBezTo>
                  <a:cubicBezTo>
                    <a:pt x="10" y="1"/>
                    <a:pt x="9" y="0"/>
                    <a:pt x="8" y="0"/>
                  </a:cubicBezTo>
                  <a:cubicBezTo>
                    <a:pt x="7" y="0"/>
                    <a:pt x="6" y="1"/>
                    <a:pt x="4" y="2"/>
                  </a:cubicBezTo>
                  <a:cubicBezTo>
                    <a:pt x="4" y="2"/>
                    <a:pt x="2" y="3"/>
                    <a:pt x="2" y="5"/>
                  </a:cubicBezTo>
                  <a:cubicBezTo>
                    <a:pt x="2" y="6"/>
                    <a:pt x="2" y="8"/>
                    <a:pt x="1" y="10"/>
                  </a:cubicBezTo>
                  <a:cubicBezTo>
                    <a:pt x="1" y="12"/>
                    <a:pt x="0" y="14"/>
                    <a:pt x="0" y="17"/>
                  </a:cubicBezTo>
                  <a:cubicBezTo>
                    <a:pt x="0" y="20"/>
                    <a:pt x="0" y="23"/>
                    <a:pt x="1" y="25"/>
                  </a:cubicBezTo>
                  <a:cubicBezTo>
                    <a:pt x="1" y="27"/>
                    <a:pt x="2" y="29"/>
                    <a:pt x="2" y="30"/>
                  </a:cubicBezTo>
                  <a:cubicBezTo>
                    <a:pt x="3" y="32"/>
                    <a:pt x="4" y="32"/>
                    <a:pt x="4" y="33"/>
                  </a:cubicBezTo>
                  <a:cubicBezTo>
                    <a:pt x="5" y="34"/>
                    <a:pt x="6" y="34"/>
                    <a:pt x="7" y="34"/>
                  </a:cubicBezTo>
                  <a:cubicBezTo>
                    <a:pt x="8" y="34"/>
                    <a:pt x="9" y="34"/>
                    <a:pt x="10" y="33"/>
                  </a:cubicBezTo>
                  <a:cubicBezTo>
                    <a:pt x="11" y="33"/>
                    <a:pt x="11" y="32"/>
                    <a:pt x="12" y="32"/>
                  </a:cubicBezTo>
                  <a:cubicBezTo>
                    <a:pt x="13" y="31"/>
                    <a:pt x="13" y="30"/>
                    <a:pt x="13" y="29"/>
                  </a:cubicBezTo>
                  <a:cubicBezTo>
                    <a:pt x="14" y="28"/>
                    <a:pt x="14" y="27"/>
                    <a:pt x="14" y="26"/>
                  </a:cubicBezTo>
                  <a:cubicBezTo>
                    <a:pt x="14" y="25"/>
                    <a:pt x="15" y="23"/>
                    <a:pt x="15" y="22"/>
                  </a:cubicBezTo>
                  <a:cubicBezTo>
                    <a:pt x="15" y="21"/>
                    <a:pt x="15" y="19"/>
                    <a:pt x="15" y="17"/>
                  </a:cubicBezTo>
                  <a:cubicBezTo>
                    <a:pt x="15" y="15"/>
                    <a:pt x="15" y="12"/>
                    <a:pt x="15" y="11"/>
                  </a:cubicBezTo>
                  <a:cubicBezTo>
                    <a:pt x="15" y="10"/>
                    <a:pt x="15" y="9"/>
                    <a:pt x="15"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8" name="Freeform 54">
              <a:extLst>
                <a:ext uri="{FF2B5EF4-FFF2-40B4-BE49-F238E27FC236}">
                  <a16:creationId xmlns:a16="http://schemas.microsoft.com/office/drawing/2014/main" id="{BE078F39-9F3F-4344-A2D1-34F2AD6F1099}"/>
                </a:ext>
              </a:extLst>
            </p:cNvPr>
            <p:cNvSpPr>
              <a:spLocks/>
            </p:cNvSpPr>
            <p:nvPr/>
          </p:nvSpPr>
          <p:spPr bwMode="auto">
            <a:xfrm>
              <a:off x="3089640" y="5306863"/>
              <a:ext cx="28348" cy="67864"/>
            </a:xfrm>
            <a:custGeom>
              <a:avLst/>
              <a:gdLst>
                <a:gd name="T0" fmla="*/ 14 w 14"/>
                <a:gd name="T1" fmla="*/ 7 h 33"/>
                <a:gd name="T2" fmla="*/ 14 w 14"/>
                <a:gd name="T3" fmla="*/ 3 h 33"/>
                <a:gd name="T4" fmla="*/ 12 w 14"/>
                <a:gd name="T5" fmla="*/ 2 h 33"/>
                <a:gd name="T6" fmla="*/ 10 w 14"/>
                <a:gd name="T7" fmla="*/ 0 h 33"/>
                <a:gd name="T8" fmla="*/ 8 w 14"/>
                <a:gd name="T9" fmla="*/ 0 h 33"/>
                <a:gd name="T10" fmla="*/ 4 w 14"/>
                <a:gd name="T11" fmla="*/ 1 h 33"/>
                <a:gd name="T12" fmla="*/ 2 w 14"/>
                <a:gd name="T13" fmla="*/ 4 h 33"/>
                <a:gd name="T14" fmla="*/ 1 w 14"/>
                <a:gd name="T15" fmla="*/ 9 h 33"/>
                <a:gd name="T16" fmla="*/ 0 w 14"/>
                <a:gd name="T17" fmla="*/ 16 h 33"/>
                <a:gd name="T18" fmla="*/ 1 w 14"/>
                <a:gd name="T19" fmla="*/ 25 h 33"/>
                <a:gd name="T20" fmla="*/ 2 w 14"/>
                <a:gd name="T21" fmla="*/ 30 h 33"/>
                <a:gd name="T22" fmla="*/ 4 w 14"/>
                <a:gd name="T23" fmla="*/ 32 h 33"/>
                <a:gd name="T24" fmla="*/ 7 w 14"/>
                <a:gd name="T25" fmla="*/ 33 h 33"/>
                <a:gd name="T26" fmla="*/ 10 w 14"/>
                <a:gd name="T27" fmla="*/ 32 h 33"/>
                <a:gd name="T28" fmla="*/ 12 w 14"/>
                <a:gd name="T29" fmla="*/ 31 h 33"/>
                <a:gd name="T30" fmla="*/ 13 w 14"/>
                <a:gd name="T31" fmla="*/ 28 h 33"/>
                <a:gd name="T32" fmla="*/ 14 w 14"/>
                <a:gd name="T33" fmla="*/ 25 h 33"/>
                <a:gd name="T34" fmla="*/ 14 w 14"/>
                <a:gd name="T35" fmla="*/ 21 h 33"/>
                <a:gd name="T36" fmla="*/ 14 w 14"/>
                <a:gd name="T37" fmla="*/ 16 h 33"/>
                <a:gd name="T38" fmla="*/ 14 w 14"/>
                <a:gd name="T39" fmla="*/ 10 h 33"/>
                <a:gd name="T40" fmla="*/ 14 w 14"/>
                <a:gd name="T41"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33">
                  <a:moveTo>
                    <a:pt x="14" y="7"/>
                  </a:moveTo>
                  <a:cubicBezTo>
                    <a:pt x="14" y="5"/>
                    <a:pt x="14" y="4"/>
                    <a:pt x="14" y="3"/>
                  </a:cubicBezTo>
                  <a:cubicBezTo>
                    <a:pt x="13" y="3"/>
                    <a:pt x="13" y="2"/>
                    <a:pt x="12" y="2"/>
                  </a:cubicBezTo>
                  <a:cubicBezTo>
                    <a:pt x="12" y="1"/>
                    <a:pt x="11" y="1"/>
                    <a:pt x="10" y="0"/>
                  </a:cubicBezTo>
                  <a:cubicBezTo>
                    <a:pt x="10" y="0"/>
                    <a:pt x="9" y="0"/>
                    <a:pt x="8" y="0"/>
                  </a:cubicBezTo>
                  <a:cubicBezTo>
                    <a:pt x="7" y="0"/>
                    <a:pt x="5" y="0"/>
                    <a:pt x="4" y="1"/>
                  </a:cubicBezTo>
                  <a:cubicBezTo>
                    <a:pt x="3" y="2"/>
                    <a:pt x="2" y="3"/>
                    <a:pt x="2" y="4"/>
                  </a:cubicBezTo>
                  <a:cubicBezTo>
                    <a:pt x="1" y="5"/>
                    <a:pt x="1" y="7"/>
                    <a:pt x="1" y="9"/>
                  </a:cubicBezTo>
                  <a:cubicBezTo>
                    <a:pt x="1" y="11"/>
                    <a:pt x="0" y="14"/>
                    <a:pt x="0" y="16"/>
                  </a:cubicBezTo>
                  <a:cubicBezTo>
                    <a:pt x="0" y="19"/>
                    <a:pt x="0" y="23"/>
                    <a:pt x="1" y="25"/>
                  </a:cubicBezTo>
                  <a:cubicBezTo>
                    <a:pt x="1" y="26"/>
                    <a:pt x="1" y="28"/>
                    <a:pt x="2" y="30"/>
                  </a:cubicBezTo>
                  <a:cubicBezTo>
                    <a:pt x="3" y="31"/>
                    <a:pt x="3" y="32"/>
                    <a:pt x="4" y="32"/>
                  </a:cubicBezTo>
                  <a:cubicBezTo>
                    <a:pt x="5" y="33"/>
                    <a:pt x="6" y="33"/>
                    <a:pt x="7" y="33"/>
                  </a:cubicBezTo>
                  <a:cubicBezTo>
                    <a:pt x="8" y="33"/>
                    <a:pt x="9" y="33"/>
                    <a:pt x="10" y="32"/>
                  </a:cubicBezTo>
                  <a:cubicBezTo>
                    <a:pt x="10" y="32"/>
                    <a:pt x="11" y="32"/>
                    <a:pt x="12" y="31"/>
                  </a:cubicBezTo>
                  <a:cubicBezTo>
                    <a:pt x="12" y="30"/>
                    <a:pt x="13" y="30"/>
                    <a:pt x="13" y="28"/>
                  </a:cubicBezTo>
                  <a:cubicBezTo>
                    <a:pt x="14" y="28"/>
                    <a:pt x="14" y="26"/>
                    <a:pt x="14" y="25"/>
                  </a:cubicBezTo>
                  <a:cubicBezTo>
                    <a:pt x="14" y="24"/>
                    <a:pt x="14" y="23"/>
                    <a:pt x="14" y="21"/>
                  </a:cubicBezTo>
                  <a:cubicBezTo>
                    <a:pt x="14" y="20"/>
                    <a:pt x="14" y="18"/>
                    <a:pt x="14" y="16"/>
                  </a:cubicBezTo>
                  <a:cubicBezTo>
                    <a:pt x="14" y="14"/>
                    <a:pt x="14" y="12"/>
                    <a:pt x="14" y="10"/>
                  </a:cubicBezTo>
                  <a:cubicBezTo>
                    <a:pt x="14" y="9"/>
                    <a:pt x="14" y="8"/>
                    <a:pt x="14"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9" name="Freeform 55">
              <a:extLst>
                <a:ext uri="{FF2B5EF4-FFF2-40B4-BE49-F238E27FC236}">
                  <a16:creationId xmlns:a16="http://schemas.microsoft.com/office/drawing/2014/main" id="{69E74A7A-84D6-490D-AFDE-F5EAECFD7095}"/>
                </a:ext>
              </a:extLst>
            </p:cNvPr>
            <p:cNvSpPr>
              <a:spLocks noEditPoints="1"/>
            </p:cNvSpPr>
            <p:nvPr/>
          </p:nvSpPr>
          <p:spPr bwMode="auto">
            <a:xfrm>
              <a:off x="2927283" y="5260475"/>
              <a:ext cx="278326" cy="292929"/>
            </a:xfrm>
            <a:custGeom>
              <a:avLst/>
              <a:gdLst>
                <a:gd name="T0" fmla="*/ 97 w 137"/>
                <a:gd name="T1" fmla="*/ 0 h 144"/>
                <a:gd name="T2" fmla="*/ 0 w 137"/>
                <a:gd name="T3" fmla="*/ 10 h 144"/>
                <a:gd name="T4" fmla="*/ 10 w 137"/>
                <a:gd name="T5" fmla="*/ 144 h 144"/>
                <a:gd name="T6" fmla="*/ 137 w 137"/>
                <a:gd name="T7" fmla="*/ 134 h 144"/>
                <a:gd name="T8" fmla="*/ 110 w 137"/>
                <a:gd name="T9" fmla="*/ 28 h 144"/>
                <a:gd name="T10" fmla="*/ 36 w 137"/>
                <a:gd name="T11" fmla="*/ 25 h 144"/>
                <a:gd name="T12" fmla="*/ 37 w 137"/>
                <a:gd name="T13" fmla="*/ 23 h 144"/>
                <a:gd name="T14" fmla="*/ 48 w 137"/>
                <a:gd name="T15" fmla="*/ 16 h 144"/>
                <a:gd name="T16" fmla="*/ 49 w 137"/>
                <a:gd name="T17" fmla="*/ 16 h 144"/>
                <a:gd name="T18" fmla="*/ 52 w 137"/>
                <a:gd name="T19" fmla="*/ 16 h 144"/>
                <a:gd name="T20" fmla="*/ 55 w 137"/>
                <a:gd name="T21" fmla="*/ 16 h 144"/>
                <a:gd name="T22" fmla="*/ 56 w 137"/>
                <a:gd name="T23" fmla="*/ 17 h 144"/>
                <a:gd name="T24" fmla="*/ 64 w 137"/>
                <a:gd name="T25" fmla="*/ 57 h 144"/>
                <a:gd name="T26" fmla="*/ 65 w 137"/>
                <a:gd name="T27" fmla="*/ 57 h 144"/>
                <a:gd name="T28" fmla="*/ 65 w 137"/>
                <a:gd name="T29" fmla="*/ 60 h 144"/>
                <a:gd name="T30" fmla="*/ 65 w 137"/>
                <a:gd name="T31" fmla="*/ 64 h 144"/>
                <a:gd name="T32" fmla="*/ 64 w 137"/>
                <a:gd name="T33" fmla="*/ 64 h 144"/>
                <a:gd name="T34" fmla="*/ 37 w 137"/>
                <a:gd name="T35" fmla="*/ 64 h 144"/>
                <a:gd name="T36" fmla="*/ 36 w 137"/>
                <a:gd name="T37" fmla="*/ 62 h 144"/>
                <a:gd name="T38" fmla="*/ 36 w 137"/>
                <a:gd name="T39" fmla="*/ 58 h 144"/>
                <a:gd name="T40" fmla="*/ 37 w 137"/>
                <a:gd name="T41" fmla="*/ 57 h 144"/>
                <a:gd name="T42" fmla="*/ 46 w 137"/>
                <a:gd name="T43" fmla="*/ 57 h 144"/>
                <a:gd name="T44" fmla="*/ 39 w 137"/>
                <a:gd name="T45" fmla="*/ 30 h 144"/>
                <a:gd name="T46" fmla="*/ 37 w 137"/>
                <a:gd name="T47" fmla="*/ 31 h 144"/>
                <a:gd name="T48" fmla="*/ 36 w 137"/>
                <a:gd name="T49" fmla="*/ 28 h 144"/>
                <a:gd name="T50" fmla="*/ 65 w 137"/>
                <a:gd name="T51" fmla="*/ 114 h 144"/>
                <a:gd name="T52" fmla="*/ 57 w 137"/>
                <a:gd name="T53" fmla="*/ 127 h 144"/>
                <a:gd name="T54" fmla="*/ 41 w 137"/>
                <a:gd name="T55" fmla="*/ 127 h 144"/>
                <a:gd name="T56" fmla="*/ 33 w 137"/>
                <a:gd name="T57" fmla="*/ 115 h 144"/>
                <a:gd name="T58" fmla="*/ 33 w 137"/>
                <a:gd name="T59" fmla="*/ 94 h 144"/>
                <a:gd name="T60" fmla="*/ 41 w 137"/>
                <a:gd name="T61" fmla="*/ 81 h 144"/>
                <a:gd name="T62" fmla="*/ 58 w 137"/>
                <a:gd name="T63" fmla="*/ 81 h 144"/>
                <a:gd name="T64" fmla="*/ 65 w 137"/>
                <a:gd name="T65" fmla="*/ 94 h 144"/>
                <a:gd name="T66" fmla="*/ 65 w 137"/>
                <a:gd name="T67" fmla="*/ 114 h 144"/>
                <a:gd name="T68" fmla="*/ 103 w 137"/>
                <a:gd name="T69" fmla="*/ 127 h 144"/>
                <a:gd name="T70" fmla="*/ 101 w 137"/>
                <a:gd name="T71" fmla="*/ 128 h 144"/>
                <a:gd name="T72" fmla="*/ 74 w 137"/>
                <a:gd name="T73" fmla="*/ 128 h 144"/>
                <a:gd name="T74" fmla="*/ 74 w 137"/>
                <a:gd name="T75" fmla="*/ 126 h 144"/>
                <a:gd name="T76" fmla="*/ 74 w 137"/>
                <a:gd name="T77" fmla="*/ 122 h 144"/>
                <a:gd name="T78" fmla="*/ 74 w 137"/>
                <a:gd name="T79" fmla="*/ 120 h 144"/>
                <a:gd name="T80" fmla="*/ 84 w 137"/>
                <a:gd name="T81" fmla="*/ 120 h 144"/>
                <a:gd name="T82" fmla="*/ 76 w 137"/>
                <a:gd name="T83" fmla="*/ 94 h 144"/>
                <a:gd name="T84" fmla="*/ 74 w 137"/>
                <a:gd name="T85" fmla="*/ 94 h 144"/>
                <a:gd name="T86" fmla="*/ 74 w 137"/>
                <a:gd name="T87" fmla="*/ 91 h 144"/>
                <a:gd name="T88" fmla="*/ 74 w 137"/>
                <a:gd name="T89" fmla="*/ 89 h 144"/>
                <a:gd name="T90" fmla="*/ 75 w 137"/>
                <a:gd name="T91" fmla="*/ 87 h 144"/>
                <a:gd name="T92" fmla="*/ 86 w 137"/>
                <a:gd name="T93" fmla="*/ 81 h 144"/>
                <a:gd name="T94" fmla="*/ 88 w 137"/>
                <a:gd name="T95" fmla="*/ 81 h 144"/>
                <a:gd name="T96" fmla="*/ 92 w 137"/>
                <a:gd name="T97" fmla="*/ 81 h 144"/>
                <a:gd name="T98" fmla="*/ 94 w 137"/>
                <a:gd name="T99" fmla="*/ 81 h 144"/>
                <a:gd name="T100" fmla="*/ 94 w 137"/>
                <a:gd name="T101" fmla="*/ 121 h 144"/>
                <a:gd name="T102" fmla="*/ 102 w 137"/>
                <a:gd name="T103" fmla="*/ 121 h 144"/>
                <a:gd name="T104" fmla="*/ 103 w 137"/>
                <a:gd name="T105" fmla="*/ 123 h 144"/>
                <a:gd name="T106" fmla="*/ 103 w 137"/>
                <a:gd name="T107" fmla="*/ 126 h 144"/>
                <a:gd name="T108" fmla="*/ 100 w 137"/>
                <a:gd name="T109" fmla="*/ 57 h 144"/>
                <a:gd name="T110" fmla="*/ 87 w 137"/>
                <a:gd name="T111" fmla="*/ 64 h 144"/>
                <a:gd name="T112" fmla="*/ 73 w 137"/>
                <a:gd name="T113" fmla="*/ 58 h 144"/>
                <a:gd name="T114" fmla="*/ 70 w 137"/>
                <a:gd name="T115" fmla="*/ 40 h 144"/>
                <a:gd name="T116" fmla="*/ 74 w 137"/>
                <a:gd name="T117" fmla="*/ 22 h 144"/>
                <a:gd name="T118" fmla="*/ 87 w 137"/>
                <a:gd name="T119" fmla="*/ 15 h 144"/>
                <a:gd name="T120" fmla="*/ 101 w 137"/>
                <a:gd name="T121" fmla="*/ 21 h 144"/>
                <a:gd name="T122" fmla="*/ 104 w 137"/>
                <a:gd name="T123"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4">
                  <a:moveTo>
                    <a:pt x="110" y="0"/>
                  </a:moveTo>
                  <a:cubicBezTo>
                    <a:pt x="107" y="0"/>
                    <a:pt x="102" y="0"/>
                    <a:pt x="97" y="0"/>
                  </a:cubicBezTo>
                  <a:cubicBezTo>
                    <a:pt x="10" y="0"/>
                    <a:pt x="10" y="0"/>
                    <a:pt x="10" y="0"/>
                  </a:cubicBezTo>
                  <a:cubicBezTo>
                    <a:pt x="5" y="0"/>
                    <a:pt x="0" y="5"/>
                    <a:pt x="0" y="10"/>
                  </a:cubicBezTo>
                  <a:cubicBezTo>
                    <a:pt x="0" y="134"/>
                    <a:pt x="0" y="134"/>
                    <a:pt x="0" y="134"/>
                  </a:cubicBezTo>
                  <a:cubicBezTo>
                    <a:pt x="0" y="139"/>
                    <a:pt x="5" y="144"/>
                    <a:pt x="10" y="144"/>
                  </a:cubicBezTo>
                  <a:cubicBezTo>
                    <a:pt x="128" y="144"/>
                    <a:pt x="128" y="144"/>
                    <a:pt x="128" y="144"/>
                  </a:cubicBezTo>
                  <a:cubicBezTo>
                    <a:pt x="133" y="144"/>
                    <a:pt x="137" y="139"/>
                    <a:pt x="137" y="134"/>
                  </a:cubicBezTo>
                  <a:cubicBezTo>
                    <a:pt x="137" y="28"/>
                    <a:pt x="137" y="28"/>
                    <a:pt x="137" y="28"/>
                  </a:cubicBezTo>
                  <a:cubicBezTo>
                    <a:pt x="110" y="28"/>
                    <a:pt x="110" y="28"/>
                    <a:pt x="110" y="28"/>
                  </a:cubicBezTo>
                  <a:cubicBezTo>
                    <a:pt x="110" y="0"/>
                    <a:pt x="110" y="0"/>
                    <a:pt x="110" y="0"/>
                  </a:cubicBezTo>
                  <a:close/>
                  <a:moveTo>
                    <a:pt x="36" y="25"/>
                  </a:moveTo>
                  <a:cubicBezTo>
                    <a:pt x="36" y="25"/>
                    <a:pt x="36" y="25"/>
                    <a:pt x="36" y="24"/>
                  </a:cubicBezTo>
                  <a:cubicBezTo>
                    <a:pt x="36" y="24"/>
                    <a:pt x="36" y="23"/>
                    <a:pt x="37" y="23"/>
                  </a:cubicBezTo>
                  <a:cubicBezTo>
                    <a:pt x="37" y="23"/>
                    <a:pt x="37" y="23"/>
                    <a:pt x="37" y="23"/>
                  </a:cubicBezTo>
                  <a:cubicBezTo>
                    <a:pt x="48" y="16"/>
                    <a:pt x="48" y="16"/>
                    <a:pt x="48" y="16"/>
                  </a:cubicBezTo>
                  <a:cubicBezTo>
                    <a:pt x="48" y="16"/>
                    <a:pt x="48" y="16"/>
                    <a:pt x="48" y="16"/>
                  </a:cubicBezTo>
                  <a:cubicBezTo>
                    <a:pt x="49" y="16"/>
                    <a:pt x="49" y="16"/>
                    <a:pt x="49" y="16"/>
                  </a:cubicBezTo>
                  <a:cubicBezTo>
                    <a:pt x="49" y="16"/>
                    <a:pt x="49" y="16"/>
                    <a:pt x="50" y="16"/>
                  </a:cubicBezTo>
                  <a:cubicBezTo>
                    <a:pt x="51" y="16"/>
                    <a:pt x="51" y="16"/>
                    <a:pt x="52" y="16"/>
                  </a:cubicBezTo>
                  <a:cubicBezTo>
                    <a:pt x="53" y="16"/>
                    <a:pt x="54" y="16"/>
                    <a:pt x="54" y="16"/>
                  </a:cubicBezTo>
                  <a:cubicBezTo>
                    <a:pt x="55" y="16"/>
                    <a:pt x="55" y="16"/>
                    <a:pt x="55" y="16"/>
                  </a:cubicBezTo>
                  <a:cubicBezTo>
                    <a:pt x="55" y="16"/>
                    <a:pt x="56" y="16"/>
                    <a:pt x="56" y="17"/>
                  </a:cubicBezTo>
                  <a:cubicBezTo>
                    <a:pt x="56" y="17"/>
                    <a:pt x="56" y="17"/>
                    <a:pt x="56" y="17"/>
                  </a:cubicBezTo>
                  <a:cubicBezTo>
                    <a:pt x="56" y="57"/>
                    <a:pt x="56" y="57"/>
                    <a:pt x="56" y="57"/>
                  </a:cubicBezTo>
                  <a:cubicBezTo>
                    <a:pt x="64" y="57"/>
                    <a:pt x="64" y="57"/>
                    <a:pt x="64" y="57"/>
                  </a:cubicBezTo>
                  <a:cubicBezTo>
                    <a:pt x="64" y="57"/>
                    <a:pt x="64" y="57"/>
                    <a:pt x="64" y="57"/>
                  </a:cubicBezTo>
                  <a:cubicBezTo>
                    <a:pt x="65" y="57"/>
                    <a:pt x="65" y="57"/>
                    <a:pt x="65" y="57"/>
                  </a:cubicBezTo>
                  <a:cubicBezTo>
                    <a:pt x="65" y="57"/>
                    <a:pt x="65" y="58"/>
                    <a:pt x="65" y="58"/>
                  </a:cubicBezTo>
                  <a:cubicBezTo>
                    <a:pt x="65" y="59"/>
                    <a:pt x="65" y="60"/>
                    <a:pt x="65" y="60"/>
                  </a:cubicBezTo>
                  <a:cubicBezTo>
                    <a:pt x="65" y="61"/>
                    <a:pt x="65" y="62"/>
                    <a:pt x="65" y="62"/>
                  </a:cubicBezTo>
                  <a:cubicBezTo>
                    <a:pt x="65" y="63"/>
                    <a:pt x="65" y="63"/>
                    <a:pt x="65" y="64"/>
                  </a:cubicBezTo>
                  <a:cubicBezTo>
                    <a:pt x="65" y="64"/>
                    <a:pt x="65" y="64"/>
                    <a:pt x="64" y="64"/>
                  </a:cubicBezTo>
                  <a:cubicBezTo>
                    <a:pt x="64" y="64"/>
                    <a:pt x="64" y="64"/>
                    <a:pt x="64" y="64"/>
                  </a:cubicBezTo>
                  <a:cubicBezTo>
                    <a:pt x="37" y="64"/>
                    <a:pt x="37" y="64"/>
                    <a:pt x="37" y="64"/>
                  </a:cubicBezTo>
                  <a:cubicBezTo>
                    <a:pt x="37" y="64"/>
                    <a:pt x="37" y="64"/>
                    <a:pt x="37" y="64"/>
                  </a:cubicBezTo>
                  <a:cubicBezTo>
                    <a:pt x="36" y="64"/>
                    <a:pt x="36" y="64"/>
                    <a:pt x="36" y="64"/>
                  </a:cubicBezTo>
                  <a:cubicBezTo>
                    <a:pt x="36" y="64"/>
                    <a:pt x="36" y="63"/>
                    <a:pt x="36" y="62"/>
                  </a:cubicBezTo>
                  <a:cubicBezTo>
                    <a:pt x="36" y="62"/>
                    <a:pt x="36" y="61"/>
                    <a:pt x="36" y="60"/>
                  </a:cubicBezTo>
                  <a:cubicBezTo>
                    <a:pt x="36" y="60"/>
                    <a:pt x="36" y="59"/>
                    <a:pt x="36" y="58"/>
                  </a:cubicBezTo>
                  <a:cubicBezTo>
                    <a:pt x="36" y="58"/>
                    <a:pt x="36" y="58"/>
                    <a:pt x="36" y="57"/>
                  </a:cubicBezTo>
                  <a:cubicBezTo>
                    <a:pt x="36" y="57"/>
                    <a:pt x="36" y="57"/>
                    <a:pt x="37" y="57"/>
                  </a:cubicBezTo>
                  <a:cubicBezTo>
                    <a:pt x="37" y="57"/>
                    <a:pt x="37" y="57"/>
                    <a:pt x="37" y="57"/>
                  </a:cubicBezTo>
                  <a:cubicBezTo>
                    <a:pt x="46" y="57"/>
                    <a:pt x="46" y="57"/>
                    <a:pt x="46" y="57"/>
                  </a:cubicBezTo>
                  <a:cubicBezTo>
                    <a:pt x="46" y="26"/>
                    <a:pt x="46" y="26"/>
                    <a:pt x="46" y="26"/>
                  </a:cubicBezTo>
                  <a:cubicBezTo>
                    <a:pt x="39" y="30"/>
                    <a:pt x="39" y="30"/>
                    <a:pt x="39" y="30"/>
                  </a:cubicBezTo>
                  <a:cubicBezTo>
                    <a:pt x="38" y="30"/>
                    <a:pt x="37" y="31"/>
                    <a:pt x="37" y="31"/>
                  </a:cubicBezTo>
                  <a:cubicBezTo>
                    <a:pt x="37" y="31"/>
                    <a:pt x="37" y="31"/>
                    <a:pt x="37" y="31"/>
                  </a:cubicBezTo>
                  <a:cubicBezTo>
                    <a:pt x="37" y="31"/>
                    <a:pt x="36" y="30"/>
                    <a:pt x="36" y="30"/>
                  </a:cubicBezTo>
                  <a:cubicBezTo>
                    <a:pt x="36" y="29"/>
                    <a:pt x="36" y="28"/>
                    <a:pt x="36" y="28"/>
                  </a:cubicBezTo>
                  <a:cubicBezTo>
                    <a:pt x="36" y="26"/>
                    <a:pt x="36" y="25"/>
                    <a:pt x="36" y="25"/>
                  </a:cubicBezTo>
                  <a:close/>
                  <a:moveTo>
                    <a:pt x="65" y="114"/>
                  </a:moveTo>
                  <a:cubicBezTo>
                    <a:pt x="65" y="117"/>
                    <a:pt x="64" y="120"/>
                    <a:pt x="62" y="122"/>
                  </a:cubicBezTo>
                  <a:cubicBezTo>
                    <a:pt x="61" y="124"/>
                    <a:pt x="59" y="126"/>
                    <a:pt x="57" y="127"/>
                  </a:cubicBezTo>
                  <a:cubicBezTo>
                    <a:pt x="55" y="128"/>
                    <a:pt x="52" y="129"/>
                    <a:pt x="49" y="129"/>
                  </a:cubicBezTo>
                  <a:cubicBezTo>
                    <a:pt x="46" y="129"/>
                    <a:pt x="43" y="128"/>
                    <a:pt x="41" y="127"/>
                  </a:cubicBezTo>
                  <a:cubicBezTo>
                    <a:pt x="39" y="126"/>
                    <a:pt x="37" y="124"/>
                    <a:pt x="35" y="122"/>
                  </a:cubicBezTo>
                  <a:cubicBezTo>
                    <a:pt x="34" y="121"/>
                    <a:pt x="33" y="118"/>
                    <a:pt x="33" y="115"/>
                  </a:cubicBezTo>
                  <a:cubicBezTo>
                    <a:pt x="32" y="112"/>
                    <a:pt x="32" y="108"/>
                    <a:pt x="32" y="105"/>
                  </a:cubicBezTo>
                  <a:cubicBezTo>
                    <a:pt x="32" y="101"/>
                    <a:pt x="32" y="97"/>
                    <a:pt x="33" y="94"/>
                  </a:cubicBezTo>
                  <a:cubicBezTo>
                    <a:pt x="33" y="91"/>
                    <a:pt x="35" y="89"/>
                    <a:pt x="36" y="87"/>
                  </a:cubicBezTo>
                  <a:cubicBezTo>
                    <a:pt x="37" y="85"/>
                    <a:pt x="39" y="83"/>
                    <a:pt x="41" y="81"/>
                  </a:cubicBezTo>
                  <a:cubicBezTo>
                    <a:pt x="43" y="80"/>
                    <a:pt x="46" y="80"/>
                    <a:pt x="49" y="80"/>
                  </a:cubicBezTo>
                  <a:cubicBezTo>
                    <a:pt x="53" y="80"/>
                    <a:pt x="55" y="80"/>
                    <a:pt x="58" y="81"/>
                  </a:cubicBezTo>
                  <a:cubicBezTo>
                    <a:pt x="60" y="83"/>
                    <a:pt x="62" y="84"/>
                    <a:pt x="63" y="86"/>
                  </a:cubicBezTo>
                  <a:cubicBezTo>
                    <a:pt x="64" y="88"/>
                    <a:pt x="65" y="90"/>
                    <a:pt x="65" y="94"/>
                  </a:cubicBezTo>
                  <a:cubicBezTo>
                    <a:pt x="66" y="97"/>
                    <a:pt x="66" y="100"/>
                    <a:pt x="66" y="104"/>
                  </a:cubicBezTo>
                  <a:cubicBezTo>
                    <a:pt x="67" y="108"/>
                    <a:pt x="66" y="111"/>
                    <a:pt x="65" y="114"/>
                  </a:cubicBezTo>
                  <a:close/>
                  <a:moveTo>
                    <a:pt x="103" y="126"/>
                  </a:moveTo>
                  <a:cubicBezTo>
                    <a:pt x="103" y="126"/>
                    <a:pt x="103" y="126"/>
                    <a:pt x="103" y="127"/>
                  </a:cubicBezTo>
                  <a:cubicBezTo>
                    <a:pt x="103" y="127"/>
                    <a:pt x="103" y="128"/>
                    <a:pt x="102" y="128"/>
                  </a:cubicBezTo>
                  <a:cubicBezTo>
                    <a:pt x="101" y="128"/>
                    <a:pt x="101" y="128"/>
                    <a:pt x="101" y="128"/>
                  </a:cubicBezTo>
                  <a:cubicBezTo>
                    <a:pt x="75" y="128"/>
                    <a:pt x="75" y="128"/>
                    <a:pt x="75" y="128"/>
                  </a:cubicBezTo>
                  <a:cubicBezTo>
                    <a:pt x="74" y="128"/>
                    <a:pt x="74" y="128"/>
                    <a:pt x="74" y="128"/>
                  </a:cubicBezTo>
                  <a:cubicBezTo>
                    <a:pt x="74" y="127"/>
                    <a:pt x="74" y="127"/>
                    <a:pt x="74" y="127"/>
                  </a:cubicBezTo>
                  <a:cubicBezTo>
                    <a:pt x="74" y="127"/>
                    <a:pt x="74" y="126"/>
                    <a:pt x="74" y="126"/>
                  </a:cubicBezTo>
                  <a:cubicBezTo>
                    <a:pt x="74" y="125"/>
                    <a:pt x="74" y="124"/>
                    <a:pt x="74" y="124"/>
                  </a:cubicBezTo>
                  <a:cubicBezTo>
                    <a:pt x="74" y="123"/>
                    <a:pt x="74" y="122"/>
                    <a:pt x="74" y="122"/>
                  </a:cubicBezTo>
                  <a:cubicBezTo>
                    <a:pt x="74" y="121"/>
                    <a:pt x="74" y="121"/>
                    <a:pt x="74" y="121"/>
                  </a:cubicBezTo>
                  <a:cubicBezTo>
                    <a:pt x="74" y="121"/>
                    <a:pt x="74" y="120"/>
                    <a:pt x="74" y="120"/>
                  </a:cubicBezTo>
                  <a:cubicBezTo>
                    <a:pt x="75" y="120"/>
                    <a:pt x="75" y="120"/>
                    <a:pt x="75" y="120"/>
                  </a:cubicBezTo>
                  <a:cubicBezTo>
                    <a:pt x="84" y="120"/>
                    <a:pt x="84" y="120"/>
                    <a:pt x="84" y="120"/>
                  </a:cubicBezTo>
                  <a:cubicBezTo>
                    <a:pt x="84" y="89"/>
                    <a:pt x="84" y="89"/>
                    <a:pt x="84" y="89"/>
                  </a:cubicBezTo>
                  <a:cubicBezTo>
                    <a:pt x="76" y="94"/>
                    <a:pt x="76" y="94"/>
                    <a:pt x="76" y="94"/>
                  </a:cubicBezTo>
                  <a:cubicBezTo>
                    <a:pt x="76" y="94"/>
                    <a:pt x="75" y="94"/>
                    <a:pt x="75" y="94"/>
                  </a:cubicBezTo>
                  <a:cubicBezTo>
                    <a:pt x="74" y="94"/>
                    <a:pt x="74" y="94"/>
                    <a:pt x="74" y="94"/>
                  </a:cubicBezTo>
                  <a:cubicBezTo>
                    <a:pt x="74" y="94"/>
                    <a:pt x="74" y="94"/>
                    <a:pt x="74" y="93"/>
                  </a:cubicBezTo>
                  <a:cubicBezTo>
                    <a:pt x="74" y="92"/>
                    <a:pt x="74" y="92"/>
                    <a:pt x="74" y="91"/>
                  </a:cubicBezTo>
                  <a:cubicBezTo>
                    <a:pt x="74" y="90"/>
                    <a:pt x="74" y="90"/>
                    <a:pt x="74" y="90"/>
                  </a:cubicBezTo>
                  <a:cubicBezTo>
                    <a:pt x="74" y="89"/>
                    <a:pt x="74" y="89"/>
                    <a:pt x="74" y="89"/>
                  </a:cubicBezTo>
                  <a:cubicBezTo>
                    <a:pt x="74" y="89"/>
                    <a:pt x="74" y="88"/>
                    <a:pt x="74" y="88"/>
                  </a:cubicBezTo>
                  <a:cubicBezTo>
                    <a:pt x="75" y="87"/>
                    <a:pt x="75" y="87"/>
                    <a:pt x="75" y="87"/>
                  </a:cubicBezTo>
                  <a:cubicBezTo>
                    <a:pt x="85" y="81"/>
                    <a:pt x="85" y="81"/>
                    <a:pt x="85" y="81"/>
                  </a:cubicBezTo>
                  <a:cubicBezTo>
                    <a:pt x="85" y="81"/>
                    <a:pt x="85" y="81"/>
                    <a:pt x="86" y="81"/>
                  </a:cubicBezTo>
                  <a:cubicBezTo>
                    <a:pt x="87" y="81"/>
                    <a:pt x="87" y="81"/>
                    <a:pt x="87" y="81"/>
                  </a:cubicBezTo>
                  <a:cubicBezTo>
                    <a:pt x="87" y="81"/>
                    <a:pt x="87" y="81"/>
                    <a:pt x="88" y="81"/>
                  </a:cubicBezTo>
                  <a:cubicBezTo>
                    <a:pt x="89" y="81"/>
                    <a:pt x="89" y="81"/>
                    <a:pt x="90" y="81"/>
                  </a:cubicBezTo>
                  <a:cubicBezTo>
                    <a:pt x="90" y="81"/>
                    <a:pt x="92" y="81"/>
                    <a:pt x="92" y="81"/>
                  </a:cubicBezTo>
                  <a:cubicBezTo>
                    <a:pt x="92" y="81"/>
                    <a:pt x="93" y="81"/>
                    <a:pt x="93" y="81"/>
                  </a:cubicBezTo>
                  <a:cubicBezTo>
                    <a:pt x="93" y="81"/>
                    <a:pt x="94" y="81"/>
                    <a:pt x="94" y="81"/>
                  </a:cubicBezTo>
                  <a:cubicBezTo>
                    <a:pt x="94" y="82"/>
                    <a:pt x="94" y="82"/>
                    <a:pt x="94" y="82"/>
                  </a:cubicBezTo>
                  <a:cubicBezTo>
                    <a:pt x="94" y="121"/>
                    <a:pt x="94" y="121"/>
                    <a:pt x="94" y="121"/>
                  </a:cubicBezTo>
                  <a:cubicBezTo>
                    <a:pt x="101" y="121"/>
                    <a:pt x="101" y="121"/>
                    <a:pt x="101" y="121"/>
                  </a:cubicBezTo>
                  <a:cubicBezTo>
                    <a:pt x="102" y="121"/>
                    <a:pt x="102" y="121"/>
                    <a:pt x="102" y="121"/>
                  </a:cubicBezTo>
                  <a:cubicBezTo>
                    <a:pt x="103" y="122"/>
                    <a:pt x="103" y="122"/>
                    <a:pt x="103" y="122"/>
                  </a:cubicBezTo>
                  <a:cubicBezTo>
                    <a:pt x="103" y="122"/>
                    <a:pt x="103" y="122"/>
                    <a:pt x="103" y="123"/>
                  </a:cubicBezTo>
                  <a:cubicBezTo>
                    <a:pt x="103" y="124"/>
                    <a:pt x="103" y="124"/>
                    <a:pt x="103" y="125"/>
                  </a:cubicBezTo>
                  <a:cubicBezTo>
                    <a:pt x="103" y="125"/>
                    <a:pt x="103" y="126"/>
                    <a:pt x="103" y="126"/>
                  </a:cubicBezTo>
                  <a:close/>
                  <a:moveTo>
                    <a:pt x="103" y="49"/>
                  </a:moveTo>
                  <a:cubicBezTo>
                    <a:pt x="103" y="53"/>
                    <a:pt x="102" y="55"/>
                    <a:pt x="100" y="57"/>
                  </a:cubicBezTo>
                  <a:cubicBezTo>
                    <a:pt x="99" y="59"/>
                    <a:pt x="97" y="61"/>
                    <a:pt x="95" y="62"/>
                  </a:cubicBezTo>
                  <a:cubicBezTo>
                    <a:pt x="93" y="64"/>
                    <a:pt x="90" y="64"/>
                    <a:pt x="87" y="64"/>
                  </a:cubicBezTo>
                  <a:cubicBezTo>
                    <a:pt x="83" y="64"/>
                    <a:pt x="81" y="64"/>
                    <a:pt x="78" y="62"/>
                  </a:cubicBezTo>
                  <a:cubicBezTo>
                    <a:pt x="76" y="61"/>
                    <a:pt x="74" y="60"/>
                    <a:pt x="73" y="58"/>
                  </a:cubicBezTo>
                  <a:cubicBezTo>
                    <a:pt x="72" y="56"/>
                    <a:pt x="71" y="53"/>
                    <a:pt x="71" y="50"/>
                  </a:cubicBezTo>
                  <a:cubicBezTo>
                    <a:pt x="70" y="47"/>
                    <a:pt x="70" y="44"/>
                    <a:pt x="70" y="40"/>
                  </a:cubicBezTo>
                  <a:cubicBezTo>
                    <a:pt x="70" y="36"/>
                    <a:pt x="70" y="33"/>
                    <a:pt x="71" y="30"/>
                  </a:cubicBezTo>
                  <a:cubicBezTo>
                    <a:pt x="71" y="26"/>
                    <a:pt x="73" y="24"/>
                    <a:pt x="74" y="22"/>
                  </a:cubicBezTo>
                  <a:cubicBezTo>
                    <a:pt x="75" y="20"/>
                    <a:pt x="77" y="18"/>
                    <a:pt x="79" y="17"/>
                  </a:cubicBezTo>
                  <a:cubicBezTo>
                    <a:pt x="81" y="16"/>
                    <a:pt x="84" y="15"/>
                    <a:pt x="87" y="15"/>
                  </a:cubicBezTo>
                  <a:cubicBezTo>
                    <a:pt x="90" y="15"/>
                    <a:pt x="93" y="16"/>
                    <a:pt x="96" y="17"/>
                  </a:cubicBezTo>
                  <a:cubicBezTo>
                    <a:pt x="97" y="18"/>
                    <a:pt x="99" y="19"/>
                    <a:pt x="101" y="21"/>
                  </a:cubicBezTo>
                  <a:cubicBezTo>
                    <a:pt x="102" y="23"/>
                    <a:pt x="103" y="26"/>
                    <a:pt x="103" y="29"/>
                  </a:cubicBezTo>
                  <a:cubicBezTo>
                    <a:pt x="104" y="32"/>
                    <a:pt x="104" y="35"/>
                    <a:pt x="104" y="39"/>
                  </a:cubicBezTo>
                  <a:cubicBezTo>
                    <a:pt x="105" y="43"/>
                    <a:pt x="104" y="46"/>
                    <a:pt x="103" y="4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nvGrpSpPr>
            <p:cNvPr id="119" name="Group 118">
              <a:extLst>
                <a:ext uri="{FF2B5EF4-FFF2-40B4-BE49-F238E27FC236}">
                  <a16:creationId xmlns:a16="http://schemas.microsoft.com/office/drawing/2014/main" id="{EB9021A7-267B-453C-9F19-3A1939399537}"/>
                </a:ext>
              </a:extLst>
            </p:cNvPr>
            <p:cNvGrpSpPr/>
            <p:nvPr/>
          </p:nvGrpSpPr>
          <p:grpSpPr>
            <a:xfrm>
              <a:off x="2514949" y="5290541"/>
              <a:ext cx="284339" cy="228502"/>
              <a:chOff x="2514949" y="5290541"/>
              <a:chExt cx="284339" cy="228502"/>
            </a:xfrm>
          </p:grpSpPr>
          <p:sp>
            <p:nvSpPr>
              <p:cNvPr id="290" name="Rectangle 56">
                <a:extLst>
                  <a:ext uri="{FF2B5EF4-FFF2-40B4-BE49-F238E27FC236}">
                    <a16:creationId xmlns:a16="http://schemas.microsoft.com/office/drawing/2014/main" id="{78BD22CF-052D-4971-9693-4B879A25564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1" name="Rectangle 57">
                <a:extLst>
                  <a:ext uri="{FF2B5EF4-FFF2-40B4-BE49-F238E27FC236}">
                    <a16:creationId xmlns:a16="http://schemas.microsoft.com/office/drawing/2014/main" id="{742566F4-8FD1-4D3A-A6E8-660850A23A24}"/>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2" name="Rectangle 58">
                <a:extLst>
                  <a:ext uri="{FF2B5EF4-FFF2-40B4-BE49-F238E27FC236}">
                    <a16:creationId xmlns:a16="http://schemas.microsoft.com/office/drawing/2014/main" id="{EAFF57AC-7B31-4E0A-A56A-64D9AB616091}"/>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3" name="Rectangle 59">
                <a:extLst>
                  <a:ext uri="{FF2B5EF4-FFF2-40B4-BE49-F238E27FC236}">
                    <a16:creationId xmlns:a16="http://schemas.microsoft.com/office/drawing/2014/main" id="{CB086BE4-2712-4BFA-AB90-C970FDE0089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4" name="Rectangle 60">
                <a:extLst>
                  <a:ext uri="{FF2B5EF4-FFF2-40B4-BE49-F238E27FC236}">
                    <a16:creationId xmlns:a16="http://schemas.microsoft.com/office/drawing/2014/main" id="{B84B2BD3-12BE-48CA-B44D-9716B8E17C1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5" name="Rectangle 61">
                <a:extLst>
                  <a:ext uri="{FF2B5EF4-FFF2-40B4-BE49-F238E27FC236}">
                    <a16:creationId xmlns:a16="http://schemas.microsoft.com/office/drawing/2014/main" id="{EB7859A5-6579-4856-8784-1F609DABEEF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6" name="Freeform 62">
                <a:extLst>
                  <a:ext uri="{FF2B5EF4-FFF2-40B4-BE49-F238E27FC236}">
                    <a16:creationId xmlns:a16="http://schemas.microsoft.com/office/drawing/2014/main" id="{EF76A8BE-BBD5-4C04-BBBA-D656B22B871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7" name="Freeform 63">
                <a:extLst>
                  <a:ext uri="{FF2B5EF4-FFF2-40B4-BE49-F238E27FC236}">
                    <a16:creationId xmlns:a16="http://schemas.microsoft.com/office/drawing/2014/main" id="{2595BF1E-AD56-4EE6-83AC-0CED5146C70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8" name="Freeform 64">
                <a:extLst>
                  <a:ext uri="{FF2B5EF4-FFF2-40B4-BE49-F238E27FC236}">
                    <a16:creationId xmlns:a16="http://schemas.microsoft.com/office/drawing/2014/main" id="{7116BDB5-745F-4F97-9B76-5176A075FB7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cxnSp>
          <p:nvCxnSpPr>
            <p:cNvPr id="343" name="Straight Connector 342">
              <a:extLst>
                <a:ext uri="{FF2B5EF4-FFF2-40B4-BE49-F238E27FC236}">
                  <a16:creationId xmlns:a16="http://schemas.microsoft.com/office/drawing/2014/main" id="{E950407C-FD14-468A-B8D9-3AFB90D95110}"/>
                </a:ext>
              </a:extLst>
            </p:cNvPr>
            <p:cNvCxnSpPr>
              <a:stCxn id="311" idx="1"/>
              <a:endCxn id="301" idx="3"/>
            </p:cNvCxnSpPr>
            <p:nvPr/>
          </p:nvCxnSpPr>
          <p:spPr>
            <a:xfrm flipH="1">
              <a:off x="4907597" y="5218164"/>
              <a:ext cx="268306" cy="1887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D1EB9DFE-FCCF-4F3C-BD45-D2007563C6DF}"/>
                </a:ext>
              </a:extLst>
            </p:cNvPr>
            <p:cNvCxnSpPr>
              <a:cxnSpLocks/>
              <a:stCxn id="321" idx="1"/>
            </p:cNvCxnSpPr>
            <p:nvPr/>
          </p:nvCxnSpPr>
          <p:spPr>
            <a:xfrm flipH="1">
              <a:off x="4903439" y="5401494"/>
              <a:ext cx="272464" cy="469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15139D1-D121-409F-91A7-59DBB8E9AC3D}"/>
                </a:ext>
              </a:extLst>
            </p:cNvPr>
            <p:cNvCxnSpPr>
              <a:cxnSpLocks/>
              <a:stCxn id="331" idx="1"/>
            </p:cNvCxnSpPr>
            <p:nvPr/>
          </p:nvCxnSpPr>
          <p:spPr>
            <a:xfrm flipH="1" flipV="1">
              <a:off x="4903439" y="5406186"/>
              <a:ext cx="272464" cy="178638"/>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0" name="Group 309">
              <a:extLst>
                <a:ext uri="{FF2B5EF4-FFF2-40B4-BE49-F238E27FC236}">
                  <a16:creationId xmlns:a16="http://schemas.microsoft.com/office/drawing/2014/main" id="{496B6D45-829B-4C94-B2E5-305DBFD4B4B6}"/>
                </a:ext>
              </a:extLst>
            </p:cNvPr>
            <p:cNvGrpSpPr/>
            <p:nvPr/>
          </p:nvGrpSpPr>
          <p:grpSpPr>
            <a:xfrm>
              <a:off x="5175903" y="5136111"/>
              <a:ext cx="204208" cy="164106"/>
              <a:chOff x="2514949" y="5290541"/>
              <a:chExt cx="284339" cy="228502"/>
            </a:xfrm>
          </p:grpSpPr>
          <p:sp>
            <p:nvSpPr>
              <p:cNvPr id="311" name="Rectangle 56">
                <a:extLst>
                  <a:ext uri="{FF2B5EF4-FFF2-40B4-BE49-F238E27FC236}">
                    <a16:creationId xmlns:a16="http://schemas.microsoft.com/office/drawing/2014/main" id="{74FD4343-7FDF-4972-8B14-02A4F95CF3A7}"/>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2" name="Rectangle 57">
                <a:extLst>
                  <a:ext uri="{FF2B5EF4-FFF2-40B4-BE49-F238E27FC236}">
                    <a16:creationId xmlns:a16="http://schemas.microsoft.com/office/drawing/2014/main" id="{3EDDA4D5-1D67-472B-AC17-FF81EC3EACB9}"/>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3" name="Rectangle 58">
                <a:extLst>
                  <a:ext uri="{FF2B5EF4-FFF2-40B4-BE49-F238E27FC236}">
                    <a16:creationId xmlns:a16="http://schemas.microsoft.com/office/drawing/2014/main" id="{96EB294A-20D3-4147-8C33-6FD4E6119316}"/>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4" name="Rectangle 59">
                <a:extLst>
                  <a:ext uri="{FF2B5EF4-FFF2-40B4-BE49-F238E27FC236}">
                    <a16:creationId xmlns:a16="http://schemas.microsoft.com/office/drawing/2014/main" id="{94DBA7D3-F68A-4606-885F-BC59BB32BB07}"/>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5" name="Rectangle 60">
                <a:extLst>
                  <a:ext uri="{FF2B5EF4-FFF2-40B4-BE49-F238E27FC236}">
                    <a16:creationId xmlns:a16="http://schemas.microsoft.com/office/drawing/2014/main" id="{61E97E5C-BA58-497B-8D6A-7379F59E60FE}"/>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6" name="Rectangle 61">
                <a:extLst>
                  <a:ext uri="{FF2B5EF4-FFF2-40B4-BE49-F238E27FC236}">
                    <a16:creationId xmlns:a16="http://schemas.microsoft.com/office/drawing/2014/main" id="{F9A56C47-ECAD-4129-B42D-6D64D4E9A2C5}"/>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7" name="Freeform 62">
                <a:extLst>
                  <a:ext uri="{FF2B5EF4-FFF2-40B4-BE49-F238E27FC236}">
                    <a16:creationId xmlns:a16="http://schemas.microsoft.com/office/drawing/2014/main" id="{F42F6446-0B36-4433-B905-4979E2ADA3B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8" name="Freeform 63">
                <a:extLst>
                  <a:ext uri="{FF2B5EF4-FFF2-40B4-BE49-F238E27FC236}">
                    <a16:creationId xmlns:a16="http://schemas.microsoft.com/office/drawing/2014/main" id="{E3D064E2-0FB6-4BED-8C71-04D2DFFFBE4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9" name="Freeform 64">
                <a:extLst>
                  <a:ext uri="{FF2B5EF4-FFF2-40B4-BE49-F238E27FC236}">
                    <a16:creationId xmlns:a16="http://schemas.microsoft.com/office/drawing/2014/main" id="{6C9CCBB5-A60F-4D88-8223-F4975AF16E91}"/>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20" name="Group 319">
              <a:extLst>
                <a:ext uri="{FF2B5EF4-FFF2-40B4-BE49-F238E27FC236}">
                  <a16:creationId xmlns:a16="http://schemas.microsoft.com/office/drawing/2014/main" id="{7D9A67CC-5107-4837-8A79-9ADE41BF8EAB}"/>
                </a:ext>
              </a:extLst>
            </p:cNvPr>
            <p:cNvGrpSpPr/>
            <p:nvPr/>
          </p:nvGrpSpPr>
          <p:grpSpPr>
            <a:xfrm>
              <a:off x="5175903" y="5319441"/>
              <a:ext cx="204208" cy="164106"/>
              <a:chOff x="2514949" y="5290541"/>
              <a:chExt cx="284339" cy="228502"/>
            </a:xfrm>
          </p:grpSpPr>
          <p:sp>
            <p:nvSpPr>
              <p:cNvPr id="321" name="Rectangle 56">
                <a:extLst>
                  <a:ext uri="{FF2B5EF4-FFF2-40B4-BE49-F238E27FC236}">
                    <a16:creationId xmlns:a16="http://schemas.microsoft.com/office/drawing/2014/main" id="{880C7255-D3DB-45B7-B1EA-E92EA6ECEB34}"/>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2" name="Rectangle 57">
                <a:extLst>
                  <a:ext uri="{FF2B5EF4-FFF2-40B4-BE49-F238E27FC236}">
                    <a16:creationId xmlns:a16="http://schemas.microsoft.com/office/drawing/2014/main" id="{83844B09-6456-4A5B-92CA-4D5608D71F3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3" name="Rectangle 58">
                <a:extLst>
                  <a:ext uri="{FF2B5EF4-FFF2-40B4-BE49-F238E27FC236}">
                    <a16:creationId xmlns:a16="http://schemas.microsoft.com/office/drawing/2014/main" id="{20F5560A-C31E-4624-98BE-E596D0BE2740}"/>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4" name="Rectangle 59">
                <a:extLst>
                  <a:ext uri="{FF2B5EF4-FFF2-40B4-BE49-F238E27FC236}">
                    <a16:creationId xmlns:a16="http://schemas.microsoft.com/office/drawing/2014/main" id="{41AA3257-B781-4076-BC60-F1A18D237AE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5" name="Rectangle 60">
                <a:extLst>
                  <a:ext uri="{FF2B5EF4-FFF2-40B4-BE49-F238E27FC236}">
                    <a16:creationId xmlns:a16="http://schemas.microsoft.com/office/drawing/2014/main" id="{2770CF40-71CD-4174-8EB0-5B7D0716EAB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6" name="Rectangle 61">
                <a:extLst>
                  <a:ext uri="{FF2B5EF4-FFF2-40B4-BE49-F238E27FC236}">
                    <a16:creationId xmlns:a16="http://schemas.microsoft.com/office/drawing/2014/main" id="{5F552C7F-0E77-4423-89E0-3F456CB5CB4A}"/>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7" name="Freeform 62">
                <a:extLst>
                  <a:ext uri="{FF2B5EF4-FFF2-40B4-BE49-F238E27FC236}">
                    <a16:creationId xmlns:a16="http://schemas.microsoft.com/office/drawing/2014/main" id="{0330C607-82F8-46B1-BFE6-EAA8B332B7FD}"/>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8" name="Freeform 63">
                <a:extLst>
                  <a:ext uri="{FF2B5EF4-FFF2-40B4-BE49-F238E27FC236}">
                    <a16:creationId xmlns:a16="http://schemas.microsoft.com/office/drawing/2014/main" id="{AAA84F75-F3A7-45C5-8AA1-28297BE9B9F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9" name="Freeform 64">
                <a:extLst>
                  <a:ext uri="{FF2B5EF4-FFF2-40B4-BE49-F238E27FC236}">
                    <a16:creationId xmlns:a16="http://schemas.microsoft.com/office/drawing/2014/main" id="{35797EF9-4D19-4EA2-99E7-B1047A79220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30" name="Group 329">
              <a:extLst>
                <a:ext uri="{FF2B5EF4-FFF2-40B4-BE49-F238E27FC236}">
                  <a16:creationId xmlns:a16="http://schemas.microsoft.com/office/drawing/2014/main" id="{92A96A5F-7290-4496-887D-B0DBD5D826BC}"/>
                </a:ext>
              </a:extLst>
            </p:cNvPr>
            <p:cNvGrpSpPr/>
            <p:nvPr/>
          </p:nvGrpSpPr>
          <p:grpSpPr>
            <a:xfrm>
              <a:off x="5175903" y="5502771"/>
              <a:ext cx="204208" cy="164106"/>
              <a:chOff x="2514949" y="5290541"/>
              <a:chExt cx="284339" cy="228502"/>
            </a:xfrm>
          </p:grpSpPr>
          <p:sp>
            <p:nvSpPr>
              <p:cNvPr id="331" name="Rectangle 56">
                <a:extLst>
                  <a:ext uri="{FF2B5EF4-FFF2-40B4-BE49-F238E27FC236}">
                    <a16:creationId xmlns:a16="http://schemas.microsoft.com/office/drawing/2014/main" id="{6B9BC65E-C106-4DC9-82C7-68206BF22F2D}"/>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2" name="Rectangle 57">
                <a:extLst>
                  <a:ext uri="{FF2B5EF4-FFF2-40B4-BE49-F238E27FC236}">
                    <a16:creationId xmlns:a16="http://schemas.microsoft.com/office/drawing/2014/main" id="{BE200CAD-B938-4817-95A3-E6607256339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3" name="Rectangle 58">
                <a:extLst>
                  <a:ext uri="{FF2B5EF4-FFF2-40B4-BE49-F238E27FC236}">
                    <a16:creationId xmlns:a16="http://schemas.microsoft.com/office/drawing/2014/main" id="{996C2919-D489-434E-9E2F-72C3D5D4D9DB}"/>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4" name="Rectangle 59">
                <a:extLst>
                  <a:ext uri="{FF2B5EF4-FFF2-40B4-BE49-F238E27FC236}">
                    <a16:creationId xmlns:a16="http://schemas.microsoft.com/office/drawing/2014/main" id="{7A9355EC-176C-4EEC-BE4B-FCA9E502FC9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5" name="Rectangle 60">
                <a:extLst>
                  <a:ext uri="{FF2B5EF4-FFF2-40B4-BE49-F238E27FC236}">
                    <a16:creationId xmlns:a16="http://schemas.microsoft.com/office/drawing/2014/main" id="{3E055000-45F3-426A-84BE-C586DF25007B}"/>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6" name="Rectangle 61">
                <a:extLst>
                  <a:ext uri="{FF2B5EF4-FFF2-40B4-BE49-F238E27FC236}">
                    <a16:creationId xmlns:a16="http://schemas.microsoft.com/office/drawing/2014/main" id="{0C7572ED-B9B6-4682-B092-FE091E1EC2C4}"/>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7" name="Freeform 62">
                <a:extLst>
                  <a:ext uri="{FF2B5EF4-FFF2-40B4-BE49-F238E27FC236}">
                    <a16:creationId xmlns:a16="http://schemas.microsoft.com/office/drawing/2014/main" id="{6A88D57A-D9F5-4C80-A1A9-C261A8321187}"/>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8" name="Freeform 63">
                <a:extLst>
                  <a:ext uri="{FF2B5EF4-FFF2-40B4-BE49-F238E27FC236}">
                    <a16:creationId xmlns:a16="http://schemas.microsoft.com/office/drawing/2014/main" id="{524079F7-9828-4C0B-95E7-7D419B18B37E}"/>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9" name="Freeform 64">
                <a:extLst>
                  <a:ext uri="{FF2B5EF4-FFF2-40B4-BE49-F238E27FC236}">
                    <a16:creationId xmlns:a16="http://schemas.microsoft.com/office/drawing/2014/main" id="{1D95DEA9-01F3-4F48-9B80-26D842A3AD16}"/>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00" name="Group 299">
              <a:extLst>
                <a:ext uri="{FF2B5EF4-FFF2-40B4-BE49-F238E27FC236}">
                  <a16:creationId xmlns:a16="http://schemas.microsoft.com/office/drawing/2014/main" id="{58A603CA-2B1F-429B-856B-91D6215F92BA}"/>
                </a:ext>
              </a:extLst>
            </p:cNvPr>
            <p:cNvGrpSpPr/>
            <p:nvPr/>
          </p:nvGrpSpPr>
          <p:grpSpPr>
            <a:xfrm>
              <a:off x="4623258" y="5292688"/>
              <a:ext cx="284339" cy="228502"/>
              <a:chOff x="2514949" y="5290541"/>
              <a:chExt cx="284339" cy="228502"/>
            </a:xfrm>
          </p:grpSpPr>
          <p:sp>
            <p:nvSpPr>
              <p:cNvPr id="301" name="Rectangle 56">
                <a:extLst>
                  <a:ext uri="{FF2B5EF4-FFF2-40B4-BE49-F238E27FC236}">
                    <a16:creationId xmlns:a16="http://schemas.microsoft.com/office/drawing/2014/main" id="{301B761B-84E1-48D8-A96D-9AA88EB9841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2" name="Rectangle 57">
                <a:extLst>
                  <a:ext uri="{FF2B5EF4-FFF2-40B4-BE49-F238E27FC236}">
                    <a16:creationId xmlns:a16="http://schemas.microsoft.com/office/drawing/2014/main" id="{EA1383E2-175B-4D82-AC37-D12AA132ED92}"/>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3" name="Rectangle 58">
                <a:extLst>
                  <a:ext uri="{FF2B5EF4-FFF2-40B4-BE49-F238E27FC236}">
                    <a16:creationId xmlns:a16="http://schemas.microsoft.com/office/drawing/2014/main" id="{CE536714-23C4-4120-9E8E-9B531E115E5D}"/>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4" name="Rectangle 59">
                <a:extLst>
                  <a:ext uri="{FF2B5EF4-FFF2-40B4-BE49-F238E27FC236}">
                    <a16:creationId xmlns:a16="http://schemas.microsoft.com/office/drawing/2014/main" id="{5EEF1F9D-304E-41D0-9B33-479FFF1EAC8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5" name="Rectangle 60">
                <a:extLst>
                  <a:ext uri="{FF2B5EF4-FFF2-40B4-BE49-F238E27FC236}">
                    <a16:creationId xmlns:a16="http://schemas.microsoft.com/office/drawing/2014/main" id="{22199CED-0526-4ACA-B032-A6A293FE72FA}"/>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6" name="Rectangle 61">
                <a:extLst>
                  <a:ext uri="{FF2B5EF4-FFF2-40B4-BE49-F238E27FC236}">
                    <a16:creationId xmlns:a16="http://schemas.microsoft.com/office/drawing/2014/main" id="{A7033C60-1D74-48CD-B1DC-4C5CC6A56A2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7" name="Freeform 62">
                <a:extLst>
                  <a:ext uri="{FF2B5EF4-FFF2-40B4-BE49-F238E27FC236}">
                    <a16:creationId xmlns:a16="http://schemas.microsoft.com/office/drawing/2014/main" id="{4304C6B5-3025-4AB4-B69B-7EADBFE8C6BA}"/>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8" name="Freeform 63">
                <a:extLst>
                  <a:ext uri="{FF2B5EF4-FFF2-40B4-BE49-F238E27FC236}">
                    <a16:creationId xmlns:a16="http://schemas.microsoft.com/office/drawing/2014/main" id="{9A8BFC4A-2603-4F57-A329-9687474FE1A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9" name="Freeform 64">
                <a:extLst>
                  <a:ext uri="{FF2B5EF4-FFF2-40B4-BE49-F238E27FC236}">
                    <a16:creationId xmlns:a16="http://schemas.microsoft.com/office/drawing/2014/main" id="{64690CC9-83D6-40A3-879E-66B2E0AAF86B}"/>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350" name="Rectangle 47">
              <a:extLst>
                <a:ext uri="{FF2B5EF4-FFF2-40B4-BE49-F238E27FC236}">
                  <a16:creationId xmlns:a16="http://schemas.microsoft.com/office/drawing/2014/main" id="{D37DFFCB-256B-4567-9BB5-7309C8A4F1E3}"/>
                </a:ext>
              </a:extLst>
            </p:cNvPr>
            <p:cNvSpPr>
              <a:spLocks noChangeArrowheads="1"/>
            </p:cNvSpPr>
            <p:nvPr/>
          </p:nvSpPr>
          <p:spPr bwMode="auto">
            <a:xfrm>
              <a:off x="2596160" y="6005909"/>
              <a:ext cx="714657"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Stores in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blob storage</a:t>
              </a:r>
            </a:p>
          </p:txBody>
        </p:sp>
        <p:sp>
          <p:nvSpPr>
            <p:cNvPr id="351" name="Rectangle 47">
              <a:extLst>
                <a:ext uri="{FF2B5EF4-FFF2-40B4-BE49-F238E27FC236}">
                  <a16:creationId xmlns:a16="http://schemas.microsoft.com/office/drawing/2014/main" id="{758E0FD9-4D29-4BD9-858E-C95B3081D61D}"/>
                </a:ext>
              </a:extLst>
            </p:cNvPr>
            <p:cNvSpPr>
              <a:spLocks noChangeArrowheads="1"/>
            </p:cNvSpPr>
            <p:nvPr/>
          </p:nvSpPr>
          <p:spPr bwMode="auto">
            <a:xfrm>
              <a:off x="4538197" y="6005909"/>
              <a:ext cx="919359"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Produces scaled</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images</a:t>
              </a:r>
            </a:p>
          </p:txBody>
        </p:sp>
      </p:grpSp>
      <p:grpSp>
        <p:nvGrpSpPr>
          <p:cNvPr id="448" name="Group 447">
            <a:extLst>
              <a:ext uri="{FF2B5EF4-FFF2-40B4-BE49-F238E27FC236}">
                <a16:creationId xmlns:a16="http://schemas.microsoft.com/office/drawing/2014/main" id="{9CE69F5A-A6C2-46D1-8E1B-D3B888AC485C}"/>
              </a:ext>
            </a:extLst>
          </p:cNvPr>
          <p:cNvGrpSpPr/>
          <p:nvPr/>
        </p:nvGrpSpPr>
        <p:grpSpPr>
          <a:xfrm>
            <a:off x="6162635" y="2092548"/>
            <a:ext cx="5118438" cy="2032166"/>
            <a:chOff x="6240725" y="1916792"/>
            <a:chExt cx="5733470" cy="2276351"/>
          </a:xfrm>
        </p:grpSpPr>
        <p:sp>
          <p:nvSpPr>
            <p:cNvPr id="15" name="Rectangle 14">
              <a:extLst>
                <a:ext uri="{FF2B5EF4-FFF2-40B4-BE49-F238E27FC236}">
                  <a16:creationId xmlns:a16="http://schemas.microsoft.com/office/drawing/2014/main" id="{624CE282-52C3-43BF-9544-BCDCF761F82D}"/>
                </a:ext>
              </a:extLst>
            </p:cNvPr>
            <p:cNvSpPr/>
            <p:nvPr/>
          </p:nvSpPr>
          <p:spPr bwMode="auto">
            <a:xfrm>
              <a:off x="6240725" y="1916792"/>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Timer-based processing</a:t>
              </a:r>
            </a:p>
          </p:txBody>
        </p:sp>
        <p:sp>
          <p:nvSpPr>
            <p:cNvPr id="352" name="Rectangle 47">
              <a:extLst>
                <a:ext uri="{FF2B5EF4-FFF2-40B4-BE49-F238E27FC236}">
                  <a16:creationId xmlns:a16="http://schemas.microsoft.com/office/drawing/2014/main" id="{A016DE09-C949-4826-82FE-2C731598510E}"/>
                </a:ext>
              </a:extLst>
            </p:cNvPr>
            <p:cNvSpPr>
              <a:spLocks noChangeArrowheads="1"/>
            </p:cNvSpPr>
            <p:nvPr/>
          </p:nvSpPr>
          <p:spPr bwMode="auto">
            <a:xfrm>
              <a:off x="10874621" y="3774773"/>
              <a:ext cx="642832"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Clean table</a:t>
              </a:r>
            </a:p>
          </p:txBody>
        </p:sp>
        <p:sp>
          <p:nvSpPr>
            <p:cNvPr id="353" name="Rectangle 47">
              <a:extLst>
                <a:ext uri="{FF2B5EF4-FFF2-40B4-BE49-F238E27FC236}">
                  <a16:creationId xmlns:a16="http://schemas.microsoft.com/office/drawing/2014/main" id="{E7EC1039-2495-454F-843D-A87ED890D075}"/>
                </a:ext>
              </a:extLst>
            </p:cNvPr>
            <p:cNvSpPr>
              <a:spLocks noChangeArrowheads="1"/>
            </p:cNvSpPr>
            <p:nvPr/>
          </p:nvSpPr>
          <p:spPr bwMode="auto">
            <a:xfrm>
              <a:off x="6688442" y="3774773"/>
              <a:ext cx="488410"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Every 15</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minutes</a:t>
              </a:r>
            </a:p>
          </p:txBody>
        </p:sp>
        <p:cxnSp>
          <p:nvCxnSpPr>
            <p:cNvPr id="354" name="Straight Arrow Connector 353">
              <a:extLst>
                <a:ext uri="{FF2B5EF4-FFF2-40B4-BE49-F238E27FC236}">
                  <a16:creationId xmlns:a16="http://schemas.microsoft.com/office/drawing/2014/main" id="{9084BA1B-3F02-4144-9F4D-05E3819E4A66}"/>
                </a:ext>
              </a:extLst>
            </p:cNvPr>
            <p:cNvCxnSpPr>
              <a:cxnSpLocks/>
            </p:cNvCxnSpPr>
            <p:nvPr/>
          </p:nvCxnSpPr>
          <p:spPr>
            <a:xfrm>
              <a:off x="7355130" y="3089583"/>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55" name="Rectangle: Rounded Corners 354">
              <a:extLst>
                <a:ext uri="{FF2B5EF4-FFF2-40B4-BE49-F238E27FC236}">
                  <a16:creationId xmlns:a16="http://schemas.microsoft.com/office/drawing/2014/main" id="{AD63F75C-2E4A-4CC0-A995-29E49D9FCA71}"/>
                </a:ext>
              </a:extLst>
            </p:cNvPr>
            <p:cNvSpPr/>
            <p:nvPr/>
          </p:nvSpPr>
          <p:spPr bwMode="auto">
            <a:xfrm>
              <a:off x="7914489" y="2640283"/>
              <a:ext cx="2183095"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6" name="Group 355">
              <a:extLst>
                <a:ext uri="{FF2B5EF4-FFF2-40B4-BE49-F238E27FC236}">
                  <a16:creationId xmlns:a16="http://schemas.microsoft.com/office/drawing/2014/main" id="{47A09E7C-50B9-4E5C-87CF-CEAD89B35496}"/>
                </a:ext>
              </a:extLst>
            </p:cNvPr>
            <p:cNvGrpSpPr/>
            <p:nvPr/>
          </p:nvGrpSpPr>
          <p:grpSpPr>
            <a:xfrm>
              <a:off x="7917950" y="2524829"/>
              <a:ext cx="452260" cy="417074"/>
              <a:chOff x="7989965" y="5173839"/>
              <a:chExt cx="308230" cy="284249"/>
            </a:xfrm>
          </p:grpSpPr>
          <p:sp>
            <p:nvSpPr>
              <p:cNvPr id="357" name="Rectangle 356">
                <a:extLst>
                  <a:ext uri="{FF2B5EF4-FFF2-40B4-BE49-F238E27FC236}">
                    <a16:creationId xmlns:a16="http://schemas.microsoft.com/office/drawing/2014/main" id="{33A508FE-39D6-4943-8A0B-A8E4A01ACD8D}"/>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8" name="Group 357">
                <a:extLst>
                  <a:ext uri="{FF2B5EF4-FFF2-40B4-BE49-F238E27FC236}">
                    <a16:creationId xmlns:a16="http://schemas.microsoft.com/office/drawing/2014/main" id="{3EDA1E25-5EEE-49D0-90F4-CB777F939AA1}"/>
                  </a:ext>
                </a:extLst>
              </p:cNvPr>
              <p:cNvGrpSpPr/>
              <p:nvPr/>
            </p:nvGrpSpPr>
            <p:grpSpPr>
              <a:xfrm>
                <a:off x="7989965" y="5173839"/>
                <a:ext cx="308230" cy="284249"/>
                <a:chOff x="7875624" y="5410159"/>
                <a:chExt cx="308230" cy="284249"/>
              </a:xfrm>
            </p:grpSpPr>
            <p:sp>
              <p:nvSpPr>
                <p:cNvPr id="359" name="Freeform 17">
                  <a:extLst>
                    <a:ext uri="{FF2B5EF4-FFF2-40B4-BE49-F238E27FC236}">
                      <a16:creationId xmlns:a16="http://schemas.microsoft.com/office/drawing/2014/main" id="{048E1557-061D-43C6-BA1F-E95EC92F73AC}"/>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360" name="Group 359">
                  <a:extLst>
                    <a:ext uri="{FF2B5EF4-FFF2-40B4-BE49-F238E27FC236}">
                      <a16:creationId xmlns:a16="http://schemas.microsoft.com/office/drawing/2014/main" id="{E058B922-0404-4E1B-8F94-E6AA593E50EB}"/>
                    </a:ext>
                  </a:extLst>
                </p:cNvPr>
                <p:cNvGrpSpPr/>
                <p:nvPr/>
              </p:nvGrpSpPr>
              <p:grpSpPr>
                <a:xfrm>
                  <a:off x="7875624" y="5410159"/>
                  <a:ext cx="308230" cy="284249"/>
                  <a:chOff x="7875624" y="5410159"/>
                  <a:chExt cx="308230" cy="284249"/>
                </a:xfrm>
              </p:grpSpPr>
              <p:sp>
                <p:nvSpPr>
                  <p:cNvPr id="361" name="Freeform 15">
                    <a:extLst>
                      <a:ext uri="{FF2B5EF4-FFF2-40B4-BE49-F238E27FC236}">
                        <a16:creationId xmlns:a16="http://schemas.microsoft.com/office/drawing/2014/main" id="{8C8EE485-9B72-48E9-83AF-3B56E1DC5FC2}"/>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2" name="Freeform 16">
                    <a:extLst>
                      <a:ext uri="{FF2B5EF4-FFF2-40B4-BE49-F238E27FC236}">
                        <a16:creationId xmlns:a16="http://schemas.microsoft.com/office/drawing/2014/main" id="{0FBD3154-6FFB-4EAD-AC2B-D0E23668A37F}"/>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3" name="Freeform 19">
                    <a:extLst>
                      <a:ext uri="{FF2B5EF4-FFF2-40B4-BE49-F238E27FC236}">
                        <a16:creationId xmlns:a16="http://schemas.microsoft.com/office/drawing/2014/main" id="{464D5A4E-97F9-4EA2-9089-5A7BDCACDB30}"/>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364" name="Straight Arrow Connector 363">
              <a:extLst>
                <a:ext uri="{FF2B5EF4-FFF2-40B4-BE49-F238E27FC236}">
                  <a16:creationId xmlns:a16="http://schemas.microsoft.com/office/drawing/2014/main" id="{F72A0408-89DA-43C3-852A-04462FDCB9FD}"/>
                </a:ext>
              </a:extLst>
            </p:cNvPr>
            <p:cNvCxnSpPr>
              <a:cxnSpLocks/>
            </p:cNvCxnSpPr>
            <p:nvPr/>
          </p:nvCxnSpPr>
          <p:spPr>
            <a:xfrm>
              <a:off x="10124063" y="3143516"/>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65" name="Rectangle 47">
              <a:extLst>
                <a:ext uri="{FF2B5EF4-FFF2-40B4-BE49-F238E27FC236}">
                  <a16:creationId xmlns:a16="http://schemas.microsoft.com/office/drawing/2014/main" id="{3DCF0CD5-ED59-418B-9C51-8D9A5578B328}"/>
                </a:ext>
              </a:extLst>
            </p:cNvPr>
            <p:cNvSpPr>
              <a:spLocks noChangeArrowheads="1"/>
            </p:cNvSpPr>
            <p:nvPr/>
          </p:nvSpPr>
          <p:spPr bwMode="auto">
            <a:xfrm>
              <a:off x="8352276" y="3774773"/>
              <a:ext cx="1524482"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Find and clean invalid data</a:t>
              </a:r>
            </a:p>
          </p:txBody>
        </p:sp>
        <p:sp>
          <p:nvSpPr>
            <p:cNvPr id="366" name="Rectangle: Rounded Corners 365">
              <a:extLst>
                <a:ext uri="{FF2B5EF4-FFF2-40B4-BE49-F238E27FC236}">
                  <a16:creationId xmlns:a16="http://schemas.microsoft.com/office/drawing/2014/main" id="{9CB035BB-7D89-405C-AA4B-45F28CC7367A}"/>
                </a:ext>
              </a:extLst>
            </p:cNvPr>
            <p:cNvSpPr/>
            <p:nvPr/>
          </p:nvSpPr>
          <p:spPr bwMode="auto">
            <a:xfrm>
              <a:off x="1070913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67" name="Group 366">
              <a:extLst>
                <a:ext uri="{FF2B5EF4-FFF2-40B4-BE49-F238E27FC236}">
                  <a16:creationId xmlns:a16="http://schemas.microsoft.com/office/drawing/2014/main" id="{A2863F50-0AAC-4C49-A26A-3BCB617F1B14}"/>
                </a:ext>
              </a:extLst>
            </p:cNvPr>
            <p:cNvGrpSpPr/>
            <p:nvPr/>
          </p:nvGrpSpPr>
          <p:grpSpPr>
            <a:xfrm>
              <a:off x="10904663" y="2851700"/>
              <a:ext cx="583805" cy="499815"/>
              <a:chOff x="5888038" y="3135313"/>
              <a:chExt cx="1125538" cy="963612"/>
            </a:xfrm>
          </p:grpSpPr>
          <p:sp>
            <p:nvSpPr>
              <p:cNvPr id="368" name="Freeform 21">
                <a:extLst>
                  <a:ext uri="{FF2B5EF4-FFF2-40B4-BE49-F238E27FC236}">
                    <a16:creationId xmlns:a16="http://schemas.microsoft.com/office/drawing/2014/main" id="{7A01D638-C6A0-4E4E-B711-E1B023DD374C}"/>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69" name="Freeform 22">
                <a:extLst>
                  <a:ext uri="{FF2B5EF4-FFF2-40B4-BE49-F238E27FC236}">
                    <a16:creationId xmlns:a16="http://schemas.microsoft.com/office/drawing/2014/main" id="{F9234607-A8C3-4956-846D-44070E63FAF4}"/>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0" name="Rectangle 369">
                <a:extLst>
                  <a:ext uri="{FF2B5EF4-FFF2-40B4-BE49-F238E27FC236}">
                    <a16:creationId xmlns:a16="http://schemas.microsoft.com/office/drawing/2014/main" id="{AC30A465-E8B7-4B48-A1A4-6BEA6412ECF4}"/>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1" name="Rectangle 370">
                <a:extLst>
                  <a:ext uri="{FF2B5EF4-FFF2-40B4-BE49-F238E27FC236}">
                    <a16:creationId xmlns:a16="http://schemas.microsoft.com/office/drawing/2014/main" id="{C20069BB-7532-4C2C-8C13-222E096ECAD8}"/>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2" name="Rectangle 371">
                <a:extLst>
                  <a:ext uri="{FF2B5EF4-FFF2-40B4-BE49-F238E27FC236}">
                    <a16:creationId xmlns:a16="http://schemas.microsoft.com/office/drawing/2014/main" id="{29A64320-3E70-4A5A-9602-240586EB2E4F}"/>
                  </a:ext>
                </a:extLst>
              </p:cNvPr>
              <p:cNvSpPr>
                <a:spLocks noChangeArrowheads="1"/>
              </p:cNvSpPr>
              <p:nvPr/>
            </p:nvSpPr>
            <p:spPr bwMode="auto">
              <a:xfrm>
                <a:off x="6311900"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3" name="Rectangle 372">
                <a:extLst>
                  <a:ext uri="{FF2B5EF4-FFF2-40B4-BE49-F238E27FC236}">
                    <a16:creationId xmlns:a16="http://schemas.microsoft.com/office/drawing/2014/main" id="{E31BB4B2-AE7D-4059-B1C9-3C183EB044C0}"/>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4" name="Rectangle 373">
                <a:extLst>
                  <a:ext uri="{FF2B5EF4-FFF2-40B4-BE49-F238E27FC236}">
                    <a16:creationId xmlns:a16="http://schemas.microsoft.com/office/drawing/2014/main" id="{AC9B8034-7533-4766-B9D7-0CC41684B7DB}"/>
                  </a:ext>
                </a:extLst>
              </p:cNvPr>
              <p:cNvSpPr>
                <a:spLocks noChangeArrowheads="1"/>
              </p:cNvSpPr>
              <p:nvPr/>
            </p:nvSpPr>
            <p:spPr bwMode="auto">
              <a:xfrm>
                <a:off x="6650038"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5" name="Rectangle 374">
                <a:extLst>
                  <a:ext uri="{FF2B5EF4-FFF2-40B4-BE49-F238E27FC236}">
                    <a16:creationId xmlns:a16="http://schemas.microsoft.com/office/drawing/2014/main" id="{7F93BE43-9318-4066-A96D-1BE2434A4EBF}"/>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6" name="Rectangle 375">
                <a:extLst>
                  <a:ext uri="{FF2B5EF4-FFF2-40B4-BE49-F238E27FC236}">
                    <a16:creationId xmlns:a16="http://schemas.microsoft.com/office/drawing/2014/main" id="{062A5078-3E05-473B-96AB-610CFD19B41E}"/>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7" name="Rectangle 376">
                <a:extLst>
                  <a:ext uri="{FF2B5EF4-FFF2-40B4-BE49-F238E27FC236}">
                    <a16:creationId xmlns:a16="http://schemas.microsoft.com/office/drawing/2014/main" id="{0D1011B9-643D-45F4-9DA4-E0742F0B43B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8" name="Rectangle 377">
                <a:extLst>
                  <a:ext uri="{FF2B5EF4-FFF2-40B4-BE49-F238E27FC236}">
                    <a16:creationId xmlns:a16="http://schemas.microsoft.com/office/drawing/2014/main" id="{EB512BE9-15BD-4CD4-9045-8095819D0B26}"/>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9" name="Rectangle 378">
                <a:extLst>
                  <a:ext uri="{FF2B5EF4-FFF2-40B4-BE49-F238E27FC236}">
                    <a16:creationId xmlns:a16="http://schemas.microsoft.com/office/drawing/2014/main" id="{D51B41DB-0CF4-471C-87FD-37AE223E4996}"/>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0" name="Rectangle 379">
                <a:extLst>
                  <a:ext uri="{FF2B5EF4-FFF2-40B4-BE49-F238E27FC236}">
                    <a16:creationId xmlns:a16="http://schemas.microsoft.com/office/drawing/2014/main" id="{10A3F862-CB78-4A92-93E4-29499F835472}"/>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1" name="Rectangle 380">
                <a:extLst>
                  <a:ext uri="{FF2B5EF4-FFF2-40B4-BE49-F238E27FC236}">
                    <a16:creationId xmlns:a16="http://schemas.microsoft.com/office/drawing/2014/main" id="{B77B1806-6248-46FC-91F5-3CCD03ED31E0}"/>
                  </a:ext>
                </a:extLst>
              </p:cNvPr>
              <p:cNvSpPr>
                <a:spLocks noChangeArrowheads="1"/>
              </p:cNvSpPr>
              <p:nvPr/>
            </p:nvSpPr>
            <p:spPr bwMode="auto">
              <a:xfrm>
                <a:off x="5973763" y="384333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2" name="Rectangle 381">
                <a:extLst>
                  <a:ext uri="{FF2B5EF4-FFF2-40B4-BE49-F238E27FC236}">
                    <a16:creationId xmlns:a16="http://schemas.microsoft.com/office/drawing/2014/main" id="{7902386E-B08D-41DB-801E-F3CC78984426}"/>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3" name="Rectangle 382">
                <a:extLst>
                  <a:ext uri="{FF2B5EF4-FFF2-40B4-BE49-F238E27FC236}">
                    <a16:creationId xmlns:a16="http://schemas.microsoft.com/office/drawing/2014/main" id="{02AA4D50-E5C5-439D-BE82-6EB50C0FB78B}"/>
                  </a:ext>
                </a:extLst>
              </p:cNvPr>
              <p:cNvSpPr>
                <a:spLocks noChangeArrowheads="1"/>
              </p:cNvSpPr>
              <p:nvPr/>
            </p:nvSpPr>
            <p:spPr bwMode="auto">
              <a:xfrm>
                <a:off x="6311900"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4" name="Rectangle 383">
                <a:extLst>
                  <a:ext uri="{FF2B5EF4-FFF2-40B4-BE49-F238E27FC236}">
                    <a16:creationId xmlns:a16="http://schemas.microsoft.com/office/drawing/2014/main" id="{88C06B86-2A5E-4B8A-83FF-4667CDBE567E}"/>
                  </a:ext>
                </a:extLst>
              </p:cNvPr>
              <p:cNvSpPr>
                <a:spLocks noChangeArrowheads="1"/>
              </p:cNvSpPr>
              <p:nvPr/>
            </p:nvSpPr>
            <p:spPr bwMode="auto">
              <a:xfrm>
                <a:off x="6650038"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5" name="Freeform 38">
                <a:extLst>
                  <a:ext uri="{FF2B5EF4-FFF2-40B4-BE49-F238E27FC236}">
                    <a16:creationId xmlns:a16="http://schemas.microsoft.com/office/drawing/2014/main" id="{FF7342E3-F635-4CB6-BE2C-6969BB762674}"/>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6" name="Freeform 39">
                <a:extLst>
                  <a:ext uri="{FF2B5EF4-FFF2-40B4-BE49-F238E27FC236}">
                    <a16:creationId xmlns:a16="http://schemas.microsoft.com/office/drawing/2014/main" id="{0B40414D-6DDF-43E9-9E96-614DD7B14C71}"/>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7" name="Freeform 40">
                <a:extLst>
                  <a:ext uri="{FF2B5EF4-FFF2-40B4-BE49-F238E27FC236}">
                    <a16:creationId xmlns:a16="http://schemas.microsoft.com/office/drawing/2014/main" id="{1D909EF1-EE8F-4B95-BDFE-1B9109B9F707}"/>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8" name="Freeform 41">
                <a:extLst>
                  <a:ext uri="{FF2B5EF4-FFF2-40B4-BE49-F238E27FC236}">
                    <a16:creationId xmlns:a16="http://schemas.microsoft.com/office/drawing/2014/main" id="{8C69E9B9-642C-47D5-A6FC-D7AA7880AF22}"/>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9" name="Freeform 42">
                <a:extLst>
                  <a:ext uri="{FF2B5EF4-FFF2-40B4-BE49-F238E27FC236}">
                    <a16:creationId xmlns:a16="http://schemas.microsoft.com/office/drawing/2014/main" id="{8CD5FB52-563F-4129-B163-454FBF6B3095}"/>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0" name="Freeform 43">
                <a:extLst>
                  <a:ext uri="{FF2B5EF4-FFF2-40B4-BE49-F238E27FC236}">
                    <a16:creationId xmlns:a16="http://schemas.microsoft.com/office/drawing/2014/main" id="{07ACA2B3-8FEE-4726-95F7-E69B11DF7E3D}"/>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1" name="Rectangle 390">
                <a:extLst>
                  <a:ext uri="{FF2B5EF4-FFF2-40B4-BE49-F238E27FC236}">
                    <a16:creationId xmlns:a16="http://schemas.microsoft.com/office/drawing/2014/main" id="{D831DF2F-7CF9-479D-BAC5-0C7F4DA6F930}"/>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2" name="Rectangle 391">
                <a:extLst>
                  <a:ext uri="{FF2B5EF4-FFF2-40B4-BE49-F238E27FC236}">
                    <a16:creationId xmlns:a16="http://schemas.microsoft.com/office/drawing/2014/main" id="{94130B90-8828-4AB1-A5BC-DAD32BCFA5BC}"/>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3" name="Rectangle 392">
                <a:extLst>
                  <a:ext uri="{FF2B5EF4-FFF2-40B4-BE49-F238E27FC236}">
                    <a16:creationId xmlns:a16="http://schemas.microsoft.com/office/drawing/2014/main" id="{EFAFF6A0-B43F-4FF6-B070-648D13078A52}"/>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4" name="Rectangle 393">
                <a:extLst>
                  <a:ext uri="{FF2B5EF4-FFF2-40B4-BE49-F238E27FC236}">
                    <a16:creationId xmlns:a16="http://schemas.microsoft.com/office/drawing/2014/main" id="{AA6530BE-46DB-43D1-A9A2-41A17A56094E}"/>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5" name="Freeform 48">
                <a:extLst>
                  <a:ext uri="{FF2B5EF4-FFF2-40B4-BE49-F238E27FC236}">
                    <a16:creationId xmlns:a16="http://schemas.microsoft.com/office/drawing/2014/main" id="{567BA44C-99A9-4AC4-AF82-2E83DD052949}"/>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6" name="Freeform 49">
                <a:extLst>
                  <a:ext uri="{FF2B5EF4-FFF2-40B4-BE49-F238E27FC236}">
                    <a16:creationId xmlns:a16="http://schemas.microsoft.com/office/drawing/2014/main" id="{B4B4971F-CEEF-4AD2-B249-F7746B14F463}"/>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427" name="Group 426">
              <a:extLst>
                <a:ext uri="{FF2B5EF4-FFF2-40B4-BE49-F238E27FC236}">
                  <a16:creationId xmlns:a16="http://schemas.microsoft.com/office/drawing/2014/main" id="{42F72F5A-3A59-4EDE-85C6-C1B0E636FCE4}"/>
                </a:ext>
              </a:extLst>
            </p:cNvPr>
            <p:cNvGrpSpPr/>
            <p:nvPr/>
          </p:nvGrpSpPr>
          <p:grpSpPr>
            <a:xfrm>
              <a:off x="6502049" y="2652225"/>
              <a:ext cx="858872" cy="854566"/>
              <a:chOff x="10534650" y="5259388"/>
              <a:chExt cx="633413" cy="630238"/>
            </a:xfrm>
          </p:grpSpPr>
          <p:sp>
            <p:nvSpPr>
              <p:cNvPr id="428" name="Oval 269">
                <a:extLst>
                  <a:ext uri="{FF2B5EF4-FFF2-40B4-BE49-F238E27FC236}">
                    <a16:creationId xmlns:a16="http://schemas.microsoft.com/office/drawing/2014/main" id="{D0455C24-9532-4910-87E4-373A22209AB0}"/>
                  </a:ext>
                </a:extLst>
              </p:cNvPr>
              <p:cNvSpPr>
                <a:spLocks noChangeArrowheads="1"/>
              </p:cNvSpPr>
              <p:nvPr/>
            </p:nvSpPr>
            <p:spPr bwMode="auto">
              <a:xfrm>
                <a:off x="10534650" y="5259388"/>
                <a:ext cx="633413" cy="6302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29" name="Oval 270">
                <a:extLst>
                  <a:ext uri="{FF2B5EF4-FFF2-40B4-BE49-F238E27FC236}">
                    <a16:creationId xmlns:a16="http://schemas.microsoft.com/office/drawing/2014/main" id="{CF3E567B-3FFD-424A-AD3C-3CBFA097344F}"/>
                  </a:ext>
                </a:extLst>
              </p:cNvPr>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0" name="Oval 271">
                <a:extLst>
                  <a:ext uri="{FF2B5EF4-FFF2-40B4-BE49-F238E27FC236}">
                    <a16:creationId xmlns:a16="http://schemas.microsoft.com/office/drawing/2014/main" id="{D0A53015-5BF1-4E11-956B-9FCCB756C95B}"/>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1" name="Line 272">
                <a:extLst>
                  <a:ext uri="{FF2B5EF4-FFF2-40B4-BE49-F238E27FC236}">
                    <a16:creationId xmlns:a16="http://schemas.microsoft.com/office/drawing/2014/main" id="{62C47CAE-B424-403D-948F-B235DD5549A7}"/>
                  </a:ext>
                </a:extLst>
              </p:cNvPr>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2" name="Line 273">
                <a:extLst>
                  <a:ext uri="{FF2B5EF4-FFF2-40B4-BE49-F238E27FC236}">
                    <a16:creationId xmlns:a16="http://schemas.microsoft.com/office/drawing/2014/main" id="{10D79980-453C-4878-B68A-EA4598DDE438}"/>
                  </a:ext>
                </a:extLst>
              </p:cNvPr>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3" name="Line 274">
                <a:extLst>
                  <a:ext uri="{FF2B5EF4-FFF2-40B4-BE49-F238E27FC236}">
                    <a16:creationId xmlns:a16="http://schemas.microsoft.com/office/drawing/2014/main" id="{5E1482D0-A8F1-4509-9750-DD1472511089}"/>
                  </a:ext>
                </a:extLst>
              </p:cNvPr>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4" name="Line 275">
                <a:extLst>
                  <a:ext uri="{FF2B5EF4-FFF2-40B4-BE49-F238E27FC236}">
                    <a16:creationId xmlns:a16="http://schemas.microsoft.com/office/drawing/2014/main" id="{B2BE6218-5640-4BA4-805F-F50EF9B7CB2E}"/>
                  </a:ext>
                </a:extLst>
              </p:cNvPr>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5" name="Line 276">
                <a:extLst>
                  <a:ext uri="{FF2B5EF4-FFF2-40B4-BE49-F238E27FC236}">
                    <a16:creationId xmlns:a16="http://schemas.microsoft.com/office/drawing/2014/main" id="{A0BB9273-0A4C-49FE-A168-0068453E821B}"/>
                  </a:ext>
                </a:extLst>
              </p:cNvPr>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6" name="Line 277">
                <a:extLst>
                  <a:ext uri="{FF2B5EF4-FFF2-40B4-BE49-F238E27FC236}">
                    <a16:creationId xmlns:a16="http://schemas.microsoft.com/office/drawing/2014/main" id="{4F844CBF-C561-4957-99DE-D026C7F6E3FA}"/>
                  </a:ext>
                </a:extLst>
              </p:cNvPr>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7" name="Oval 278">
                <a:extLst>
                  <a:ext uri="{FF2B5EF4-FFF2-40B4-BE49-F238E27FC236}">
                    <a16:creationId xmlns:a16="http://schemas.microsoft.com/office/drawing/2014/main" id="{9F51EBEB-1C75-468D-B0BC-B03B8A4EEDC1}"/>
                  </a:ext>
                </a:extLst>
              </p:cNvPr>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8" name="Oval 279">
                <a:extLst>
                  <a:ext uri="{FF2B5EF4-FFF2-40B4-BE49-F238E27FC236}">
                    <a16:creationId xmlns:a16="http://schemas.microsoft.com/office/drawing/2014/main" id="{FBC1D57A-A21D-47E8-9D8B-E6B786AB5FBD}"/>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9" name="Line 280">
                <a:extLst>
                  <a:ext uri="{FF2B5EF4-FFF2-40B4-BE49-F238E27FC236}">
                    <a16:creationId xmlns:a16="http://schemas.microsoft.com/office/drawing/2014/main" id="{3BC402A6-B25D-4418-85E5-3E7179FA84BC}"/>
                  </a:ext>
                </a:extLst>
              </p:cNvPr>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0" name="Line 281">
                <a:extLst>
                  <a:ext uri="{FF2B5EF4-FFF2-40B4-BE49-F238E27FC236}">
                    <a16:creationId xmlns:a16="http://schemas.microsoft.com/office/drawing/2014/main" id="{0877EF9F-0248-49CC-89A7-43DA3CB87797}"/>
                  </a:ext>
                </a:extLst>
              </p:cNvPr>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1" name="Line 282">
                <a:extLst>
                  <a:ext uri="{FF2B5EF4-FFF2-40B4-BE49-F238E27FC236}">
                    <a16:creationId xmlns:a16="http://schemas.microsoft.com/office/drawing/2014/main" id="{E7A73509-4206-41CF-8B4D-AB19093699D4}"/>
                  </a:ext>
                </a:extLst>
              </p:cNvPr>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grpSp>
        <p:grpSp>
          <p:nvGrpSpPr>
            <p:cNvPr id="446" name="Group 445">
              <a:extLst>
                <a:ext uri="{FF2B5EF4-FFF2-40B4-BE49-F238E27FC236}">
                  <a16:creationId xmlns:a16="http://schemas.microsoft.com/office/drawing/2014/main" id="{FD413332-5DAA-4496-A849-B818E82D2845}"/>
                </a:ext>
              </a:extLst>
            </p:cNvPr>
            <p:cNvGrpSpPr/>
            <p:nvPr/>
          </p:nvGrpSpPr>
          <p:grpSpPr>
            <a:xfrm>
              <a:off x="8547295" y="2851700"/>
              <a:ext cx="917482" cy="499815"/>
              <a:chOff x="8484563" y="2851700"/>
              <a:chExt cx="917482" cy="499815"/>
            </a:xfrm>
          </p:grpSpPr>
          <p:grpSp>
            <p:nvGrpSpPr>
              <p:cNvPr id="397" name="Group 396">
                <a:extLst>
                  <a:ext uri="{FF2B5EF4-FFF2-40B4-BE49-F238E27FC236}">
                    <a16:creationId xmlns:a16="http://schemas.microsoft.com/office/drawing/2014/main" id="{74EB9E97-5882-47FC-8A97-DDE82E2391E3}"/>
                  </a:ext>
                </a:extLst>
              </p:cNvPr>
              <p:cNvGrpSpPr/>
              <p:nvPr/>
            </p:nvGrpSpPr>
            <p:grpSpPr>
              <a:xfrm>
                <a:off x="8818240" y="2851700"/>
                <a:ext cx="583805" cy="499815"/>
                <a:chOff x="5888038" y="3135313"/>
                <a:chExt cx="1125538" cy="963612"/>
              </a:xfrm>
            </p:grpSpPr>
            <p:sp>
              <p:nvSpPr>
                <p:cNvPr id="398" name="Freeform 21">
                  <a:extLst>
                    <a:ext uri="{FF2B5EF4-FFF2-40B4-BE49-F238E27FC236}">
                      <a16:creationId xmlns:a16="http://schemas.microsoft.com/office/drawing/2014/main" id="{9C178E68-D340-4D54-A742-64D899FA9E60}"/>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9" name="Freeform 22">
                  <a:extLst>
                    <a:ext uri="{FF2B5EF4-FFF2-40B4-BE49-F238E27FC236}">
                      <a16:creationId xmlns:a16="http://schemas.microsoft.com/office/drawing/2014/main" id="{923A5203-85E8-4459-97D8-60AC759A485F}"/>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0" name="Rectangle 399">
                  <a:extLst>
                    <a:ext uri="{FF2B5EF4-FFF2-40B4-BE49-F238E27FC236}">
                      <a16:creationId xmlns:a16="http://schemas.microsoft.com/office/drawing/2014/main" id="{4F2CB20C-FE81-410A-BED6-77344BD7162D}"/>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1" name="Rectangle 400">
                  <a:extLst>
                    <a:ext uri="{FF2B5EF4-FFF2-40B4-BE49-F238E27FC236}">
                      <a16:creationId xmlns:a16="http://schemas.microsoft.com/office/drawing/2014/main" id="{2A784873-C1FE-48F1-B79E-DF3391686710}"/>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2" name="Rectangle 401">
                  <a:extLst>
                    <a:ext uri="{FF2B5EF4-FFF2-40B4-BE49-F238E27FC236}">
                      <a16:creationId xmlns:a16="http://schemas.microsoft.com/office/drawing/2014/main" id="{069458DF-1944-441A-99FE-B951EE463F1D}"/>
                    </a:ext>
                  </a:extLst>
                </p:cNvPr>
                <p:cNvSpPr>
                  <a:spLocks noChangeArrowheads="1"/>
                </p:cNvSpPr>
                <p:nvPr/>
              </p:nvSpPr>
              <p:spPr bwMode="auto">
                <a:xfrm>
                  <a:off x="6311900"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3" name="Rectangle 402">
                  <a:extLst>
                    <a:ext uri="{FF2B5EF4-FFF2-40B4-BE49-F238E27FC236}">
                      <a16:creationId xmlns:a16="http://schemas.microsoft.com/office/drawing/2014/main" id="{A0A4A9BF-0139-46CE-B7FC-72DDA15942AB}"/>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4" name="Rectangle 403">
                  <a:extLst>
                    <a:ext uri="{FF2B5EF4-FFF2-40B4-BE49-F238E27FC236}">
                      <a16:creationId xmlns:a16="http://schemas.microsoft.com/office/drawing/2014/main" id="{03882748-E3BC-4A76-8B99-5AEAF3E985F7}"/>
                    </a:ext>
                  </a:extLst>
                </p:cNvPr>
                <p:cNvSpPr>
                  <a:spLocks noChangeArrowheads="1"/>
                </p:cNvSpPr>
                <p:nvPr/>
              </p:nvSpPr>
              <p:spPr bwMode="auto">
                <a:xfrm>
                  <a:off x="6650038"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5" name="Rectangle 404">
                  <a:extLst>
                    <a:ext uri="{FF2B5EF4-FFF2-40B4-BE49-F238E27FC236}">
                      <a16:creationId xmlns:a16="http://schemas.microsoft.com/office/drawing/2014/main" id="{5D8D6F64-BE64-492C-B91F-8AC6E4361259}"/>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6" name="Rectangle 405">
                  <a:extLst>
                    <a:ext uri="{FF2B5EF4-FFF2-40B4-BE49-F238E27FC236}">
                      <a16:creationId xmlns:a16="http://schemas.microsoft.com/office/drawing/2014/main" id="{F96F135D-C162-4468-A77E-9D014BCA6919}"/>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7" name="Rectangle 406">
                  <a:extLst>
                    <a:ext uri="{FF2B5EF4-FFF2-40B4-BE49-F238E27FC236}">
                      <a16:creationId xmlns:a16="http://schemas.microsoft.com/office/drawing/2014/main" id="{5A3809E2-808C-426D-A916-70572B02C473}"/>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8" name="Rectangle 407">
                  <a:extLst>
                    <a:ext uri="{FF2B5EF4-FFF2-40B4-BE49-F238E27FC236}">
                      <a16:creationId xmlns:a16="http://schemas.microsoft.com/office/drawing/2014/main" id="{432A1961-DC6D-46F5-997C-647423EFF48D}"/>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9" name="Rectangle 408">
                  <a:extLst>
                    <a:ext uri="{FF2B5EF4-FFF2-40B4-BE49-F238E27FC236}">
                      <a16:creationId xmlns:a16="http://schemas.microsoft.com/office/drawing/2014/main" id="{ACA8D253-DDF6-439A-BE6A-B3189AE57B07}"/>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0" name="Rectangle 409">
                  <a:extLst>
                    <a:ext uri="{FF2B5EF4-FFF2-40B4-BE49-F238E27FC236}">
                      <a16:creationId xmlns:a16="http://schemas.microsoft.com/office/drawing/2014/main" id="{8CA4020E-50E4-4937-87E7-A939C8CB04FC}"/>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1" name="Rectangle 410">
                  <a:extLst>
                    <a:ext uri="{FF2B5EF4-FFF2-40B4-BE49-F238E27FC236}">
                      <a16:creationId xmlns:a16="http://schemas.microsoft.com/office/drawing/2014/main" id="{C6001965-AA10-4A31-BDF9-15BC75013FA2}"/>
                    </a:ext>
                  </a:extLst>
                </p:cNvPr>
                <p:cNvSpPr>
                  <a:spLocks noChangeArrowheads="1"/>
                </p:cNvSpPr>
                <p:nvPr/>
              </p:nvSpPr>
              <p:spPr bwMode="auto">
                <a:xfrm>
                  <a:off x="5973763" y="3843338"/>
                  <a:ext cx="282575"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2" name="Rectangle 411">
                  <a:extLst>
                    <a:ext uri="{FF2B5EF4-FFF2-40B4-BE49-F238E27FC236}">
                      <a16:creationId xmlns:a16="http://schemas.microsoft.com/office/drawing/2014/main" id="{A87EDE0F-BDBE-4D94-B09C-CD89E0C7BA5B}"/>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3" name="Rectangle 412">
                  <a:extLst>
                    <a:ext uri="{FF2B5EF4-FFF2-40B4-BE49-F238E27FC236}">
                      <a16:creationId xmlns:a16="http://schemas.microsoft.com/office/drawing/2014/main" id="{D389347A-4412-4EB6-B08A-D156D9F109D3}"/>
                    </a:ext>
                  </a:extLst>
                </p:cNvPr>
                <p:cNvSpPr>
                  <a:spLocks noChangeArrowheads="1"/>
                </p:cNvSpPr>
                <p:nvPr/>
              </p:nvSpPr>
              <p:spPr bwMode="auto">
                <a:xfrm>
                  <a:off x="6311900"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4" name="Rectangle 413">
                  <a:extLst>
                    <a:ext uri="{FF2B5EF4-FFF2-40B4-BE49-F238E27FC236}">
                      <a16:creationId xmlns:a16="http://schemas.microsoft.com/office/drawing/2014/main" id="{93A60534-1381-42D4-904B-3A7847C5D815}"/>
                    </a:ext>
                  </a:extLst>
                </p:cNvPr>
                <p:cNvSpPr>
                  <a:spLocks noChangeArrowheads="1"/>
                </p:cNvSpPr>
                <p:nvPr/>
              </p:nvSpPr>
              <p:spPr bwMode="auto">
                <a:xfrm>
                  <a:off x="6650038"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5" name="Freeform 38">
                  <a:extLst>
                    <a:ext uri="{FF2B5EF4-FFF2-40B4-BE49-F238E27FC236}">
                      <a16:creationId xmlns:a16="http://schemas.microsoft.com/office/drawing/2014/main" id="{852C311D-6227-489B-B16E-55CEB04AA725}"/>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6" name="Freeform 39">
                  <a:extLst>
                    <a:ext uri="{FF2B5EF4-FFF2-40B4-BE49-F238E27FC236}">
                      <a16:creationId xmlns:a16="http://schemas.microsoft.com/office/drawing/2014/main" id="{860B206B-B3B8-4A19-9F10-1488FE4B6C47}"/>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7" name="Freeform 40">
                  <a:extLst>
                    <a:ext uri="{FF2B5EF4-FFF2-40B4-BE49-F238E27FC236}">
                      <a16:creationId xmlns:a16="http://schemas.microsoft.com/office/drawing/2014/main" id="{BCD61346-92BC-436A-9CDB-B59309617528}"/>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8" name="Freeform 41">
                  <a:extLst>
                    <a:ext uri="{FF2B5EF4-FFF2-40B4-BE49-F238E27FC236}">
                      <a16:creationId xmlns:a16="http://schemas.microsoft.com/office/drawing/2014/main" id="{52B7D22E-34A8-48F3-89CA-7230E066DE7B}"/>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9" name="Freeform 42">
                  <a:extLst>
                    <a:ext uri="{FF2B5EF4-FFF2-40B4-BE49-F238E27FC236}">
                      <a16:creationId xmlns:a16="http://schemas.microsoft.com/office/drawing/2014/main" id="{DF6A8D5F-E45B-43A2-8539-31064A6704BF}"/>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0" name="Freeform 43">
                  <a:extLst>
                    <a:ext uri="{FF2B5EF4-FFF2-40B4-BE49-F238E27FC236}">
                      <a16:creationId xmlns:a16="http://schemas.microsoft.com/office/drawing/2014/main" id="{CF2E0D33-AE64-4569-BB34-FCA6C22BC887}"/>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1" name="Rectangle 420">
                  <a:extLst>
                    <a:ext uri="{FF2B5EF4-FFF2-40B4-BE49-F238E27FC236}">
                      <a16:creationId xmlns:a16="http://schemas.microsoft.com/office/drawing/2014/main" id="{A67DB88F-C378-4D4E-B02A-2B1F9AD9878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2" name="Rectangle 421">
                  <a:extLst>
                    <a:ext uri="{FF2B5EF4-FFF2-40B4-BE49-F238E27FC236}">
                      <a16:creationId xmlns:a16="http://schemas.microsoft.com/office/drawing/2014/main" id="{7448A225-7929-4389-AD76-017B9C5579A0}"/>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3" name="Rectangle 422">
                  <a:extLst>
                    <a:ext uri="{FF2B5EF4-FFF2-40B4-BE49-F238E27FC236}">
                      <a16:creationId xmlns:a16="http://schemas.microsoft.com/office/drawing/2014/main" id="{93338F6D-E8C5-4233-8DED-D019D822663A}"/>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4" name="Rectangle 423">
                  <a:extLst>
                    <a:ext uri="{FF2B5EF4-FFF2-40B4-BE49-F238E27FC236}">
                      <a16:creationId xmlns:a16="http://schemas.microsoft.com/office/drawing/2014/main" id="{7E83C7AA-D6F8-476E-9E1C-BE70BB2A9917}"/>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5" name="Freeform 48">
                  <a:extLst>
                    <a:ext uri="{FF2B5EF4-FFF2-40B4-BE49-F238E27FC236}">
                      <a16:creationId xmlns:a16="http://schemas.microsoft.com/office/drawing/2014/main" id="{EAF88575-3600-4857-B10E-C2EBFA2EAFBE}"/>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6" name="Freeform 49">
                  <a:extLst>
                    <a:ext uri="{FF2B5EF4-FFF2-40B4-BE49-F238E27FC236}">
                      <a16:creationId xmlns:a16="http://schemas.microsoft.com/office/drawing/2014/main" id="{55D77222-2369-4805-AABD-AEB93B24C976}"/>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190" name="Group 4">
                <a:extLst>
                  <a:ext uri="{FF2B5EF4-FFF2-40B4-BE49-F238E27FC236}">
                    <a16:creationId xmlns:a16="http://schemas.microsoft.com/office/drawing/2014/main" id="{80243494-C544-4D95-AA25-7BD86FE51D3E}"/>
                  </a:ext>
                </a:extLst>
              </p:cNvPr>
              <p:cNvGrpSpPr>
                <a:grpSpLocks noChangeAspect="1"/>
              </p:cNvGrpSpPr>
              <p:nvPr/>
            </p:nvGrpSpPr>
            <p:grpSpPr bwMode="auto">
              <a:xfrm rot="2700000">
                <a:off x="8588544" y="2854660"/>
                <a:ext cx="323851" cy="531813"/>
                <a:chOff x="4714" y="2045"/>
                <a:chExt cx="204" cy="335"/>
              </a:xfrm>
            </p:grpSpPr>
            <p:sp>
              <p:nvSpPr>
                <p:cNvPr id="442" name="Oval 5">
                  <a:extLst>
                    <a:ext uri="{FF2B5EF4-FFF2-40B4-BE49-F238E27FC236}">
                      <a16:creationId xmlns:a16="http://schemas.microsoft.com/office/drawing/2014/main" id="{0F6138BB-AAAC-4091-BF1B-D948C8B916B6}"/>
                    </a:ext>
                  </a:extLst>
                </p:cNvPr>
                <p:cNvSpPr>
                  <a:spLocks noChangeArrowheads="1"/>
                </p:cNvSpPr>
                <p:nvPr/>
              </p:nvSpPr>
              <p:spPr bwMode="auto">
                <a:xfrm>
                  <a:off x="4714" y="2045"/>
                  <a:ext cx="204" cy="203"/>
                </a:xfrm>
                <a:prstGeom prst="ellipse">
                  <a:avLst/>
                </a:pr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3" name="Freeform 6">
                  <a:extLst>
                    <a:ext uri="{FF2B5EF4-FFF2-40B4-BE49-F238E27FC236}">
                      <a16:creationId xmlns:a16="http://schemas.microsoft.com/office/drawing/2014/main" id="{5D973B07-9286-48E9-A8CE-5E81F6A4AD67}"/>
                    </a:ext>
                  </a:extLst>
                </p:cNvPr>
                <p:cNvSpPr>
                  <a:spLocks/>
                </p:cNvSpPr>
                <p:nvPr/>
              </p:nvSpPr>
              <p:spPr bwMode="auto">
                <a:xfrm>
                  <a:off x="4789" y="2212"/>
                  <a:ext cx="55" cy="168"/>
                </a:xfrm>
                <a:custGeom>
                  <a:avLst/>
                  <a:gdLst>
                    <a:gd name="T0" fmla="*/ 0 w 40"/>
                    <a:gd name="T1" fmla="*/ 0 h 122"/>
                    <a:gd name="T2" fmla="*/ 0 w 40"/>
                    <a:gd name="T3" fmla="*/ 102 h 122"/>
                    <a:gd name="T4" fmla="*/ 0 w 40"/>
                    <a:gd name="T5" fmla="*/ 102 h 122"/>
                    <a:gd name="T6" fmla="*/ 20 w 40"/>
                    <a:gd name="T7" fmla="*/ 122 h 122"/>
                    <a:gd name="T8" fmla="*/ 40 w 40"/>
                    <a:gd name="T9" fmla="*/ 102 h 122"/>
                    <a:gd name="T10" fmla="*/ 40 w 40"/>
                    <a:gd name="T11" fmla="*/ 102 h 122"/>
                    <a:gd name="T12" fmla="*/ 40 w 40"/>
                    <a:gd name="T13" fmla="*/ 0 h 122"/>
                    <a:gd name="T14" fmla="*/ 0 w 40"/>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22">
                      <a:moveTo>
                        <a:pt x="0" y="0"/>
                      </a:moveTo>
                      <a:cubicBezTo>
                        <a:pt x="0" y="102"/>
                        <a:pt x="0" y="102"/>
                        <a:pt x="0" y="102"/>
                      </a:cubicBezTo>
                      <a:cubicBezTo>
                        <a:pt x="0" y="102"/>
                        <a:pt x="0" y="102"/>
                        <a:pt x="0" y="102"/>
                      </a:cubicBezTo>
                      <a:cubicBezTo>
                        <a:pt x="0" y="113"/>
                        <a:pt x="9" y="122"/>
                        <a:pt x="20" y="122"/>
                      </a:cubicBezTo>
                      <a:cubicBezTo>
                        <a:pt x="31" y="122"/>
                        <a:pt x="40" y="113"/>
                        <a:pt x="40" y="102"/>
                      </a:cubicBezTo>
                      <a:cubicBezTo>
                        <a:pt x="40" y="102"/>
                        <a:pt x="40" y="102"/>
                        <a:pt x="40" y="102"/>
                      </a:cubicBezTo>
                      <a:cubicBezTo>
                        <a:pt x="40" y="0"/>
                        <a:pt x="40" y="0"/>
                        <a:pt x="40" y="0"/>
                      </a:cubicBezTo>
                      <a:lnTo>
                        <a:pt x="0"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4" name="Oval 7">
                  <a:extLst>
                    <a:ext uri="{FF2B5EF4-FFF2-40B4-BE49-F238E27FC236}">
                      <a16:creationId xmlns:a16="http://schemas.microsoft.com/office/drawing/2014/main" id="{C4BE7456-876E-4740-8A30-2CFB91CE0875}"/>
                    </a:ext>
                  </a:extLst>
                </p:cNvPr>
                <p:cNvSpPr>
                  <a:spLocks noChangeArrowheads="1"/>
                </p:cNvSpPr>
                <p:nvPr/>
              </p:nvSpPr>
              <p:spPr bwMode="auto">
                <a:xfrm>
                  <a:off x="4742" y="2072"/>
                  <a:ext cx="149" cy="149"/>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5" name="Freeform 8">
                  <a:extLst>
                    <a:ext uri="{FF2B5EF4-FFF2-40B4-BE49-F238E27FC236}">
                      <a16:creationId xmlns:a16="http://schemas.microsoft.com/office/drawing/2014/main" id="{A38146FB-EF0B-4F8F-9AA9-AF2201C5973D}"/>
                    </a:ext>
                  </a:extLst>
                </p:cNvPr>
                <p:cNvSpPr>
                  <a:spLocks/>
                </p:cNvSpPr>
                <p:nvPr/>
              </p:nvSpPr>
              <p:spPr bwMode="auto">
                <a:xfrm>
                  <a:off x="4791" y="2072"/>
                  <a:ext cx="100" cy="149"/>
                </a:xfrm>
                <a:custGeom>
                  <a:avLst/>
                  <a:gdLst>
                    <a:gd name="T0" fmla="*/ 18 w 72"/>
                    <a:gd name="T1" fmla="*/ 0 h 108"/>
                    <a:gd name="T2" fmla="*/ 7 w 72"/>
                    <a:gd name="T3" fmla="*/ 1 h 108"/>
                    <a:gd name="T4" fmla="*/ 0 w 72"/>
                    <a:gd name="T5" fmla="*/ 42 h 108"/>
                    <a:gd name="T6" fmla="*/ 19 w 72"/>
                    <a:gd name="T7" fmla="*/ 108 h 108"/>
                    <a:gd name="T8" fmla="*/ 72 w 72"/>
                    <a:gd name="T9" fmla="*/ 54 h 108"/>
                    <a:gd name="T10" fmla="*/ 18 w 72"/>
                    <a:gd name="T11" fmla="*/ 0 h 108"/>
                  </a:gdLst>
                  <a:ahLst/>
                  <a:cxnLst>
                    <a:cxn ang="0">
                      <a:pos x="T0" y="T1"/>
                    </a:cxn>
                    <a:cxn ang="0">
                      <a:pos x="T2" y="T3"/>
                    </a:cxn>
                    <a:cxn ang="0">
                      <a:pos x="T4" y="T5"/>
                    </a:cxn>
                    <a:cxn ang="0">
                      <a:pos x="T6" y="T7"/>
                    </a:cxn>
                    <a:cxn ang="0">
                      <a:pos x="T8" y="T9"/>
                    </a:cxn>
                    <a:cxn ang="0">
                      <a:pos x="T10" y="T11"/>
                    </a:cxn>
                  </a:cxnLst>
                  <a:rect l="0" t="0" r="r" b="b"/>
                  <a:pathLst>
                    <a:path w="72" h="108">
                      <a:moveTo>
                        <a:pt x="18" y="0"/>
                      </a:moveTo>
                      <a:cubicBezTo>
                        <a:pt x="14" y="0"/>
                        <a:pt x="10" y="0"/>
                        <a:pt x="7" y="1"/>
                      </a:cubicBezTo>
                      <a:cubicBezTo>
                        <a:pt x="3" y="13"/>
                        <a:pt x="0" y="27"/>
                        <a:pt x="0" y="42"/>
                      </a:cubicBezTo>
                      <a:cubicBezTo>
                        <a:pt x="0" y="68"/>
                        <a:pt x="8" y="92"/>
                        <a:pt x="19" y="108"/>
                      </a:cubicBezTo>
                      <a:cubicBezTo>
                        <a:pt x="48" y="107"/>
                        <a:pt x="72" y="83"/>
                        <a:pt x="72" y="54"/>
                      </a:cubicBezTo>
                      <a:cubicBezTo>
                        <a:pt x="72" y="24"/>
                        <a:pt x="47" y="0"/>
                        <a:pt x="18" y="0"/>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grpSp>
        </p:grpSp>
      </p:grpSp>
      <p:sp>
        <p:nvSpPr>
          <p:cNvPr id="451" name="Rectangle 450"/>
          <p:cNvSpPr/>
          <p:nvPr/>
        </p:nvSpPr>
        <p:spPr>
          <a:xfrm>
            <a:off x="865" y="487"/>
            <a:ext cx="12190271" cy="1849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Calibri" panose="020F0502020204030204"/>
            </a:endParaRPr>
          </a:p>
        </p:txBody>
      </p:sp>
      <p:sp>
        <p:nvSpPr>
          <p:cNvPr id="452" name="Title 3"/>
          <p:cNvSpPr txBox="1">
            <a:spLocks/>
          </p:cNvSpPr>
          <p:nvPr/>
        </p:nvSpPr>
        <p:spPr>
          <a:xfrm>
            <a:off x="419450" y="549466"/>
            <a:ext cx="11654187" cy="543291"/>
          </a:xfrm>
          <a:prstGeom prst="rect">
            <a:avLst/>
          </a:prstGeom>
        </p:spPr>
        <p:txBody>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600">
                <a:solidFill>
                  <a:prstClr val="white"/>
                </a:solidFill>
                <a:latin typeface="Calibri Light" panose="020F0302020204030204"/>
              </a:rPr>
              <a:t>Scenarios for Serverless</a:t>
            </a:r>
          </a:p>
        </p:txBody>
      </p:sp>
      <p:sp>
        <p:nvSpPr>
          <p:cNvPr id="453" name="Title 3"/>
          <p:cNvSpPr txBox="1">
            <a:spLocks/>
          </p:cNvSpPr>
          <p:nvPr/>
        </p:nvSpPr>
        <p:spPr>
          <a:xfrm>
            <a:off x="417403" y="1113566"/>
            <a:ext cx="11656234" cy="525953"/>
          </a:xfrm>
          <a:prstGeom prst="rect">
            <a:avLst/>
          </a:prstGeom>
        </p:spPr>
        <p:txBody>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1800" spc="0">
                <a:solidFill>
                  <a:prstClr val="white"/>
                </a:solidFill>
                <a:latin typeface="Calibri Light" panose="020F0302020204030204"/>
                <a:cs typeface="Segoe UI Semilight" panose="020B0402040204020203" pitchFamily="34" charset="0"/>
              </a:rPr>
              <a:t>Anything that needs to respond to events</a:t>
            </a:r>
          </a:p>
        </p:txBody>
      </p:sp>
    </p:spTree>
    <p:extLst>
      <p:ext uri="{BB962C8B-B14F-4D97-AF65-F5344CB8AC3E}">
        <p14:creationId xmlns:p14="http://schemas.microsoft.com/office/powerpoint/2010/main" val="347936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288"/>
            <a:ext cx="10515600" cy="1325563"/>
          </a:xfrm>
        </p:spPr>
        <p:txBody>
          <a:bodyPr/>
          <a:lstStyle/>
          <a:p>
            <a:r>
              <a:rPr lang="en-US" dirty="0">
                <a:latin typeface="Segoe UI Light" panose="020B0502040204020203" pitchFamily="34" charset="0"/>
                <a:cs typeface="Segoe UI Light" panose="020B0502040204020203" pitchFamily="34" charset="0"/>
              </a:rPr>
              <a:t>Azure Functions</a:t>
            </a:r>
          </a:p>
        </p:txBody>
      </p:sp>
      <p:grpSp>
        <p:nvGrpSpPr>
          <p:cNvPr id="8" name="Group 7">
            <a:extLst>
              <a:ext uri="{FF2B5EF4-FFF2-40B4-BE49-F238E27FC236}">
                <a16:creationId xmlns:a16="http://schemas.microsoft.com/office/drawing/2014/main" id="{487227BE-3AA1-4C60-910D-6011E99721AD}"/>
              </a:ext>
            </a:extLst>
          </p:cNvPr>
          <p:cNvGrpSpPr/>
          <p:nvPr/>
        </p:nvGrpSpPr>
        <p:grpSpPr>
          <a:xfrm>
            <a:off x="4134455" y="1194798"/>
            <a:ext cx="3216184" cy="4871958"/>
            <a:chOff x="4133899" y="1194163"/>
            <a:chExt cx="3217096" cy="4873340"/>
          </a:xfrm>
        </p:grpSpPr>
        <p:grpSp>
          <p:nvGrpSpPr>
            <p:cNvPr id="6" name="Group 5">
              <a:extLst>
                <a:ext uri="{FF2B5EF4-FFF2-40B4-BE49-F238E27FC236}">
                  <a16:creationId xmlns:a16="http://schemas.microsoft.com/office/drawing/2014/main" id="{F021440C-E964-4E84-A286-39927A605C5E}"/>
                </a:ext>
              </a:extLst>
            </p:cNvPr>
            <p:cNvGrpSpPr/>
            <p:nvPr/>
          </p:nvGrpSpPr>
          <p:grpSpPr>
            <a:xfrm>
              <a:off x="4841006" y="1194163"/>
              <a:ext cx="2509989" cy="4873340"/>
              <a:chOff x="4841006" y="1194163"/>
              <a:chExt cx="2509989" cy="487334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6926" y="2569926"/>
                <a:ext cx="1718148" cy="1718148"/>
              </a:xfrm>
              <a:prstGeom prst="rect">
                <a:avLst/>
              </a:prstGeom>
            </p:spPr>
          </p:pic>
          <p:sp>
            <p:nvSpPr>
              <p:cNvPr id="5" name="TextBox 4"/>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Author functions in C#, F#, Node.JS, </a:t>
                </a:r>
                <a:r>
                  <a:rPr lang="en-US" sz="1567" b="1">
                    <a:gradFill>
                      <a:gsLst>
                        <a:gs pos="2917">
                          <a:srgbClr val="505050"/>
                        </a:gs>
                        <a:gs pos="30000">
                          <a:srgbClr val="505050"/>
                        </a:gs>
                      </a:gsLst>
                      <a:lin ang="5400000" scaled="0"/>
                    </a:gradFill>
                    <a:latin typeface="Segoe UI Semilight"/>
                  </a:rPr>
                  <a:t>Java</a:t>
                </a:r>
                <a:r>
                  <a:rPr lang="en-US" sz="1567">
                    <a:gradFill>
                      <a:gsLst>
                        <a:gs pos="2917">
                          <a:srgbClr val="505050"/>
                        </a:gs>
                        <a:gs pos="30000">
                          <a:srgbClr val="505050"/>
                        </a:gs>
                      </a:gsLst>
                      <a:lin ang="5400000" scaled="0"/>
                    </a:gradFill>
                    <a:latin typeface="Segoe UI Semilight"/>
                  </a:rPr>
                  <a:t>, and more</a:t>
                </a:r>
              </a:p>
            </p:txBody>
          </p:sp>
          <p:sp>
            <p:nvSpPr>
              <p:cNvPr id="28" name="TextBox 27"/>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Code</a:t>
                </a:r>
              </a:p>
            </p:txBody>
          </p:sp>
        </p:grpSp>
        <p:sp>
          <p:nvSpPr>
            <p:cNvPr id="45" name="Arrow: Right 44"/>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gradFill>
                  <a:gsLst>
                    <a:gs pos="0">
                      <a:srgbClr val="FFFFFF"/>
                    </a:gs>
                    <a:gs pos="100000">
                      <a:srgbClr val="FFFFFF"/>
                    </a:gs>
                  </a:gsLst>
                  <a:lin ang="5400000" scaled="0"/>
                </a:gradFill>
                <a:latin typeface="Segoe UI Semilight"/>
              </a:endParaRPr>
            </a:p>
          </p:txBody>
        </p:sp>
      </p:grpSp>
      <p:grpSp>
        <p:nvGrpSpPr>
          <p:cNvPr id="3" name="Group 2">
            <a:extLst>
              <a:ext uri="{FF2B5EF4-FFF2-40B4-BE49-F238E27FC236}">
                <a16:creationId xmlns:a16="http://schemas.microsoft.com/office/drawing/2014/main" id="{84AEB94C-4BF7-4043-AFAD-D84759DE6553}"/>
              </a:ext>
            </a:extLst>
          </p:cNvPr>
          <p:cNvGrpSpPr/>
          <p:nvPr/>
        </p:nvGrpSpPr>
        <p:grpSpPr>
          <a:xfrm>
            <a:off x="1314946" y="1203944"/>
            <a:ext cx="2675053" cy="5084511"/>
            <a:chOff x="1313589" y="1203312"/>
            <a:chExt cx="2675812" cy="5085954"/>
          </a:xfrm>
        </p:grpSpPr>
        <p:grpSp>
          <p:nvGrpSpPr>
            <p:cNvPr id="11" name="Group 10">
              <a:extLst>
                <a:ext uri="{FF2B5EF4-FFF2-40B4-BE49-F238E27FC236}">
                  <a16:creationId xmlns:a16="http://schemas.microsoft.com/office/drawing/2014/main" id="{26A35250-6931-4F30-B3A2-42AD10F2E3AE}"/>
                </a:ext>
              </a:extLst>
            </p:cNvPr>
            <p:cNvGrpSpPr/>
            <p:nvPr/>
          </p:nvGrpSpPr>
          <p:grpSpPr>
            <a:xfrm>
              <a:off x="1313589" y="1797206"/>
              <a:ext cx="2316072" cy="3009131"/>
              <a:chOff x="1313589" y="1797206"/>
              <a:chExt cx="2316072" cy="3009131"/>
            </a:xfrm>
          </p:grpSpPr>
          <p:pic>
            <p:nvPicPr>
              <p:cNvPr id="10" name="Graphic 9">
                <a:extLst>
                  <a:ext uri="{FF2B5EF4-FFF2-40B4-BE49-F238E27FC236}">
                    <a16:creationId xmlns:a16="http://schemas.microsoft.com/office/drawing/2014/main" id="{F46B04FD-CD20-4A04-AC25-AD0395A47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3589" y="1797206"/>
                <a:ext cx="1814384" cy="1402024"/>
              </a:xfrm>
              <a:prstGeom prst="rect">
                <a:avLst/>
              </a:prstGeom>
            </p:spPr>
          </p:pic>
          <p:grpSp>
            <p:nvGrpSpPr>
              <p:cNvPr id="30" name="Group 29"/>
              <p:cNvGrpSpPr/>
              <p:nvPr/>
            </p:nvGrpSpPr>
            <p:grpSpPr>
              <a:xfrm>
                <a:off x="1838307" y="2116021"/>
                <a:ext cx="1791354" cy="2690316"/>
                <a:chOff x="4945434" y="1645264"/>
                <a:chExt cx="1827274" cy="2744263"/>
              </a:xfrm>
            </p:grpSpPr>
            <p:pic>
              <p:nvPicPr>
                <p:cNvPr id="18" name="Graphic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76078" y="2590125"/>
                  <a:ext cx="777240" cy="777240"/>
                </a:xfrm>
                <a:prstGeom prst="rect">
                  <a:avLst/>
                </a:prstGeom>
              </p:spPr>
            </p:pic>
            <p:pic>
              <p:nvPicPr>
                <p:cNvPr id="12" name="Picture 11"/>
                <p:cNvPicPr>
                  <a:picLocks noChangeAspect="1"/>
                </p:cNvPicPr>
                <p:nvPr/>
              </p:nvPicPr>
              <p:blipFill>
                <a:blip r:embed="rId9">
                  <a:grayscl/>
                </a:blip>
                <a:stretch>
                  <a:fillRect/>
                </a:stretch>
              </p:blipFill>
              <p:spPr>
                <a:xfrm>
                  <a:off x="4945434" y="3609236"/>
                  <a:ext cx="780290" cy="780291"/>
                </a:xfrm>
                <a:prstGeom prst="rect">
                  <a:avLst/>
                </a:prstGeom>
              </p:spPr>
            </p:pic>
            <p:pic>
              <p:nvPicPr>
                <p:cNvPr id="14" name="Picture 13"/>
                <p:cNvPicPr>
                  <a:picLocks noChangeAspect="1"/>
                </p:cNvPicPr>
                <p:nvPr/>
              </p:nvPicPr>
              <p:blipFill>
                <a:blip r:embed="rId10">
                  <a:grayscl/>
                </a:blip>
                <a:stretch>
                  <a:fillRect/>
                </a:stretch>
              </p:blipFill>
              <p:spPr>
                <a:xfrm>
                  <a:off x="5992418" y="2594426"/>
                  <a:ext cx="780290" cy="780290"/>
                </a:xfrm>
                <a:prstGeom prst="rect">
                  <a:avLst/>
                </a:prstGeom>
              </p:spPr>
            </p:pic>
            <p:pic>
              <p:nvPicPr>
                <p:cNvPr id="16" name="Picture 15"/>
                <p:cNvPicPr>
                  <a:picLocks noChangeAspect="1"/>
                </p:cNvPicPr>
                <p:nvPr/>
              </p:nvPicPr>
              <p:blipFill>
                <a:blip r:embed="rId11">
                  <a:grayscl/>
                </a:blip>
                <a:stretch>
                  <a:fillRect/>
                </a:stretch>
              </p:blipFill>
              <p:spPr>
                <a:xfrm>
                  <a:off x="5982841" y="1645264"/>
                  <a:ext cx="780290" cy="780290"/>
                </a:xfrm>
                <a:prstGeom prst="rect">
                  <a:avLst/>
                </a:prstGeom>
              </p:spPr>
            </p:pic>
            <p:pic>
              <p:nvPicPr>
                <p:cNvPr id="20" name="Picture 19"/>
                <p:cNvPicPr>
                  <a:picLocks noChangeAspect="1"/>
                </p:cNvPicPr>
                <p:nvPr/>
              </p:nvPicPr>
              <p:blipFill>
                <a:blip r:embed="rId12">
                  <a:grayscl/>
                </a:blip>
                <a:stretch>
                  <a:fillRect/>
                </a:stretch>
              </p:blipFill>
              <p:spPr>
                <a:xfrm>
                  <a:off x="5992419" y="3609236"/>
                  <a:ext cx="761134" cy="761134"/>
                </a:xfrm>
                <a:prstGeom prst="rect">
                  <a:avLst/>
                </a:prstGeom>
              </p:spPr>
            </p:pic>
          </p:grpSp>
        </p:grpSp>
        <p:sp>
          <p:nvSpPr>
            <p:cNvPr id="27" name="TextBox 26"/>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dirty="0">
                  <a:gradFill>
                    <a:gsLst>
                      <a:gs pos="2917">
                        <a:srgbClr val="505050"/>
                      </a:gs>
                      <a:gs pos="30000">
                        <a:srgbClr val="505050"/>
                      </a:gs>
                    </a:gsLst>
                    <a:lin ang="5400000" scaled="0"/>
                  </a:gradFill>
                  <a:latin typeface="Segoe UI Semilight"/>
                </a:rPr>
                <a:t>Events</a:t>
              </a:r>
            </a:p>
          </p:txBody>
        </p:sp>
        <p:sp>
          <p:nvSpPr>
            <p:cNvPr id="47" name="TextBox 46"/>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React to timers, HTTP, or events from your favorite Azure services, with more on the way</a:t>
              </a:r>
            </a:p>
          </p:txBody>
        </p:sp>
      </p:grpSp>
      <p:grpSp>
        <p:nvGrpSpPr>
          <p:cNvPr id="9" name="Group 8">
            <a:extLst>
              <a:ext uri="{FF2B5EF4-FFF2-40B4-BE49-F238E27FC236}">
                <a16:creationId xmlns:a16="http://schemas.microsoft.com/office/drawing/2014/main" id="{4FCD68B5-1FE2-4DE6-91B0-19AA156BD999}"/>
              </a:ext>
            </a:extLst>
          </p:cNvPr>
          <p:cNvGrpSpPr/>
          <p:nvPr/>
        </p:nvGrpSpPr>
        <p:grpSpPr>
          <a:xfrm>
            <a:off x="7458342" y="1194797"/>
            <a:ext cx="3252939" cy="4873805"/>
            <a:chOff x="7458727" y="1194163"/>
            <a:chExt cx="3253861" cy="4875188"/>
          </a:xfrm>
        </p:grpSpPr>
        <p:sp>
          <p:nvSpPr>
            <p:cNvPr id="46" name="Arrow: Right 45"/>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gradFill>
                  <a:gsLst>
                    <a:gs pos="0">
                      <a:srgbClr val="FFFFFF"/>
                    </a:gs>
                    <a:gs pos="100000">
                      <a:srgbClr val="FFFFFF"/>
                    </a:gs>
                  </a:gsLst>
                  <a:lin ang="5400000" scaled="0"/>
                </a:gradFill>
                <a:latin typeface="Segoe UI Semilight"/>
              </a:endParaRPr>
            </a:p>
          </p:txBody>
        </p:sp>
        <p:grpSp>
          <p:nvGrpSpPr>
            <p:cNvPr id="7" name="Group 6">
              <a:extLst>
                <a:ext uri="{FF2B5EF4-FFF2-40B4-BE49-F238E27FC236}">
                  <a16:creationId xmlns:a16="http://schemas.microsoft.com/office/drawing/2014/main" id="{AE73FB0B-8500-4F71-AF72-1B0DDE27BB1D}"/>
                </a:ext>
              </a:extLst>
            </p:cNvPr>
            <p:cNvGrpSpPr/>
            <p:nvPr/>
          </p:nvGrpSpPr>
          <p:grpSpPr>
            <a:xfrm>
              <a:off x="8202599" y="1194163"/>
              <a:ext cx="2509989" cy="4875188"/>
              <a:chOff x="8202599" y="1194163"/>
              <a:chExt cx="2509989" cy="4875188"/>
            </a:xfrm>
          </p:grpSpPr>
          <p:grpSp>
            <p:nvGrpSpPr>
              <p:cNvPr id="32" name="Group 31"/>
              <p:cNvGrpSpPr/>
              <p:nvPr/>
            </p:nvGrpSpPr>
            <p:grpSpPr>
              <a:xfrm>
                <a:off x="8561168" y="2569927"/>
                <a:ext cx="1792850" cy="1728536"/>
                <a:chOff x="8732837" y="2620962"/>
                <a:chExt cx="1828800" cy="1763197"/>
              </a:xfrm>
            </p:grpSpPr>
            <p:pic>
              <p:nvPicPr>
                <p:cNvPr id="22" name="Picture 21"/>
                <p:cNvPicPr>
                  <a:picLocks noChangeAspect="1"/>
                </p:cNvPicPr>
                <p:nvPr/>
              </p:nvPicPr>
              <p:blipFill>
                <a:blip r:embed="rId13">
                  <a:grayscl/>
                </a:blip>
                <a:stretch>
                  <a:fillRect/>
                </a:stretch>
              </p:blipFill>
              <p:spPr>
                <a:xfrm>
                  <a:off x="8732837" y="3593272"/>
                  <a:ext cx="780290" cy="780290"/>
                </a:xfrm>
                <a:prstGeom prst="rect">
                  <a:avLst/>
                </a:prstGeom>
              </p:spPr>
            </p:pic>
            <p:pic>
              <p:nvPicPr>
                <p:cNvPr id="24" name="Picture 23"/>
                <p:cNvPicPr>
                  <a:picLocks noChangeAspect="1"/>
                </p:cNvPicPr>
                <p:nvPr/>
              </p:nvPicPr>
              <p:blipFill>
                <a:blip r:embed="rId14">
                  <a:grayscl/>
                </a:blip>
                <a:stretch>
                  <a:fillRect/>
                </a:stretch>
              </p:blipFill>
              <p:spPr>
                <a:xfrm>
                  <a:off x="9781347" y="2634011"/>
                  <a:ext cx="780290" cy="780290"/>
                </a:xfrm>
                <a:prstGeom prst="rect">
                  <a:avLst/>
                </a:prstGeom>
              </p:spPr>
            </p:pic>
            <p:pic>
              <p:nvPicPr>
                <p:cNvPr id="25" name="Picture 24"/>
                <p:cNvPicPr>
                  <a:picLocks noChangeAspect="1"/>
                </p:cNvPicPr>
                <p:nvPr/>
              </p:nvPicPr>
              <p:blipFill>
                <a:blip r:embed="rId10">
                  <a:grayscl/>
                </a:blip>
                <a:stretch>
                  <a:fillRect/>
                </a:stretch>
              </p:blipFill>
              <p:spPr>
                <a:xfrm>
                  <a:off x="8734032" y="2620962"/>
                  <a:ext cx="780290" cy="780290"/>
                </a:xfrm>
                <a:prstGeom prst="rect">
                  <a:avLst/>
                </a:prstGeom>
              </p:spPr>
            </p:pic>
            <p:pic>
              <p:nvPicPr>
                <p:cNvPr id="26" name="Picture 25"/>
                <p:cNvPicPr>
                  <a:picLocks noChangeAspect="1"/>
                </p:cNvPicPr>
                <p:nvPr/>
              </p:nvPicPr>
              <p:blipFill>
                <a:blip r:embed="rId12">
                  <a:grayscl/>
                </a:blip>
                <a:stretch>
                  <a:fillRect/>
                </a:stretch>
              </p:blipFill>
              <p:spPr>
                <a:xfrm>
                  <a:off x="9781347" y="3603869"/>
                  <a:ext cx="780290" cy="780290"/>
                </a:xfrm>
                <a:prstGeom prst="rect">
                  <a:avLst/>
                </a:prstGeom>
              </p:spPr>
            </p:pic>
          </p:grpSp>
          <p:sp>
            <p:nvSpPr>
              <p:cNvPr id="29" name="TextBox 28"/>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Outputs</a:t>
                </a:r>
              </a:p>
            </p:txBody>
          </p:sp>
          <p:sp>
            <p:nvSpPr>
              <p:cNvPr id="48" name="TextBox 47"/>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Send results to an ever-growing collection of services</a:t>
                </a:r>
              </a:p>
            </p:txBody>
          </p:sp>
        </p:grpSp>
      </p:grpSp>
    </p:spTree>
    <p:extLst>
      <p:ext uri="{BB962C8B-B14F-4D97-AF65-F5344CB8AC3E}">
        <p14:creationId xmlns:p14="http://schemas.microsoft.com/office/powerpoint/2010/main" val="402873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1380</Words>
  <Application>Microsoft Office PowerPoint</Application>
  <PresentationFormat>Widescreen</PresentationFormat>
  <Paragraphs>151</Paragraphs>
  <Slides>15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Metropolis</vt:lpstr>
      <vt:lpstr>Segoe UI</vt:lpstr>
      <vt:lpstr>Segoe UI Light</vt:lpstr>
      <vt:lpstr>Segoe UI Semibold</vt:lpstr>
      <vt:lpstr>Segoe UI Semilight</vt:lpstr>
      <vt:lpstr>Office Theme</vt:lpstr>
      <vt:lpstr>Serverless Development with Microsoft Azure</vt:lpstr>
      <vt:lpstr>PowerPoint Presentation</vt:lpstr>
      <vt:lpstr>PowerPoint Presentation</vt:lpstr>
      <vt:lpstr>PowerPoint Presentation</vt:lpstr>
      <vt:lpstr>PowerPoint Presentation</vt:lpstr>
      <vt:lpstr>What is Serverless?</vt:lpstr>
      <vt:lpstr>Benefits of Serverless</vt:lpstr>
      <vt:lpstr>PowerPoint Presentation</vt:lpstr>
      <vt:lpstr>Azure Functions</vt:lpstr>
      <vt:lpstr>PowerPoint Presentation</vt:lpstr>
      <vt:lpstr>PowerPoint Presentation</vt:lpstr>
      <vt:lpstr>PowerPoint Presentation</vt:lpstr>
      <vt:lpstr>Azure DevOps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Development with Microsoft Azure</dc:title>
  <dc:creator>Sam Cogan</dc:creator>
  <cp:lastModifiedBy>Sam Cogan</cp:lastModifiedBy>
  <cp:revision>11</cp:revision>
  <dcterms:created xsi:type="dcterms:W3CDTF">2019-01-20T14:30:06Z</dcterms:created>
  <dcterms:modified xsi:type="dcterms:W3CDTF">2019-02-18T17:04:09Z</dcterms:modified>
</cp:coreProperties>
</file>