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1582" r:id="rId3"/>
    <p:sldId id="1580" r:id="rId4"/>
    <p:sldId id="1581" r:id="rId5"/>
    <p:sldId id="1583" r:id="rId6"/>
    <p:sldId id="1578" r:id="rId7"/>
    <p:sldId id="1579" r:id="rId8"/>
    <p:sldId id="1565" r:id="rId9"/>
    <p:sldId id="1584" r:id="rId10"/>
    <p:sldId id="1595" r:id="rId11"/>
    <p:sldId id="1568" r:id="rId12"/>
    <p:sldId id="1594" r:id="rId13"/>
    <p:sldId id="1596" r:id="rId14"/>
    <p:sldId id="1597" r:id="rId15"/>
    <p:sldId id="15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9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64" d="100"/>
          <a:sy n="164" d="100"/>
        </p:scale>
        <p:origin x="243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2E754-BBA3-4AC7-839A-635453CEA85C}" type="datetimeFigureOut">
              <a:rPr lang="en-GB" smtClean="0"/>
              <a:t>03/02/2019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BC140-D3F4-430B-812B-9C91ECA97849}" type="slidenum">
              <a:rPr lang="en-GB" smtClean="0"/>
              <a:t>‹#›</a:t>
            </a:fld>
            <a:endParaRPr lang="en-GB"/>
          </a:p>
        </p:txBody>
      </p:sp>
    </p:spTree>
    <p:extLst>
      <p:ext uri="{BB962C8B-B14F-4D97-AF65-F5344CB8AC3E}">
        <p14:creationId xmlns:p14="http://schemas.microsoft.com/office/powerpoint/2010/main" val="19285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latest in this series of evolution is Serverless – which further abstracts the underlying infrastructure from you, and allows you to focus only on a single question – how are you going to build your app to achieve the best results for your business, or whatever it is that you are trying to do with your apps.</a:t>
            </a:r>
          </a:p>
          <a:p>
            <a:pPr marL="0" indent="0">
              <a:buFontTx/>
              <a:buNone/>
            </a:pPr>
            <a:endParaRPr lang="en-US" dirty="0"/>
          </a:p>
          <a:p>
            <a:pPr marL="0" indent="0">
              <a:buFontTx/>
              <a:buNone/>
            </a:pPr>
            <a:r>
              <a:rPr lang="en-US" dirty="0"/>
              <a:t>Whether it is the code to delight your customers through a great experience, or the logic to communicate securely with a business partner, that is where most organization want to spend their creative energies on.</a:t>
            </a:r>
          </a:p>
          <a:p>
            <a:pPr marL="0" indent="0">
              <a:buFontTx/>
              <a:buNone/>
            </a:pPr>
            <a:endParaRPr lang="en-US" dirty="0"/>
          </a:p>
          <a:p>
            <a:pPr marL="0" indent="0">
              <a:buFontTx/>
              <a:buNone/>
            </a:pPr>
            <a:r>
              <a:rPr lang="en-US" dirty="0"/>
              <a:t>And </a:t>
            </a:r>
            <a:r>
              <a:rPr lang="en-US" dirty="0" err="1"/>
              <a:t>serverless</a:t>
            </a:r>
            <a:r>
              <a:rPr lang="en-US" dirty="0"/>
              <a:t> allows you to do just that, focus on your code and forget about the infrastructure.</a:t>
            </a:r>
          </a:p>
          <a:p>
            <a:pPr marL="0" indent="0">
              <a:buFontTx/>
              <a:buNone/>
            </a:pPr>
            <a:endParaRPr lang="en-US" dirty="0"/>
          </a:p>
          <a:p>
            <a:pPr marL="0" indent="0">
              <a:buFontTx/>
              <a:buNone/>
            </a:pPr>
            <a:r>
              <a:rPr lang="en-US" dirty="0"/>
              <a:t>This is why we believe it is the platform for next generation of apps.</a:t>
            </a:r>
          </a:p>
          <a:p>
            <a:pPr marL="0" indent="0">
              <a:buFontTx/>
              <a:buNone/>
            </a:pPr>
            <a:endParaRPr lang="en-US" dirty="0"/>
          </a:p>
          <a:p>
            <a:pPr marL="0" indent="0">
              <a:buFontTx/>
              <a:buNone/>
            </a:pPr>
            <a:r>
              <a:rPr lang="en-US" dirty="0"/>
              <a:t>Now before we jump into explaining the benefits of serverless, let’s call out what it’s not. It’s not the total lack of servers, that would a bit difficult. Instead, it’s a system where you don’t have to think about Servers at all, so for you, they are invisible.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2/3/2019 11:13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012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6</a:t>
            </a:fld>
            <a:endParaRPr lang="en-US"/>
          </a:p>
        </p:txBody>
      </p:sp>
    </p:spTree>
    <p:extLst>
      <p:ext uri="{BB962C8B-B14F-4D97-AF65-F5344CB8AC3E}">
        <p14:creationId xmlns:p14="http://schemas.microsoft.com/office/powerpoint/2010/main" val="200001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endParaRPr lang="en-US" dirty="0"/>
          </a:p>
        </p:txBody>
      </p:sp>
      <p:sp>
        <p:nvSpPr>
          <p:cNvPr id="4" name="Slide Number Placeholder 3"/>
          <p:cNvSpPr>
            <a:spLocks noGrp="1"/>
          </p:cNvSpPr>
          <p:nvPr>
            <p:ph type="sldNum" sz="quarter" idx="10"/>
          </p:nvPr>
        </p:nvSpPr>
        <p:spPr/>
        <p:txBody>
          <a:bodyPr/>
          <a:lstStyle/>
          <a:p>
            <a:fld id="{30400C77-98DD-41D6-BDE7-5E20B890E765}" type="slidenum">
              <a:rPr lang="en-US" smtClean="0"/>
              <a:t>7</a:t>
            </a:fld>
            <a:endParaRPr lang="en-US"/>
          </a:p>
        </p:txBody>
      </p:sp>
    </p:spTree>
    <p:extLst>
      <p:ext uri="{BB962C8B-B14F-4D97-AF65-F5344CB8AC3E}">
        <p14:creationId xmlns:p14="http://schemas.microsoft.com/office/powerpoint/2010/main" val="24269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kind of apps and scenarios can be built using serverless technologies?  This is not a trick question because I have already given you the answer.</a:t>
            </a:r>
          </a:p>
          <a:p>
            <a:r>
              <a:rPr lang="en-US"/>
              <a:t>Anything where there is need to run some code or logic in response to an event.  You will notice that this is a very broad definition and covers a vast array of scenarios. So let me provide some examples:</a:t>
            </a:r>
          </a:p>
          <a:p>
            <a:pPr marL="228600" indent="-228600">
              <a:buFont typeface="+mj-lt"/>
              <a:buAutoNum type="arabicPeriod"/>
            </a:pPr>
            <a:r>
              <a:rPr lang="en-US"/>
              <a:t>Real-time stream processing: IoT devices sending data that needs to be analyzed, enriched and archived somewhere.  This is best done using serverless functions which can be spun up on demand, because you don’t know when the data is going to come in and how much data is going to come in.  So, you don’t necessarily want to build your own infrastructure for peak capacity.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t>Almost every organization needs to run some regular tasks like de-duplication of database entries at the end of every day or collecting logs at the end of every week. Such tasks that need to be run only at specific times and only for a few seconds each time, don’t call for dedicated infrastructure.  They are best left to serverless solutions.</a:t>
            </a:r>
          </a:p>
          <a:p>
            <a:pPr marL="228600" indent="-228600">
              <a:buFont typeface="+mj-lt"/>
              <a:buAutoNum type="arabicPeriod"/>
            </a:pPr>
            <a:r>
              <a:rPr lang="en-US"/>
              <a:t>Building backends for your mobile, IoT or even web apps is also a popular use-case for serverless architectures: In this diagram you see a mobile app sending an image to a function which stores it in Azure Storage.  This action triggers another function which creates multiples thumbnails out of the original image.  Being able to perform these action in a serverless manner, takes away the burden of the mobile developer from worrying about the backend.</a:t>
            </a:r>
          </a:p>
          <a:p>
            <a:pPr marL="228600" indent="-228600">
              <a:buFont typeface="+mj-lt"/>
              <a:buAutoNum type="arabicPeriod"/>
            </a:pPr>
            <a:r>
              <a:rPr lang="en-US"/>
              <a:t>Bots are all the new rage:  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a:p>
          <a:p>
            <a:pPr marL="228600" indent="-228600">
              <a:buFont typeface="+mj-lt"/>
              <a:buAutoNum type="arabicPeriod"/>
            </a:pPr>
            <a:endParaRPr lang="en-US"/>
          </a:p>
          <a:p>
            <a:pPr marL="0" indent="0">
              <a:buFont typeface="+mj-lt"/>
              <a:buNone/>
            </a:pPr>
            <a:r>
              <a:rPr lang="en-US"/>
              <a:t>These are only some of the many examples which fit well with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3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2/3/2019 11:13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835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Moving on to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Logic Apps is a service that provides a visual design experience for creating </a:t>
            </a:r>
            <a:r>
              <a:rPr kumimoji="0" lang="en-US" sz="1200" b="0" i="0" u="none" strike="noStrike" kern="1200" cap="none" spc="0" normalizeH="0" baseline="0" noProof="0" dirty="0" err="1">
                <a:ln>
                  <a:noFill/>
                </a:ln>
                <a:gradFill>
                  <a:gsLst>
                    <a:gs pos="1250">
                      <a:srgbClr val="0078D7"/>
                    </a:gs>
                    <a:gs pos="100000">
                      <a:srgbClr val="0078D7"/>
                    </a:gs>
                  </a:gsLst>
                  <a:lin ang="5400000" scaled="0"/>
                </a:gradFill>
                <a:effectLst/>
                <a:uLnTx/>
                <a:uFillTx/>
                <a:latin typeface="Segoe UI Semilight"/>
                <a:ea typeface="+mn-ea"/>
                <a:cs typeface="+mn-cs"/>
              </a:rPr>
              <a:t>serverless</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 workflows in the cloud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without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writing any code.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No matter how </a:t>
            </a:r>
            <a:r>
              <a:rPr kumimoji="0" lang="en-US" sz="1200" b="1"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complex </a:t>
            </a:r>
            <a:r>
              <a:rPr kumimoji="0" lang="en-US" sz="1200" b="0" i="0" u="none" strike="noStrike" kern="1200" cap="none" spc="0" normalizeH="0" baseline="0" noProof="0" dirty="0">
                <a:ln>
                  <a:noFill/>
                </a:ln>
                <a:gradFill>
                  <a:gsLst>
                    <a:gs pos="1250">
                      <a:srgbClr val="0078D7"/>
                    </a:gs>
                    <a:gs pos="100000">
                      <a:srgbClr val="0078D7"/>
                    </a:gs>
                  </a:gsLst>
                  <a:lin ang="5400000" scaled="0"/>
                </a:gradFill>
                <a:effectLst/>
                <a:uLnTx/>
                <a:uFillTx/>
                <a:latin typeface="Segoe UI Semilight"/>
                <a:ea typeface="+mn-ea"/>
                <a:cs typeface="+mn-cs"/>
              </a:rPr>
              <a:t>your business logic is, you can express it using the powerful control flow available in Logic Apps.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Another key value of this service is that, it provides connections with multiple services and allows you to orchestrate all these services along with the </a:t>
            </a:r>
            <a:r>
              <a:rPr lang="en-US" sz="1200" b="1" dirty="0"/>
              <a:t>functions </a:t>
            </a:r>
            <a:r>
              <a:rPr lang="en-US" sz="1200" dirty="0"/>
              <a:t>which you or someone else in your organization might have written.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Lastly all of these workflows are internally represented using a </a:t>
            </a:r>
            <a:r>
              <a:rPr lang="en-US" sz="1200" b="1" dirty="0"/>
              <a:t>declarative</a:t>
            </a:r>
            <a:r>
              <a:rPr lang="en-US" sz="1200" dirty="0"/>
              <a:t> definition format, again making it very friendly with your existing CI/CD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2/3/2019 11:13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09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would like to describe the capabilities of our core serverless services, in a little more detail, this time starting with </a:t>
            </a:r>
            <a:r>
              <a:rPr lang="en-US" b="1"/>
              <a:t>Azure Event Grid</a:t>
            </a:r>
            <a:r>
              <a:rPr lang="en-US"/>
              <a:t>. </a:t>
            </a:r>
          </a:p>
          <a:p>
            <a:r>
              <a:rPr lang="en-US"/>
              <a:t>We already talked about how important events are.</a:t>
            </a:r>
          </a:p>
          <a:p>
            <a:pPr marL="171450" indent="-171450">
              <a:buFontTx/>
              <a:buChar char="-"/>
            </a:pPr>
            <a:r>
              <a:rPr lang="en-US"/>
              <a:t>This service allows you to manage all events in a single place</a:t>
            </a:r>
          </a:p>
          <a:p>
            <a:pPr marL="171450" indent="-171450">
              <a:buFontTx/>
              <a:buChar char="-"/>
            </a:pPr>
            <a:r>
              <a:rPr lang="en-US"/>
              <a:t>Notice that multiple Azure services today publish their events into Event Grid and these events can be routed to multiple destination.  We have Functions, Logic Apps and even other services like Automation and generic </a:t>
            </a:r>
            <a:r>
              <a:rPr lang="en-US" err="1"/>
              <a:t>webhooks</a:t>
            </a:r>
            <a:r>
              <a:rPr lang="en-US"/>
              <a:t>.</a:t>
            </a:r>
          </a:p>
          <a:p>
            <a:pPr marL="171450" indent="-171450">
              <a:buFontTx/>
              <a:buChar char="-"/>
            </a:pPr>
            <a:r>
              <a:rPr lang="en-US"/>
              <a:t>You can also create your own customer events</a:t>
            </a:r>
          </a:p>
          <a:p>
            <a:endParaRPr lang="en-US"/>
          </a:p>
          <a:p>
            <a:r>
              <a:rPr lang="en-US"/>
              <a:t>The rich set of publishers and consumers opens up many interesting scenarios for you to construct </a:t>
            </a:r>
            <a:r>
              <a:rPr lang="en-US" b="1"/>
              <a:t>already</a:t>
            </a:r>
            <a:r>
              <a:rPr lang="en-US"/>
              <a:t>.  And the list of services that will publish their events to Event Grid will continue to grow over time.</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2/3/2019 11:13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6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2/3/2019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95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209-46F0-4185-9701-2417A5A07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6A2ED7-A1DC-4785-A2D8-3248C56E4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B9561C-0CA9-4611-A5DC-F84FFC427166}"/>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8BD8B443-FB42-421F-9233-43E375921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3E70F-7B58-48ED-B7E6-82D2BA876825}"/>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4715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12D-F04F-4360-A62A-88F3064DCF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6D5A3C-8756-493B-8916-7C9214EA42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0BE54-6520-48CF-BE09-78515B094A15}"/>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94DB14F5-4B2B-401E-AB30-6D0171DE0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BA123-3897-426D-A286-1868A49FF74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3080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AE5A-2F63-445D-9D62-8760B79C5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70A23-BA62-4E63-B5A2-1A7D31EBE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6D4CA-FADA-4E58-BEDE-855D7A9A89E8}"/>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1C308B6D-30F2-4116-BE91-2D4D50B197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451C3-464D-47D9-AD58-2CA5ED6514B3}"/>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15345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1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8000014"/>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C8D-0F28-45BA-95AE-9F307508DB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966AA3-4050-4B13-85D0-5333FFAEA3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8C994-203B-4D85-9607-F7133D1A9E9D}"/>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1DE8589E-53E1-473C-892D-5BA072EA56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62F70-1DB0-465D-8325-DDA5C9CD966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7373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A2D4-D5DD-4602-BE06-3283944CB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B66015-EE4C-4645-ABF7-32746AE3A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8DC52-780F-4FEE-AB0D-55B3F5D1F51D}"/>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149C5B3A-5AE3-4DD1-844A-67C2918F95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F21F9-2579-4524-85C0-7727880CD68D}"/>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416818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2953-EB27-49BF-A21C-C8DC7A9C27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F2E12-2F4D-4A4B-A73F-E10A4848F0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F3CECF-AF92-47B0-AAEC-6B8C36A158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8D7A-BAA8-4B3F-B3A7-A655349381F5}"/>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6" name="Footer Placeholder 5">
            <a:extLst>
              <a:ext uri="{FF2B5EF4-FFF2-40B4-BE49-F238E27FC236}">
                <a16:creationId xmlns:a16="http://schemas.microsoft.com/office/drawing/2014/main" id="{85332A7D-37B7-4B6B-90D4-6B569DE7D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6B6BD-F39A-4680-A6C4-C1F6B1C89D17}"/>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23892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A67-0376-4EE6-A3E0-5D87C5D021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89446-B9D4-4A55-B328-B0D54ADC4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0B00B-2AE0-4F49-8A2B-153E294787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9C5571-1150-450B-BF41-14ED54453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23D836-FFD6-40B8-AB51-60588F0B8F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6E74D6-346C-4BA9-A73B-4D7B7AE18213}"/>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8" name="Footer Placeholder 7">
            <a:extLst>
              <a:ext uri="{FF2B5EF4-FFF2-40B4-BE49-F238E27FC236}">
                <a16:creationId xmlns:a16="http://schemas.microsoft.com/office/drawing/2014/main" id="{0A17B6C4-7D38-45FE-AE84-8F84F672A2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000359-B9FA-4870-832A-FA5C40E3B1FE}"/>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9295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0197-F787-4215-A224-60BFC3C0F4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8DCF70-22AC-47E2-A81A-289B9C7FFF0A}"/>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4" name="Footer Placeholder 3">
            <a:extLst>
              <a:ext uri="{FF2B5EF4-FFF2-40B4-BE49-F238E27FC236}">
                <a16:creationId xmlns:a16="http://schemas.microsoft.com/office/drawing/2014/main" id="{5EB622DA-15CA-49F2-95AF-70B82DC5A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BF5B68-1CB6-40FF-AB5E-AABC40F969C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39861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45769-7FDE-49A7-B038-999C1FF81BF8}"/>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3" name="Footer Placeholder 2">
            <a:extLst>
              <a:ext uri="{FF2B5EF4-FFF2-40B4-BE49-F238E27FC236}">
                <a16:creationId xmlns:a16="http://schemas.microsoft.com/office/drawing/2014/main" id="{EE0A719E-F781-4886-8952-1C4140C314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ADD4DA-D23C-4238-A102-8EF8389A0AD9}"/>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181469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4909-39F6-4F41-84B4-A71A8BDC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3A687B-4490-4D7A-89B7-86A05A825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E5C46-93AC-4FDD-88F9-4528AC16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23A3A-6706-4C4F-BD36-C9A4F5A70E12}"/>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6" name="Footer Placeholder 5">
            <a:extLst>
              <a:ext uri="{FF2B5EF4-FFF2-40B4-BE49-F238E27FC236}">
                <a16:creationId xmlns:a16="http://schemas.microsoft.com/office/drawing/2014/main" id="{35DB3E5C-BD0F-46F3-BD33-141499D972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90B94-A856-47D5-8D04-0F73A9709CAB}"/>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8936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69FE-44F1-4394-9D68-28F91EF5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FE4591-4B95-4BD6-B4A9-28EC5855C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59375A-2A10-486D-9123-01C42798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92B34-2F87-4CE2-BD07-8005CE49BF12}"/>
              </a:ext>
            </a:extLst>
          </p:cNvPr>
          <p:cNvSpPr>
            <a:spLocks noGrp="1"/>
          </p:cNvSpPr>
          <p:nvPr>
            <p:ph type="dt" sz="half" idx="10"/>
          </p:nvPr>
        </p:nvSpPr>
        <p:spPr/>
        <p:txBody>
          <a:bodyPr/>
          <a:lstStyle/>
          <a:p>
            <a:fld id="{89CF9ECE-F089-4FCC-9633-CB15973C09B0}" type="datetimeFigureOut">
              <a:rPr lang="en-GB" smtClean="0"/>
              <a:t>03/02/2019</a:t>
            </a:fld>
            <a:endParaRPr lang="en-GB"/>
          </a:p>
        </p:txBody>
      </p:sp>
      <p:sp>
        <p:nvSpPr>
          <p:cNvPr id="6" name="Footer Placeholder 5">
            <a:extLst>
              <a:ext uri="{FF2B5EF4-FFF2-40B4-BE49-F238E27FC236}">
                <a16:creationId xmlns:a16="http://schemas.microsoft.com/office/drawing/2014/main" id="{2415DB0A-D3BA-4D7D-AD36-B0CEEE259A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92833C-FAC4-4011-AD99-330FCC11FC42}"/>
              </a:ext>
            </a:extLst>
          </p:cNvPr>
          <p:cNvSpPr>
            <a:spLocks noGrp="1"/>
          </p:cNvSpPr>
          <p:nvPr>
            <p:ph type="sldNum" sz="quarter" idx="12"/>
          </p:nvPr>
        </p:nvSpPr>
        <p:spPr/>
        <p:txBody>
          <a:bodyPr/>
          <a:lstStyle/>
          <a:p>
            <a:fld id="{78297C6A-DF67-4154-AB7F-9346C8B2FBF7}" type="slidenum">
              <a:rPr lang="en-GB" smtClean="0"/>
              <a:t>‹#›</a:t>
            </a:fld>
            <a:endParaRPr lang="en-GB"/>
          </a:p>
        </p:txBody>
      </p:sp>
    </p:spTree>
    <p:extLst>
      <p:ext uri="{BB962C8B-B14F-4D97-AF65-F5344CB8AC3E}">
        <p14:creationId xmlns:p14="http://schemas.microsoft.com/office/powerpoint/2010/main" val="264768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7F0B9-149A-4ACF-B653-F45CD7716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225C6B-601F-40AF-B333-208B4B349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EF5D73-71C2-4C16-B737-E19672BB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F9ECE-F089-4FCC-9633-CB15973C09B0}" type="datetimeFigureOut">
              <a:rPr lang="en-GB" smtClean="0"/>
              <a:t>03/02/2019</a:t>
            </a:fld>
            <a:endParaRPr lang="en-GB"/>
          </a:p>
        </p:txBody>
      </p:sp>
      <p:sp>
        <p:nvSpPr>
          <p:cNvPr id="5" name="Footer Placeholder 4">
            <a:extLst>
              <a:ext uri="{FF2B5EF4-FFF2-40B4-BE49-F238E27FC236}">
                <a16:creationId xmlns:a16="http://schemas.microsoft.com/office/drawing/2014/main" id="{5E280838-6693-46BE-981E-F85D01B33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69DEDD-4436-43E4-BE75-EAB14DF0E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7C6A-DF67-4154-AB7F-9346C8B2FBF7}" type="slidenum">
              <a:rPr lang="en-GB" smtClean="0"/>
              <a:t>‹#›</a:t>
            </a:fld>
            <a:endParaRPr lang="en-GB"/>
          </a:p>
        </p:txBody>
      </p:sp>
    </p:spTree>
    <p:extLst>
      <p:ext uri="{BB962C8B-B14F-4D97-AF65-F5344CB8AC3E}">
        <p14:creationId xmlns:p14="http://schemas.microsoft.com/office/powerpoint/2010/main" val="281356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emf"/><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3.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2A237-6B80-47F3-B87F-17CF2FC6E2BB}"/>
              </a:ext>
            </a:extLst>
          </p:cNvPr>
          <p:cNvSpPr>
            <a:spLocks noGrp="1"/>
          </p:cNvSpPr>
          <p:nvPr>
            <p:ph type="ctrTitle"/>
          </p:nvPr>
        </p:nvSpPr>
        <p:spPr>
          <a:xfrm>
            <a:off x="6696294" y="939107"/>
            <a:ext cx="4645250" cy="2889114"/>
          </a:xfrm>
        </p:spPr>
        <p:txBody>
          <a:bodyPr anchor="b">
            <a:normAutofit/>
          </a:bodyPr>
          <a:lstStyle/>
          <a:p>
            <a:pPr algn="l"/>
            <a:r>
              <a:rPr lang="en-GB" sz="4700" dirty="0">
                <a:solidFill>
                  <a:schemeClr val="bg1"/>
                </a:solidFill>
                <a:latin typeface="Metropolis" panose="00000500000000000000" pitchFamily="50" charset="0"/>
              </a:rPr>
              <a:t>Serverless Development with Microsoft Azure</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90DD3F9B-B645-4278-9BFB-251BE78C2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91637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423629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Logic Apps</a:t>
            </a:r>
          </a:p>
        </p:txBody>
      </p:sp>
      <p:sp>
        <p:nvSpPr>
          <p:cNvPr id="8" name="Text Placeholder 2"/>
          <p:cNvSpPr txBox="1">
            <a:spLocks/>
          </p:cNvSpPr>
          <p:nvPr/>
        </p:nvSpPr>
        <p:spPr>
          <a:xfrm>
            <a:off x="262953" y="2358423"/>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Visually design workflows in the cloud</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Express logic through powerful control flow</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Connect disparate functions and APIs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Utilize declarative definition to work with CI/CD</a:t>
            </a:r>
          </a:p>
        </p:txBody>
      </p:sp>
      <p:sp>
        <p:nvSpPr>
          <p:cNvPr id="7" name="Rectangle 6">
            <a:extLst>
              <a:ext uri="{FF2B5EF4-FFF2-40B4-BE49-F238E27FC236}">
                <a16:creationId xmlns:a16="http://schemas.microsoft.com/office/drawing/2014/main" id="{00B502EB-C60D-4CFB-943C-0A15E79D8139}"/>
              </a:ext>
            </a:extLst>
          </p:cNvPr>
          <p:cNvSpPr/>
          <p:nvPr/>
        </p:nvSpPr>
        <p:spPr bwMode="auto">
          <a:xfrm>
            <a:off x="4230763" y="4522771"/>
            <a:ext cx="215632" cy="1703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 name="Picture 9">
            <a:extLst>
              <a:ext uri="{FF2B5EF4-FFF2-40B4-BE49-F238E27FC236}">
                <a16:creationId xmlns:a16="http://schemas.microsoft.com/office/drawing/2014/main" id="{6F17BFEF-EB92-4B97-9B47-41CF60027DAA}"/>
              </a:ext>
            </a:extLst>
          </p:cNvPr>
          <p:cNvPicPr>
            <a:picLocks noChangeAspect="1"/>
          </p:cNvPicPr>
          <p:nvPr/>
        </p:nvPicPr>
        <p:blipFill>
          <a:blip r:embed="rId3"/>
          <a:stretch>
            <a:fillRect/>
          </a:stretch>
        </p:blipFill>
        <p:spPr>
          <a:xfrm>
            <a:off x="4305432" y="490175"/>
            <a:ext cx="8218004" cy="5877652"/>
          </a:xfrm>
          <a:prstGeom prst="rect">
            <a:avLst/>
          </a:prstGeom>
        </p:spPr>
      </p:pic>
    </p:spTree>
    <p:extLst>
      <p:ext uri="{BB962C8B-B14F-4D97-AF65-F5344CB8AC3E}">
        <p14:creationId xmlns:p14="http://schemas.microsoft.com/office/powerpoint/2010/main" val="317235612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7" y="974"/>
            <a:ext cx="4227848" cy="6856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NZ" sz="4704">
                <a:gradFill>
                  <a:gsLst>
                    <a:gs pos="2917">
                      <a:srgbClr val="FFFFFF"/>
                    </a:gs>
                    <a:gs pos="30000">
                      <a:srgbClr val="FFFFFF"/>
                    </a:gs>
                  </a:gsLst>
                  <a:lin ang="5400000" scaled="0"/>
                </a:gradFill>
                <a:latin typeface="Segoe UI Light"/>
              </a:rPr>
              <a:t>Event Grid</a:t>
            </a:r>
          </a:p>
        </p:txBody>
      </p:sp>
      <p:sp>
        <p:nvSpPr>
          <p:cNvPr id="8" name="Text Placeholder 2"/>
          <p:cNvSpPr txBox="1">
            <a:spLocks/>
          </p:cNvSpPr>
          <p:nvPr/>
        </p:nvSpPr>
        <p:spPr>
          <a:xfrm>
            <a:off x="270994" y="1830858"/>
            <a:ext cx="3614037" cy="449909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Manage all events in one place</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Focus on innovation </a:t>
            </a:r>
            <a:br>
              <a:rPr lang="en-US" sz="2157">
                <a:gradFill>
                  <a:gsLst>
                    <a:gs pos="2917">
                      <a:srgbClr val="FFFFFF"/>
                    </a:gs>
                    <a:gs pos="30000">
                      <a:srgbClr val="FFFFFF"/>
                    </a:gs>
                  </a:gsLst>
                  <a:lin ang="5400000" scaled="0"/>
                </a:gradFill>
                <a:latin typeface="Segoe UI Semilight"/>
              </a:rPr>
            </a:br>
            <a:r>
              <a:rPr lang="en-US" sz="2157">
                <a:gradFill>
                  <a:gsLst>
                    <a:gs pos="2917">
                      <a:srgbClr val="FFFFFF"/>
                    </a:gs>
                    <a:gs pos="30000">
                      <a:srgbClr val="FFFFFF"/>
                    </a:gs>
                  </a:gsLst>
                  <a:lin ang="5400000" scaled="0"/>
                </a:gradFill>
                <a:latin typeface="Segoe UI Semilight"/>
              </a:rPr>
              <a:t>and pay per event</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latin typeface="Segoe UI Semilight"/>
              </a:rPr>
              <a:t>Unlock new scenarios for your apps</a:t>
            </a:r>
          </a:p>
          <a:p>
            <a:pPr marL="0" lvl="1" indent="0" defTabSz="914192">
              <a:spcBef>
                <a:spcPts val="0"/>
              </a:spcBef>
              <a:spcAft>
                <a:spcPts val="1765"/>
              </a:spcAft>
              <a:buNone/>
              <a:defRPr/>
            </a:pPr>
            <a:r>
              <a:rPr lang="en-US" sz="2157">
                <a:gradFill>
                  <a:gsLst>
                    <a:gs pos="2917">
                      <a:srgbClr val="FFFFFF"/>
                    </a:gs>
                    <a:gs pos="30000">
                      <a:srgbClr val="FFFFFF"/>
                    </a:gs>
                  </a:gsLst>
                  <a:lin ang="5400000" scaled="0"/>
                </a:gradFill>
              </a:rPr>
              <a:t>Ensure reliability and performance for your apps</a:t>
            </a:r>
          </a:p>
        </p:txBody>
      </p:sp>
      <p:sp>
        <p:nvSpPr>
          <p:cNvPr id="9" name="Rectangle 8">
            <a:extLst>
              <a:ext uri="{FF2B5EF4-FFF2-40B4-BE49-F238E27FC236}">
                <a16:creationId xmlns:a16="http://schemas.microsoft.com/office/drawing/2014/main" id="{45A8DCC9-3A23-4890-8CE0-9BC9B8830CF3}"/>
              </a:ext>
            </a:extLst>
          </p:cNvPr>
          <p:cNvSpPr/>
          <p:nvPr/>
        </p:nvSpPr>
        <p:spPr bwMode="auto">
          <a:xfrm>
            <a:off x="7273205" y="3093324"/>
            <a:ext cx="1362032" cy="148763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54C1F869-625B-441E-975A-A010025C208E}"/>
              </a:ext>
            </a:extLst>
          </p:cNvPr>
          <p:cNvSpPr txBox="1"/>
          <p:nvPr/>
        </p:nvSpPr>
        <p:spPr>
          <a:xfrm>
            <a:off x="4267416" y="1313488"/>
            <a:ext cx="2983983"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publishers</a:t>
            </a:r>
          </a:p>
        </p:txBody>
      </p:sp>
      <p:sp>
        <p:nvSpPr>
          <p:cNvPr id="12" name="TextBox 11">
            <a:extLst>
              <a:ext uri="{FF2B5EF4-FFF2-40B4-BE49-F238E27FC236}">
                <a16:creationId xmlns:a16="http://schemas.microsoft.com/office/drawing/2014/main" id="{5B0A3CF3-02E4-4784-AF6F-58086CAB2836}"/>
              </a:ext>
            </a:extLst>
          </p:cNvPr>
          <p:cNvSpPr txBox="1"/>
          <p:nvPr/>
        </p:nvSpPr>
        <p:spPr>
          <a:xfrm>
            <a:off x="9307346" y="1671952"/>
            <a:ext cx="2688511" cy="677317"/>
          </a:xfrm>
          <a:prstGeom prst="rect">
            <a:avLst/>
          </a:prstGeom>
          <a:noFill/>
          <a:ln>
            <a:noFill/>
          </a:ln>
        </p:spPr>
        <p:txBody>
          <a:bodyPr wrap="square" lIns="179234" tIns="143387" rIns="179234" bIns="143387" rtlCol="0">
            <a:spAutoFit/>
          </a:bodyPr>
          <a:lstStyle/>
          <a:p>
            <a:pPr algn="ctr" defTabSz="1218233">
              <a:lnSpc>
                <a:spcPct val="90000"/>
              </a:lnSpc>
              <a:spcAft>
                <a:spcPts val="1200"/>
              </a:spcAft>
              <a:defRPr/>
            </a:pPr>
            <a:r>
              <a:rPr lang="en-US" sz="2745" kern="0">
                <a:gradFill>
                  <a:gsLst>
                    <a:gs pos="16250">
                      <a:srgbClr val="353535"/>
                    </a:gs>
                    <a:gs pos="36000">
                      <a:srgbClr val="353535"/>
                    </a:gs>
                  </a:gsLst>
                  <a:lin ang="5400000" scaled="0"/>
                </a:gradFill>
                <a:latin typeface="Segoe UI Semilight"/>
                <a:cs typeface="Segoe UI"/>
              </a:rPr>
              <a:t>Event handlers</a:t>
            </a:r>
          </a:p>
        </p:txBody>
      </p:sp>
      <p:cxnSp>
        <p:nvCxnSpPr>
          <p:cNvPr id="13" name="Straight Connector 12">
            <a:extLst>
              <a:ext uri="{FF2B5EF4-FFF2-40B4-BE49-F238E27FC236}">
                <a16:creationId xmlns:a16="http://schemas.microsoft.com/office/drawing/2014/main" id="{69635FC6-D649-4894-871A-4CDFAEF1217C}"/>
              </a:ext>
            </a:extLst>
          </p:cNvPr>
          <p:cNvCxnSpPr>
            <a:cxnSpLocks/>
          </p:cNvCxnSpPr>
          <p:nvPr/>
        </p:nvCxnSpPr>
        <p:spPr>
          <a:xfrm>
            <a:off x="5839340" y="3266115"/>
            <a:ext cx="918358" cy="891201"/>
          </a:xfrm>
          <a:prstGeom prst="line">
            <a:avLst/>
          </a:prstGeom>
          <a:noFill/>
          <a:ln w="9525" cap="flat" cmpd="sng" algn="ctr">
            <a:noFill/>
            <a:prstDash val="solid"/>
            <a:headEnd type="none"/>
            <a:tailEnd type="none"/>
          </a:ln>
          <a:effectLst/>
        </p:spPr>
      </p:cxnSp>
      <p:pic>
        <p:nvPicPr>
          <p:cNvPr id="14" name="Picture 13">
            <a:extLst>
              <a:ext uri="{FF2B5EF4-FFF2-40B4-BE49-F238E27FC236}">
                <a16:creationId xmlns:a16="http://schemas.microsoft.com/office/drawing/2014/main" id="{9318A858-FE0A-4AAC-860F-D5F1C3EE6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625" y="3423673"/>
            <a:ext cx="815053" cy="815053"/>
          </a:xfrm>
          <a:prstGeom prst="rect">
            <a:avLst/>
          </a:prstGeom>
        </p:spPr>
      </p:pic>
      <p:grpSp>
        <p:nvGrpSpPr>
          <p:cNvPr id="15" name="Group 14">
            <a:extLst>
              <a:ext uri="{FF2B5EF4-FFF2-40B4-BE49-F238E27FC236}">
                <a16:creationId xmlns:a16="http://schemas.microsoft.com/office/drawing/2014/main" id="{62B23851-BB12-46CA-9560-AD7746E1BF08}"/>
              </a:ext>
            </a:extLst>
          </p:cNvPr>
          <p:cNvGrpSpPr/>
          <p:nvPr/>
        </p:nvGrpSpPr>
        <p:grpSpPr>
          <a:xfrm>
            <a:off x="8754845" y="3041802"/>
            <a:ext cx="393917" cy="1606648"/>
            <a:chOff x="7224067" y="2912948"/>
            <a:chExt cx="661140" cy="2468880"/>
          </a:xfrm>
        </p:grpSpPr>
        <p:sp>
          <p:nvSpPr>
            <p:cNvPr id="16" name="Freeform 5">
              <a:extLst>
                <a:ext uri="{FF2B5EF4-FFF2-40B4-BE49-F238E27FC236}">
                  <a16:creationId xmlns:a16="http://schemas.microsoft.com/office/drawing/2014/main" id="{58403EF8-15C4-4906-A1B0-89FEFD308BB9}"/>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sp>
          <p:nvSpPr>
            <p:cNvPr id="17" name="arrow">
              <a:extLst>
                <a:ext uri="{FF2B5EF4-FFF2-40B4-BE49-F238E27FC236}">
                  <a16:creationId xmlns:a16="http://schemas.microsoft.com/office/drawing/2014/main" id="{B1E00ABC-4F2D-4E0F-9512-EAEC8FC465AE}"/>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rgbClr val="0070C0"/>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3877"/>
              <a:endParaRPr lang="en-US" sz="882">
                <a:gradFill>
                  <a:gsLst>
                    <a:gs pos="0">
                      <a:srgbClr val="505050"/>
                    </a:gs>
                    <a:gs pos="100000">
                      <a:srgbClr val="505050"/>
                    </a:gs>
                  </a:gsLst>
                  <a:lin ang="5400000" scaled="1"/>
                </a:gradFill>
                <a:latin typeface="Segoe UI Semilight"/>
              </a:endParaRPr>
            </a:p>
          </p:txBody>
        </p:sp>
      </p:grpSp>
      <p:grpSp>
        <p:nvGrpSpPr>
          <p:cNvPr id="18" name="Group 17">
            <a:extLst>
              <a:ext uri="{FF2B5EF4-FFF2-40B4-BE49-F238E27FC236}">
                <a16:creationId xmlns:a16="http://schemas.microsoft.com/office/drawing/2014/main" id="{E70816A6-BBA7-4300-B3FE-7887CC953EA9}"/>
              </a:ext>
            </a:extLst>
          </p:cNvPr>
          <p:cNvGrpSpPr/>
          <p:nvPr/>
        </p:nvGrpSpPr>
        <p:grpSpPr>
          <a:xfrm>
            <a:off x="4415149" y="2049221"/>
            <a:ext cx="2688514" cy="3566736"/>
            <a:chOff x="1646287" y="2327742"/>
            <a:chExt cx="2743203" cy="3639288"/>
          </a:xfrm>
        </p:grpSpPr>
        <p:sp>
          <p:nvSpPr>
            <p:cNvPr id="21" name="Rectangle 20">
              <a:extLst>
                <a:ext uri="{FF2B5EF4-FFF2-40B4-BE49-F238E27FC236}">
                  <a16:creationId xmlns:a16="http://schemas.microsoft.com/office/drawing/2014/main" id="{752F241D-1AC0-42F0-A94C-BFAB12C5D708}"/>
                </a:ext>
              </a:extLst>
            </p:cNvPr>
            <p:cNvSpPr/>
            <p:nvPr/>
          </p:nvSpPr>
          <p:spPr bwMode="auto">
            <a:xfrm>
              <a:off x="1646287" y="379076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56ECED4C-7396-4CB9-AC3E-DB0A6B61D4CB}"/>
                </a:ext>
              </a:extLst>
            </p:cNvPr>
            <p:cNvSpPr/>
            <p:nvPr/>
          </p:nvSpPr>
          <p:spPr bwMode="auto">
            <a:xfrm>
              <a:off x="1646290" y="232774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1FF5F406-4127-491C-A71A-0FF7A03ECDD0}"/>
                </a:ext>
              </a:extLst>
            </p:cNvPr>
            <p:cNvSpPr/>
            <p:nvPr/>
          </p:nvSpPr>
          <p:spPr bwMode="auto">
            <a:xfrm>
              <a:off x="1646290" y="305926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angle 21">
              <a:extLst>
                <a:ext uri="{FF2B5EF4-FFF2-40B4-BE49-F238E27FC236}">
                  <a16:creationId xmlns:a16="http://schemas.microsoft.com/office/drawing/2014/main" id="{48D10ABF-2770-463C-813E-EBD6F8C98CB8}"/>
                </a:ext>
              </a:extLst>
            </p:cNvPr>
            <p:cNvSpPr/>
            <p:nvPr/>
          </p:nvSpPr>
          <p:spPr bwMode="auto">
            <a:xfrm>
              <a:off x="1646290" y="4522286"/>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 name="Rectangle 22">
              <a:extLst>
                <a:ext uri="{FF2B5EF4-FFF2-40B4-BE49-F238E27FC236}">
                  <a16:creationId xmlns:a16="http://schemas.microsoft.com/office/drawing/2014/main" id="{F5BCFAC0-FE14-447F-B954-BD2432118FF5}"/>
                </a:ext>
              </a:extLst>
            </p:cNvPr>
            <p:cNvSpPr/>
            <p:nvPr/>
          </p:nvSpPr>
          <p:spPr bwMode="auto">
            <a:xfrm>
              <a:off x="1646290" y="52537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D8924FCF-7C80-41A4-BFA5-3E939B8C1BD4}"/>
              </a:ext>
            </a:extLst>
          </p:cNvPr>
          <p:cNvGrpSpPr/>
          <p:nvPr/>
        </p:nvGrpSpPr>
        <p:grpSpPr>
          <a:xfrm>
            <a:off x="9307346" y="2407685"/>
            <a:ext cx="2688511" cy="2858765"/>
            <a:chOff x="8047017" y="2693498"/>
            <a:chExt cx="2743200" cy="2916916"/>
          </a:xfrm>
        </p:grpSpPr>
        <p:sp>
          <p:nvSpPr>
            <p:cNvPr id="25" name="Rectangle 24">
              <a:extLst>
                <a:ext uri="{FF2B5EF4-FFF2-40B4-BE49-F238E27FC236}">
                  <a16:creationId xmlns:a16="http://schemas.microsoft.com/office/drawing/2014/main" id="{A433DAA6-9496-42BA-816D-0532A5DF8086}"/>
                </a:ext>
              </a:extLst>
            </p:cNvPr>
            <p:cNvSpPr/>
            <p:nvPr/>
          </p:nvSpPr>
          <p:spPr bwMode="auto">
            <a:xfrm>
              <a:off x="8047017" y="269349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9E459164-309E-487F-B613-2CC8D55E5C78}"/>
                </a:ext>
              </a:extLst>
            </p:cNvPr>
            <p:cNvSpPr/>
            <p:nvPr/>
          </p:nvSpPr>
          <p:spPr bwMode="auto">
            <a:xfrm>
              <a:off x="8047017" y="3425018"/>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Rectangle 26">
              <a:extLst>
                <a:ext uri="{FF2B5EF4-FFF2-40B4-BE49-F238E27FC236}">
                  <a16:creationId xmlns:a16="http://schemas.microsoft.com/office/drawing/2014/main" id="{5B03C36C-9C46-42D5-8D79-C36A2D165E89}"/>
                </a:ext>
              </a:extLst>
            </p:cNvPr>
            <p:cNvSpPr/>
            <p:nvPr/>
          </p:nvSpPr>
          <p:spPr bwMode="auto">
            <a:xfrm>
              <a:off x="8047017" y="4156530"/>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A92B4D15-FE1E-42EB-808B-B1F36E72FCD1}"/>
                </a:ext>
              </a:extLst>
            </p:cNvPr>
            <p:cNvSpPr/>
            <p:nvPr/>
          </p:nvSpPr>
          <p:spPr bwMode="auto">
            <a:xfrm>
              <a:off x="8047017" y="4897182"/>
              <a:ext cx="2743200" cy="7132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6E865442-6B34-4D8C-B826-7E67EFAE2564}"/>
              </a:ext>
            </a:extLst>
          </p:cNvPr>
          <p:cNvGrpSpPr/>
          <p:nvPr/>
        </p:nvGrpSpPr>
        <p:grpSpPr>
          <a:xfrm>
            <a:off x="4387299" y="2290211"/>
            <a:ext cx="2447515" cy="3084770"/>
            <a:chOff x="1617869" y="2573629"/>
            <a:chExt cx="2497301" cy="3147516"/>
          </a:xfrm>
        </p:grpSpPr>
        <p:sp>
          <p:nvSpPr>
            <p:cNvPr id="30" name="TextBox 29">
              <a:extLst>
                <a:ext uri="{FF2B5EF4-FFF2-40B4-BE49-F238E27FC236}">
                  <a16:creationId xmlns:a16="http://schemas.microsoft.com/office/drawing/2014/main" id="{9E601C61-5B76-4C8F-8367-95CC9842FAF5}"/>
                </a:ext>
              </a:extLst>
            </p:cNvPr>
            <p:cNvSpPr txBox="1"/>
            <p:nvPr/>
          </p:nvSpPr>
          <p:spPr>
            <a:xfrm>
              <a:off x="1646289" y="330514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31" name="TextBox 30">
              <a:extLst>
                <a:ext uri="{FF2B5EF4-FFF2-40B4-BE49-F238E27FC236}">
                  <a16:creationId xmlns:a16="http://schemas.microsoft.com/office/drawing/2014/main" id="{7C52A2AE-D135-4928-9CFF-8E5A754E327C}"/>
                </a:ext>
              </a:extLst>
            </p:cNvPr>
            <p:cNvSpPr txBox="1"/>
            <p:nvPr/>
          </p:nvSpPr>
          <p:spPr>
            <a:xfrm>
              <a:off x="1646290" y="476817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Event Hubs</a:t>
              </a:r>
            </a:p>
          </p:txBody>
        </p:sp>
        <p:sp>
          <p:nvSpPr>
            <p:cNvPr id="32" name="TextBox 31">
              <a:extLst>
                <a:ext uri="{FF2B5EF4-FFF2-40B4-BE49-F238E27FC236}">
                  <a16:creationId xmlns:a16="http://schemas.microsoft.com/office/drawing/2014/main" id="{14F31B23-449C-4C13-8DB5-DD5A49EE31DB}"/>
                </a:ext>
              </a:extLst>
            </p:cNvPr>
            <p:cNvSpPr txBox="1"/>
            <p:nvPr/>
          </p:nvSpPr>
          <p:spPr>
            <a:xfrm>
              <a:off x="1617869" y="4045602"/>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Subscriptions</a:t>
              </a:r>
            </a:p>
          </p:txBody>
        </p:sp>
        <p:sp>
          <p:nvSpPr>
            <p:cNvPr id="33" name="TextBox 32">
              <a:extLst>
                <a:ext uri="{FF2B5EF4-FFF2-40B4-BE49-F238E27FC236}">
                  <a16:creationId xmlns:a16="http://schemas.microsoft.com/office/drawing/2014/main" id="{D0E8E130-C578-4BA0-BE93-AD6DE8589BE6}"/>
                </a:ext>
              </a:extLst>
            </p:cNvPr>
            <p:cNvSpPr txBox="1"/>
            <p:nvPr/>
          </p:nvSpPr>
          <p:spPr>
            <a:xfrm>
              <a:off x="1646287" y="549968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Custom Events</a:t>
              </a:r>
            </a:p>
          </p:txBody>
        </p:sp>
        <p:sp>
          <p:nvSpPr>
            <p:cNvPr id="34" name="TextBox 33">
              <a:extLst>
                <a:ext uri="{FF2B5EF4-FFF2-40B4-BE49-F238E27FC236}">
                  <a16:creationId xmlns:a16="http://schemas.microsoft.com/office/drawing/2014/main" id="{DCBADA3B-B6EA-4AD1-8FF3-6D2BF9C2B7C0}"/>
                </a:ext>
              </a:extLst>
            </p:cNvPr>
            <p:cNvSpPr txBox="1"/>
            <p:nvPr/>
          </p:nvSpPr>
          <p:spPr>
            <a:xfrm>
              <a:off x="1646290" y="2573629"/>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grpSp>
      <p:grpSp>
        <p:nvGrpSpPr>
          <p:cNvPr id="35" name="Group 34">
            <a:extLst>
              <a:ext uri="{FF2B5EF4-FFF2-40B4-BE49-F238E27FC236}">
                <a16:creationId xmlns:a16="http://schemas.microsoft.com/office/drawing/2014/main" id="{D3F8A445-13F3-4814-8EBB-13F1ADA216FF}"/>
              </a:ext>
            </a:extLst>
          </p:cNvPr>
          <p:cNvGrpSpPr/>
          <p:nvPr/>
        </p:nvGrpSpPr>
        <p:grpSpPr>
          <a:xfrm>
            <a:off x="9307346" y="2648674"/>
            <a:ext cx="2419661" cy="2367841"/>
            <a:chOff x="8047017" y="2939385"/>
            <a:chExt cx="2468880" cy="2416004"/>
          </a:xfrm>
        </p:grpSpPr>
        <p:sp>
          <p:nvSpPr>
            <p:cNvPr id="36" name="TextBox 35">
              <a:extLst>
                <a:ext uri="{FF2B5EF4-FFF2-40B4-BE49-F238E27FC236}">
                  <a16:creationId xmlns:a16="http://schemas.microsoft.com/office/drawing/2014/main" id="{A094B235-A880-49CB-9CDA-40FAFC4A689E}"/>
                </a:ext>
              </a:extLst>
            </p:cNvPr>
            <p:cNvSpPr txBox="1"/>
            <p:nvPr/>
          </p:nvSpPr>
          <p:spPr>
            <a:xfrm>
              <a:off x="8047017" y="293938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Functions</a:t>
              </a:r>
            </a:p>
          </p:txBody>
        </p:sp>
        <p:sp>
          <p:nvSpPr>
            <p:cNvPr id="37" name="TextBox 36">
              <a:extLst>
                <a:ext uri="{FF2B5EF4-FFF2-40B4-BE49-F238E27FC236}">
                  <a16:creationId xmlns:a16="http://schemas.microsoft.com/office/drawing/2014/main" id="{2965F491-7FCB-4A44-A591-BD61EEA48FF0}"/>
                </a:ext>
              </a:extLst>
            </p:cNvPr>
            <p:cNvSpPr txBox="1"/>
            <p:nvPr/>
          </p:nvSpPr>
          <p:spPr>
            <a:xfrm>
              <a:off x="8047017" y="4402415"/>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Azure Automation</a:t>
              </a:r>
            </a:p>
          </p:txBody>
        </p:sp>
        <p:sp>
          <p:nvSpPr>
            <p:cNvPr id="38" name="TextBox 37">
              <a:extLst>
                <a:ext uri="{FF2B5EF4-FFF2-40B4-BE49-F238E27FC236}">
                  <a16:creationId xmlns:a16="http://schemas.microsoft.com/office/drawing/2014/main" id="{277E5654-8CE0-47A0-B538-4114ED9D94F2}"/>
                </a:ext>
              </a:extLst>
            </p:cNvPr>
            <p:cNvSpPr txBox="1"/>
            <p:nvPr/>
          </p:nvSpPr>
          <p:spPr>
            <a:xfrm>
              <a:off x="8047017" y="3670903"/>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Logic Apps</a:t>
              </a:r>
            </a:p>
          </p:txBody>
        </p:sp>
        <p:sp>
          <p:nvSpPr>
            <p:cNvPr id="39" name="TextBox 38">
              <a:extLst>
                <a:ext uri="{FF2B5EF4-FFF2-40B4-BE49-F238E27FC236}">
                  <a16:creationId xmlns:a16="http://schemas.microsoft.com/office/drawing/2014/main" id="{5AEC5A58-C879-49B2-BC52-0FC613A0D347}"/>
                </a:ext>
              </a:extLst>
            </p:cNvPr>
            <p:cNvSpPr txBox="1"/>
            <p:nvPr/>
          </p:nvSpPr>
          <p:spPr>
            <a:xfrm>
              <a:off x="8047017" y="5133927"/>
              <a:ext cx="2468880" cy="221462"/>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err="1">
                  <a:gradFill>
                    <a:gsLst>
                      <a:gs pos="2500">
                        <a:srgbClr val="353535"/>
                      </a:gs>
                      <a:gs pos="34000">
                        <a:srgbClr val="353535"/>
                      </a:gs>
                    </a:gsLst>
                    <a:lin ang="5400000" scaled="0"/>
                  </a:gradFill>
                  <a:latin typeface="Segoe UI"/>
                </a:rPr>
                <a:t>WebHooks</a:t>
              </a:r>
              <a:endParaRPr lang="en-US" sz="1567" kern="0">
                <a:gradFill>
                  <a:gsLst>
                    <a:gs pos="2500">
                      <a:srgbClr val="353535"/>
                    </a:gs>
                    <a:gs pos="34000">
                      <a:srgbClr val="353535"/>
                    </a:gs>
                  </a:gsLst>
                  <a:lin ang="5400000" scaled="0"/>
                </a:gradFill>
                <a:latin typeface="Segoe UI"/>
              </a:endParaRPr>
            </a:p>
          </p:txBody>
        </p:sp>
      </p:grpSp>
      <p:grpSp>
        <p:nvGrpSpPr>
          <p:cNvPr id="40" name="Group 39">
            <a:extLst>
              <a:ext uri="{FF2B5EF4-FFF2-40B4-BE49-F238E27FC236}">
                <a16:creationId xmlns:a16="http://schemas.microsoft.com/office/drawing/2014/main" id="{F8BD07C8-D932-43B5-AFD3-81CC56FDF1D0}"/>
              </a:ext>
            </a:extLst>
          </p:cNvPr>
          <p:cNvGrpSpPr/>
          <p:nvPr/>
        </p:nvGrpSpPr>
        <p:grpSpPr>
          <a:xfrm>
            <a:off x="4578010" y="2242885"/>
            <a:ext cx="311687" cy="3166052"/>
            <a:chOff x="1812459" y="2525345"/>
            <a:chExt cx="318027" cy="3230454"/>
          </a:xfrm>
        </p:grpSpPr>
        <p:pic>
          <p:nvPicPr>
            <p:cNvPr id="41" name="Picture 40">
              <a:extLst>
                <a:ext uri="{FF2B5EF4-FFF2-40B4-BE49-F238E27FC236}">
                  <a16:creationId xmlns:a16="http://schemas.microsoft.com/office/drawing/2014/main" id="{4E58DBA8-9FED-4D70-9247-5D790840FAF7}"/>
                </a:ext>
              </a:extLst>
            </p:cNvPr>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42" name="Picture 41">
              <a:extLst>
                <a:ext uri="{FF2B5EF4-FFF2-40B4-BE49-F238E27FC236}">
                  <a16:creationId xmlns:a16="http://schemas.microsoft.com/office/drawing/2014/main" id="{E1FAF23D-7646-4496-82CB-E202EB8FBC30}"/>
                </a:ext>
              </a:extLst>
            </p:cNvPr>
            <p:cNvPicPr>
              <a:picLocks noChangeAspect="1"/>
            </p:cNvPicPr>
            <p:nvPr/>
          </p:nvPicPr>
          <p:blipFill>
            <a:blip r:embed="rId5"/>
            <a:stretch>
              <a:fillRect/>
            </a:stretch>
          </p:blipFill>
          <p:spPr>
            <a:xfrm>
              <a:off x="1812459" y="3256865"/>
              <a:ext cx="318027" cy="318027"/>
            </a:xfrm>
            <a:prstGeom prst="rect">
              <a:avLst/>
            </a:prstGeom>
            <a:ln>
              <a:noFill/>
            </a:ln>
          </p:spPr>
        </p:pic>
        <p:pic>
          <p:nvPicPr>
            <p:cNvPr id="43" name="Picture 42">
              <a:extLst>
                <a:ext uri="{FF2B5EF4-FFF2-40B4-BE49-F238E27FC236}">
                  <a16:creationId xmlns:a16="http://schemas.microsoft.com/office/drawing/2014/main" id="{70860132-3946-4A58-8830-527C23584E89}"/>
                </a:ext>
              </a:extLst>
            </p:cNvPr>
            <p:cNvPicPr>
              <a:picLocks noChangeAspect="1"/>
            </p:cNvPicPr>
            <p:nvPr/>
          </p:nvPicPr>
          <p:blipFill>
            <a:blip r:embed="rId6"/>
            <a:stretch>
              <a:fillRect/>
            </a:stretch>
          </p:blipFill>
          <p:spPr>
            <a:xfrm>
              <a:off x="1819273" y="3995191"/>
              <a:ext cx="304398" cy="304398"/>
            </a:xfrm>
            <a:prstGeom prst="rect">
              <a:avLst/>
            </a:prstGeom>
            <a:ln>
              <a:noFill/>
            </a:ln>
          </p:spPr>
        </p:pic>
        <p:pic>
          <p:nvPicPr>
            <p:cNvPr id="44" name="Picture 43">
              <a:extLst>
                <a:ext uri="{FF2B5EF4-FFF2-40B4-BE49-F238E27FC236}">
                  <a16:creationId xmlns:a16="http://schemas.microsoft.com/office/drawing/2014/main" id="{718FDFD3-AA74-4ADC-ACC5-3E215B5A7DC7}"/>
                </a:ext>
              </a:extLst>
            </p:cNvPr>
            <p:cNvPicPr>
              <a:picLocks noChangeAspect="1"/>
            </p:cNvPicPr>
            <p:nvPr/>
          </p:nvPicPr>
          <p:blipFill>
            <a:blip r:embed="rId7"/>
            <a:stretch>
              <a:fillRect/>
            </a:stretch>
          </p:blipFill>
          <p:spPr>
            <a:xfrm>
              <a:off x="1826087" y="5465029"/>
              <a:ext cx="290770" cy="290770"/>
            </a:xfrm>
            <a:prstGeom prst="rect">
              <a:avLst/>
            </a:prstGeom>
            <a:ln>
              <a:noFill/>
            </a:ln>
          </p:spPr>
        </p:pic>
        <p:pic>
          <p:nvPicPr>
            <p:cNvPr id="45" name="Picture 44">
              <a:extLst>
                <a:ext uri="{FF2B5EF4-FFF2-40B4-BE49-F238E27FC236}">
                  <a16:creationId xmlns:a16="http://schemas.microsoft.com/office/drawing/2014/main" id="{41CBA9BF-2B06-45D3-BD51-50F24BA5F97F}"/>
                </a:ext>
              </a:extLst>
            </p:cNvPr>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46" name="Group 45">
            <a:extLst>
              <a:ext uri="{FF2B5EF4-FFF2-40B4-BE49-F238E27FC236}">
                <a16:creationId xmlns:a16="http://schemas.microsoft.com/office/drawing/2014/main" id="{886C1EE3-B67A-46EE-8A88-F34E0A3D1201}"/>
              </a:ext>
            </a:extLst>
          </p:cNvPr>
          <p:cNvGrpSpPr/>
          <p:nvPr/>
        </p:nvGrpSpPr>
        <p:grpSpPr>
          <a:xfrm>
            <a:off x="9478459" y="2601122"/>
            <a:ext cx="312142" cy="2462936"/>
            <a:chOff x="8221612" y="2890869"/>
            <a:chExt cx="318491" cy="2513035"/>
          </a:xfrm>
        </p:grpSpPr>
        <p:pic>
          <p:nvPicPr>
            <p:cNvPr id="47" name="Picture 46">
              <a:extLst>
                <a:ext uri="{FF2B5EF4-FFF2-40B4-BE49-F238E27FC236}">
                  <a16:creationId xmlns:a16="http://schemas.microsoft.com/office/drawing/2014/main" id="{0153B138-8146-4390-8219-ED2EB2BBD44E}"/>
                </a:ext>
              </a:extLst>
            </p:cNvPr>
            <p:cNvPicPr>
              <a:picLocks noChangeAspect="1"/>
            </p:cNvPicPr>
            <p:nvPr/>
          </p:nvPicPr>
          <p:blipFill>
            <a:blip r:embed="rId9"/>
            <a:stretch>
              <a:fillRect/>
            </a:stretch>
          </p:blipFill>
          <p:spPr>
            <a:xfrm>
              <a:off x="8221612" y="2890869"/>
              <a:ext cx="318491" cy="318491"/>
            </a:xfrm>
            <a:prstGeom prst="rect">
              <a:avLst/>
            </a:prstGeom>
            <a:ln>
              <a:noFill/>
            </a:ln>
          </p:spPr>
        </p:pic>
        <p:pic>
          <p:nvPicPr>
            <p:cNvPr id="48" name="Picture 47">
              <a:extLst>
                <a:ext uri="{FF2B5EF4-FFF2-40B4-BE49-F238E27FC236}">
                  <a16:creationId xmlns:a16="http://schemas.microsoft.com/office/drawing/2014/main" id="{F0884A05-7692-45C6-B50D-CA6213D6BD45}"/>
                </a:ext>
              </a:extLst>
            </p:cNvPr>
            <p:cNvPicPr>
              <a:picLocks noChangeAspect="1"/>
            </p:cNvPicPr>
            <p:nvPr/>
          </p:nvPicPr>
          <p:blipFill>
            <a:blip r:embed="rId10"/>
            <a:stretch>
              <a:fillRect/>
            </a:stretch>
          </p:blipFill>
          <p:spPr>
            <a:xfrm>
              <a:off x="8221612" y="4353901"/>
              <a:ext cx="318491" cy="318491"/>
            </a:xfrm>
            <a:prstGeom prst="rect">
              <a:avLst/>
            </a:prstGeom>
            <a:ln>
              <a:noFill/>
            </a:ln>
          </p:spPr>
        </p:pic>
        <p:pic>
          <p:nvPicPr>
            <p:cNvPr id="49" name="Picture 48">
              <a:extLst>
                <a:ext uri="{FF2B5EF4-FFF2-40B4-BE49-F238E27FC236}">
                  <a16:creationId xmlns:a16="http://schemas.microsoft.com/office/drawing/2014/main" id="{59A42018-6BFF-436B-95B1-2EEAC5DB7726}"/>
                </a:ext>
              </a:extLst>
            </p:cNvPr>
            <p:cNvPicPr>
              <a:picLocks noChangeAspect="1"/>
            </p:cNvPicPr>
            <p:nvPr/>
          </p:nvPicPr>
          <p:blipFill>
            <a:blip r:embed="rId11"/>
            <a:stretch>
              <a:fillRect/>
            </a:stretch>
          </p:blipFill>
          <p:spPr>
            <a:xfrm>
              <a:off x="8221612" y="5085413"/>
              <a:ext cx="318491" cy="318491"/>
            </a:xfrm>
            <a:prstGeom prst="rect">
              <a:avLst/>
            </a:prstGeom>
            <a:ln>
              <a:noFill/>
            </a:ln>
          </p:spPr>
        </p:pic>
        <p:pic>
          <p:nvPicPr>
            <p:cNvPr id="50" name="Picture 49">
              <a:extLst>
                <a:ext uri="{FF2B5EF4-FFF2-40B4-BE49-F238E27FC236}">
                  <a16:creationId xmlns:a16="http://schemas.microsoft.com/office/drawing/2014/main" id="{7CF4D60E-8047-4E73-A952-140BAA9C32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3378239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decel="100000" fill="hold" grpId="1" nodeType="withEffect">
                                  <p:stCondLst>
                                    <p:cond delay="0"/>
                                  </p:stCondLst>
                                  <p:childTnLst>
                                    <p:animMotion origin="layout" path="M 4.16667E-6 2.22222E-6 L -0.02579 2.22222E-6 " pathEditMode="relative" rAng="0" ptsTypes="AA">
                                      <p:cBhvr>
                                        <p:cTn id="9" dur="500" spd="-100000" fill="hold"/>
                                        <p:tgtEl>
                                          <p:spTgt spid="11"/>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decel="100000" fill="hold" nodeType="withEffect">
                                  <p:stCondLst>
                                    <p:cond delay="0"/>
                                  </p:stCondLst>
                                  <p:childTnLst>
                                    <p:animMotion origin="layout" path="M -2.29768E-7 -3.47708E-6 L -0.02578 -3.47708E-6 " pathEditMode="relative" rAng="0" ptsTypes="AA">
                                      <p:cBhvr>
                                        <p:cTn id="14" dur="500" spd="-100000" fill="hold"/>
                                        <p:tgtEl>
                                          <p:spTgt spid="18"/>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63" presetClass="path" presetSubtype="0" decel="100000" fill="hold" nodeType="withEffect">
                                  <p:stCondLst>
                                    <p:cond delay="0"/>
                                  </p:stCondLst>
                                  <p:childTnLst>
                                    <p:animMotion origin="layout" path="M -1.25E-6 -3.7037E-7 L -0.02578 -3.7037E-7 " pathEditMode="relative" rAng="0" ptsTypes="AA">
                                      <p:cBhvr>
                                        <p:cTn id="19" dur="500" spd="-100000" fill="hold"/>
                                        <p:tgtEl>
                                          <p:spTgt spid="40"/>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63" presetClass="path" presetSubtype="0" decel="100000" fill="hold" nodeType="withEffect">
                                  <p:stCondLst>
                                    <p:cond delay="0"/>
                                  </p:stCondLst>
                                  <p:childTnLst>
                                    <p:animMotion origin="layout" path="M -3.60225E-6 -3.47708E-6 L -0.02578 -3.47708E-6 " pathEditMode="relative" rAng="0" ptsTypes="AA">
                                      <p:cBhvr>
                                        <p:cTn id="24" dur="500" spd="-100000" fill="hold"/>
                                        <p:tgtEl>
                                          <p:spTgt spid="29"/>
                                        </p:tgtEl>
                                        <p:attrNameLst>
                                          <p:attrName>ppt_x</p:attrName>
                                          <p:attrName>ppt_y</p:attrName>
                                        </p:attrNameLst>
                                      </p:cBhvr>
                                      <p:rCtr x="-1289" y="0"/>
                                    </p:animMotion>
                                  </p:childTnLst>
                                </p:cTn>
                              </p:par>
                              <p:par>
                                <p:cTn id="25" presetID="10" presetClass="entr" presetSubtype="0" fill="hold" grpId="0"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63" presetClass="path" presetSubtype="0" decel="100000" fill="hold" grpId="1" nodeType="withEffect">
                                  <p:stCondLst>
                                    <p:cond delay="200"/>
                                  </p:stCondLst>
                                  <p:childTnLst>
                                    <p:animMotion origin="layout" path="M -3.95833E-6 -7.40741E-7 L -0.02578 -7.40741E-7 " pathEditMode="relative" rAng="0" ptsTypes="AA">
                                      <p:cBhvr>
                                        <p:cTn id="29" dur="500" spd="-100000" fill="hold"/>
                                        <p:tgtEl>
                                          <p:spTgt spid="9"/>
                                        </p:tgtEl>
                                        <p:attrNameLst>
                                          <p:attrName>ppt_x</p:attrName>
                                          <p:attrName>ppt_y</p:attrName>
                                        </p:attrNameLst>
                                      </p:cBhvr>
                                      <p:rCtr x="-1289" y="0"/>
                                    </p:animMotion>
                                  </p:childTnLst>
                                </p:cTn>
                              </p:par>
                              <p:par>
                                <p:cTn id="30" presetID="10" presetClass="entr" presetSubtype="0" fill="hold" nodeType="withEffect">
                                  <p:stCondLst>
                                    <p:cond delay="2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63" presetClass="path" presetSubtype="0" decel="100000" fill="hold" nodeType="withEffect">
                                  <p:stCondLst>
                                    <p:cond delay="200"/>
                                  </p:stCondLst>
                                  <p:childTnLst>
                                    <p:animMotion origin="layout" path="M 4.16667E-7 -4.81481E-6 L -0.02578 -4.81481E-6 " pathEditMode="relative" rAng="0" ptsTypes="AA">
                                      <p:cBhvr>
                                        <p:cTn id="34" dur="500" spd="-100000" fill="hold"/>
                                        <p:tgtEl>
                                          <p:spTgt spid="14"/>
                                        </p:tgtEl>
                                        <p:attrNameLst>
                                          <p:attrName>ppt_x</p:attrName>
                                          <p:attrName>ppt_y</p:attrName>
                                        </p:attrNameLst>
                                      </p:cBhvr>
                                      <p:rCtr x="-1289" y="0"/>
                                    </p:animMotion>
                                  </p:childTnLst>
                                </p:cTn>
                              </p:par>
                              <p:par>
                                <p:cTn id="35" presetID="10" presetClass="entr" presetSubtype="0"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63" presetClass="path" presetSubtype="0" decel="100000" fill="hold" nodeType="withEffect">
                                  <p:stCondLst>
                                    <p:cond delay="300"/>
                                  </p:stCondLst>
                                  <p:childTnLst>
                                    <p:animMotion origin="layout" path="M -4.79167E-6 1.85185E-6 L -0.02578 1.85185E-6 " pathEditMode="relative" rAng="0" ptsTypes="AA">
                                      <p:cBhvr>
                                        <p:cTn id="39" dur="500" spd="-100000" fill="hold"/>
                                        <p:tgtEl>
                                          <p:spTgt spid="15"/>
                                        </p:tgtEl>
                                        <p:attrNameLst>
                                          <p:attrName>ppt_x</p:attrName>
                                          <p:attrName>ppt_y</p:attrName>
                                        </p:attrNameLst>
                                      </p:cBhvr>
                                      <p:rCtr x="-1289" y="0"/>
                                    </p:animMotion>
                                  </p:childTnLst>
                                </p:cTn>
                              </p:par>
                              <p:par>
                                <p:cTn id="40" presetID="10" presetClass="entr" presetSubtype="0" fill="hold" grpId="0" nodeType="withEffect">
                                  <p:stCondLst>
                                    <p:cond delay="4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63" presetClass="path" presetSubtype="0" decel="100000" fill="hold" grpId="1" nodeType="withEffect">
                                  <p:stCondLst>
                                    <p:cond delay="400"/>
                                  </p:stCondLst>
                                  <p:childTnLst>
                                    <p:animMotion origin="layout" path="M 2.08333E-6 -2.59259E-6 L -0.02578 -2.59259E-6 " pathEditMode="relative" rAng="0" ptsTypes="AA">
                                      <p:cBhvr>
                                        <p:cTn id="44" dur="500" spd="-100000" fill="hold"/>
                                        <p:tgtEl>
                                          <p:spTgt spid="12"/>
                                        </p:tgtEl>
                                        <p:attrNameLst>
                                          <p:attrName>ppt_x</p:attrName>
                                          <p:attrName>ppt_y</p:attrName>
                                        </p:attrNameLst>
                                      </p:cBhvr>
                                      <p:rCtr x="-1289" y="0"/>
                                    </p:animMotion>
                                  </p:childTnLst>
                                </p:cTn>
                              </p:par>
                              <p:par>
                                <p:cTn id="45" presetID="10" presetClass="entr" presetSubtype="0" fill="hold" nodeType="withEffect">
                                  <p:stCondLst>
                                    <p:cond delay="4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63" presetClass="path" presetSubtype="0" decel="100000" fill="hold" nodeType="withEffect">
                                  <p:stCondLst>
                                    <p:cond delay="400"/>
                                  </p:stCondLst>
                                  <p:childTnLst>
                                    <p:animMotion origin="layout" path="M 2.08333E-6 -7.40741E-7 L -0.02578 -7.40741E-7 " pathEditMode="relative" rAng="0" ptsTypes="AA">
                                      <p:cBhvr>
                                        <p:cTn id="49" dur="500" spd="-100000" fill="hold"/>
                                        <p:tgtEl>
                                          <p:spTgt spid="24"/>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63" presetClass="path" presetSubtype="0" decel="100000" fill="hold" nodeType="withEffect">
                                  <p:stCondLst>
                                    <p:cond delay="400"/>
                                  </p:stCondLst>
                                  <p:childTnLst>
                                    <p:animMotion origin="layout" path="M -4.375E-6 3.7037E-6 L -0.02578 3.7037E-6 " pathEditMode="relative" rAng="0" ptsTypes="AA">
                                      <p:cBhvr>
                                        <p:cTn id="54" dur="500" spd="-100000" fill="hold"/>
                                        <p:tgtEl>
                                          <p:spTgt spid="46"/>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63" presetClass="path" presetSubtype="0" decel="100000" fill="hold" nodeType="withEffect">
                                  <p:stCondLst>
                                    <p:cond delay="400"/>
                                  </p:stCondLst>
                                  <p:childTnLst>
                                    <p:animMotion origin="layout" path="M -2.08333E-7 3.7037E-6 L -0.02578 3.7037E-6 " pathEditMode="relative" rAng="0" ptsTypes="AA">
                                      <p:cBhvr>
                                        <p:cTn id="59" dur="500" spd="-100000" fill="hold"/>
                                        <p:tgtEl>
                                          <p:spTgt spid="35"/>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p:bldP spid="11"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DevOps</a:t>
            </a:r>
          </a:p>
        </p:txBody>
      </p:sp>
      <p:sp>
        <p:nvSpPr>
          <p:cNvPr id="13" name="TextBox 12">
            <a:extLst>
              <a:ext uri="{FF2B5EF4-FFF2-40B4-BE49-F238E27FC236}">
                <a16:creationId xmlns:a16="http://schemas.microsoft.com/office/drawing/2014/main" id="{87C9284C-6F22-4493-ABBA-61EABCE89BB1}"/>
              </a:ext>
            </a:extLst>
          </p:cNvPr>
          <p:cNvSpPr txBox="1"/>
          <p:nvPr/>
        </p:nvSpPr>
        <p:spPr>
          <a:xfrm>
            <a:off x="838200" y="1030964"/>
            <a:ext cx="7660302" cy="861774"/>
          </a:xfrm>
          <a:prstGeom prst="rect">
            <a:avLst/>
          </a:prstGeom>
          <a:noFill/>
        </p:spPr>
        <p:txBody>
          <a:bodyPr wrap="none" rtlCol="0">
            <a:spAutoFit/>
          </a:bodyPr>
          <a:lstStyle/>
          <a:p>
            <a:r>
              <a:rPr lang="en-GB" sz="3200" dirty="0">
                <a:latin typeface="Segoe UI Light" panose="020B0502040204020203" pitchFamily="34" charset="0"/>
                <a:cs typeface="Segoe UI Light" panose="020B0502040204020203" pitchFamily="34" charset="0"/>
              </a:rPr>
              <a:t>Formally Visual Studio Team Services (VSTS)</a:t>
            </a:r>
          </a:p>
          <a:p>
            <a:r>
              <a:rPr lang="en-GB" dirty="0">
                <a:latin typeface="Segoe UI Light" panose="020B0502040204020203" pitchFamily="34" charset="0"/>
                <a:cs typeface="Segoe UI Light" panose="020B0502040204020203" pitchFamily="34" charset="0"/>
              </a:rPr>
              <a:t>Formally Team Foundation Server</a:t>
            </a:r>
          </a:p>
        </p:txBody>
      </p:sp>
      <p:grpSp>
        <p:nvGrpSpPr>
          <p:cNvPr id="38" name="Group 37">
            <a:extLst>
              <a:ext uri="{FF2B5EF4-FFF2-40B4-BE49-F238E27FC236}">
                <a16:creationId xmlns:a16="http://schemas.microsoft.com/office/drawing/2014/main" id="{734D83F3-4D5A-4756-8208-A6B74A5E7A54}"/>
              </a:ext>
            </a:extLst>
          </p:cNvPr>
          <p:cNvGrpSpPr/>
          <p:nvPr/>
        </p:nvGrpSpPr>
        <p:grpSpPr>
          <a:xfrm>
            <a:off x="937495" y="1958653"/>
            <a:ext cx="7561007" cy="954107"/>
            <a:chOff x="937495" y="1822976"/>
            <a:chExt cx="7561007" cy="954107"/>
          </a:xfrm>
        </p:grpSpPr>
        <p:pic>
          <p:nvPicPr>
            <p:cNvPr id="1030" name="Picture 6" descr="https://azurecomcdn.azureedge.net/cvt-40eef444e5273f44074aa9e842e7ae5bd396c462173c2863ff8ce7ee86b87698/images/shared/services/devops/boards-icon-80.png">
              <a:extLst>
                <a:ext uri="{FF2B5EF4-FFF2-40B4-BE49-F238E27FC236}">
                  <a16:creationId xmlns:a16="http://schemas.microsoft.com/office/drawing/2014/main" id="{48767FCF-080A-4A67-B6B2-59C35C317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95" y="1822976"/>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B904995-4DFB-480E-A253-3B3112C28200}"/>
                </a:ext>
              </a:extLst>
            </p:cNvPr>
            <p:cNvSpPr txBox="1"/>
            <p:nvPr/>
          </p:nvSpPr>
          <p:spPr>
            <a:xfrm>
              <a:off x="1893855" y="1822976"/>
              <a:ext cx="6604647"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0A8C76"/>
                  </a:solidFill>
                  <a:latin typeface="Segoe UI" panose="020B0502040204020203" pitchFamily="34" charset="0"/>
                  <a:cs typeface="Segoe UI" panose="020B0502040204020203" pitchFamily="34" charset="0"/>
                </a:rPr>
                <a:t>Azure Boards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Deliver value to your users faster using proven agile tools to plan, track, and discuss work across your teams.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7" name="Group 36">
            <a:extLst>
              <a:ext uri="{FF2B5EF4-FFF2-40B4-BE49-F238E27FC236}">
                <a16:creationId xmlns:a16="http://schemas.microsoft.com/office/drawing/2014/main" id="{34E7DE15-1E08-4EB2-BF6C-315614EA6DC0}"/>
              </a:ext>
            </a:extLst>
          </p:cNvPr>
          <p:cNvGrpSpPr/>
          <p:nvPr/>
        </p:nvGrpSpPr>
        <p:grpSpPr>
          <a:xfrm>
            <a:off x="937495" y="2979362"/>
            <a:ext cx="9269726" cy="954107"/>
            <a:chOff x="937495" y="2883619"/>
            <a:chExt cx="9269726" cy="954107"/>
          </a:xfrm>
        </p:grpSpPr>
        <p:pic>
          <p:nvPicPr>
            <p:cNvPr id="1031" name="Picture 7" descr="https://azurecomcdn.azureedge.net/cvt-40eef444e5273f44074aa9e842e7ae5bd396c462173c2863ff8ce7ee86b87698/images/shared/services/devops/pipelines-icon-80.png">
              <a:extLst>
                <a:ext uri="{FF2B5EF4-FFF2-40B4-BE49-F238E27FC236}">
                  <a16:creationId xmlns:a16="http://schemas.microsoft.com/office/drawing/2014/main" id="{166335E2-417F-461A-A8D5-F712BF267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95" y="2883619"/>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DBC4BF-5C69-4AFD-8EB1-8522E309CF7F}"/>
                </a:ext>
              </a:extLst>
            </p:cNvPr>
            <p:cNvSpPr txBox="1"/>
            <p:nvPr/>
          </p:nvSpPr>
          <p:spPr>
            <a:xfrm>
              <a:off x="1877371" y="2883619"/>
              <a:ext cx="83298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2560E0"/>
                  </a:solidFill>
                  <a:latin typeface="Segoe UI" panose="020B0502040204020203" pitchFamily="34" charset="0"/>
                  <a:cs typeface="Segoe UI" panose="020B0502040204020203" pitchFamily="34" charset="0"/>
                </a:rPr>
                <a:t>Azure Pipelines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Build, test, and deploy with CI/CD that works with any language, platform, and cloud. Connect to GitHub or any other Git provider and deploy continuously.</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9" name="Group 38">
            <a:extLst>
              <a:ext uri="{FF2B5EF4-FFF2-40B4-BE49-F238E27FC236}">
                <a16:creationId xmlns:a16="http://schemas.microsoft.com/office/drawing/2014/main" id="{94655C8C-B838-4F34-A29C-52D714717C8F}"/>
              </a:ext>
            </a:extLst>
          </p:cNvPr>
          <p:cNvGrpSpPr/>
          <p:nvPr/>
        </p:nvGrpSpPr>
        <p:grpSpPr>
          <a:xfrm>
            <a:off x="937495" y="4000071"/>
            <a:ext cx="8850911" cy="954107"/>
            <a:chOff x="937495" y="3725894"/>
            <a:chExt cx="8850911" cy="954107"/>
          </a:xfrm>
        </p:grpSpPr>
        <p:pic>
          <p:nvPicPr>
            <p:cNvPr id="1032" name="Picture 8" descr="https://azurecomcdn.azureedge.net/cvt-40eef444e5273f44074aa9e842e7ae5bd396c462173c2863ff8ce7ee86b87698/images/shared/services/devops/repos-icon-80.png">
              <a:extLst>
                <a:ext uri="{FF2B5EF4-FFF2-40B4-BE49-F238E27FC236}">
                  <a16:creationId xmlns:a16="http://schemas.microsoft.com/office/drawing/2014/main" id="{D3429169-65E0-414B-90CE-9E8D1C80E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95" y="3725894"/>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0BB6A48-3AB8-4E93-B924-53BDF1E39E40}"/>
                </a:ext>
              </a:extLst>
            </p:cNvPr>
            <p:cNvSpPr txBox="1"/>
            <p:nvPr/>
          </p:nvSpPr>
          <p:spPr>
            <a:xfrm>
              <a:off x="1877371" y="3725894"/>
              <a:ext cx="7911035"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D83B01"/>
                  </a:solidFill>
                  <a:latin typeface="Segoe UI" panose="020B0502040204020203" pitchFamily="34" charset="0"/>
                  <a:cs typeface="Segoe UI" panose="020B0502040204020203" pitchFamily="34" charset="0"/>
                </a:rPr>
                <a:t>Azure Repos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Get unlimited, cloud-hosted private Git repos and collaborate to build better code with pull requests and advanced file management.</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D9EFFA2B-A8D2-4CD8-9E1D-E9F283E6357D}"/>
              </a:ext>
            </a:extLst>
          </p:cNvPr>
          <p:cNvGrpSpPr/>
          <p:nvPr/>
        </p:nvGrpSpPr>
        <p:grpSpPr>
          <a:xfrm>
            <a:off x="937495" y="5020780"/>
            <a:ext cx="8581007" cy="762000"/>
            <a:chOff x="937495" y="4852018"/>
            <a:chExt cx="8581007" cy="762000"/>
          </a:xfrm>
        </p:grpSpPr>
        <p:pic>
          <p:nvPicPr>
            <p:cNvPr id="1033" name="Picture 9" descr="https://azurecomcdn.azureedge.net/cvt-40eef444e5273f44074aa9e842e7ae5bd396c462173c2863ff8ce7ee86b87698/images/shared/services/devops/test-plans-icon-80.png">
              <a:extLst>
                <a:ext uri="{FF2B5EF4-FFF2-40B4-BE49-F238E27FC236}">
                  <a16:creationId xmlns:a16="http://schemas.microsoft.com/office/drawing/2014/main" id="{E7B450EB-7BA9-4990-803C-4D8B0B63E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495" y="4852018"/>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EAB518A-0613-4291-B5DD-C4A4B6EE9BBA}"/>
                </a:ext>
              </a:extLst>
            </p:cNvPr>
            <p:cNvSpPr txBox="1"/>
            <p:nvPr/>
          </p:nvSpPr>
          <p:spPr>
            <a:xfrm>
              <a:off x="1877371" y="4852018"/>
              <a:ext cx="7641131" cy="677108"/>
            </a:xfrm>
            <a:prstGeom prst="rect">
              <a:avLst/>
            </a:prstGeom>
            <a:noFill/>
          </p:spPr>
          <p:txBody>
            <a:bodyPr wrap="none" rtlCol="0">
              <a:spAutoFit/>
            </a:bodyPr>
            <a:lstStyle/>
            <a:p>
              <a:pPr lvl="0" eaLnBrk="0" fontAlgn="b" hangingPunct="0">
                <a:spcBef>
                  <a:spcPct val="0"/>
                </a:spcBef>
                <a:spcAft>
                  <a:spcPct val="0"/>
                </a:spcAft>
              </a:pPr>
              <a:r>
                <a:rPr lang="en-US" altLang="en-US" sz="2000" b="1" dirty="0">
                  <a:solidFill>
                    <a:srgbClr val="6122AB"/>
                  </a:solidFill>
                  <a:latin typeface="Segoe UI" panose="020B0502040204020203" pitchFamily="34" charset="0"/>
                  <a:cs typeface="Segoe UI" panose="020B0502040204020203" pitchFamily="34" charset="0"/>
                </a:rPr>
                <a:t>Azure Test Plans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Test and ship with confidence using manual and exploratory testing tools.</a:t>
              </a:r>
              <a:endParaRPr lang="en-US" altLang="en-US" dirty="0">
                <a:solidFill>
                  <a:srgbClr val="0078D4"/>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9FF53B70-030C-45D2-9155-0E30F7B45F5D}"/>
              </a:ext>
            </a:extLst>
          </p:cNvPr>
          <p:cNvGrpSpPr/>
          <p:nvPr/>
        </p:nvGrpSpPr>
        <p:grpSpPr>
          <a:xfrm>
            <a:off x="937495" y="5849383"/>
            <a:ext cx="9073710" cy="954107"/>
            <a:chOff x="937495" y="5713706"/>
            <a:chExt cx="9073710" cy="954107"/>
          </a:xfrm>
        </p:grpSpPr>
        <p:pic>
          <p:nvPicPr>
            <p:cNvPr id="1034" name="Picture 10" descr="https://azurecomcdn.azureedge.net/cvt-40eef444e5273f44074aa9e842e7ae5bd396c462173c2863ff8ce7ee86b87698/images/shared/services/devops/artifacts-icon-72.png">
              <a:extLst>
                <a:ext uri="{FF2B5EF4-FFF2-40B4-BE49-F238E27FC236}">
                  <a16:creationId xmlns:a16="http://schemas.microsoft.com/office/drawing/2014/main" id="{10F6C56D-7F4D-4D77-9FDA-B93EED6EC5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495" y="571370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A87C1E7-3155-4A46-AB28-D55412F06A3A}"/>
                </a:ext>
              </a:extLst>
            </p:cNvPr>
            <p:cNvSpPr txBox="1"/>
            <p:nvPr/>
          </p:nvSpPr>
          <p:spPr>
            <a:xfrm>
              <a:off x="1893855" y="5713706"/>
              <a:ext cx="8117350" cy="954107"/>
            </a:xfrm>
            <a:prstGeom prst="rect">
              <a:avLst/>
            </a:prstGeom>
            <a:noFill/>
          </p:spPr>
          <p:txBody>
            <a:bodyPr wrap="square" rtlCol="0">
              <a:spAutoFit/>
            </a:bodyPr>
            <a:lstStyle/>
            <a:p>
              <a:pPr lvl="0" eaLnBrk="0" fontAlgn="b" hangingPunct="0">
                <a:spcBef>
                  <a:spcPct val="0"/>
                </a:spcBef>
                <a:spcAft>
                  <a:spcPct val="0"/>
                </a:spcAft>
              </a:pPr>
              <a:r>
                <a:rPr lang="en-US" altLang="en-US" sz="2000" b="1" dirty="0">
                  <a:solidFill>
                    <a:srgbClr val="CB2E6D"/>
                  </a:solidFill>
                  <a:latin typeface="Segoe UI" panose="020B0502040204020203" pitchFamily="34" charset="0"/>
                  <a:cs typeface="Segoe UI" panose="020B0502040204020203" pitchFamily="34" charset="0"/>
                </a:rPr>
                <a:t>Azure Artifacts</a:t>
              </a: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Create, host, and share packages with your team, and add artifacts to your CI/CD pipelines with a single click.</a:t>
              </a:r>
              <a:endParaRPr lang="en-US" altLang="en-US" dirty="0">
                <a:solidFill>
                  <a:srgbClr val="0078D4"/>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2342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3FADACF-2D4B-4B29-BCD5-6A9812722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243" y="1918590"/>
            <a:ext cx="3020820" cy="3020820"/>
          </a:xfrm>
          <a:prstGeom prst="rect">
            <a:avLst/>
          </a:prstGeom>
        </p:spPr>
      </p:pic>
      <p:sp>
        <p:nvSpPr>
          <p:cNvPr id="4" name="TextBox 3">
            <a:extLst>
              <a:ext uri="{FF2B5EF4-FFF2-40B4-BE49-F238E27FC236}">
                <a16:creationId xmlns:a16="http://schemas.microsoft.com/office/drawing/2014/main" id="{759F8B5B-C9DD-4AD3-8D7D-75FD531BDA0F}"/>
              </a:ext>
            </a:extLst>
          </p:cNvPr>
          <p:cNvSpPr txBox="1"/>
          <p:nvPr/>
        </p:nvSpPr>
        <p:spPr>
          <a:xfrm>
            <a:off x="5218487" y="2413337"/>
            <a:ext cx="4886507" cy="1015663"/>
          </a:xfrm>
          <a:prstGeom prst="rect">
            <a:avLst/>
          </a:prstGeom>
          <a:noFill/>
        </p:spPr>
        <p:txBody>
          <a:bodyPr wrap="square" rtlCol="0">
            <a:spAutoFit/>
          </a:bodyPr>
          <a:lstStyle/>
          <a:p>
            <a:r>
              <a:rPr lang="en-GB" sz="6000" dirty="0">
                <a:latin typeface="Segoe UI Light" panose="020B0502040204020203" pitchFamily="34" charset="0"/>
                <a:cs typeface="Segoe UI Light" panose="020B0502040204020203" pitchFamily="34" charset="0"/>
              </a:rPr>
              <a:t>Demo Time</a:t>
            </a:r>
          </a:p>
        </p:txBody>
      </p:sp>
    </p:spTree>
    <p:extLst>
      <p:ext uri="{BB962C8B-B14F-4D97-AF65-F5344CB8AC3E}">
        <p14:creationId xmlns:p14="http://schemas.microsoft.com/office/powerpoint/2010/main" val="267319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96664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DA0C3-7724-4460-B045-AFC0BDC3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441" y="4557710"/>
            <a:ext cx="2289053" cy="923546"/>
          </a:xfrm>
          <a:prstGeom prst="rect">
            <a:avLst/>
          </a:prstGeom>
        </p:spPr>
      </p:pic>
      <p:pic>
        <p:nvPicPr>
          <p:cNvPr id="14" name="Picture 2" descr="Title762406932">
            <a:extLst>
              <a:ext uri="{FF2B5EF4-FFF2-40B4-BE49-F238E27FC236}">
                <a16:creationId xmlns:a16="http://schemas.microsoft.com/office/drawing/2014/main" id="{A2D1396C-172F-4928-B2A2-53A3890F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103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5BB785-B5F9-4B3C-B3F7-CE41694DB9AB}"/>
              </a:ext>
            </a:extLst>
          </p:cNvPr>
          <p:cNvSpPr txBox="1"/>
          <p:nvPr/>
        </p:nvSpPr>
        <p:spPr>
          <a:xfrm>
            <a:off x="3769625" y="2210308"/>
            <a:ext cx="4652749" cy="1661993"/>
          </a:xfrm>
          <a:prstGeom prst="rect">
            <a:avLst/>
          </a:prstGeom>
          <a:noFill/>
        </p:spPr>
        <p:txBody>
          <a:bodyPr wrap="none" lIns="0" tIns="0" rIns="0" bIns="0" rtlCol="0">
            <a:spAutoFit/>
          </a:bodyPr>
          <a:lstStyle/>
          <a:p>
            <a:pPr algn="l"/>
            <a:r>
              <a:rPr lang="en-GB" sz="4800" dirty="0">
                <a:solidFill>
                  <a:schemeClr val="accent1"/>
                </a:solidFill>
              </a:rPr>
              <a:t>Sam Cogan</a:t>
            </a:r>
          </a:p>
          <a:p>
            <a:pPr algn="l"/>
            <a:br>
              <a:rPr lang="en-GB" sz="2000" dirty="0">
                <a:gradFill>
                  <a:gsLst>
                    <a:gs pos="2917">
                      <a:schemeClr val="tx1"/>
                    </a:gs>
                    <a:gs pos="30000">
                      <a:schemeClr val="tx1"/>
                    </a:gs>
                  </a:gsLst>
                  <a:lin ang="5400000" scaled="0"/>
                </a:gradFill>
              </a:rPr>
            </a:br>
            <a:r>
              <a:rPr lang="en-GB" sz="2000" dirty="0">
                <a:gradFill>
                  <a:gsLst>
                    <a:gs pos="2917">
                      <a:schemeClr val="tx1"/>
                    </a:gs>
                    <a:gs pos="30000">
                      <a:schemeClr val="tx1"/>
                    </a:gs>
                  </a:gsLst>
                  <a:lin ang="5400000" scaled="0"/>
                </a:gradFill>
              </a:rPr>
              <a:t>Solution Architect – Willis Towers Watson</a:t>
            </a:r>
          </a:p>
          <a:p>
            <a:pPr algn="l"/>
            <a:r>
              <a:rPr lang="en-GB" sz="2000" dirty="0">
                <a:gradFill>
                  <a:gsLst>
                    <a:gs pos="2917">
                      <a:schemeClr val="tx1"/>
                    </a:gs>
                    <a:gs pos="30000">
                      <a:schemeClr val="tx1"/>
                    </a:gs>
                  </a:gsLst>
                  <a:lin ang="5400000" scaled="0"/>
                </a:gradFill>
              </a:rPr>
              <a:t>Microsoft Azure MVP</a:t>
            </a:r>
            <a:endParaRPr lang="en-US"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0133187C-2D71-4D94-8952-27C81D568565}"/>
              </a:ext>
            </a:extLst>
          </p:cNvPr>
          <p:cNvSpPr txBox="1"/>
          <p:nvPr/>
        </p:nvSpPr>
        <p:spPr>
          <a:xfrm>
            <a:off x="4127418" y="4472989"/>
            <a:ext cx="2836387" cy="307777"/>
          </a:xfrm>
          <a:prstGeom prst="rect">
            <a:avLst/>
          </a:prstGeom>
          <a:noFill/>
        </p:spPr>
        <p:txBody>
          <a:bodyPr wrap="square" lIns="0" tIns="0" rIns="0" bIns="0" rtlCol="0">
            <a:spAutoFit/>
          </a:bodyPr>
          <a:lstStyle/>
          <a:p>
            <a:pPr algn="l"/>
            <a:r>
              <a:rPr lang="en-GB" sz="2000" dirty="0">
                <a:gradFill>
                  <a:gsLst>
                    <a:gs pos="2917">
                      <a:schemeClr val="tx1"/>
                    </a:gs>
                    <a:gs pos="30000">
                      <a:schemeClr val="tx1"/>
                    </a:gs>
                  </a:gsLst>
                  <a:lin ang="5400000" scaled="0"/>
                </a:gradFill>
              </a:rPr>
              <a:t>samcogan.com</a:t>
            </a:r>
          </a:p>
        </p:txBody>
      </p:sp>
      <p:pic>
        <p:nvPicPr>
          <p:cNvPr id="17" name="Graphic 16">
            <a:extLst>
              <a:ext uri="{FF2B5EF4-FFF2-40B4-BE49-F238E27FC236}">
                <a16:creationId xmlns:a16="http://schemas.microsoft.com/office/drawing/2014/main" id="{5E1C023F-EE6F-4D15-A998-5980B2D6B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625" y="4472988"/>
            <a:ext cx="307778" cy="307778"/>
          </a:xfrm>
          <a:prstGeom prst="rect">
            <a:avLst/>
          </a:prstGeom>
        </p:spPr>
      </p:pic>
      <p:sp>
        <p:nvSpPr>
          <p:cNvPr id="18" name="TextBox 17">
            <a:extLst>
              <a:ext uri="{FF2B5EF4-FFF2-40B4-BE49-F238E27FC236}">
                <a16:creationId xmlns:a16="http://schemas.microsoft.com/office/drawing/2014/main" id="{E537BF5D-34B5-4AA0-A02F-BA91F2B0C0EB}"/>
              </a:ext>
            </a:extLst>
          </p:cNvPr>
          <p:cNvSpPr txBox="1"/>
          <p:nvPr/>
        </p:nvSpPr>
        <p:spPr>
          <a:xfrm>
            <a:off x="4127418" y="4823234"/>
            <a:ext cx="140102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t>
            </a:r>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19" name="Graphic 18">
            <a:extLst>
              <a:ext uri="{FF2B5EF4-FFF2-40B4-BE49-F238E27FC236}">
                <a16:creationId xmlns:a16="http://schemas.microsoft.com/office/drawing/2014/main" id="{4C864F2C-7CDC-4C96-9024-861C7D41A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625" y="4823234"/>
            <a:ext cx="307777" cy="307777"/>
          </a:xfrm>
          <a:prstGeom prst="rect">
            <a:avLst/>
          </a:prstGeom>
        </p:spPr>
      </p:pic>
      <p:sp>
        <p:nvSpPr>
          <p:cNvPr id="20" name="TextBox 19">
            <a:extLst>
              <a:ext uri="{FF2B5EF4-FFF2-40B4-BE49-F238E27FC236}">
                <a16:creationId xmlns:a16="http://schemas.microsoft.com/office/drawing/2014/main" id="{B6DE1766-2D94-426F-8267-67A6C0C90E29}"/>
              </a:ext>
            </a:extLst>
          </p:cNvPr>
          <p:cNvSpPr txBox="1"/>
          <p:nvPr/>
        </p:nvSpPr>
        <p:spPr>
          <a:xfrm>
            <a:off x="4127418" y="5173479"/>
            <a:ext cx="1258358" cy="307777"/>
          </a:xfrm>
          <a:prstGeom prst="rect">
            <a:avLst/>
          </a:prstGeom>
          <a:noFill/>
        </p:spPr>
        <p:txBody>
          <a:bodyPr wrap="none" lIns="0" tIns="0" rIns="0" bIns="0" rtlCol="0">
            <a:spAutoFit/>
          </a:bodyPr>
          <a:lstStyle/>
          <a:p>
            <a:pPr algn="l"/>
            <a:r>
              <a:rPr lang="en-GB" sz="2000" dirty="0" err="1">
                <a:gradFill>
                  <a:gsLst>
                    <a:gs pos="2917">
                      <a:schemeClr val="tx1"/>
                    </a:gs>
                    <a:gs pos="30000">
                      <a:schemeClr val="tx1"/>
                    </a:gs>
                  </a:gsLst>
                  <a:lin ang="5400000" scaled="0"/>
                </a:gradFill>
              </a:rPr>
              <a:t>sam-cogan</a:t>
            </a:r>
            <a:endParaRPr lang="en-GB" sz="2000" dirty="0">
              <a:gradFill>
                <a:gsLst>
                  <a:gs pos="2917">
                    <a:schemeClr val="tx1"/>
                  </a:gs>
                  <a:gs pos="30000">
                    <a:schemeClr val="tx1"/>
                  </a:gs>
                </a:gsLst>
                <a:lin ang="5400000" scaled="0"/>
              </a:gradFill>
            </a:endParaRPr>
          </a:p>
        </p:txBody>
      </p:sp>
      <p:pic>
        <p:nvPicPr>
          <p:cNvPr id="21" name="Graphic 20">
            <a:extLst>
              <a:ext uri="{FF2B5EF4-FFF2-40B4-BE49-F238E27FC236}">
                <a16:creationId xmlns:a16="http://schemas.microsoft.com/office/drawing/2014/main" id="{EAA98105-8620-4D37-9452-589A6D61E8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2602" y="5176456"/>
            <a:ext cx="304800" cy="304800"/>
          </a:xfrm>
          <a:prstGeom prst="rect">
            <a:avLst/>
          </a:prstGeom>
        </p:spPr>
      </p:pic>
    </p:spTree>
    <p:extLst>
      <p:ext uri="{BB962C8B-B14F-4D97-AF65-F5344CB8AC3E}">
        <p14:creationId xmlns:p14="http://schemas.microsoft.com/office/powerpoint/2010/main" val="36351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zure services">
            <a:extLst>
              <a:ext uri="{FF2B5EF4-FFF2-40B4-BE49-F238E27FC236}">
                <a16:creationId xmlns:a16="http://schemas.microsoft.com/office/drawing/2014/main" id="{4EF983A0-2127-4DAE-9679-19C2DEC29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4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56001-448909-raikfcquaxqncofqfm.stackpathdns.com/wp-content/uploads/2019/01/Azure-Data-Center-Locations-around-the-world.png">
            <a:extLst>
              <a:ext uri="{FF2B5EF4-FFF2-40B4-BE49-F238E27FC236}">
                <a16:creationId xmlns:a16="http://schemas.microsoft.com/office/drawing/2014/main" id="{F84186EC-1C08-47D1-A2D7-A1662D05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0"/>
            <a:ext cx="12267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4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0220C7E6-7B52-4BB4-9542-95243A52A5E5}"/>
              </a:ext>
            </a:extLst>
          </p:cNvPr>
          <p:cNvCxnSpPr>
            <a:cxnSpLocks/>
          </p:cNvCxnSpPr>
          <p:nvPr/>
        </p:nvCxnSpPr>
        <p:spPr>
          <a:xfrm>
            <a:off x="-11448" y="5910067"/>
            <a:ext cx="8637502"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13595" y="5896644"/>
            <a:ext cx="1012459"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PaaS</a:t>
            </a:r>
          </a:p>
        </p:txBody>
      </p:sp>
      <p:sp>
        <p:nvSpPr>
          <p:cNvPr id="28" name="TextBox 27"/>
          <p:cNvSpPr txBox="1"/>
          <p:nvPr/>
        </p:nvSpPr>
        <p:spPr>
          <a:xfrm>
            <a:off x="4935393" y="5896644"/>
            <a:ext cx="921127"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IaaS</a:t>
            </a:r>
          </a:p>
        </p:txBody>
      </p:sp>
      <p:sp>
        <p:nvSpPr>
          <p:cNvPr id="27" name="TextBox 26"/>
          <p:cNvSpPr txBox="1"/>
          <p:nvPr/>
        </p:nvSpPr>
        <p:spPr>
          <a:xfrm>
            <a:off x="250500" y="5896644"/>
            <a:ext cx="2092426" cy="621792"/>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2353" kern="0">
                <a:solidFill>
                  <a:srgbClr val="E7E6E6">
                    <a:lumMod val="75000"/>
                  </a:srgbClr>
                </a:solidFill>
                <a:latin typeface="Segoe UI"/>
              </a:rPr>
              <a:t>On-Premises</a:t>
            </a:r>
          </a:p>
        </p:txBody>
      </p:sp>
      <p:cxnSp>
        <p:nvCxnSpPr>
          <p:cNvPr id="11" name="Straight Arrow Connector 10"/>
          <p:cNvCxnSpPr>
            <a:cxnSpLocks/>
          </p:cNvCxnSpPr>
          <p:nvPr/>
        </p:nvCxnSpPr>
        <p:spPr>
          <a:xfrm>
            <a:off x="-11447" y="5910067"/>
            <a:ext cx="11753636"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10543"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787"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655"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7524" y="5823899"/>
            <a:ext cx="172340" cy="172340"/>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TextBox 71">
            <a:extLst>
              <a:ext uri="{FF2B5EF4-FFF2-40B4-BE49-F238E27FC236}">
                <a16:creationId xmlns:a16="http://schemas.microsoft.com/office/drawing/2014/main" id="{FD82D69E-B73B-4B7D-B1A5-A3E895CAB4A1}"/>
              </a:ext>
            </a:extLst>
          </p:cNvPr>
          <p:cNvSpPr txBox="1"/>
          <p:nvPr/>
        </p:nvSpPr>
        <p:spPr>
          <a:xfrm>
            <a:off x="9815446" y="5893296"/>
            <a:ext cx="2192287" cy="741581"/>
          </a:xfrm>
          <a:prstGeom prst="rect">
            <a:avLst/>
          </a:prstGeom>
          <a:noFill/>
        </p:spPr>
        <p:txBody>
          <a:bodyPr wrap="none" lIns="179208" tIns="143366" rIns="179208" bIns="143366" rtlCol="0">
            <a:spAutoFit/>
          </a:bodyPr>
          <a:lstStyle/>
          <a:p>
            <a:pPr defTabSz="895870">
              <a:lnSpc>
                <a:spcPct val="90000"/>
              </a:lnSpc>
              <a:spcAft>
                <a:spcPts val="588"/>
              </a:spcAft>
              <a:defRPr/>
            </a:pPr>
            <a:r>
              <a:rPr lang="en-US" sz="3200" kern="0">
                <a:solidFill>
                  <a:srgbClr val="0070C0"/>
                </a:solidFill>
                <a:latin typeface="Segoe UI"/>
              </a:rPr>
              <a:t>Serverless</a:t>
            </a:r>
          </a:p>
        </p:txBody>
      </p:sp>
      <p:sp>
        <p:nvSpPr>
          <p:cNvPr id="126" name="Freeform 50">
            <a:extLst>
              <a:ext uri="{FF2B5EF4-FFF2-40B4-BE49-F238E27FC236}">
                <a16:creationId xmlns:a16="http://schemas.microsoft.com/office/drawing/2014/main" id="{FCCC52A2-43E4-471C-AC79-2A7E572669F7}"/>
              </a:ext>
            </a:extLst>
          </p:cNvPr>
          <p:cNvSpPr>
            <a:spLocks/>
          </p:cNvSpPr>
          <p:nvPr/>
        </p:nvSpPr>
        <p:spPr bwMode="auto">
          <a:xfrm>
            <a:off x="4715568" y="2118657"/>
            <a:ext cx="2738713" cy="1836551"/>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BCF2"/>
          </a:solidFill>
          <a:ln w="19050" cap="flat">
            <a:no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defRPr/>
            </a:pPr>
            <a:endParaRPr lang="en-US" sz="1765" kern="0">
              <a:solidFill>
                <a:srgbClr val="353535"/>
              </a:solidFill>
              <a:latin typeface="Segoe UI Semilight"/>
            </a:endParaRPr>
          </a:p>
        </p:txBody>
      </p:sp>
      <p:grpSp>
        <p:nvGrpSpPr>
          <p:cNvPr id="127" name="Group 126">
            <a:extLst>
              <a:ext uri="{FF2B5EF4-FFF2-40B4-BE49-F238E27FC236}">
                <a16:creationId xmlns:a16="http://schemas.microsoft.com/office/drawing/2014/main" id="{3DD8E030-AA29-4CBD-BE0E-6F46E7FEDF1D}"/>
              </a:ext>
            </a:extLst>
          </p:cNvPr>
          <p:cNvGrpSpPr/>
          <p:nvPr/>
        </p:nvGrpSpPr>
        <p:grpSpPr>
          <a:xfrm>
            <a:off x="1721980" y="2495484"/>
            <a:ext cx="1313945" cy="1313945"/>
            <a:chOff x="2775150" y="2127586"/>
            <a:chExt cx="1340672" cy="1340672"/>
          </a:xfrm>
        </p:grpSpPr>
        <p:sp>
          <p:nvSpPr>
            <p:cNvPr id="128" name="Oval 127">
              <a:extLst>
                <a:ext uri="{FF2B5EF4-FFF2-40B4-BE49-F238E27FC236}">
                  <a16:creationId xmlns:a16="http://schemas.microsoft.com/office/drawing/2014/main" id="{F6879692-3E2E-4EE2-85C1-3DBD3749CAD2}"/>
                </a:ext>
              </a:extLst>
            </p:cNvPr>
            <p:cNvSpPr/>
            <p:nvPr/>
          </p:nvSpPr>
          <p:spPr bwMode="auto">
            <a:xfrm>
              <a:off x="2775150"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9" name="Freeform 5">
              <a:extLst>
                <a:ext uri="{FF2B5EF4-FFF2-40B4-BE49-F238E27FC236}">
                  <a16:creationId xmlns:a16="http://schemas.microsoft.com/office/drawing/2014/main" id="{91A948C4-86A9-4817-956C-F2494363A1AD}"/>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353535"/>
            </a:solidFill>
            <a:ln w="38100">
              <a:solidFill>
                <a:srgbClr val="EAEAEA"/>
              </a:solidFill>
              <a:miter lim="800000"/>
            </a:ln>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30" name="Group 129">
            <a:extLst>
              <a:ext uri="{FF2B5EF4-FFF2-40B4-BE49-F238E27FC236}">
                <a16:creationId xmlns:a16="http://schemas.microsoft.com/office/drawing/2014/main" id="{B22F3358-EA7D-4FBD-9E06-62CE18DFD656}"/>
              </a:ext>
            </a:extLst>
          </p:cNvPr>
          <p:cNvGrpSpPr/>
          <p:nvPr/>
        </p:nvGrpSpPr>
        <p:grpSpPr>
          <a:xfrm>
            <a:off x="9190544" y="2495484"/>
            <a:ext cx="1313945" cy="1313945"/>
            <a:chOff x="8320652" y="2127586"/>
            <a:chExt cx="1340672" cy="1340672"/>
          </a:xfrm>
        </p:grpSpPr>
        <p:sp>
          <p:nvSpPr>
            <p:cNvPr id="131" name="Oval 130">
              <a:extLst>
                <a:ext uri="{FF2B5EF4-FFF2-40B4-BE49-F238E27FC236}">
                  <a16:creationId xmlns:a16="http://schemas.microsoft.com/office/drawing/2014/main" id="{6AB53901-7DD7-4FD5-966E-AC8B8CE6CDE8}"/>
                </a:ext>
              </a:extLst>
            </p:cNvPr>
            <p:cNvSpPr/>
            <p:nvPr/>
          </p:nvSpPr>
          <p:spPr bwMode="auto">
            <a:xfrm>
              <a:off x="8320652" y="2127586"/>
              <a:ext cx="1340672" cy="1340672"/>
            </a:xfrm>
            <a:prstGeom prst="ellipse">
              <a:avLst/>
            </a:prstGeom>
            <a:solidFill>
              <a:srgbClr val="EAEAEA"/>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8">
              <a:extLst>
                <a:ext uri="{FF2B5EF4-FFF2-40B4-BE49-F238E27FC236}">
                  <a16:creationId xmlns:a16="http://schemas.microsoft.com/office/drawing/2014/main" id="{27242C46-9FCA-493F-BC45-8ED3A8DA2ACC}"/>
                </a:ext>
              </a:extLst>
            </p:cNvPr>
            <p:cNvGrpSpPr>
              <a:grpSpLocks noChangeAspect="1"/>
            </p:cNvGrpSpPr>
            <p:nvPr/>
          </p:nvGrpSpPr>
          <p:grpSpPr bwMode="auto">
            <a:xfrm>
              <a:off x="8561965" y="2577338"/>
              <a:ext cx="897974" cy="451613"/>
              <a:chOff x="7" y="12"/>
              <a:chExt cx="342" cy="172"/>
            </a:xfrm>
          </p:grpSpPr>
          <p:sp>
            <p:nvSpPr>
              <p:cNvPr id="133" name="Rectangle 9">
                <a:extLst>
                  <a:ext uri="{FF2B5EF4-FFF2-40B4-BE49-F238E27FC236}">
                    <a16:creationId xmlns:a16="http://schemas.microsoft.com/office/drawing/2014/main" id="{024EEC5A-4BD2-4501-91C5-69D3EDA3B7F7}"/>
                  </a:ext>
                </a:extLst>
              </p:cNvPr>
              <p:cNvSpPr>
                <a:spLocks noChangeArrowheads="1"/>
              </p:cNvSpPr>
              <p:nvPr/>
            </p:nvSpPr>
            <p:spPr bwMode="auto">
              <a:xfrm>
                <a:off x="7" y="64"/>
                <a:ext cx="87" cy="120"/>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4" name="Rectangle 10">
                <a:extLst>
                  <a:ext uri="{FF2B5EF4-FFF2-40B4-BE49-F238E27FC236}">
                    <a16:creationId xmlns:a16="http://schemas.microsoft.com/office/drawing/2014/main" id="{99DD7739-5ED4-4E98-BEE5-92E992AD8335}"/>
                  </a:ext>
                </a:extLst>
              </p:cNvPr>
              <p:cNvSpPr>
                <a:spLocks noChangeArrowheads="1"/>
              </p:cNvSpPr>
              <p:nvPr/>
            </p:nvSpPr>
            <p:spPr bwMode="auto">
              <a:xfrm>
                <a:off x="195" y="76"/>
                <a:ext cx="154" cy="108"/>
              </a:xfrm>
              <a:prstGeom prst="rect">
                <a:avLst/>
              </a:pr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5" name="Line 11">
                <a:extLst>
                  <a:ext uri="{FF2B5EF4-FFF2-40B4-BE49-F238E27FC236}">
                    <a16:creationId xmlns:a16="http://schemas.microsoft.com/office/drawing/2014/main" id="{8AF393FB-AC7F-4694-AD3B-A8026322A03A}"/>
                  </a:ext>
                </a:extLst>
              </p:cNvPr>
              <p:cNvSpPr>
                <a:spLocks noChangeShapeType="1"/>
              </p:cNvSpPr>
              <p:nvPr/>
            </p:nvSpPr>
            <p:spPr bwMode="auto">
              <a:xfrm flipV="1">
                <a:off x="311" y="124"/>
                <a:ext cx="0" cy="17"/>
              </a:xfrm>
              <a:prstGeom prst="line">
                <a:avLst/>
              </a:prstGeom>
              <a:noFill/>
              <a:ln w="2540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6" name="Freeform 12">
                <a:extLst>
                  <a:ext uri="{FF2B5EF4-FFF2-40B4-BE49-F238E27FC236}">
                    <a16:creationId xmlns:a16="http://schemas.microsoft.com/office/drawing/2014/main" id="{711AB873-3817-4CF8-A9A3-9055C37E27B9}"/>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37" name="Freeform 13">
                <a:extLst>
                  <a:ext uri="{FF2B5EF4-FFF2-40B4-BE49-F238E27FC236}">
                    <a16:creationId xmlns:a16="http://schemas.microsoft.com/office/drawing/2014/main" id="{FA223EEE-C6D5-4A3E-9837-671A2B6B7378}"/>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353535"/>
                </a:solidFill>
                <a:prstDash val="solid"/>
                <a:miter lim="800000"/>
                <a:headEnd/>
                <a:tailEnd/>
              </a:ln>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cxnSp>
        <p:nvCxnSpPr>
          <p:cNvPr id="138" name="Straight Arrow Connector 137">
            <a:extLst>
              <a:ext uri="{FF2B5EF4-FFF2-40B4-BE49-F238E27FC236}">
                <a16:creationId xmlns:a16="http://schemas.microsoft.com/office/drawing/2014/main" id="{674D7B54-5CC5-42CE-85C6-48957FDCC72B}"/>
              </a:ext>
            </a:extLst>
          </p:cNvPr>
          <p:cNvCxnSpPr>
            <a:cxnSpLocks/>
          </p:cNvCxnSpPr>
          <p:nvPr/>
        </p:nvCxnSpPr>
        <p:spPr>
          <a:xfrm>
            <a:off x="3249356" y="3127959"/>
            <a:ext cx="1183473" cy="0"/>
          </a:xfrm>
          <a:prstGeom prst="straightConnector1">
            <a:avLst/>
          </a:prstGeom>
          <a:noFill/>
          <a:ln w="25400" cap="flat" cmpd="sng" algn="ctr">
            <a:solidFill>
              <a:srgbClr val="002050"/>
            </a:solidFill>
            <a:prstDash val="solid"/>
            <a:headEnd type="none"/>
            <a:tailEnd type="triangle" w="lg" len="med"/>
          </a:ln>
          <a:effectLst/>
        </p:spPr>
      </p:cxnSp>
      <p:cxnSp>
        <p:nvCxnSpPr>
          <p:cNvPr id="139" name="Straight Arrow Connector 138">
            <a:extLst>
              <a:ext uri="{FF2B5EF4-FFF2-40B4-BE49-F238E27FC236}">
                <a16:creationId xmlns:a16="http://schemas.microsoft.com/office/drawing/2014/main" id="{855196FF-98F4-40FF-9138-F4F9B30D2C98}"/>
              </a:ext>
            </a:extLst>
          </p:cNvPr>
          <p:cNvCxnSpPr>
            <a:cxnSpLocks/>
          </p:cNvCxnSpPr>
          <p:nvPr/>
        </p:nvCxnSpPr>
        <p:spPr>
          <a:xfrm flipH="1">
            <a:off x="7741937" y="3127959"/>
            <a:ext cx="1183473" cy="0"/>
          </a:xfrm>
          <a:prstGeom prst="straightConnector1">
            <a:avLst/>
          </a:prstGeom>
          <a:noFill/>
          <a:ln w="25400" cap="flat" cmpd="sng" algn="ctr">
            <a:solidFill>
              <a:srgbClr val="002050"/>
            </a:solidFill>
            <a:prstDash val="solid"/>
            <a:headEnd type="none"/>
            <a:tailEnd type="triangle" w="lg" len="med"/>
          </a:ln>
          <a:effectLst/>
        </p:spPr>
      </p:cxnSp>
      <p:sp>
        <p:nvSpPr>
          <p:cNvPr id="140" name="TextBox 139">
            <a:extLst>
              <a:ext uri="{FF2B5EF4-FFF2-40B4-BE49-F238E27FC236}">
                <a16:creationId xmlns:a16="http://schemas.microsoft.com/office/drawing/2014/main" id="{008C5D32-0218-437E-A473-5F7E316C3959}"/>
              </a:ext>
            </a:extLst>
          </p:cNvPr>
          <p:cNvSpPr txBox="1"/>
          <p:nvPr/>
        </p:nvSpPr>
        <p:spPr>
          <a:xfrm>
            <a:off x="3004572" y="4558939"/>
            <a:ext cx="6042423" cy="399996"/>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5870">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a:t>
            </a:r>
          </a:p>
        </p:txBody>
      </p:sp>
      <p:grpSp>
        <p:nvGrpSpPr>
          <p:cNvPr id="141" name="Group 4">
            <a:extLst>
              <a:ext uri="{FF2B5EF4-FFF2-40B4-BE49-F238E27FC236}">
                <a16:creationId xmlns:a16="http://schemas.microsoft.com/office/drawing/2014/main" id="{699C7ADE-F7C0-4B3F-9C01-4113975AD414}"/>
              </a:ext>
            </a:extLst>
          </p:cNvPr>
          <p:cNvGrpSpPr>
            <a:grpSpLocks noChangeAspect="1"/>
          </p:cNvGrpSpPr>
          <p:nvPr/>
        </p:nvGrpSpPr>
        <p:grpSpPr bwMode="auto">
          <a:xfrm>
            <a:off x="5549848" y="2551095"/>
            <a:ext cx="160341" cy="257214"/>
            <a:chOff x="6" y="12"/>
            <a:chExt cx="192" cy="308"/>
          </a:xfrm>
        </p:grpSpPr>
        <p:sp>
          <p:nvSpPr>
            <p:cNvPr id="142" name="Rectangle 141">
              <a:extLst>
                <a:ext uri="{FF2B5EF4-FFF2-40B4-BE49-F238E27FC236}">
                  <a16:creationId xmlns:a16="http://schemas.microsoft.com/office/drawing/2014/main" id="{6648707D-5801-4121-BA1D-38F7ED8F9D1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3" name="Rectangle 142">
              <a:extLst>
                <a:ext uri="{FF2B5EF4-FFF2-40B4-BE49-F238E27FC236}">
                  <a16:creationId xmlns:a16="http://schemas.microsoft.com/office/drawing/2014/main" id="{12E1C954-FF6E-4936-A724-A471DD19695A}"/>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4" name="Rectangle 143">
              <a:extLst>
                <a:ext uri="{FF2B5EF4-FFF2-40B4-BE49-F238E27FC236}">
                  <a16:creationId xmlns:a16="http://schemas.microsoft.com/office/drawing/2014/main" id="{315AA5B4-9259-45C5-98FE-365FF7DBC72F}"/>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5" name="Rectangle 144">
              <a:extLst>
                <a:ext uri="{FF2B5EF4-FFF2-40B4-BE49-F238E27FC236}">
                  <a16:creationId xmlns:a16="http://schemas.microsoft.com/office/drawing/2014/main" id="{3F74386A-5DA1-44C5-B9EC-F9A5A39C92A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6" name="Freeform 9">
              <a:extLst>
                <a:ext uri="{FF2B5EF4-FFF2-40B4-BE49-F238E27FC236}">
                  <a16:creationId xmlns:a16="http://schemas.microsoft.com/office/drawing/2014/main" id="{2304EE55-6462-4EE1-A9AE-2B97627396E2}"/>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7" name="Freeform 10">
              <a:extLst>
                <a:ext uri="{FF2B5EF4-FFF2-40B4-BE49-F238E27FC236}">
                  <a16:creationId xmlns:a16="http://schemas.microsoft.com/office/drawing/2014/main" id="{D27D02D9-84DB-430A-9CCA-D4A39C43E98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8" name="Oval 147">
              <a:extLst>
                <a:ext uri="{FF2B5EF4-FFF2-40B4-BE49-F238E27FC236}">
                  <a16:creationId xmlns:a16="http://schemas.microsoft.com/office/drawing/2014/main" id="{B1AE21C8-D87B-4BA3-A5CD-7695E47D1539}"/>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49" name="Oval 148">
              <a:extLst>
                <a:ext uri="{FF2B5EF4-FFF2-40B4-BE49-F238E27FC236}">
                  <a16:creationId xmlns:a16="http://schemas.microsoft.com/office/drawing/2014/main" id="{6E747BDE-2923-45D9-8C70-1902DC4CC920}"/>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0" name="Rectangle 149">
              <a:extLst>
                <a:ext uri="{FF2B5EF4-FFF2-40B4-BE49-F238E27FC236}">
                  <a16:creationId xmlns:a16="http://schemas.microsoft.com/office/drawing/2014/main" id="{8AF0740A-1B27-47F2-84E9-8905D90ED8A2}"/>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51" name="Group 4">
            <a:extLst>
              <a:ext uri="{FF2B5EF4-FFF2-40B4-BE49-F238E27FC236}">
                <a16:creationId xmlns:a16="http://schemas.microsoft.com/office/drawing/2014/main" id="{800A0E57-331D-4488-AC45-CE0744AAD472}"/>
              </a:ext>
            </a:extLst>
          </p:cNvPr>
          <p:cNvGrpSpPr>
            <a:grpSpLocks noChangeAspect="1"/>
          </p:cNvGrpSpPr>
          <p:nvPr/>
        </p:nvGrpSpPr>
        <p:grpSpPr bwMode="auto">
          <a:xfrm>
            <a:off x="6147296" y="2336079"/>
            <a:ext cx="160341" cy="257214"/>
            <a:chOff x="6" y="12"/>
            <a:chExt cx="192" cy="308"/>
          </a:xfrm>
        </p:grpSpPr>
        <p:sp>
          <p:nvSpPr>
            <p:cNvPr id="152" name="Rectangle 151">
              <a:extLst>
                <a:ext uri="{FF2B5EF4-FFF2-40B4-BE49-F238E27FC236}">
                  <a16:creationId xmlns:a16="http://schemas.microsoft.com/office/drawing/2014/main" id="{A737ACA5-9B61-47A0-900B-C2A2FC5F347E}"/>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3" name="Rectangle 152">
              <a:extLst>
                <a:ext uri="{FF2B5EF4-FFF2-40B4-BE49-F238E27FC236}">
                  <a16:creationId xmlns:a16="http://schemas.microsoft.com/office/drawing/2014/main" id="{D523FDFC-DF09-42EF-94A7-836627A23A03}"/>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4" name="Rectangle 153">
              <a:extLst>
                <a:ext uri="{FF2B5EF4-FFF2-40B4-BE49-F238E27FC236}">
                  <a16:creationId xmlns:a16="http://schemas.microsoft.com/office/drawing/2014/main" id="{48BF0CAD-A194-459C-B552-50230573D0A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5" name="Rectangle 154">
              <a:extLst>
                <a:ext uri="{FF2B5EF4-FFF2-40B4-BE49-F238E27FC236}">
                  <a16:creationId xmlns:a16="http://schemas.microsoft.com/office/drawing/2014/main" id="{F7B8ED4F-6EC7-426B-AC3D-60D6A33613C9}"/>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6" name="Freeform 9">
              <a:extLst>
                <a:ext uri="{FF2B5EF4-FFF2-40B4-BE49-F238E27FC236}">
                  <a16:creationId xmlns:a16="http://schemas.microsoft.com/office/drawing/2014/main" id="{0D12C6C3-141F-4101-9719-E725C53CA56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7" name="Freeform 10">
              <a:extLst>
                <a:ext uri="{FF2B5EF4-FFF2-40B4-BE49-F238E27FC236}">
                  <a16:creationId xmlns:a16="http://schemas.microsoft.com/office/drawing/2014/main" id="{1D8E19FE-E69C-419B-9698-4AE8B461C9B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8" name="Oval 157">
              <a:extLst>
                <a:ext uri="{FF2B5EF4-FFF2-40B4-BE49-F238E27FC236}">
                  <a16:creationId xmlns:a16="http://schemas.microsoft.com/office/drawing/2014/main" id="{33115AF9-8714-491E-8664-655CE7218EA7}"/>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59" name="Oval 158">
              <a:extLst>
                <a:ext uri="{FF2B5EF4-FFF2-40B4-BE49-F238E27FC236}">
                  <a16:creationId xmlns:a16="http://schemas.microsoft.com/office/drawing/2014/main" id="{522F6E03-6833-4672-8C6E-539518D1893B}"/>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0" name="Rectangle 159">
              <a:extLst>
                <a:ext uri="{FF2B5EF4-FFF2-40B4-BE49-F238E27FC236}">
                  <a16:creationId xmlns:a16="http://schemas.microsoft.com/office/drawing/2014/main" id="{8BD4BAED-39CF-4A15-9D73-BD1561968B0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61" name="Group 4">
            <a:extLst>
              <a:ext uri="{FF2B5EF4-FFF2-40B4-BE49-F238E27FC236}">
                <a16:creationId xmlns:a16="http://schemas.microsoft.com/office/drawing/2014/main" id="{EFAFC49A-7B89-4A51-8191-5AC1B9BAF012}"/>
              </a:ext>
            </a:extLst>
          </p:cNvPr>
          <p:cNvGrpSpPr>
            <a:grpSpLocks noChangeAspect="1"/>
          </p:cNvGrpSpPr>
          <p:nvPr/>
        </p:nvGrpSpPr>
        <p:grpSpPr bwMode="auto">
          <a:xfrm>
            <a:off x="5311856" y="3105867"/>
            <a:ext cx="160341" cy="257214"/>
            <a:chOff x="6" y="12"/>
            <a:chExt cx="192" cy="308"/>
          </a:xfrm>
        </p:grpSpPr>
        <p:sp>
          <p:nvSpPr>
            <p:cNvPr id="162" name="Rectangle 161">
              <a:extLst>
                <a:ext uri="{FF2B5EF4-FFF2-40B4-BE49-F238E27FC236}">
                  <a16:creationId xmlns:a16="http://schemas.microsoft.com/office/drawing/2014/main" id="{9FE131F7-6140-4A29-9CF3-F338B85AB991}"/>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3" name="Rectangle 162">
              <a:extLst>
                <a:ext uri="{FF2B5EF4-FFF2-40B4-BE49-F238E27FC236}">
                  <a16:creationId xmlns:a16="http://schemas.microsoft.com/office/drawing/2014/main" id="{6A88D500-5C4D-495D-980E-3DB54AD4C2F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4" name="Rectangle 163">
              <a:extLst>
                <a:ext uri="{FF2B5EF4-FFF2-40B4-BE49-F238E27FC236}">
                  <a16:creationId xmlns:a16="http://schemas.microsoft.com/office/drawing/2014/main" id="{7FBBC02A-D3B8-4DCF-9D32-C13EB2E6B050}"/>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5" name="Rectangle 164">
              <a:extLst>
                <a:ext uri="{FF2B5EF4-FFF2-40B4-BE49-F238E27FC236}">
                  <a16:creationId xmlns:a16="http://schemas.microsoft.com/office/drawing/2014/main" id="{4D3E20B0-58EE-43E1-84E0-61A81380B75B}"/>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6" name="Freeform 9">
              <a:extLst>
                <a:ext uri="{FF2B5EF4-FFF2-40B4-BE49-F238E27FC236}">
                  <a16:creationId xmlns:a16="http://schemas.microsoft.com/office/drawing/2014/main" id="{4BD93028-0ADA-4959-94FC-5992D588BB2D}"/>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7" name="Freeform 10">
              <a:extLst>
                <a:ext uri="{FF2B5EF4-FFF2-40B4-BE49-F238E27FC236}">
                  <a16:creationId xmlns:a16="http://schemas.microsoft.com/office/drawing/2014/main" id="{9B9B8AAA-1713-4B6C-898D-7BE3434272DF}"/>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8" name="Oval 167">
              <a:extLst>
                <a:ext uri="{FF2B5EF4-FFF2-40B4-BE49-F238E27FC236}">
                  <a16:creationId xmlns:a16="http://schemas.microsoft.com/office/drawing/2014/main" id="{8D083569-94D7-4F39-80CA-0387011D5DCD}"/>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69" name="Oval 168">
              <a:extLst>
                <a:ext uri="{FF2B5EF4-FFF2-40B4-BE49-F238E27FC236}">
                  <a16:creationId xmlns:a16="http://schemas.microsoft.com/office/drawing/2014/main" id="{89ADC1B7-1444-4F0C-BD03-DFFBC41E2BD9}"/>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0" name="Rectangle 169">
              <a:extLst>
                <a:ext uri="{FF2B5EF4-FFF2-40B4-BE49-F238E27FC236}">
                  <a16:creationId xmlns:a16="http://schemas.microsoft.com/office/drawing/2014/main" id="{751FCF71-B1EF-4E4B-8AEE-E5EE8EEBDD88}"/>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71" name="Group 4">
            <a:extLst>
              <a:ext uri="{FF2B5EF4-FFF2-40B4-BE49-F238E27FC236}">
                <a16:creationId xmlns:a16="http://schemas.microsoft.com/office/drawing/2014/main" id="{3475EA0A-EAF4-4B76-A808-02903B833CF7}"/>
              </a:ext>
            </a:extLst>
          </p:cNvPr>
          <p:cNvGrpSpPr>
            <a:grpSpLocks noChangeAspect="1"/>
          </p:cNvGrpSpPr>
          <p:nvPr/>
        </p:nvGrpSpPr>
        <p:grpSpPr bwMode="auto">
          <a:xfrm>
            <a:off x="5909302" y="3004103"/>
            <a:ext cx="160341" cy="257214"/>
            <a:chOff x="6" y="12"/>
            <a:chExt cx="192" cy="308"/>
          </a:xfrm>
        </p:grpSpPr>
        <p:sp>
          <p:nvSpPr>
            <p:cNvPr id="172" name="Rectangle 171">
              <a:extLst>
                <a:ext uri="{FF2B5EF4-FFF2-40B4-BE49-F238E27FC236}">
                  <a16:creationId xmlns:a16="http://schemas.microsoft.com/office/drawing/2014/main" id="{30202E6D-433D-4E67-9485-DCADFDBE11C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3" name="Rectangle 172">
              <a:extLst>
                <a:ext uri="{FF2B5EF4-FFF2-40B4-BE49-F238E27FC236}">
                  <a16:creationId xmlns:a16="http://schemas.microsoft.com/office/drawing/2014/main" id="{13E05F20-711C-4702-9CF7-0A55D4F03D69}"/>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4" name="Rectangle 173">
              <a:extLst>
                <a:ext uri="{FF2B5EF4-FFF2-40B4-BE49-F238E27FC236}">
                  <a16:creationId xmlns:a16="http://schemas.microsoft.com/office/drawing/2014/main" id="{F2E6EECF-FC6D-4E78-91A7-835ED6BE026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5" name="Rectangle 174">
              <a:extLst>
                <a:ext uri="{FF2B5EF4-FFF2-40B4-BE49-F238E27FC236}">
                  <a16:creationId xmlns:a16="http://schemas.microsoft.com/office/drawing/2014/main" id="{978730F6-2333-465A-A79D-FC9EC30B1D0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6" name="Freeform 9">
              <a:extLst>
                <a:ext uri="{FF2B5EF4-FFF2-40B4-BE49-F238E27FC236}">
                  <a16:creationId xmlns:a16="http://schemas.microsoft.com/office/drawing/2014/main" id="{16A08B85-DC10-4B83-813C-E20FDEF75561}"/>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7" name="Freeform 10">
              <a:extLst>
                <a:ext uri="{FF2B5EF4-FFF2-40B4-BE49-F238E27FC236}">
                  <a16:creationId xmlns:a16="http://schemas.microsoft.com/office/drawing/2014/main" id="{44D1488C-B3A3-47CA-9260-C2192F6E56FC}"/>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8" name="Oval 177">
              <a:extLst>
                <a:ext uri="{FF2B5EF4-FFF2-40B4-BE49-F238E27FC236}">
                  <a16:creationId xmlns:a16="http://schemas.microsoft.com/office/drawing/2014/main" id="{32198FEE-ED38-4E83-8EEC-DBA177E67A6F}"/>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79" name="Oval 178">
              <a:extLst>
                <a:ext uri="{FF2B5EF4-FFF2-40B4-BE49-F238E27FC236}">
                  <a16:creationId xmlns:a16="http://schemas.microsoft.com/office/drawing/2014/main" id="{191927BC-D119-4B49-AB0D-A37E6E885B07}"/>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0" name="Rectangle 179">
              <a:extLst>
                <a:ext uri="{FF2B5EF4-FFF2-40B4-BE49-F238E27FC236}">
                  <a16:creationId xmlns:a16="http://schemas.microsoft.com/office/drawing/2014/main" id="{2D6BDB25-6677-4DA3-A6BC-FF49308DD8E0}"/>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81" name="Group 4">
            <a:extLst>
              <a:ext uri="{FF2B5EF4-FFF2-40B4-BE49-F238E27FC236}">
                <a16:creationId xmlns:a16="http://schemas.microsoft.com/office/drawing/2014/main" id="{F8C7FD3A-1EB8-40A8-80D0-92BFA7F4AF69}"/>
              </a:ext>
            </a:extLst>
          </p:cNvPr>
          <p:cNvGrpSpPr>
            <a:grpSpLocks noChangeAspect="1"/>
          </p:cNvGrpSpPr>
          <p:nvPr/>
        </p:nvGrpSpPr>
        <p:grpSpPr bwMode="auto">
          <a:xfrm>
            <a:off x="6659394" y="3419363"/>
            <a:ext cx="160341" cy="257214"/>
            <a:chOff x="6" y="12"/>
            <a:chExt cx="192" cy="308"/>
          </a:xfrm>
        </p:grpSpPr>
        <p:sp>
          <p:nvSpPr>
            <p:cNvPr id="182" name="Rectangle 181">
              <a:extLst>
                <a:ext uri="{FF2B5EF4-FFF2-40B4-BE49-F238E27FC236}">
                  <a16:creationId xmlns:a16="http://schemas.microsoft.com/office/drawing/2014/main" id="{BB7C0810-1CD6-4A92-B1BF-E25D9B2DA553}"/>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3" name="Rectangle 182">
              <a:extLst>
                <a:ext uri="{FF2B5EF4-FFF2-40B4-BE49-F238E27FC236}">
                  <a16:creationId xmlns:a16="http://schemas.microsoft.com/office/drawing/2014/main" id="{4CE187BC-B62B-4B55-B653-3741B458A6F5}"/>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4" name="Rectangle 183">
              <a:extLst>
                <a:ext uri="{FF2B5EF4-FFF2-40B4-BE49-F238E27FC236}">
                  <a16:creationId xmlns:a16="http://schemas.microsoft.com/office/drawing/2014/main" id="{4EAF297E-99A9-42DC-9608-DDF060955E1A}"/>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5" name="Rectangle 184">
              <a:extLst>
                <a:ext uri="{FF2B5EF4-FFF2-40B4-BE49-F238E27FC236}">
                  <a16:creationId xmlns:a16="http://schemas.microsoft.com/office/drawing/2014/main" id="{506E4DE7-ECCC-476A-9886-DAB9B4A01727}"/>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6" name="Freeform 9">
              <a:extLst>
                <a:ext uri="{FF2B5EF4-FFF2-40B4-BE49-F238E27FC236}">
                  <a16:creationId xmlns:a16="http://schemas.microsoft.com/office/drawing/2014/main" id="{3493D56A-8B2B-4B4D-9080-7048900CFC0E}"/>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7" name="Freeform 10">
              <a:extLst>
                <a:ext uri="{FF2B5EF4-FFF2-40B4-BE49-F238E27FC236}">
                  <a16:creationId xmlns:a16="http://schemas.microsoft.com/office/drawing/2014/main" id="{C0CACF1C-06BA-4C26-A4A5-16BA6BABE86B}"/>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8" name="Oval 187">
              <a:extLst>
                <a:ext uri="{FF2B5EF4-FFF2-40B4-BE49-F238E27FC236}">
                  <a16:creationId xmlns:a16="http://schemas.microsoft.com/office/drawing/2014/main" id="{818D7A0B-2997-4E2C-ADCF-F4768F5050F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89" name="Oval 188">
              <a:extLst>
                <a:ext uri="{FF2B5EF4-FFF2-40B4-BE49-F238E27FC236}">
                  <a16:creationId xmlns:a16="http://schemas.microsoft.com/office/drawing/2014/main" id="{546E589E-E388-46D8-85E2-25FB3F64C25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0" name="Rectangle 189">
              <a:extLst>
                <a:ext uri="{FF2B5EF4-FFF2-40B4-BE49-F238E27FC236}">
                  <a16:creationId xmlns:a16="http://schemas.microsoft.com/office/drawing/2014/main" id="{4D8B548F-F6EC-4D30-B601-27374723428F}"/>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191" name="Group 4">
            <a:extLst>
              <a:ext uri="{FF2B5EF4-FFF2-40B4-BE49-F238E27FC236}">
                <a16:creationId xmlns:a16="http://schemas.microsoft.com/office/drawing/2014/main" id="{1ED48BD5-62B4-4DFA-8664-2FF08F4EEA6C}"/>
              </a:ext>
            </a:extLst>
          </p:cNvPr>
          <p:cNvGrpSpPr>
            <a:grpSpLocks noChangeAspect="1"/>
          </p:cNvGrpSpPr>
          <p:nvPr/>
        </p:nvGrpSpPr>
        <p:grpSpPr bwMode="auto">
          <a:xfrm>
            <a:off x="6473923" y="2884287"/>
            <a:ext cx="160341" cy="257214"/>
            <a:chOff x="6" y="12"/>
            <a:chExt cx="192" cy="308"/>
          </a:xfrm>
        </p:grpSpPr>
        <p:sp>
          <p:nvSpPr>
            <p:cNvPr id="192" name="Rectangle 191">
              <a:extLst>
                <a:ext uri="{FF2B5EF4-FFF2-40B4-BE49-F238E27FC236}">
                  <a16:creationId xmlns:a16="http://schemas.microsoft.com/office/drawing/2014/main" id="{3ECEA24B-5A7D-4D57-A09E-687D393E138C}"/>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3" name="Rectangle 192">
              <a:extLst>
                <a:ext uri="{FF2B5EF4-FFF2-40B4-BE49-F238E27FC236}">
                  <a16:creationId xmlns:a16="http://schemas.microsoft.com/office/drawing/2014/main" id="{E89F73E9-F2DA-4B1D-828D-2E6F77278A71}"/>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4" name="Rectangle 193">
              <a:extLst>
                <a:ext uri="{FF2B5EF4-FFF2-40B4-BE49-F238E27FC236}">
                  <a16:creationId xmlns:a16="http://schemas.microsoft.com/office/drawing/2014/main" id="{AEAB0D20-FE0E-4047-AFBF-808BDB47FD2D}"/>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5" name="Rectangle 194">
              <a:extLst>
                <a:ext uri="{FF2B5EF4-FFF2-40B4-BE49-F238E27FC236}">
                  <a16:creationId xmlns:a16="http://schemas.microsoft.com/office/drawing/2014/main" id="{81EDD396-02F1-4A11-A4B7-713499A8A765}"/>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6" name="Freeform 9">
              <a:extLst>
                <a:ext uri="{FF2B5EF4-FFF2-40B4-BE49-F238E27FC236}">
                  <a16:creationId xmlns:a16="http://schemas.microsoft.com/office/drawing/2014/main" id="{2EB5F315-070E-4885-8F14-64DCE55417A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7" name="Freeform 10">
              <a:extLst>
                <a:ext uri="{FF2B5EF4-FFF2-40B4-BE49-F238E27FC236}">
                  <a16:creationId xmlns:a16="http://schemas.microsoft.com/office/drawing/2014/main" id="{B5AB442D-93FF-4557-856C-E76CD037EB60}"/>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8" name="Oval 197">
              <a:extLst>
                <a:ext uri="{FF2B5EF4-FFF2-40B4-BE49-F238E27FC236}">
                  <a16:creationId xmlns:a16="http://schemas.microsoft.com/office/drawing/2014/main" id="{EA95D65D-5007-427F-BBED-C25E7FD4BAF4}"/>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199" name="Oval 198">
              <a:extLst>
                <a:ext uri="{FF2B5EF4-FFF2-40B4-BE49-F238E27FC236}">
                  <a16:creationId xmlns:a16="http://schemas.microsoft.com/office/drawing/2014/main" id="{124C6ACA-E6EB-43C1-848C-6071F7BA376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0" name="Rectangle 199">
              <a:extLst>
                <a:ext uri="{FF2B5EF4-FFF2-40B4-BE49-F238E27FC236}">
                  <a16:creationId xmlns:a16="http://schemas.microsoft.com/office/drawing/2014/main" id="{B4278564-C4C8-4FEC-9104-39EBDA737243}"/>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01" name="Group 4">
            <a:extLst>
              <a:ext uri="{FF2B5EF4-FFF2-40B4-BE49-F238E27FC236}">
                <a16:creationId xmlns:a16="http://schemas.microsoft.com/office/drawing/2014/main" id="{9F3B0DD9-EAFD-46B6-9925-634D9F0F8632}"/>
              </a:ext>
            </a:extLst>
          </p:cNvPr>
          <p:cNvGrpSpPr>
            <a:grpSpLocks noChangeAspect="1"/>
          </p:cNvGrpSpPr>
          <p:nvPr/>
        </p:nvGrpSpPr>
        <p:grpSpPr bwMode="auto">
          <a:xfrm>
            <a:off x="7007358" y="3023800"/>
            <a:ext cx="160341" cy="257214"/>
            <a:chOff x="6" y="12"/>
            <a:chExt cx="192" cy="308"/>
          </a:xfrm>
        </p:grpSpPr>
        <p:sp>
          <p:nvSpPr>
            <p:cNvPr id="202" name="Rectangle 201">
              <a:extLst>
                <a:ext uri="{FF2B5EF4-FFF2-40B4-BE49-F238E27FC236}">
                  <a16:creationId xmlns:a16="http://schemas.microsoft.com/office/drawing/2014/main" id="{1BD8FA37-F3F3-4893-AA24-F50F352A226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3" name="Rectangle 202">
              <a:extLst>
                <a:ext uri="{FF2B5EF4-FFF2-40B4-BE49-F238E27FC236}">
                  <a16:creationId xmlns:a16="http://schemas.microsoft.com/office/drawing/2014/main" id="{3714E58F-8FB0-422E-BC6F-7C7879600B7D}"/>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4" name="Rectangle 203">
              <a:extLst>
                <a:ext uri="{FF2B5EF4-FFF2-40B4-BE49-F238E27FC236}">
                  <a16:creationId xmlns:a16="http://schemas.microsoft.com/office/drawing/2014/main" id="{CE83FF08-7163-4B6F-AE3B-020EBB3FB553}"/>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5" name="Rectangle 204">
              <a:extLst>
                <a:ext uri="{FF2B5EF4-FFF2-40B4-BE49-F238E27FC236}">
                  <a16:creationId xmlns:a16="http://schemas.microsoft.com/office/drawing/2014/main" id="{D428E740-8DE3-4C93-B70B-DA935FDB5B0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6" name="Freeform 9">
              <a:extLst>
                <a:ext uri="{FF2B5EF4-FFF2-40B4-BE49-F238E27FC236}">
                  <a16:creationId xmlns:a16="http://schemas.microsoft.com/office/drawing/2014/main" id="{BD1D130E-46DB-4CBC-9B6C-01BCB7B79B77}"/>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7" name="Freeform 10">
              <a:extLst>
                <a:ext uri="{FF2B5EF4-FFF2-40B4-BE49-F238E27FC236}">
                  <a16:creationId xmlns:a16="http://schemas.microsoft.com/office/drawing/2014/main" id="{7F1D7D00-BD6D-482F-A99A-7BFAE658EFC7}"/>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8" name="Oval 207">
              <a:extLst>
                <a:ext uri="{FF2B5EF4-FFF2-40B4-BE49-F238E27FC236}">
                  <a16:creationId xmlns:a16="http://schemas.microsoft.com/office/drawing/2014/main" id="{33760273-30F9-44B0-9EA5-0CE5616C1820}"/>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09" name="Oval 208">
              <a:extLst>
                <a:ext uri="{FF2B5EF4-FFF2-40B4-BE49-F238E27FC236}">
                  <a16:creationId xmlns:a16="http://schemas.microsoft.com/office/drawing/2014/main" id="{91D7BACD-F4D0-4B0D-A0F8-B66E405B8DA8}"/>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0" name="Rectangle 209">
              <a:extLst>
                <a:ext uri="{FF2B5EF4-FFF2-40B4-BE49-F238E27FC236}">
                  <a16:creationId xmlns:a16="http://schemas.microsoft.com/office/drawing/2014/main" id="{CAC45B93-807D-47F9-859B-5B7A43789FD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11" name="Group 4">
            <a:extLst>
              <a:ext uri="{FF2B5EF4-FFF2-40B4-BE49-F238E27FC236}">
                <a16:creationId xmlns:a16="http://schemas.microsoft.com/office/drawing/2014/main" id="{E688496F-CBBD-469E-B4E3-BD6BF7226DB4}"/>
              </a:ext>
            </a:extLst>
          </p:cNvPr>
          <p:cNvGrpSpPr>
            <a:grpSpLocks noChangeAspect="1"/>
          </p:cNvGrpSpPr>
          <p:nvPr/>
        </p:nvGrpSpPr>
        <p:grpSpPr bwMode="auto">
          <a:xfrm>
            <a:off x="5886321" y="3557236"/>
            <a:ext cx="160341" cy="257214"/>
            <a:chOff x="6" y="12"/>
            <a:chExt cx="192" cy="308"/>
          </a:xfrm>
        </p:grpSpPr>
        <p:sp>
          <p:nvSpPr>
            <p:cNvPr id="212" name="Rectangle 211">
              <a:extLst>
                <a:ext uri="{FF2B5EF4-FFF2-40B4-BE49-F238E27FC236}">
                  <a16:creationId xmlns:a16="http://schemas.microsoft.com/office/drawing/2014/main" id="{8F2111BB-AA63-4D99-B606-72331441BE84}"/>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3" name="Rectangle 212">
              <a:extLst>
                <a:ext uri="{FF2B5EF4-FFF2-40B4-BE49-F238E27FC236}">
                  <a16:creationId xmlns:a16="http://schemas.microsoft.com/office/drawing/2014/main" id="{7697BE6E-FFC0-440C-B206-F2B2A46E9067}"/>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4" name="Rectangle 213">
              <a:extLst>
                <a:ext uri="{FF2B5EF4-FFF2-40B4-BE49-F238E27FC236}">
                  <a16:creationId xmlns:a16="http://schemas.microsoft.com/office/drawing/2014/main" id="{72DED754-0ABE-4F32-AD37-754177D5DFBC}"/>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5" name="Rectangle 214">
              <a:extLst>
                <a:ext uri="{FF2B5EF4-FFF2-40B4-BE49-F238E27FC236}">
                  <a16:creationId xmlns:a16="http://schemas.microsoft.com/office/drawing/2014/main" id="{14517E12-A36D-4D6A-8518-5B6E38C24DB6}"/>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6" name="Freeform 9">
              <a:extLst>
                <a:ext uri="{FF2B5EF4-FFF2-40B4-BE49-F238E27FC236}">
                  <a16:creationId xmlns:a16="http://schemas.microsoft.com/office/drawing/2014/main" id="{734C3213-46C0-40E4-8F4D-65D5CAEF018F}"/>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7" name="Freeform 10">
              <a:extLst>
                <a:ext uri="{FF2B5EF4-FFF2-40B4-BE49-F238E27FC236}">
                  <a16:creationId xmlns:a16="http://schemas.microsoft.com/office/drawing/2014/main" id="{87523452-0613-4F47-AEF6-ABD2D8E150C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8" name="Oval 217">
              <a:extLst>
                <a:ext uri="{FF2B5EF4-FFF2-40B4-BE49-F238E27FC236}">
                  <a16:creationId xmlns:a16="http://schemas.microsoft.com/office/drawing/2014/main" id="{7D62AC00-DD0D-41AF-8BBB-D826D2B434C5}"/>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19" name="Oval 218">
              <a:extLst>
                <a:ext uri="{FF2B5EF4-FFF2-40B4-BE49-F238E27FC236}">
                  <a16:creationId xmlns:a16="http://schemas.microsoft.com/office/drawing/2014/main" id="{2D5CBFA4-5A4F-48AB-AD20-B38192DB3B56}"/>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0" name="Rectangle 219">
              <a:extLst>
                <a:ext uri="{FF2B5EF4-FFF2-40B4-BE49-F238E27FC236}">
                  <a16:creationId xmlns:a16="http://schemas.microsoft.com/office/drawing/2014/main" id="{E89C6B1A-27F1-4D0B-AACB-59ADB89782CD}"/>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grpSp>
        <p:nvGrpSpPr>
          <p:cNvPr id="221" name="Group 4">
            <a:extLst>
              <a:ext uri="{FF2B5EF4-FFF2-40B4-BE49-F238E27FC236}">
                <a16:creationId xmlns:a16="http://schemas.microsoft.com/office/drawing/2014/main" id="{8B2491AD-9050-48FD-A6BB-38D9B9057537}"/>
              </a:ext>
            </a:extLst>
          </p:cNvPr>
          <p:cNvGrpSpPr>
            <a:grpSpLocks noChangeAspect="1"/>
          </p:cNvGrpSpPr>
          <p:nvPr/>
        </p:nvGrpSpPr>
        <p:grpSpPr bwMode="auto">
          <a:xfrm>
            <a:off x="5016413" y="3509636"/>
            <a:ext cx="160341" cy="257214"/>
            <a:chOff x="6" y="12"/>
            <a:chExt cx="192" cy="308"/>
          </a:xfrm>
        </p:grpSpPr>
        <p:sp>
          <p:nvSpPr>
            <p:cNvPr id="222" name="Rectangle 221">
              <a:extLst>
                <a:ext uri="{FF2B5EF4-FFF2-40B4-BE49-F238E27FC236}">
                  <a16:creationId xmlns:a16="http://schemas.microsoft.com/office/drawing/2014/main" id="{7A2E5BF4-907D-4D25-B217-30EF8332D96A}"/>
                </a:ext>
              </a:extLst>
            </p:cNvPr>
            <p:cNvSpPr>
              <a:spLocks noChangeArrowheads="1"/>
            </p:cNvSpPr>
            <p:nvPr/>
          </p:nvSpPr>
          <p:spPr bwMode="auto">
            <a:xfrm>
              <a:off x="28" y="12"/>
              <a:ext cx="170" cy="308"/>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3" name="Rectangle 222">
              <a:extLst>
                <a:ext uri="{FF2B5EF4-FFF2-40B4-BE49-F238E27FC236}">
                  <a16:creationId xmlns:a16="http://schemas.microsoft.com/office/drawing/2014/main" id="{582875D1-2CB1-44F3-BB0E-1D4F87C2007F}"/>
                </a:ext>
              </a:extLst>
            </p:cNvPr>
            <p:cNvSpPr>
              <a:spLocks noChangeArrowheads="1"/>
            </p:cNvSpPr>
            <p:nvPr/>
          </p:nvSpPr>
          <p:spPr bwMode="auto">
            <a:xfrm>
              <a:off x="53" y="35"/>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4" name="Rectangle 223">
              <a:extLst>
                <a:ext uri="{FF2B5EF4-FFF2-40B4-BE49-F238E27FC236}">
                  <a16:creationId xmlns:a16="http://schemas.microsoft.com/office/drawing/2014/main" id="{14C99DD1-9F0E-41F6-9E6D-C182BD5F0367}"/>
                </a:ext>
              </a:extLst>
            </p:cNvPr>
            <p:cNvSpPr>
              <a:spLocks noChangeArrowheads="1"/>
            </p:cNvSpPr>
            <p:nvPr/>
          </p:nvSpPr>
          <p:spPr bwMode="auto">
            <a:xfrm>
              <a:off x="53" y="100"/>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5" name="Rectangle 224">
              <a:extLst>
                <a:ext uri="{FF2B5EF4-FFF2-40B4-BE49-F238E27FC236}">
                  <a16:creationId xmlns:a16="http://schemas.microsoft.com/office/drawing/2014/main" id="{D4764409-655E-4F50-AA3A-4CF0CD36C9CC}"/>
                </a:ext>
              </a:extLst>
            </p:cNvPr>
            <p:cNvSpPr>
              <a:spLocks noChangeArrowheads="1"/>
            </p:cNvSpPr>
            <p:nvPr/>
          </p:nvSpPr>
          <p:spPr bwMode="auto">
            <a:xfrm>
              <a:off x="53" y="166"/>
              <a:ext cx="120" cy="32"/>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6" name="Freeform 9">
              <a:extLst>
                <a:ext uri="{FF2B5EF4-FFF2-40B4-BE49-F238E27FC236}">
                  <a16:creationId xmlns:a16="http://schemas.microsoft.com/office/drawing/2014/main" id="{CCDBF3E8-CDDB-476C-A822-B01A2B4BB2D9}"/>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7" name="Freeform 10">
              <a:extLst>
                <a:ext uri="{FF2B5EF4-FFF2-40B4-BE49-F238E27FC236}">
                  <a16:creationId xmlns:a16="http://schemas.microsoft.com/office/drawing/2014/main" id="{46B8E8AE-AAC8-4C88-9F8D-B6D34EEB3DB1}"/>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8" name="Oval 227">
              <a:extLst>
                <a:ext uri="{FF2B5EF4-FFF2-40B4-BE49-F238E27FC236}">
                  <a16:creationId xmlns:a16="http://schemas.microsoft.com/office/drawing/2014/main" id="{BEE52AE3-D390-4FA0-AE6F-50654EE31338}"/>
                </a:ext>
              </a:extLst>
            </p:cNvPr>
            <p:cNvSpPr>
              <a:spLocks noChangeArrowheads="1"/>
            </p:cNvSpPr>
            <p:nvPr/>
          </p:nvSpPr>
          <p:spPr bwMode="auto">
            <a:xfrm>
              <a:off x="53"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29" name="Oval 228">
              <a:extLst>
                <a:ext uri="{FF2B5EF4-FFF2-40B4-BE49-F238E27FC236}">
                  <a16:creationId xmlns:a16="http://schemas.microsoft.com/office/drawing/2014/main" id="{2C5EC4EE-D0CC-4563-B45E-B1D725450D91}"/>
                </a:ext>
              </a:extLst>
            </p:cNvPr>
            <p:cNvSpPr>
              <a:spLocks noChangeArrowheads="1"/>
            </p:cNvSpPr>
            <p:nvPr/>
          </p:nvSpPr>
          <p:spPr bwMode="auto">
            <a:xfrm>
              <a:off x="100" y="263"/>
              <a:ext cx="26" cy="26"/>
            </a:xfrm>
            <a:prstGeom prst="ellips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sp>
          <p:nvSpPr>
            <p:cNvPr id="230" name="Rectangle 229">
              <a:extLst>
                <a:ext uri="{FF2B5EF4-FFF2-40B4-BE49-F238E27FC236}">
                  <a16:creationId xmlns:a16="http://schemas.microsoft.com/office/drawing/2014/main" id="{12D315A3-2E58-481C-801E-8C75EBF57B41}"/>
                </a:ext>
              </a:extLst>
            </p:cNvPr>
            <p:cNvSpPr>
              <a:spLocks noChangeArrowheads="1"/>
            </p:cNvSpPr>
            <p:nvPr/>
          </p:nvSpPr>
          <p:spPr bwMode="auto">
            <a:xfrm>
              <a:off x="149" y="263"/>
              <a:ext cx="24" cy="24"/>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1765" kern="0">
                <a:solidFill>
                  <a:srgbClr val="353535"/>
                </a:solidFill>
                <a:latin typeface="Segoe UI Semilight"/>
              </a:endParaRPr>
            </a:p>
          </p:txBody>
        </p:sp>
      </p:grpSp>
      <p:sp>
        <p:nvSpPr>
          <p:cNvPr id="119" name="Title 1">
            <a:extLst>
              <a:ext uri="{FF2B5EF4-FFF2-40B4-BE49-F238E27FC236}">
                <a16:creationId xmlns:a16="http://schemas.microsoft.com/office/drawing/2014/main" id="{614DD8F0-91B4-4997-9BE5-2DB29A5948EB}"/>
              </a:ext>
            </a:extLst>
          </p:cNvPr>
          <p:cNvSpPr txBox="1">
            <a:spLocks/>
          </p:cNvSpPr>
          <p:nvPr/>
        </p:nvSpPr>
        <p:spPr>
          <a:xfrm>
            <a:off x="3681590" y="6464229"/>
            <a:ext cx="4746901" cy="323220"/>
          </a:xfrm>
          <a:prstGeom prst="rect">
            <a:avLst/>
          </a:prstGeom>
        </p:spPr>
        <p:txBody>
          <a:bodyPr vert="horz" lIns="91427" tIns="45713" rIns="91427" bIns="45713"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r>
              <a:rPr lang="en-US" sz="2200">
                <a:solidFill>
                  <a:prstClr val="black"/>
                </a:solidFill>
                <a:latin typeface="Segoe UI" panose="020B0502040204020203" pitchFamily="34" charset="0"/>
                <a:cs typeface="Segoe UI" panose="020B0502040204020203" pitchFamily="34" charset="0"/>
              </a:rPr>
              <a:t>The “evolution” of application platforms</a:t>
            </a:r>
          </a:p>
        </p:txBody>
      </p:sp>
      <p:sp>
        <p:nvSpPr>
          <p:cNvPr id="120" name="Title 30">
            <a:extLst>
              <a:ext uri="{FF2B5EF4-FFF2-40B4-BE49-F238E27FC236}">
                <a16:creationId xmlns:a16="http://schemas.microsoft.com/office/drawing/2014/main" id="{655844E9-0737-456C-B8A5-4F6433C9373C}"/>
              </a:ext>
            </a:extLst>
          </p:cNvPr>
          <p:cNvSpPr txBox="1">
            <a:spLocks/>
          </p:cNvSpPr>
          <p:nvPr/>
        </p:nvSpPr>
        <p:spPr>
          <a:xfrm>
            <a:off x="2687184" y="175911"/>
            <a:ext cx="6998724" cy="899537"/>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3200" dirty="0">
                <a:gradFill>
                  <a:gsLst>
                    <a:gs pos="1250">
                      <a:srgbClr val="353535"/>
                    </a:gs>
                    <a:gs pos="100000">
                      <a:srgbClr val="353535"/>
                    </a:gs>
                  </a:gsLst>
                  <a:lin ang="5400000" scaled="0"/>
                </a:gradFill>
                <a:latin typeface="Segoe UI Light"/>
              </a:rPr>
              <a:t>What is Serverless?</a:t>
            </a:r>
          </a:p>
        </p:txBody>
      </p:sp>
    </p:spTree>
    <p:extLst>
      <p:ext uri="{BB962C8B-B14F-4D97-AF65-F5344CB8AC3E}">
        <p14:creationId xmlns:p14="http://schemas.microsoft.com/office/powerpoint/2010/main" val="893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80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42" presetClass="path" presetSubtype="0" decel="100000" fill="hold" grpId="1" nodeType="withEffect">
                                  <p:stCondLst>
                                    <p:cond delay="500"/>
                                  </p:stCondLst>
                                  <p:childTnLst>
                                    <p:animMotion origin="layout" path="M 4.16667E-7 -1.48148E-6 L 4.16667E-7 0.04352 " pathEditMode="relative" rAng="0" ptsTypes="AA">
                                      <p:cBhvr>
                                        <p:cTn id="17" dur="500" spd="-100000" fill="hold"/>
                                        <p:tgtEl>
                                          <p:spTgt spid="72"/>
                                        </p:tgtEl>
                                        <p:attrNameLst>
                                          <p:attrName>ppt_x</p:attrName>
                                          <p:attrName>ppt_y</p:attrName>
                                        </p:attrNameLst>
                                      </p:cBhvr>
                                      <p:rCtr x="0" y="2176"/>
                                    </p:animMotion>
                                  </p:childTnLst>
                                </p:cTn>
                              </p:par>
                            </p:childTnLst>
                          </p:cTn>
                        </p:par>
                        <p:par>
                          <p:cTn id="18" fill="hold">
                            <p:stCondLst>
                              <p:cond delay="1300"/>
                            </p:stCondLst>
                            <p:childTnLst>
                              <p:par>
                                <p:cTn id="19" presetID="53" presetClass="entr" presetSubtype="16" fill="hold" nodeType="after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500" fill="hold"/>
                                        <p:tgtEl>
                                          <p:spTgt spid="221"/>
                                        </p:tgtEl>
                                        <p:attrNameLst>
                                          <p:attrName>ppt_w</p:attrName>
                                        </p:attrNameLst>
                                      </p:cBhvr>
                                      <p:tavLst>
                                        <p:tav tm="0">
                                          <p:val>
                                            <p:fltVal val="0"/>
                                          </p:val>
                                        </p:tav>
                                        <p:tav tm="100000">
                                          <p:val>
                                            <p:strVal val="#ppt_w"/>
                                          </p:val>
                                        </p:tav>
                                      </p:tavLst>
                                    </p:anim>
                                    <p:anim calcmode="lin" valueType="num">
                                      <p:cBhvr>
                                        <p:cTn id="22" dur="500" fill="hold"/>
                                        <p:tgtEl>
                                          <p:spTgt spid="221"/>
                                        </p:tgtEl>
                                        <p:attrNameLst>
                                          <p:attrName>ppt_h</p:attrName>
                                        </p:attrNameLst>
                                      </p:cBhvr>
                                      <p:tavLst>
                                        <p:tav tm="0">
                                          <p:val>
                                            <p:fltVal val="0"/>
                                          </p:val>
                                        </p:tav>
                                        <p:tav tm="100000">
                                          <p:val>
                                            <p:strVal val="#ppt_h"/>
                                          </p:val>
                                        </p:tav>
                                      </p:tavLst>
                                    </p:anim>
                                    <p:animEffect transition="in" filter="fade">
                                      <p:cBhvr>
                                        <p:cTn id="23" dur="500"/>
                                        <p:tgtEl>
                                          <p:spTgt spid="2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0"/>
                                        </p:tgtEl>
                                        <p:attrNameLst>
                                          <p:attrName>style.visibility</p:attrName>
                                        </p:attrNameLst>
                                      </p:cBhvr>
                                      <p:to>
                                        <p:strVal val="visible"/>
                                      </p:to>
                                    </p:set>
                                    <p:animEffect transition="in" filter="fade">
                                      <p:cBhvr>
                                        <p:cTn id="26" dur="650"/>
                                        <p:tgtEl>
                                          <p:spTgt spid="140"/>
                                        </p:tgtEl>
                                      </p:cBhvr>
                                    </p:animEffect>
                                  </p:childTnLst>
                                </p:cTn>
                              </p:par>
                              <p:par>
                                <p:cTn id="27" presetID="42" presetClass="path" presetSubtype="0" decel="100000" fill="hold" grpId="1" nodeType="withEffect">
                                  <p:stCondLst>
                                    <p:cond delay="0"/>
                                  </p:stCondLst>
                                  <p:childTnLst>
                                    <p:animMotion origin="layout" path="M -4.70258E-6 -4.61189E-6 L -4.70258E-6 0.04358 " pathEditMode="relative" rAng="0" ptsTypes="AA">
                                      <p:cBhvr>
                                        <p:cTn id="28" dur="650" spd="-100000" fill="hold"/>
                                        <p:tgtEl>
                                          <p:spTgt spid="140"/>
                                        </p:tgtEl>
                                        <p:attrNameLst>
                                          <p:attrName>ppt_x</p:attrName>
                                          <p:attrName>ppt_y</p:attrName>
                                        </p:attrNameLst>
                                      </p:cBhvr>
                                      <p:rCtr x="0" y="2179"/>
                                    </p:animMotion>
                                  </p:childTnLst>
                                </p:cTn>
                              </p:par>
                              <p:par>
                                <p:cTn id="29" presetID="53" presetClass="entr" presetSubtype="16" fill="hold" nodeType="withEffect">
                                  <p:stCondLst>
                                    <p:cond delay="50"/>
                                  </p:stCondLst>
                                  <p:childTnLst>
                                    <p:set>
                                      <p:cBhvr>
                                        <p:cTn id="30" dur="1" fill="hold">
                                          <p:stCondLst>
                                            <p:cond delay="0"/>
                                          </p:stCondLst>
                                        </p:cTn>
                                        <p:tgtEl>
                                          <p:spTgt spid="161"/>
                                        </p:tgtEl>
                                        <p:attrNameLst>
                                          <p:attrName>style.visibility</p:attrName>
                                        </p:attrNameLst>
                                      </p:cBhvr>
                                      <p:to>
                                        <p:strVal val="visible"/>
                                      </p:to>
                                    </p:set>
                                    <p:anim calcmode="lin" valueType="num">
                                      <p:cBhvr>
                                        <p:cTn id="31" dur="500" fill="hold"/>
                                        <p:tgtEl>
                                          <p:spTgt spid="161"/>
                                        </p:tgtEl>
                                        <p:attrNameLst>
                                          <p:attrName>ppt_w</p:attrName>
                                        </p:attrNameLst>
                                      </p:cBhvr>
                                      <p:tavLst>
                                        <p:tav tm="0">
                                          <p:val>
                                            <p:fltVal val="0"/>
                                          </p:val>
                                        </p:tav>
                                        <p:tav tm="100000">
                                          <p:val>
                                            <p:strVal val="#ppt_w"/>
                                          </p:val>
                                        </p:tav>
                                      </p:tavLst>
                                    </p:anim>
                                    <p:anim calcmode="lin" valueType="num">
                                      <p:cBhvr>
                                        <p:cTn id="32" dur="500" fill="hold"/>
                                        <p:tgtEl>
                                          <p:spTgt spid="161"/>
                                        </p:tgtEl>
                                        <p:attrNameLst>
                                          <p:attrName>ppt_h</p:attrName>
                                        </p:attrNameLst>
                                      </p:cBhvr>
                                      <p:tavLst>
                                        <p:tav tm="0">
                                          <p:val>
                                            <p:fltVal val="0"/>
                                          </p:val>
                                        </p:tav>
                                        <p:tav tm="100000">
                                          <p:val>
                                            <p:strVal val="#ppt_h"/>
                                          </p:val>
                                        </p:tav>
                                      </p:tavLst>
                                    </p:anim>
                                    <p:animEffect transition="in" filter="fade">
                                      <p:cBhvr>
                                        <p:cTn id="33" dur="500"/>
                                        <p:tgtEl>
                                          <p:spTgt spid="161"/>
                                        </p:tgtEl>
                                      </p:cBhvr>
                                    </p:animEffect>
                                  </p:childTnLst>
                                </p:cTn>
                              </p:par>
                              <p:par>
                                <p:cTn id="34" presetID="53" presetClass="entr" presetSubtype="16" fill="hold" nodeType="withEffect">
                                  <p:stCondLst>
                                    <p:cond delay="100"/>
                                  </p:stCondLst>
                                  <p:childTnLst>
                                    <p:set>
                                      <p:cBhvr>
                                        <p:cTn id="35" dur="1" fill="hold">
                                          <p:stCondLst>
                                            <p:cond delay="0"/>
                                          </p:stCondLst>
                                        </p:cTn>
                                        <p:tgtEl>
                                          <p:spTgt spid="171"/>
                                        </p:tgtEl>
                                        <p:attrNameLst>
                                          <p:attrName>style.visibility</p:attrName>
                                        </p:attrNameLst>
                                      </p:cBhvr>
                                      <p:to>
                                        <p:strVal val="visible"/>
                                      </p:to>
                                    </p:set>
                                    <p:anim calcmode="lin" valueType="num">
                                      <p:cBhvr>
                                        <p:cTn id="36" dur="500" fill="hold"/>
                                        <p:tgtEl>
                                          <p:spTgt spid="171"/>
                                        </p:tgtEl>
                                        <p:attrNameLst>
                                          <p:attrName>ppt_w</p:attrName>
                                        </p:attrNameLst>
                                      </p:cBhvr>
                                      <p:tavLst>
                                        <p:tav tm="0">
                                          <p:val>
                                            <p:fltVal val="0"/>
                                          </p:val>
                                        </p:tav>
                                        <p:tav tm="100000">
                                          <p:val>
                                            <p:strVal val="#ppt_w"/>
                                          </p:val>
                                        </p:tav>
                                      </p:tavLst>
                                    </p:anim>
                                    <p:anim calcmode="lin" valueType="num">
                                      <p:cBhvr>
                                        <p:cTn id="37" dur="500" fill="hold"/>
                                        <p:tgtEl>
                                          <p:spTgt spid="171"/>
                                        </p:tgtEl>
                                        <p:attrNameLst>
                                          <p:attrName>ppt_h</p:attrName>
                                        </p:attrNameLst>
                                      </p:cBhvr>
                                      <p:tavLst>
                                        <p:tav tm="0">
                                          <p:val>
                                            <p:fltVal val="0"/>
                                          </p:val>
                                        </p:tav>
                                        <p:tav tm="100000">
                                          <p:val>
                                            <p:strVal val="#ppt_h"/>
                                          </p:val>
                                        </p:tav>
                                      </p:tavLst>
                                    </p:anim>
                                    <p:animEffect transition="in" filter="fade">
                                      <p:cBhvr>
                                        <p:cTn id="38" dur="500"/>
                                        <p:tgtEl>
                                          <p:spTgt spid="171"/>
                                        </p:tgtEl>
                                      </p:cBhvr>
                                    </p:animEffect>
                                  </p:childTnLst>
                                </p:cTn>
                              </p:par>
                              <p:par>
                                <p:cTn id="39" presetID="53" presetClass="entr" presetSubtype="16" fill="hold" nodeType="withEffect">
                                  <p:stCondLst>
                                    <p:cond delay="150"/>
                                  </p:stCondLst>
                                  <p:childTnLst>
                                    <p:set>
                                      <p:cBhvr>
                                        <p:cTn id="40" dur="1" fill="hold">
                                          <p:stCondLst>
                                            <p:cond delay="0"/>
                                          </p:stCondLst>
                                        </p:cTn>
                                        <p:tgtEl>
                                          <p:spTgt spid="191"/>
                                        </p:tgtEl>
                                        <p:attrNameLst>
                                          <p:attrName>style.visibility</p:attrName>
                                        </p:attrNameLst>
                                      </p:cBhvr>
                                      <p:to>
                                        <p:strVal val="visible"/>
                                      </p:to>
                                    </p:set>
                                    <p:anim calcmode="lin" valueType="num">
                                      <p:cBhvr>
                                        <p:cTn id="41" dur="500" fill="hold"/>
                                        <p:tgtEl>
                                          <p:spTgt spid="191"/>
                                        </p:tgtEl>
                                        <p:attrNameLst>
                                          <p:attrName>ppt_w</p:attrName>
                                        </p:attrNameLst>
                                      </p:cBhvr>
                                      <p:tavLst>
                                        <p:tav tm="0">
                                          <p:val>
                                            <p:fltVal val="0"/>
                                          </p:val>
                                        </p:tav>
                                        <p:tav tm="100000">
                                          <p:val>
                                            <p:strVal val="#ppt_w"/>
                                          </p:val>
                                        </p:tav>
                                      </p:tavLst>
                                    </p:anim>
                                    <p:anim calcmode="lin" valueType="num">
                                      <p:cBhvr>
                                        <p:cTn id="42" dur="500" fill="hold"/>
                                        <p:tgtEl>
                                          <p:spTgt spid="191"/>
                                        </p:tgtEl>
                                        <p:attrNameLst>
                                          <p:attrName>ppt_h</p:attrName>
                                        </p:attrNameLst>
                                      </p:cBhvr>
                                      <p:tavLst>
                                        <p:tav tm="0">
                                          <p:val>
                                            <p:fltVal val="0"/>
                                          </p:val>
                                        </p:tav>
                                        <p:tav tm="100000">
                                          <p:val>
                                            <p:strVal val="#ppt_h"/>
                                          </p:val>
                                        </p:tav>
                                      </p:tavLst>
                                    </p:anim>
                                    <p:animEffect transition="in" filter="fade">
                                      <p:cBhvr>
                                        <p:cTn id="43" dur="500"/>
                                        <p:tgtEl>
                                          <p:spTgt spid="191"/>
                                        </p:tgtEl>
                                      </p:cBhvr>
                                    </p:animEffect>
                                  </p:childTnLst>
                                </p:cTn>
                              </p:par>
                              <p:par>
                                <p:cTn id="44" presetID="53" presetClass="entr" presetSubtype="16" fill="hold" nodeType="withEffect">
                                  <p:stCondLst>
                                    <p:cond delay="200"/>
                                  </p:stCondLst>
                                  <p:childTnLst>
                                    <p:set>
                                      <p:cBhvr>
                                        <p:cTn id="45" dur="1" fill="hold">
                                          <p:stCondLst>
                                            <p:cond delay="0"/>
                                          </p:stCondLst>
                                        </p:cTn>
                                        <p:tgtEl>
                                          <p:spTgt spid="181"/>
                                        </p:tgtEl>
                                        <p:attrNameLst>
                                          <p:attrName>style.visibility</p:attrName>
                                        </p:attrNameLst>
                                      </p:cBhvr>
                                      <p:to>
                                        <p:strVal val="visible"/>
                                      </p:to>
                                    </p:set>
                                    <p:anim calcmode="lin" valueType="num">
                                      <p:cBhvr>
                                        <p:cTn id="46" dur="500" fill="hold"/>
                                        <p:tgtEl>
                                          <p:spTgt spid="181"/>
                                        </p:tgtEl>
                                        <p:attrNameLst>
                                          <p:attrName>ppt_w</p:attrName>
                                        </p:attrNameLst>
                                      </p:cBhvr>
                                      <p:tavLst>
                                        <p:tav tm="0">
                                          <p:val>
                                            <p:fltVal val="0"/>
                                          </p:val>
                                        </p:tav>
                                        <p:tav tm="100000">
                                          <p:val>
                                            <p:strVal val="#ppt_w"/>
                                          </p:val>
                                        </p:tav>
                                      </p:tavLst>
                                    </p:anim>
                                    <p:anim calcmode="lin" valueType="num">
                                      <p:cBhvr>
                                        <p:cTn id="47" dur="500" fill="hold"/>
                                        <p:tgtEl>
                                          <p:spTgt spid="181"/>
                                        </p:tgtEl>
                                        <p:attrNameLst>
                                          <p:attrName>ppt_h</p:attrName>
                                        </p:attrNameLst>
                                      </p:cBhvr>
                                      <p:tavLst>
                                        <p:tav tm="0">
                                          <p:val>
                                            <p:fltVal val="0"/>
                                          </p:val>
                                        </p:tav>
                                        <p:tav tm="100000">
                                          <p:val>
                                            <p:strVal val="#ppt_h"/>
                                          </p:val>
                                        </p:tav>
                                      </p:tavLst>
                                    </p:anim>
                                    <p:animEffect transition="in" filter="fade">
                                      <p:cBhvr>
                                        <p:cTn id="48" dur="500"/>
                                        <p:tgtEl>
                                          <p:spTgt spid="181"/>
                                        </p:tgtEl>
                                      </p:cBhvr>
                                    </p:animEffect>
                                  </p:childTnLst>
                                </p:cTn>
                              </p:par>
                              <p:par>
                                <p:cTn id="49" presetID="53" presetClass="entr" presetSubtype="16" fill="hold" nodeType="withEffect">
                                  <p:stCondLst>
                                    <p:cond delay="250"/>
                                  </p:stCondLst>
                                  <p:childTnLst>
                                    <p:set>
                                      <p:cBhvr>
                                        <p:cTn id="50" dur="1" fill="hold">
                                          <p:stCondLst>
                                            <p:cond delay="0"/>
                                          </p:stCondLst>
                                        </p:cTn>
                                        <p:tgtEl>
                                          <p:spTgt spid="201"/>
                                        </p:tgtEl>
                                        <p:attrNameLst>
                                          <p:attrName>style.visibility</p:attrName>
                                        </p:attrNameLst>
                                      </p:cBhvr>
                                      <p:to>
                                        <p:strVal val="visible"/>
                                      </p:to>
                                    </p:set>
                                    <p:anim calcmode="lin" valueType="num">
                                      <p:cBhvr>
                                        <p:cTn id="51" dur="500" fill="hold"/>
                                        <p:tgtEl>
                                          <p:spTgt spid="201"/>
                                        </p:tgtEl>
                                        <p:attrNameLst>
                                          <p:attrName>ppt_w</p:attrName>
                                        </p:attrNameLst>
                                      </p:cBhvr>
                                      <p:tavLst>
                                        <p:tav tm="0">
                                          <p:val>
                                            <p:fltVal val="0"/>
                                          </p:val>
                                        </p:tav>
                                        <p:tav tm="100000">
                                          <p:val>
                                            <p:strVal val="#ppt_w"/>
                                          </p:val>
                                        </p:tav>
                                      </p:tavLst>
                                    </p:anim>
                                    <p:anim calcmode="lin" valueType="num">
                                      <p:cBhvr>
                                        <p:cTn id="52" dur="500" fill="hold"/>
                                        <p:tgtEl>
                                          <p:spTgt spid="201"/>
                                        </p:tgtEl>
                                        <p:attrNameLst>
                                          <p:attrName>ppt_h</p:attrName>
                                        </p:attrNameLst>
                                      </p:cBhvr>
                                      <p:tavLst>
                                        <p:tav tm="0">
                                          <p:val>
                                            <p:fltVal val="0"/>
                                          </p:val>
                                        </p:tav>
                                        <p:tav tm="100000">
                                          <p:val>
                                            <p:strVal val="#ppt_h"/>
                                          </p:val>
                                        </p:tav>
                                      </p:tavLst>
                                    </p:anim>
                                    <p:animEffect transition="in" filter="fade">
                                      <p:cBhvr>
                                        <p:cTn id="53" dur="500"/>
                                        <p:tgtEl>
                                          <p:spTgt spid="201"/>
                                        </p:tgtEl>
                                      </p:cBhvr>
                                    </p:animEffect>
                                  </p:childTnLst>
                                </p:cTn>
                              </p:par>
                              <p:par>
                                <p:cTn id="54" presetID="53" presetClass="entr" presetSubtype="16" fill="hold" nodeType="withEffect">
                                  <p:stCondLst>
                                    <p:cond delay="300"/>
                                  </p:stCondLst>
                                  <p:childTnLst>
                                    <p:set>
                                      <p:cBhvr>
                                        <p:cTn id="55" dur="1" fill="hold">
                                          <p:stCondLst>
                                            <p:cond delay="0"/>
                                          </p:stCondLst>
                                        </p:cTn>
                                        <p:tgtEl>
                                          <p:spTgt spid="141"/>
                                        </p:tgtEl>
                                        <p:attrNameLst>
                                          <p:attrName>style.visibility</p:attrName>
                                        </p:attrNameLst>
                                      </p:cBhvr>
                                      <p:to>
                                        <p:strVal val="visible"/>
                                      </p:to>
                                    </p:set>
                                    <p:anim calcmode="lin" valueType="num">
                                      <p:cBhvr>
                                        <p:cTn id="56" dur="500" fill="hold"/>
                                        <p:tgtEl>
                                          <p:spTgt spid="141"/>
                                        </p:tgtEl>
                                        <p:attrNameLst>
                                          <p:attrName>ppt_w</p:attrName>
                                        </p:attrNameLst>
                                      </p:cBhvr>
                                      <p:tavLst>
                                        <p:tav tm="0">
                                          <p:val>
                                            <p:fltVal val="0"/>
                                          </p:val>
                                        </p:tav>
                                        <p:tav tm="100000">
                                          <p:val>
                                            <p:strVal val="#ppt_w"/>
                                          </p:val>
                                        </p:tav>
                                      </p:tavLst>
                                    </p:anim>
                                    <p:anim calcmode="lin" valueType="num">
                                      <p:cBhvr>
                                        <p:cTn id="57" dur="500" fill="hold"/>
                                        <p:tgtEl>
                                          <p:spTgt spid="141"/>
                                        </p:tgtEl>
                                        <p:attrNameLst>
                                          <p:attrName>ppt_h</p:attrName>
                                        </p:attrNameLst>
                                      </p:cBhvr>
                                      <p:tavLst>
                                        <p:tav tm="0">
                                          <p:val>
                                            <p:fltVal val="0"/>
                                          </p:val>
                                        </p:tav>
                                        <p:tav tm="100000">
                                          <p:val>
                                            <p:strVal val="#ppt_h"/>
                                          </p:val>
                                        </p:tav>
                                      </p:tavLst>
                                    </p:anim>
                                    <p:animEffect transition="in" filter="fade">
                                      <p:cBhvr>
                                        <p:cTn id="58" dur="500"/>
                                        <p:tgtEl>
                                          <p:spTgt spid="141"/>
                                        </p:tgtEl>
                                      </p:cBhvr>
                                    </p:animEffect>
                                  </p:childTnLst>
                                </p:cTn>
                              </p:par>
                              <p:par>
                                <p:cTn id="59" presetID="53" presetClass="entr" presetSubtype="16" fill="hold" nodeType="withEffect">
                                  <p:stCondLst>
                                    <p:cond delay="350"/>
                                  </p:stCondLst>
                                  <p:childTnLst>
                                    <p:set>
                                      <p:cBhvr>
                                        <p:cTn id="60" dur="1" fill="hold">
                                          <p:stCondLst>
                                            <p:cond delay="0"/>
                                          </p:stCondLst>
                                        </p:cTn>
                                        <p:tgtEl>
                                          <p:spTgt spid="151"/>
                                        </p:tgtEl>
                                        <p:attrNameLst>
                                          <p:attrName>style.visibility</p:attrName>
                                        </p:attrNameLst>
                                      </p:cBhvr>
                                      <p:to>
                                        <p:strVal val="visible"/>
                                      </p:to>
                                    </p:set>
                                    <p:anim calcmode="lin" valueType="num">
                                      <p:cBhvr>
                                        <p:cTn id="61" dur="500" fill="hold"/>
                                        <p:tgtEl>
                                          <p:spTgt spid="151"/>
                                        </p:tgtEl>
                                        <p:attrNameLst>
                                          <p:attrName>ppt_w</p:attrName>
                                        </p:attrNameLst>
                                      </p:cBhvr>
                                      <p:tavLst>
                                        <p:tav tm="0">
                                          <p:val>
                                            <p:fltVal val="0"/>
                                          </p:val>
                                        </p:tav>
                                        <p:tav tm="100000">
                                          <p:val>
                                            <p:strVal val="#ppt_w"/>
                                          </p:val>
                                        </p:tav>
                                      </p:tavLst>
                                    </p:anim>
                                    <p:anim calcmode="lin" valueType="num">
                                      <p:cBhvr>
                                        <p:cTn id="62" dur="500" fill="hold"/>
                                        <p:tgtEl>
                                          <p:spTgt spid="151"/>
                                        </p:tgtEl>
                                        <p:attrNameLst>
                                          <p:attrName>ppt_h</p:attrName>
                                        </p:attrNameLst>
                                      </p:cBhvr>
                                      <p:tavLst>
                                        <p:tav tm="0">
                                          <p:val>
                                            <p:fltVal val="0"/>
                                          </p:val>
                                        </p:tav>
                                        <p:tav tm="100000">
                                          <p:val>
                                            <p:strVal val="#ppt_h"/>
                                          </p:val>
                                        </p:tav>
                                      </p:tavLst>
                                    </p:anim>
                                    <p:animEffect transition="in" filter="fade">
                                      <p:cBhvr>
                                        <p:cTn id="63" dur="500"/>
                                        <p:tgtEl>
                                          <p:spTgt spid="151"/>
                                        </p:tgtEl>
                                      </p:cBhvr>
                                    </p:animEffect>
                                  </p:childTnLst>
                                </p:cTn>
                              </p:par>
                              <p:par>
                                <p:cTn id="64" presetID="53" presetClass="entr" presetSubtype="16" fill="hold" nodeType="withEffect">
                                  <p:stCondLst>
                                    <p:cond delay="400"/>
                                  </p:stCondLst>
                                  <p:childTnLst>
                                    <p:set>
                                      <p:cBhvr>
                                        <p:cTn id="65" dur="1" fill="hold">
                                          <p:stCondLst>
                                            <p:cond delay="0"/>
                                          </p:stCondLst>
                                        </p:cTn>
                                        <p:tgtEl>
                                          <p:spTgt spid="211"/>
                                        </p:tgtEl>
                                        <p:attrNameLst>
                                          <p:attrName>style.visibility</p:attrName>
                                        </p:attrNameLst>
                                      </p:cBhvr>
                                      <p:to>
                                        <p:strVal val="visible"/>
                                      </p:to>
                                    </p:set>
                                    <p:anim calcmode="lin" valueType="num">
                                      <p:cBhvr>
                                        <p:cTn id="66" dur="500" fill="hold"/>
                                        <p:tgtEl>
                                          <p:spTgt spid="211"/>
                                        </p:tgtEl>
                                        <p:attrNameLst>
                                          <p:attrName>ppt_w</p:attrName>
                                        </p:attrNameLst>
                                      </p:cBhvr>
                                      <p:tavLst>
                                        <p:tav tm="0">
                                          <p:val>
                                            <p:fltVal val="0"/>
                                          </p:val>
                                        </p:tav>
                                        <p:tav tm="100000">
                                          <p:val>
                                            <p:strVal val="#ppt_w"/>
                                          </p:val>
                                        </p:tav>
                                      </p:tavLst>
                                    </p:anim>
                                    <p:anim calcmode="lin" valueType="num">
                                      <p:cBhvr>
                                        <p:cTn id="67" dur="500" fill="hold"/>
                                        <p:tgtEl>
                                          <p:spTgt spid="211"/>
                                        </p:tgtEl>
                                        <p:attrNameLst>
                                          <p:attrName>ppt_h</p:attrName>
                                        </p:attrNameLst>
                                      </p:cBhvr>
                                      <p:tavLst>
                                        <p:tav tm="0">
                                          <p:val>
                                            <p:fltVal val="0"/>
                                          </p:val>
                                        </p:tav>
                                        <p:tav tm="100000">
                                          <p:val>
                                            <p:strVal val="#ppt_h"/>
                                          </p:val>
                                        </p:tav>
                                      </p:tavLst>
                                    </p:anim>
                                    <p:animEffect transition="in" filter="fade">
                                      <p:cBhvr>
                                        <p:cTn id="68" dur="500"/>
                                        <p:tgtEl>
                                          <p:spTgt spid="211"/>
                                        </p:tgtEl>
                                      </p:cBhvr>
                                    </p:animEffect>
                                  </p:childTnLst>
                                </p:cTn>
                              </p:par>
                              <p:par>
                                <p:cTn id="69" presetID="10" presetClass="entr" presetSubtype="0" fill="hold" grpId="0" nodeType="withEffect">
                                  <p:stCondLst>
                                    <p:cond delay="650"/>
                                  </p:stCondLst>
                                  <p:childTnLst>
                                    <p:set>
                                      <p:cBhvr>
                                        <p:cTn id="70" dur="1" fill="hold">
                                          <p:stCondLst>
                                            <p:cond delay="0"/>
                                          </p:stCondLst>
                                        </p:cTn>
                                        <p:tgtEl>
                                          <p:spTgt spid="120"/>
                                        </p:tgtEl>
                                        <p:attrNameLst>
                                          <p:attrName>style.visibility</p:attrName>
                                        </p:attrNameLst>
                                      </p:cBhvr>
                                      <p:to>
                                        <p:strVal val="visible"/>
                                      </p:to>
                                    </p:set>
                                    <p:animEffect transition="in" filter="fade">
                                      <p:cBhvr>
                                        <p:cTn id="71" dur="500"/>
                                        <p:tgtEl>
                                          <p:spTgt spid="120"/>
                                        </p:tgtEl>
                                      </p:cBhvr>
                                    </p:animEffect>
                                  </p:childTnLst>
                                </p:cTn>
                              </p:par>
                              <p:par>
                                <p:cTn id="72" presetID="42" presetClass="path" presetSubtype="0" decel="100000" fill="hold" grpId="1" nodeType="withEffect">
                                  <p:stCondLst>
                                    <p:cond delay="650"/>
                                  </p:stCondLst>
                                  <p:childTnLst>
                                    <p:animMotion origin="layout" path="M 1.45833E-6 -4.44444E-6 L 0.03672 -4.44444E-6 " pathEditMode="relative" rAng="0" ptsTypes="AA">
                                      <p:cBhvr>
                                        <p:cTn id="73" dur="500" spd="-100000" fill="hold"/>
                                        <p:tgtEl>
                                          <p:spTgt spid="120"/>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2" grpId="0"/>
      <p:bldP spid="72" grpId="1"/>
      <p:bldP spid="140" grpId="0"/>
      <p:bldP spid="140" grpId="1"/>
      <p:bldP spid="120" grpId="0"/>
      <p:bldP spid="1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8000" y="175045"/>
            <a:ext cx="10515600" cy="751352"/>
          </a:xfrm>
        </p:spPr>
        <p:txBody>
          <a:bodyPr/>
          <a:lstStyle/>
          <a:p>
            <a:r>
              <a:rPr lang="en-US" dirty="0">
                <a:latin typeface="Segoe UI Light" panose="020B0502040204020203" pitchFamily="34" charset="0"/>
                <a:cs typeface="Segoe UI Light" panose="020B0502040204020203" pitchFamily="34" charset="0"/>
              </a:rPr>
              <a:t>What is Serverless?</a:t>
            </a:r>
          </a:p>
        </p:txBody>
      </p:sp>
      <p:grpSp>
        <p:nvGrpSpPr>
          <p:cNvPr id="203" name="Group 202"/>
          <p:cNvGrpSpPr/>
          <p:nvPr/>
        </p:nvGrpSpPr>
        <p:grpSpPr>
          <a:xfrm>
            <a:off x="3859926" y="1189494"/>
            <a:ext cx="4191748" cy="5173599"/>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Event-driven scale</a:t>
              </a:r>
            </a:p>
          </p:txBody>
        </p:sp>
      </p:grpSp>
      <p:grpSp>
        <p:nvGrpSpPr>
          <p:cNvPr id="204" name="Group 203"/>
          <p:cNvGrpSpPr/>
          <p:nvPr/>
        </p:nvGrpSpPr>
        <p:grpSpPr>
          <a:xfrm>
            <a:off x="7567563" y="841019"/>
            <a:ext cx="4888698" cy="5522074"/>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Sub-second billing</a:t>
              </a:r>
            </a:p>
          </p:txBody>
        </p:sp>
      </p:grpSp>
      <p:grpSp>
        <p:nvGrpSpPr>
          <p:cNvPr id="202" name="Group 201"/>
          <p:cNvGrpSpPr/>
          <p:nvPr/>
        </p:nvGrpSpPr>
        <p:grpSpPr>
          <a:xfrm>
            <a:off x="826050" y="779905"/>
            <a:ext cx="2559957" cy="5583188"/>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4784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11" y="161012"/>
            <a:ext cx="10515600" cy="717883"/>
          </a:xfrm>
        </p:spPr>
        <p:txBody>
          <a:bodyPr/>
          <a:lstStyle/>
          <a:p>
            <a:r>
              <a:rPr lang="en-US" dirty="0">
                <a:latin typeface="Segoe UI Light" panose="020B0502040204020203" pitchFamily="34" charset="0"/>
                <a:cs typeface="Segoe UI Light" panose="020B0502040204020203" pitchFamily="34" charset="0"/>
              </a:rPr>
              <a:t>Benefits of Serverless</a:t>
            </a:r>
          </a:p>
        </p:txBody>
      </p:sp>
      <p:grpSp>
        <p:nvGrpSpPr>
          <p:cNvPr id="174" name="Group 173"/>
          <p:cNvGrpSpPr/>
          <p:nvPr/>
        </p:nvGrpSpPr>
        <p:grpSpPr>
          <a:xfrm>
            <a:off x="7829842" y="1454883"/>
            <a:ext cx="4094412" cy="4546855"/>
            <a:chOff x="7830087" y="1454603"/>
            <a:chExt cx="4094993" cy="4547502"/>
          </a:xfrm>
        </p:grpSpPr>
        <p:sp>
          <p:nvSpPr>
            <p:cNvPr id="8" name="TextBox 7"/>
            <p:cNvSpPr txBox="1"/>
            <p:nvPr/>
          </p:nvSpPr>
          <p:spPr>
            <a:xfrm>
              <a:off x="896318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Manage less</a:t>
              </a:r>
            </a:p>
          </p:txBody>
        </p:sp>
        <p:pic>
          <p:nvPicPr>
            <p:cNvPr id="9" name="Picture 8"/>
            <p:cNvPicPr>
              <a:picLocks noChangeAspect="1"/>
            </p:cNvPicPr>
            <p:nvPr/>
          </p:nvPicPr>
          <p:blipFill>
            <a:blip r:embed="rId3"/>
            <a:stretch>
              <a:fillRect/>
            </a:stretch>
          </p:blipFill>
          <p:spPr>
            <a:xfrm>
              <a:off x="7830087" y="1454603"/>
              <a:ext cx="4094993" cy="4094993"/>
            </a:xfrm>
            <a:prstGeom prst="rect">
              <a:avLst/>
            </a:prstGeom>
          </p:spPr>
        </p:pic>
      </p:grpSp>
      <p:grpSp>
        <p:nvGrpSpPr>
          <p:cNvPr id="172" name="Group 171"/>
          <p:cNvGrpSpPr/>
          <p:nvPr/>
        </p:nvGrpSpPr>
        <p:grpSpPr>
          <a:xfrm>
            <a:off x="981389" y="1644017"/>
            <a:ext cx="3288869" cy="4205343"/>
            <a:chOff x="980663" y="1643764"/>
            <a:chExt cx="3289336" cy="4205941"/>
          </a:xfrm>
        </p:grpSpPr>
        <p:sp>
          <p:nvSpPr>
            <p:cNvPr id="6" name="TextBox 5"/>
            <p:cNvSpPr txBox="1"/>
            <p:nvPr/>
          </p:nvSpPr>
          <p:spPr>
            <a:xfrm>
              <a:off x="1613240" y="5249514"/>
              <a:ext cx="2180183"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Micro-pricing</a:t>
              </a:r>
            </a:p>
          </p:txBody>
        </p:sp>
        <p:pic>
          <p:nvPicPr>
            <p:cNvPr id="10" name="Picture 9"/>
            <p:cNvPicPr>
              <a:picLocks noChangeAspect="1"/>
            </p:cNvPicPr>
            <p:nvPr/>
          </p:nvPicPr>
          <p:blipFill>
            <a:blip r:embed="rId4"/>
            <a:stretch>
              <a:fillRect/>
            </a:stretch>
          </p:blipFill>
          <p:spPr>
            <a:xfrm>
              <a:off x="980663" y="1643764"/>
              <a:ext cx="3289336" cy="3289336"/>
            </a:xfrm>
            <a:prstGeom prst="rect">
              <a:avLst/>
            </a:prstGeom>
          </p:spPr>
        </p:pic>
      </p:grpSp>
      <p:grpSp>
        <p:nvGrpSpPr>
          <p:cNvPr id="173" name="Group 172"/>
          <p:cNvGrpSpPr/>
          <p:nvPr/>
        </p:nvGrpSpPr>
        <p:grpSpPr>
          <a:xfrm>
            <a:off x="5446803" y="1825854"/>
            <a:ext cx="1869809" cy="4175886"/>
            <a:chOff x="5446713" y="1825626"/>
            <a:chExt cx="1870076" cy="4176479"/>
          </a:xfrm>
        </p:grpSpPr>
        <p:sp>
          <p:nvSpPr>
            <p:cNvPr id="7" name="TextBox 6"/>
            <p:cNvSpPr txBox="1"/>
            <p:nvPr/>
          </p:nvSpPr>
          <p:spPr>
            <a:xfrm>
              <a:off x="5463904" y="5401914"/>
              <a:ext cx="1828800" cy="600191"/>
            </a:xfrm>
            <a:prstGeom prst="rect">
              <a:avLst/>
            </a:prstGeom>
            <a:noFill/>
          </p:spPr>
          <p:txBody>
            <a:bodyPr wrap="square" lIns="91427" tIns="146284" rIns="182854" bIns="146284" rtlCol="0">
              <a:spAutoFit/>
            </a:bodyPr>
            <a:lstStyle/>
            <a:p>
              <a:pPr algn="ctr">
                <a:lnSpc>
                  <a:spcPct val="90000"/>
                </a:lnSpc>
                <a:spcAft>
                  <a:spcPts val="1200"/>
                </a:spcAft>
              </a:pPr>
              <a:r>
                <a:rPr lang="en-US" sz="2200">
                  <a:solidFill>
                    <a:schemeClr val="tx2"/>
                  </a:solidFill>
                  <a:latin typeface="+mj-lt"/>
                  <a:cs typeface="Segoe UI"/>
                </a:rPr>
                <a:t>Ease of scale</a:t>
              </a:r>
            </a:p>
          </p:txBody>
        </p:sp>
        <p:sp>
          <p:nvSpPr>
            <p:cNvPr id="13" name="Freeform 5"/>
            <p:cNvSpPr>
              <a:spLocks/>
            </p:cNvSpPr>
            <p:nvPr/>
          </p:nvSpPr>
          <p:spPr bwMode="auto">
            <a:xfrm>
              <a:off x="5757863" y="2082801"/>
              <a:ext cx="577850" cy="657225"/>
            </a:xfrm>
            <a:custGeom>
              <a:avLst/>
              <a:gdLst>
                <a:gd name="T0" fmla="*/ 364 w 364"/>
                <a:gd name="T1" fmla="*/ 412 h 414"/>
                <a:gd name="T2" fmla="*/ 2 w 364"/>
                <a:gd name="T3" fmla="*/ 414 h 414"/>
                <a:gd name="T4" fmla="*/ 0 w 364"/>
                <a:gd name="T5" fmla="*/ 2 h 414"/>
                <a:gd name="T6" fmla="*/ 360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60"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6"/>
            <p:cNvSpPr>
              <a:spLocks/>
            </p:cNvSpPr>
            <p:nvPr/>
          </p:nvSpPr>
          <p:spPr bwMode="auto">
            <a:xfrm>
              <a:off x="6086476" y="1825626"/>
              <a:ext cx="574675" cy="657225"/>
            </a:xfrm>
            <a:custGeom>
              <a:avLst/>
              <a:gdLst>
                <a:gd name="T0" fmla="*/ 362 w 362"/>
                <a:gd name="T1" fmla="*/ 409 h 414"/>
                <a:gd name="T2" fmla="*/ 2 w 362"/>
                <a:gd name="T3" fmla="*/ 414 h 414"/>
                <a:gd name="T4" fmla="*/ 0 w 362"/>
                <a:gd name="T5" fmla="*/ 3 h 414"/>
                <a:gd name="T6" fmla="*/ 359 w 362"/>
                <a:gd name="T7" fmla="*/ 0 h 414"/>
                <a:gd name="T8" fmla="*/ 362 w 362"/>
                <a:gd name="T9" fmla="*/ 409 h 414"/>
              </a:gdLst>
              <a:ahLst/>
              <a:cxnLst>
                <a:cxn ang="0">
                  <a:pos x="T0" y="T1"/>
                </a:cxn>
                <a:cxn ang="0">
                  <a:pos x="T2" y="T3"/>
                </a:cxn>
                <a:cxn ang="0">
                  <a:pos x="T4" y="T5"/>
                </a:cxn>
                <a:cxn ang="0">
                  <a:pos x="T6" y="T7"/>
                </a:cxn>
                <a:cxn ang="0">
                  <a:pos x="T8" y="T9"/>
                </a:cxn>
              </a:cxnLst>
              <a:rect l="0" t="0" r="r" b="b"/>
              <a:pathLst>
                <a:path w="362" h="414">
                  <a:moveTo>
                    <a:pt x="362" y="409"/>
                  </a:moveTo>
                  <a:lnTo>
                    <a:pt x="2" y="414"/>
                  </a:lnTo>
                  <a:lnTo>
                    <a:pt x="0" y="3"/>
                  </a:lnTo>
                  <a:lnTo>
                    <a:pt x="359" y="0"/>
                  </a:lnTo>
                  <a:lnTo>
                    <a:pt x="362" y="40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 name="Freeform 7"/>
            <p:cNvSpPr>
              <a:spLocks/>
            </p:cNvSpPr>
            <p:nvPr/>
          </p:nvSpPr>
          <p:spPr bwMode="auto">
            <a:xfrm>
              <a:off x="6403976" y="2082801"/>
              <a:ext cx="577850" cy="657225"/>
            </a:xfrm>
            <a:custGeom>
              <a:avLst/>
              <a:gdLst>
                <a:gd name="T0" fmla="*/ 364 w 364"/>
                <a:gd name="T1" fmla="*/ 412 h 414"/>
                <a:gd name="T2" fmla="*/ 2 w 364"/>
                <a:gd name="T3" fmla="*/ 414 h 414"/>
                <a:gd name="T4" fmla="*/ 0 w 364"/>
                <a:gd name="T5" fmla="*/ 2 h 414"/>
                <a:gd name="T6" fmla="*/ 359 w 364"/>
                <a:gd name="T7" fmla="*/ 0 h 414"/>
                <a:gd name="T8" fmla="*/ 364 w 364"/>
                <a:gd name="T9" fmla="*/ 412 h 414"/>
              </a:gdLst>
              <a:ahLst/>
              <a:cxnLst>
                <a:cxn ang="0">
                  <a:pos x="T0" y="T1"/>
                </a:cxn>
                <a:cxn ang="0">
                  <a:pos x="T2" y="T3"/>
                </a:cxn>
                <a:cxn ang="0">
                  <a:pos x="T4" y="T5"/>
                </a:cxn>
                <a:cxn ang="0">
                  <a:pos x="T6" y="T7"/>
                </a:cxn>
                <a:cxn ang="0">
                  <a:pos x="T8" y="T9"/>
                </a:cxn>
              </a:cxnLst>
              <a:rect l="0" t="0" r="r" b="b"/>
              <a:pathLst>
                <a:path w="364" h="414">
                  <a:moveTo>
                    <a:pt x="364" y="412"/>
                  </a:moveTo>
                  <a:lnTo>
                    <a:pt x="2" y="414"/>
                  </a:lnTo>
                  <a:lnTo>
                    <a:pt x="0" y="2"/>
                  </a:lnTo>
                  <a:lnTo>
                    <a:pt x="359" y="0"/>
                  </a:lnTo>
                  <a:lnTo>
                    <a:pt x="364" y="4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Rectangle 8"/>
            <p:cNvSpPr>
              <a:spLocks noChangeArrowheads="1"/>
            </p:cNvSpPr>
            <p:nvPr/>
          </p:nvSpPr>
          <p:spPr bwMode="auto">
            <a:xfrm>
              <a:off x="5607051" y="2479676"/>
              <a:ext cx="768350" cy="213677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Rectangle 9"/>
            <p:cNvSpPr>
              <a:spLocks noChangeArrowheads="1"/>
            </p:cNvSpPr>
            <p:nvPr/>
          </p:nvSpPr>
          <p:spPr bwMode="auto">
            <a:xfrm>
              <a:off x="5683251" y="2557463"/>
              <a:ext cx="617538" cy="1927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Rectangle 10"/>
            <p:cNvSpPr>
              <a:spLocks noChangeArrowheads="1"/>
            </p:cNvSpPr>
            <p:nvPr/>
          </p:nvSpPr>
          <p:spPr bwMode="auto">
            <a:xfrm>
              <a:off x="5718176" y="2600326"/>
              <a:ext cx="546100" cy="139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11"/>
            <p:cNvSpPr>
              <a:spLocks noChangeArrowheads="1"/>
            </p:cNvSpPr>
            <p:nvPr/>
          </p:nvSpPr>
          <p:spPr bwMode="auto">
            <a:xfrm>
              <a:off x="5740401"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0" name="Rectangle 12"/>
            <p:cNvSpPr>
              <a:spLocks noChangeArrowheads="1"/>
            </p:cNvSpPr>
            <p:nvPr/>
          </p:nvSpPr>
          <p:spPr bwMode="auto">
            <a:xfrm>
              <a:off x="576897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1" name="Rectangle 13"/>
            <p:cNvSpPr>
              <a:spLocks noChangeArrowheads="1"/>
            </p:cNvSpPr>
            <p:nvPr/>
          </p:nvSpPr>
          <p:spPr bwMode="auto">
            <a:xfrm>
              <a:off x="5800726" y="2622551"/>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2" name="Rectangle 14"/>
            <p:cNvSpPr>
              <a:spLocks noChangeArrowheads="1"/>
            </p:cNvSpPr>
            <p:nvPr/>
          </p:nvSpPr>
          <p:spPr bwMode="auto">
            <a:xfrm>
              <a:off x="583247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3" name="Rectangle 15"/>
            <p:cNvSpPr>
              <a:spLocks noChangeArrowheads="1"/>
            </p:cNvSpPr>
            <p:nvPr/>
          </p:nvSpPr>
          <p:spPr bwMode="auto">
            <a:xfrm>
              <a:off x="5864226" y="2622551"/>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4" name="Rectangle 16"/>
            <p:cNvSpPr>
              <a:spLocks noChangeArrowheads="1"/>
            </p:cNvSpPr>
            <p:nvPr/>
          </p:nvSpPr>
          <p:spPr bwMode="auto">
            <a:xfrm>
              <a:off x="5892801" y="2622551"/>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5" name="Oval 17"/>
            <p:cNvSpPr>
              <a:spLocks noChangeArrowheads="1"/>
            </p:cNvSpPr>
            <p:nvPr/>
          </p:nvSpPr>
          <p:spPr bwMode="auto">
            <a:xfrm>
              <a:off x="6181726" y="2651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6" name="Rectangle 18"/>
            <p:cNvSpPr>
              <a:spLocks noChangeArrowheads="1"/>
            </p:cNvSpPr>
            <p:nvPr/>
          </p:nvSpPr>
          <p:spPr bwMode="auto">
            <a:xfrm>
              <a:off x="5718176" y="2779713"/>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7" name="Rectangle 19"/>
            <p:cNvSpPr>
              <a:spLocks noChangeArrowheads="1"/>
            </p:cNvSpPr>
            <p:nvPr/>
          </p:nvSpPr>
          <p:spPr bwMode="auto">
            <a:xfrm>
              <a:off x="5740401"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 name="Rectangle 20"/>
            <p:cNvSpPr>
              <a:spLocks noChangeArrowheads="1"/>
            </p:cNvSpPr>
            <p:nvPr/>
          </p:nvSpPr>
          <p:spPr bwMode="auto">
            <a:xfrm>
              <a:off x="576897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 name="Rectangle 21"/>
            <p:cNvSpPr>
              <a:spLocks noChangeArrowheads="1"/>
            </p:cNvSpPr>
            <p:nvPr/>
          </p:nvSpPr>
          <p:spPr bwMode="auto">
            <a:xfrm>
              <a:off x="5800726" y="280352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 name="Rectangle 22"/>
            <p:cNvSpPr>
              <a:spLocks noChangeArrowheads="1"/>
            </p:cNvSpPr>
            <p:nvPr/>
          </p:nvSpPr>
          <p:spPr bwMode="auto">
            <a:xfrm>
              <a:off x="583247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 name="Rectangle 23"/>
            <p:cNvSpPr>
              <a:spLocks noChangeArrowheads="1"/>
            </p:cNvSpPr>
            <p:nvPr/>
          </p:nvSpPr>
          <p:spPr bwMode="auto">
            <a:xfrm>
              <a:off x="5864226" y="280352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2" name="Rectangle 24"/>
            <p:cNvSpPr>
              <a:spLocks noChangeArrowheads="1"/>
            </p:cNvSpPr>
            <p:nvPr/>
          </p:nvSpPr>
          <p:spPr bwMode="auto">
            <a:xfrm>
              <a:off x="5892801" y="280352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3" name="Oval 25"/>
            <p:cNvSpPr>
              <a:spLocks noChangeArrowheads="1"/>
            </p:cNvSpPr>
            <p:nvPr/>
          </p:nvSpPr>
          <p:spPr bwMode="auto">
            <a:xfrm>
              <a:off x="6181726" y="283210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4" name="Rectangle 26"/>
            <p:cNvSpPr>
              <a:spLocks noChangeArrowheads="1"/>
            </p:cNvSpPr>
            <p:nvPr/>
          </p:nvSpPr>
          <p:spPr bwMode="auto">
            <a:xfrm>
              <a:off x="5718176" y="29575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5" name="Rectangle 27"/>
            <p:cNvSpPr>
              <a:spLocks noChangeArrowheads="1"/>
            </p:cNvSpPr>
            <p:nvPr/>
          </p:nvSpPr>
          <p:spPr bwMode="auto">
            <a:xfrm>
              <a:off x="5740401"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6" name="Rectangle 28"/>
            <p:cNvSpPr>
              <a:spLocks noChangeArrowheads="1"/>
            </p:cNvSpPr>
            <p:nvPr/>
          </p:nvSpPr>
          <p:spPr bwMode="auto">
            <a:xfrm>
              <a:off x="576897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7" name="Rectangle 29"/>
            <p:cNvSpPr>
              <a:spLocks noChangeArrowheads="1"/>
            </p:cNvSpPr>
            <p:nvPr/>
          </p:nvSpPr>
          <p:spPr bwMode="auto">
            <a:xfrm>
              <a:off x="5800726" y="2982913"/>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8" name="Rectangle 30"/>
            <p:cNvSpPr>
              <a:spLocks noChangeArrowheads="1"/>
            </p:cNvSpPr>
            <p:nvPr/>
          </p:nvSpPr>
          <p:spPr bwMode="auto">
            <a:xfrm>
              <a:off x="583247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9" name="Rectangle 31"/>
            <p:cNvSpPr>
              <a:spLocks noChangeArrowheads="1"/>
            </p:cNvSpPr>
            <p:nvPr/>
          </p:nvSpPr>
          <p:spPr bwMode="auto">
            <a:xfrm>
              <a:off x="5864226" y="298291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0" name="Rectangle 32"/>
            <p:cNvSpPr>
              <a:spLocks noChangeArrowheads="1"/>
            </p:cNvSpPr>
            <p:nvPr/>
          </p:nvSpPr>
          <p:spPr bwMode="auto">
            <a:xfrm>
              <a:off x="5892801" y="2982913"/>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1" name="Oval 33"/>
            <p:cNvSpPr>
              <a:spLocks noChangeArrowheads="1"/>
            </p:cNvSpPr>
            <p:nvPr/>
          </p:nvSpPr>
          <p:spPr bwMode="auto">
            <a:xfrm>
              <a:off x="6181726" y="30114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2" name="Rectangle 34"/>
            <p:cNvSpPr>
              <a:spLocks noChangeArrowheads="1"/>
            </p:cNvSpPr>
            <p:nvPr/>
          </p:nvSpPr>
          <p:spPr bwMode="auto">
            <a:xfrm>
              <a:off x="5718176" y="3140076"/>
              <a:ext cx="546100" cy="138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3" name="Rectangle 35"/>
            <p:cNvSpPr>
              <a:spLocks noChangeArrowheads="1"/>
            </p:cNvSpPr>
            <p:nvPr/>
          </p:nvSpPr>
          <p:spPr bwMode="auto">
            <a:xfrm>
              <a:off x="5740401"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4" name="Rectangle 36"/>
            <p:cNvSpPr>
              <a:spLocks noChangeArrowheads="1"/>
            </p:cNvSpPr>
            <p:nvPr/>
          </p:nvSpPr>
          <p:spPr bwMode="auto">
            <a:xfrm>
              <a:off x="576897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5" name="Rectangle 37"/>
            <p:cNvSpPr>
              <a:spLocks noChangeArrowheads="1"/>
            </p:cNvSpPr>
            <p:nvPr/>
          </p:nvSpPr>
          <p:spPr bwMode="auto">
            <a:xfrm>
              <a:off x="5800726" y="3160713"/>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6" name="Rectangle 38"/>
            <p:cNvSpPr>
              <a:spLocks noChangeArrowheads="1"/>
            </p:cNvSpPr>
            <p:nvPr/>
          </p:nvSpPr>
          <p:spPr bwMode="auto">
            <a:xfrm>
              <a:off x="583247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7" name="Rectangle 39"/>
            <p:cNvSpPr>
              <a:spLocks noChangeArrowheads="1"/>
            </p:cNvSpPr>
            <p:nvPr/>
          </p:nvSpPr>
          <p:spPr bwMode="auto">
            <a:xfrm>
              <a:off x="5864226" y="3160713"/>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8" name="Rectangle 40"/>
            <p:cNvSpPr>
              <a:spLocks noChangeArrowheads="1"/>
            </p:cNvSpPr>
            <p:nvPr/>
          </p:nvSpPr>
          <p:spPr bwMode="auto">
            <a:xfrm>
              <a:off x="5892801" y="3160713"/>
              <a:ext cx="19050"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41"/>
            <p:cNvSpPr>
              <a:spLocks noChangeArrowheads="1"/>
            </p:cNvSpPr>
            <p:nvPr/>
          </p:nvSpPr>
          <p:spPr bwMode="auto">
            <a:xfrm>
              <a:off x="6181726" y="318928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Rectangle 42"/>
            <p:cNvSpPr>
              <a:spLocks noChangeArrowheads="1"/>
            </p:cNvSpPr>
            <p:nvPr/>
          </p:nvSpPr>
          <p:spPr bwMode="auto">
            <a:xfrm>
              <a:off x="5718176" y="33178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Rectangle 43"/>
            <p:cNvSpPr>
              <a:spLocks noChangeArrowheads="1"/>
            </p:cNvSpPr>
            <p:nvPr/>
          </p:nvSpPr>
          <p:spPr bwMode="auto">
            <a:xfrm>
              <a:off x="5740401"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Rectangle 44"/>
            <p:cNvSpPr>
              <a:spLocks noChangeArrowheads="1"/>
            </p:cNvSpPr>
            <p:nvPr/>
          </p:nvSpPr>
          <p:spPr bwMode="auto">
            <a:xfrm>
              <a:off x="576897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Rectangle 45"/>
            <p:cNvSpPr>
              <a:spLocks noChangeArrowheads="1"/>
            </p:cNvSpPr>
            <p:nvPr/>
          </p:nvSpPr>
          <p:spPr bwMode="auto">
            <a:xfrm>
              <a:off x="5800726" y="3343276"/>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Rectangle 46"/>
            <p:cNvSpPr>
              <a:spLocks noChangeArrowheads="1"/>
            </p:cNvSpPr>
            <p:nvPr/>
          </p:nvSpPr>
          <p:spPr bwMode="auto">
            <a:xfrm>
              <a:off x="583247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Rectangle 47"/>
            <p:cNvSpPr>
              <a:spLocks noChangeArrowheads="1"/>
            </p:cNvSpPr>
            <p:nvPr/>
          </p:nvSpPr>
          <p:spPr bwMode="auto">
            <a:xfrm>
              <a:off x="5864226" y="334327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Rectangle 48"/>
            <p:cNvSpPr>
              <a:spLocks noChangeArrowheads="1"/>
            </p:cNvSpPr>
            <p:nvPr/>
          </p:nvSpPr>
          <p:spPr bwMode="auto">
            <a:xfrm>
              <a:off x="5892801" y="3343276"/>
              <a:ext cx="19050"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Oval 49"/>
            <p:cNvSpPr>
              <a:spLocks noChangeArrowheads="1"/>
            </p:cNvSpPr>
            <p:nvPr/>
          </p:nvSpPr>
          <p:spPr bwMode="auto">
            <a:xfrm>
              <a:off x="6181726" y="3371851"/>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Rectangle 50"/>
            <p:cNvSpPr>
              <a:spLocks noChangeArrowheads="1"/>
            </p:cNvSpPr>
            <p:nvPr/>
          </p:nvSpPr>
          <p:spPr bwMode="auto">
            <a:xfrm>
              <a:off x="5718176" y="3495676"/>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Rectangle 51"/>
            <p:cNvSpPr>
              <a:spLocks noChangeArrowheads="1"/>
            </p:cNvSpPr>
            <p:nvPr/>
          </p:nvSpPr>
          <p:spPr bwMode="auto">
            <a:xfrm>
              <a:off x="5740401"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Rectangle 52"/>
            <p:cNvSpPr>
              <a:spLocks noChangeArrowheads="1"/>
            </p:cNvSpPr>
            <p:nvPr/>
          </p:nvSpPr>
          <p:spPr bwMode="auto">
            <a:xfrm>
              <a:off x="576897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Rectangle 53"/>
            <p:cNvSpPr>
              <a:spLocks noChangeArrowheads="1"/>
            </p:cNvSpPr>
            <p:nvPr/>
          </p:nvSpPr>
          <p:spPr bwMode="auto">
            <a:xfrm>
              <a:off x="5800726" y="3521076"/>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Rectangle 54"/>
            <p:cNvSpPr>
              <a:spLocks noChangeArrowheads="1"/>
            </p:cNvSpPr>
            <p:nvPr/>
          </p:nvSpPr>
          <p:spPr bwMode="auto">
            <a:xfrm>
              <a:off x="583247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3" name="Rectangle 55"/>
            <p:cNvSpPr>
              <a:spLocks noChangeArrowheads="1"/>
            </p:cNvSpPr>
            <p:nvPr/>
          </p:nvSpPr>
          <p:spPr bwMode="auto">
            <a:xfrm>
              <a:off x="5864226" y="3521076"/>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4" name="Rectangle 56"/>
            <p:cNvSpPr>
              <a:spLocks noChangeArrowheads="1"/>
            </p:cNvSpPr>
            <p:nvPr/>
          </p:nvSpPr>
          <p:spPr bwMode="auto">
            <a:xfrm>
              <a:off x="5892801" y="3521076"/>
              <a:ext cx="19050"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5" name="Oval 57"/>
            <p:cNvSpPr>
              <a:spLocks noChangeArrowheads="1"/>
            </p:cNvSpPr>
            <p:nvPr/>
          </p:nvSpPr>
          <p:spPr bwMode="auto">
            <a:xfrm>
              <a:off x="6181726" y="3549651"/>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6" name="Rectangle 58"/>
            <p:cNvSpPr>
              <a:spLocks noChangeArrowheads="1"/>
            </p:cNvSpPr>
            <p:nvPr/>
          </p:nvSpPr>
          <p:spPr bwMode="auto">
            <a:xfrm>
              <a:off x="5718176" y="367506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7" name="Rectangle 59"/>
            <p:cNvSpPr>
              <a:spLocks noChangeArrowheads="1"/>
            </p:cNvSpPr>
            <p:nvPr/>
          </p:nvSpPr>
          <p:spPr bwMode="auto">
            <a:xfrm>
              <a:off x="5740401"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8" name="Rectangle 60"/>
            <p:cNvSpPr>
              <a:spLocks noChangeArrowheads="1"/>
            </p:cNvSpPr>
            <p:nvPr/>
          </p:nvSpPr>
          <p:spPr bwMode="auto">
            <a:xfrm>
              <a:off x="576897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9" name="Rectangle 61"/>
            <p:cNvSpPr>
              <a:spLocks noChangeArrowheads="1"/>
            </p:cNvSpPr>
            <p:nvPr/>
          </p:nvSpPr>
          <p:spPr bwMode="auto">
            <a:xfrm>
              <a:off x="5800726" y="3700463"/>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0" name="Rectangle 62"/>
            <p:cNvSpPr>
              <a:spLocks noChangeArrowheads="1"/>
            </p:cNvSpPr>
            <p:nvPr/>
          </p:nvSpPr>
          <p:spPr bwMode="auto">
            <a:xfrm>
              <a:off x="583247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1" name="Rectangle 63"/>
            <p:cNvSpPr>
              <a:spLocks noChangeArrowheads="1"/>
            </p:cNvSpPr>
            <p:nvPr/>
          </p:nvSpPr>
          <p:spPr bwMode="auto">
            <a:xfrm>
              <a:off x="5864226" y="3700463"/>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2" name="Rectangle 64"/>
            <p:cNvSpPr>
              <a:spLocks noChangeArrowheads="1"/>
            </p:cNvSpPr>
            <p:nvPr/>
          </p:nvSpPr>
          <p:spPr bwMode="auto">
            <a:xfrm>
              <a:off x="5892801" y="3700463"/>
              <a:ext cx="19050"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3" name="Oval 65"/>
            <p:cNvSpPr>
              <a:spLocks noChangeArrowheads="1"/>
            </p:cNvSpPr>
            <p:nvPr/>
          </p:nvSpPr>
          <p:spPr bwMode="auto">
            <a:xfrm>
              <a:off x="6181726" y="372903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4" name="Rectangle 66"/>
            <p:cNvSpPr>
              <a:spLocks noChangeArrowheads="1"/>
            </p:cNvSpPr>
            <p:nvPr/>
          </p:nvSpPr>
          <p:spPr bwMode="auto">
            <a:xfrm>
              <a:off x="6418263" y="2794001"/>
              <a:ext cx="655638" cy="15128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5" name="Rectangle 67"/>
            <p:cNvSpPr>
              <a:spLocks noChangeArrowheads="1"/>
            </p:cNvSpPr>
            <p:nvPr/>
          </p:nvSpPr>
          <p:spPr bwMode="auto">
            <a:xfrm>
              <a:off x="6464301" y="2832101"/>
              <a:ext cx="563563" cy="13811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6" name="Rectangle 68"/>
            <p:cNvSpPr>
              <a:spLocks noChangeArrowheads="1"/>
            </p:cNvSpPr>
            <p:nvPr/>
          </p:nvSpPr>
          <p:spPr bwMode="auto">
            <a:xfrm>
              <a:off x="6499226" y="28717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7" name="Rectangle 69"/>
            <p:cNvSpPr>
              <a:spLocks noChangeArrowheads="1"/>
            </p:cNvSpPr>
            <p:nvPr/>
          </p:nvSpPr>
          <p:spPr bwMode="auto">
            <a:xfrm>
              <a:off x="6521451"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8" name="Rectangle 70"/>
            <p:cNvSpPr>
              <a:spLocks noChangeArrowheads="1"/>
            </p:cNvSpPr>
            <p:nvPr/>
          </p:nvSpPr>
          <p:spPr bwMode="auto">
            <a:xfrm>
              <a:off x="655002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9" name="Rectangle 71"/>
            <p:cNvSpPr>
              <a:spLocks noChangeArrowheads="1"/>
            </p:cNvSpPr>
            <p:nvPr/>
          </p:nvSpPr>
          <p:spPr bwMode="auto">
            <a:xfrm>
              <a:off x="6581776"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0" name="Rectangle 72"/>
            <p:cNvSpPr>
              <a:spLocks noChangeArrowheads="1"/>
            </p:cNvSpPr>
            <p:nvPr/>
          </p:nvSpPr>
          <p:spPr bwMode="auto">
            <a:xfrm>
              <a:off x="6613526"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1" name="Rectangle 73"/>
            <p:cNvSpPr>
              <a:spLocks noChangeArrowheads="1"/>
            </p:cNvSpPr>
            <p:nvPr/>
          </p:nvSpPr>
          <p:spPr bwMode="auto">
            <a:xfrm>
              <a:off x="6646863" y="289718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2" name="Rectangle 74"/>
            <p:cNvSpPr>
              <a:spLocks noChangeArrowheads="1"/>
            </p:cNvSpPr>
            <p:nvPr/>
          </p:nvSpPr>
          <p:spPr bwMode="auto">
            <a:xfrm>
              <a:off x="6675438" y="2897188"/>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3" name="Oval 75"/>
            <p:cNvSpPr>
              <a:spLocks noChangeArrowheads="1"/>
            </p:cNvSpPr>
            <p:nvPr/>
          </p:nvSpPr>
          <p:spPr bwMode="auto">
            <a:xfrm>
              <a:off x="6910388" y="292576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4" name="Rectangle 76"/>
            <p:cNvSpPr>
              <a:spLocks noChangeArrowheads="1"/>
            </p:cNvSpPr>
            <p:nvPr/>
          </p:nvSpPr>
          <p:spPr bwMode="auto">
            <a:xfrm>
              <a:off x="6499226" y="304958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5" name="Rectangle 77"/>
            <p:cNvSpPr>
              <a:spLocks noChangeArrowheads="1"/>
            </p:cNvSpPr>
            <p:nvPr/>
          </p:nvSpPr>
          <p:spPr bwMode="auto">
            <a:xfrm>
              <a:off x="6521451"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6" name="Rectangle 78"/>
            <p:cNvSpPr>
              <a:spLocks noChangeArrowheads="1"/>
            </p:cNvSpPr>
            <p:nvPr/>
          </p:nvSpPr>
          <p:spPr bwMode="auto">
            <a:xfrm>
              <a:off x="655002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7" name="Rectangle 79"/>
            <p:cNvSpPr>
              <a:spLocks noChangeArrowheads="1"/>
            </p:cNvSpPr>
            <p:nvPr/>
          </p:nvSpPr>
          <p:spPr bwMode="auto">
            <a:xfrm>
              <a:off x="6581776"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8" name="Rectangle 80"/>
            <p:cNvSpPr>
              <a:spLocks noChangeArrowheads="1"/>
            </p:cNvSpPr>
            <p:nvPr/>
          </p:nvSpPr>
          <p:spPr bwMode="auto">
            <a:xfrm>
              <a:off x="6613526"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9" name="Rectangle 81"/>
            <p:cNvSpPr>
              <a:spLocks noChangeArrowheads="1"/>
            </p:cNvSpPr>
            <p:nvPr/>
          </p:nvSpPr>
          <p:spPr bwMode="auto">
            <a:xfrm>
              <a:off x="6646863" y="3074988"/>
              <a:ext cx="14288"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0" name="Rectangle 82"/>
            <p:cNvSpPr>
              <a:spLocks noChangeArrowheads="1"/>
            </p:cNvSpPr>
            <p:nvPr/>
          </p:nvSpPr>
          <p:spPr bwMode="auto">
            <a:xfrm>
              <a:off x="6675438" y="3074988"/>
              <a:ext cx="17463" cy="968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1" name="Oval 83"/>
            <p:cNvSpPr>
              <a:spLocks noChangeArrowheads="1"/>
            </p:cNvSpPr>
            <p:nvPr/>
          </p:nvSpPr>
          <p:spPr bwMode="auto">
            <a:xfrm>
              <a:off x="6910388" y="3103563"/>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2" name="Rectangle 84"/>
            <p:cNvSpPr>
              <a:spLocks noChangeArrowheads="1"/>
            </p:cNvSpPr>
            <p:nvPr/>
          </p:nvSpPr>
          <p:spPr bwMode="auto">
            <a:xfrm>
              <a:off x="6499226" y="32321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3" name="Rectangle 85"/>
            <p:cNvSpPr>
              <a:spLocks noChangeArrowheads="1"/>
            </p:cNvSpPr>
            <p:nvPr/>
          </p:nvSpPr>
          <p:spPr bwMode="auto">
            <a:xfrm>
              <a:off x="6521451"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4" name="Rectangle 86"/>
            <p:cNvSpPr>
              <a:spLocks noChangeArrowheads="1"/>
            </p:cNvSpPr>
            <p:nvPr/>
          </p:nvSpPr>
          <p:spPr bwMode="auto">
            <a:xfrm>
              <a:off x="655002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5" name="Rectangle 87"/>
            <p:cNvSpPr>
              <a:spLocks noChangeArrowheads="1"/>
            </p:cNvSpPr>
            <p:nvPr/>
          </p:nvSpPr>
          <p:spPr bwMode="auto">
            <a:xfrm>
              <a:off x="6581776"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88"/>
            <p:cNvSpPr>
              <a:spLocks noChangeArrowheads="1"/>
            </p:cNvSpPr>
            <p:nvPr/>
          </p:nvSpPr>
          <p:spPr bwMode="auto">
            <a:xfrm>
              <a:off x="6613526"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7" name="Rectangle 89"/>
            <p:cNvSpPr>
              <a:spLocks noChangeArrowheads="1"/>
            </p:cNvSpPr>
            <p:nvPr/>
          </p:nvSpPr>
          <p:spPr bwMode="auto">
            <a:xfrm>
              <a:off x="6646863" y="3257551"/>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8" name="Rectangle 90"/>
            <p:cNvSpPr>
              <a:spLocks noChangeArrowheads="1"/>
            </p:cNvSpPr>
            <p:nvPr/>
          </p:nvSpPr>
          <p:spPr bwMode="auto">
            <a:xfrm>
              <a:off x="6675438" y="3257551"/>
              <a:ext cx="17463"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9" name="Oval 91"/>
            <p:cNvSpPr>
              <a:spLocks noChangeArrowheads="1"/>
            </p:cNvSpPr>
            <p:nvPr/>
          </p:nvSpPr>
          <p:spPr bwMode="auto">
            <a:xfrm>
              <a:off x="6910388" y="3286126"/>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0" name="Rectangle 92"/>
            <p:cNvSpPr>
              <a:spLocks noChangeArrowheads="1"/>
            </p:cNvSpPr>
            <p:nvPr/>
          </p:nvSpPr>
          <p:spPr bwMode="auto">
            <a:xfrm>
              <a:off x="6499226" y="3409951"/>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1" name="Rectangle 93"/>
            <p:cNvSpPr>
              <a:spLocks noChangeArrowheads="1"/>
            </p:cNvSpPr>
            <p:nvPr/>
          </p:nvSpPr>
          <p:spPr bwMode="auto">
            <a:xfrm>
              <a:off x="6521451"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2" name="Rectangle 94"/>
            <p:cNvSpPr>
              <a:spLocks noChangeArrowheads="1"/>
            </p:cNvSpPr>
            <p:nvPr/>
          </p:nvSpPr>
          <p:spPr bwMode="auto">
            <a:xfrm>
              <a:off x="655002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3" name="Rectangle 95"/>
            <p:cNvSpPr>
              <a:spLocks noChangeArrowheads="1"/>
            </p:cNvSpPr>
            <p:nvPr/>
          </p:nvSpPr>
          <p:spPr bwMode="auto">
            <a:xfrm>
              <a:off x="6581776"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4" name="Rectangle 96"/>
            <p:cNvSpPr>
              <a:spLocks noChangeArrowheads="1"/>
            </p:cNvSpPr>
            <p:nvPr/>
          </p:nvSpPr>
          <p:spPr bwMode="auto">
            <a:xfrm>
              <a:off x="6613526"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5" name="Rectangle 97"/>
            <p:cNvSpPr>
              <a:spLocks noChangeArrowheads="1"/>
            </p:cNvSpPr>
            <p:nvPr/>
          </p:nvSpPr>
          <p:spPr bwMode="auto">
            <a:xfrm>
              <a:off x="6646863" y="34353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6" name="Rectangle 98"/>
            <p:cNvSpPr>
              <a:spLocks noChangeArrowheads="1"/>
            </p:cNvSpPr>
            <p:nvPr/>
          </p:nvSpPr>
          <p:spPr bwMode="auto">
            <a:xfrm>
              <a:off x="6675438" y="3435351"/>
              <a:ext cx="17463"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7" name="Oval 99"/>
            <p:cNvSpPr>
              <a:spLocks noChangeArrowheads="1"/>
            </p:cNvSpPr>
            <p:nvPr/>
          </p:nvSpPr>
          <p:spPr bwMode="auto">
            <a:xfrm>
              <a:off x="6910388" y="3463926"/>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8" name="Rectangle 100"/>
            <p:cNvSpPr>
              <a:spLocks noChangeArrowheads="1"/>
            </p:cNvSpPr>
            <p:nvPr/>
          </p:nvSpPr>
          <p:spPr bwMode="auto">
            <a:xfrm>
              <a:off x="6499226" y="3589338"/>
              <a:ext cx="4937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09" name="Rectangle 101"/>
            <p:cNvSpPr>
              <a:spLocks noChangeArrowheads="1"/>
            </p:cNvSpPr>
            <p:nvPr/>
          </p:nvSpPr>
          <p:spPr bwMode="auto">
            <a:xfrm>
              <a:off x="6521451"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0" name="Rectangle 102"/>
            <p:cNvSpPr>
              <a:spLocks noChangeArrowheads="1"/>
            </p:cNvSpPr>
            <p:nvPr/>
          </p:nvSpPr>
          <p:spPr bwMode="auto">
            <a:xfrm>
              <a:off x="655002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1" name="Rectangle 103"/>
            <p:cNvSpPr>
              <a:spLocks noChangeArrowheads="1"/>
            </p:cNvSpPr>
            <p:nvPr/>
          </p:nvSpPr>
          <p:spPr bwMode="auto">
            <a:xfrm>
              <a:off x="6581776"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2" name="Rectangle 104"/>
            <p:cNvSpPr>
              <a:spLocks noChangeArrowheads="1"/>
            </p:cNvSpPr>
            <p:nvPr/>
          </p:nvSpPr>
          <p:spPr bwMode="auto">
            <a:xfrm>
              <a:off x="6613526"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3" name="Rectangle 105"/>
            <p:cNvSpPr>
              <a:spLocks noChangeArrowheads="1"/>
            </p:cNvSpPr>
            <p:nvPr/>
          </p:nvSpPr>
          <p:spPr bwMode="auto">
            <a:xfrm>
              <a:off x="6646863" y="3614738"/>
              <a:ext cx="14288"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4" name="Rectangle 106"/>
            <p:cNvSpPr>
              <a:spLocks noChangeArrowheads="1"/>
            </p:cNvSpPr>
            <p:nvPr/>
          </p:nvSpPr>
          <p:spPr bwMode="auto">
            <a:xfrm>
              <a:off x="6675438" y="3614738"/>
              <a:ext cx="17463" cy="952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5" name="Oval 107"/>
            <p:cNvSpPr>
              <a:spLocks noChangeArrowheads="1"/>
            </p:cNvSpPr>
            <p:nvPr/>
          </p:nvSpPr>
          <p:spPr bwMode="auto">
            <a:xfrm>
              <a:off x="6910388" y="36433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16" name="Rectangle 108"/>
            <p:cNvSpPr>
              <a:spLocks noChangeArrowheads="1"/>
            </p:cNvSpPr>
            <p:nvPr/>
          </p:nvSpPr>
          <p:spPr bwMode="auto">
            <a:xfrm>
              <a:off x="6499226" y="3771901"/>
              <a:ext cx="4937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2" name="Rectangle 124"/>
            <p:cNvSpPr>
              <a:spLocks noChangeArrowheads="1"/>
            </p:cNvSpPr>
            <p:nvPr/>
          </p:nvSpPr>
          <p:spPr bwMode="auto">
            <a:xfrm>
              <a:off x="6418263" y="2257426"/>
              <a:ext cx="481013" cy="4937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3" name="Rectangle 125"/>
            <p:cNvSpPr>
              <a:spLocks noChangeArrowheads="1"/>
            </p:cNvSpPr>
            <p:nvPr/>
          </p:nvSpPr>
          <p:spPr bwMode="auto">
            <a:xfrm>
              <a:off x="6453188" y="2286001"/>
              <a:ext cx="411163"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4" name="Rectangle 126"/>
            <p:cNvSpPr>
              <a:spLocks noChangeArrowheads="1"/>
            </p:cNvSpPr>
            <p:nvPr/>
          </p:nvSpPr>
          <p:spPr bwMode="auto">
            <a:xfrm>
              <a:off x="6481763" y="2314576"/>
              <a:ext cx="354013" cy="336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5" name="Rectangle 127"/>
            <p:cNvSpPr>
              <a:spLocks noChangeArrowheads="1"/>
            </p:cNvSpPr>
            <p:nvPr/>
          </p:nvSpPr>
          <p:spPr bwMode="auto">
            <a:xfrm>
              <a:off x="6496051"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6" name="Rectangle 128"/>
            <p:cNvSpPr>
              <a:spLocks noChangeArrowheads="1"/>
            </p:cNvSpPr>
            <p:nvPr/>
          </p:nvSpPr>
          <p:spPr bwMode="auto">
            <a:xfrm>
              <a:off x="6521451"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7" name="Rectangle 129"/>
            <p:cNvSpPr>
              <a:spLocks noChangeArrowheads="1"/>
            </p:cNvSpPr>
            <p:nvPr/>
          </p:nvSpPr>
          <p:spPr bwMode="auto">
            <a:xfrm>
              <a:off x="6546851" y="2336801"/>
              <a:ext cx="9525"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8" name="Rectangle 130"/>
            <p:cNvSpPr>
              <a:spLocks noChangeArrowheads="1"/>
            </p:cNvSpPr>
            <p:nvPr/>
          </p:nvSpPr>
          <p:spPr bwMode="auto">
            <a:xfrm>
              <a:off x="6570663" y="2336801"/>
              <a:ext cx="11113"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39" name="Rectangle 131"/>
            <p:cNvSpPr>
              <a:spLocks noChangeArrowheads="1"/>
            </p:cNvSpPr>
            <p:nvPr/>
          </p:nvSpPr>
          <p:spPr bwMode="auto">
            <a:xfrm>
              <a:off x="65928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0" name="Rectangle 132"/>
            <p:cNvSpPr>
              <a:spLocks noChangeArrowheads="1"/>
            </p:cNvSpPr>
            <p:nvPr/>
          </p:nvSpPr>
          <p:spPr bwMode="auto">
            <a:xfrm>
              <a:off x="6618288" y="2336801"/>
              <a:ext cx="14288" cy="3000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1" name="Oval 133"/>
            <p:cNvSpPr>
              <a:spLocks noChangeArrowheads="1"/>
            </p:cNvSpPr>
            <p:nvPr/>
          </p:nvSpPr>
          <p:spPr bwMode="auto">
            <a:xfrm>
              <a:off x="6770688" y="2357438"/>
              <a:ext cx="28575" cy="2857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2" name="Rectangle 134"/>
            <p:cNvSpPr>
              <a:spLocks noChangeArrowheads="1"/>
            </p:cNvSpPr>
            <p:nvPr/>
          </p:nvSpPr>
          <p:spPr bwMode="auto">
            <a:xfrm>
              <a:off x="5486401" y="3429001"/>
              <a:ext cx="1620838" cy="135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3" name="Freeform 135"/>
            <p:cNvSpPr>
              <a:spLocks/>
            </p:cNvSpPr>
            <p:nvPr/>
          </p:nvSpPr>
          <p:spPr bwMode="auto">
            <a:xfrm>
              <a:off x="5454651" y="3481388"/>
              <a:ext cx="1719263" cy="1296988"/>
            </a:xfrm>
            <a:custGeom>
              <a:avLst/>
              <a:gdLst>
                <a:gd name="T0" fmla="*/ 482 w 482"/>
                <a:gd name="T1" fmla="*/ 10 h 363"/>
                <a:gd name="T2" fmla="*/ 473 w 482"/>
                <a:gd name="T3" fmla="*/ 0 h 363"/>
                <a:gd name="T4" fmla="*/ 9 w 482"/>
                <a:gd name="T5" fmla="*/ 0 h 363"/>
                <a:gd name="T6" fmla="*/ 0 w 482"/>
                <a:gd name="T7" fmla="*/ 10 h 363"/>
                <a:gd name="T8" fmla="*/ 0 w 482"/>
                <a:gd name="T9" fmla="*/ 325 h 363"/>
                <a:gd name="T10" fmla="*/ 9 w 482"/>
                <a:gd name="T11" fmla="*/ 335 h 363"/>
                <a:gd name="T12" fmla="*/ 224 w 482"/>
                <a:gd name="T13" fmla="*/ 335 h 363"/>
                <a:gd name="T14" fmla="*/ 217 w 482"/>
                <a:gd name="T15" fmla="*/ 356 h 363"/>
                <a:gd name="T16" fmla="*/ 174 w 482"/>
                <a:gd name="T17" fmla="*/ 356 h 363"/>
                <a:gd name="T18" fmla="*/ 174 w 482"/>
                <a:gd name="T19" fmla="*/ 363 h 363"/>
                <a:gd name="T20" fmla="*/ 306 w 482"/>
                <a:gd name="T21" fmla="*/ 363 h 363"/>
                <a:gd name="T22" fmla="*/ 306 w 482"/>
                <a:gd name="T23" fmla="*/ 356 h 363"/>
                <a:gd name="T24" fmla="*/ 271 w 482"/>
                <a:gd name="T25" fmla="*/ 356 h 363"/>
                <a:gd name="T26" fmla="*/ 264 w 482"/>
                <a:gd name="T27" fmla="*/ 335 h 363"/>
                <a:gd name="T28" fmla="*/ 473 w 482"/>
                <a:gd name="T29" fmla="*/ 335 h 363"/>
                <a:gd name="T30" fmla="*/ 482 w 482"/>
                <a:gd name="T31" fmla="*/ 325 h 363"/>
                <a:gd name="T32" fmla="*/ 482 w 482"/>
                <a:gd name="T33" fmla="*/ 1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363">
                  <a:moveTo>
                    <a:pt x="482" y="10"/>
                  </a:moveTo>
                  <a:cubicBezTo>
                    <a:pt x="482" y="4"/>
                    <a:pt x="478" y="0"/>
                    <a:pt x="473" y="0"/>
                  </a:cubicBezTo>
                  <a:cubicBezTo>
                    <a:pt x="9" y="0"/>
                    <a:pt x="9" y="0"/>
                    <a:pt x="9" y="0"/>
                  </a:cubicBezTo>
                  <a:cubicBezTo>
                    <a:pt x="4" y="0"/>
                    <a:pt x="0" y="4"/>
                    <a:pt x="0" y="10"/>
                  </a:cubicBezTo>
                  <a:cubicBezTo>
                    <a:pt x="0" y="325"/>
                    <a:pt x="0" y="325"/>
                    <a:pt x="0" y="325"/>
                  </a:cubicBezTo>
                  <a:cubicBezTo>
                    <a:pt x="0" y="330"/>
                    <a:pt x="4" y="335"/>
                    <a:pt x="9" y="335"/>
                  </a:cubicBezTo>
                  <a:cubicBezTo>
                    <a:pt x="224" y="335"/>
                    <a:pt x="224" y="335"/>
                    <a:pt x="224" y="335"/>
                  </a:cubicBezTo>
                  <a:cubicBezTo>
                    <a:pt x="217" y="356"/>
                    <a:pt x="217" y="356"/>
                    <a:pt x="217" y="356"/>
                  </a:cubicBezTo>
                  <a:cubicBezTo>
                    <a:pt x="174" y="356"/>
                    <a:pt x="174" y="356"/>
                    <a:pt x="174" y="356"/>
                  </a:cubicBezTo>
                  <a:cubicBezTo>
                    <a:pt x="174" y="363"/>
                    <a:pt x="174" y="363"/>
                    <a:pt x="174" y="363"/>
                  </a:cubicBezTo>
                  <a:cubicBezTo>
                    <a:pt x="306" y="363"/>
                    <a:pt x="306" y="363"/>
                    <a:pt x="306" y="363"/>
                  </a:cubicBezTo>
                  <a:cubicBezTo>
                    <a:pt x="306" y="356"/>
                    <a:pt x="306" y="356"/>
                    <a:pt x="306" y="356"/>
                  </a:cubicBezTo>
                  <a:cubicBezTo>
                    <a:pt x="271" y="356"/>
                    <a:pt x="271" y="356"/>
                    <a:pt x="271" y="356"/>
                  </a:cubicBezTo>
                  <a:cubicBezTo>
                    <a:pt x="264" y="335"/>
                    <a:pt x="264" y="335"/>
                    <a:pt x="264" y="335"/>
                  </a:cubicBezTo>
                  <a:cubicBezTo>
                    <a:pt x="473" y="335"/>
                    <a:pt x="473" y="335"/>
                    <a:pt x="473" y="335"/>
                  </a:cubicBezTo>
                  <a:cubicBezTo>
                    <a:pt x="478" y="335"/>
                    <a:pt x="482" y="330"/>
                    <a:pt x="482" y="325"/>
                  </a:cubicBezTo>
                  <a:lnTo>
                    <a:pt x="482"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4" name="Rectangle 136"/>
            <p:cNvSpPr>
              <a:spLocks noChangeArrowheads="1"/>
            </p:cNvSpPr>
            <p:nvPr/>
          </p:nvSpPr>
          <p:spPr bwMode="auto">
            <a:xfrm>
              <a:off x="5492751" y="3524251"/>
              <a:ext cx="1638300" cy="9207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5" name="Freeform 137"/>
            <p:cNvSpPr>
              <a:spLocks/>
            </p:cNvSpPr>
            <p:nvPr/>
          </p:nvSpPr>
          <p:spPr bwMode="auto">
            <a:xfrm>
              <a:off x="5535613" y="4260851"/>
              <a:ext cx="800100" cy="184150"/>
            </a:xfrm>
            <a:custGeom>
              <a:avLst/>
              <a:gdLst>
                <a:gd name="T0" fmla="*/ 138 w 224"/>
                <a:gd name="T1" fmla="*/ 8 h 52"/>
                <a:gd name="T2" fmla="*/ 0 w 224"/>
                <a:gd name="T3" fmla="*/ 52 h 52"/>
                <a:gd name="T4" fmla="*/ 79 w 224"/>
                <a:gd name="T5" fmla="*/ 52 h 52"/>
                <a:gd name="T6" fmla="*/ 224 w 224"/>
                <a:gd name="T7" fmla="*/ 52 h 52"/>
                <a:gd name="T8" fmla="*/ 138 w 224"/>
                <a:gd name="T9" fmla="*/ 8 h 52"/>
              </a:gdLst>
              <a:ahLst/>
              <a:cxnLst>
                <a:cxn ang="0">
                  <a:pos x="T0" y="T1"/>
                </a:cxn>
                <a:cxn ang="0">
                  <a:pos x="T2" y="T3"/>
                </a:cxn>
                <a:cxn ang="0">
                  <a:pos x="T4" y="T5"/>
                </a:cxn>
                <a:cxn ang="0">
                  <a:pos x="T6" y="T7"/>
                </a:cxn>
                <a:cxn ang="0">
                  <a:pos x="T8" y="T9"/>
                </a:cxn>
              </a:cxnLst>
              <a:rect l="0" t="0" r="r" b="b"/>
              <a:pathLst>
                <a:path w="224" h="52">
                  <a:moveTo>
                    <a:pt x="138" y="8"/>
                  </a:moveTo>
                  <a:cubicBezTo>
                    <a:pt x="90" y="0"/>
                    <a:pt x="38" y="14"/>
                    <a:pt x="0" y="52"/>
                  </a:cubicBezTo>
                  <a:cubicBezTo>
                    <a:pt x="79" y="52"/>
                    <a:pt x="79" y="52"/>
                    <a:pt x="79" y="52"/>
                  </a:cubicBezTo>
                  <a:cubicBezTo>
                    <a:pt x="224" y="52"/>
                    <a:pt x="224" y="52"/>
                    <a:pt x="224" y="52"/>
                  </a:cubicBezTo>
                  <a:cubicBezTo>
                    <a:pt x="200" y="28"/>
                    <a:pt x="170" y="13"/>
                    <a:pt x="138"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6" name="Freeform 138"/>
            <p:cNvSpPr>
              <a:spLocks/>
            </p:cNvSpPr>
            <p:nvPr/>
          </p:nvSpPr>
          <p:spPr bwMode="auto">
            <a:xfrm>
              <a:off x="5907088" y="4089401"/>
              <a:ext cx="1223963" cy="355600"/>
            </a:xfrm>
            <a:custGeom>
              <a:avLst/>
              <a:gdLst>
                <a:gd name="T0" fmla="*/ 0 w 343"/>
                <a:gd name="T1" fmla="*/ 100 h 100"/>
                <a:gd name="T2" fmla="*/ 343 w 343"/>
                <a:gd name="T3" fmla="*/ 100 h 100"/>
                <a:gd name="T4" fmla="*/ 343 w 343"/>
                <a:gd name="T5" fmla="*/ 81 h 100"/>
                <a:gd name="T6" fmla="*/ 0 w 343"/>
                <a:gd name="T7" fmla="*/ 100 h 100"/>
              </a:gdLst>
              <a:ahLst/>
              <a:cxnLst>
                <a:cxn ang="0">
                  <a:pos x="T0" y="T1"/>
                </a:cxn>
                <a:cxn ang="0">
                  <a:pos x="T2" y="T3"/>
                </a:cxn>
                <a:cxn ang="0">
                  <a:pos x="T4" y="T5"/>
                </a:cxn>
                <a:cxn ang="0">
                  <a:pos x="T6" y="T7"/>
                </a:cxn>
              </a:cxnLst>
              <a:rect l="0" t="0" r="r" b="b"/>
              <a:pathLst>
                <a:path w="343" h="100">
                  <a:moveTo>
                    <a:pt x="0" y="100"/>
                  </a:moveTo>
                  <a:cubicBezTo>
                    <a:pt x="343" y="100"/>
                    <a:pt x="343" y="100"/>
                    <a:pt x="343" y="100"/>
                  </a:cubicBezTo>
                  <a:cubicBezTo>
                    <a:pt x="343" y="81"/>
                    <a:pt x="343" y="81"/>
                    <a:pt x="343" y="81"/>
                  </a:cubicBezTo>
                  <a:cubicBezTo>
                    <a:pt x="242" y="0"/>
                    <a:pt x="94" y="6"/>
                    <a:pt x="0" y="10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7" name="Freeform 139"/>
            <p:cNvSpPr>
              <a:spLocks/>
            </p:cNvSpPr>
            <p:nvPr/>
          </p:nvSpPr>
          <p:spPr bwMode="auto">
            <a:xfrm>
              <a:off x="6375401" y="4289426"/>
              <a:ext cx="669925" cy="155575"/>
            </a:xfrm>
            <a:custGeom>
              <a:avLst/>
              <a:gdLst>
                <a:gd name="T0" fmla="*/ 116 w 188"/>
                <a:gd name="T1" fmla="*/ 7 h 44"/>
                <a:gd name="T2" fmla="*/ 0 w 188"/>
                <a:gd name="T3" fmla="*/ 44 h 44"/>
                <a:gd name="T4" fmla="*/ 66 w 188"/>
                <a:gd name="T5" fmla="*/ 44 h 44"/>
                <a:gd name="T6" fmla="*/ 188 w 188"/>
                <a:gd name="T7" fmla="*/ 44 h 44"/>
                <a:gd name="T8" fmla="*/ 116 w 188"/>
                <a:gd name="T9" fmla="*/ 7 h 44"/>
              </a:gdLst>
              <a:ahLst/>
              <a:cxnLst>
                <a:cxn ang="0">
                  <a:pos x="T0" y="T1"/>
                </a:cxn>
                <a:cxn ang="0">
                  <a:pos x="T2" y="T3"/>
                </a:cxn>
                <a:cxn ang="0">
                  <a:pos x="T4" y="T5"/>
                </a:cxn>
                <a:cxn ang="0">
                  <a:pos x="T6" y="T7"/>
                </a:cxn>
                <a:cxn ang="0">
                  <a:pos x="T8" y="T9"/>
                </a:cxn>
              </a:cxnLst>
              <a:rect l="0" t="0" r="r" b="b"/>
              <a:pathLst>
                <a:path w="188" h="44">
                  <a:moveTo>
                    <a:pt x="116" y="7"/>
                  </a:moveTo>
                  <a:cubicBezTo>
                    <a:pt x="75" y="0"/>
                    <a:pt x="31" y="12"/>
                    <a:pt x="0" y="44"/>
                  </a:cubicBezTo>
                  <a:cubicBezTo>
                    <a:pt x="66" y="44"/>
                    <a:pt x="66" y="44"/>
                    <a:pt x="66" y="44"/>
                  </a:cubicBezTo>
                  <a:cubicBezTo>
                    <a:pt x="188" y="44"/>
                    <a:pt x="188" y="44"/>
                    <a:pt x="188" y="44"/>
                  </a:cubicBezTo>
                  <a:cubicBezTo>
                    <a:pt x="168" y="24"/>
                    <a:pt x="142" y="11"/>
                    <a:pt x="116" y="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0" name="Freeform 152"/>
            <p:cNvSpPr>
              <a:spLocks/>
            </p:cNvSpPr>
            <p:nvPr/>
          </p:nvSpPr>
          <p:spPr bwMode="auto">
            <a:xfrm>
              <a:off x="6892926" y="4821238"/>
              <a:ext cx="177800" cy="88900"/>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1" name="Freeform 153"/>
            <p:cNvSpPr>
              <a:spLocks/>
            </p:cNvSpPr>
            <p:nvPr/>
          </p:nvSpPr>
          <p:spPr bwMode="auto">
            <a:xfrm>
              <a:off x="5492751" y="4813301"/>
              <a:ext cx="1339850" cy="93663"/>
            </a:xfrm>
            <a:custGeom>
              <a:avLst/>
              <a:gdLst>
                <a:gd name="T0" fmla="*/ 844 w 844"/>
                <a:gd name="T1" fmla="*/ 59 h 59"/>
                <a:gd name="T2" fmla="*/ 0 w 844"/>
                <a:gd name="T3" fmla="*/ 59 h 59"/>
                <a:gd name="T4" fmla="*/ 0 w 844"/>
                <a:gd name="T5" fmla="*/ 34 h 59"/>
                <a:gd name="T6" fmla="*/ 88 w 844"/>
                <a:gd name="T7" fmla="*/ 0 h 59"/>
                <a:gd name="T8" fmla="*/ 758 w 844"/>
                <a:gd name="T9" fmla="*/ 0 h 59"/>
                <a:gd name="T10" fmla="*/ 844 w 844"/>
                <a:gd name="T11" fmla="*/ 34 h 59"/>
                <a:gd name="T12" fmla="*/ 844 w 844"/>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844" h="59">
                  <a:moveTo>
                    <a:pt x="844" y="59"/>
                  </a:moveTo>
                  <a:lnTo>
                    <a:pt x="0" y="59"/>
                  </a:lnTo>
                  <a:lnTo>
                    <a:pt x="0" y="34"/>
                  </a:lnTo>
                  <a:lnTo>
                    <a:pt x="88" y="0"/>
                  </a:lnTo>
                  <a:lnTo>
                    <a:pt x="758" y="0"/>
                  </a:lnTo>
                  <a:lnTo>
                    <a:pt x="844" y="34"/>
                  </a:lnTo>
                  <a:lnTo>
                    <a:pt x="844" y="5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2" name="Freeform 154"/>
            <p:cNvSpPr>
              <a:spLocks/>
            </p:cNvSpPr>
            <p:nvPr/>
          </p:nvSpPr>
          <p:spPr bwMode="auto">
            <a:xfrm>
              <a:off x="6538913" y="4756151"/>
              <a:ext cx="446088" cy="131763"/>
            </a:xfrm>
            <a:custGeom>
              <a:avLst/>
              <a:gdLst>
                <a:gd name="T0" fmla="*/ 123 w 125"/>
                <a:gd name="T1" fmla="*/ 37 h 37"/>
                <a:gd name="T2" fmla="*/ 0 w 125"/>
                <a:gd name="T3" fmla="*/ 4 h 37"/>
                <a:gd name="T4" fmla="*/ 0 w 125"/>
                <a:gd name="T5" fmla="*/ 0 h 37"/>
                <a:gd name="T6" fmla="*/ 125 w 125"/>
                <a:gd name="T7" fmla="*/ 34 h 37"/>
                <a:gd name="T8" fmla="*/ 123 w 125"/>
                <a:gd name="T9" fmla="*/ 37 h 37"/>
              </a:gdLst>
              <a:ahLst/>
              <a:cxnLst>
                <a:cxn ang="0">
                  <a:pos x="T0" y="T1"/>
                </a:cxn>
                <a:cxn ang="0">
                  <a:pos x="T2" y="T3"/>
                </a:cxn>
                <a:cxn ang="0">
                  <a:pos x="T4" y="T5"/>
                </a:cxn>
                <a:cxn ang="0">
                  <a:pos x="T6" y="T7"/>
                </a:cxn>
                <a:cxn ang="0">
                  <a:pos x="T8" y="T9"/>
                </a:cxn>
              </a:cxnLst>
              <a:rect l="0" t="0" r="r" b="b"/>
              <a:pathLst>
                <a:path w="125" h="37">
                  <a:moveTo>
                    <a:pt x="123" y="37"/>
                  </a:moveTo>
                  <a:cubicBezTo>
                    <a:pt x="86" y="16"/>
                    <a:pt x="43" y="4"/>
                    <a:pt x="0" y="4"/>
                  </a:cubicBezTo>
                  <a:cubicBezTo>
                    <a:pt x="0" y="0"/>
                    <a:pt x="0" y="0"/>
                    <a:pt x="0" y="0"/>
                  </a:cubicBezTo>
                  <a:cubicBezTo>
                    <a:pt x="44" y="1"/>
                    <a:pt x="87" y="12"/>
                    <a:pt x="125" y="34"/>
                  </a:cubicBezTo>
                  <a:lnTo>
                    <a:pt x="123" y="3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3" name="Freeform 155"/>
            <p:cNvSpPr>
              <a:spLocks/>
            </p:cNvSpPr>
            <p:nvPr/>
          </p:nvSpPr>
          <p:spPr bwMode="auto">
            <a:xfrm>
              <a:off x="5772151"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4" name="Freeform 156"/>
            <p:cNvSpPr>
              <a:spLocks/>
            </p:cNvSpPr>
            <p:nvPr/>
          </p:nvSpPr>
          <p:spPr bwMode="auto">
            <a:xfrm>
              <a:off x="6264276" y="3435351"/>
              <a:ext cx="136525" cy="68263"/>
            </a:xfrm>
            <a:custGeom>
              <a:avLst/>
              <a:gdLst>
                <a:gd name="T0" fmla="*/ 19 w 38"/>
                <a:gd name="T1" fmla="*/ 0 h 19"/>
                <a:gd name="T2" fmla="*/ 0 w 38"/>
                <a:gd name="T3" fmla="*/ 19 h 19"/>
                <a:gd name="T4" fmla="*/ 38 w 38"/>
                <a:gd name="T5" fmla="*/ 19 h 19"/>
                <a:gd name="T6" fmla="*/ 19 w 38"/>
                <a:gd name="T7" fmla="*/ 0 h 19"/>
              </a:gdLst>
              <a:ahLst/>
              <a:cxnLst>
                <a:cxn ang="0">
                  <a:pos x="T0" y="T1"/>
                </a:cxn>
                <a:cxn ang="0">
                  <a:pos x="T2" y="T3"/>
                </a:cxn>
                <a:cxn ang="0">
                  <a:pos x="T4" y="T5"/>
                </a:cxn>
                <a:cxn ang="0">
                  <a:pos x="T6" y="T7"/>
                </a:cxn>
              </a:cxnLst>
              <a:rect l="0" t="0" r="r" b="b"/>
              <a:pathLst>
                <a:path w="38" h="19">
                  <a:moveTo>
                    <a:pt x="19" y="0"/>
                  </a:moveTo>
                  <a:cubicBezTo>
                    <a:pt x="8" y="0"/>
                    <a:pt x="0" y="9"/>
                    <a:pt x="0" y="19"/>
                  </a:cubicBezTo>
                  <a:cubicBezTo>
                    <a:pt x="38" y="19"/>
                    <a:pt x="38" y="19"/>
                    <a:pt x="38" y="19"/>
                  </a:cubicBezTo>
                  <a:cubicBezTo>
                    <a:pt x="38"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5" name="Freeform 157"/>
            <p:cNvSpPr>
              <a:spLocks/>
            </p:cNvSpPr>
            <p:nvPr/>
          </p:nvSpPr>
          <p:spPr bwMode="auto">
            <a:xfrm>
              <a:off x="6753226" y="3435351"/>
              <a:ext cx="139700" cy="68263"/>
            </a:xfrm>
            <a:custGeom>
              <a:avLst/>
              <a:gdLst>
                <a:gd name="T0" fmla="*/ 19 w 39"/>
                <a:gd name="T1" fmla="*/ 0 h 19"/>
                <a:gd name="T2" fmla="*/ 0 w 39"/>
                <a:gd name="T3" fmla="*/ 19 h 19"/>
                <a:gd name="T4" fmla="*/ 39 w 39"/>
                <a:gd name="T5" fmla="*/ 19 h 19"/>
                <a:gd name="T6" fmla="*/ 19 w 39"/>
                <a:gd name="T7" fmla="*/ 0 h 19"/>
              </a:gdLst>
              <a:ahLst/>
              <a:cxnLst>
                <a:cxn ang="0">
                  <a:pos x="T0" y="T1"/>
                </a:cxn>
                <a:cxn ang="0">
                  <a:pos x="T2" y="T3"/>
                </a:cxn>
                <a:cxn ang="0">
                  <a:pos x="T4" y="T5"/>
                </a:cxn>
                <a:cxn ang="0">
                  <a:pos x="T6" y="T7"/>
                </a:cxn>
              </a:cxnLst>
              <a:rect l="0" t="0" r="r" b="b"/>
              <a:pathLst>
                <a:path w="39" h="19">
                  <a:moveTo>
                    <a:pt x="19" y="0"/>
                  </a:moveTo>
                  <a:cubicBezTo>
                    <a:pt x="9" y="0"/>
                    <a:pt x="0" y="9"/>
                    <a:pt x="0" y="19"/>
                  </a:cubicBezTo>
                  <a:cubicBezTo>
                    <a:pt x="39" y="19"/>
                    <a:pt x="39" y="19"/>
                    <a:pt x="39" y="19"/>
                  </a:cubicBezTo>
                  <a:cubicBezTo>
                    <a:pt x="39" y="9"/>
                    <a:pt x="30" y="0"/>
                    <a:pt x="1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6" name="Freeform 158"/>
            <p:cNvSpPr>
              <a:spLocks/>
            </p:cNvSpPr>
            <p:nvPr/>
          </p:nvSpPr>
          <p:spPr bwMode="auto">
            <a:xfrm>
              <a:off x="5900738" y="2403476"/>
              <a:ext cx="177800" cy="9048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2" y="0"/>
                    <a:pt x="0" y="11"/>
                    <a:pt x="0" y="25"/>
                  </a:cubicBezTo>
                  <a:cubicBezTo>
                    <a:pt x="50" y="25"/>
                    <a:pt x="50" y="25"/>
                    <a:pt x="50" y="25"/>
                  </a:cubicBezTo>
                  <a:cubicBezTo>
                    <a:pt x="50" y="11"/>
                    <a:pt x="39" y="0"/>
                    <a:pt x="25" y="0"/>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7" name="Freeform 159"/>
            <p:cNvSpPr>
              <a:spLocks/>
            </p:cNvSpPr>
            <p:nvPr/>
          </p:nvSpPr>
          <p:spPr bwMode="auto">
            <a:xfrm>
              <a:off x="6599238" y="2197101"/>
              <a:ext cx="119063" cy="60325"/>
            </a:xfrm>
            <a:custGeom>
              <a:avLst/>
              <a:gdLst>
                <a:gd name="T0" fmla="*/ 16 w 33"/>
                <a:gd name="T1" fmla="*/ 0 h 17"/>
                <a:gd name="T2" fmla="*/ 0 w 33"/>
                <a:gd name="T3" fmla="*/ 17 h 17"/>
                <a:gd name="T4" fmla="*/ 33 w 33"/>
                <a:gd name="T5" fmla="*/ 17 h 17"/>
                <a:gd name="T6" fmla="*/ 16 w 33"/>
                <a:gd name="T7" fmla="*/ 0 h 17"/>
              </a:gdLst>
              <a:ahLst/>
              <a:cxnLst>
                <a:cxn ang="0">
                  <a:pos x="T0" y="T1"/>
                </a:cxn>
                <a:cxn ang="0">
                  <a:pos x="T2" y="T3"/>
                </a:cxn>
                <a:cxn ang="0">
                  <a:pos x="T4" y="T5"/>
                </a:cxn>
                <a:cxn ang="0">
                  <a:pos x="T6" y="T7"/>
                </a:cxn>
              </a:cxnLst>
              <a:rect l="0" t="0" r="r" b="b"/>
              <a:pathLst>
                <a:path w="33" h="17">
                  <a:moveTo>
                    <a:pt x="16" y="0"/>
                  </a:moveTo>
                  <a:cubicBezTo>
                    <a:pt x="8" y="0"/>
                    <a:pt x="0" y="8"/>
                    <a:pt x="0" y="17"/>
                  </a:cubicBezTo>
                  <a:cubicBezTo>
                    <a:pt x="33" y="17"/>
                    <a:pt x="33" y="17"/>
                    <a:pt x="33" y="17"/>
                  </a:cubicBezTo>
                  <a:cubicBezTo>
                    <a:pt x="33" y="8"/>
                    <a:pt x="25" y="0"/>
                    <a:pt x="16"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8" name="Freeform 160"/>
            <p:cNvSpPr>
              <a:spLocks/>
            </p:cNvSpPr>
            <p:nvPr/>
          </p:nvSpPr>
          <p:spPr bwMode="auto">
            <a:xfrm>
              <a:off x="6956426" y="2736851"/>
              <a:ext cx="117475" cy="5715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8"/>
                    <a:pt x="0" y="16"/>
                  </a:cubicBezTo>
                  <a:cubicBezTo>
                    <a:pt x="33" y="16"/>
                    <a:pt x="33" y="16"/>
                    <a:pt x="33" y="16"/>
                  </a:cubicBezTo>
                  <a:cubicBezTo>
                    <a:pt x="33" y="8"/>
                    <a:pt x="25" y="0"/>
                    <a:pt x="1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9" name="Freeform 161"/>
            <p:cNvSpPr>
              <a:spLocks/>
            </p:cNvSpPr>
            <p:nvPr/>
          </p:nvSpPr>
          <p:spPr bwMode="auto">
            <a:xfrm>
              <a:off x="5446713" y="2379663"/>
              <a:ext cx="560388" cy="1101725"/>
            </a:xfrm>
            <a:custGeom>
              <a:avLst/>
              <a:gdLst>
                <a:gd name="T0" fmla="*/ 110 w 157"/>
                <a:gd name="T1" fmla="*/ 309 h 309"/>
                <a:gd name="T2" fmla="*/ 107 w 157"/>
                <a:gd name="T3" fmla="*/ 307 h 309"/>
                <a:gd name="T4" fmla="*/ 55 w 157"/>
                <a:gd name="T5" fmla="*/ 24 h 309"/>
                <a:gd name="T6" fmla="*/ 154 w 157"/>
                <a:gd name="T7" fmla="*/ 16 h 309"/>
                <a:gd name="T8" fmla="*/ 156 w 157"/>
                <a:gd name="T9" fmla="*/ 21 h 309"/>
                <a:gd name="T10" fmla="*/ 151 w 157"/>
                <a:gd name="T11" fmla="*/ 23 h 309"/>
                <a:gd name="T12" fmla="*/ 61 w 157"/>
                <a:gd name="T13" fmla="*/ 29 h 309"/>
                <a:gd name="T14" fmla="*/ 114 w 157"/>
                <a:gd name="T15" fmla="*/ 304 h 309"/>
                <a:gd name="T16" fmla="*/ 112 w 157"/>
                <a:gd name="T17" fmla="*/ 309 h 309"/>
                <a:gd name="T18" fmla="*/ 110 w 157"/>
                <a:gd name="T1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309">
                  <a:moveTo>
                    <a:pt x="110" y="309"/>
                  </a:moveTo>
                  <a:cubicBezTo>
                    <a:pt x="109" y="309"/>
                    <a:pt x="108" y="309"/>
                    <a:pt x="107" y="307"/>
                  </a:cubicBezTo>
                  <a:cubicBezTo>
                    <a:pt x="103" y="298"/>
                    <a:pt x="0" y="87"/>
                    <a:pt x="55" y="24"/>
                  </a:cubicBezTo>
                  <a:cubicBezTo>
                    <a:pt x="74" y="3"/>
                    <a:pt x="107" y="0"/>
                    <a:pt x="154" y="16"/>
                  </a:cubicBezTo>
                  <a:cubicBezTo>
                    <a:pt x="156" y="17"/>
                    <a:pt x="157" y="19"/>
                    <a:pt x="156" y="21"/>
                  </a:cubicBezTo>
                  <a:cubicBezTo>
                    <a:pt x="155" y="23"/>
                    <a:pt x="153" y="24"/>
                    <a:pt x="151" y="23"/>
                  </a:cubicBezTo>
                  <a:cubicBezTo>
                    <a:pt x="108" y="8"/>
                    <a:pt x="77" y="10"/>
                    <a:pt x="61" y="29"/>
                  </a:cubicBezTo>
                  <a:cubicBezTo>
                    <a:pt x="9" y="89"/>
                    <a:pt x="113" y="302"/>
                    <a:pt x="114" y="304"/>
                  </a:cubicBezTo>
                  <a:cubicBezTo>
                    <a:pt x="115" y="306"/>
                    <a:pt x="114" y="308"/>
                    <a:pt x="112" y="309"/>
                  </a:cubicBezTo>
                  <a:cubicBezTo>
                    <a:pt x="112" y="309"/>
                    <a:pt x="111" y="309"/>
                    <a:pt x="110" y="30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0" name="Freeform 162"/>
            <p:cNvSpPr>
              <a:spLocks/>
            </p:cNvSpPr>
            <p:nvPr/>
          </p:nvSpPr>
          <p:spPr bwMode="auto">
            <a:xfrm>
              <a:off x="6813551" y="2725738"/>
              <a:ext cx="503238" cy="755650"/>
            </a:xfrm>
            <a:custGeom>
              <a:avLst/>
              <a:gdLst>
                <a:gd name="T0" fmla="*/ 5 w 141"/>
                <a:gd name="T1" fmla="*/ 212 h 212"/>
                <a:gd name="T2" fmla="*/ 2 w 141"/>
                <a:gd name="T3" fmla="*/ 212 h 212"/>
                <a:gd name="T4" fmla="*/ 2 w 141"/>
                <a:gd name="T5" fmla="*/ 206 h 212"/>
                <a:gd name="T6" fmla="*/ 108 w 141"/>
                <a:gd name="T7" fmla="*/ 19 h 212"/>
                <a:gd name="T8" fmla="*/ 55 w 141"/>
                <a:gd name="T9" fmla="*/ 18 h 212"/>
                <a:gd name="T10" fmla="*/ 51 w 141"/>
                <a:gd name="T11" fmla="*/ 15 h 212"/>
                <a:gd name="T12" fmla="*/ 53 w 141"/>
                <a:gd name="T13" fmla="*/ 10 h 212"/>
                <a:gd name="T14" fmla="*/ 114 w 141"/>
                <a:gd name="T15" fmla="*/ 14 h 212"/>
                <a:gd name="T16" fmla="*/ 8 w 141"/>
                <a:gd name="T17" fmla="*/ 211 h 212"/>
                <a:gd name="T18" fmla="*/ 5 w 141"/>
                <a:gd name="T19"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212">
                  <a:moveTo>
                    <a:pt x="5" y="212"/>
                  </a:moveTo>
                  <a:cubicBezTo>
                    <a:pt x="4" y="212"/>
                    <a:pt x="3" y="212"/>
                    <a:pt x="2" y="212"/>
                  </a:cubicBezTo>
                  <a:cubicBezTo>
                    <a:pt x="1" y="210"/>
                    <a:pt x="0" y="208"/>
                    <a:pt x="2" y="206"/>
                  </a:cubicBezTo>
                  <a:cubicBezTo>
                    <a:pt x="38" y="164"/>
                    <a:pt x="128" y="49"/>
                    <a:pt x="108" y="19"/>
                  </a:cubicBezTo>
                  <a:cubicBezTo>
                    <a:pt x="102" y="9"/>
                    <a:pt x="84" y="9"/>
                    <a:pt x="55" y="18"/>
                  </a:cubicBezTo>
                  <a:cubicBezTo>
                    <a:pt x="53" y="18"/>
                    <a:pt x="51" y="17"/>
                    <a:pt x="51" y="15"/>
                  </a:cubicBezTo>
                  <a:cubicBezTo>
                    <a:pt x="50" y="13"/>
                    <a:pt x="51" y="11"/>
                    <a:pt x="53" y="10"/>
                  </a:cubicBezTo>
                  <a:cubicBezTo>
                    <a:pt x="86" y="0"/>
                    <a:pt x="106" y="2"/>
                    <a:pt x="114" y="14"/>
                  </a:cubicBezTo>
                  <a:cubicBezTo>
                    <a:pt x="141" y="55"/>
                    <a:pt x="21" y="195"/>
                    <a:pt x="8" y="211"/>
                  </a:cubicBezTo>
                  <a:cubicBezTo>
                    <a:pt x="7" y="212"/>
                    <a:pt x="6" y="212"/>
                    <a:pt x="5" y="21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1" name="Freeform 163"/>
            <p:cNvSpPr>
              <a:spLocks/>
            </p:cNvSpPr>
            <p:nvPr/>
          </p:nvSpPr>
          <p:spPr bwMode="auto">
            <a:xfrm>
              <a:off x="6046788" y="2165351"/>
              <a:ext cx="628650" cy="1316038"/>
            </a:xfrm>
            <a:custGeom>
              <a:avLst/>
              <a:gdLst>
                <a:gd name="T0" fmla="*/ 82 w 176"/>
                <a:gd name="T1" fmla="*/ 369 h 369"/>
                <a:gd name="T2" fmla="*/ 78 w 176"/>
                <a:gd name="T3" fmla="*/ 367 h 369"/>
                <a:gd name="T4" fmla="*/ 76 w 176"/>
                <a:gd name="T5" fmla="*/ 25 h 369"/>
                <a:gd name="T6" fmla="*/ 173 w 176"/>
                <a:gd name="T7" fmla="*/ 14 h 369"/>
                <a:gd name="T8" fmla="*/ 176 w 176"/>
                <a:gd name="T9" fmla="*/ 19 h 369"/>
                <a:gd name="T10" fmla="*/ 171 w 176"/>
                <a:gd name="T11" fmla="*/ 21 h 369"/>
                <a:gd name="T12" fmla="*/ 81 w 176"/>
                <a:gd name="T13" fmla="*/ 31 h 369"/>
                <a:gd name="T14" fmla="*/ 86 w 176"/>
                <a:gd name="T15" fmla="*/ 365 h 369"/>
                <a:gd name="T16" fmla="*/ 83 w 176"/>
                <a:gd name="T17" fmla="*/ 369 h 369"/>
                <a:gd name="T18" fmla="*/ 82 w 176"/>
                <a:gd name="T19"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69">
                  <a:moveTo>
                    <a:pt x="82" y="369"/>
                  </a:moveTo>
                  <a:cubicBezTo>
                    <a:pt x="80" y="369"/>
                    <a:pt x="79" y="368"/>
                    <a:pt x="78" y="367"/>
                  </a:cubicBezTo>
                  <a:cubicBezTo>
                    <a:pt x="75" y="356"/>
                    <a:pt x="0" y="99"/>
                    <a:pt x="76" y="25"/>
                  </a:cubicBezTo>
                  <a:cubicBezTo>
                    <a:pt x="98" y="4"/>
                    <a:pt x="131" y="0"/>
                    <a:pt x="173" y="14"/>
                  </a:cubicBezTo>
                  <a:cubicBezTo>
                    <a:pt x="175" y="14"/>
                    <a:pt x="176" y="17"/>
                    <a:pt x="176" y="19"/>
                  </a:cubicBezTo>
                  <a:cubicBezTo>
                    <a:pt x="175" y="21"/>
                    <a:pt x="173" y="22"/>
                    <a:pt x="171" y="21"/>
                  </a:cubicBezTo>
                  <a:cubicBezTo>
                    <a:pt x="131" y="8"/>
                    <a:pt x="101" y="11"/>
                    <a:pt x="81" y="31"/>
                  </a:cubicBezTo>
                  <a:cubicBezTo>
                    <a:pt x="8" y="101"/>
                    <a:pt x="85" y="362"/>
                    <a:pt x="86" y="365"/>
                  </a:cubicBezTo>
                  <a:cubicBezTo>
                    <a:pt x="86" y="367"/>
                    <a:pt x="85" y="369"/>
                    <a:pt x="83" y="369"/>
                  </a:cubicBezTo>
                  <a:cubicBezTo>
                    <a:pt x="83" y="369"/>
                    <a:pt x="82" y="369"/>
                    <a:pt x="82" y="36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0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449">
            <a:extLst>
              <a:ext uri="{FF2B5EF4-FFF2-40B4-BE49-F238E27FC236}">
                <a16:creationId xmlns:a16="http://schemas.microsoft.com/office/drawing/2014/main" id="{C4EB9A5B-390D-4A63-AE69-31ED9E573F49}"/>
              </a:ext>
            </a:extLst>
          </p:cNvPr>
          <p:cNvGrpSpPr/>
          <p:nvPr/>
        </p:nvGrpSpPr>
        <p:grpSpPr>
          <a:xfrm>
            <a:off x="6162635" y="4267818"/>
            <a:ext cx="5118438" cy="203216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2047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786634" y="6024906"/>
              <a:ext cx="818802"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24141" y="6024906"/>
              <a:ext cx="81700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5" y="4841872"/>
              <a:ext cx="111328"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095488" y="6260060"/>
              <a:ext cx="2090101"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882">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923463" y="2092548"/>
            <a:ext cx="5118438" cy="203216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62465" y="3774773"/>
              <a:ext cx="1379036"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Calibri" panose="020F0502020204030204"/>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25057" y="3774773"/>
              <a:ext cx="730818"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44512" y="3774773"/>
              <a:ext cx="885241"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923463" y="4267818"/>
            <a:ext cx="5118438" cy="203216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Backends (Mobile/IoT/Web)</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883225" y="6005909"/>
              <a:ext cx="97681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err="1">
                  <a:gradFill>
                    <a:gsLst>
                      <a:gs pos="0">
                        <a:srgbClr val="353535"/>
                      </a:gs>
                      <a:gs pos="100000">
                        <a:srgbClr val="353535"/>
                      </a:gs>
                    </a:gsLst>
                    <a:lin ang="16200000" scaled="1"/>
                  </a:gradFill>
                  <a:latin typeface="Calibri" panose="020F0502020204030204"/>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596160" y="6005909"/>
              <a:ext cx="714657"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38197" y="6005909"/>
              <a:ext cx="919359"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62635" y="2092548"/>
            <a:ext cx="5118438" cy="203216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lumMod val="95000"/>
              </a:schemeClr>
            </a:solidFill>
            <a:ln w="19050" cap="flat" cmpd="sng" algn="ctr">
              <a:noFill/>
              <a:prstDash val="dash"/>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Calibri" panose="020F0502020204030204"/>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74621" y="3774773"/>
              <a:ext cx="64283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688442" y="3774773"/>
              <a:ext cx="488410" cy="3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b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52276" y="3774773"/>
              <a:ext cx="1524482" cy="15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Calibri" panose="020F0502020204030204"/>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endParaRPr lang="en-US" sz="1765">
                    <a:solidFill>
                      <a:srgbClr val="353535"/>
                    </a:solidFill>
                    <a:latin typeface="Segoe UI Semilight"/>
                  </a:endParaRPr>
                </a:p>
              </p:txBody>
            </p:sp>
          </p:grpSp>
        </p:grpSp>
      </p:grpSp>
      <p:sp>
        <p:nvSpPr>
          <p:cNvPr id="451" name="Rectangle 450"/>
          <p:cNvSpPr/>
          <p:nvPr/>
        </p:nvSpPr>
        <p:spPr>
          <a:xfrm>
            <a:off x="865" y="487"/>
            <a:ext cx="12190271" cy="1849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Calibri" panose="020F0502020204030204"/>
            </a:endParaRPr>
          </a:p>
        </p:txBody>
      </p:sp>
      <p:sp>
        <p:nvSpPr>
          <p:cNvPr id="452" name="Title 3"/>
          <p:cNvSpPr txBox="1">
            <a:spLocks/>
          </p:cNvSpPr>
          <p:nvPr/>
        </p:nvSpPr>
        <p:spPr>
          <a:xfrm>
            <a:off x="419450" y="549466"/>
            <a:ext cx="11654187" cy="543291"/>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600">
                <a:solidFill>
                  <a:prstClr val="white"/>
                </a:solidFill>
                <a:latin typeface="Calibri Light" panose="020F0302020204030204"/>
              </a:rPr>
              <a:t>Scenarios for Serverless</a:t>
            </a:r>
          </a:p>
        </p:txBody>
      </p:sp>
      <p:sp>
        <p:nvSpPr>
          <p:cNvPr id="453" name="Title 3"/>
          <p:cNvSpPr txBox="1">
            <a:spLocks/>
          </p:cNvSpPr>
          <p:nvPr/>
        </p:nvSpPr>
        <p:spPr>
          <a:xfrm>
            <a:off x="417403" y="1113566"/>
            <a:ext cx="11656234" cy="525953"/>
          </a:xfrm>
          <a:prstGeom prst="rect">
            <a:avLst/>
          </a:prstGeom>
        </p:spPr>
        <p:txBody>
          <a:bodyPr/>
          <a:lst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1800" spc="0">
                <a:solidFill>
                  <a:prstClr val="white"/>
                </a:solidFill>
                <a:latin typeface="Calibri Light" panose="020F0302020204030204"/>
                <a:cs typeface="Segoe UI Semilight" panose="020B0402040204020203" pitchFamily="34" charset="0"/>
              </a:rPr>
              <a:t>Anything that needs to respond to events</a:t>
            </a:r>
          </a:p>
        </p:txBody>
      </p:sp>
    </p:spTree>
    <p:extLst>
      <p:ext uri="{BB962C8B-B14F-4D97-AF65-F5344CB8AC3E}">
        <p14:creationId xmlns:p14="http://schemas.microsoft.com/office/powerpoint/2010/main" val="347936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500"/>
                                        <p:tgtEl>
                                          <p:spTgt spid="447"/>
                                        </p:tgtEl>
                                      </p:cBhvr>
                                    </p:animEffect>
                                  </p:childTnLst>
                                </p:cTn>
                              </p:par>
                              <p:par>
                                <p:cTn id="8" presetID="35" presetClass="path" presetSubtype="0" decel="100000" fill="hold" nodeType="withEffect">
                                  <p:stCondLst>
                                    <p:cond delay="0"/>
                                  </p:stCondLst>
                                  <p:childTnLst>
                                    <p:animMotion origin="layout" path="M -4.08731E-6 -4.48933E-6 L -0.02387 -4.48933E-6 " pathEditMode="relative" rAng="0" ptsTypes="AA">
                                      <p:cBhvr>
                                        <p:cTn id="9" dur="750" spd="-100000" fill="hold"/>
                                        <p:tgtEl>
                                          <p:spTgt spid="447"/>
                                        </p:tgtEl>
                                        <p:attrNameLst>
                                          <p:attrName>ppt_x</p:attrName>
                                          <p:attrName>ppt_y</p:attrName>
                                        </p:attrNameLst>
                                      </p:cBhvr>
                                      <p:rCtr x="-1200"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48"/>
                                        </p:tgtEl>
                                        <p:attrNameLst>
                                          <p:attrName>style.visibility</p:attrName>
                                        </p:attrNameLst>
                                      </p:cBhvr>
                                      <p:to>
                                        <p:strVal val="visible"/>
                                      </p:to>
                                    </p:set>
                                    <p:animEffect transition="in" filter="fade">
                                      <p:cBhvr>
                                        <p:cTn id="14" dur="500"/>
                                        <p:tgtEl>
                                          <p:spTgt spid="448"/>
                                        </p:tgtEl>
                                      </p:cBhvr>
                                    </p:animEffect>
                                  </p:childTnLst>
                                </p:cTn>
                              </p:par>
                              <p:par>
                                <p:cTn id="15" presetID="35" presetClass="path" presetSubtype="0" decel="100000" fill="hold" nodeType="withEffect">
                                  <p:stCondLst>
                                    <p:cond delay="0"/>
                                  </p:stCondLst>
                                  <p:childTnLst>
                                    <p:animMotion origin="layout" path="M -4.08731E-6 -4.48933E-6 L -0.02387 -4.48933E-6 " pathEditMode="relative" rAng="0" ptsTypes="AA">
                                      <p:cBhvr>
                                        <p:cTn id="16" dur="750" spd="-100000" fill="hold"/>
                                        <p:tgtEl>
                                          <p:spTgt spid="448"/>
                                        </p:tgtEl>
                                        <p:attrNameLst>
                                          <p:attrName>ppt_x</p:attrName>
                                          <p:attrName>ppt_y</p:attrName>
                                        </p:attrNameLst>
                                      </p:cBhvr>
                                      <p:rCtr x="-1200"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9"/>
                                        </p:tgtEl>
                                        <p:attrNameLst>
                                          <p:attrName>style.visibility</p:attrName>
                                        </p:attrNameLst>
                                      </p:cBhvr>
                                      <p:to>
                                        <p:strVal val="visible"/>
                                      </p:to>
                                    </p:set>
                                    <p:animEffect transition="in" filter="fade">
                                      <p:cBhvr>
                                        <p:cTn id="21" dur="500"/>
                                        <p:tgtEl>
                                          <p:spTgt spid="449"/>
                                        </p:tgtEl>
                                      </p:cBhvr>
                                    </p:animEffect>
                                  </p:childTnLst>
                                </p:cTn>
                              </p:par>
                              <p:par>
                                <p:cTn id="22" presetID="35" presetClass="path" presetSubtype="0" decel="100000" fill="hold" nodeType="withEffect">
                                  <p:stCondLst>
                                    <p:cond delay="0"/>
                                  </p:stCondLst>
                                  <p:childTnLst>
                                    <p:animMotion origin="layout" path="M -4.08731E-6 -4.48933E-6 L -0.02387 -4.48933E-6 " pathEditMode="relative" rAng="0" ptsTypes="AA">
                                      <p:cBhvr>
                                        <p:cTn id="23" dur="750" spd="-100000" fill="hold"/>
                                        <p:tgtEl>
                                          <p:spTgt spid="449"/>
                                        </p:tgtEl>
                                        <p:attrNameLst>
                                          <p:attrName>ppt_x</p:attrName>
                                          <p:attrName>ppt_y</p:attrName>
                                        </p:attrNameLst>
                                      </p:cBhvr>
                                      <p:rCtr x="-1200"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0"/>
                                        </p:tgtEl>
                                        <p:attrNameLst>
                                          <p:attrName>style.visibility</p:attrName>
                                        </p:attrNameLst>
                                      </p:cBhvr>
                                      <p:to>
                                        <p:strVal val="visible"/>
                                      </p:to>
                                    </p:set>
                                    <p:animEffect transition="in" filter="fade">
                                      <p:cBhvr>
                                        <p:cTn id="28" dur="500"/>
                                        <p:tgtEl>
                                          <p:spTgt spid="450"/>
                                        </p:tgtEl>
                                      </p:cBhvr>
                                    </p:animEffect>
                                  </p:childTnLst>
                                </p:cTn>
                              </p:par>
                              <p:par>
                                <p:cTn id="29" presetID="35" presetClass="path" presetSubtype="0" decel="100000" fill="hold" nodeType="withEffect">
                                  <p:stCondLst>
                                    <p:cond delay="0"/>
                                  </p:stCondLst>
                                  <p:childTnLst>
                                    <p:animMotion origin="layout" path="M -4.08731E-6 -4.48933E-6 L -0.02387 -4.48933E-6 " pathEditMode="relative" rAng="0" ptsTypes="AA">
                                      <p:cBhvr>
                                        <p:cTn id="30"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88"/>
            <a:ext cx="10515600" cy="1325563"/>
          </a:xfrm>
        </p:spPr>
        <p:txBody>
          <a:bodyPr/>
          <a:lstStyle/>
          <a:p>
            <a:r>
              <a:rPr lang="en-US" dirty="0">
                <a:latin typeface="Segoe UI Light" panose="020B0502040204020203" pitchFamily="34" charset="0"/>
                <a:cs typeface="Segoe UI Light" panose="020B0502040204020203" pitchFamily="34" charset="0"/>
              </a:rPr>
              <a:t>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134455" y="1194798"/>
            <a:ext cx="3216184" cy="4871958"/>
            <a:chOff x="4133899" y="1194163"/>
            <a:chExt cx="3217096" cy="4873340"/>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73340"/>
              <a:chOff x="4841006" y="1194163"/>
              <a:chExt cx="2509989" cy="487334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Author functions in C#, F#, Node.JS, </a:t>
                </a:r>
                <a:r>
                  <a:rPr lang="en-US" sz="1567" b="1">
                    <a:gradFill>
                      <a:gsLst>
                        <a:gs pos="2917">
                          <a:srgbClr val="505050"/>
                        </a:gs>
                        <a:gs pos="30000">
                          <a:srgbClr val="505050"/>
                        </a:gs>
                      </a:gsLst>
                      <a:lin ang="5400000" scaled="0"/>
                    </a:gradFill>
                    <a:latin typeface="Segoe UI Semilight"/>
                  </a:rPr>
                  <a:t>Java</a:t>
                </a:r>
                <a:r>
                  <a:rPr lang="en-US" sz="1567">
                    <a:gradFill>
                      <a:gsLst>
                        <a:gs pos="2917">
                          <a:srgbClr val="505050"/>
                        </a:gs>
                        <a:gs pos="30000">
                          <a:srgbClr val="505050"/>
                        </a:gs>
                      </a:gsLst>
                      <a:lin ang="5400000" scaled="0"/>
                    </a:gradFill>
                    <a:latin typeface="Segoe UI Semilight"/>
                  </a:rPr>
                  <a:t>, and more</a:t>
                </a:r>
              </a:p>
            </p:txBody>
          </p:sp>
          <p:sp>
            <p:nvSpPr>
              <p:cNvPr id="28" name="TextBox 27"/>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Code</a:t>
                </a:r>
              </a:p>
            </p:txBody>
          </p:sp>
        </p:grpSp>
        <p:sp>
          <p:nvSpPr>
            <p:cNvPr id="45" name="Arrow: Right 44"/>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1314946" y="1203944"/>
            <a:ext cx="2675053" cy="5084511"/>
            <a:chOff x="1313589" y="1203312"/>
            <a:chExt cx="2675812" cy="5085954"/>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dirty="0">
                  <a:gradFill>
                    <a:gsLst>
                      <a:gs pos="2917">
                        <a:srgbClr val="505050"/>
                      </a:gs>
                      <a:gs pos="30000">
                        <a:srgbClr val="505050"/>
                      </a:gs>
                    </a:gsLst>
                    <a:lin ang="5400000" scaled="0"/>
                  </a:gradFill>
                  <a:latin typeface="Segoe UI Semilight"/>
                </a:rPr>
                <a:t>Events</a:t>
              </a:r>
            </a:p>
          </p:txBody>
        </p:sp>
        <p:sp>
          <p:nvSpPr>
            <p:cNvPr id="47" name="TextBox 46"/>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458342" y="1194797"/>
            <a:ext cx="3252939" cy="4873805"/>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gradFill>
                  <a:gsLst>
                    <a:gs pos="0">
                      <a:srgbClr val="FFFFFF"/>
                    </a:gs>
                    <a:gs pos="100000">
                      <a:srgbClr val="FFFFFF"/>
                    </a:gs>
                  </a:gsLst>
                  <a:lin ang="5400000" scaled="0"/>
                </a:gradFill>
                <a:latin typeface="Segoe UI Semilight"/>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gradFill>
                      <a:gsLst>
                        <a:gs pos="2917">
                          <a:srgbClr val="505050"/>
                        </a:gs>
                        <a:gs pos="30000">
                          <a:srgbClr val="505050"/>
                        </a:gs>
                      </a:gsLst>
                      <a:lin ang="5400000" scaled="0"/>
                    </a:gradFill>
                    <a:latin typeface="Segoe UI Semilight"/>
                  </a:rPr>
                  <a:t>Outputs</a:t>
                </a:r>
              </a:p>
            </p:txBody>
          </p:sp>
          <p:sp>
            <p:nvSpPr>
              <p:cNvPr id="48" name="TextBox 47"/>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gradFill>
                      <a:gsLst>
                        <a:gs pos="2917">
                          <a:srgbClr val="505050"/>
                        </a:gs>
                        <a:gs pos="30000">
                          <a:srgbClr val="505050"/>
                        </a:gs>
                      </a:gsLst>
                      <a:lin ang="5400000" scaled="0"/>
                    </a:gradFill>
                    <a:latin typeface="Segoe UI Semilight"/>
                  </a:rPr>
                  <a:t>Send results to an ever-growing collection of services</a:t>
                </a:r>
              </a:p>
            </p:txBody>
          </p:sp>
        </p:grpSp>
      </p:grpSp>
    </p:spTree>
    <p:extLst>
      <p:ext uri="{BB962C8B-B14F-4D97-AF65-F5344CB8AC3E}">
        <p14:creationId xmlns:p14="http://schemas.microsoft.com/office/powerpoint/2010/main" val="402873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1380</Words>
  <Application>Microsoft Office PowerPoint</Application>
  <PresentationFormat>Widescreen</PresentationFormat>
  <Paragraphs>151</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Metropolis</vt:lpstr>
      <vt:lpstr>Segoe UI</vt:lpstr>
      <vt:lpstr>Segoe UI Light</vt:lpstr>
      <vt:lpstr>Segoe UI Semibold</vt:lpstr>
      <vt:lpstr>Segoe UI Semilight</vt:lpstr>
      <vt:lpstr>Office Theme</vt:lpstr>
      <vt:lpstr>Serverless Development with Microsoft Azure</vt:lpstr>
      <vt:lpstr>PowerPoint Presentation</vt:lpstr>
      <vt:lpstr>PowerPoint Presentation</vt:lpstr>
      <vt:lpstr>PowerPoint Presentation</vt:lpstr>
      <vt:lpstr>PowerPoint Presentation</vt:lpstr>
      <vt:lpstr>What is Serverless?</vt:lpstr>
      <vt:lpstr>Benefits of Serverless</vt:lpstr>
      <vt:lpstr>PowerPoint Presentation</vt:lpstr>
      <vt:lpstr>Azure Functions</vt:lpstr>
      <vt:lpstr>PowerPoint Presentation</vt:lpstr>
      <vt:lpstr>PowerPoint Presentation</vt:lpstr>
      <vt:lpstr>PowerPoint Presentation</vt:lpstr>
      <vt:lpstr>Azure DevOps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Development with Microsoft Azure</dc:title>
  <dc:creator>Sam Cogan</dc:creator>
  <cp:lastModifiedBy>Sam Cogan</cp:lastModifiedBy>
  <cp:revision>9</cp:revision>
  <dcterms:created xsi:type="dcterms:W3CDTF">2019-01-20T14:30:06Z</dcterms:created>
  <dcterms:modified xsi:type="dcterms:W3CDTF">2019-02-03T13:55:22Z</dcterms:modified>
</cp:coreProperties>
</file>