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8" r:id="rId3"/>
    <p:sldId id="269" r:id="rId4"/>
    <p:sldId id="270" r:id="rId5"/>
    <p:sldId id="272" r:id="rId6"/>
    <p:sldId id="273" r:id="rId7"/>
    <p:sldId id="276" r:id="rId8"/>
    <p:sldId id="27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554" autoAdjust="0"/>
  </p:normalViewPr>
  <p:slideViewPr>
    <p:cSldViewPr>
      <p:cViewPr varScale="1">
        <p:scale>
          <a:sx n="67" d="100"/>
          <a:sy n="67" d="100"/>
        </p:scale>
        <p:origin x="-19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1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6DAC7-6420-420E-B534-F3A205017F75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68A66-658E-4B20-A224-C8B3BE33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0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-&gt; Jeder von euch</a:t>
            </a:r>
            <a:r>
              <a:rPr lang="en-US" baseline="0" smtClean="0"/>
              <a:t> kennt das:</a:t>
            </a:r>
            <a:endParaRPr lang="en-US" smtClean="0"/>
          </a:p>
          <a:p>
            <a:r>
              <a:rPr lang="en-US" smtClean="0"/>
              <a:t>Problem</a:t>
            </a:r>
            <a:r>
              <a:rPr lang="en-US" baseline="0" smtClean="0"/>
              <a:t> -&gt; </a:t>
            </a:r>
            <a:r>
              <a:rPr lang="en-US" smtClean="0"/>
              <a:t>Lernen von Unistoff auf Dauer monoton und langweilig -&gt;</a:t>
            </a:r>
            <a:r>
              <a:rPr lang="en-US" baseline="0" smtClean="0"/>
              <a:t> </a:t>
            </a:r>
            <a:r>
              <a:rPr lang="en-US" smtClean="0"/>
              <a:t>unmotiviert</a:t>
            </a:r>
          </a:p>
          <a:p>
            <a:r>
              <a:rPr lang="en-US" smtClean="0"/>
              <a:t>-&gt; Viel Arbeit</a:t>
            </a:r>
          </a:p>
          <a:p>
            <a:r>
              <a:rPr lang="en-US" smtClean="0"/>
              <a:t>-&gt; Wie überwinde</a:t>
            </a:r>
            <a:r>
              <a:rPr lang="en-US" baseline="0" smtClean="0"/>
              <a:t> ich meinen inneren Schweinehund?</a:t>
            </a:r>
            <a:endParaRPr lang="en-US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4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Lösung</a:t>
            </a:r>
            <a:r>
              <a:rPr lang="en-US" baseline="0" smtClean="0"/>
              <a:t> des Problems:</a:t>
            </a:r>
          </a:p>
          <a:p>
            <a:pPr marL="228600" indent="-228600">
              <a:buAutoNum type="arabicPeriod"/>
            </a:pPr>
            <a:r>
              <a:rPr lang="en-US" baseline="0" smtClean="0"/>
              <a:t>Studieninhalte vertiefen </a:t>
            </a:r>
          </a:p>
          <a:p>
            <a:pPr marL="0" indent="0">
              <a:buNone/>
            </a:pPr>
            <a:r>
              <a:rPr lang="en-US" baseline="0" smtClean="0"/>
              <a:t>-&gt; Lerneffekt</a:t>
            </a:r>
          </a:p>
          <a:p>
            <a:pPr marL="0" indent="0">
              <a:buNone/>
            </a:pPr>
            <a:r>
              <a:rPr lang="en-US" baseline="0" smtClean="0"/>
              <a:t>-&gt; NICHT durch Karteikarten da: </a:t>
            </a:r>
          </a:p>
          <a:p>
            <a:pPr marL="0" indent="0">
              <a:buNone/>
            </a:pPr>
            <a:r>
              <a:rPr lang="en-US" baseline="0" smtClean="0"/>
              <a:t>2. Motivationsanreiz:</a:t>
            </a:r>
          </a:p>
          <a:p>
            <a:pPr marL="0" indent="0">
              <a:buNone/>
            </a:pPr>
            <a:r>
              <a:rPr lang="en-US" baseline="0" smtClean="0"/>
              <a:t>-&gt; Besser sein als andere (Bekannte)</a:t>
            </a:r>
          </a:p>
          <a:p>
            <a:pPr marL="0" indent="0">
              <a:buNone/>
            </a:pPr>
            <a:r>
              <a:rPr lang="en-US" baseline="0" smtClean="0"/>
              <a:t>-&gt; Quizduell</a:t>
            </a:r>
          </a:p>
          <a:p>
            <a:pPr marL="0" indent="0">
              <a:buNone/>
            </a:pPr>
            <a:r>
              <a:rPr lang="en-US" baseline="0" smtClean="0"/>
              <a:t>3. Jeder muss es spielen können – sowohl unterwegs, als auch zuhause</a:t>
            </a:r>
          </a:p>
          <a:p>
            <a:pPr marL="0" indent="0">
              <a:buNone/>
            </a:pPr>
            <a:r>
              <a:rPr lang="en-US" baseline="0" smtClean="0"/>
              <a:t>-&gt; Egal welches Handy,sonst: “soziales Netzwerk zum Scheitern verurteilt”</a:t>
            </a:r>
          </a:p>
          <a:p>
            <a:pPr marL="0" indent="0">
              <a:buNone/>
            </a:pPr>
            <a:endParaRPr lang="en-US" baseline="0" smtClean="0"/>
          </a:p>
          <a:p>
            <a:pPr marL="0" indent="0">
              <a:buNone/>
            </a:pPr>
            <a:r>
              <a:rPr lang="en-US" baseline="0" smtClean="0"/>
              <a:t>Lösung: STUDIDUELL</a:t>
            </a:r>
          </a:p>
          <a:p>
            <a:pPr marL="0" indent="0">
              <a:buNone/>
            </a:pPr>
            <a:r>
              <a:rPr lang="en-US" baseline="0" smtClean="0"/>
              <a:t>1. Entwicklung einer App, Plattformübergreifend, die über spielerische Anreize zum lernen motiviert.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93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AutoNum type="arabicPeriod"/>
            </a:pPr>
            <a:r>
              <a:rPr lang="de-DE" baseline="0" dirty="0" err="1" smtClean="0"/>
              <a:t>HomeScreen</a:t>
            </a:r>
            <a:endParaRPr lang="de-DE" baseline="0" dirty="0" smtClean="0"/>
          </a:p>
          <a:p>
            <a:pPr marL="685800" lvl="1" indent="-228600">
              <a:buAutoNum type="arabicPeriod"/>
            </a:pPr>
            <a:r>
              <a:rPr lang="de-DE" dirty="0" smtClean="0"/>
              <a:t>Duellanfrage</a:t>
            </a:r>
            <a:endParaRPr lang="de-DE" dirty="0" smtClean="0"/>
          </a:p>
          <a:p>
            <a:pPr lvl="1"/>
            <a:r>
              <a:rPr lang="de-DE" dirty="0" smtClean="0"/>
              <a:t>3.</a:t>
            </a:r>
            <a:r>
              <a:rPr lang="de-DE" baseline="0" dirty="0" smtClean="0"/>
              <a:t> 1 Kategorie auswählen </a:t>
            </a:r>
          </a:p>
          <a:p>
            <a:pPr lvl="1"/>
            <a:r>
              <a:rPr lang="de-DE" dirty="0" smtClean="0"/>
              <a:t>4. 1 Runde spielen</a:t>
            </a:r>
          </a:p>
          <a:p>
            <a:pPr lvl="1"/>
            <a:r>
              <a:rPr lang="de-DE" dirty="0" smtClean="0"/>
              <a:t>5</a:t>
            </a:r>
            <a:r>
              <a:rPr lang="de-DE" dirty="0" smtClean="0"/>
              <a:t>.</a:t>
            </a:r>
            <a:r>
              <a:rPr lang="de-DE" baseline="0" dirty="0" smtClean="0"/>
              <a:t> </a:t>
            </a:r>
            <a:r>
              <a:rPr lang="de-DE" dirty="0" smtClean="0"/>
              <a:t>Spiel annehmen</a:t>
            </a:r>
            <a:r>
              <a:rPr lang="de-DE" baseline="0" dirty="0" smtClean="0"/>
              <a:t> und Spielen (2 Runden) gegen z.B. Peter oder durch </a:t>
            </a:r>
            <a:r>
              <a:rPr lang="de-DE" baseline="0" dirty="0" err="1" smtClean="0"/>
              <a:t>relogg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9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Studienprojekte</a:t>
            </a:r>
            <a:endParaRPr lang="en-US" dirty="0" smtClean="0"/>
          </a:p>
          <a:p>
            <a:pPr lvl="0"/>
            <a:r>
              <a:rPr lang="en-US" dirty="0" smtClean="0"/>
              <a:t>Expansion </a:t>
            </a:r>
            <a:r>
              <a:rPr lang="en-US" dirty="0" smtClean="0"/>
              <a:t>des </a:t>
            </a:r>
            <a:r>
              <a:rPr lang="en-US" dirty="0" err="1" smtClean="0"/>
              <a:t>Nutzernetzwerk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69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Ranglisten</a:t>
            </a:r>
            <a:r>
              <a:rPr lang="en-US" dirty="0" smtClean="0"/>
              <a:t>, Awards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neue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Spielmodi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 smtClean="0"/>
              <a:t>Nutzer</a:t>
            </a:r>
            <a:r>
              <a:rPr lang="en-US" baseline="0" dirty="0" err="1" smtClean="0"/>
              <a:t>meinungen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evaluieren</a:t>
            </a:r>
            <a:r>
              <a:rPr lang="en-US" baseline="0" dirty="0" smtClean="0"/>
              <a:t> (</a:t>
            </a:r>
            <a:r>
              <a:rPr lang="en-US" dirty="0" err="1" smtClean="0"/>
              <a:t>Mediendesigner</a:t>
            </a:r>
            <a:r>
              <a:rPr lang="en-US" dirty="0" smtClean="0"/>
              <a:t>)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dirty="0" smtClean="0"/>
              <a:t>Marketing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Kooperation</a:t>
            </a:r>
            <a:r>
              <a:rPr lang="en-US" dirty="0" smtClean="0"/>
              <a:t> (</a:t>
            </a:r>
            <a:r>
              <a:rPr lang="en-US" dirty="0" err="1" smtClean="0"/>
              <a:t>Medien</a:t>
            </a:r>
            <a:r>
              <a:rPr lang="en-US" dirty="0" smtClean="0"/>
              <a:t>&amp;</a:t>
            </a:r>
            <a:r>
              <a:rPr lang="en-US" baseline="0" dirty="0" smtClean="0"/>
              <a:t> </a:t>
            </a:r>
            <a:r>
              <a:rPr lang="en-US" dirty="0" err="1" smtClean="0"/>
              <a:t>kommunikationswissenschaften</a:t>
            </a:r>
            <a:r>
              <a:rPr lang="en-US" dirty="0" smtClean="0"/>
              <a:t>)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Selbstkontrolle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Nutzer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untereinander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Überprüfung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Fragen</a:t>
            </a:r>
            <a:r>
              <a:rPr lang="en-US" baseline="0" dirty="0" smtClean="0"/>
              <a:t> 1- 9-90-Regel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langfristiges</a:t>
            </a:r>
            <a:r>
              <a:rPr lang="en-US" dirty="0" smtClean="0"/>
              <a:t> </a:t>
            </a:r>
            <a:r>
              <a:rPr lang="en-US" dirty="0" err="1" smtClean="0"/>
              <a:t>Projekt</a:t>
            </a:r>
            <a:r>
              <a:rPr lang="en-US" dirty="0" smtClean="0"/>
              <a:t>-&gt; </a:t>
            </a:r>
            <a:r>
              <a:rPr lang="en-US" dirty="0" err="1" smtClean="0"/>
              <a:t>Teamwechsel</a:t>
            </a:r>
            <a:r>
              <a:rPr lang="en-US" dirty="0" smtClean="0"/>
              <a:t> -&gt; </a:t>
            </a:r>
            <a:r>
              <a:rPr lang="en-US" dirty="0" err="1" smtClean="0"/>
              <a:t>Wissenstransfer</a:t>
            </a:r>
            <a:r>
              <a:rPr lang="en-US" dirty="0" smtClean="0"/>
              <a:t> </a:t>
            </a:r>
            <a:endParaRPr lang="en-US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27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Runterladen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Homepage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Android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1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26.07.2014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ln>
            <a:noFill/>
          </a:ln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26.07.2014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C:\Users\philipp.friese\Documents\GitHub\WI-Quiz\Studiduell_Prototyp\www\images\Logo_Ap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91" y="332656"/>
            <a:ext cx="1179582" cy="104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1412776"/>
            <a:ext cx="7930913" cy="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26.07.2014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3170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rgbClr val="0070C0"/>
                </a:solidFill>
              </a:defRPr>
            </a:lvl1pPr>
          </a:lstStyle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077072"/>
            <a:ext cx="6400800" cy="1752600"/>
          </a:xfrm>
        </p:spPr>
        <p:txBody>
          <a:bodyPr/>
          <a:lstStyle/>
          <a:p>
            <a:r>
              <a:rPr lang="de-DE" dirty="0" smtClean="0"/>
              <a:t>26.07.2014, </a:t>
            </a:r>
            <a:r>
              <a:rPr lang="de-DE" dirty="0" smtClean="0"/>
              <a:t>Philipp </a:t>
            </a:r>
            <a:r>
              <a:rPr lang="de-DE" dirty="0" smtClean="0"/>
              <a:t>Friese, Maximilian Hlawna, Paul Kotte, Kevin Strobel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Vorstellung – </a:t>
            </a:r>
            <a:r>
              <a:rPr lang="de-DE" dirty="0" smtClean="0"/>
              <a:t>Projekt </a:t>
            </a:r>
            <a:r>
              <a:rPr lang="de-DE" dirty="0" err="1" smtClean="0"/>
              <a:t>Studiduell</a:t>
            </a:r>
            <a:endParaRPr lang="en-US" dirty="0"/>
          </a:p>
        </p:txBody>
      </p:sp>
      <p:pic>
        <p:nvPicPr>
          <p:cNvPr id="4" name="Picture 2" descr="C:\Users\philipp.friese\Documents\GitHub\WI-Quiz\Studiduell_Prototyp\www\images\Logo_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04664"/>
            <a:ext cx="2088232" cy="185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26.07.2014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3242320" cy="365125"/>
          </a:xfrm>
        </p:spPr>
        <p:txBody>
          <a:bodyPr/>
          <a:lstStyle/>
          <a:p>
            <a:r>
              <a:rPr lang="de-DE" smtClean="0"/>
              <a:t>Vorstellung WI-Alumni-Treffen - Studiduell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3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26.07.2014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2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 smtClean="0"/>
              <a:t>Studiduell</a:t>
            </a:r>
            <a:r>
              <a:rPr lang="de-DE" dirty="0" smtClean="0"/>
              <a:t>?</a:t>
            </a:r>
            <a:endParaRPr lang="de-DE" dirty="0"/>
          </a:p>
          <a:p>
            <a:r>
              <a:rPr lang="de-DE" dirty="0" smtClean="0"/>
              <a:t>Demo </a:t>
            </a:r>
            <a:r>
              <a:rPr lang="de-DE" dirty="0" err="1" smtClean="0"/>
              <a:t>Studiduell</a:t>
            </a:r>
            <a:endParaRPr lang="de-DE" dirty="0"/>
          </a:p>
          <a:p>
            <a:r>
              <a:rPr lang="de-DE" dirty="0" smtClean="0"/>
              <a:t>Vision</a:t>
            </a:r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2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56184"/>
            <a:ext cx="7944810" cy="350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Was ist studiduell?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26.07.2014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3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609600" y="1672208"/>
            <a:ext cx="7924800" cy="388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 smtClean="0"/>
              <a:t>Bis</a:t>
            </a:r>
            <a:r>
              <a:rPr lang="en-US" sz="2800" dirty="0" smtClean="0"/>
              <a:t> </a:t>
            </a:r>
            <a:r>
              <a:rPr lang="en-US" sz="2800" dirty="0" err="1" smtClean="0"/>
              <a:t>einen</a:t>
            </a:r>
            <a:r>
              <a:rPr lang="en-US" sz="2800" dirty="0" smtClean="0"/>
              <a:t> Tag </a:t>
            </a:r>
            <a:r>
              <a:rPr lang="en-US" sz="2800" dirty="0" err="1" smtClean="0"/>
              <a:t>vor</a:t>
            </a:r>
            <a:r>
              <a:rPr lang="en-US" sz="2800" dirty="0" smtClean="0"/>
              <a:t> der </a:t>
            </a:r>
            <a:r>
              <a:rPr lang="en-US" sz="2800" dirty="0" err="1" smtClean="0"/>
              <a:t>Klausur</a:t>
            </a:r>
            <a:r>
              <a:rPr lang="en-US" sz="2800" dirty="0" smtClean="0"/>
              <a:t>…</a:t>
            </a:r>
            <a:endParaRPr lang="en-US" sz="2800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907753" y="2699341"/>
            <a:ext cx="7441171" cy="1961989"/>
            <a:chOff x="907753" y="2699341"/>
            <a:chExt cx="7441171" cy="1961989"/>
          </a:xfrm>
        </p:grpSpPr>
        <p:sp>
          <p:nvSpPr>
            <p:cNvPr id="11" name="Inhaltsplatzhalter 5"/>
            <p:cNvSpPr txBox="1">
              <a:spLocks/>
            </p:cNvSpPr>
            <p:nvPr/>
          </p:nvSpPr>
          <p:spPr>
            <a:xfrm rot="2238023">
              <a:off x="6117772" y="4272690"/>
              <a:ext cx="2231152" cy="3886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600" b="1" smtClean="0"/>
                <a:t>langweilig</a:t>
              </a:r>
              <a:endParaRPr lang="en-US" sz="3600" b="1"/>
            </a:p>
          </p:txBody>
        </p:sp>
        <p:sp>
          <p:nvSpPr>
            <p:cNvPr id="12" name="Inhaltsplatzhalter 5"/>
            <p:cNvSpPr txBox="1">
              <a:spLocks/>
            </p:cNvSpPr>
            <p:nvPr/>
          </p:nvSpPr>
          <p:spPr>
            <a:xfrm rot="20688082">
              <a:off x="907753" y="3672476"/>
              <a:ext cx="1872431" cy="3886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600" b="1" smtClean="0"/>
                <a:t>monoton</a:t>
              </a:r>
              <a:endParaRPr lang="en-US" sz="3600" b="1"/>
            </a:p>
          </p:txBody>
        </p:sp>
        <p:sp>
          <p:nvSpPr>
            <p:cNvPr id="13" name="Inhaltsplatzhalter 5"/>
            <p:cNvSpPr txBox="1">
              <a:spLocks/>
            </p:cNvSpPr>
            <p:nvPr/>
          </p:nvSpPr>
          <p:spPr>
            <a:xfrm rot="152628">
              <a:off x="4982684" y="2699341"/>
              <a:ext cx="2396301" cy="3886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600" b="1" dirty="0" err="1" smtClean="0"/>
                <a:t>unmotiviert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1654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Was ist Studiduell?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26.07.2014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4</a:t>
            </a:fld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6577045" y="2060848"/>
            <a:ext cx="1811379" cy="13754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2. Motivation durch Wettbewerb mit Freunden und Kommilitonen</a:t>
            </a:r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755577" y="2060848"/>
            <a:ext cx="1728192" cy="13754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1. Vertiefung der Studieninhalte</a:t>
            </a:r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610631" y="4437112"/>
            <a:ext cx="1769785" cy="13754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3. Für alle Studenten mobil verfügbar</a:t>
            </a:r>
            <a:endParaRPr lang="en-US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05844"/>
            <a:ext cx="1269218" cy="1407115"/>
          </a:xfrm>
          <a:prstGeom prst="rect">
            <a:avLst/>
          </a:prstGeom>
        </p:spPr>
      </p:pic>
      <p:pic>
        <p:nvPicPr>
          <p:cNvPr id="2055" name="Picture 7" descr="http://xbmc-android.com/wp-content/uploads/2012/09/android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560" y="5126124"/>
            <a:ext cx="892566" cy="89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://bilder.t-online.de/b/67/45/77/84/id_67457784/610/tid_da/quizduell-wissensspiel-fuer-ios-und-android-von-feo-medi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356992"/>
            <a:ext cx="2182760" cy="122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/>
          <p:cNvGrpSpPr/>
          <p:nvPr/>
        </p:nvGrpSpPr>
        <p:grpSpPr>
          <a:xfrm>
            <a:off x="2779314" y="1610108"/>
            <a:ext cx="3376862" cy="2791472"/>
            <a:chOff x="2862423" y="1584732"/>
            <a:chExt cx="3376862" cy="2791472"/>
          </a:xfrm>
        </p:grpSpPr>
        <p:pic>
          <p:nvPicPr>
            <p:cNvPr id="2050" name="Picture 2" descr="C:\Users\Phil\Desktop\Studiduell\Studiduell_Ferti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786" y="1584732"/>
              <a:ext cx="2520279" cy="25202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Pfeil nach rechts 10"/>
            <p:cNvSpPr/>
            <p:nvPr/>
          </p:nvSpPr>
          <p:spPr>
            <a:xfrm rot="10800000">
              <a:off x="5940152" y="2529969"/>
              <a:ext cx="299133" cy="429911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feil nach rechts 24"/>
            <p:cNvSpPr/>
            <p:nvPr/>
          </p:nvSpPr>
          <p:spPr>
            <a:xfrm rot="16200000">
              <a:off x="4381358" y="4011682"/>
              <a:ext cx="299133" cy="429911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feil nach rechts 25"/>
            <p:cNvSpPr/>
            <p:nvPr/>
          </p:nvSpPr>
          <p:spPr>
            <a:xfrm>
              <a:off x="2862423" y="2529967"/>
              <a:ext cx="299133" cy="429911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Grafik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5255288"/>
            <a:ext cx="731816" cy="73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0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Produktpräsentation – </a:t>
            </a:r>
            <a:r>
              <a:rPr lang="de-DE" dirty="0" err="1" smtClean="0"/>
              <a:t>Studiduell</a:t>
            </a:r>
            <a:endParaRPr lang="en-US" dirty="0"/>
          </a:p>
        </p:txBody>
      </p:sp>
      <p:pic>
        <p:nvPicPr>
          <p:cNvPr id="4" name="Picture 2" descr="C:\Users\philipp.friese\Documents\GitHub\WI-Quiz\Studiduell_Prototyp\www\images\Logo_Ap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95585"/>
            <a:ext cx="2088232" cy="185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26.07.2014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 Alumni treffen - Vorstellung Studiduell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9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26.07.2014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WI Alumni treffen - Vorstellung </a:t>
            </a:r>
            <a:r>
              <a:rPr lang="de-DE" dirty="0" err="1" smtClean="0"/>
              <a:t>Studiduell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6</a:t>
            </a:fld>
            <a:endParaRPr lang="en-US"/>
          </a:p>
        </p:txBody>
      </p:sp>
      <p:sp>
        <p:nvSpPr>
          <p:cNvPr id="28" name="Shape 27"/>
          <p:cNvSpPr/>
          <p:nvPr/>
        </p:nvSpPr>
        <p:spPr>
          <a:xfrm>
            <a:off x="1496183" y="1573458"/>
            <a:ext cx="6007616" cy="3754760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503815" y="1700808"/>
            <a:ext cx="9665" cy="3691312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23528" y="1700808"/>
            <a:ext cx="1152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1400" b="1" dirty="0" err="1" smtClean="0">
                <a:solidFill>
                  <a:schemeClr val="accent2"/>
                </a:solidFill>
              </a:rPr>
              <a:t>Nutzerzahlen</a:t>
            </a:r>
            <a:r>
              <a:rPr lang="en-US" sz="1400" b="1" dirty="0" smtClean="0">
                <a:solidFill>
                  <a:schemeClr val="accent2"/>
                </a:solidFill>
              </a:rPr>
              <a:t>*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75656" y="5380624"/>
            <a:ext cx="6192688" cy="0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970507" y="4315923"/>
            <a:ext cx="2125576" cy="1437078"/>
            <a:chOff x="970507" y="4315923"/>
            <a:chExt cx="2125576" cy="1437078"/>
          </a:xfrm>
        </p:grpSpPr>
        <p:sp>
          <p:nvSpPr>
            <p:cNvPr id="29" name="Oval 28"/>
            <p:cNvSpPr/>
            <p:nvPr/>
          </p:nvSpPr>
          <p:spPr>
            <a:xfrm>
              <a:off x="2087934" y="4365497"/>
              <a:ext cx="138175" cy="13817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Freeform 29"/>
            <p:cNvSpPr/>
            <p:nvPr/>
          </p:nvSpPr>
          <p:spPr>
            <a:xfrm>
              <a:off x="2161828" y="4509120"/>
              <a:ext cx="934255" cy="893632"/>
            </a:xfrm>
            <a:custGeom>
              <a:avLst/>
              <a:gdLst>
                <a:gd name="connsiteX0" fmla="*/ 0 w 874606"/>
                <a:gd name="connsiteY0" fmla="*/ 0 h 893632"/>
                <a:gd name="connsiteX1" fmla="*/ 874606 w 874606"/>
                <a:gd name="connsiteY1" fmla="*/ 0 h 893632"/>
                <a:gd name="connsiteX2" fmla="*/ 874606 w 874606"/>
                <a:gd name="connsiteY2" fmla="*/ 893632 h 893632"/>
                <a:gd name="connsiteX3" fmla="*/ 0 w 874606"/>
                <a:gd name="connsiteY3" fmla="*/ 893632 h 893632"/>
                <a:gd name="connsiteX4" fmla="*/ 0 w 874606"/>
                <a:gd name="connsiteY4" fmla="*/ 0 h 89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606" h="893632">
                  <a:moveTo>
                    <a:pt x="0" y="0"/>
                  </a:moveTo>
                  <a:lnTo>
                    <a:pt x="874606" y="0"/>
                  </a:lnTo>
                  <a:lnTo>
                    <a:pt x="874606" y="893632"/>
                  </a:lnTo>
                  <a:lnTo>
                    <a:pt x="0" y="8936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3216" tIns="0" rIns="0" bIns="0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err="1"/>
                <a:t>Studiduell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V 1.0</a:t>
              </a: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WI2011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1437768" y="4378752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Rectangle 74"/>
            <p:cNvSpPr/>
            <p:nvPr/>
          </p:nvSpPr>
          <p:spPr>
            <a:xfrm>
              <a:off x="970507" y="4315923"/>
              <a:ext cx="4764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lang="en-US" sz="1400" b="1" dirty="0" smtClean="0"/>
                <a:t>~ 20</a:t>
              </a:r>
              <a:endParaRPr lang="en-US" sz="1400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116320" y="5301208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870973" y="5445224"/>
              <a:ext cx="635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400" b="1" dirty="0" err="1" smtClean="0"/>
                <a:t>Heute</a:t>
              </a:r>
              <a:r>
                <a:rPr lang="en-US" sz="1400" b="1" dirty="0" smtClean="0"/>
                <a:t> </a:t>
              </a:r>
              <a:endParaRPr lang="en-US" sz="1400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88753" y="3611631"/>
            <a:ext cx="3110886" cy="2572257"/>
            <a:chOff x="888753" y="3611631"/>
            <a:chExt cx="3110886" cy="2572257"/>
          </a:xfrm>
        </p:grpSpPr>
        <p:sp>
          <p:nvSpPr>
            <p:cNvPr id="31" name="Oval 30"/>
            <p:cNvSpPr/>
            <p:nvPr/>
          </p:nvSpPr>
          <p:spPr>
            <a:xfrm>
              <a:off x="2835882" y="3646836"/>
              <a:ext cx="216274" cy="21627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2944018" y="3754973"/>
              <a:ext cx="1055621" cy="1573244"/>
            </a:xfrm>
            <a:custGeom>
              <a:avLst/>
              <a:gdLst>
                <a:gd name="connsiteX0" fmla="*/ 0 w 997264"/>
                <a:gd name="connsiteY0" fmla="*/ 0 h 1573244"/>
                <a:gd name="connsiteX1" fmla="*/ 997264 w 997264"/>
                <a:gd name="connsiteY1" fmla="*/ 0 h 1573244"/>
                <a:gd name="connsiteX2" fmla="*/ 997264 w 997264"/>
                <a:gd name="connsiteY2" fmla="*/ 1573244 h 1573244"/>
                <a:gd name="connsiteX3" fmla="*/ 0 w 997264"/>
                <a:gd name="connsiteY3" fmla="*/ 1573244 h 1573244"/>
                <a:gd name="connsiteX4" fmla="*/ 0 w 997264"/>
                <a:gd name="connsiteY4" fmla="*/ 0 h 157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264" h="1573244">
                  <a:moveTo>
                    <a:pt x="0" y="0"/>
                  </a:moveTo>
                  <a:lnTo>
                    <a:pt x="997264" y="0"/>
                  </a:lnTo>
                  <a:lnTo>
                    <a:pt x="997264" y="1573244"/>
                  </a:lnTo>
                  <a:lnTo>
                    <a:pt x="0" y="15732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599" tIns="0" rIns="0" bIns="0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DHBW RV - WI</a:t>
              </a: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WI2012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1437768" y="3676088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Rectangle 77"/>
            <p:cNvSpPr/>
            <p:nvPr/>
          </p:nvSpPr>
          <p:spPr>
            <a:xfrm>
              <a:off x="888753" y="3611631"/>
              <a:ext cx="5581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lang="en-US" sz="1400" b="1" dirty="0" smtClean="0"/>
                <a:t>~ 180</a:t>
              </a:r>
              <a:endParaRPr lang="en-US" sz="1400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944659" y="5301208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2627784" y="5445224"/>
              <a:ext cx="748923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400" b="1" dirty="0" smtClean="0"/>
                <a:t>Q4/2014</a:t>
              </a:r>
            </a:p>
            <a:p>
              <a:pPr lvl="0"/>
              <a:r>
                <a:rPr lang="en-US" sz="1400" b="1" dirty="0" smtClean="0"/>
                <a:t>Q2/2015</a:t>
              </a:r>
            </a:p>
            <a:p>
              <a:pPr lvl="0"/>
              <a:endParaRPr lang="en-US" sz="1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65322" y="3073860"/>
            <a:ext cx="4335430" cy="2679141"/>
            <a:chOff x="765322" y="3073860"/>
            <a:chExt cx="4335430" cy="2679141"/>
          </a:xfrm>
        </p:grpSpPr>
        <p:sp>
          <p:nvSpPr>
            <p:cNvPr id="33" name="Oval 32"/>
            <p:cNvSpPr/>
            <p:nvPr/>
          </p:nvSpPr>
          <p:spPr>
            <a:xfrm>
              <a:off x="3797100" y="3073860"/>
              <a:ext cx="288365" cy="28836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3941283" y="3218042"/>
              <a:ext cx="1159469" cy="2110175"/>
            </a:xfrm>
            <a:custGeom>
              <a:avLst/>
              <a:gdLst>
                <a:gd name="connsiteX0" fmla="*/ 0 w 1159469"/>
                <a:gd name="connsiteY0" fmla="*/ 0 h 2110175"/>
                <a:gd name="connsiteX1" fmla="*/ 1159469 w 1159469"/>
                <a:gd name="connsiteY1" fmla="*/ 0 h 2110175"/>
                <a:gd name="connsiteX2" fmla="*/ 1159469 w 1159469"/>
                <a:gd name="connsiteY2" fmla="*/ 2110175 h 2110175"/>
                <a:gd name="connsiteX3" fmla="*/ 0 w 1159469"/>
                <a:gd name="connsiteY3" fmla="*/ 2110175 h 2110175"/>
                <a:gd name="connsiteX4" fmla="*/ 0 w 1159469"/>
                <a:gd name="connsiteY4" fmla="*/ 0 h 211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9469" h="2110175">
                  <a:moveTo>
                    <a:pt x="0" y="0"/>
                  </a:moveTo>
                  <a:lnTo>
                    <a:pt x="1159469" y="0"/>
                  </a:lnTo>
                  <a:lnTo>
                    <a:pt x="1159469" y="2110175"/>
                  </a:lnTo>
                  <a:lnTo>
                    <a:pt x="0" y="21101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799" tIns="0" rIns="0" bIns="0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DHBW RV</a:t>
              </a: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WI2013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1437768" y="3205568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Rectangle 80"/>
            <p:cNvSpPr/>
            <p:nvPr/>
          </p:nvSpPr>
          <p:spPr>
            <a:xfrm>
              <a:off x="765322" y="3127391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lang="en-US" sz="1400" b="1" dirty="0" smtClean="0"/>
                <a:t>~ 1.300</a:t>
              </a:r>
              <a:endParaRPr lang="en-US" sz="1400" b="1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3928" y="5308616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3635896" y="5445224"/>
              <a:ext cx="7906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400" b="1" dirty="0"/>
                <a:t>Q1/2016 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65322" y="2626292"/>
            <a:ext cx="5654189" cy="3126709"/>
            <a:chOff x="765322" y="2626292"/>
            <a:chExt cx="5654189" cy="3126709"/>
          </a:xfrm>
        </p:grpSpPr>
        <p:sp>
          <p:nvSpPr>
            <p:cNvPr id="35" name="Oval 34"/>
            <p:cNvSpPr/>
            <p:nvPr/>
          </p:nvSpPr>
          <p:spPr>
            <a:xfrm>
              <a:off x="4914517" y="2626292"/>
              <a:ext cx="372472" cy="3724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5076056" y="2857527"/>
              <a:ext cx="1343455" cy="2515689"/>
            </a:xfrm>
            <a:custGeom>
              <a:avLst/>
              <a:gdLst>
                <a:gd name="connsiteX0" fmla="*/ 0 w 1201523"/>
                <a:gd name="connsiteY0" fmla="*/ 0 h 2515689"/>
                <a:gd name="connsiteX1" fmla="*/ 1201523 w 1201523"/>
                <a:gd name="connsiteY1" fmla="*/ 0 h 2515689"/>
                <a:gd name="connsiteX2" fmla="*/ 1201523 w 1201523"/>
                <a:gd name="connsiteY2" fmla="*/ 2515689 h 2515689"/>
                <a:gd name="connsiteX3" fmla="*/ 0 w 1201523"/>
                <a:gd name="connsiteY3" fmla="*/ 2515689 h 2515689"/>
                <a:gd name="connsiteX4" fmla="*/ 0 w 1201523"/>
                <a:gd name="connsiteY4" fmla="*/ 0 h 251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1523" h="2515689">
                  <a:moveTo>
                    <a:pt x="0" y="0"/>
                  </a:moveTo>
                  <a:lnTo>
                    <a:pt x="1201523" y="0"/>
                  </a:lnTo>
                  <a:lnTo>
                    <a:pt x="1201523" y="2515689"/>
                  </a:lnTo>
                  <a:lnTo>
                    <a:pt x="0" y="25156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7365" tIns="0" rIns="0" bIns="0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DHBW </a:t>
              </a:r>
              <a:r>
                <a:rPr lang="en-US" sz="1600" b="1" dirty="0" smtClean="0"/>
                <a:t>RV+FN </a:t>
              </a:r>
              <a:r>
                <a:rPr lang="en-US" sz="1600" kern="1200" dirty="0" smtClean="0"/>
                <a:t>WI2013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1437768" y="2870352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Rectangle 81"/>
            <p:cNvSpPr/>
            <p:nvPr/>
          </p:nvSpPr>
          <p:spPr>
            <a:xfrm>
              <a:off x="765322" y="2792247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lang="en-US" sz="1400" b="1" dirty="0" smtClean="0"/>
                <a:t>~ 1.800</a:t>
              </a:r>
              <a:endParaRPr lang="en-US" sz="14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068648" y="5308616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4759181" y="5445224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400" b="1" dirty="0"/>
                <a:t>Q3/2016</a:t>
              </a:r>
              <a:endParaRPr lang="en-US" sz="1400" b="1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83568" y="2327413"/>
            <a:ext cx="6820231" cy="3641031"/>
            <a:chOff x="683568" y="2327413"/>
            <a:chExt cx="6820231" cy="3641031"/>
          </a:xfrm>
        </p:grpSpPr>
        <p:sp>
          <p:nvSpPr>
            <p:cNvPr id="37" name="Oval 36"/>
            <p:cNvSpPr/>
            <p:nvPr/>
          </p:nvSpPr>
          <p:spPr>
            <a:xfrm>
              <a:off x="6064975" y="2327413"/>
              <a:ext cx="474601" cy="47460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6302276" y="2564714"/>
              <a:ext cx="1201523" cy="2763503"/>
            </a:xfrm>
            <a:custGeom>
              <a:avLst/>
              <a:gdLst>
                <a:gd name="connsiteX0" fmla="*/ 0 w 1201523"/>
                <a:gd name="connsiteY0" fmla="*/ 0 h 2763503"/>
                <a:gd name="connsiteX1" fmla="*/ 1201523 w 1201523"/>
                <a:gd name="connsiteY1" fmla="*/ 0 h 2763503"/>
                <a:gd name="connsiteX2" fmla="*/ 1201523 w 1201523"/>
                <a:gd name="connsiteY2" fmla="*/ 2763503 h 2763503"/>
                <a:gd name="connsiteX3" fmla="*/ 0 w 1201523"/>
                <a:gd name="connsiteY3" fmla="*/ 2763503 h 2763503"/>
                <a:gd name="connsiteX4" fmla="*/ 0 w 1201523"/>
                <a:gd name="connsiteY4" fmla="*/ 0 h 27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1523" h="2763503">
                  <a:moveTo>
                    <a:pt x="0" y="0"/>
                  </a:moveTo>
                  <a:lnTo>
                    <a:pt x="1201523" y="0"/>
                  </a:lnTo>
                  <a:lnTo>
                    <a:pt x="1201523" y="2763503"/>
                  </a:lnTo>
                  <a:lnTo>
                    <a:pt x="0" y="27635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1482" tIns="0" rIns="0" bIns="0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DHBW </a:t>
              </a:r>
              <a:r>
                <a:rPr lang="en-US" sz="1600" b="1" dirty="0" err="1"/>
                <a:t>gesamt</a:t>
              </a:r>
              <a:endParaRPr lang="en-US" sz="1600" b="1" dirty="0"/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WI2014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1437768" y="2564904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ectangle 82"/>
            <p:cNvSpPr/>
            <p:nvPr/>
          </p:nvSpPr>
          <p:spPr>
            <a:xfrm>
              <a:off x="683568" y="2492896"/>
              <a:ext cx="7633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lang="en-US" sz="1400" b="1" dirty="0" smtClean="0"/>
                <a:t>~ 15.000</a:t>
              </a:r>
              <a:endParaRPr lang="en-US" sz="1400" b="1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6292784" y="5308616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012160" y="5445224"/>
              <a:ext cx="9501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400" b="1" dirty="0" smtClean="0"/>
                <a:t>Q4/2016</a:t>
              </a:r>
            </a:p>
            <a:p>
              <a:pPr lvl="0"/>
              <a:r>
                <a:rPr lang="en-US" sz="1400" b="1" dirty="0" smtClean="0"/>
                <a:t>Q2/2017</a:t>
              </a:r>
              <a:endParaRPr lang="en-US" sz="1400" b="1" dirty="0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7380312" y="5425479"/>
            <a:ext cx="1152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err="1" smtClean="0">
                <a:solidFill>
                  <a:schemeClr val="accent2"/>
                </a:solidFill>
              </a:rPr>
              <a:t>Zeit</a:t>
            </a:r>
            <a:r>
              <a:rPr lang="en-US" sz="1400" b="1" dirty="0" smtClean="0">
                <a:solidFill>
                  <a:schemeClr val="accent2"/>
                </a:solidFill>
              </a:rPr>
              <a:t>*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-36512" y="5949280"/>
            <a:ext cx="147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1050" b="1" dirty="0" smtClean="0"/>
              <a:t>*</a:t>
            </a:r>
            <a:r>
              <a:rPr lang="en-US" sz="1050" b="1" dirty="0" err="1" smtClean="0"/>
              <a:t>Nicht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maßstabsgetreu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44640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Erfolgsfaktoren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zur</a:t>
            </a:r>
            <a:r>
              <a:rPr lang="en-US" dirty="0"/>
              <a:t> </a:t>
            </a:r>
            <a:r>
              <a:rPr lang="en-US" dirty="0" err="1" smtClean="0"/>
              <a:t>Umsetzung</a:t>
            </a:r>
            <a:r>
              <a:rPr lang="en-US" dirty="0" smtClean="0"/>
              <a:t> der Vision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26.07.2014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7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09600" y="2047875"/>
            <a:ext cx="2476500" cy="1485899"/>
          </a:xfrm>
          <a:custGeom>
            <a:avLst/>
            <a:gdLst>
              <a:gd name="connsiteX0" fmla="*/ 0 w 2476500"/>
              <a:gd name="connsiteY0" fmla="*/ 0 h 1485899"/>
              <a:gd name="connsiteX1" fmla="*/ 2476500 w 2476500"/>
              <a:gd name="connsiteY1" fmla="*/ 0 h 1485899"/>
              <a:gd name="connsiteX2" fmla="*/ 2476500 w 2476500"/>
              <a:gd name="connsiteY2" fmla="*/ 1485899 h 1485899"/>
              <a:gd name="connsiteX3" fmla="*/ 0 w 2476500"/>
              <a:gd name="connsiteY3" fmla="*/ 1485899 h 1485899"/>
              <a:gd name="connsiteX4" fmla="*/ 0 w 2476500"/>
              <a:gd name="connsiteY4" fmla="*/ 0 h 148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1485899">
                <a:moveTo>
                  <a:pt x="0" y="0"/>
                </a:moveTo>
                <a:lnTo>
                  <a:pt x="2476500" y="0"/>
                </a:lnTo>
                <a:lnTo>
                  <a:pt x="2476500" y="1485899"/>
                </a:lnTo>
                <a:lnTo>
                  <a:pt x="0" y="14858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Zusätzliche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Motivationsfaktoren</a:t>
            </a:r>
            <a:endParaRPr lang="en-US" sz="2400" kern="1200" dirty="0"/>
          </a:p>
        </p:txBody>
      </p:sp>
      <p:sp>
        <p:nvSpPr>
          <p:cNvPr id="9" name="Freeform 8"/>
          <p:cNvSpPr/>
          <p:nvPr/>
        </p:nvSpPr>
        <p:spPr>
          <a:xfrm>
            <a:off x="3333749" y="2047875"/>
            <a:ext cx="2476500" cy="1485899"/>
          </a:xfrm>
          <a:custGeom>
            <a:avLst/>
            <a:gdLst>
              <a:gd name="connsiteX0" fmla="*/ 0 w 2476500"/>
              <a:gd name="connsiteY0" fmla="*/ 0 h 1485899"/>
              <a:gd name="connsiteX1" fmla="*/ 2476500 w 2476500"/>
              <a:gd name="connsiteY1" fmla="*/ 0 h 1485899"/>
              <a:gd name="connsiteX2" fmla="*/ 2476500 w 2476500"/>
              <a:gd name="connsiteY2" fmla="*/ 1485899 h 1485899"/>
              <a:gd name="connsiteX3" fmla="*/ 0 w 2476500"/>
              <a:gd name="connsiteY3" fmla="*/ 1485899 h 1485899"/>
              <a:gd name="connsiteX4" fmla="*/ 0 w 2476500"/>
              <a:gd name="connsiteY4" fmla="*/ 0 h 148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1485899">
                <a:moveTo>
                  <a:pt x="0" y="0"/>
                </a:moveTo>
                <a:lnTo>
                  <a:pt x="2476500" y="0"/>
                </a:lnTo>
                <a:lnTo>
                  <a:pt x="2476500" y="1485899"/>
                </a:lnTo>
                <a:lnTo>
                  <a:pt x="0" y="14858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smtClean="0"/>
              <a:t>Kontinuierliche Integration von Feedback</a:t>
            </a:r>
            <a:endParaRPr lang="en-US" sz="2400" kern="1200"/>
          </a:p>
        </p:txBody>
      </p:sp>
      <p:sp>
        <p:nvSpPr>
          <p:cNvPr id="10" name="Freeform 9"/>
          <p:cNvSpPr/>
          <p:nvPr/>
        </p:nvSpPr>
        <p:spPr>
          <a:xfrm>
            <a:off x="6057900" y="2047875"/>
            <a:ext cx="2476500" cy="1485899"/>
          </a:xfrm>
          <a:custGeom>
            <a:avLst/>
            <a:gdLst>
              <a:gd name="connsiteX0" fmla="*/ 0 w 2476500"/>
              <a:gd name="connsiteY0" fmla="*/ 0 h 1485899"/>
              <a:gd name="connsiteX1" fmla="*/ 2476500 w 2476500"/>
              <a:gd name="connsiteY1" fmla="*/ 0 h 1485899"/>
              <a:gd name="connsiteX2" fmla="*/ 2476500 w 2476500"/>
              <a:gd name="connsiteY2" fmla="*/ 1485899 h 1485899"/>
              <a:gd name="connsiteX3" fmla="*/ 0 w 2476500"/>
              <a:gd name="connsiteY3" fmla="*/ 1485899 h 1485899"/>
              <a:gd name="connsiteX4" fmla="*/ 0 w 2476500"/>
              <a:gd name="connsiteY4" fmla="*/ 0 h 148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1485899">
                <a:moveTo>
                  <a:pt x="0" y="0"/>
                </a:moveTo>
                <a:lnTo>
                  <a:pt x="2476500" y="0"/>
                </a:lnTo>
                <a:lnTo>
                  <a:pt x="2476500" y="1485899"/>
                </a:lnTo>
                <a:lnTo>
                  <a:pt x="0" y="14858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smtClean="0"/>
              <a:t>Steigerung des Bekanntheitsgrades</a:t>
            </a:r>
            <a:endParaRPr lang="en-US" sz="2400" kern="1200"/>
          </a:p>
        </p:txBody>
      </p:sp>
      <p:sp>
        <p:nvSpPr>
          <p:cNvPr id="11" name="Freeform 10"/>
          <p:cNvSpPr/>
          <p:nvPr/>
        </p:nvSpPr>
        <p:spPr>
          <a:xfrm>
            <a:off x="1971674" y="3781425"/>
            <a:ext cx="2476500" cy="1485899"/>
          </a:xfrm>
          <a:custGeom>
            <a:avLst/>
            <a:gdLst>
              <a:gd name="connsiteX0" fmla="*/ 0 w 2476500"/>
              <a:gd name="connsiteY0" fmla="*/ 0 h 1485899"/>
              <a:gd name="connsiteX1" fmla="*/ 2476500 w 2476500"/>
              <a:gd name="connsiteY1" fmla="*/ 0 h 1485899"/>
              <a:gd name="connsiteX2" fmla="*/ 2476500 w 2476500"/>
              <a:gd name="connsiteY2" fmla="*/ 1485899 h 1485899"/>
              <a:gd name="connsiteX3" fmla="*/ 0 w 2476500"/>
              <a:gd name="connsiteY3" fmla="*/ 1485899 h 1485899"/>
              <a:gd name="connsiteX4" fmla="*/ 0 w 2476500"/>
              <a:gd name="connsiteY4" fmla="*/ 0 h 148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1485899">
                <a:moveTo>
                  <a:pt x="0" y="0"/>
                </a:moveTo>
                <a:lnTo>
                  <a:pt x="2476500" y="0"/>
                </a:lnTo>
                <a:lnTo>
                  <a:pt x="2476500" y="1485899"/>
                </a:lnTo>
                <a:lnTo>
                  <a:pt x="0" y="14858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Nutzergesteuerte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Generierung</a:t>
            </a:r>
            <a:r>
              <a:rPr lang="en-US" sz="2400" kern="1200" dirty="0" smtClean="0"/>
              <a:t> </a:t>
            </a:r>
            <a:r>
              <a:rPr lang="en-US" sz="2400" kern="1200" dirty="0" smtClean="0"/>
              <a:t>und </a:t>
            </a:r>
            <a:r>
              <a:rPr lang="en-US" sz="2400" kern="1200" dirty="0" err="1" smtClean="0"/>
              <a:t>Evaluierung</a:t>
            </a:r>
            <a:r>
              <a:rPr lang="en-US" sz="2400" dirty="0"/>
              <a:t> </a:t>
            </a:r>
            <a:r>
              <a:rPr lang="en-US" sz="2400" kern="1200" dirty="0" smtClean="0"/>
              <a:t>von </a:t>
            </a:r>
            <a:r>
              <a:rPr lang="en-US" sz="2400" kern="1200" dirty="0" err="1" smtClean="0"/>
              <a:t>Fragen</a:t>
            </a:r>
            <a:endParaRPr lang="en-US" sz="24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4695825" y="3781424"/>
            <a:ext cx="2476500" cy="1485899"/>
          </a:xfrm>
          <a:custGeom>
            <a:avLst/>
            <a:gdLst>
              <a:gd name="connsiteX0" fmla="*/ 0 w 2476500"/>
              <a:gd name="connsiteY0" fmla="*/ 0 h 1485899"/>
              <a:gd name="connsiteX1" fmla="*/ 2476500 w 2476500"/>
              <a:gd name="connsiteY1" fmla="*/ 0 h 1485899"/>
              <a:gd name="connsiteX2" fmla="*/ 2476500 w 2476500"/>
              <a:gd name="connsiteY2" fmla="*/ 1485899 h 1485899"/>
              <a:gd name="connsiteX3" fmla="*/ 0 w 2476500"/>
              <a:gd name="connsiteY3" fmla="*/ 1485899 h 1485899"/>
              <a:gd name="connsiteX4" fmla="*/ 0 w 2476500"/>
              <a:gd name="connsiteY4" fmla="*/ 0 h 148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1485899">
                <a:moveTo>
                  <a:pt x="0" y="0"/>
                </a:moveTo>
                <a:lnTo>
                  <a:pt x="2476500" y="0"/>
                </a:lnTo>
                <a:lnTo>
                  <a:pt x="2476500" y="1485899"/>
                </a:lnTo>
                <a:lnTo>
                  <a:pt x="0" y="14858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Fortsetzung</a:t>
            </a:r>
            <a:r>
              <a:rPr lang="en-US" sz="2400" kern="1200" dirty="0" smtClean="0"/>
              <a:t> von </a:t>
            </a:r>
            <a:r>
              <a:rPr lang="en-US" sz="2400" kern="1200" dirty="0" err="1" smtClean="0"/>
              <a:t>Studiduell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durch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regelmäßige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Übergabe</a:t>
            </a:r>
            <a:r>
              <a:rPr lang="en-US" sz="2400" kern="1200" dirty="0" smtClean="0"/>
              <a:t> 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376193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Nachfolger gesucht!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26.07.2014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01530"/>
            <a:ext cx="6124735" cy="4159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feld 7"/>
          <p:cNvSpPr txBox="1"/>
          <p:nvPr/>
        </p:nvSpPr>
        <p:spPr>
          <a:xfrm>
            <a:off x="6336704" y="1772816"/>
            <a:ext cx="2843808" cy="425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b="1" spc="30"/>
              <a:t>Du willst </a:t>
            </a:r>
            <a:r>
              <a:rPr lang="en-US" sz="2400" b="1" spc="30" smtClean="0"/>
              <a:t>Teil </a:t>
            </a:r>
            <a:r>
              <a:rPr lang="en-US" sz="2400" b="1" spc="30"/>
              <a:t>des Teams </a:t>
            </a:r>
            <a:r>
              <a:rPr lang="en-US" sz="2400" b="1" spc="30" smtClean="0"/>
              <a:t>werden?</a:t>
            </a: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endParaRPr lang="en-US" sz="2400" b="1" spc="30" smtClean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endParaRPr lang="en-US" sz="2400" b="1" spc="30" smtClean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endParaRPr lang="en-US" sz="2400" b="1" spc="3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endParaRPr lang="en-US" sz="2400" b="1" spc="30" smtClean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000" u="sng" spc="30" smtClean="0"/>
              <a:t>Kontakt</a:t>
            </a:r>
            <a:r>
              <a:rPr lang="en-US" sz="2000" u="sng" spc="30"/>
              <a:t>: </a:t>
            </a:r>
            <a:endParaRPr lang="en-US" sz="2000" u="sng" spc="30" smtClean="0"/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000" spc="30" smtClean="0"/>
              <a:t>studiduell@gmail.com</a:t>
            </a:r>
            <a:endParaRPr lang="en-US" sz="2000" spc="30"/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000" spc="30" smtClean="0"/>
              <a:t>www.studiduell-app.de</a:t>
            </a:r>
            <a:endParaRPr lang="en-US" sz="2000" spc="3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951" y="2843098"/>
            <a:ext cx="200052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3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390</Words>
  <Application>Microsoft Office PowerPoint</Application>
  <PresentationFormat>On-screen Show (4:3)</PresentationFormat>
  <Paragraphs>116</Paragraphs>
  <Slides>8</Slides>
  <Notes>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Horizon</vt:lpstr>
      <vt:lpstr>Vorstellung – Projekt Studiduell</vt:lpstr>
      <vt:lpstr>Agenda</vt:lpstr>
      <vt:lpstr>Was ist studiduell?</vt:lpstr>
      <vt:lpstr>Was ist Studiduell?</vt:lpstr>
      <vt:lpstr>Produktpräsentation – Studiduell</vt:lpstr>
      <vt:lpstr>Vision</vt:lpstr>
      <vt:lpstr>Erfolgsfaktoren  zur Umsetzung der Vision</vt:lpstr>
      <vt:lpstr>Nachfolger gesucht!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Philipp.Friese</dc:creator>
  <cp:lastModifiedBy>paul.kotte</cp:lastModifiedBy>
  <cp:revision>56</cp:revision>
  <dcterms:created xsi:type="dcterms:W3CDTF">2014-03-23T15:41:39Z</dcterms:created>
  <dcterms:modified xsi:type="dcterms:W3CDTF">2014-07-23T16:28:54Z</dcterms:modified>
</cp:coreProperties>
</file>