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86" r:id="rId4"/>
    <p:sldId id="287" r:id="rId5"/>
    <p:sldId id="288" r:id="rId6"/>
    <p:sldId id="289" r:id="rId7"/>
    <p:sldId id="291" r:id="rId8"/>
    <p:sldId id="278" r:id="rId9"/>
    <p:sldId id="294" r:id="rId10"/>
    <p:sldId id="284" r:id="rId11"/>
    <p:sldId id="292" r:id="rId12"/>
    <p:sldId id="266" r:id="rId13"/>
    <p:sldId id="290" r:id="rId14"/>
    <p:sldId id="276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494" autoAdjust="0"/>
  </p:normalViewPr>
  <p:slideViewPr>
    <p:cSldViewPr>
      <p:cViewPr>
        <p:scale>
          <a:sx n="75" d="100"/>
          <a:sy n="75" d="100"/>
        </p:scale>
        <p:origin x="-11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53008-B2BA-4764-A53A-139104551C90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6779172-05E5-46EC-90F9-39814294B16B}">
      <dgm:prSet phldrT="[Text]" custT="1"/>
      <dgm:spPr/>
      <dgm:t>
        <a:bodyPr/>
        <a:lstStyle/>
        <a:p>
          <a:r>
            <a:rPr lang="de-DE" sz="1800" dirty="0" smtClean="0"/>
            <a:t>App</a:t>
          </a:r>
          <a:endParaRPr lang="de-DE" sz="1800" dirty="0"/>
        </a:p>
      </dgm:t>
    </dgm:pt>
    <dgm:pt modelId="{955FB8EA-396B-4719-A6F8-569412AC81D6}" type="parTrans" cxnId="{1528323E-0772-4E92-A6C4-6203A8D1FCA6}">
      <dgm:prSet/>
      <dgm:spPr/>
      <dgm:t>
        <a:bodyPr/>
        <a:lstStyle/>
        <a:p>
          <a:endParaRPr lang="de-DE"/>
        </a:p>
      </dgm:t>
    </dgm:pt>
    <dgm:pt modelId="{7BE1457E-91E0-41EF-AC7E-B5C838B1663F}" type="sibTrans" cxnId="{1528323E-0772-4E92-A6C4-6203A8D1FCA6}">
      <dgm:prSet/>
      <dgm:spPr/>
      <dgm:t>
        <a:bodyPr/>
        <a:lstStyle/>
        <a:p>
          <a:endParaRPr lang="de-DE"/>
        </a:p>
      </dgm:t>
    </dgm:pt>
    <dgm:pt modelId="{1EB40678-B874-4C86-B461-5BB2E74DCAD4}">
      <dgm:prSet phldrT="[Text]" custT="1"/>
      <dgm:spPr/>
      <dgm:t>
        <a:bodyPr/>
        <a:lstStyle/>
        <a:p>
          <a:r>
            <a:rPr lang="de-DE" sz="1800" dirty="0" smtClean="0"/>
            <a:t>Server</a:t>
          </a:r>
          <a:endParaRPr lang="de-DE" sz="1800" dirty="0"/>
        </a:p>
      </dgm:t>
    </dgm:pt>
    <dgm:pt modelId="{F789B0EE-C91F-40B5-BB46-CA829B40FC2B}" type="parTrans" cxnId="{D6A9D7C7-F640-421A-86ED-368675AADAAE}">
      <dgm:prSet/>
      <dgm:spPr/>
      <dgm:t>
        <a:bodyPr/>
        <a:lstStyle/>
        <a:p>
          <a:endParaRPr lang="de-DE"/>
        </a:p>
      </dgm:t>
    </dgm:pt>
    <dgm:pt modelId="{8BDE4BF6-EDB3-4EB3-BB2D-DD79150B5C51}" type="sibTrans" cxnId="{D6A9D7C7-F640-421A-86ED-368675AADAAE}">
      <dgm:prSet/>
      <dgm:spPr/>
      <dgm:t>
        <a:bodyPr/>
        <a:lstStyle/>
        <a:p>
          <a:endParaRPr lang="de-DE"/>
        </a:p>
      </dgm:t>
    </dgm:pt>
    <dgm:pt modelId="{E3DE8230-F4F3-4C92-BA9A-3CCE6735673F}">
      <dgm:prSet phldrT="[Text]" custT="1"/>
      <dgm:spPr/>
      <dgm:t>
        <a:bodyPr/>
        <a:lstStyle/>
        <a:p>
          <a:r>
            <a:rPr lang="de-DE" sz="1800" dirty="0" smtClean="0"/>
            <a:t>Inhalte (Fragen)</a:t>
          </a:r>
          <a:endParaRPr lang="de-DE" sz="1800" dirty="0"/>
        </a:p>
      </dgm:t>
    </dgm:pt>
    <dgm:pt modelId="{A9723A5F-ADF2-41EC-95FE-107FDBB9A5FF}" type="parTrans" cxnId="{949DB22B-D66A-4538-B727-B28D6A7F2885}">
      <dgm:prSet/>
      <dgm:spPr/>
      <dgm:t>
        <a:bodyPr/>
        <a:lstStyle/>
        <a:p>
          <a:endParaRPr lang="de-DE"/>
        </a:p>
      </dgm:t>
    </dgm:pt>
    <dgm:pt modelId="{35FB2631-6F7A-484A-A5F7-F031B4480E39}" type="sibTrans" cxnId="{949DB22B-D66A-4538-B727-B28D6A7F2885}">
      <dgm:prSet/>
      <dgm:spPr/>
      <dgm:t>
        <a:bodyPr/>
        <a:lstStyle/>
        <a:p>
          <a:endParaRPr lang="de-DE"/>
        </a:p>
      </dgm:t>
    </dgm:pt>
    <dgm:pt modelId="{F78BE2B8-FAEB-41CF-AA5C-A9459CF403A0}">
      <dgm:prSet phldrT="[Text]" custT="1"/>
      <dgm:spPr/>
      <dgm:t>
        <a:bodyPr/>
        <a:lstStyle/>
        <a:p>
          <a:r>
            <a:rPr lang="de-DE" sz="1800" dirty="0" smtClean="0"/>
            <a:t>Website</a:t>
          </a:r>
          <a:endParaRPr lang="de-DE" sz="1800" dirty="0"/>
        </a:p>
      </dgm:t>
    </dgm:pt>
    <dgm:pt modelId="{D6130FB3-5FAF-48C1-88C2-C0637910A744}" type="parTrans" cxnId="{9A0576CA-30D7-473A-8F0B-7D110CA35BA6}">
      <dgm:prSet/>
      <dgm:spPr/>
      <dgm:t>
        <a:bodyPr/>
        <a:lstStyle/>
        <a:p>
          <a:endParaRPr lang="de-DE"/>
        </a:p>
      </dgm:t>
    </dgm:pt>
    <dgm:pt modelId="{7D32E5F0-DFA8-4556-80AE-6652154255C0}" type="sibTrans" cxnId="{9A0576CA-30D7-473A-8F0B-7D110CA35BA6}">
      <dgm:prSet/>
      <dgm:spPr/>
      <dgm:t>
        <a:bodyPr/>
        <a:lstStyle/>
        <a:p>
          <a:endParaRPr lang="de-DE"/>
        </a:p>
      </dgm:t>
    </dgm:pt>
    <dgm:pt modelId="{84074390-AB96-4FCA-9817-1BD6322F361F}">
      <dgm:prSet phldrT="[Text]" custT="1"/>
      <dgm:spPr/>
      <dgm:t>
        <a:bodyPr/>
        <a:lstStyle/>
        <a:p>
          <a:r>
            <a:rPr lang="de-DE" sz="1800" smtClean="0"/>
            <a:t>Dokumen-tation</a:t>
          </a:r>
          <a:endParaRPr lang="de-DE" sz="1800" dirty="0"/>
        </a:p>
      </dgm:t>
    </dgm:pt>
    <dgm:pt modelId="{B7CB0306-5B46-448B-8F74-F07D1168910D}" type="parTrans" cxnId="{4BEA3A04-3FB0-4D20-ACEB-0907AB4F3233}">
      <dgm:prSet/>
      <dgm:spPr/>
      <dgm:t>
        <a:bodyPr/>
        <a:lstStyle/>
        <a:p>
          <a:endParaRPr lang="de-DE"/>
        </a:p>
      </dgm:t>
    </dgm:pt>
    <dgm:pt modelId="{97EC66AE-0B5D-4CC5-A072-CD8E5575E67E}" type="sibTrans" cxnId="{4BEA3A04-3FB0-4D20-ACEB-0907AB4F3233}">
      <dgm:prSet/>
      <dgm:spPr/>
      <dgm:t>
        <a:bodyPr/>
        <a:lstStyle/>
        <a:p>
          <a:endParaRPr lang="de-DE"/>
        </a:p>
      </dgm:t>
    </dgm:pt>
    <dgm:pt modelId="{0EAC14DD-4217-40AC-A88E-74102AEC66EA}">
      <dgm:prSet phldrT="[Text]" custT="1"/>
      <dgm:spPr/>
      <dgm:t>
        <a:bodyPr/>
        <a:lstStyle/>
        <a:p>
          <a:r>
            <a:rPr lang="de-DE" sz="1800" dirty="0" smtClean="0"/>
            <a:t>Produkt-Trailer</a:t>
          </a:r>
          <a:endParaRPr lang="de-DE" sz="1800" dirty="0"/>
        </a:p>
      </dgm:t>
    </dgm:pt>
    <dgm:pt modelId="{83054910-319B-4D5D-AA1F-01FDFDD39572}" type="parTrans" cxnId="{5EF53F5F-35F0-45D4-93C7-9FD9FEEF2FDA}">
      <dgm:prSet/>
      <dgm:spPr/>
      <dgm:t>
        <a:bodyPr/>
        <a:lstStyle/>
        <a:p>
          <a:endParaRPr lang="de-DE"/>
        </a:p>
      </dgm:t>
    </dgm:pt>
    <dgm:pt modelId="{3FCA3503-AF7C-41FC-AF60-8578727DBCF0}" type="sibTrans" cxnId="{5EF53F5F-35F0-45D4-93C7-9FD9FEEF2FDA}">
      <dgm:prSet/>
      <dgm:spPr/>
      <dgm:t>
        <a:bodyPr/>
        <a:lstStyle/>
        <a:p>
          <a:endParaRPr lang="de-DE"/>
        </a:p>
      </dgm:t>
    </dgm:pt>
    <dgm:pt modelId="{A31D664C-3979-4D22-9BA8-6A9D0ACF9F9D}" type="pres">
      <dgm:prSet presAssocID="{21453008-B2BA-4764-A53A-139104551C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AA8906-746B-479A-B85D-391A4EB14944}" type="pres">
      <dgm:prSet presAssocID="{D6779172-05E5-46EC-90F9-39814294B1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67B27D-310A-4908-A88E-F98E97D36E87}" type="pres">
      <dgm:prSet presAssocID="{D6779172-05E5-46EC-90F9-39814294B16B}" presName="spNode" presStyleCnt="0"/>
      <dgm:spPr/>
    </dgm:pt>
    <dgm:pt modelId="{F8D8ED5F-1475-462E-9EFF-43C815CB50AC}" type="pres">
      <dgm:prSet presAssocID="{7BE1457E-91E0-41EF-AC7E-B5C838B1663F}" presName="sibTrans" presStyleLbl="sibTrans1D1" presStyleIdx="0" presStyleCnt="6"/>
      <dgm:spPr/>
      <dgm:t>
        <a:bodyPr/>
        <a:lstStyle/>
        <a:p>
          <a:endParaRPr lang="de-DE"/>
        </a:p>
      </dgm:t>
    </dgm:pt>
    <dgm:pt modelId="{8023AC75-DA5A-405C-9EE7-CB97226BF179}" type="pres">
      <dgm:prSet presAssocID="{1EB40678-B874-4C86-B461-5BB2E74DCAD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9DEEBF-A5A3-47DF-B39B-E8DC00236EFC}" type="pres">
      <dgm:prSet presAssocID="{1EB40678-B874-4C86-B461-5BB2E74DCAD4}" presName="spNode" presStyleCnt="0"/>
      <dgm:spPr/>
    </dgm:pt>
    <dgm:pt modelId="{A11085DB-FEFF-44B2-BFAB-0904F655BE2E}" type="pres">
      <dgm:prSet presAssocID="{8BDE4BF6-EDB3-4EB3-BB2D-DD79150B5C51}" presName="sibTrans" presStyleLbl="sibTrans1D1" presStyleIdx="1" presStyleCnt="6"/>
      <dgm:spPr/>
      <dgm:t>
        <a:bodyPr/>
        <a:lstStyle/>
        <a:p>
          <a:endParaRPr lang="de-DE"/>
        </a:p>
      </dgm:t>
    </dgm:pt>
    <dgm:pt modelId="{D1089635-6A4D-447C-84EF-09F181E32976}" type="pres">
      <dgm:prSet presAssocID="{E3DE8230-F4F3-4C92-BA9A-3CCE673567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27139B-3695-4FA7-9EC3-D9150FE93395}" type="pres">
      <dgm:prSet presAssocID="{E3DE8230-F4F3-4C92-BA9A-3CCE6735673F}" presName="spNode" presStyleCnt="0"/>
      <dgm:spPr/>
    </dgm:pt>
    <dgm:pt modelId="{C144F3D6-1A36-4EDD-A6F0-9F9C466701A7}" type="pres">
      <dgm:prSet presAssocID="{35FB2631-6F7A-484A-A5F7-F031B4480E39}" presName="sibTrans" presStyleLbl="sibTrans1D1" presStyleIdx="2" presStyleCnt="6"/>
      <dgm:spPr/>
      <dgm:t>
        <a:bodyPr/>
        <a:lstStyle/>
        <a:p>
          <a:endParaRPr lang="de-DE"/>
        </a:p>
      </dgm:t>
    </dgm:pt>
    <dgm:pt modelId="{D9369DA6-DFD2-4D37-908E-DE80D6DE3AF1}" type="pres">
      <dgm:prSet presAssocID="{F78BE2B8-FAEB-41CF-AA5C-A9459CF403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F9503E-8A98-4E7A-8202-E7DEE406D269}" type="pres">
      <dgm:prSet presAssocID="{F78BE2B8-FAEB-41CF-AA5C-A9459CF403A0}" presName="spNode" presStyleCnt="0"/>
      <dgm:spPr/>
    </dgm:pt>
    <dgm:pt modelId="{E14E9F6E-4ED3-48A2-AE70-E1A58EB71DC0}" type="pres">
      <dgm:prSet presAssocID="{7D32E5F0-DFA8-4556-80AE-6652154255C0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E18D7BE-BCE6-4A22-997F-605F78A25415}" type="pres">
      <dgm:prSet presAssocID="{0EAC14DD-4217-40AC-A88E-74102AEC66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6DEB5-0337-41B8-9D80-81CF6CB29B01}" type="pres">
      <dgm:prSet presAssocID="{0EAC14DD-4217-40AC-A88E-74102AEC66EA}" presName="spNode" presStyleCnt="0"/>
      <dgm:spPr/>
    </dgm:pt>
    <dgm:pt modelId="{5DC74C96-7BF9-466E-B39D-99B1005971EF}" type="pres">
      <dgm:prSet presAssocID="{3FCA3503-AF7C-41FC-AF60-8578727DBCF0}" presName="sibTrans" presStyleLbl="sibTrans1D1" presStyleIdx="4" presStyleCnt="6"/>
      <dgm:spPr/>
      <dgm:t>
        <a:bodyPr/>
        <a:lstStyle/>
        <a:p>
          <a:endParaRPr lang="de-DE"/>
        </a:p>
      </dgm:t>
    </dgm:pt>
    <dgm:pt modelId="{BB70311C-ACD8-404A-ABD7-71E4BE3B8439}" type="pres">
      <dgm:prSet presAssocID="{84074390-AB96-4FCA-9817-1BD6322F361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77ECC9-D980-475F-80CF-55E990093896}" type="pres">
      <dgm:prSet presAssocID="{84074390-AB96-4FCA-9817-1BD6322F361F}" presName="spNode" presStyleCnt="0"/>
      <dgm:spPr/>
    </dgm:pt>
    <dgm:pt modelId="{33FB842C-1051-419E-BA30-F3FC9A4E4B67}" type="pres">
      <dgm:prSet presAssocID="{97EC66AE-0B5D-4CC5-A072-CD8E5575E67E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9A0576CA-30D7-473A-8F0B-7D110CA35BA6}" srcId="{21453008-B2BA-4764-A53A-139104551C90}" destId="{F78BE2B8-FAEB-41CF-AA5C-A9459CF403A0}" srcOrd="3" destOrd="0" parTransId="{D6130FB3-5FAF-48C1-88C2-C0637910A744}" sibTransId="{7D32E5F0-DFA8-4556-80AE-6652154255C0}"/>
    <dgm:cxn modelId="{38E09670-0E23-4865-B0B0-44BDBC4DFFFA}" type="presOf" srcId="{0EAC14DD-4217-40AC-A88E-74102AEC66EA}" destId="{FE18D7BE-BCE6-4A22-997F-605F78A25415}" srcOrd="0" destOrd="0" presId="urn:microsoft.com/office/officeart/2005/8/layout/cycle6"/>
    <dgm:cxn modelId="{D36991B9-42AB-4BC6-8F50-9A45C662BA8F}" type="presOf" srcId="{E3DE8230-F4F3-4C92-BA9A-3CCE6735673F}" destId="{D1089635-6A4D-447C-84EF-09F181E32976}" srcOrd="0" destOrd="0" presId="urn:microsoft.com/office/officeart/2005/8/layout/cycle6"/>
    <dgm:cxn modelId="{1C37A2F8-F8CD-489E-AA6F-E23BFEDE575C}" type="presOf" srcId="{35FB2631-6F7A-484A-A5F7-F031B4480E39}" destId="{C144F3D6-1A36-4EDD-A6F0-9F9C466701A7}" srcOrd="0" destOrd="0" presId="urn:microsoft.com/office/officeart/2005/8/layout/cycle6"/>
    <dgm:cxn modelId="{4BEA3A04-3FB0-4D20-ACEB-0907AB4F3233}" srcId="{21453008-B2BA-4764-A53A-139104551C90}" destId="{84074390-AB96-4FCA-9817-1BD6322F361F}" srcOrd="5" destOrd="0" parTransId="{B7CB0306-5B46-448B-8F74-F07D1168910D}" sibTransId="{97EC66AE-0B5D-4CC5-A072-CD8E5575E67E}"/>
    <dgm:cxn modelId="{8EE5A500-5EC1-4AC4-9230-48994D7329C9}" type="presOf" srcId="{8BDE4BF6-EDB3-4EB3-BB2D-DD79150B5C51}" destId="{A11085DB-FEFF-44B2-BFAB-0904F655BE2E}" srcOrd="0" destOrd="0" presId="urn:microsoft.com/office/officeart/2005/8/layout/cycle6"/>
    <dgm:cxn modelId="{840BB45D-E48B-4630-9DFD-78A6692DEC46}" type="presOf" srcId="{7D32E5F0-DFA8-4556-80AE-6652154255C0}" destId="{E14E9F6E-4ED3-48A2-AE70-E1A58EB71DC0}" srcOrd="0" destOrd="0" presId="urn:microsoft.com/office/officeart/2005/8/layout/cycle6"/>
    <dgm:cxn modelId="{B019699D-5002-4000-AA9A-E347717D8D13}" type="presOf" srcId="{F78BE2B8-FAEB-41CF-AA5C-A9459CF403A0}" destId="{D9369DA6-DFD2-4D37-908E-DE80D6DE3AF1}" srcOrd="0" destOrd="0" presId="urn:microsoft.com/office/officeart/2005/8/layout/cycle6"/>
    <dgm:cxn modelId="{081FCC13-27F7-445A-B54C-8E72663857B9}" type="presOf" srcId="{D6779172-05E5-46EC-90F9-39814294B16B}" destId="{E0AA8906-746B-479A-B85D-391A4EB14944}" srcOrd="0" destOrd="0" presId="urn:microsoft.com/office/officeart/2005/8/layout/cycle6"/>
    <dgm:cxn modelId="{BC246D84-56D3-40C0-BF5D-CBAD3F82DD49}" type="presOf" srcId="{21453008-B2BA-4764-A53A-139104551C90}" destId="{A31D664C-3979-4D22-9BA8-6A9D0ACF9F9D}" srcOrd="0" destOrd="0" presId="urn:microsoft.com/office/officeart/2005/8/layout/cycle6"/>
    <dgm:cxn modelId="{45B17662-B19F-4529-8953-448D9B06CAFE}" type="presOf" srcId="{1EB40678-B874-4C86-B461-5BB2E74DCAD4}" destId="{8023AC75-DA5A-405C-9EE7-CB97226BF179}" srcOrd="0" destOrd="0" presId="urn:microsoft.com/office/officeart/2005/8/layout/cycle6"/>
    <dgm:cxn modelId="{D6A9D7C7-F640-421A-86ED-368675AADAAE}" srcId="{21453008-B2BA-4764-A53A-139104551C90}" destId="{1EB40678-B874-4C86-B461-5BB2E74DCAD4}" srcOrd="1" destOrd="0" parTransId="{F789B0EE-C91F-40B5-BB46-CA829B40FC2B}" sibTransId="{8BDE4BF6-EDB3-4EB3-BB2D-DD79150B5C51}"/>
    <dgm:cxn modelId="{5EF53F5F-35F0-45D4-93C7-9FD9FEEF2FDA}" srcId="{21453008-B2BA-4764-A53A-139104551C90}" destId="{0EAC14DD-4217-40AC-A88E-74102AEC66EA}" srcOrd="4" destOrd="0" parTransId="{83054910-319B-4D5D-AA1F-01FDFDD39572}" sibTransId="{3FCA3503-AF7C-41FC-AF60-8578727DBCF0}"/>
    <dgm:cxn modelId="{6C9D5A61-8267-4A6B-B520-32C55AD285E4}" type="presOf" srcId="{7BE1457E-91E0-41EF-AC7E-B5C838B1663F}" destId="{F8D8ED5F-1475-462E-9EFF-43C815CB50AC}" srcOrd="0" destOrd="0" presId="urn:microsoft.com/office/officeart/2005/8/layout/cycle6"/>
    <dgm:cxn modelId="{B3F8D6D2-CB95-4130-8116-B0E3E2F4E969}" type="presOf" srcId="{84074390-AB96-4FCA-9817-1BD6322F361F}" destId="{BB70311C-ACD8-404A-ABD7-71E4BE3B8439}" srcOrd="0" destOrd="0" presId="urn:microsoft.com/office/officeart/2005/8/layout/cycle6"/>
    <dgm:cxn modelId="{949DB22B-D66A-4538-B727-B28D6A7F2885}" srcId="{21453008-B2BA-4764-A53A-139104551C90}" destId="{E3DE8230-F4F3-4C92-BA9A-3CCE6735673F}" srcOrd="2" destOrd="0" parTransId="{A9723A5F-ADF2-41EC-95FE-107FDBB9A5FF}" sibTransId="{35FB2631-6F7A-484A-A5F7-F031B4480E39}"/>
    <dgm:cxn modelId="{40A5400F-41BF-4A88-B3B1-21AFC39F6BC9}" type="presOf" srcId="{97EC66AE-0B5D-4CC5-A072-CD8E5575E67E}" destId="{33FB842C-1051-419E-BA30-F3FC9A4E4B67}" srcOrd="0" destOrd="0" presId="urn:microsoft.com/office/officeart/2005/8/layout/cycle6"/>
    <dgm:cxn modelId="{A77A8C03-6491-4BF9-A050-275BC2883578}" type="presOf" srcId="{3FCA3503-AF7C-41FC-AF60-8578727DBCF0}" destId="{5DC74C96-7BF9-466E-B39D-99B1005971EF}" srcOrd="0" destOrd="0" presId="urn:microsoft.com/office/officeart/2005/8/layout/cycle6"/>
    <dgm:cxn modelId="{1528323E-0772-4E92-A6C4-6203A8D1FCA6}" srcId="{21453008-B2BA-4764-A53A-139104551C90}" destId="{D6779172-05E5-46EC-90F9-39814294B16B}" srcOrd="0" destOrd="0" parTransId="{955FB8EA-396B-4719-A6F8-569412AC81D6}" sibTransId="{7BE1457E-91E0-41EF-AC7E-B5C838B1663F}"/>
    <dgm:cxn modelId="{983CCDAC-AD08-4A7D-BCAD-148B37A78DCC}" type="presParOf" srcId="{A31D664C-3979-4D22-9BA8-6A9D0ACF9F9D}" destId="{E0AA8906-746B-479A-B85D-391A4EB14944}" srcOrd="0" destOrd="0" presId="urn:microsoft.com/office/officeart/2005/8/layout/cycle6"/>
    <dgm:cxn modelId="{6BB86E77-E6CA-431D-B120-2E61F5BF8B2F}" type="presParOf" srcId="{A31D664C-3979-4D22-9BA8-6A9D0ACF9F9D}" destId="{0767B27D-310A-4908-A88E-F98E97D36E87}" srcOrd="1" destOrd="0" presId="urn:microsoft.com/office/officeart/2005/8/layout/cycle6"/>
    <dgm:cxn modelId="{E177AFF1-D03C-4822-9B5F-98C4B6636EC3}" type="presParOf" srcId="{A31D664C-3979-4D22-9BA8-6A9D0ACF9F9D}" destId="{F8D8ED5F-1475-462E-9EFF-43C815CB50AC}" srcOrd="2" destOrd="0" presId="urn:microsoft.com/office/officeart/2005/8/layout/cycle6"/>
    <dgm:cxn modelId="{09FFB91A-70D5-4403-9EAC-42C9EACC7D0C}" type="presParOf" srcId="{A31D664C-3979-4D22-9BA8-6A9D0ACF9F9D}" destId="{8023AC75-DA5A-405C-9EE7-CB97226BF179}" srcOrd="3" destOrd="0" presId="urn:microsoft.com/office/officeart/2005/8/layout/cycle6"/>
    <dgm:cxn modelId="{6D870B51-B3CC-4F53-AD55-0B61A478EAA6}" type="presParOf" srcId="{A31D664C-3979-4D22-9BA8-6A9D0ACF9F9D}" destId="{639DEEBF-A5A3-47DF-B39B-E8DC00236EFC}" srcOrd="4" destOrd="0" presId="urn:microsoft.com/office/officeart/2005/8/layout/cycle6"/>
    <dgm:cxn modelId="{BA71DDB9-08C7-425B-82CC-A89EAF3F6492}" type="presParOf" srcId="{A31D664C-3979-4D22-9BA8-6A9D0ACF9F9D}" destId="{A11085DB-FEFF-44B2-BFAB-0904F655BE2E}" srcOrd="5" destOrd="0" presId="urn:microsoft.com/office/officeart/2005/8/layout/cycle6"/>
    <dgm:cxn modelId="{16C53428-B7CD-4B5C-9C55-39B407774AA1}" type="presParOf" srcId="{A31D664C-3979-4D22-9BA8-6A9D0ACF9F9D}" destId="{D1089635-6A4D-447C-84EF-09F181E32976}" srcOrd="6" destOrd="0" presId="urn:microsoft.com/office/officeart/2005/8/layout/cycle6"/>
    <dgm:cxn modelId="{2C7F2FF7-4204-4E68-BBA8-1030238F9CA3}" type="presParOf" srcId="{A31D664C-3979-4D22-9BA8-6A9D0ACF9F9D}" destId="{4B27139B-3695-4FA7-9EC3-D9150FE93395}" srcOrd="7" destOrd="0" presId="urn:microsoft.com/office/officeart/2005/8/layout/cycle6"/>
    <dgm:cxn modelId="{67DB6A11-0FAF-4F01-8A45-0C94EDD28ACA}" type="presParOf" srcId="{A31D664C-3979-4D22-9BA8-6A9D0ACF9F9D}" destId="{C144F3D6-1A36-4EDD-A6F0-9F9C466701A7}" srcOrd="8" destOrd="0" presId="urn:microsoft.com/office/officeart/2005/8/layout/cycle6"/>
    <dgm:cxn modelId="{6D44402C-60BC-4B84-A384-55C3346EF355}" type="presParOf" srcId="{A31D664C-3979-4D22-9BA8-6A9D0ACF9F9D}" destId="{D9369DA6-DFD2-4D37-908E-DE80D6DE3AF1}" srcOrd="9" destOrd="0" presId="urn:microsoft.com/office/officeart/2005/8/layout/cycle6"/>
    <dgm:cxn modelId="{96E297AC-BF4B-4F94-B90F-FF990626778C}" type="presParOf" srcId="{A31D664C-3979-4D22-9BA8-6A9D0ACF9F9D}" destId="{04F9503E-8A98-4E7A-8202-E7DEE406D269}" srcOrd="10" destOrd="0" presId="urn:microsoft.com/office/officeart/2005/8/layout/cycle6"/>
    <dgm:cxn modelId="{ACE8D797-1A42-4173-81CE-8EFC9429293A}" type="presParOf" srcId="{A31D664C-3979-4D22-9BA8-6A9D0ACF9F9D}" destId="{E14E9F6E-4ED3-48A2-AE70-E1A58EB71DC0}" srcOrd="11" destOrd="0" presId="urn:microsoft.com/office/officeart/2005/8/layout/cycle6"/>
    <dgm:cxn modelId="{6A481943-8E5B-4447-9FD7-6EBEE368D0AD}" type="presParOf" srcId="{A31D664C-3979-4D22-9BA8-6A9D0ACF9F9D}" destId="{FE18D7BE-BCE6-4A22-997F-605F78A25415}" srcOrd="12" destOrd="0" presId="urn:microsoft.com/office/officeart/2005/8/layout/cycle6"/>
    <dgm:cxn modelId="{AF06C030-13C1-43D2-98C0-06E3AACDBFA2}" type="presParOf" srcId="{A31D664C-3979-4D22-9BA8-6A9D0ACF9F9D}" destId="{1A36DEB5-0337-41B8-9D80-81CF6CB29B01}" srcOrd="13" destOrd="0" presId="urn:microsoft.com/office/officeart/2005/8/layout/cycle6"/>
    <dgm:cxn modelId="{24AE2700-8331-4266-A4B3-BF33F0E03A72}" type="presParOf" srcId="{A31D664C-3979-4D22-9BA8-6A9D0ACF9F9D}" destId="{5DC74C96-7BF9-466E-B39D-99B1005971EF}" srcOrd="14" destOrd="0" presId="urn:microsoft.com/office/officeart/2005/8/layout/cycle6"/>
    <dgm:cxn modelId="{808B3257-235D-4D05-B7A9-73728CDDF102}" type="presParOf" srcId="{A31D664C-3979-4D22-9BA8-6A9D0ACF9F9D}" destId="{BB70311C-ACD8-404A-ABD7-71E4BE3B8439}" srcOrd="15" destOrd="0" presId="urn:microsoft.com/office/officeart/2005/8/layout/cycle6"/>
    <dgm:cxn modelId="{42B17143-86A9-4AB9-8FCB-8CF5ACA10450}" type="presParOf" srcId="{A31D664C-3979-4D22-9BA8-6A9D0ACF9F9D}" destId="{2877ECC9-D980-475F-80CF-55E990093896}" srcOrd="16" destOrd="0" presId="urn:microsoft.com/office/officeart/2005/8/layout/cycle6"/>
    <dgm:cxn modelId="{4DFFA64C-0484-4D2E-8CE3-D0FE0261B3ED}" type="presParOf" srcId="{A31D664C-3979-4D22-9BA8-6A9D0ACF9F9D}" destId="{33FB842C-1051-419E-BA30-F3FC9A4E4B6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220CD-195F-4F70-B795-4DCEB879C7D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F558-6C6C-4526-9BA5-0A745D86F318}">
      <dgm:prSet phldrT="[Text]"/>
      <dgm:spPr/>
      <dgm:t>
        <a:bodyPr/>
        <a:lstStyle/>
        <a:p>
          <a:r>
            <a:rPr lang="en-US" dirty="0" err="1" smtClean="0"/>
            <a:t>Zusätzliche</a:t>
          </a:r>
          <a:r>
            <a:rPr lang="en-US" dirty="0" smtClean="0"/>
            <a:t> </a:t>
          </a:r>
          <a:r>
            <a:rPr lang="en-US" dirty="0" err="1" smtClean="0"/>
            <a:t>Motivationsfaktoren</a:t>
          </a:r>
          <a:endParaRPr lang="en-US" dirty="0"/>
        </a:p>
      </dgm:t>
    </dgm:pt>
    <dgm:pt modelId="{A023958F-FB7B-485B-AA4A-7F4904AC226E}" type="parTrans" cxnId="{6E4B1942-5803-42D9-A6CD-1E75CA0C572D}">
      <dgm:prSet/>
      <dgm:spPr/>
      <dgm:t>
        <a:bodyPr/>
        <a:lstStyle/>
        <a:p>
          <a:endParaRPr lang="en-US"/>
        </a:p>
      </dgm:t>
    </dgm:pt>
    <dgm:pt modelId="{E78D9E37-7BBD-4BC4-932C-1EFDC3B1C908}" type="sibTrans" cxnId="{6E4B1942-5803-42D9-A6CD-1E75CA0C572D}">
      <dgm:prSet/>
      <dgm:spPr/>
      <dgm:t>
        <a:bodyPr/>
        <a:lstStyle/>
        <a:p>
          <a:endParaRPr lang="en-US"/>
        </a:p>
      </dgm:t>
    </dgm:pt>
    <dgm:pt modelId="{D0FAC896-BBBC-4343-8875-45A522B13284}">
      <dgm:prSet phldrT="[Text]"/>
      <dgm:spPr/>
      <dgm:t>
        <a:bodyPr/>
        <a:lstStyle/>
        <a:p>
          <a:r>
            <a:rPr lang="en-US" dirty="0" err="1" smtClean="0"/>
            <a:t>Kontinuierliche</a:t>
          </a:r>
          <a:r>
            <a:rPr lang="en-US" dirty="0" smtClean="0"/>
            <a:t> Integration von Feedback</a:t>
          </a:r>
          <a:endParaRPr lang="en-US" dirty="0"/>
        </a:p>
      </dgm:t>
    </dgm:pt>
    <dgm:pt modelId="{20D62DDF-6633-49E9-A11E-55017B2F8D31}" type="parTrans" cxnId="{DF2E0CA0-E9E3-4DAB-BE30-AAAF1E4F18B1}">
      <dgm:prSet/>
      <dgm:spPr/>
      <dgm:t>
        <a:bodyPr/>
        <a:lstStyle/>
        <a:p>
          <a:endParaRPr lang="en-US"/>
        </a:p>
      </dgm:t>
    </dgm:pt>
    <dgm:pt modelId="{0A7503A5-19F2-42C9-BD7A-7136A8FF9C57}" type="sibTrans" cxnId="{DF2E0CA0-E9E3-4DAB-BE30-AAAF1E4F18B1}">
      <dgm:prSet/>
      <dgm:spPr/>
      <dgm:t>
        <a:bodyPr/>
        <a:lstStyle/>
        <a:p>
          <a:endParaRPr lang="en-US"/>
        </a:p>
      </dgm:t>
    </dgm:pt>
    <dgm:pt modelId="{BB91052A-CD93-44A9-9AFF-FE0EB946AD44}">
      <dgm:prSet phldrT="[Text]"/>
      <dgm:spPr/>
      <dgm:t>
        <a:bodyPr/>
        <a:lstStyle/>
        <a:p>
          <a:r>
            <a:rPr lang="en-US" dirty="0" err="1" smtClean="0"/>
            <a:t>Nutzergesteuerte</a:t>
          </a:r>
          <a:r>
            <a:rPr lang="en-US" dirty="0" smtClean="0"/>
            <a:t> </a:t>
          </a:r>
          <a:r>
            <a:rPr lang="en-US" dirty="0" err="1" smtClean="0"/>
            <a:t>Generierung</a:t>
          </a:r>
          <a:r>
            <a:rPr lang="en-US" dirty="0" smtClean="0"/>
            <a:t> von </a:t>
          </a:r>
          <a:r>
            <a:rPr lang="en-US" dirty="0" err="1" smtClean="0"/>
            <a:t>Fragen</a:t>
          </a:r>
          <a:endParaRPr lang="en-US" dirty="0"/>
        </a:p>
      </dgm:t>
    </dgm:pt>
    <dgm:pt modelId="{4AD0F71F-6E77-4BE0-81B5-437BDA658958}" type="parTrans" cxnId="{C4EA32AF-00F9-4386-92E3-E5586B918654}">
      <dgm:prSet/>
      <dgm:spPr/>
      <dgm:t>
        <a:bodyPr/>
        <a:lstStyle/>
        <a:p>
          <a:endParaRPr lang="en-US"/>
        </a:p>
      </dgm:t>
    </dgm:pt>
    <dgm:pt modelId="{0511D51D-CBF3-490D-9333-A0F5D350AC02}" type="sibTrans" cxnId="{C4EA32AF-00F9-4386-92E3-E5586B918654}">
      <dgm:prSet/>
      <dgm:spPr/>
      <dgm:t>
        <a:bodyPr/>
        <a:lstStyle/>
        <a:p>
          <a:endParaRPr lang="en-US"/>
        </a:p>
      </dgm:t>
    </dgm:pt>
    <dgm:pt modelId="{FC25E710-610A-4428-89DA-156A05D56263}">
      <dgm:prSet phldrT="[Text]"/>
      <dgm:spPr/>
      <dgm:t>
        <a:bodyPr/>
        <a:lstStyle/>
        <a:p>
          <a:r>
            <a:rPr lang="en-US" dirty="0" err="1" smtClean="0"/>
            <a:t>Fortsetzung</a:t>
          </a:r>
          <a:r>
            <a:rPr lang="en-US" dirty="0" smtClean="0"/>
            <a:t> von Studiduell </a:t>
          </a:r>
          <a:r>
            <a:rPr lang="en-US" dirty="0" err="1" smtClean="0"/>
            <a:t>durch</a:t>
          </a:r>
          <a:r>
            <a:rPr lang="en-US" dirty="0" smtClean="0"/>
            <a:t> </a:t>
          </a:r>
          <a:r>
            <a:rPr lang="en-US" dirty="0" err="1" smtClean="0"/>
            <a:t>regelmäßige</a:t>
          </a:r>
          <a:r>
            <a:rPr lang="en-US" dirty="0" smtClean="0"/>
            <a:t> </a:t>
          </a:r>
          <a:r>
            <a:rPr lang="en-US" dirty="0" err="1" smtClean="0"/>
            <a:t>Übergabe</a:t>
          </a:r>
          <a:r>
            <a:rPr lang="en-US" dirty="0" smtClean="0"/>
            <a:t> </a:t>
          </a:r>
          <a:endParaRPr lang="en-US" dirty="0"/>
        </a:p>
      </dgm:t>
    </dgm:pt>
    <dgm:pt modelId="{635AE1F2-C1A9-48A6-8549-81D56F856214}" type="parTrans" cxnId="{C58F7511-7BBE-4131-9EF0-C501E490EA83}">
      <dgm:prSet/>
      <dgm:spPr/>
      <dgm:t>
        <a:bodyPr/>
        <a:lstStyle/>
        <a:p>
          <a:endParaRPr lang="en-US"/>
        </a:p>
      </dgm:t>
    </dgm:pt>
    <dgm:pt modelId="{6BF35E6B-E65D-41D3-9945-C575AE03B9AE}" type="sibTrans" cxnId="{C58F7511-7BBE-4131-9EF0-C501E490EA83}">
      <dgm:prSet/>
      <dgm:spPr/>
      <dgm:t>
        <a:bodyPr/>
        <a:lstStyle/>
        <a:p>
          <a:endParaRPr lang="en-US"/>
        </a:p>
      </dgm:t>
    </dgm:pt>
    <dgm:pt modelId="{F837AE0C-899A-492C-A8B6-126C70D60E46}">
      <dgm:prSet phldrT="[Text]"/>
      <dgm:spPr/>
      <dgm:t>
        <a:bodyPr/>
        <a:lstStyle/>
        <a:p>
          <a:r>
            <a:rPr lang="en-US" dirty="0" err="1" smtClean="0"/>
            <a:t>Steigerung</a:t>
          </a:r>
          <a:r>
            <a:rPr lang="en-US" dirty="0" smtClean="0"/>
            <a:t> des </a:t>
          </a:r>
          <a:r>
            <a:rPr lang="en-US" dirty="0" err="1" smtClean="0"/>
            <a:t>Bekanntheitsgrades</a:t>
          </a:r>
          <a:endParaRPr lang="en-US" dirty="0"/>
        </a:p>
      </dgm:t>
    </dgm:pt>
    <dgm:pt modelId="{E06DCC9C-162E-4F1F-B9AF-41385687A885}" type="parTrans" cxnId="{9BE26B98-1CC1-4258-803B-870FAB033A0D}">
      <dgm:prSet/>
      <dgm:spPr/>
      <dgm:t>
        <a:bodyPr/>
        <a:lstStyle/>
        <a:p>
          <a:endParaRPr lang="en-US"/>
        </a:p>
      </dgm:t>
    </dgm:pt>
    <dgm:pt modelId="{3E023FD0-693E-4875-B110-573D80520944}" type="sibTrans" cxnId="{9BE26B98-1CC1-4258-803B-870FAB033A0D}">
      <dgm:prSet/>
      <dgm:spPr/>
      <dgm:t>
        <a:bodyPr/>
        <a:lstStyle/>
        <a:p>
          <a:endParaRPr lang="en-US"/>
        </a:p>
      </dgm:t>
    </dgm:pt>
    <dgm:pt modelId="{22571488-6C65-4418-B332-4B6F484261C5}" type="pres">
      <dgm:prSet presAssocID="{F02220CD-195F-4F70-B795-4DCEB879C7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7A42C97-3AE5-4E61-ABA1-81F6A43DDEB9}" type="pres">
      <dgm:prSet presAssocID="{7212F558-6C6C-4526-9BA5-0A745D86F3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112997-F5AC-41EA-BF13-4E3D5873E147}" type="pres">
      <dgm:prSet presAssocID="{E78D9E37-7BBD-4BC4-932C-1EFDC3B1C908}" presName="sibTrans" presStyleCnt="0"/>
      <dgm:spPr/>
      <dgm:t>
        <a:bodyPr/>
        <a:lstStyle/>
        <a:p>
          <a:endParaRPr lang="de-DE"/>
        </a:p>
      </dgm:t>
    </dgm:pt>
    <dgm:pt modelId="{80955F90-46F8-4436-8C61-4AFF4600EA8D}" type="pres">
      <dgm:prSet presAssocID="{D0FAC896-BBBC-4343-8875-45A522B132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13502-AFB5-482C-BE42-DEF06D415C65}" type="pres">
      <dgm:prSet presAssocID="{0A7503A5-19F2-42C9-BD7A-7136A8FF9C57}" presName="sibTrans" presStyleCnt="0"/>
      <dgm:spPr/>
      <dgm:t>
        <a:bodyPr/>
        <a:lstStyle/>
        <a:p>
          <a:endParaRPr lang="de-DE"/>
        </a:p>
      </dgm:t>
    </dgm:pt>
    <dgm:pt modelId="{6DDFCB8C-4FA6-4565-9F0D-C9CA1F572AE5}" type="pres">
      <dgm:prSet presAssocID="{F837AE0C-899A-492C-A8B6-126C70D60E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A24A-C905-48ED-A27C-91F17027E99D}" type="pres">
      <dgm:prSet presAssocID="{3E023FD0-693E-4875-B110-573D80520944}" presName="sibTrans" presStyleCnt="0"/>
      <dgm:spPr/>
      <dgm:t>
        <a:bodyPr/>
        <a:lstStyle/>
        <a:p>
          <a:endParaRPr lang="de-DE"/>
        </a:p>
      </dgm:t>
    </dgm:pt>
    <dgm:pt modelId="{A8A46DFC-00DF-40BD-A286-2CEEF4BE5F35}" type="pres">
      <dgm:prSet presAssocID="{BB91052A-CD93-44A9-9AFF-FE0EB946AD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47CD57-6BC8-4A90-84AD-13F54101661C}" type="pres">
      <dgm:prSet presAssocID="{0511D51D-CBF3-490D-9333-A0F5D350AC02}" presName="sibTrans" presStyleCnt="0"/>
      <dgm:spPr/>
      <dgm:t>
        <a:bodyPr/>
        <a:lstStyle/>
        <a:p>
          <a:endParaRPr lang="de-DE"/>
        </a:p>
      </dgm:t>
    </dgm:pt>
    <dgm:pt modelId="{2822AA56-9023-4BBF-9915-C54D2BCD0D96}" type="pres">
      <dgm:prSet presAssocID="{FC25E710-610A-4428-89DA-156A05D562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B354E3-1F9C-48D7-90AA-1C0BC68C342F}" type="presOf" srcId="{F837AE0C-899A-492C-A8B6-126C70D60E46}" destId="{6DDFCB8C-4FA6-4565-9F0D-C9CA1F572AE5}" srcOrd="0" destOrd="0" presId="urn:microsoft.com/office/officeart/2005/8/layout/default"/>
    <dgm:cxn modelId="{C4EA32AF-00F9-4386-92E3-E5586B918654}" srcId="{F02220CD-195F-4F70-B795-4DCEB879C7D6}" destId="{BB91052A-CD93-44A9-9AFF-FE0EB946AD44}" srcOrd="3" destOrd="0" parTransId="{4AD0F71F-6E77-4BE0-81B5-437BDA658958}" sibTransId="{0511D51D-CBF3-490D-9333-A0F5D350AC02}"/>
    <dgm:cxn modelId="{39781B4F-CA2F-43FA-A56A-ED7C56112544}" type="presOf" srcId="{FC25E710-610A-4428-89DA-156A05D56263}" destId="{2822AA56-9023-4BBF-9915-C54D2BCD0D96}" srcOrd="0" destOrd="0" presId="urn:microsoft.com/office/officeart/2005/8/layout/default"/>
    <dgm:cxn modelId="{4F925F4C-71CF-4814-BEE0-44661076E76C}" type="presOf" srcId="{BB91052A-CD93-44A9-9AFF-FE0EB946AD44}" destId="{A8A46DFC-00DF-40BD-A286-2CEEF4BE5F35}" srcOrd="0" destOrd="0" presId="urn:microsoft.com/office/officeart/2005/8/layout/default"/>
    <dgm:cxn modelId="{C58F7511-7BBE-4131-9EF0-C501E490EA83}" srcId="{F02220CD-195F-4F70-B795-4DCEB879C7D6}" destId="{FC25E710-610A-4428-89DA-156A05D56263}" srcOrd="4" destOrd="0" parTransId="{635AE1F2-C1A9-48A6-8549-81D56F856214}" sibTransId="{6BF35E6B-E65D-41D3-9945-C575AE03B9AE}"/>
    <dgm:cxn modelId="{2FA7C27B-15D3-4B42-86A2-DD6C15868C6C}" type="presOf" srcId="{D0FAC896-BBBC-4343-8875-45A522B13284}" destId="{80955F90-46F8-4436-8C61-4AFF4600EA8D}" srcOrd="0" destOrd="0" presId="urn:microsoft.com/office/officeart/2005/8/layout/default"/>
    <dgm:cxn modelId="{9BE26B98-1CC1-4258-803B-870FAB033A0D}" srcId="{F02220CD-195F-4F70-B795-4DCEB879C7D6}" destId="{F837AE0C-899A-492C-A8B6-126C70D60E46}" srcOrd="2" destOrd="0" parTransId="{E06DCC9C-162E-4F1F-B9AF-41385687A885}" sibTransId="{3E023FD0-693E-4875-B110-573D80520944}"/>
    <dgm:cxn modelId="{6E4B1942-5803-42D9-A6CD-1E75CA0C572D}" srcId="{F02220CD-195F-4F70-B795-4DCEB879C7D6}" destId="{7212F558-6C6C-4526-9BA5-0A745D86F318}" srcOrd="0" destOrd="0" parTransId="{A023958F-FB7B-485B-AA4A-7F4904AC226E}" sibTransId="{E78D9E37-7BBD-4BC4-932C-1EFDC3B1C908}"/>
    <dgm:cxn modelId="{CA8A228B-FA19-4E1B-A57D-0B4FB78121DD}" type="presOf" srcId="{F02220CD-195F-4F70-B795-4DCEB879C7D6}" destId="{22571488-6C65-4418-B332-4B6F484261C5}" srcOrd="0" destOrd="0" presId="urn:microsoft.com/office/officeart/2005/8/layout/default"/>
    <dgm:cxn modelId="{DF2E0CA0-E9E3-4DAB-BE30-AAAF1E4F18B1}" srcId="{F02220CD-195F-4F70-B795-4DCEB879C7D6}" destId="{D0FAC896-BBBC-4343-8875-45A522B13284}" srcOrd="1" destOrd="0" parTransId="{20D62DDF-6633-49E9-A11E-55017B2F8D31}" sibTransId="{0A7503A5-19F2-42C9-BD7A-7136A8FF9C57}"/>
    <dgm:cxn modelId="{03F6EF4C-5345-47D2-85E7-45604657237B}" type="presOf" srcId="{7212F558-6C6C-4526-9BA5-0A745D86F318}" destId="{07A42C97-3AE5-4E61-ABA1-81F6A43DDEB9}" srcOrd="0" destOrd="0" presId="urn:microsoft.com/office/officeart/2005/8/layout/default"/>
    <dgm:cxn modelId="{9CD1240E-BD6F-402D-AB2F-DD73C5B10A8A}" type="presParOf" srcId="{22571488-6C65-4418-B332-4B6F484261C5}" destId="{07A42C97-3AE5-4E61-ABA1-81F6A43DDEB9}" srcOrd="0" destOrd="0" presId="urn:microsoft.com/office/officeart/2005/8/layout/default"/>
    <dgm:cxn modelId="{8CECDC37-1CC1-46DD-9151-FDAB3EF30D56}" type="presParOf" srcId="{22571488-6C65-4418-B332-4B6F484261C5}" destId="{64112997-F5AC-41EA-BF13-4E3D5873E147}" srcOrd="1" destOrd="0" presId="urn:microsoft.com/office/officeart/2005/8/layout/default"/>
    <dgm:cxn modelId="{1937BFC5-A313-4D8B-A0E8-E5D31C536D00}" type="presParOf" srcId="{22571488-6C65-4418-B332-4B6F484261C5}" destId="{80955F90-46F8-4436-8C61-4AFF4600EA8D}" srcOrd="2" destOrd="0" presId="urn:microsoft.com/office/officeart/2005/8/layout/default"/>
    <dgm:cxn modelId="{C935A7A5-D557-4052-B013-79D598E82532}" type="presParOf" srcId="{22571488-6C65-4418-B332-4B6F484261C5}" destId="{EAD13502-AFB5-482C-BE42-DEF06D415C65}" srcOrd="3" destOrd="0" presId="urn:microsoft.com/office/officeart/2005/8/layout/default"/>
    <dgm:cxn modelId="{F7127147-4681-41BB-BC25-A79BD72FA909}" type="presParOf" srcId="{22571488-6C65-4418-B332-4B6F484261C5}" destId="{6DDFCB8C-4FA6-4565-9F0D-C9CA1F572AE5}" srcOrd="4" destOrd="0" presId="urn:microsoft.com/office/officeart/2005/8/layout/default"/>
    <dgm:cxn modelId="{4EA3C300-49EC-40A4-B195-69BF479C2F06}" type="presParOf" srcId="{22571488-6C65-4418-B332-4B6F484261C5}" destId="{C94DA24A-C905-48ED-A27C-91F17027E99D}" srcOrd="5" destOrd="0" presId="urn:microsoft.com/office/officeart/2005/8/layout/default"/>
    <dgm:cxn modelId="{EB3F599D-4A95-4D22-9E46-CFA3256892FA}" type="presParOf" srcId="{22571488-6C65-4418-B332-4B6F484261C5}" destId="{A8A46DFC-00DF-40BD-A286-2CEEF4BE5F35}" srcOrd="6" destOrd="0" presId="urn:microsoft.com/office/officeart/2005/8/layout/default"/>
    <dgm:cxn modelId="{B9299E39-5A08-41E3-855E-1EDA31763982}" type="presParOf" srcId="{22571488-6C65-4418-B332-4B6F484261C5}" destId="{DF47CD57-6BC8-4A90-84AD-13F54101661C}" srcOrd="7" destOrd="0" presId="urn:microsoft.com/office/officeart/2005/8/layout/default"/>
    <dgm:cxn modelId="{79513513-B7DB-4CAF-B965-9DBBB566354C}" type="presParOf" srcId="{22571488-6C65-4418-B332-4B6F484261C5}" destId="{2822AA56-9023-4BBF-9915-C54D2BCD0D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A8906-746B-479A-B85D-391A4EB14944}">
      <dsp:nvSpPr>
        <dsp:cNvPr id="0" name=""/>
        <dsp:cNvSpPr/>
      </dsp:nvSpPr>
      <dsp:spPr>
        <a:xfrm>
          <a:off x="2839182" y="464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App</a:t>
          </a:r>
          <a:endParaRPr lang="de-DE" sz="1800" kern="1200" dirty="0"/>
        </a:p>
      </dsp:txBody>
      <dsp:txXfrm>
        <a:off x="2876065" y="37347"/>
        <a:ext cx="1088628" cy="681790"/>
      </dsp:txXfrm>
    </dsp:sp>
    <dsp:sp modelId="{F8D8ED5F-1475-462E-9EFF-43C815CB50AC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2370643" y="100031"/>
              </a:moveTo>
              <a:arcTo wR="1781997" hR="1781997" stAng="17357327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AC75-DA5A-405C-9EE7-CB97226BF179}">
      <dsp:nvSpPr>
        <dsp:cNvPr id="0" name=""/>
        <dsp:cNvSpPr/>
      </dsp:nvSpPr>
      <dsp:spPr>
        <a:xfrm>
          <a:off x="4382437" y="891463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Server</a:t>
          </a:r>
          <a:endParaRPr lang="de-DE" sz="1800" kern="1200" dirty="0"/>
        </a:p>
      </dsp:txBody>
      <dsp:txXfrm>
        <a:off x="4419320" y="928346"/>
        <a:ext cx="1088628" cy="681790"/>
      </dsp:txXfrm>
    </dsp:sp>
    <dsp:sp modelId="{A11085DB-FEFF-44B2-BFAB-0904F655BE2E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3491418" y="1278614"/>
              </a:moveTo>
              <a:arcTo wR="1781997" hR="1781997" stAng="20615496" swAng="1969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635-6A4D-447C-84EF-09F181E32976}">
      <dsp:nvSpPr>
        <dsp:cNvPr id="0" name=""/>
        <dsp:cNvSpPr/>
      </dsp:nvSpPr>
      <dsp:spPr>
        <a:xfrm>
          <a:off x="4382437" y="2673460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Inhalte (Fragen)</a:t>
          </a:r>
          <a:endParaRPr lang="de-DE" sz="1800" kern="1200" dirty="0"/>
        </a:p>
      </dsp:txBody>
      <dsp:txXfrm>
        <a:off x="4419320" y="2710343"/>
        <a:ext cx="1088628" cy="681790"/>
      </dsp:txXfrm>
    </dsp:sp>
    <dsp:sp modelId="{C144F3D6-1A36-4EDD-A6F0-9F9C466701A7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3027657" y="3056299"/>
              </a:moveTo>
              <a:arcTo wR="1781997" hR="1781997" stAng="2739072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9DA6-DFD2-4D37-908E-DE80D6DE3AF1}">
      <dsp:nvSpPr>
        <dsp:cNvPr id="0" name=""/>
        <dsp:cNvSpPr/>
      </dsp:nvSpPr>
      <dsp:spPr>
        <a:xfrm>
          <a:off x="2839182" y="3564458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Website</a:t>
          </a:r>
          <a:endParaRPr lang="de-DE" sz="1800" kern="1200" dirty="0"/>
        </a:p>
      </dsp:txBody>
      <dsp:txXfrm>
        <a:off x="2876065" y="3601341"/>
        <a:ext cx="1088628" cy="681790"/>
      </dsp:txXfrm>
    </dsp:sp>
    <dsp:sp modelId="{E14E9F6E-4ED3-48A2-AE70-E1A58EB71DC0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1193350" y="3463963"/>
              </a:moveTo>
              <a:arcTo wR="1781997" hR="1781997" stAng="6557327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8D7BE-BCE6-4A22-997F-605F78A25415}">
      <dsp:nvSpPr>
        <dsp:cNvPr id="0" name=""/>
        <dsp:cNvSpPr/>
      </dsp:nvSpPr>
      <dsp:spPr>
        <a:xfrm>
          <a:off x="1295927" y="2673460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Produkt-Trailer</a:t>
          </a:r>
          <a:endParaRPr lang="de-DE" sz="1800" kern="1200" dirty="0"/>
        </a:p>
      </dsp:txBody>
      <dsp:txXfrm>
        <a:off x="1332810" y="2710343"/>
        <a:ext cx="1088628" cy="681790"/>
      </dsp:txXfrm>
    </dsp:sp>
    <dsp:sp modelId="{5DC74C96-7BF9-466E-B39D-99B1005971EF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72576" y="2285379"/>
              </a:moveTo>
              <a:arcTo wR="1781997" hR="1781997" stAng="9815496" swAng="1969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311C-ACD8-404A-ABD7-71E4BE3B8439}">
      <dsp:nvSpPr>
        <dsp:cNvPr id="0" name=""/>
        <dsp:cNvSpPr/>
      </dsp:nvSpPr>
      <dsp:spPr>
        <a:xfrm>
          <a:off x="1295927" y="891463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Dokumen-tation</a:t>
          </a:r>
          <a:endParaRPr lang="de-DE" sz="1800" kern="1200" dirty="0"/>
        </a:p>
      </dsp:txBody>
      <dsp:txXfrm>
        <a:off x="1332810" y="928346"/>
        <a:ext cx="1088628" cy="681790"/>
      </dsp:txXfrm>
    </dsp:sp>
    <dsp:sp modelId="{33FB842C-1051-419E-BA30-F3FC9A4E4B67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536337" y="507695"/>
              </a:moveTo>
              <a:arcTo wR="1781997" hR="1781997" stAng="13539072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C97-3AE5-4E61-ABA1-81F6A43DDEB9}">
      <dsp:nvSpPr>
        <dsp:cNvPr id="0" name=""/>
        <dsp:cNvSpPr/>
      </dsp:nvSpPr>
      <dsp:spPr>
        <a:xfrm>
          <a:off x="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Zusätzliche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Motivationsfaktoren</a:t>
          </a:r>
          <a:endParaRPr lang="en-US" sz="2400" kern="1200" dirty="0"/>
        </a:p>
      </dsp:txBody>
      <dsp:txXfrm>
        <a:off x="0" y="447675"/>
        <a:ext cx="2476500" cy="1485899"/>
      </dsp:txXfrm>
    </dsp:sp>
    <dsp:sp modelId="{80955F90-46F8-4436-8C61-4AFF4600EA8D}">
      <dsp:nvSpPr>
        <dsp:cNvPr id="0" name=""/>
        <dsp:cNvSpPr/>
      </dsp:nvSpPr>
      <dsp:spPr>
        <a:xfrm>
          <a:off x="2724149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Kontinuierliche</a:t>
          </a:r>
          <a:r>
            <a:rPr lang="en-US" sz="2400" kern="1200" dirty="0" smtClean="0"/>
            <a:t> Integration von Feedback</a:t>
          </a:r>
          <a:endParaRPr lang="en-US" sz="2400" kern="1200" dirty="0"/>
        </a:p>
      </dsp:txBody>
      <dsp:txXfrm>
        <a:off x="2724149" y="447675"/>
        <a:ext cx="2476500" cy="1485899"/>
      </dsp:txXfrm>
    </dsp:sp>
    <dsp:sp modelId="{6DDFCB8C-4FA6-4565-9F0D-C9CA1F572AE5}">
      <dsp:nvSpPr>
        <dsp:cNvPr id="0" name=""/>
        <dsp:cNvSpPr/>
      </dsp:nvSpPr>
      <dsp:spPr>
        <a:xfrm>
          <a:off x="544830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Steigerung</a:t>
          </a:r>
          <a:r>
            <a:rPr lang="en-US" sz="2400" kern="1200" dirty="0" smtClean="0"/>
            <a:t> des </a:t>
          </a:r>
          <a:r>
            <a:rPr lang="en-US" sz="2400" kern="1200" dirty="0" err="1" smtClean="0"/>
            <a:t>Bekanntheitsgrades</a:t>
          </a:r>
          <a:endParaRPr lang="en-US" sz="2400" kern="1200" dirty="0"/>
        </a:p>
      </dsp:txBody>
      <dsp:txXfrm>
        <a:off x="5448300" y="447675"/>
        <a:ext cx="2476500" cy="1485899"/>
      </dsp:txXfrm>
    </dsp:sp>
    <dsp:sp modelId="{A8A46DFC-00DF-40BD-A286-2CEEF4BE5F35}">
      <dsp:nvSpPr>
        <dsp:cNvPr id="0" name=""/>
        <dsp:cNvSpPr/>
      </dsp:nvSpPr>
      <dsp:spPr>
        <a:xfrm>
          <a:off x="1362074" y="218122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Nutzergesteuerte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Generierung</a:t>
          </a:r>
          <a:r>
            <a:rPr lang="en-US" sz="2400" kern="1200" dirty="0" smtClean="0"/>
            <a:t> von </a:t>
          </a:r>
          <a:r>
            <a:rPr lang="en-US" sz="2400" kern="1200" dirty="0" err="1" smtClean="0"/>
            <a:t>Fragen</a:t>
          </a:r>
          <a:endParaRPr lang="en-US" sz="2400" kern="1200" dirty="0"/>
        </a:p>
      </dsp:txBody>
      <dsp:txXfrm>
        <a:off x="1362074" y="2181225"/>
        <a:ext cx="2476500" cy="1485899"/>
      </dsp:txXfrm>
    </dsp:sp>
    <dsp:sp modelId="{2822AA56-9023-4BBF-9915-C54D2BCD0D96}">
      <dsp:nvSpPr>
        <dsp:cNvPr id="0" name=""/>
        <dsp:cNvSpPr/>
      </dsp:nvSpPr>
      <dsp:spPr>
        <a:xfrm>
          <a:off x="4086225" y="2181224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Fortsetzung</a:t>
          </a:r>
          <a:r>
            <a:rPr lang="en-US" sz="2400" kern="1200" dirty="0" smtClean="0"/>
            <a:t> von Studiduell </a:t>
          </a:r>
          <a:r>
            <a:rPr lang="en-US" sz="2400" kern="1200" dirty="0" err="1" smtClean="0"/>
            <a:t>durch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regelmäßige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Übergabe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4086225" y="2181224"/>
        <a:ext cx="2476500" cy="148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Wo sind wir aktuell?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Wie sind wir dort hingekommen?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Was haben</a:t>
            </a:r>
            <a:r>
              <a:rPr lang="de-DE" baseline="0" dirty="0" smtClean="0"/>
              <a:t> wir daraus gelernt?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Wo geht es in Zukunft hin?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r>
              <a:rPr lang="en-US" baseline="0" dirty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Studieninhalte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vertiefen</a:t>
            </a:r>
            <a:r>
              <a:rPr lang="en-US" baseline="0" dirty="0" smtClean="0"/>
              <a:t> 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Lerneffekt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-&gt; NICHT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Karteikarten</a:t>
            </a:r>
            <a:r>
              <a:rPr lang="en-US" baseline="0" dirty="0" smtClean="0"/>
              <a:t> da: </a:t>
            </a:r>
          </a:p>
          <a:p>
            <a:pPr marL="0" indent="0"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Motivationsanreiz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Bekannte</a:t>
            </a:r>
            <a:r>
              <a:rPr lang="en-US" baseline="0" dirty="0" smtClean="0"/>
              <a:t>)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Quizduell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unterwegs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zuhause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Egal</a:t>
            </a:r>
            <a:r>
              <a:rPr lang="en-US" baseline="0" dirty="0" smtClean="0"/>
              <a:t> welches </a:t>
            </a:r>
            <a:r>
              <a:rPr lang="en-US" baseline="0" dirty="0" err="1" smtClean="0"/>
              <a:t>Handy,sonst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soziales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Netzwerk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Scheitern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verurteilt</a:t>
            </a:r>
            <a:r>
              <a:rPr lang="en-US" baseline="0" dirty="0" smtClean="0"/>
              <a:t>”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Lösung</a:t>
            </a:r>
            <a:r>
              <a:rPr lang="en-US" baseline="0" dirty="0" smtClean="0"/>
              <a:t>: STUDIDUELL</a:t>
            </a:r>
          </a:p>
          <a:p>
            <a:pPr marL="0" indent="0">
              <a:buNone/>
            </a:pPr>
            <a:r>
              <a:rPr lang="en-US" baseline="0" dirty="0" smtClean="0"/>
              <a:t>1. </a:t>
            </a:r>
            <a:r>
              <a:rPr lang="en-US" baseline="0" dirty="0" err="1" smtClean="0"/>
              <a:t>Entwicklung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App, </a:t>
            </a:r>
            <a:r>
              <a:rPr lang="en-US" baseline="0" dirty="0" err="1" smtClean="0"/>
              <a:t>Plattformübergreifend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spielerische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Anreize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lernen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motiviert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App: 	Mittels</a:t>
            </a:r>
            <a:r>
              <a:rPr lang="de-DE" baseline="0" dirty="0" smtClean="0"/>
              <a:t> „Steroids </a:t>
            </a:r>
            <a:r>
              <a:rPr lang="de-DE" baseline="0" dirty="0" err="1" smtClean="0"/>
              <a:t>Appgyver</a:t>
            </a:r>
            <a:r>
              <a:rPr lang="de-DE" baseline="0" dirty="0" smtClean="0"/>
              <a:t>“-Framework: Hybride App </a:t>
            </a:r>
            <a:r>
              <a:rPr lang="de-DE" baseline="0" dirty="0" err="1" smtClean="0"/>
              <a:t>Ios</a:t>
            </a:r>
            <a:r>
              <a:rPr lang="de-DE" baseline="0" dirty="0" smtClean="0"/>
              <a:t> &amp; Android, Verfügbar in IOs und Android Store!</a:t>
            </a:r>
          </a:p>
          <a:p>
            <a:r>
              <a:rPr lang="de-DE" baseline="0" dirty="0" smtClean="0"/>
              <a:t>Server:	Java-basiert, läuft aktuell auf Kevin </a:t>
            </a:r>
            <a:r>
              <a:rPr lang="de-DE" baseline="0" dirty="0" err="1" smtClean="0"/>
              <a:t>Strobel‘s</a:t>
            </a:r>
            <a:r>
              <a:rPr lang="de-DE" baseline="0" dirty="0" smtClean="0"/>
              <a:t> Infrastruktur 		</a:t>
            </a:r>
            <a:r>
              <a:rPr lang="de-DE" baseline="0" dirty="0" smtClean="0">
                <a:sym typeface="Wingdings" panose="05000000000000000000" pitchFamily="2" charset="2"/>
              </a:rPr>
              <a:t> Server und App in </a:t>
            </a:r>
            <a:r>
              <a:rPr lang="de-DE" baseline="0" dirty="0" err="1" smtClean="0">
                <a:sym typeface="Wingdings" panose="05000000000000000000" pitchFamily="2" charset="2"/>
              </a:rPr>
              <a:t>GitHub</a:t>
            </a:r>
            <a:r>
              <a:rPr lang="de-DE" baseline="0" dirty="0" smtClean="0">
                <a:sym typeface="Wingdings" panose="05000000000000000000" pitchFamily="2" charset="2"/>
              </a:rPr>
              <a:t>-Repository „WI-Quiz“</a:t>
            </a:r>
            <a:endParaRPr lang="de-DE" baseline="0" dirty="0" smtClean="0"/>
          </a:p>
          <a:p>
            <a:r>
              <a:rPr lang="de-DE" baseline="0" dirty="0" smtClean="0"/>
              <a:t>Inhalte:	&gt;280 Fragen (Teilweise erstellt von anderem Projektteam)</a:t>
            </a:r>
          </a:p>
          <a:p>
            <a:r>
              <a:rPr lang="de-DE" baseline="0" dirty="0" smtClean="0"/>
              <a:t>Website:	Basiert auf Website-Host-Anbieter </a:t>
            </a:r>
            <a:r>
              <a:rPr lang="de-DE" baseline="0" dirty="0" err="1" smtClean="0"/>
              <a:t>Jimdo</a:t>
            </a:r>
            <a:r>
              <a:rPr lang="de-DE" baseline="0" dirty="0" smtClean="0"/>
              <a:t> – zweisprachig, mit Blog, Warteliste und Möglichkeit, Fragen einzusenden</a:t>
            </a:r>
          </a:p>
          <a:p>
            <a:r>
              <a:rPr lang="de-DE" baseline="0" dirty="0" smtClean="0"/>
              <a:t>Video:	Zeigt die Oberfläche, sowie die zentralen Features von Studiduell</a:t>
            </a:r>
          </a:p>
          <a:p>
            <a:r>
              <a:rPr lang="de-DE" baseline="0" dirty="0" smtClean="0"/>
              <a:t>Dokumentation:	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 „Quizduell“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Planungsphase: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Scope festlegen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Ziele definieren</a:t>
            </a:r>
          </a:p>
          <a:p>
            <a:r>
              <a:rPr lang="en-US" smtClean="0"/>
              <a:t>Konzeptphase: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Technologieauswahl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Design modellieren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Datenmodell</a:t>
            </a:r>
            <a:r>
              <a:rPr lang="en-US" baseline="0" smtClean="0"/>
              <a:t> erarbeiten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Softwareanforderungen definieren</a:t>
            </a:r>
            <a:endParaRPr lang="en-US" smtClean="0"/>
          </a:p>
          <a:p>
            <a:r>
              <a:rPr lang="en-US" smtClean="0"/>
              <a:t>Prototypbau: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Know How Erarbeiten</a:t>
            </a:r>
            <a:r>
              <a:rPr lang="en-US" baseline="0" smtClean="0"/>
              <a:t> (Steroids, HTML)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Prototyp 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Prototyp testen</a:t>
            </a:r>
            <a:endParaRPr lang="en-US" smtClean="0"/>
          </a:p>
          <a:p>
            <a:r>
              <a:rPr lang="en-US" smtClean="0"/>
              <a:t>Entwicklung: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GUI Entwicklen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Backend entwickeln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Website entwickeln</a:t>
            </a:r>
          </a:p>
          <a:p>
            <a:r>
              <a:rPr lang="en-US" smtClean="0"/>
              <a:t>Überarbeitung: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Kritische Bugs beheben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Produktvideo</a:t>
            </a:r>
            <a:r>
              <a:rPr lang="en-US" baseline="0" smtClean="0"/>
              <a:t>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Vision und next steps erarbeiten</a:t>
            </a:r>
            <a:endParaRPr lang="en-US" smtClean="0"/>
          </a:p>
          <a:p>
            <a:r>
              <a:rPr lang="en-US" smtClean="0"/>
              <a:t>Abschluss: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Abschlusspräse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App</a:t>
            </a:r>
            <a:r>
              <a:rPr lang="en-US" baseline="0" smtClean="0"/>
              <a:t> in Google Play Store /IOS Store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Evaluation &amp; Leistungsbewertung erhalten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Studienprojekte</a:t>
            </a:r>
            <a:endParaRPr lang="en-US" dirty="0" smtClean="0"/>
          </a:p>
          <a:p>
            <a:pPr lvl="0"/>
            <a:r>
              <a:rPr lang="en-US" dirty="0" smtClean="0"/>
              <a:t>Expansion des </a:t>
            </a:r>
            <a:r>
              <a:rPr lang="en-US" dirty="0" err="1" smtClean="0"/>
              <a:t>Nutzernetzwerk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Ranglisten</a:t>
            </a:r>
            <a:r>
              <a:rPr lang="en-US" dirty="0" smtClean="0"/>
              <a:t>, Awards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Spielmodi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Nutzer</a:t>
            </a:r>
            <a:r>
              <a:rPr lang="en-US" baseline="0" dirty="0" err="1" smtClean="0"/>
              <a:t>meinungen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(</a:t>
            </a:r>
            <a:r>
              <a:rPr lang="en-US" dirty="0" err="1" smtClean="0"/>
              <a:t>Mediendesigner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Kooperation</a:t>
            </a:r>
            <a:r>
              <a:rPr lang="en-US" dirty="0" smtClean="0"/>
              <a:t> (</a:t>
            </a:r>
            <a:r>
              <a:rPr lang="en-US" dirty="0" err="1" smtClean="0"/>
              <a:t>Medien</a:t>
            </a:r>
            <a:r>
              <a:rPr lang="en-US" dirty="0" smtClean="0"/>
              <a:t>&amp;</a:t>
            </a:r>
            <a:r>
              <a:rPr lang="en-US" baseline="0" dirty="0" smtClean="0"/>
              <a:t> </a:t>
            </a:r>
            <a:r>
              <a:rPr lang="en-US" dirty="0" err="1" smtClean="0"/>
              <a:t>kommunikationswissenschaften</a:t>
            </a:r>
            <a:r>
              <a:rPr lang="en-US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Selbstkontrolle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untereinander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Überprüfung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1- 9-90-Regel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langfristiges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-&gt; </a:t>
            </a:r>
            <a:r>
              <a:rPr lang="en-US" dirty="0" err="1" smtClean="0"/>
              <a:t>Teamwechsel</a:t>
            </a:r>
            <a:r>
              <a:rPr lang="en-US" dirty="0" smtClean="0"/>
              <a:t> -&gt; </a:t>
            </a:r>
            <a:r>
              <a:rPr lang="en-US" dirty="0" err="1" smtClean="0"/>
              <a:t>Wissenstransfer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Gezielte Selektion von Kategorien </a:t>
            </a:r>
            <a:r>
              <a:rPr lang="de-DE" dirty="0" smtClean="0">
                <a:sym typeface="Wingdings" panose="05000000000000000000" pitchFamily="2" charset="2"/>
              </a:rPr>
              <a:t> ich bestimme vorab, welche Kategorien in einem Spiel zur</a:t>
            </a:r>
            <a:r>
              <a:rPr lang="de-DE" baseline="0" dirty="0" smtClean="0">
                <a:sym typeface="Wingdings" panose="05000000000000000000" pitchFamily="2" charset="2"/>
              </a:rPr>
              <a:t> Auswahl stehen sollen! (ich kann nur gegen Spieler spielen, die mindestens 3 gleiche Kategorien ausgewählt haben), in bisheriger Dokumentation als „Filter“ bezeichnet!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52135-5EF0-4D98-8DE3-3EAE5E88A75B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135-5EF0-4D98-8DE3-3EAE5E88A75B}" type="datetime1">
              <a:rPr lang="de-DE" smtClean="0"/>
              <a:pPr/>
              <a:t>15.09.2014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15.09.2014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60A523-C318-42EE-9F75-F0E7CD241043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PRa8V2V4s?rel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präsentation</a:t>
            </a:r>
            <a:r>
              <a:rPr lang="de-DE" dirty="0"/>
              <a:t> – Projekt Studiduell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552" y="38366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C4505-0E0B-47DA-B4D3-6E942B7E56F8}" type="datetime1">
              <a:rPr lang="de-DE" smtClean="0"/>
              <a:pPr/>
              <a:t>15.09.2014</a:t>
            </a:fld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pic>
        <p:nvPicPr>
          <p:cNvPr id="10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/>
              <a:t>Vision: </a:t>
            </a:r>
            <a:r>
              <a:rPr lang="en-US" dirty="0" err="1" smtClean="0"/>
              <a:t>Erfolgsfaktoren</a:t>
            </a:r>
            <a:endParaRPr lang="en-US" dirty="0"/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6096664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5632"/>
              </p:ext>
            </p:extLst>
          </p:nvPr>
        </p:nvGraphicFramePr>
        <p:xfrm>
          <a:off x="611560" y="1488152"/>
          <a:ext cx="799288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048672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Erfolgsfaktor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</a:t>
                      </a:r>
                      <a:r>
                        <a:rPr lang="de-DE" baseline="0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Zusätzliche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Motivationsfaktoren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Gezielte Selektion von Kategorien (direkte Wissensvertiefung)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Statistiken + Belohnungen (z.B. Titel,</a:t>
                      </a:r>
                      <a:r>
                        <a:rPr lang="de-DE" sz="1600" baseline="0" dirty="0" smtClean="0"/>
                        <a:t> Erfolge)</a:t>
                      </a:r>
                      <a:endParaRPr lang="de-DE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Benutzeroberfläche</a:t>
                      </a:r>
                      <a:r>
                        <a:rPr lang="de-DE" sz="1600" baseline="0" dirty="0" smtClean="0"/>
                        <a:t> überarbeiten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Zusätzliche Spielmodi (z.B. Single Player Modus)</a:t>
                      </a:r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Kontinuierliche</a:t>
                      </a:r>
                      <a:r>
                        <a:rPr lang="en-US" sz="1600" dirty="0" smtClean="0"/>
                        <a:t> Integration von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Regelmäßig</a:t>
                      </a:r>
                      <a:r>
                        <a:rPr lang="de-DE" sz="1600" baseline="0" dirty="0" smtClean="0"/>
                        <a:t> Feedback bezüglich neuer Änderungen und potenzieller Änderungen einholen (Endbenutzer + Mediendesign)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an Feedback orientieren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Steigerung</a:t>
                      </a:r>
                      <a:r>
                        <a:rPr lang="en-US" sz="1600" dirty="0" smtClean="0"/>
                        <a:t> des </a:t>
                      </a:r>
                      <a:r>
                        <a:rPr lang="en-US" sz="1600" dirty="0" err="1" smtClean="0"/>
                        <a:t>Bekanntheitsgrades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Mögliche Maßnahmen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evaluieren und gezielt</a:t>
                      </a:r>
                      <a:r>
                        <a:rPr lang="de-DE" sz="1600" baseline="0" dirty="0" smtClean="0"/>
                        <a:t> durchführen (u.U. Medien- &amp; Kommunikationswissenschaften beteiligen)</a:t>
                      </a:r>
                      <a:endParaRPr lang="de-DE" sz="1600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Nutzergesteuerte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Generierung</a:t>
                      </a:r>
                      <a:r>
                        <a:rPr lang="en-US" sz="1600" dirty="0" smtClean="0"/>
                        <a:t> von </a:t>
                      </a:r>
                      <a:r>
                        <a:rPr lang="en-US" sz="1600" dirty="0" err="1" smtClean="0"/>
                        <a:t>Fragen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Ermögliche das Einstellen von Fragen per App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Fragen durch Community evaluieren (Belohnungssystem)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Prozess der Einstellung von Fragen durch Dozenten und via Website definieren</a:t>
                      </a:r>
                      <a:r>
                        <a:rPr lang="de-DE" sz="1600" baseline="0" dirty="0" smtClean="0"/>
                        <a:t> (verwende Excel von Projektgruppe „</a:t>
                      </a:r>
                      <a:r>
                        <a:rPr lang="de-DE" sz="1600" baseline="0" dirty="0" err="1" smtClean="0"/>
                        <a:t>Quizzes</a:t>
                      </a:r>
                      <a:r>
                        <a:rPr lang="de-DE" sz="1600" baseline="0" dirty="0" smtClean="0"/>
                        <a:t>“ -2014) und weitestgehend automatisieren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Fortsetzung</a:t>
                      </a:r>
                      <a:r>
                        <a:rPr lang="en-US" sz="1600" dirty="0" smtClean="0"/>
                        <a:t> von Studiduell </a:t>
                      </a:r>
                      <a:r>
                        <a:rPr lang="en-US" sz="1600" dirty="0" err="1" smtClean="0"/>
                        <a:t>durch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regelmäßige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Übergabe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Definition</a:t>
                      </a:r>
                      <a:r>
                        <a:rPr lang="de-DE" sz="1600" baseline="0" dirty="0" smtClean="0"/>
                        <a:t> eines regelmäßigen Übergabeprozesses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von Checklisten für die Übergabe / Anleitungen für neue Projektmitglieder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Produktpräsentation </a:t>
            </a:r>
            <a:r>
              <a:rPr lang="de-DE" dirty="0" smtClean="0"/>
              <a:t>– Website</a:t>
            </a:r>
          </a:p>
          <a:p>
            <a:r>
              <a:rPr lang="de-DE" dirty="0" smtClean="0"/>
              <a:t>Weitere potenzielle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9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Idee der App sowie der potenziellen 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ans das Studiduell-Team gesendet werden</a:t>
            </a:r>
          </a:p>
          <a:p>
            <a:r>
              <a:rPr lang="de-DE" dirty="0" smtClean="0"/>
              <a:t>Vorschläge für neue Spielfragen in Studiduell können abgegeben werden</a:t>
            </a:r>
          </a:p>
          <a:p>
            <a:r>
              <a:rPr lang="de-DE" dirty="0" smtClean="0"/>
              <a:t>Video zur Vorstellung der zentralen Features von Studiduell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60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Potenzielle </a:t>
            </a:r>
            <a:r>
              <a:rPr lang="de-DE" dirty="0" err="1" smtClean="0"/>
              <a:t>ANforderungen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61938" lvl="1" indent="-261938"/>
            <a:r>
              <a:rPr lang="de-DE" dirty="0"/>
              <a:t>Spielen gegen </a:t>
            </a:r>
            <a:r>
              <a:rPr lang="de-DE" dirty="0" smtClean="0"/>
              <a:t>zufälligen Gegner</a:t>
            </a:r>
            <a:endParaRPr lang="de-DE" dirty="0"/>
          </a:p>
          <a:p>
            <a:pPr marL="261938" lvl="1" indent="-261938"/>
            <a:r>
              <a:rPr lang="de-DE" dirty="0"/>
              <a:t>Push-Benachrichtigung des Gegners nach </a:t>
            </a:r>
            <a:r>
              <a:rPr lang="de-DE" dirty="0" smtClean="0"/>
              <a:t>Spielende (und evtl. bei weiteren Events, z.B. eintreffende Duellanfrage)</a:t>
            </a:r>
            <a:endParaRPr lang="de-DE" dirty="0"/>
          </a:p>
          <a:p>
            <a:pPr marL="261938" lvl="1" indent="-261938"/>
            <a:r>
              <a:rPr lang="de-DE" dirty="0"/>
              <a:t>Anzeige der Fragen &amp; Ergebnisse bei Klick auf </a:t>
            </a:r>
            <a:r>
              <a:rPr lang="de-DE" dirty="0" smtClean="0"/>
              <a:t>Rundenübersicht-Viereck</a:t>
            </a:r>
          </a:p>
          <a:p>
            <a:pPr marL="261938" lvl="1" indent="-261938"/>
            <a:r>
              <a:rPr lang="de-DE" dirty="0" smtClean="0"/>
              <a:t>Möglichkeit, Begründung zur Lösung nach Auflösung der Frage einzusehen (evtl. mit Verweis auf Buch </a:t>
            </a:r>
            <a:r>
              <a:rPr lang="de-DE" dirty="0" smtClean="0">
                <a:sym typeface="Wingdings" panose="05000000000000000000" pitchFamily="2" charset="2"/>
              </a:rPr>
              <a:t> Geschäftsmodell?)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6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Was ist Studiduell?</a:t>
            </a:r>
          </a:p>
          <a:p>
            <a:pPr>
              <a:lnSpc>
                <a:spcPct val="150000"/>
              </a:lnSpc>
            </a:pPr>
            <a:r>
              <a:rPr lang="de-DE" smtClean="0"/>
              <a:t>Produktpräsentation</a:t>
            </a:r>
          </a:p>
          <a:p>
            <a:pPr>
              <a:lnSpc>
                <a:spcPct val="150000"/>
              </a:lnSpc>
            </a:pPr>
            <a:r>
              <a:rPr lang="de-DE" smtClean="0"/>
              <a:t>Projektergebnis</a:t>
            </a:r>
          </a:p>
          <a:p>
            <a:pPr>
              <a:lnSpc>
                <a:spcPct val="150000"/>
              </a:lnSpc>
            </a:pPr>
            <a:r>
              <a:rPr lang="de-DE" smtClean="0"/>
              <a:t>Projektmanagement</a:t>
            </a:r>
          </a:p>
          <a:p>
            <a:pPr>
              <a:lnSpc>
                <a:spcPct val="150000"/>
              </a:lnSpc>
            </a:pPr>
            <a:r>
              <a:rPr lang="de-DE" smtClean="0"/>
              <a:t>Probleme &amp; Lösungen</a:t>
            </a:r>
          </a:p>
          <a:p>
            <a:pPr>
              <a:lnSpc>
                <a:spcPct val="150000"/>
              </a:lnSpc>
            </a:pPr>
            <a:r>
              <a:rPr lang="de-DE" smtClean="0"/>
              <a:t>Vision</a:t>
            </a:r>
          </a:p>
          <a:p>
            <a:pPr>
              <a:lnSpc>
                <a:spcPct val="150000"/>
              </a:lnSpc>
            </a:pPr>
            <a:r>
              <a:rPr lang="de-DE" smtClean="0"/>
              <a:t>Next Steps &amp; Features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grpSp>
        <p:nvGrpSpPr>
          <p:cNvPr id="17" name="Gruppieren 16"/>
          <p:cNvGrpSpPr/>
          <p:nvPr/>
        </p:nvGrpSpPr>
        <p:grpSpPr>
          <a:xfrm>
            <a:off x="4211960" y="1671780"/>
            <a:ext cx="3672408" cy="3341396"/>
            <a:chOff x="971600" y="1671780"/>
            <a:chExt cx="6264696" cy="3341396"/>
          </a:xfrm>
        </p:grpSpPr>
        <p:sp>
          <p:nvSpPr>
            <p:cNvPr id="6" name="Rechteck 5"/>
            <p:cNvSpPr/>
            <p:nvPr/>
          </p:nvSpPr>
          <p:spPr>
            <a:xfrm>
              <a:off x="971600" y="1671780"/>
              <a:ext cx="6264696" cy="36004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Worum ging das Projekt?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2305338"/>
              <a:ext cx="6264696" cy="79208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 stehen wir aktuell?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971600" y="3248980"/>
              <a:ext cx="6264696" cy="396044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Wie sind wir dort hingekommen?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71600" y="3753036"/>
              <a:ext cx="6264696" cy="396044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Was haben wir daraus gelernt?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71600" y="4296617"/>
              <a:ext cx="6264696" cy="716559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 geht es in Zukunft hin?</a:t>
              </a:r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24" name="Eingekerbter Richtungspfeil 23"/>
          <p:cNvSpPr/>
          <p:nvPr/>
        </p:nvSpPr>
        <p:spPr>
          <a:xfrm>
            <a:off x="3068216" y="2290824"/>
            <a:ext cx="1008112" cy="757176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Eingekerbter Richtungspfeil 24"/>
          <p:cNvSpPr/>
          <p:nvPr/>
        </p:nvSpPr>
        <p:spPr>
          <a:xfrm>
            <a:off x="3068216" y="1700808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Eingekerbter Richtungspfeil 25"/>
          <p:cNvSpPr/>
          <p:nvPr/>
        </p:nvSpPr>
        <p:spPr>
          <a:xfrm>
            <a:off x="3068216" y="3248980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Eingekerbter Richtungspfeil 26"/>
          <p:cNvSpPr/>
          <p:nvPr/>
        </p:nvSpPr>
        <p:spPr>
          <a:xfrm>
            <a:off x="3068216" y="3753036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Eingekerbter Richtungspfeil 28"/>
          <p:cNvSpPr/>
          <p:nvPr/>
        </p:nvSpPr>
        <p:spPr>
          <a:xfrm>
            <a:off x="3068216" y="4332654"/>
            <a:ext cx="1008112" cy="747345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9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33485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21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23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endParaRPr lang="en-US" dirty="0"/>
          </a:p>
        </p:txBody>
      </p:sp>
      <p:pic>
        <p:nvPicPr>
          <p:cNvPr id="24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6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8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5560" y="5126124"/>
            <a:ext cx="2996328" cy="892566"/>
            <a:chOff x="2955560" y="5126124"/>
            <a:chExt cx="2996328" cy="892566"/>
          </a:xfrm>
        </p:grpSpPr>
        <p:pic>
          <p:nvPicPr>
            <p:cNvPr id="25" name="Picture 7" descr="http://xbmc-android.com/wp-content/uploads/2012/09/android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60" y="5126124"/>
              <a:ext cx="892566" cy="8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fik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5255288"/>
              <a:ext cx="731816" cy="73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1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–</a:t>
            </a:r>
            <a:br>
              <a:rPr lang="de-DE" dirty="0" smtClean="0"/>
            </a:br>
            <a:r>
              <a:rPr lang="de-DE" dirty="0" smtClean="0"/>
              <a:t>Studiduell App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007888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QPPRa8V2V4s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Projektergebnis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9493170"/>
              </p:ext>
            </p:extLst>
          </p:nvPr>
        </p:nvGraphicFramePr>
        <p:xfrm>
          <a:off x="971600" y="1556792"/>
          <a:ext cx="684076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140326"/>
            <a:ext cx="1524000" cy="365125"/>
          </a:xfrm>
        </p:spPr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40326"/>
            <a:ext cx="990600" cy="365125"/>
          </a:xfrm>
        </p:spPr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8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32892"/>
          <a:stretch/>
        </p:blipFill>
        <p:spPr bwMode="auto">
          <a:xfrm>
            <a:off x="845344" y="4670773"/>
            <a:ext cx="8047136" cy="19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65"/>
          <p:cNvGrpSpPr/>
          <p:nvPr/>
        </p:nvGrpSpPr>
        <p:grpSpPr>
          <a:xfrm>
            <a:off x="15206" y="1412776"/>
            <a:ext cx="9093298" cy="2797200"/>
            <a:chOff x="159222" y="271760"/>
            <a:chExt cx="9093298" cy="2797200"/>
          </a:xfrm>
        </p:grpSpPr>
        <p:pic>
          <p:nvPicPr>
            <p:cNvPr id="18" name="Picture 8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68936"/>
            <a:stretch/>
          </p:blipFill>
          <p:spPr bwMode="auto">
            <a:xfrm>
              <a:off x="159222" y="271760"/>
              <a:ext cx="8661250" cy="27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Pfeil nach rechts 67"/>
            <p:cNvSpPr/>
            <p:nvPr/>
          </p:nvSpPr>
          <p:spPr>
            <a:xfrm>
              <a:off x="8604448" y="1340768"/>
              <a:ext cx="216024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68"/>
            <p:cNvSpPr txBox="1"/>
            <p:nvPr/>
          </p:nvSpPr>
          <p:spPr>
            <a:xfrm>
              <a:off x="8790855" y="980728"/>
              <a:ext cx="461665" cy="165618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b="1" dirty="0" smtClean="0"/>
                <a:t>6. Praxisphase</a:t>
              </a:r>
              <a:endParaRPr lang="de-DE" b="1" dirty="0"/>
            </a:p>
          </p:txBody>
        </p:sp>
      </p:grpSp>
      <p:grpSp>
        <p:nvGrpSpPr>
          <p:cNvPr id="21" name="Gruppieren 69"/>
          <p:cNvGrpSpPr/>
          <p:nvPr/>
        </p:nvGrpSpPr>
        <p:grpSpPr>
          <a:xfrm>
            <a:off x="28677" y="3950693"/>
            <a:ext cx="9115323" cy="844897"/>
            <a:chOff x="28677" y="3068960"/>
            <a:chExt cx="9115323" cy="844897"/>
          </a:xfrm>
        </p:grpSpPr>
        <p:cxnSp>
          <p:nvCxnSpPr>
            <p:cNvPr id="22" name="Gerade Verbindung 70"/>
            <p:cNvCxnSpPr/>
            <p:nvPr/>
          </p:nvCxnSpPr>
          <p:spPr>
            <a:xfrm>
              <a:off x="28677" y="3499386"/>
              <a:ext cx="91153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71"/>
            <p:cNvSpPr txBox="1"/>
            <p:nvPr/>
          </p:nvSpPr>
          <p:spPr>
            <a:xfrm>
              <a:off x="3347864" y="3068960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5.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72"/>
            <p:cNvSpPr txBox="1"/>
            <p:nvPr/>
          </p:nvSpPr>
          <p:spPr>
            <a:xfrm>
              <a:off x="3347864" y="3452192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6.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1386696" y="2420887"/>
            <a:ext cx="1745143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3144234" y="2420886"/>
            <a:ext cx="1859814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5076056" y="2420887"/>
            <a:ext cx="2736304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96225" y="2409775"/>
            <a:ext cx="285750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881063" y="2397968"/>
            <a:ext cx="307181" cy="74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845344" y="4938178"/>
            <a:ext cx="4374728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5292079" y="4941168"/>
            <a:ext cx="2808313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15.09.2014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75227"/>
              </p:ext>
            </p:extLst>
          </p:nvPr>
        </p:nvGraphicFramePr>
        <p:xfrm>
          <a:off x="755576" y="1488152"/>
          <a:ext cx="78488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Auswahl der Technologie – Native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vs</a:t>
                      </a:r>
                      <a:r>
                        <a:rPr lang="de-DE" dirty="0" smtClean="0"/>
                        <a:t> Hybride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mit 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 mehrerer Kriterien, Erstellung einer Präsentation über die Technologien, Einarbeitung in beide Technologien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Bearbeitung des Codes durch mehrere</a:t>
                      </a:r>
                      <a:r>
                        <a:rPr lang="de-DE" baseline="0" dirty="0" smtClean="0"/>
                        <a:t> Teammitglieder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Versionierung</a:t>
                      </a:r>
                      <a:r>
                        <a:rPr lang="de-DE" baseline="0" dirty="0" smtClean="0"/>
                        <a:t> und zentrale Speicherung von Code und Dokumenten in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Repositories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Screendesign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Verwendung von</a:t>
                      </a:r>
                      <a:r>
                        <a:rPr lang="de-DE" baseline="0" dirty="0" smtClean="0"/>
                        <a:t> „</a:t>
                      </a:r>
                      <a:r>
                        <a:rPr lang="de-DE" baseline="0" dirty="0" err="1" smtClean="0"/>
                        <a:t>Pencil</a:t>
                      </a:r>
                      <a:r>
                        <a:rPr lang="de-DE" baseline="0" dirty="0" smtClean="0"/>
                        <a:t>“ oder „Steroids </a:t>
                      </a:r>
                      <a:r>
                        <a:rPr lang="de-DE" baseline="0" dirty="0" err="1" smtClean="0"/>
                        <a:t>Prototyper</a:t>
                      </a:r>
                      <a:r>
                        <a:rPr lang="de-DE" baseline="0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r>
                        <a:rPr lang="de-DE" baseline="0" dirty="0" smtClean="0"/>
                        <a:t> muss an Kundenanforderungen ausgerichtet sein – diese sind aber nicht genau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Prototypen und neue Versionen regelmäßig teamexternen Personen für</a:t>
                      </a:r>
                      <a:r>
                        <a:rPr lang="de-DE" baseline="0" dirty="0" smtClean="0"/>
                        <a:t> Feedback vorlegen (insb. Mediendesign)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smtClean="0"/>
                        <a:t>Bekannte Fehler im Code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Bearbeitungs-stand </a:t>
                      </a:r>
                      <a:r>
                        <a:rPr lang="de-DE" baseline="0" dirty="0" smtClean="0"/>
                        <a:t>sind nicht allen Teammitgliedern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Pflege der Fehler als „</a:t>
                      </a:r>
                      <a:r>
                        <a:rPr lang="de-DE" dirty="0" err="1" smtClean="0"/>
                        <a:t>Issues</a:t>
                      </a:r>
                      <a:r>
                        <a:rPr lang="de-DE" dirty="0" smtClean="0"/>
                        <a:t>“ in </a:t>
                      </a:r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WI Alumni treffen - Vorstellung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sp>
        <p:nvSpPr>
          <p:cNvPr id="28" name="Shape 27"/>
          <p:cNvSpPr/>
          <p:nvPr/>
        </p:nvSpPr>
        <p:spPr>
          <a:xfrm>
            <a:off x="1496183" y="1573458"/>
            <a:ext cx="6007616" cy="375476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03815" y="1700808"/>
            <a:ext cx="9665" cy="369131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3528" y="1700808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400" b="1" dirty="0" err="1" smtClean="0">
                <a:solidFill>
                  <a:schemeClr val="accent2"/>
                </a:solidFill>
              </a:rPr>
              <a:t>Nutzerzahlen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75656" y="5380624"/>
            <a:ext cx="6192688" cy="0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70507" y="4315923"/>
            <a:ext cx="2125576" cy="1437078"/>
            <a:chOff x="970507" y="4315923"/>
            <a:chExt cx="2125576" cy="1437078"/>
          </a:xfrm>
        </p:grpSpPr>
        <p:sp>
          <p:nvSpPr>
            <p:cNvPr id="29" name="Oval 28"/>
            <p:cNvSpPr/>
            <p:nvPr/>
          </p:nvSpPr>
          <p:spPr>
            <a:xfrm>
              <a:off x="2087934" y="4365497"/>
              <a:ext cx="138175" cy="1381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2161828" y="4509120"/>
              <a:ext cx="934255" cy="893632"/>
            </a:xfrm>
            <a:custGeom>
              <a:avLst/>
              <a:gdLst>
                <a:gd name="connsiteX0" fmla="*/ 0 w 874606"/>
                <a:gd name="connsiteY0" fmla="*/ 0 h 893632"/>
                <a:gd name="connsiteX1" fmla="*/ 874606 w 874606"/>
                <a:gd name="connsiteY1" fmla="*/ 0 h 893632"/>
                <a:gd name="connsiteX2" fmla="*/ 874606 w 874606"/>
                <a:gd name="connsiteY2" fmla="*/ 893632 h 893632"/>
                <a:gd name="connsiteX3" fmla="*/ 0 w 874606"/>
                <a:gd name="connsiteY3" fmla="*/ 893632 h 893632"/>
                <a:gd name="connsiteX4" fmla="*/ 0 w 874606"/>
                <a:gd name="connsiteY4" fmla="*/ 0 h 89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06" h="893632">
                  <a:moveTo>
                    <a:pt x="0" y="0"/>
                  </a:moveTo>
                  <a:lnTo>
                    <a:pt x="874606" y="0"/>
                  </a:lnTo>
                  <a:lnTo>
                    <a:pt x="874606" y="893632"/>
                  </a:lnTo>
                  <a:lnTo>
                    <a:pt x="0" y="893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3216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/>
                <a:t>Studiduell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V 1.0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437768" y="43787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970507" y="4315923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20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16320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70973" y="544522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err="1" smtClean="0"/>
                <a:t>Heute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88753" y="3611631"/>
            <a:ext cx="3110886" cy="2572257"/>
            <a:chOff x="888753" y="3611631"/>
            <a:chExt cx="3110886" cy="2572257"/>
          </a:xfrm>
        </p:grpSpPr>
        <p:sp>
          <p:nvSpPr>
            <p:cNvPr id="31" name="Oval 30"/>
            <p:cNvSpPr/>
            <p:nvPr/>
          </p:nvSpPr>
          <p:spPr>
            <a:xfrm>
              <a:off x="2835882" y="3646836"/>
              <a:ext cx="216274" cy="2162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944018" y="3754973"/>
              <a:ext cx="1055621" cy="1573244"/>
            </a:xfrm>
            <a:custGeom>
              <a:avLst/>
              <a:gdLst>
                <a:gd name="connsiteX0" fmla="*/ 0 w 997264"/>
                <a:gd name="connsiteY0" fmla="*/ 0 h 1573244"/>
                <a:gd name="connsiteX1" fmla="*/ 997264 w 997264"/>
                <a:gd name="connsiteY1" fmla="*/ 0 h 1573244"/>
                <a:gd name="connsiteX2" fmla="*/ 997264 w 997264"/>
                <a:gd name="connsiteY2" fmla="*/ 1573244 h 1573244"/>
                <a:gd name="connsiteX3" fmla="*/ 0 w 997264"/>
                <a:gd name="connsiteY3" fmla="*/ 1573244 h 1573244"/>
                <a:gd name="connsiteX4" fmla="*/ 0 w 997264"/>
                <a:gd name="connsiteY4" fmla="*/ 0 h 15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64" h="1573244">
                  <a:moveTo>
                    <a:pt x="0" y="0"/>
                  </a:moveTo>
                  <a:lnTo>
                    <a:pt x="997264" y="0"/>
                  </a:lnTo>
                  <a:lnTo>
                    <a:pt x="997264" y="1573244"/>
                  </a:lnTo>
                  <a:lnTo>
                    <a:pt x="0" y="157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5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 - WI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437768" y="367608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888753" y="3611631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180</a:t>
              </a:r>
              <a:endParaRPr lang="en-US" sz="1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944659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627784" y="5445224"/>
              <a:ext cx="74892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smtClean="0"/>
                <a:t>Q4/2014</a:t>
              </a:r>
            </a:p>
            <a:p>
              <a:pPr lvl="0"/>
              <a:r>
                <a:rPr lang="en-US" sz="1400" b="1" dirty="0" smtClean="0"/>
                <a:t>Q2/2015</a:t>
              </a:r>
            </a:p>
            <a:p>
              <a:pPr lvl="0"/>
              <a:endParaRPr lang="en-US" sz="1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5322" y="3073860"/>
            <a:ext cx="4335430" cy="2679141"/>
            <a:chOff x="765322" y="3073860"/>
            <a:chExt cx="4335430" cy="2679141"/>
          </a:xfrm>
        </p:grpSpPr>
        <p:sp>
          <p:nvSpPr>
            <p:cNvPr id="33" name="Oval 32"/>
            <p:cNvSpPr/>
            <p:nvPr/>
          </p:nvSpPr>
          <p:spPr>
            <a:xfrm>
              <a:off x="3797100" y="3073860"/>
              <a:ext cx="288365" cy="2883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3941283" y="3218042"/>
              <a:ext cx="1159469" cy="2110175"/>
            </a:xfrm>
            <a:custGeom>
              <a:avLst/>
              <a:gdLst>
                <a:gd name="connsiteX0" fmla="*/ 0 w 1159469"/>
                <a:gd name="connsiteY0" fmla="*/ 0 h 2110175"/>
                <a:gd name="connsiteX1" fmla="*/ 1159469 w 1159469"/>
                <a:gd name="connsiteY1" fmla="*/ 0 h 2110175"/>
                <a:gd name="connsiteX2" fmla="*/ 1159469 w 1159469"/>
                <a:gd name="connsiteY2" fmla="*/ 2110175 h 2110175"/>
                <a:gd name="connsiteX3" fmla="*/ 0 w 1159469"/>
                <a:gd name="connsiteY3" fmla="*/ 2110175 h 2110175"/>
                <a:gd name="connsiteX4" fmla="*/ 0 w 1159469"/>
                <a:gd name="connsiteY4" fmla="*/ 0 h 21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469" h="2110175">
                  <a:moveTo>
                    <a:pt x="0" y="0"/>
                  </a:moveTo>
                  <a:lnTo>
                    <a:pt x="1159469" y="0"/>
                  </a:lnTo>
                  <a:lnTo>
                    <a:pt x="1159469" y="2110175"/>
                  </a:lnTo>
                  <a:lnTo>
                    <a:pt x="0" y="2110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437768" y="320556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angle 80"/>
            <p:cNvSpPr/>
            <p:nvPr/>
          </p:nvSpPr>
          <p:spPr>
            <a:xfrm>
              <a:off x="765322" y="3127391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1.300</a:t>
              </a:r>
              <a:endParaRPr lang="en-US" sz="1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392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635896" y="5445224"/>
              <a:ext cx="7906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Q1/2016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5322" y="2626292"/>
            <a:ext cx="5654189" cy="3126709"/>
            <a:chOff x="765322" y="2626292"/>
            <a:chExt cx="5654189" cy="3126709"/>
          </a:xfrm>
        </p:grpSpPr>
        <p:sp>
          <p:nvSpPr>
            <p:cNvPr id="35" name="Oval 34"/>
            <p:cNvSpPr/>
            <p:nvPr/>
          </p:nvSpPr>
          <p:spPr>
            <a:xfrm>
              <a:off x="4914517" y="2626292"/>
              <a:ext cx="372472" cy="3724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076056" y="2857527"/>
              <a:ext cx="1343455" cy="2515689"/>
            </a:xfrm>
            <a:custGeom>
              <a:avLst/>
              <a:gdLst>
                <a:gd name="connsiteX0" fmla="*/ 0 w 1201523"/>
                <a:gd name="connsiteY0" fmla="*/ 0 h 2515689"/>
                <a:gd name="connsiteX1" fmla="*/ 1201523 w 1201523"/>
                <a:gd name="connsiteY1" fmla="*/ 0 h 2515689"/>
                <a:gd name="connsiteX2" fmla="*/ 1201523 w 1201523"/>
                <a:gd name="connsiteY2" fmla="*/ 2515689 h 2515689"/>
                <a:gd name="connsiteX3" fmla="*/ 0 w 1201523"/>
                <a:gd name="connsiteY3" fmla="*/ 2515689 h 2515689"/>
                <a:gd name="connsiteX4" fmla="*/ 0 w 1201523"/>
                <a:gd name="connsiteY4" fmla="*/ 0 h 251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515689">
                  <a:moveTo>
                    <a:pt x="0" y="0"/>
                  </a:moveTo>
                  <a:lnTo>
                    <a:pt x="1201523" y="0"/>
                  </a:lnTo>
                  <a:lnTo>
                    <a:pt x="1201523" y="2515689"/>
                  </a:lnTo>
                  <a:lnTo>
                    <a:pt x="0" y="2515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365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smtClean="0"/>
                <a:t>RV+FN </a:t>
              </a:r>
              <a:r>
                <a:rPr lang="en-US" sz="1600" kern="1200" dirty="0" smtClean="0"/>
                <a:t>WI2013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437768" y="28703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765322" y="2792247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1.800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6864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4759181" y="544522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Q3/2016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3568" y="2327413"/>
            <a:ext cx="6820231" cy="3641031"/>
            <a:chOff x="683568" y="2327413"/>
            <a:chExt cx="6820231" cy="3641031"/>
          </a:xfrm>
        </p:grpSpPr>
        <p:sp>
          <p:nvSpPr>
            <p:cNvPr id="37" name="Oval 36"/>
            <p:cNvSpPr/>
            <p:nvPr/>
          </p:nvSpPr>
          <p:spPr>
            <a:xfrm>
              <a:off x="6064975" y="2327413"/>
              <a:ext cx="474601" cy="47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302276" y="2564714"/>
              <a:ext cx="1201523" cy="2763503"/>
            </a:xfrm>
            <a:custGeom>
              <a:avLst/>
              <a:gdLst>
                <a:gd name="connsiteX0" fmla="*/ 0 w 1201523"/>
                <a:gd name="connsiteY0" fmla="*/ 0 h 2763503"/>
                <a:gd name="connsiteX1" fmla="*/ 1201523 w 1201523"/>
                <a:gd name="connsiteY1" fmla="*/ 0 h 2763503"/>
                <a:gd name="connsiteX2" fmla="*/ 1201523 w 1201523"/>
                <a:gd name="connsiteY2" fmla="*/ 2763503 h 2763503"/>
                <a:gd name="connsiteX3" fmla="*/ 0 w 1201523"/>
                <a:gd name="connsiteY3" fmla="*/ 2763503 h 2763503"/>
                <a:gd name="connsiteX4" fmla="*/ 0 w 1201523"/>
                <a:gd name="connsiteY4" fmla="*/ 0 h 27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763503">
                  <a:moveTo>
                    <a:pt x="0" y="0"/>
                  </a:moveTo>
                  <a:lnTo>
                    <a:pt x="1201523" y="0"/>
                  </a:lnTo>
                  <a:lnTo>
                    <a:pt x="1201523" y="2763503"/>
                  </a:lnTo>
                  <a:lnTo>
                    <a:pt x="0" y="2763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482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err="1"/>
                <a:t>gesamt</a:t>
              </a:r>
              <a:endParaRPr lang="en-US" sz="1600" b="1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437768" y="2564904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 82"/>
            <p:cNvSpPr/>
            <p:nvPr/>
          </p:nvSpPr>
          <p:spPr>
            <a:xfrm>
              <a:off x="683568" y="2492896"/>
              <a:ext cx="763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15.000</a:t>
              </a:r>
              <a:endParaRPr lang="en-US" sz="1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92784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012160" y="5445224"/>
              <a:ext cx="950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/>
                <a:t>Q4/2016</a:t>
              </a:r>
            </a:p>
            <a:p>
              <a:pPr lvl="0"/>
              <a:r>
                <a:rPr lang="en-US" sz="1400" b="1" dirty="0" smtClean="0"/>
                <a:t>Q2/2017</a:t>
              </a:r>
              <a:endParaRPr lang="en-US" sz="1400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380312" y="542547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 smtClean="0">
                <a:solidFill>
                  <a:schemeClr val="accent2"/>
                </a:solidFill>
              </a:rPr>
              <a:t>Zeit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36512" y="5949280"/>
            <a:ext cx="147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050" b="1" dirty="0" smtClean="0"/>
              <a:t>*</a:t>
            </a:r>
            <a:r>
              <a:rPr lang="en-US" sz="1050" b="1" dirty="0" err="1" smtClean="0"/>
              <a:t>Nicht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maßstabsgetreu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338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956</Words>
  <Application>Microsoft Office PowerPoint</Application>
  <PresentationFormat>On-screen Show (4:3)</PresentationFormat>
  <Paragraphs>231</Paragraphs>
  <Slides>15</Slides>
  <Notes>8</Notes>
  <HiddenSlides>3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Finale präsentation – Projekt Studiduell</vt:lpstr>
      <vt:lpstr>Agenda</vt:lpstr>
      <vt:lpstr>Was ist studiduell?</vt:lpstr>
      <vt:lpstr>Was ist Studiduell?</vt:lpstr>
      <vt:lpstr>Produktpräsentation – Studiduell App</vt:lpstr>
      <vt:lpstr>Projektergebnis</vt:lpstr>
      <vt:lpstr>Projektmanagement</vt:lpstr>
      <vt:lpstr>Probleme &amp; lösungen</vt:lpstr>
      <vt:lpstr>Vision</vt:lpstr>
      <vt:lpstr>Vision: Erfolgsfaktoren</vt:lpstr>
      <vt:lpstr>Next steps</vt:lpstr>
      <vt:lpstr>Fragen?</vt:lpstr>
      <vt:lpstr>Anhang</vt:lpstr>
      <vt:lpstr>Produktpräsentation - Website</vt:lpstr>
      <vt:lpstr>Weitere Potenzielle ANforderungen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47</cp:revision>
  <dcterms:created xsi:type="dcterms:W3CDTF">2014-03-23T15:41:39Z</dcterms:created>
  <dcterms:modified xsi:type="dcterms:W3CDTF">2014-09-15T09:59:29Z</dcterms:modified>
</cp:coreProperties>
</file>