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58" r:id="rId4"/>
    <p:sldId id="259" r:id="rId5"/>
    <p:sldId id="261" r:id="rId6"/>
    <p:sldId id="289" r:id="rId7"/>
    <p:sldId id="291" r:id="rId8"/>
    <p:sldId id="292" r:id="rId9"/>
    <p:sldId id="293" r:id="rId10"/>
    <p:sldId id="294" r:id="rId11"/>
    <p:sldId id="295" r:id="rId12"/>
    <p:sldId id="296"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84" r:id="rId26"/>
    <p:sldId id="285" r:id="rId27"/>
    <p:sldId id="274" r:id="rId28"/>
    <p:sldId id="275" r:id="rId29"/>
    <p:sldId id="286" r:id="rId30"/>
    <p:sldId id="287" r:id="rId31"/>
    <p:sldId id="276" r:id="rId32"/>
    <p:sldId id="290" r:id="rId33"/>
    <p:sldId id="277" r:id="rId34"/>
    <p:sldId id="278" r:id="rId35"/>
    <p:sldId id="288" r:id="rId36"/>
    <p:sldId id="279" r:id="rId37"/>
    <p:sldId id="280" r:id="rId38"/>
    <p:sldId id="281" r:id="rId39"/>
    <p:sldId id="282"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704" autoAdjust="0"/>
  </p:normalViewPr>
  <p:slideViewPr>
    <p:cSldViewPr snapToGrid="0" snapToObjects="1">
      <p:cViewPr>
        <p:scale>
          <a:sx n="125" d="100"/>
          <a:sy n="125" d="100"/>
        </p:scale>
        <p:origin x="-1128" y="6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2169FB-B13E-E543-B10C-4430DA21E114}" type="datetimeFigureOut">
              <a:rPr lang="en-US" smtClean="0"/>
              <a:t>4/29/15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A0F78A-0DF8-7643-83DB-C56F6CB2A763}" type="slidenum">
              <a:rPr lang="en-US" smtClean="0"/>
              <a:t>‹#›</a:t>
            </a:fld>
            <a:endParaRPr lang="en-US"/>
          </a:p>
        </p:txBody>
      </p:sp>
    </p:spTree>
    <p:extLst>
      <p:ext uri="{BB962C8B-B14F-4D97-AF65-F5344CB8AC3E}">
        <p14:creationId xmlns:p14="http://schemas.microsoft.com/office/powerpoint/2010/main" val="423051306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FF0000"/>
                </a:solidFill>
              </a:rPr>
              <a:t>Justin: Add</a:t>
            </a:r>
            <a:r>
              <a:rPr lang="en-US" baseline="0" dirty="0" smtClean="0">
                <a:solidFill>
                  <a:srgbClr val="FF0000"/>
                </a:solidFill>
              </a:rPr>
              <a:t> to technique in IVF</a:t>
            </a:r>
            <a:endParaRPr lang="en-US" dirty="0">
              <a:solidFill>
                <a:srgbClr val="FF0000"/>
              </a:solidFill>
            </a:endParaRPr>
          </a:p>
        </p:txBody>
      </p:sp>
      <p:sp>
        <p:nvSpPr>
          <p:cNvPr id="4" name="Slide Number Placeholder 3"/>
          <p:cNvSpPr>
            <a:spLocks noGrp="1"/>
          </p:cNvSpPr>
          <p:nvPr>
            <p:ph type="sldNum" sz="quarter" idx="10"/>
          </p:nvPr>
        </p:nvSpPr>
        <p:spPr/>
        <p:txBody>
          <a:bodyPr/>
          <a:lstStyle/>
          <a:p>
            <a:fld id="{D3A0F78A-0DF8-7643-83DB-C56F6CB2A763}" type="slidenum">
              <a:rPr lang="en-US" smtClean="0"/>
              <a:t>4</a:t>
            </a:fld>
            <a:endParaRPr lang="en-US"/>
          </a:p>
        </p:txBody>
      </p:sp>
    </p:spTree>
    <p:extLst>
      <p:ext uri="{BB962C8B-B14F-4D97-AF65-F5344CB8AC3E}">
        <p14:creationId xmlns:p14="http://schemas.microsoft.com/office/powerpoint/2010/main" val="397103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A0F78A-0DF8-7643-83DB-C56F6CB2A763}" type="slidenum">
              <a:rPr lang="en-US" smtClean="0"/>
              <a:t>13</a:t>
            </a:fld>
            <a:endParaRPr lang="en-US"/>
          </a:p>
        </p:txBody>
      </p:sp>
    </p:spTree>
    <p:extLst>
      <p:ext uri="{BB962C8B-B14F-4D97-AF65-F5344CB8AC3E}">
        <p14:creationId xmlns:p14="http://schemas.microsoft.com/office/powerpoint/2010/main" val="1764553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8. What is the maximum number of embryos that will be transferred to a woman under 35 years of age at one time?</a:t>
            </a:r>
          </a:p>
          <a:p>
            <a:r>
              <a:rPr lang="en-US" sz="1200" i="1" kern="1200" dirty="0" smtClean="0">
                <a:solidFill>
                  <a:schemeClr val="tx1"/>
                </a:solidFill>
                <a:effectLst/>
                <a:latin typeface="+mn-lt"/>
                <a:ea typeface="+mn-ea"/>
                <a:cs typeface="+mn-cs"/>
              </a:rPr>
              <a:t>Answer: B</a:t>
            </a:r>
            <a:endParaRPr lang="en-US" sz="1200" kern="1200" dirty="0" smtClean="0">
              <a:solidFill>
                <a:schemeClr val="tx1"/>
              </a:solidFill>
              <a:effectLst/>
              <a:latin typeface="+mn-lt"/>
              <a:ea typeface="+mn-ea"/>
              <a:cs typeface="+mn-cs"/>
            </a:endParaRPr>
          </a:p>
          <a:p>
            <a:pPr marL="228600" indent="-228600">
              <a:buAutoNum type="alphaLcParenR"/>
            </a:pPr>
            <a:r>
              <a:rPr lang="en-US" sz="1200" kern="1200" dirty="0" smtClean="0">
                <a:solidFill>
                  <a:schemeClr val="tx1"/>
                </a:solidFill>
                <a:effectLst/>
                <a:latin typeface="+mn-lt"/>
                <a:ea typeface="+mn-ea"/>
                <a:cs typeface="+mn-cs"/>
              </a:rPr>
              <a:t>1</a:t>
            </a:r>
            <a:r>
              <a:rPr lang="en-US" dirty="0" smtClean="0">
                <a:effectLst/>
              </a:rPr>
              <a:t> </a:t>
            </a:r>
          </a:p>
          <a:p>
            <a:pPr marL="0" indent="0">
              <a:buNone/>
            </a:pPr>
            <a:r>
              <a:rPr lang="en-US" sz="1200" b="1" kern="1200" dirty="0" smtClean="0">
                <a:solidFill>
                  <a:schemeClr val="tx1"/>
                </a:solidFill>
                <a:effectLst/>
                <a:latin typeface="+mn-lt"/>
                <a:ea typeface="+mn-ea"/>
                <a:cs typeface="+mn-cs"/>
              </a:rPr>
              <a:t>b) 2</a:t>
            </a:r>
          </a:p>
          <a:p>
            <a:r>
              <a:rPr lang="en-US" sz="1200" kern="1200" dirty="0" smtClean="0">
                <a:solidFill>
                  <a:schemeClr val="tx1"/>
                </a:solidFill>
                <a:effectLst/>
                <a:latin typeface="+mn-lt"/>
                <a:ea typeface="+mn-ea"/>
                <a:cs typeface="+mn-cs"/>
              </a:rPr>
              <a:t>c) 3</a:t>
            </a:r>
          </a:p>
          <a:p>
            <a:r>
              <a:rPr lang="en-US" sz="1200" kern="1200" dirty="0" smtClean="0">
                <a:solidFill>
                  <a:schemeClr val="tx1"/>
                </a:solidFill>
                <a:effectLst/>
                <a:latin typeface="+mn-lt"/>
                <a:ea typeface="+mn-ea"/>
                <a:cs typeface="+mn-cs"/>
              </a:rPr>
              <a:t>d) 4</a:t>
            </a:r>
          </a:p>
          <a:p>
            <a:r>
              <a:rPr lang="en-US" sz="1200" kern="1200" dirty="0" smtClean="0">
                <a:solidFill>
                  <a:schemeClr val="tx1"/>
                </a:solidFill>
                <a:effectLst/>
                <a:latin typeface="+mn-lt"/>
                <a:ea typeface="+mn-ea"/>
                <a:cs typeface="+mn-cs"/>
              </a:rPr>
              <a:t>e) 5</a:t>
            </a:r>
          </a:p>
          <a:p>
            <a:endParaRPr lang="en-US" dirty="0"/>
          </a:p>
        </p:txBody>
      </p:sp>
      <p:sp>
        <p:nvSpPr>
          <p:cNvPr id="4" name="Slide Number Placeholder 3"/>
          <p:cNvSpPr>
            <a:spLocks noGrp="1"/>
          </p:cNvSpPr>
          <p:nvPr>
            <p:ph type="sldNum" sz="quarter" idx="10"/>
          </p:nvPr>
        </p:nvSpPr>
        <p:spPr/>
        <p:txBody>
          <a:bodyPr/>
          <a:lstStyle/>
          <a:p>
            <a:fld id="{D3A0F78A-0DF8-7643-83DB-C56F6CB2A763}" type="slidenum">
              <a:rPr lang="en-US" smtClean="0"/>
              <a:t>15</a:t>
            </a:fld>
            <a:endParaRPr lang="en-US"/>
          </a:p>
        </p:txBody>
      </p:sp>
    </p:spTree>
    <p:extLst>
      <p:ext uri="{BB962C8B-B14F-4D97-AF65-F5344CB8AC3E}">
        <p14:creationId xmlns:p14="http://schemas.microsoft.com/office/powerpoint/2010/main" val="1019742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from bold box</a:t>
            </a:r>
            <a:endParaRPr lang="en-US" dirty="0"/>
          </a:p>
        </p:txBody>
      </p:sp>
      <p:sp>
        <p:nvSpPr>
          <p:cNvPr id="4" name="Slide Number Placeholder 3"/>
          <p:cNvSpPr>
            <a:spLocks noGrp="1"/>
          </p:cNvSpPr>
          <p:nvPr>
            <p:ph type="sldNum" sz="quarter" idx="10"/>
          </p:nvPr>
        </p:nvSpPr>
        <p:spPr/>
        <p:txBody>
          <a:bodyPr/>
          <a:lstStyle/>
          <a:p>
            <a:fld id="{D3A0F78A-0DF8-7643-83DB-C56F6CB2A763}" type="slidenum">
              <a:rPr lang="en-US" smtClean="0"/>
              <a:t>20</a:t>
            </a:fld>
            <a:endParaRPr lang="en-US"/>
          </a:p>
        </p:txBody>
      </p:sp>
    </p:spTree>
    <p:extLst>
      <p:ext uri="{BB962C8B-B14F-4D97-AF65-F5344CB8AC3E}">
        <p14:creationId xmlns:p14="http://schemas.microsoft.com/office/powerpoint/2010/main" val="1510726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from bold box</a:t>
            </a:r>
            <a:endParaRPr lang="en-US" dirty="0"/>
          </a:p>
        </p:txBody>
      </p:sp>
      <p:sp>
        <p:nvSpPr>
          <p:cNvPr id="4" name="Slide Number Placeholder 3"/>
          <p:cNvSpPr>
            <a:spLocks noGrp="1"/>
          </p:cNvSpPr>
          <p:nvPr>
            <p:ph type="sldNum" sz="quarter" idx="10"/>
          </p:nvPr>
        </p:nvSpPr>
        <p:spPr/>
        <p:txBody>
          <a:bodyPr/>
          <a:lstStyle/>
          <a:p>
            <a:fld id="{D3A0F78A-0DF8-7643-83DB-C56F6CB2A763}" type="slidenum">
              <a:rPr lang="en-US" smtClean="0"/>
              <a:t>21</a:t>
            </a:fld>
            <a:endParaRPr lang="en-US"/>
          </a:p>
        </p:txBody>
      </p:sp>
    </p:spTree>
    <p:extLst>
      <p:ext uri="{BB962C8B-B14F-4D97-AF65-F5344CB8AC3E}">
        <p14:creationId xmlns:p14="http://schemas.microsoft.com/office/powerpoint/2010/main" val="4294000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Risk to the Woman</a:t>
            </a:r>
          </a:p>
          <a:p>
            <a:endParaRPr lang="en-US" dirty="0" smtClean="0"/>
          </a:p>
          <a:p>
            <a:r>
              <a:rPr lang="en-US" dirty="0" smtClean="0"/>
              <a:t>Must check – consent</a:t>
            </a:r>
            <a:r>
              <a:rPr lang="en-US" baseline="0" dirty="0" smtClean="0"/>
              <a:t> form says OI-IUI </a:t>
            </a:r>
          </a:p>
          <a:p>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Answer: C</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6. Medicines that recruit eggs, help them to mature, and induce ovulation can lead to which of the following?</a:t>
            </a:r>
            <a:r>
              <a:rPr lang="en-US" dirty="0" smtClean="0">
                <a:effectLst/>
              </a:rPr>
              <a:t> </a:t>
            </a:r>
          </a:p>
          <a:p>
            <a:r>
              <a:rPr lang="en-US" sz="1200" kern="1200" dirty="0" smtClean="0">
                <a:solidFill>
                  <a:schemeClr val="tx1"/>
                </a:solidFill>
                <a:effectLst/>
                <a:latin typeface="+mn-lt"/>
                <a:ea typeface="+mn-ea"/>
                <a:cs typeface="+mn-cs"/>
              </a:rPr>
              <a:t>a) Cardiac Arrhythmias</a:t>
            </a:r>
          </a:p>
          <a:p>
            <a:r>
              <a:rPr lang="en-US" sz="1200" kern="1200" dirty="0" smtClean="0">
                <a:solidFill>
                  <a:schemeClr val="tx1"/>
                </a:solidFill>
                <a:effectLst/>
                <a:latin typeface="+mn-lt"/>
                <a:ea typeface="+mn-ea"/>
                <a:cs typeface="+mn-cs"/>
              </a:rPr>
              <a:t>b) Hypothyroidism</a:t>
            </a:r>
          </a:p>
          <a:p>
            <a:r>
              <a:rPr lang="en-US" sz="1200" b="1" kern="1200" dirty="0" smtClean="0">
                <a:solidFill>
                  <a:schemeClr val="tx1"/>
                </a:solidFill>
                <a:effectLst/>
                <a:latin typeface="+mn-lt"/>
                <a:ea typeface="+mn-ea"/>
                <a:cs typeface="+mn-cs"/>
              </a:rPr>
              <a:t>c) Ovarian </a:t>
            </a:r>
            <a:r>
              <a:rPr lang="en-US" sz="1200" b="1" kern="1200" dirty="0" err="1" smtClean="0">
                <a:solidFill>
                  <a:schemeClr val="tx1"/>
                </a:solidFill>
                <a:effectLst/>
                <a:latin typeface="+mn-lt"/>
                <a:ea typeface="+mn-ea"/>
                <a:cs typeface="+mn-cs"/>
              </a:rPr>
              <a:t>Hyperstimulation</a:t>
            </a:r>
            <a:r>
              <a:rPr lang="en-US" sz="1200" b="1" kern="1200" dirty="0" smtClean="0">
                <a:solidFill>
                  <a:schemeClr val="tx1"/>
                </a:solidFill>
                <a:effectLst/>
                <a:latin typeface="+mn-lt"/>
                <a:ea typeface="+mn-ea"/>
                <a:cs typeface="+mn-cs"/>
              </a:rPr>
              <a:t> Syndrome</a:t>
            </a:r>
          </a:p>
          <a:p>
            <a:r>
              <a:rPr lang="en-US" sz="1200" kern="1200" dirty="0" smtClean="0">
                <a:solidFill>
                  <a:schemeClr val="tx1"/>
                </a:solidFill>
                <a:effectLst/>
                <a:latin typeface="+mn-lt"/>
                <a:ea typeface="+mn-ea"/>
                <a:cs typeface="+mn-cs"/>
              </a:rPr>
              <a:t>d) Parathyroid Cancer</a:t>
            </a:r>
          </a:p>
          <a:p>
            <a:endParaRPr lang="en-US" dirty="0" smtClean="0"/>
          </a:p>
          <a:p>
            <a:endParaRPr lang="en-US" dirty="0" smtClean="0"/>
          </a:p>
          <a:p>
            <a:r>
              <a:rPr lang="en-US" sz="1200" kern="1200" dirty="0" smtClean="0">
                <a:solidFill>
                  <a:schemeClr val="tx1"/>
                </a:solidFill>
                <a:effectLst/>
                <a:latin typeface="+mn-lt"/>
                <a:ea typeface="+mn-ea"/>
                <a:cs typeface="+mn-cs"/>
              </a:rPr>
              <a:t>10. Which of the following types of drugs can lead to increased ovarian size, nausea and vomiting, accumulation of fluid in the abdomen, and in severe cases kidney failure?</a:t>
            </a:r>
          </a:p>
          <a:p>
            <a:r>
              <a:rPr lang="en-US" sz="1200" i="1" kern="1200" dirty="0" smtClean="0">
                <a:solidFill>
                  <a:schemeClr val="tx1"/>
                </a:solidFill>
                <a:effectLst/>
                <a:latin typeface="+mn-lt"/>
                <a:ea typeface="+mn-ea"/>
                <a:cs typeface="+mn-cs"/>
              </a:rPr>
              <a:t>Answer: C</a:t>
            </a:r>
            <a:endParaRPr lang="en-US" sz="1200" kern="1200" dirty="0" smtClean="0">
              <a:solidFill>
                <a:schemeClr val="tx1"/>
              </a:solidFill>
              <a:effectLst/>
              <a:latin typeface="+mn-lt"/>
              <a:ea typeface="+mn-ea"/>
              <a:cs typeface="+mn-cs"/>
            </a:endParaRPr>
          </a:p>
          <a:p>
            <a:pPr marL="228600" indent="-228600">
              <a:buAutoNum type="alphaLcParenR"/>
            </a:pPr>
            <a:r>
              <a:rPr lang="en-US" sz="1200" kern="1200" dirty="0" smtClean="0">
                <a:solidFill>
                  <a:schemeClr val="tx1"/>
                </a:solidFill>
                <a:effectLst/>
                <a:latin typeface="+mn-lt"/>
                <a:ea typeface="+mn-ea"/>
                <a:cs typeface="+mn-cs"/>
              </a:rPr>
              <a:t>Antibiotics</a:t>
            </a:r>
            <a:r>
              <a:rPr lang="en-US" dirty="0" smtClean="0">
                <a:effectLst/>
              </a:rPr>
              <a:t> </a:t>
            </a:r>
          </a:p>
          <a:p>
            <a:pPr marL="0" indent="0">
              <a:buNone/>
            </a:pPr>
            <a:r>
              <a:rPr lang="en-US" sz="1200" kern="1200" dirty="0" smtClean="0">
                <a:solidFill>
                  <a:schemeClr val="tx1"/>
                </a:solidFill>
                <a:effectLst/>
                <a:latin typeface="+mn-lt"/>
                <a:ea typeface="+mn-ea"/>
                <a:cs typeface="+mn-cs"/>
              </a:rPr>
              <a:t>b) </a:t>
            </a:r>
            <a:r>
              <a:rPr lang="en-US" sz="1200" kern="1200" dirty="0" err="1" smtClean="0">
                <a:solidFill>
                  <a:schemeClr val="tx1"/>
                </a:solidFill>
                <a:effectLst/>
                <a:latin typeface="+mn-lt"/>
                <a:ea typeface="+mn-ea"/>
                <a:cs typeface="+mn-cs"/>
              </a:rPr>
              <a:t>GnRH</a:t>
            </a:r>
            <a:r>
              <a:rPr lang="en-US" sz="1200" kern="1200" dirty="0" smtClean="0">
                <a:solidFill>
                  <a:schemeClr val="tx1"/>
                </a:solidFill>
                <a:effectLst/>
                <a:latin typeface="+mn-lt"/>
                <a:ea typeface="+mn-ea"/>
                <a:cs typeface="+mn-cs"/>
              </a:rPr>
              <a:t> antagonists</a:t>
            </a:r>
          </a:p>
          <a:p>
            <a:r>
              <a:rPr lang="en-US" sz="1200" b="1" kern="1200" dirty="0" smtClean="0">
                <a:solidFill>
                  <a:schemeClr val="tx1"/>
                </a:solidFill>
                <a:effectLst/>
                <a:latin typeface="+mn-lt"/>
                <a:ea typeface="+mn-ea"/>
                <a:cs typeface="+mn-cs"/>
              </a:rPr>
              <a:t>c) Gonadotropins</a:t>
            </a:r>
          </a:p>
          <a:p>
            <a:r>
              <a:rPr lang="en-US" sz="1200" kern="1200" dirty="0" smtClean="0">
                <a:solidFill>
                  <a:schemeClr val="tx1"/>
                </a:solidFill>
                <a:effectLst/>
                <a:latin typeface="+mn-lt"/>
                <a:ea typeface="+mn-ea"/>
                <a:cs typeface="+mn-cs"/>
              </a:rPr>
              <a:t>d) Oral contraceptives</a:t>
            </a:r>
          </a:p>
          <a:p>
            <a:endParaRPr lang="en-US" dirty="0"/>
          </a:p>
        </p:txBody>
      </p:sp>
      <p:sp>
        <p:nvSpPr>
          <p:cNvPr id="4" name="Slide Number Placeholder 3"/>
          <p:cNvSpPr>
            <a:spLocks noGrp="1"/>
          </p:cNvSpPr>
          <p:nvPr>
            <p:ph type="sldNum" sz="quarter" idx="10"/>
          </p:nvPr>
        </p:nvSpPr>
        <p:spPr/>
        <p:txBody>
          <a:bodyPr/>
          <a:lstStyle/>
          <a:p>
            <a:fld id="{D3A0F78A-0DF8-7643-83DB-C56F6CB2A763}" type="slidenum">
              <a:rPr lang="en-US" smtClean="0"/>
              <a:t>22</a:t>
            </a:fld>
            <a:endParaRPr lang="en-US"/>
          </a:p>
        </p:txBody>
      </p:sp>
    </p:spTree>
    <p:extLst>
      <p:ext uri="{BB962C8B-B14F-4D97-AF65-F5344CB8AC3E}">
        <p14:creationId xmlns:p14="http://schemas.microsoft.com/office/powerpoint/2010/main" val="875648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12. Which of the following is a potential reason ART treatments have been suspected of causing cancer?</a:t>
            </a:r>
          </a:p>
          <a:p>
            <a:pPr marL="228600" indent="-228600">
              <a:buAutoNum type="alphaLcParenR"/>
            </a:pPr>
            <a:r>
              <a:rPr lang="en-US" sz="1200" kern="1200" dirty="0" smtClean="0">
                <a:solidFill>
                  <a:schemeClr val="tx1"/>
                </a:solidFill>
                <a:effectLst/>
                <a:latin typeface="+mn-lt"/>
                <a:ea typeface="+mn-ea"/>
                <a:cs typeface="+mn-cs"/>
              </a:rPr>
              <a:t>Drugs used in the past caused ovarian cancer, but we use different drugs today</a:t>
            </a:r>
          </a:p>
          <a:p>
            <a:pPr marL="0" indent="0">
              <a:buNone/>
            </a:pPr>
            <a:r>
              <a:rPr lang="en-US" sz="1200" b="1" kern="1200" dirty="0" smtClean="0">
                <a:solidFill>
                  <a:schemeClr val="tx1"/>
                </a:solidFill>
                <a:effectLst/>
                <a:latin typeface="+mn-lt"/>
                <a:ea typeface="+mn-ea"/>
                <a:cs typeface="+mn-cs"/>
              </a:rPr>
              <a:t>b) Infertility is a risk factor for gynecologic cancer</a:t>
            </a:r>
            <a:r>
              <a:rPr lang="en-US" b="1" dirty="0" smtClean="0">
                <a:effectLst/>
              </a:rPr>
              <a:t> </a:t>
            </a:r>
          </a:p>
          <a:p>
            <a:pPr marL="0" indent="0">
              <a:buNone/>
            </a:pPr>
            <a:r>
              <a:rPr lang="en-US" sz="1200" kern="1200" dirty="0" smtClean="0">
                <a:solidFill>
                  <a:schemeClr val="tx1"/>
                </a:solidFill>
                <a:effectLst/>
                <a:latin typeface="+mn-lt"/>
                <a:ea typeface="+mn-ea"/>
                <a:cs typeface="+mn-cs"/>
              </a:rPr>
              <a:t>c) Ovarian cancer has been shown to be a risk of drugs still used today</a:t>
            </a:r>
          </a:p>
          <a:p>
            <a:r>
              <a:rPr lang="en-US" sz="1200" kern="1200" dirty="0" smtClean="0">
                <a:solidFill>
                  <a:schemeClr val="tx1"/>
                </a:solidFill>
                <a:effectLst/>
                <a:latin typeface="+mn-lt"/>
                <a:ea typeface="+mn-ea"/>
                <a:cs typeface="+mn-cs"/>
              </a:rPr>
              <a:t>d) Today we use medicines that prevent cancer</a:t>
            </a:r>
          </a:p>
          <a:p>
            <a:endParaRPr lang="en-US" dirty="0"/>
          </a:p>
        </p:txBody>
      </p:sp>
      <p:sp>
        <p:nvSpPr>
          <p:cNvPr id="4" name="Slide Number Placeholder 3"/>
          <p:cNvSpPr>
            <a:spLocks noGrp="1"/>
          </p:cNvSpPr>
          <p:nvPr>
            <p:ph type="sldNum" sz="quarter" idx="10"/>
          </p:nvPr>
        </p:nvSpPr>
        <p:spPr/>
        <p:txBody>
          <a:bodyPr/>
          <a:lstStyle/>
          <a:p>
            <a:fld id="{D3A0F78A-0DF8-7643-83DB-C56F6CB2A763}" type="slidenum">
              <a:rPr lang="en-US" smtClean="0"/>
              <a:t>23</a:t>
            </a:fld>
            <a:endParaRPr lang="en-US"/>
          </a:p>
        </p:txBody>
      </p:sp>
    </p:spTree>
    <p:extLst>
      <p:ext uri="{BB962C8B-B14F-4D97-AF65-F5344CB8AC3E}">
        <p14:creationId xmlns:p14="http://schemas.microsoft.com/office/powerpoint/2010/main" val="3138731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13. Which of the following maternal conditions is most likely to occur in an IVF-conceived pregnancy?</a:t>
            </a:r>
          </a:p>
          <a:p>
            <a:r>
              <a:rPr lang="en-US" sz="1200" i="1" kern="1200" dirty="0" smtClean="0">
                <a:solidFill>
                  <a:schemeClr val="tx1"/>
                </a:solidFill>
                <a:effectLst/>
                <a:latin typeface="+mn-lt"/>
                <a:ea typeface="+mn-ea"/>
                <a:cs typeface="+mn-cs"/>
              </a:rPr>
              <a:t>Answer: D</a:t>
            </a:r>
            <a:endParaRPr lang="en-US" sz="1200" kern="1200" dirty="0" smtClean="0">
              <a:solidFill>
                <a:schemeClr val="tx1"/>
              </a:solidFill>
              <a:effectLst/>
              <a:latin typeface="+mn-lt"/>
              <a:ea typeface="+mn-ea"/>
              <a:cs typeface="+mn-cs"/>
            </a:endParaRPr>
          </a:p>
          <a:p>
            <a:pPr marL="228600" indent="-228600">
              <a:buAutoNum type="alphaLcParenR"/>
            </a:pPr>
            <a:r>
              <a:rPr lang="en-US" sz="1200" kern="1200" dirty="0" smtClean="0">
                <a:solidFill>
                  <a:schemeClr val="tx1"/>
                </a:solidFill>
                <a:effectLst/>
                <a:latin typeface="+mn-lt"/>
                <a:ea typeface="+mn-ea"/>
                <a:cs typeface="+mn-cs"/>
              </a:rPr>
              <a:t>Gestational diabetes</a:t>
            </a:r>
            <a:r>
              <a:rPr lang="en-US" dirty="0" smtClean="0">
                <a:effectLst/>
              </a:rPr>
              <a:t> </a:t>
            </a:r>
          </a:p>
          <a:p>
            <a:pPr marL="0" indent="0">
              <a:buNone/>
            </a:pPr>
            <a:r>
              <a:rPr lang="en-US" sz="1200" kern="1200" dirty="0" smtClean="0">
                <a:solidFill>
                  <a:schemeClr val="tx1"/>
                </a:solidFill>
                <a:effectLst/>
                <a:latin typeface="+mn-lt"/>
                <a:ea typeface="+mn-ea"/>
                <a:cs typeface="+mn-cs"/>
              </a:rPr>
              <a:t>b) Placenta </a:t>
            </a:r>
            <a:r>
              <a:rPr lang="en-US" sz="1200" kern="1200" dirty="0" err="1" smtClean="0">
                <a:solidFill>
                  <a:schemeClr val="tx1"/>
                </a:solidFill>
                <a:effectLst/>
                <a:latin typeface="+mn-lt"/>
                <a:ea typeface="+mn-ea"/>
                <a:cs typeface="+mn-cs"/>
              </a:rPr>
              <a:t>previa</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 Placental abruption</a:t>
            </a:r>
          </a:p>
          <a:p>
            <a:r>
              <a:rPr lang="en-US" sz="1200" b="1" kern="1200" dirty="0" smtClean="0">
                <a:solidFill>
                  <a:schemeClr val="tx1"/>
                </a:solidFill>
                <a:effectLst/>
                <a:latin typeface="+mn-lt"/>
                <a:ea typeface="+mn-ea"/>
                <a:cs typeface="+mn-cs"/>
              </a:rPr>
              <a:t>d) Preeclampsia</a:t>
            </a:r>
          </a:p>
          <a:p>
            <a:endParaRPr lang="en-US" dirty="0"/>
          </a:p>
        </p:txBody>
      </p:sp>
      <p:sp>
        <p:nvSpPr>
          <p:cNvPr id="4" name="Slide Number Placeholder 3"/>
          <p:cNvSpPr>
            <a:spLocks noGrp="1"/>
          </p:cNvSpPr>
          <p:nvPr>
            <p:ph type="sldNum" sz="quarter" idx="10"/>
          </p:nvPr>
        </p:nvSpPr>
        <p:spPr/>
        <p:txBody>
          <a:bodyPr/>
          <a:lstStyle/>
          <a:p>
            <a:fld id="{D3A0F78A-0DF8-7643-83DB-C56F6CB2A763}" type="slidenum">
              <a:rPr lang="en-US" smtClean="0"/>
              <a:t>24</a:t>
            </a:fld>
            <a:endParaRPr lang="en-US"/>
          </a:p>
        </p:txBody>
      </p:sp>
    </p:spTree>
    <p:extLst>
      <p:ext uri="{BB962C8B-B14F-4D97-AF65-F5344CB8AC3E}">
        <p14:creationId xmlns:p14="http://schemas.microsoft.com/office/powerpoint/2010/main" val="1430952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4. Which of the following poses the greatest risk for babies following IVF?</a:t>
            </a:r>
          </a:p>
          <a:p>
            <a:pPr marL="228600" indent="-228600">
              <a:buAutoNum type="alphaLcParenR"/>
            </a:pPr>
            <a:r>
              <a:rPr lang="en-US" sz="1200" kern="1200" dirty="0" smtClean="0">
                <a:solidFill>
                  <a:schemeClr val="tx1"/>
                </a:solidFill>
                <a:effectLst/>
                <a:latin typeface="+mn-lt"/>
                <a:ea typeface="+mn-ea"/>
                <a:cs typeface="+mn-cs"/>
              </a:rPr>
              <a:t>Preterm Delivery </a:t>
            </a:r>
          </a:p>
          <a:p>
            <a:pPr marL="0" indent="0">
              <a:buNone/>
            </a:pPr>
            <a:r>
              <a:rPr lang="en-US" sz="1200" kern="1200" dirty="0" smtClean="0">
                <a:solidFill>
                  <a:schemeClr val="tx1"/>
                </a:solidFill>
                <a:effectLst/>
                <a:latin typeface="+mn-lt"/>
                <a:ea typeface="+mn-ea"/>
                <a:cs typeface="+mn-cs"/>
              </a:rPr>
              <a:t>b) Gestational Diabetes</a:t>
            </a:r>
            <a:r>
              <a:rPr lang="en-US" dirty="0" smtClean="0">
                <a:effectLst/>
              </a:rPr>
              <a:t> </a:t>
            </a:r>
          </a:p>
          <a:p>
            <a:r>
              <a:rPr lang="en-US" sz="1200" b="1" kern="1200" dirty="0" smtClean="0">
                <a:solidFill>
                  <a:schemeClr val="tx1"/>
                </a:solidFill>
                <a:effectLst/>
                <a:latin typeface="+mn-lt"/>
                <a:ea typeface="+mn-ea"/>
                <a:cs typeface="+mn-cs"/>
              </a:rPr>
              <a:t>c) Multiple Fetuses</a:t>
            </a:r>
          </a:p>
          <a:p>
            <a:r>
              <a:rPr lang="en-US" sz="1200" kern="1200" dirty="0" smtClean="0">
                <a:solidFill>
                  <a:schemeClr val="tx1"/>
                </a:solidFill>
                <a:effectLst/>
                <a:latin typeface="+mn-lt"/>
                <a:ea typeface="+mn-ea"/>
                <a:cs typeface="+mn-cs"/>
              </a:rPr>
              <a:t>d) Previous IVF Cycles</a:t>
            </a:r>
          </a:p>
          <a:p>
            <a:endParaRPr lang="en-US" dirty="0"/>
          </a:p>
        </p:txBody>
      </p:sp>
      <p:sp>
        <p:nvSpPr>
          <p:cNvPr id="4" name="Slide Number Placeholder 3"/>
          <p:cNvSpPr>
            <a:spLocks noGrp="1"/>
          </p:cNvSpPr>
          <p:nvPr>
            <p:ph type="sldNum" sz="quarter" idx="10"/>
          </p:nvPr>
        </p:nvSpPr>
        <p:spPr/>
        <p:txBody>
          <a:bodyPr/>
          <a:lstStyle/>
          <a:p>
            <a:fld id="{D3A0F78A-0DF8-7643-83DB-C56F6CB2A763}" type="slidenum">
              <a:rPr lang="en-US" smtClean="0"/>
              <a:t>26</a:t>
            </a:fld>
            <a:endParaRPr lang="en-US"/>
          </a:p>
        </p:txBody>
      </p:sp>
    </p:spTree>
    <p:extLst>
      <p:ext uri="{BB962C8B-B14F-4D97-AF65-F5344CB8AC3E}">
        <p14:creationId xmlns:p14="http://schemas.microsoft.com/office/powerpoint/2010/main" val="24540152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Risks</a:t>
            </a:r>
            <a:r>
              <a:rPr lang="en-US" baseline="0" dirty="0" smtClean="0"/>
              <a:t> to the Offspring</a:t>
            </a:r>
            <a:endParaRPr lang="en-US" dirty="0"/>
          </a:p>
        </p:txBody>
      </p:sp>
      <p:sp>
        <p:nvSpPr>
          <p:cNvPr id="4" name="Slide Number Placeholder 3"/>
          <p:cNvSpPr>
            <a:spLocks noGrp="1"/>
          </p:cNvSpPr>
          <p:nvPr>
            <p:ph type="sldNum" sz="quarter" idx="10"/>
          </p:nvPr>
        </p:nvSpPr>
        <p:spPr/>
        <p:txBody>
          <a:bodyPr/>
          <a:lstStyle/>
          <a:p>
            <a:fld id="{D3A0F78A-0DF8-7643-83DB-C56F6CB2A763}" type="slidenum">
              <a:rPr lang="en-US" smtClean="0"/>
              <a:t>27</a:t>
            </a:fld>
            <a:endParaRPr lang="en-US"/>
          </a:p>
        </p:txBody>
      </p:sp>
    </p:spTree>
    <p:extLst>
      <p:ext uri="{BB962C8B-B14F-4D97-AF65-F5344CB8AC3E}">
        <p14:creationId xmlns:p14="http://schemas.microsoft.com/office/powerpoint/2010/main" val="4127610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Justin: tab under birth</a:t>
            </a:r>
            <a:r>
              <a:rPr lang="en-US" baseline="0" dirty="0" smtClean="0"/>
              <a:t> defects</a:t>
            </a:r>
            <a:endParaRPr lang="en-US" dirty="0" smtClean="0"/>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16</a:t>
            </a:r>
            <a:r>
              <a:rPr lang="en-US" sz="1200" kern="1200" dirty="0" smtClean="0">
                <a:solidFill>
                  <a:schemeClr val="tx1"/>
                </a:solidFill>
                <a:effectLst/>
                <a:latin typeface="+mn-lt"/>
                <a:ea typeface="+mn-ea"/>
                <a:cs typeface="+mn-cs"/>
              </a:rPr>
              <a:t>. Which of the following fetal outcomes is most likely to occur in an IVF-conceived pregnancy?</a:t>
            </a:r>
          </a:p>
          <a:p>
            <a:r>
              <a:rPr lang="en-US" sz="1200" i="1" kern="1200" dirty="0" smtClean="0">
                <a:solidFill>
                  <a:schemeClr val="tx1"/>
                </a:solidFill>
                <a:effectLst/>
                <a:latin typeface="+mn-lt"/>
                <a:ea typeface="+mn-ea"/>
                <a:cs typeface="+mn-cs"/>
              </a:rPr>
              <a:t>Answer: C</a:t>
            </a:r>
            <a:endParaRPr lang="en-US" sz="1200" kern="1200" dirty="0" smtClean="0">
              <a:solidFill>
                <a:schemeClr val="tx1"/>
              </a:solidFill>
              <a:effectLst/>
              <a:latin typeface="+mn-lt"/>
              <a:ea typeface="+mn-ea"/>
              <a:cs typeface="+mn-cs"/>
            </a:endParaRPr>
          </a:p>
          <a:p>
            <a:pPr marL="228600" indent="-228600">
              <a:buAutoNum type="alphaLcParenR"/>
            </a:pPr>
            <a:r>
              <a:rPr lang="en-US" sz="1200" kern="1200" dirty="0" smtClean="0">
                <a:solidFill>
                  <a:schemeClr val="tx1"/>
                </a:solidFill>
                <a:effectLst/>
                <a:latin typeface="+mn-lt"/>
                <a:ea typeface="+mn-ea"/>
                <a:cs typeface="+mn-cs"/>
              </a:rPr>
              <a:t>Cerebral palsy</a:t>
            </a:r>
            <a:r>
              <a:rPr lang="en-US" dirty="0" smtClean="0">
                <a:effectLst/>
              </a:rPr>
              <a:t> </a:t>
            </a:r>
          </a:p>
          <a:p>
            <a:pPr marL="0" indent="0">
              <a:buNone/>
            </a:pPr>
            <a:r>
              <a:rPr lang="en-US" sz="1200" kern="1200" dirty="0" smtClean="0">
                <a:solidFill>
                  <a:schemeClr val="tx1"/>
                </a:solidFill>
                <a:effectLst/>
                <a:latin typeface="+mn-lt"/>
                <a:ea typeface="+mn-ea"/>
                <a:cs typeface="+mn-cs"/>
              </a:rPr>
              <a:t>b) Major birth defect</a:t>
            </a:r>
          </a:p>
          <a:p>
            <a:r>
              <a:rPr lang="en-US" sz="1200" b="1" kern="1200" dirty="0" smtClean="0">
                <a:solidFill>
                  <a:schemeClr val="tx1"/>
                </a:solidFill>
                <a:effectLst/>
                <a:latin typeface="+mn-lt"/>
                <a:ea typeface="+mn-ea"/>
                <a:cs typeface="+mn-cs"/>
              </a:rPr>
              <a:t>c) Preterm birth</a:t>
            </a:r>
          </a:p>
          <a:p>
            <a:r>
              <a:rPr lang="en-US" sz="1200" kern="1200" dirty="0" smtClean="0">
                <a:solidFill>
                  <a:schemeClr val="tx1"/>
                </a:solidFill>
                <a:effectLst/>
                <a:latin typeface="+mn-lt"/>
                <a:ea typeface="+mn-ea"/>
                <a:cs typeface="+mn-cs"/>
              </a:rPr>
              <a:t>d) Stillbirth</a:t>
            </a:r>
          </a:p>
          <a:p>
            <a:endParaRPr lang="en-US" dirty="0"/>
          </a:p>
        </p:txBody>
      </p:sp>
      <p:sp>
        <p:nvSpPr>
          <p:cNvPr id="4" name="Slide Number Placeholder 3"/>
          <p:cNvSpPr>
            <a:spLocks noGrp="1"/>
          </p:cNvSpPr>
          <p:nvPr>
            <p:ph type="sldNum" sz="quarter" idx="10"/>
          </p:nvPr>
        </p:nvSpPr>
        <p:spPr/>
        <p:txBody>
          <a:bodyPr/>
          <a:lstStyle/>
          <a:p>
            <a:fld id="{D3A0F78A-0DF8-7643-83DB-C56F6CB2A763}" type="slidenum">
              <a:rPr lang="en-US" smtClean="0"/>
              <a:t>30</a:t>
            </a:fld>
            <a:endParaRPr lang="en-US"/>
          </a:p>
        </p:txBody>
      </p:sp>
    </p:spTree>
    <p:extLst>
      <p:ext uri="{BB962C8B-B14F-4D97-AF65-F5344CB8AC3E}">
        <p14:creationId xmlns:p14="http://schemas.microsoft.com/office/powerpoint/2010/main" val="2014205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sym typeface="Wingdings"/>
              </a:rPr>
              <a:t>Justin: Please place in core elements</a:t>
            </a:r>
            <a:endParaRPr lang="en-US" dirty="0" smtClean="0"/>
          </a:p>
          <a:p>
            <a:endParaRPr lang="en-US" dirty="0" smtClean="0"/>
          </a:p>
          <a:p>
            <a:endParaRPr lang="en-US" dirty="0" smtClean="0"/>
          </a:p>
          <a:p>
            <a:endParaRPr lang="en-US" dirty="0" smtClean="0"/>
          </a:p>
          <a:p>
            <a:r>
              <a:rPr lang="en-US" dirty="0" smtClean="0"/>
              <a:t>Include </a:t>
            </a:r>
            <a:r>
              <a:rPr lang="en-US" dirty="0" smtClean="0"/>
              <a:t>medications that may </a:t>
            </a:r>
            <a:r>
              <a:rPr lang="en-US" baseline="0" dirty="0" smtClean="0"/>
              <a:t>be used?</a:t>
            </a:r>
          </a:p>
          <a:p>
            <a:endParaRPr lang="en-US" baseline="0" dirty="0" smtClean="0"/>
          </a:p>
          <a:p>
            <a:r>
              <a:rPr lang="en-US" baseline="0" dirty="0" smtClean="0"/>
              <a:t>Technique of IVF -</a:t>
            </a:r>
            <a:r>
              <a:rPr lang="en-US" baseline="0" dirty="0" smtClean="0">
                <a:sym typeface="Wingdings"/>
              </a:rPr>
              <a:t> core elements and their </a:t>
            </a:r>
            <a:r>
              <a:rPr lang="en-US" baseline="0" dirty="0" smtClean="0">
                <a:sym typeface="Wingdings"/>
              </a:rPr>
              <a:t>risk</a:t>
            </a:r>
          </a:p>
          <a:p>
            <a:endParaRPr lang="en-US" baseline="0" dirty="0" smtClean="0">
              <a:sym typeface="Wingdings"/>
            </a:endParaRPr>
          </a:p>
        </p:txBody>
      </p:sp>
      <p:sp>
        <p:nvSpPr>
          <p:cNvPr id="4" name="Slide Number Placeholder 3"/>
          <p:cNvSpPr>
            <a:spLocks noGrp="1"/>
          </p:cNvSpPr>
          <p:nvPr>
            <p:ph type="sldNum" sz="quarter" idx="10"/>
          </p:nvPr>
        </p:nvSpPr>
        <p:spPr/>
        <p:txBody>
          <a:bodyPr/>
          <a:lstStyle/>
          <a:p>
            <a:fld id="{D3A0F78A-0DF8-7643-83DB-C56F6CB2A763}" type="slidenum">
              <a:rPr lang="en-US" smtClean="0"/>
              <a:t>5</a:t>
            </a:fld>
            <a:endParaRPr lang="en-US"/>
          </a:p>
        </p:txBody>
      </p:sp>
    </p:spTree>
    <p:extLst>
      <p:ext uri="{BB962C8B-B14F-4D97-AF65-F5344CB8AC3E}">
        <p14:creationId xmlns:p14="http://schemas.microsoft.com/office/powerpoint/2010/main" val="40586230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5. Multiple gestations (twins, triplets, etc.) that result in live birth may result in which of the following factors?</a:t>
            </a:r>
          </a:p>
          <a:p>
            <a:r>
              <a:rPr lang="en-US" sz="1200" kern="1200" dirty="0" smtClean="0">
                <a:solidFill>
                  <a:schemeClr val="tx1"/>
                </a:solidFill>
                <a:effectLst/>
                <a:latin typeface="+mn-lt"/>
                <a:ea typeface="+mn-ea"/>
                <a:cs typeface="+mn-cs"/>
              </a:rPr>
              <a:t>	I. Maternal Anxiety and Depression</a:t>
            </a:r>
          </a:p>
          <a:p>
            <a:r>
              <a:rPr lang="en-US" sz="1200" kern="1200" dirty="0" smtClean="0">
                <a:solidFill>
                  <a:schemeClr val="tx1"/>
                </a:solidFill>
                <a:effectLst/>
                <a:latin typeface="+mn-lt"/>
                <a:ea typeface="+mn-ea"/>
                <a:cs typeface="+mn-cs"/>
              </a:rPr>
              <a:t>	II. Decreased IQ of the Children</a:t>
            </a:r>
          </a:p>
          <a:p>
            <a:r>
              <a:rPr lang="en-US" sz="1200" kern="1200" dirty="0" smtClean="0">
                <a:solidFill>
                  <a:schemeClr val="tx1"/>
                </a:solidFill>
                <a:effectLst/>
                <a:latin typeface="+mn-lt"/>
                <a:ea typeface="+mn-ea"/>
                <a:cs typeface="+mn-cs"/>
              </a:rPr>
              <a:t>	III. Decreased Chance of Behavioral Problems</a:t>
            </a:r>
          </a:p>
          <a:p>
            <a:r>
              <a:rPr lang="en-US" sz="1200" kern="1200" dirty="0" smtClean="0">
                <a:solidFill>
                  <a:schemeClr val="tx1"/>
                </a:solidFill>
                <a:effectLst/>
                <a:latin typeface="+mn-lt"/>
                <a:ea typeface="+mn-ea"/>
                <a:cs typeface="+mn-cs"/>
              </a:rPr>
              <a:t>	IV. Financial and Emotional Stress</a:t>
            </a:r>
          </a:p>
          <a:p>
            <a:r>
              <a:rPr lang="en-US" sz="1200" i="1" kern="1200" dirty="0" smtClean="0">
                <a:solidFill>
                  <a:schemeClr val="tx1"/>
                </a:solidFill>
                <a:effectLst/>
                <a:latin typeface="+mn-lt"/>
                <a:ea typeface="+mn-ea"/>
                <a:cs typeface="+mn-cs"/>
              </a:rPr>
              <a:t>Answer: D</a:t>
            </a:r>
            <a:endParaRPr lang="en-US" sz="1200" kern="1200" dirty="0" smtClean="0">
              <a:solidFill>
                <a:schemeClr val="tx1"/>
              </a:solidFill>
              <a:effectLst/>
              <a:latin typeface="+mn-lt"/>
              <a:ea typeface="+mn-ea"/>
              <a:cs typeface="+mn-cs"/>
            </a:endParaRPr>
          </a:p>
          <a:p>
            <a:pPr marL="228600" indent="-228600">
              <a:buAutoNum type="alphaLcParenR"/>
            </a:pPr>
            <a:r>
              <a:rPr lang="en-US" sz="1200" kern="1200" dirty="0" smtClean="0">
                <a:solidFill>
                  <a:schemeClr val="tx1"/>
                </a:solidFill>
                <a:effectLst/>
                <a:latin typeface="+mn-lt"/>
                <a:ea typeface="+mn-ea"/>
                <a:cs typeface="+mn-cs"/>
              </a:rPr>
              <a:t>I and II only</a:t>
            </a:r>
            <a:r>
              <a:rPr lang="en-US" dirty="0" smtClean="0">
                <a:effectLst/>
              </a:rPr>
              <a:t> </a:t>
            </a:r>
          </a:p>
          <a:p>
            <a:pPr marL="228600" indent="-228600">
              <a:buAutoNum type="alphaLcParenR"/>
            </a:pPr>
            <a:r>
              <a:rPr lang="en-US" sz="1200" kern="1200" dirty="0" smtClean="0">
                <a:solidFill>
                  <a:schemeClr val="tx1"/>
                </a:solidFill>
                <a:effectLst/>
                <a:latin typeface="+mn-lt"/>
                <a:ea typeface="+mn-ea"/>
                <a:cs typeface="+mn-cs"/>
              </a:rPr>
              <a:t>b) II and III only</a:t>
            </a:r>
          </a:p>
          <a:p>
            <a:r>
              <a:rPr lang="en-US" sz="1200" kern="1200" dirty="0" smtClean="0">
                <a:solidFill>
                  <a:schemeClr val="tx1"/>
                </a:solidFill>
                <a:effectLst/>
                <a:latin typeface="+mn-lt"/>
                <a:ea typeface="+mn-ea"/>
                <a:cs typeface="+mn-cs"/>
              </a:rPr>
              <a:t>c) III and IV only</a:t>
            </a:r>
          </a:p>
          <a:p>
            <a:r>
              <a:rPr lang="en-US" sz="1200" b="1" kern="1200" dirty="0" smtClean="0">
                <a:solidFill>
                  <a:schemeClr val="tx1"/>
                </a:solidFill>
                <a:effectLst/>
                <a:latin typeface="+mn-lt"/>
                <a:ea typeface="+mn-ea"/>
                <a:cs typeface="+mn-cs"/>
              </a:rPr>
              <a:t>d) I, II, and IV only	</a:t>
            </a:r>
          </a:p>
          <a:p>
            <a:r>
              <a:rPr lang="en-US" sz="1200" kern="1200" dirty="0" smtClean="0">
                <a:solidFill>
                  <a:schemeClr val="tx1"/>
                </a:solidFill>
                <a:effectLst/>
                <a:latin typeface="+mn-lt"/>
                <a:ea typeface="+mn-ea"/>
                <a:cs typeface="+mn-cs"/>
              </a:rPr>
              <a:t>e) I, III, and IV only</a:t>
            </a:r>
          </a:p>
          <a:p>
            <a:r>
              <a:rPr lang="en-US" sz="1200" kern="1200" dirty="0" smtClean="0">
                <a:solidFill>
                  <a:schemeClr val="tx1"/>
                </a:solidFill>
                <a:effectLst/>
                <a:latin typeface="+mn-lt"/>
                <a:ea typeface="+mn-ea"/>
                <a:cs typeface="+mn-cs"/>
              </a:rPr>
              <a:t>f) I, II, III, and IV</a:t>
            </a:r>
          </a:p>
          <a:p>
            <a:endParaRPr lang="en-US" dirty="0" smtClean="0"/>
          </a:p>
          <a:p>
            <a:r>
              <a:rPr lang="en-US" sz="1200" kern="1200" dirty="0" smtClean="0">
                <a:solidFill>
                  <a:schemeClr val="tx1"/>
                </a:solidFill>
                <a:effectLst/>
                <a:latin typeface="+mn-lt"/>
                <a:ea typeface="+mn-ea"/>
                <a:cs typeface="+mn-cs"/>
              </a:rPr>
              <a:t>14. When two fetuses share the same placenta, there is an increased risk of adverse outcomes. Which of the following is a unique problem for fetuses sharing the same placenta?</a:t>
            </a:r>
          </a:p>
          <a:p>
            <a:r>
              <a:rPr lang="en-US" sz="1200" i="1" kern="1200" dirty="0" smtClean="0">
                <a:solidFill>
                  <a:schemeClr val="tx1"/>
                </a:solidFill>
                <a:effectLst/>
                <a:latin typeface="+mn-lt"/>
                <a:ea typeface="+mn-ea"/>
                <a:cs typeface="+mn-cs"/>
              </a:rPr>
              <a:t>Answer: E</a:t>
            </a:r>
            <a:endParaRPr lang="en-US" sz="1200" kern="1200" dirty="0" smtClean="0">
              <a:solidFill>
                <a:schemeClr val="tx1"/>
              </a:solidFill>
              <a:effectLst/>
              <a:latin typeface="+mn-lt"/>
              <a:ea typeface="+mn-ea"/>
              <a:cs typeface="+mn-cs"/>
            </a:endParaRPr>
          </a:p>
          <a:p>
            <a:pPr marL="228600" indent="-228600">
              <a:buAutoNum type="alphaLcParenR"/>
            </a:pPr>
            <a:r>
              <a:rPr lang="en-US" sz="1200" kern="1200" dirty="0" smtClean="0">
                <a:solidFill>
                  <a:schemeClr val="tx1"/>
                </a:solidFill>
                <a:effectLst/>
                <a:latin typeface="+mn-lt"/>
                <a:ea typeface="+mn-ea"/>
                <a:cs typeface="+mn-cs"/>
              </a:rPr>
              <a:t>Cerebral palsy</a:t>
            </a:r>
          </a:p>
          <a:p>
            <a:pPr marL="0" indent="0">
              <a:buNone/>
            </a:pPr>
            <a:r>
              <a:rPr lang="en-US" dirty="0" smtClean="0">
                <a:effectLst/>
              </a:rPr>
              <a:t> </a:t>
            </a:r>
            <a:r>
              <a:rPr lang="en-US" sz="1200" kern="1200" dirty="0" smtClean="0">
                <a:solidFill>
                  <a:schemeClr val="tx1"/>
                </a:solidFill>
                <a:effectLst/>
                <a:latin typeface="+mn-lt"/>
                <a:ea typeface="+mn-ea"/>
                <a:cs typeface="+mn-cs"/>
              </a:rPr>
              <a:t>b) Heart defects</a:t>
            </a:r>
          </a:p>
          <a:p>
            <a:r>
              <a:rPr lang="en-US" sz="1200" kern="1200" dirty="0" smtClean="0">
                <a:solidFill>
                  <a:schemeClr val="tx1"/>
                </a:solidFill>
                <a:effectLst/>
                <a:latin typeface="+mn-lt"/>
                <a:ea typeface="+mn-ea"/>
                <a:cs typeface="+mn-cs"/>
              </a:rPr>
              <a:t>c) Lower IQ scores</a:t>
            </a:r>
          </a:p>
          <a:p>
            <a:r>
              <a:rPr lang="en-US" sz="1200" kern="1200" dirty="0" smtClean="0">
                <a:solidFill>
                  <a:schemeClr val="tx1"/>
                </a:solidFill>
                <a:effectLst/>
                <a:latin typeface="+mn-lt"/>
                <a:ea typeface="+mn-ea"/>
                <a:cs typeface="+mn-cs"/>
              </a:rPr>
              <a:t>d) Premature birth</a:t>
            </a:r>
          </a:p>
          <a:p>
            <a:r>
              <a:rPr lang="en-US" sz="1200" b="1" kern="1200" dirty="0" smtClean="0">
                <a:solidFill>
                  <a:schemeClr val="tx1"/>
                </a:solidFill>
                <a:effectLst/>
                <a:latin typeface="+mn-lt"/>
                <a:ea typeface="+mn-ea"/>
                <a:cs typeface="+mn-cs"/>
              </a:rPr>
              <a:t>e) Twin-twin transfusion syndrome</a:t>
            </a:r>
          </a:p>
          <a:p>
            <a:endParaRPr lang="en-US" dirty="0"/>
          </a:p>
        </p:txBody>
      </p:sp>
      <p:sp>
        <p:nvSpPr>
          <p:cNvPr id="4" name="Slide Number Placeholder 3"/>
          <p:cNvSpPr>
            <a:spLocks noGrp="1"/>
          </p:cNvSpPr>
          <p:nvPr>
            <p:ph type="sldNum" sz="quarter" idx="10"/>
          </p:nvPr>
        </p:nvSpPr>
        <p:spPr/>
        <p:txBody>
          <a:bodyPr/>
          <a:lstStyle/>
          <a:p>
            <a:fld id="{D3A0F78A-0DF8-7643-83DB-C56F6CB2A763}" type="slidenum">
              <a:rPr lang="en-US" smtClean="0"/>
              <a:t>31</a:t>
            </a:fld>
            <a:endParaRPr lang="en-US"/>
          </a:p>
        </p:txBody>
      </p:sp>
    </p:spTree>
    <p:extLst>
      <p:ext uri="{BB962C8B-B14F-4D97-AF65-F5344CB8AC3E}">
        <p14:creationId xmlns:p14="http://schemas.microsoft.com/office/powerpoint/2010/main" val="14611976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Justin: tab under multiple</a:t>
            </a:r>
            <a:r>
              <a:rPr lang="en-US" baseline="0" dirty="0" smtClean="0"/>
              <a:t> pregnancy </a:t>
            </a:r>
            <a:endParaRPr lang="en-US" dirty="0" smtClean="0"/>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7</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Multifetal</a:t>
            </a:r>
            <a:r>
              <a:rPr lang="en-US" sz="1200" kern="1200" dirty="0" smtClean="0">
                <a:solidFill>
                  <a:schemeClr val="tx1"/>
                </a:solidFill>
                <a:effectLst/>
                <a:latin typeface="+mn-lt"/>
                <a:ea typeface="+mn-ea"/>
                <a:cs typeface="+mn-cs"/>
              </a:rPr>
              <a:t> selective reduction can result in loss of pregnancy in what percentage of cases?</a:t>
            </a:r>
          </a:p>
          <a:p>
            <a:r>
              <a:rPr lang="en-US" sz="1200" i="1" kern="1200" dirty="0" smtClean="0">
                <a:solidFill>
                  <a:schemeClr val="tx1"/>
                </a:solidFill>
                <a:effectLst/>
                <a:latin typeface="+mn-lt"/>
                <a:ea typeface="+mn-ea"/>
                <a:cs typeface="+mn-cs"/>
              </a:rPr>
              <a:t>Answer: B</a:t>
            </a:r>
            <a:endParaRPr lang="en-US" sz="1200" kern="1200" dirty="0" smtClean="0">
              <a:solidFill>
                <a:schemeClr val="tx1"/>
              </a:solidFill>
              <a:effectLst/>
              <a:latin typeface="+mn-lt"/>
              <a:ea typeface="+mn-ea"/>
              <a:cs typeface="+mn-cs"/>
            </a:endParaRPr>
          </a:p>
          <a:p>
            <a:pPr marL="228600" indent="-228600">
              <a:buAutoNum type="alphaLcParenR"/>
            </a:pPr>
            <a:r>
              <a:rPr lang="en-US" sz="1200" kern="1200" dirty="0" smtClean="0">
                <a:solidFill>
                  <a:schemeClr val="tx1"/>
                </a:solidFill>
                <a:effectLst/>
                <a:latin typeface="+mn-lt"/>
                <a:ea typeface="+mn-ea"/>
                <a:cs typeface="+mn-cs"/>
              </a:rPr>
              <a:t>0%</a:t>
            </a:r>
          </a:p>
          <a:p>
            <a:pPr marL="0" indent="0">
              <a:buNone/>
            </a:pPr>
            <a:r>
              <a:rPr lang="en-US" sz="1200" b="1" kern="1200" dirty="0" smtClean="0">
                <a:solidFill>
                  <a:schemeClr val="tx1"/>
                </a:solidFill>
                <a:effectLst/>
                <a:latin typeface="+mn-lt"/>
                <a:ea typeface="+mn-ea"/>
                <a:cs typeface="+mn-cs"/>
              </a:rPr>
              <a:t>b) 1-5%</a:t>
            </a:r>
          </a:p>
          <a:p>
            <a:r>
              <a:rPr lang="en-US" sz="1200" kern="1200" dirty="0" smtClean="0">
                <a:solidFill>
                  <a:schemeClr val="tx1"/>
                </a:solidFill>
                <a:effectLst/>
                <a:latin typeface="+mn-lt"/>
                <a:ea typeface="+mn-ea"/>
                <a:cs typeface="+mn-cs"/>
              </a:rPr>
              <a:t>c) 6-10%</a:t>
            </a:r>
          </a:p>
          <a:p>
            <a:r>
              <a:rPr lang="en-US" sz="1200" kern="1200" dirty="0" smtClean="0">
                <a:solidFill>
                  <a:schemeClr val="tx1"/>
                </a:solidFill>
                <a:effectLst/>
                <a:latin typeface="+mn-lt"/>
                <a:ea typeface="+mn-ea"/>
                <a:cs typeface="+mn-cs"/>
              </a:rPr>
              <a:t>d) 11-20%</a:t>
            </a:r>
          </a:p>
          <a:p>
            <a:endParaRPr lang="en-US" dirty="0"/>
          </a:p>
        </p:txBody>
      </p:sp>
      <p:sp>
        <p:nvSpPr>
          <p:cNvPr id="4" name="Slide Number Placeholder 3"/>
          <p:cNvSpPr>
            <a:spLocks noGrp="1"/>
          </p:cNvSpPr>
          <p:nvPr>
            <p:ph type="sldNum" sz="quarter" idx="10"/>
          </p:nvPr>
        </p:nvSpPr>
        <p:spPr/>
        <p:txBody>
          <a:bodyPr/>
          <a:lstStyle/>
          <a:p>
            <a:fld id="{D3A0F78A-0DF8-7643-83DB-C56F6CB2A763}" type="slidenum">
              <a:rPr lang="en-US" smtClean="0"/>
              <a:t>32</a:t>
            </a:fld>
            <a:endParaRPr lang="en-US"/>
          </a:p>
        </p:txBody>
      </p:sp>
    </p:spTree>
    <p:extLst>
      <p:ext uri="{BB962C8B-B14F-4D97-AF65-F5344CB8AC3E}">
        <p14:creationId xmlns:p14="http://schemas.microsoft.com/office/powerpoint/2010/main" val="35082622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Justin: tab under psychosocial</a:t>
            </a:r>
          </a:p>
          <a:p>
            <a:endParaRPr lang="en-US" dirty="0"/>
          </a:p>
        </p:txBody>
      </p:sp>
      <p:sp>
        <p:nvSpPr>
          <p:cNvPr id="4" name="Slide Number Placeholder 3"/>
          <p:cNvSpPr>
            <a:spLocks noGrp="1"/>
          </p:cNvSpPr>
          <p:nvPr>
            <p:ph type="sldNum" sz="quarter" idx="10"/>
          </p:nvPr>
        </p:nvSpPr>
        <p:spPr/>
        <p:txBody>
          <a:bodyPr/>
          <a:lstStyle/>
          <a:p>
            <a:fld id="{D3A0F78A-0DF8-7643-83DB-C56F6CB2A763}" type="slidenum">
              <a:rPr lang="en-US" smtClean="0"/>
              <a:t>35</a:t>
            </a:fld>
            <a:endParaRPr lang="en-US"/>
          </a:p>
        </p:txBody>
      </p:sp>
    </p:spTree>
    <p:extLst>
      <p:ext uri="{BB962C8B-B14F-4D97-AF65-F5344CB8AC3E}">
        <p14:creationId xmlns:p14="http://schemas.microsoft.com/office/powerpoint/2010/main" val="840390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kern="1200" dirty="0" smtClean="0">
                <a:solidFill>
                  <a:schemeClr val="tx1"/>
                </a:solidFill>
                <a:effectLst/>
                <a:latin typeface="+mn-lt"/>
                <a:ea typeface="+mn-ea"/>
                <a:cs typeface="+mn-cs"/>
              </a:rPr>
              <a:t>With respect to areas of reproductive law, the consent form... </a:t>
            </a:r>
            <a:r>
              <a:rPr lang="en-US" dirty="0" smtClean="0">
                <a:effectLst/>
              </a:rPr>
              <a:t> </a:t>
            </a:r>
          </a:p>
          <a:p>
            <a:pPr marL="0" indent="0">
              <a:buNone/>
            </a:pPr>
            <a:r>
              <a:rPr lang="en-US" sz="1200" kern="1200" dirty="0" smtClean="0">
                <a:solidFill>
                  <a:schemeClr val="tx1"/>
                </a:solidFill>
                <a:effectLst/>
                <a:latin typeface="+mn-lt"/>
                <a:ea typeface="+mn-ea"/>
                <a:cs typeface="+mn-cs"/>
              </a:rPr>
              <a:t>a) provides guidance on the storage of embryos</a:t>
            </a:r>
          </a:p>
          <a:p>
            <a:r>
              <a:rPr lang="en-US" sz="1200" b="1" kern="1200" dirty="0" smtClean="0">
                <a:solidFill>
                  <a:schemeClr val="tx1"/>
                </a:solidFill>
                <a:effectLst/>
                <a:latin typeface="+mn-lt"/>
                <a:ea typeface="+mn-ea"/>
                <a:cs typeface="+mn-cs"/>
              </a:rPr>
              <a:t>b) suggests consulting a lawyer experienced in reproductive law</a:t>
            </a:r>
          </a:p>
          <a:p>
            <a:r>
              <a:rPr lang="en-US" sz="1200" kern="1200" dirty="0" smtClean="0">
                <a:solidFill>
                  <a:schemeClr val="tx1"/>
                </a:solidFill>
                <a:effectLst/>
                <a:latin typeface="+mn-lt"/>
                <a:ea typeface="+mn-ea"/>
                <a:cs typeface="+mn-cs"/>
              </a:rPr>
              <a:t>c) is a legal document in a court of law</a:t>
            </a:r>
          </a:p>
          <a:p>
            <a:r>
              <a:rPr lang="en-US" sz="1200" kern="1200" dirty="0" smtClean="0">
                <a:solidFill>
                  <a:schemeClr val="tx1"/>
                </a:solidFill>
                <a:effectLst/>
                <a:latin typeface="+mn-lt"/>
                <a:ea typeface="+mn-ea"/>
                <a:cs typeface="+mn-cs"/>
              </a:rPr>
              <a:t>d) can be relied on for legal advice</a:t>
            </a:r>
          </a:p>
          <a:p>
            <a:endParaRPr lang="en-US" dirty="0"/>
          </a:p>
        </p:txBody>
      </p:sp>
      <p:sp>
        <p:nvSpPr>
          <p:cNvPr id="4" name="Slide Number Placeholder 3"/>
          <p:cNvSpPr>
            <a:spLocks noGrp="1"/>
          </p:cNvSpPr>
          <p:nvPr>
            <p:ph type="sldNum" sz="quarter" idx="10"/>
          </p:nvPr>
        </p:nvSpPr>
        <p:spPr/>
        <p:txBody>
          <a:bodyPr/>
          <a:lstStyle/>
          <a:p>
            <a:fld id="{D3A0F78A-0DF8-7643-83DB-C56F6CB2A763}" type="slidenum">
              <a:rPr lang="en-US" smtClean="0"/>
              <a:t>36</a:t>
            </a:fld>
            <a:endParaRPr lang="en-US"/>
          </a:p>
        </p:txBody>
      </p:sp>
    </p:spTree>
    <p:extLst>
      <p:ext uri="{BB962C8B-B14F-4D97-AF65-F5344CB8AC3E}">
        <p14:creationId xmlns:p14="http://schemas.microsoft.com/office/powerpoint/2010/main" val="2742351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2. In compliance with The 1992 </a:t>
            </a:r>
            <a:r>
              <a:rPr lang="en-US" dirty="0" smtClean="0"/>
              <a:t>Fertility Clinic Success Rate and Certification Act</a:t>
            </a:r>
            <a:r>
              <a:rPr lang="en-US" sz="1200" kern="1200" dirty="0" smtClean="0">
                <a:solidFill>
                  <a:schemeClr val="tx1"/>
                </a:solidFill>
                <a:effectLst/>
                <a:latin typeface="+mn-lt"/>
                <a:ea typeface="+mn-ea"/>
                <a:cs typeface="+mn-cs"/>
              </a:rPr>
              <a:t>, this clinic will report the following data to the Centers for Disease Control (CDC) in a de-identified manner...</a:t>
            </a:r>
          </a:p>
          <a:p>
            <a:pPr marL="0" indent="0">
              <a:buNone/>
            </a:pPr>
            <a:r>
              <a:rPr lang="en-US" sz="1200" kern="1200" dirty="0" smtClean="0">
                <a:solidFill>
                  <a:schemeClr val="tx1"/>
                </a:solidFill>
                <a:effectLst/>
                <a:latin typeface="+mn-lt"/>
                <a:ea typeface="+mn-ea"/>
                <a:cs typeface="+mn-cs"/>
              </a:rPr>
              <a:t>a) Drugs used in cycle stimulation</a:t>
            </a:r>
          </a:p>
          <a:p>
            <a:pPr marL="0" indent="0">
              <a:buNone/>
            </a:pPr>
            <a:r>
              <a:rPr lang="en-US" sz="1200" kern="1200" dirty="0" smtClean="0">
                <a:solidFill>
                  <a:schemeClr val="tx1"/>
                </a:solidFill>
                <a:effectLst/>
                <a:latin typeface="+mn-lt"/>
                <a:ea typeface="+mn-ea"/>
                <a:cs typeface="+mn-cs"/>
              </a:rPr>
              <a:t>b) Pregnancy outcomes	</a:t>
            </a:r>
          </a:p>
          <a:p>
            <a:pPr marL="0" indent="0">
              <a:buNone/>
            </a:pPr>
            <a:r>
              <a:rPr lang="en-US" sz="1200" kern="1200" dirty="0" smtClean="0">
                <a:solidFill>
                  <a:schemeClr val="tx1"/>
                </a:solidFill>
                <a:effectLst/>
                <a:latin typeface="+mn-lt"/>
                <a:ea typeface="+mn-ea"/>
                <a:cs typeface="+mn-cs"/>
              </a:rPr>
              <a:t>c) Number of cycles</a:t>
            </a:r>
          </a:p>
          <a:p>
            <a:r>
              <a:rPr lang="en-US" sz="1200" kern="1200" dirty="0" smtClean="0">
                <a:solidFill>
                  <a:schemeClr val="tx1"/>
                </a:solidFill>
                <a:effectLst/>
                <a:latin typeface="+mn-lt"/>
                <a:ea typeface="+mn-ea"/>
                <a:cs typeface="+mn-cs"/>
              </a:rPr>
              <a:t>d) Number of live births</a:t>
            </a:r>
          </a:p>
          <a:p>
            <a:r>
              <a:rPr lang="en-US" sz="1200" b="1" kern="1200" dirty="0" smtClean="0">
                <a:solidFill>
                  <a:schemeClr val="tx1"/>
                </a:solidFill>
                <a:effectLst/>
                <a:latin typeface="+mn-lt"/>
                <a:ea typeface="+mn-ea"/>
                <a:cs typeface="+mn-cs"/>
              </a:rPr>
              <a:t>e) all of the above</a:t>
            </a:r>
          </a:p>
          <a:p>
            <a:r>
              <a:rPr lang="en-US" sz="1200" kern="1200" dirty="0" smtClean="0">
                <a:solidFill>
                  <a:schemeClr val="tx1"/>
                </a:solidFill>
                <a:effectLst/>
                <a:latin typeface="+mn-lt"/>
                <a:ea typeface="+mn-ea"/>
                <a:cs typeface="+mn-cs"/>
              </a:rPr>
              <a:t>f) none of the above</a:t>
            </a:r>
          </a:p>
          <a:p>
            <a:endParaRPr lang="en-US" dirty="0"/>
          </a:p>
        </p:txBody>
      </p:sp>
      <p:sp>
        <p:nvSpPr>
          <p:cNvPr id="4" name="Slide Number Placeholder 3"/>
          <p:cNvSpPr>
            <a:spLocks noGrp="1"/>
          </p:cNvSpPr>
          <p:nvPr>
            <p:ph type="sldNum" sz="quarter" idx="10"/>
          </p:nvPr>
        </p:nvSpPr>
        <p:spPr/>
        <p:txBody>
          <a:bodyPr/>
          <a:lstStyle/>
          <a:p>
            <a:fld id="{D3A0F78A-0DF8-7643-83DB-C56F6CB2A763}" type="slidenum">
              <a:rPr lang="en-US" smtClean="0"/>
              <a:t>38</a:t>
            </a:fld>
            <a:endParaRPr lang="en-US"/>
          </a:p>
        </p:txBody>
      </p:sp>
    </p:spTree>
    <p:extLst>
      <p:ext uri="{BB962C8B-B14F-4D97-AF65-F5344CB8AC3E}">
        <p14:creationId xmlns:p14="http://schemas.microsoft.com/office/powerpoint/2010/main" val="135726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sym typeface="Wingdings"/>
              </a:rPr>
              <a:t>Justin: press next to get to different medications and </a:t>
            </a:r>
            <a:r>
              <a:rPr lang="en-US" dirty="0" smtClean="0"/>
              <a:t>Justin: tab under medication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Question</a:t>
            </a: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10 in OHSS section about gonadotropin side effects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3A0F78A-0DF8-7643-83DB-C56F6CB2A763}" type="slidenum">
              <a:rPr lang="en-US" smtClean="0"/>
              <a:t>6</a:t>
            </a:fld>
            <a:endParaRPr lang="en-US"/>
          </a:p>
        </p:txBody>
      </p:sp>
    </p:spTree>
    <p:extLst>
      <p:ext uri="{BB962C8B-B14F-4D97-AF65-F5344CB8AC3E}">
        <p14:creationId xmlns:p14="http://schemas.microsoft.com/office/powerpoint/2010/main" val="1068950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Justin: tab under medication</a:t>
            </a:r>
            <a:endParaRPr lang="en-US" dirty="0"/>
          </a:p>
        </p:txBody>
      </p:sp>
      <p:sp>
        <p:nvSpPr>
          <p:cNvPr id="4" name="Slide Number Placeholder 3"/>
          <p:cNvSpPr>
            <a:spLocks noGrp="1"/>
          </p:cNvSpPr>
          <p:nvPr>
            <p:ph type="sldNum" sz="quarter" idx="10"/>
          </p:nvPr>
        </p:nvSpPr>
        <p:spPr/>
        <p:txBody>
          <a:bodyPr/>
          <a:lstStyle/>
          <a:p>
            <a:fld id="{D3A0F78A-0DF8-7643-83DB-C56F6CB2A763}" type="slidenum">
              <a:rPr lang="en-US" smtClean="0"/>
              <a:t>7</a:t>
            </a:fld>
            <a:endParaRPr lang="en-US"/>
          </a:p>
        </p:txBody>
      </p:sp>
    </p:spTree>
    <p:extLst>
      <p:ext uri="{BB962C8B-B14F-4D97-AF65-F5344CB8AC3E}">
        <p14:creationId xmlns:p14="http://schemas.microsoft.com/office/powerpoint/2010/main" val="1919031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Justin: tab under medication</a:t>
            </a:r>
          </a:p>
          <a:p>
            <a:endParaRPr lang="en-US" dirty="0"/>
          </a:p>
        </p:txBody>
      </p:sp>
      <p:sp>
        <p:nvSpPr>
          <p:cNvPr id="4" name="Slide Number Placeholder 3"/>
          <p:cNvSpPr>
            <a:spLocks noGrp="1"/>
          </p:cNvSpPr>
          <p:nvPr>
            <p:ph type="sldNum" sz="quarter" idx="10"/>
          </p:nvPr>
        </p:nvSpPr>
        <p:spPr/>
        <p:txBody>
          <a:bodyPr/>
          <a:lstStyle/>
          <a:p>
            <a:fld id="{D3A0F78A-0DF8-7643-83DB-C56F6CB2A763}" type="slidenum">
              <a:rPr lang="en-US" smtClean="0"/>
              <a:t>8</a:t>
            </a:fld>
            <a:endParaRPr lang="en-US"/>
          </a:p>
        </p:txBody>
      </p:sp>
    </p:spTree>
    <p:extLst>
      <p:ext uri="{BB962C8B-B14F-4D97-AF65-F5344CB8AC3E}">
        <p14:creationId xmlns:p14="http://schemas.microsoft.com/office/powerpoint/2010/main" val="651476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Justin: tab under medication</a:t>
            </a:r>
          </a:p>
          <a:p>
            <a:endParaRPr lang="en-US" dirty="0"/>
          </a:p>
        </p:txBody>
      </p:sp>
      <p:sp>
        <p:nvSpPr>
          <p:cNvPr id="4" name="Slide Number Placeholder 3"/>
          <p:cNvSpPr>
            <a:spLocks noGrp="1"/>
          </p:cNvSpPr>
          <p:nvPr>
            <p:ph type="sldNum" sz="quarter" idx="10"/>
          </p:nvPr>
        </p:nvSpPr>
        <p:spPr/>
        <p:txBody>
          <a:bodyPr/>
          <a:lstStyle/>
          <a:p>
            <a:fld id="{D3A0F78A-0DF8-7643-83DB-C56F6CB2A763}" type="slidenum">
              <a:rPr lang="en-US" smtClean="0"/>
              <a:t>9</a:t>
            </a:fld>
            <a:endParaRPr lang="en-US"/>
          </a:p>
        </p:txBody>
      </p:sp>
    </p:spTree>
    <p:extLst>
      <p:ext uri="{BB962C8B-B14F-4D97-AF65-F5344CB8AC3E}">
        <p14:creationId xmlns:p14="http://schemas.microsoft.com/office/powerpoint/2010/main" val="1414626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Justin: tab under medication</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9</a:t>
            </a:r>
            <a:r>
              <a:rPr lang="en-US" sz="1200" kern="1200" dirty="0" smtClean="0">
                <a:solidFill>
                  <a:schemeClr val="tx1"/>
                </a:solidFill>
                <a:effectLst/>
                <a:latin typeface="+mn-lt"/>
                <a:ea typeface="+mn-ea"/>
                <a:cs typeface="+mn-cs"/>
              </a:rPr>
              <a:t>. Which of the following is responsible for supporting the uterine lining?</a:t>
            </a:r>
          </a:p>
          <a:p>
            <a:r>
              <a:rPr lang="en-US" sz="1200" i="1" kern="1200" dirty="0" smtClean="0">
                <a:solidFill>
                  <a:schemeClr val="tx1"/>
                </a:solidFill>
                <a:effectLst/>
                <a:latin typeface="+mn-lt"/>
                <a:ea typeface="+mn-ea"/>
                <a:cs typeface="+mn-cs"/>
              </a:rPr>
              <a:t>Answer: D</a:t>
            </a:r>
            <a:endParaRPr lang="en-US" sz="1200" kern="1200" dirty="0" smtClean="0">
              <a:solidFill>
                <a:schemeClr val="tx1"/>
              </a:solidFill>
              <a:effectLst/>
              <a:latin typeface="+mn-lt"/>
              <a:ea typeface="+mn-ea"/>
              <a:cs typeface="+mn-cs"/>
            </a:endParaRPr>
          </a:p>
          <a:p>
            <a:pPr marL="228600" indent="-228600">
              <a:buAutoNum type="alphaLcParenR"/>
            </a:pPr>
            <a:r>
              <a:rPr lang="en-US" sz="1200" kern="1200" dirty="0" smtClean="0">
                <a:solidFill>
                  <a:schemeClr val="tx1"/>
                </a:solidFill>
                <a:effectLst/>
                <a:latin typeface="+mn-lt"/>
                <a:ea typeface="+mn-ea"/>
                <a:cs typeface="+mn-cs"/>
              </a:rPr>
              <a:t>Estrogens</a:t>
            </a:r>
            <a:r>
              <a:rPr lang="en-US" dirty="0" smtClean="0">
                <a:effectLst/>
              </a:rPr>
              <a:t> </a:t>
            </a:r>
          </a:p>
          <a:p>
            <a:pPr marL="0" indent="0">
              <a:buNone/>
            </a:pPr>
            <a:r>
              <a:rPr lang="en-US" sz="1200" kern="1200" dirty="0" smtClean="0">
                <a:solidFill>
                  <a:schemeClr val="tx1"/>
                </a:solidFill>
                <a:effectLst/>
                <a:latin typeface="+mn-lt"/>
                <a:ea typeface="+mn-ea"/>
                <a:cs typeface="+mn-cs"/>
              </a:rPr>
              <a:t>b) Human Chorionic Gonadotropins </a:t>
            </a:r>
          </a:p>
          <a:p>
            <a:r>
              <a:rPr lang="en-US" sz="1200" kern="1200" dirty="0" smtClean="0">
                <a:solidFill>
                  <a:schemeClr val="tx1"/>
                </a:solidFill>
                <a:effectLst/>
                <a:latin typeface="+mn-lt"/>
                <a:ea typeface="+mn-ea"/>
                <a:cs typeface="+mn-cs"/>
              </a:rPr>
              <a:t>c) </a:t>
            </a:r>
            <a:r>
              <a:rPr lang="en-US" sz="1200" kern="1200" dirty="0" err="1" smtClean="0">
                <a:solidFill>
                  <a:schemeClr val="tx1"/>
                </a:solidFill>
                <a:effectLst/>
                <a:latin typeface="+mn-lt"/>
                <a:ea typeface="+mn-ea"/>
                <a:cs typeface="+mn-cs"/>
              </a:rPr>
              <a:t>Leuprolides</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d) </a:t>
            </a:r>
            <a:r>
              <a:rPr lang="en-US" sz="1200" b="1" kern="1200" dirty="0" err="1" smtClean="0">
                <a:solidFill>
                  <a:schemeClr val="tx1"/>
                </a:solidFill>
                <a:effectLst/>
                <a:latin typeface="+mn-lt"/>
                <a:ea typeface="+mn-ea"/>
                <a:cs typeface="+mn-cs"/>
              </a:rPr>
              <a:t>Progesterones</a:t>
            </a:r>
            <a:endParaRPr lang="en-US" sz="1200" b="1"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3A0F78A-0DF8-7643-83DB-C56F6CB2A763}" type="slidenum">
              <a:rPr lang="en-US" smtClean="0"/>
              <a:t>10</a:t>
            </a:fld>
            <a:endParaRPr lang="en-US"/>
          </a:p>
        </p:txBody>
      </p:sp>
    </p:spTree>
    <p:extLst>
      <p:ext uri="{BB962C8B-B14F-4D97-AF65-F5344CB8AC3E}">
        <p14:creationId xmlns:p14="http://schemas.microsoft.com/office/powerpoint/2010/main" val="4288972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Justin: tab under medication</a:t>
            </a:r>
          </a:p>
          <a:p>
            <a:endParaRPr lang="en-US" dirty="0"/>
          </a:p>
        </p:txBody>
      </p:sp>
      <p:sp>
        <p:nvSpPr>
          <p:cNvPr id="4" name="Slide Number Placeholder 3"/>
          <p:cNvSpPr>
            <a:spLocks noGrp="1"/>
          </p:cNvSpPr>
          <p:nvPr>
            <p:ph type="sldNum" sz="quarter" idx="10"/>
          </p:nvPr>
        </p:nvSpPr>
        <p:spPr/>
        <p:txBody>
          <a:bodyPr/>
          <a:lstStyle/>
          <a:p>
            <a:fld id="{D3A0F78A-0DF8-7643-83DB-C56F6CB2A763}" type="slidenum">
              <a:rPr lang="en-US" smtClean="0"/>
              <a:t>11</a:t>
            </a:fld>
            <a:endParaRPr lang="en-US"/>
          </a:p>
        </p:txBody>
      </p:sp>
    </p:spTree>
    <p:extLst>
      <p:ext uri="{BB962C8B-B14F-4D97-AF65-F5344CB8AC3E}">
        <p14:creationId xmlns:p14="http://schemas.microsoft.com/office/powerpoint/2010/main" val="3566040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Justin: tab under medication</a:t>
            </a:r>
          </a:p>
          <a:p>
            <a:endParaRPr lang="en-US" dirty="0"/>
          </a:p>
        </p:txBody>
      </p:sp>
      <p:sp>
        <p:nvSpPr>
          <p:cNvPr id="4" name="Slide Number Placeholder 3"/>
          <p:cNvSpPr>
            <a:spLocks noGrp="1"/>
          </p:cNvSpPr>
          <p:nvPr>
            <p:ph type="sldNum" sz="quarter" idx="10"/>
          </p:nvPr>
        </p:nvSpPr>
        <p:spPr/>
        <p:txBody>
          <a:bodyPr/>
          <a:lstStyle/>
          <a:p>
            <a:fld id="{D3A0F78A-0DF8-7643-83DB-C56F6CB2A763}" type="slidenum">
              <a:rPr lang="en-US" smtClean="0"/>
              <a:t>12</a:t>
            </a:fld>
            <a:endParaRPr lang="en-US"/>
          </a:p>
        </p:txBody>
      </p:sp>
    </p:spTree>
    <p:extLst>
      <p:ext uri="{BB962C8B-B14F-4D97-AF65-F5344CB8AC3E}">
        <p14:creationId xmlns:p14="http://schemas.microsoft.com/office/powerpoint/2010/main" val="4152767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wireframeOverlay-Home.png"/>
          <p:cNvPicPr>
            <a:picLocks noChangeAspect="1"/>
          </p:cNvPicPr>
          <p:nvPr/>
        </p:nvPicPr>
        <p:blipFill>
          <a:blip r:embed="rId2"/>
          <a:srcRect t="-93973"/>
          <a:stretch>
            <a:fillRect/>
          </a:stretch>
        </p:blipFill>
        <p:spPr>
          <a:xfrm>
            <a:off x="179294" y="1183341"/>
            <a:ext cx="8787384" cy="5276725"/>
          </a:xfrm>
          <a:prstGeom prst="rect">
            <a:avLst/>
          </a:prstGeom>
          <a:gradFill>
            <a:gsLst>
              <a:gs pos="0">
                <a:schemeClr val="tx2"/>
              </a:gs>
              <a:gs pos="100000">
                <a:schemeClr val="bg2"/>
              </a:gs>
            </a:gsLst>
            <a:lin ang="5400000" scaled="0"/>
          </a:gradFill>
        </p:spPr>
      </p:pic>
      <p:sp>
        <p:nvSpPr>
          <p:cNvPr id="2" name="Title 1"/>
          <p:cNvSpPr>
            <a:spLocks noGrp="1"/>
          </p:cNvSpPr>
          <p:nvPr>
            <p:ph type="ctrTitle"/>
          </p:nvPr>
        </p:nvSpPr>
        <p:spPr>
          <a:xfrm>
            <a:off x="417513" y="2168338"/>
            <a:ext cx="8307387" cy="1619250"/>
          </a:xfrm>
        </p:spPr>
        <p:txBody>
          <a:bodyPr/>
          <a:lstStyle>
            <a:lvl1pPr algn="ctr">
              <a:defRPr sz="4800"/>
            </a:lvl1pPr>
          </a:lstStyle>
          <a:p>
            <a:r>
              <a:rPr lang="en-US" smtClean="0"/>
              <a:t>Click to edit Master title style</a:t>
            </a:r>
            <a:endParaRPr/>
          </a:p>
        </p:txBody>
      </p:sp>
      <p:sp>
        <p:nvSpPr>
          <p:cNvPr id="3" name="Subtitle 2"/>
          <p:cNvSpPr>
            <a:spLocks noGrp="1"/>
          </p:cNvSpPr>
          <p:nvPr>
            <p:ph type="subTitle" idx="1"/>
          </p:nvPr>
        </p:nvSpPr>
        <p:spPr>
          <a:xfrm>
            <a:off x="417513" y="3810000"/>
            <a:ext cx="8307387" cy="753036"/>
          </a:xfrm>
        </p:spPr>
        <p:txBody>
          <a:bodyPr>
            <a:normAutofit/>
          </a:bodyPr>
          <a:lstStyle>
            <a:lvl1pPr marL="0" indent="0" algn="ctr">
              <a:spcBef>
                <a:spcPts val="3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t>4/29/15</a:t>
            </a:fld>
            <a:endParaRPr lang="en-US"/>
          </a:p>
        </p:txBody>
      </p:sp>
      <p:sp>
        <p:nvSpPr>
          <p:cNvPr id="5" name="Footer Placeholder 4"/>
          <p:cNvSpPr>
            <a:spLocks noGrp="1"/>
          </p:cNvSpPr>
          <p:nvPr>
            <p:ph type="ftr" sz="quarter" idx="11"/>
          </p:nvPr>
        </p:nvSpPr>
        <p:spPr/>
        <p:txBody>
          <a:bodyPr/>
          <a:lstStyle/>
          <a:p>
            <a:endParaRPr lang="en-US"/>
          </a:p>
        </p:txBody>
      </p:sp>
      <p:pic>
        <p:nvPicPr>
          <p:cNvPr id="8" name="Picture 7" descr="DirectionalButtons-RightOnly.png"/>
          <p:cNvPicPr>
            <a:picLocks noChangeAspect="1"/>
          </p:cNvPicPr>
          <p:nvPr/>
        </p:nvPicPr>
        <p:blipFill>
          <a:blip r:embed="rId3"/>
          <a:stretch>
            <a:fillRect/>
          </a:stretch>
        </p:blipFill>
        <p:spPr>
          <a:xfrm>
            <a:off x="7822266" y="533400"/>
            <a:ext cx="752475" cy="352425"/>
          </a:xfrm>
          <a:prstGeom prst="rect">
            <a:avLst/>
          </a:prstGeom>
        </p:spPr>
      </p:pic>
      <p:sp>
        <p:nvSpPr>
          <p:cNvPr id="9" name="Slide Number Placeholder 5"/>
          <p:cNvSpPr>
            <a:spLocks noGrp="1"/>
          </p:cNvSpPr>
          <p:nvPr>
            <p:ph type="sldNum" sz="quarter" idx="12"/>
          </p:nvPr>
        </p:nvSpPr>
        <p:spPr>
          <a:xfrm>
            <a:off x="8382000" y="1219200"/>
            <a:ext cx="533400" cy="365125"/>
          </a:xfrm>
        </p:spPr>
        <p:txBody>
          <a:bodyPr/>
          <a:lstStyle/>
          <a:p>
            <a:fld id="{886BB73A-582F-4420-9A14-CB10A2B2E5E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a:xfrm>
            <a:off x="416859" y="1466850"/>
            <a:ext cx="8308039" cy="1128432"/>
          </a:xfrm>
        </p:spPr>
        <p:txBody>
          <a:bodyPr vert="horz" lIns="91440" tIns="45720" rIns="91440" bIns="45720" rtlCol="0" anchor="b" anchorCtr="0">
            <a:no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007224" y="2623296"/>
            <a:ext cx="4717676" cy="38312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30213" y="2770187"/>
            <a:ext cx="3429093" cy="3576825"/>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t>4/29/15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Alt.">
    <p:spTree>
      <p:nvGrpSpPr>
        <p:cNvPr id="1" name=""/>
        <p:cNvGrpSpPr/>
        <p:nvPr/>
      </p:nvGrpSpPr>
      <p:grpSpPr>
        <a:xfrm>
          <a:off x="0" y="0"/>
          <a:ext cx="0" cy="0"/>
          <a:chOff x="0" y="0"/>
          <a:chExt cx="0" cy="0"/>
        </a:xfrm>
      </p:grpSpPr>
      <p:pic>
        <p:nvPicPr>
          <p:cNvPr id="9" name="Picture 8" descr="wireframeOverlay-PCVertical.png"/>
          <p:cNvPicPr>
            <a:picLocks noChangeAspect="1"/>
          </p:cNvPicPr>
          <p:nvPr/>
        </p:nvPicPr>
        <p:blipFill>
          <a:blip r:embed="rId2"/>
          <a:srcRect b="-123309"/>
          <a:stretch>
            <a:fillRect/>
          </a:stretch>
        </p:blipFill>
        <p:spPr>
          <a:xfrm>
            <a:off x="182880" y="1179575"/>
            <a:ext cx="5133975" cy="5275013"/>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a:xfrm>
            <a:off x="416859" y="1680882"/>
            <a:ext cx="4313891" cy="1162050"/>
          </a:xfrm>
        </p:spPr>
        <p:txBody>
          <a:bodyPr anchor="b"/>
          <a:lstStyle>
            <a:lvl1pPr algn="l">
              <a:defRPr sz="2800" b="0">
                <a:solidFill>
                  <a:schemeClr val="bg1"/>
                </a:solidFill>
              </a:defRPr>
            </a:lvl1pPr>
          </a:lstStyle>
          <a:p>
            <a:r>
              <a:rPr lang="en-US" smtClean="0"/>
              <a:t>Click to edit Master title style</a:t>
            </a:r>
            <a:endParaRPr dirty="0"/>
          </a:p>
        </p:txBody>
      </p:sp>
      <p:sp>
        <p:nvSpPr>
          <p:cNvPr id="4" name="Text Placeholder 3"/>
          <p:cNvSpPr>
            <a:spLocks noGrp="1"/>
          </p:cNvSpPr>
          <p:nvPr>
            <p:ph type="body" sz="half" idx="2"/>
          </p:nvPr>
        </p:nvSpPr>
        <p:spPr>
          <a:xfrm>
            <a:off x="416859" y="2837329"/>
            <a:ext cx="4313891" cy="3415834"/>
          </a:xfrm>
        </p:spPr>
        <p:txBody>
          <a:bodyPr>
            <a:normAutofit/>
          </a:bodyPr>
          <a:lstStyle>
            <a:lvl1pPr marL="0" indent="0">
              <a:lnSpc>
                <a:spcPct val="110000"/>
              </a:lnSpc>
              <a:spcBef>
                <a:spcPts val="6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t>4/29/15</a:t>
            </a:fld>
            <a:endParaRPr lang="en-US"/>
          </a:p>
        </p:txBody>
      </p:sp>
      <p:sp>
        <p:nvSpPr>
          <p:cNvPr id="6" name="Footer Placeholder 5"/>
          <p:cNvSpPr>
            <a:spLocks noGrp="1"/>
          </p:cNvSpPr>
          <p:nvPr>
            <p:ph type="ftr" sz="quarter" idx="11"/>
          </p:nvPr>
        </p:nvSpPr>
        <p:spPr/>
        <p:txBody>
          <a:bodyPr/>
          <a:lstStyle/>
          <a:p>
            <a:endParaRPr lang="en-US"/>
          </a:p>
        </p:txBody>
      </p:sp>
      <p:sp>
        <p:nvSpPr>
          <p:cNvPr id="11" name="Picture Placeholder 10"/>
          <p:cNvSpPr>
            <a:spLocks noGrp="1"/>
          </p:cNvSpPr>
          <p:nvPr>
            <p:ph type="pic" sz="quarter" idx="13"/>
          </p:nvPr>
        </p:nvSpPr>
        <p:spPr>
          <a:xfrm>
            <a:off x="5298140" y="1169894"/>
            <a:ext cx="3671047" cy="5276088"/>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182880" y="1169894"/>
            <a:ext cx="8787384" cy="2106706"/>
          </a:xfrm>
        </p:spPr>
        <p:txBody>
          <a:bodyPr/>
          <a:lstStyle>
            <a:lvl1pPr>
              <a:buNone/>
              <a:defRPr/>
            </a:lvl1pPr>
          </a:lstStyle>
          <a:p>
            <a:r>
              <a:rPr lang="en-US" smtClean="0"/>
              <a:t>Drag picture to placeholder or click icon to add</a:t>
            </a:r>
            <a:endParaRPr/>
          </a:p>
        </p:txBody>
      </p:sp>
      <p:sp>
        <p:nvSpPr>
          <p:cNvPr id="10" name="Rectangle 9"/>
          <p:cNvSpPr/>
          <p:nvPr/>
        </p:nvSpPr>
        <p:spPr>
          <a:xfrm>
            <a:off x="182880" y="3281082"/>
            <a:ext cx="8787384" cy="3174582"/>
          </a:xfrm>
          <a:prstGeom prst="rect">
            <a:avLst/>
          </a:prstGeom>
          <a:gradFill>
            <a:gsLst>
              <a:gs pos="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859" y="3329268"/>
            <a:ext cx="8346141" cy="1014132"/>
          </a:xfrm>
        </p:spPr>
        <p:txBody>
          <a:bodyPr anchor="b"/>
          <a:lstStyle>
            <a:lvl1pPr algn="l">
              <a:defRPr sz="3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416859" y="4343399"/>
            <a:ext cx="8346141" cy="1909763"/>
          </a:xfrm>
        </p:spPr>
        <p:txBody>
          <a:bodyPr>
            <a:normAutofit/>
          </a:bodyPr>
          <a:lstStyle>
            <a:lvl1pPr marL="0" indent="0">
              <a:lnSpc>
                <a:spcPct val="110000"/>
              </a:lnSpc>
              <a:spcBef>
                <a:spcPts val="600"/>
              </a:spcBef>
              <a:buNone/>
              <a:defRPr sz="1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t>4/29/15</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pic>
        <p:nvPicPr>
          <p:cNvPr id="9" name="Picture 8" descr="wireframeOverlay-PCVertical.png"/>
          <p:cNvPicPr>
            <a:picLocks noChangeAspect="1"/>
          </p:cNvPicPr>
          <p:nvPr/>
        </p:nvPicPr>
        <p:blipFill>
          <a:blip r:embed="rId2"/>
          <a:srcRect b="-123309"/>
          <a:stretch>
            <a:fillRect/>
          </a:stretch>
        </p:blipFill>
        <p:spPr>
          <a:xfrm>
            <a:off x="3835212" y="1179575"/>
            <a:ext cx="5133975" cy="5275013"/>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a:xfrm>
            <a:off x="4191000" y="1680882"/>
            <a:ext cx="4313891" cy="1162050"/>
          </a:xfrm>
        </p:spPr>
        <p:txBody>
          <a:bodyPr anchor="b"/>
          <a:lstStyle>
            <a:lvl1pPr algn="l">
              <a:defRPr sz="28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4191000" y="2837329"/>
            <a:ext cx="4313891" cy="3415834"/>
          </a:xfrm>
        </p:spPr>
        <p:txBody>
          <a:bodyPr>
            <a:normAutofit/>
          </a:bodyPr>
          <a:lstStyle>
            <a:lvl1pPr marL="0" indent="0">
              <a:lnSpc>
                <a:spcPct val="110000"/>
              </a:lnSpc>
              <a:spcBef>
                <a:spcPts val="6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t>4/29/15</a:t>
            </a:fld>
            <a:endParaRPr lang="en-US"/>
          </a:p>
        </p:txBody>
      </p:sp>
      <p:sp>
        <p:nvSpPr>
          <p:cNvPr id="6" name="Footer Placeholder 5"/>
          <p:cNvSpPr>
            <a:spLocks noGrp="1"/>
          </p:cNvSpPr>
          <p:nvPr>
            <p:ph type="ftr" sz="quarter" idx="11"/>
          </p:nvPr>
        </p:nvSpPr>
        <p:spPr/>
        <p:txBody>
          <a:bodyPr/>
          <a:lstStyle/>
          <a:p>
            <a:endParaRPr lang="en-US"/>
          </a:p>
        </p:txBody>
      </p:sp>
      <p:sp>
        <p:nvSpPr>
          <p:cNvPr id="8" name="Picture Placeholder 10"/>
          <p:cNvSpPr>
            <a:spLocks noGrp="1"/>
          </p:cNvSpPr>
          <p:nvPr>
            <p:ph type="pic" sz="quarter" idx="14"/>
          </p:nvPr>
        </p:nvSpPr>
        <p:spPr>
          <a:xfrm>
            <a:off x="182880" y="1179576"/>
            <a:ext cx="3671047" cy="2205318"/>
          </a:xfrm>
        </p:spPr>
        <p:txBody>
          <a:bodyPr/>
          <a:lstStyle>
            <a:lvl1pPr>
              <a:buNone/>
              <a:defRPr/>
            </a:lvl1pPr>
          </a:lstStyle>
          <a:p>
            <a:r>
              <a:rPr lang="en-US" smtClean="0"/>
              <a:t>Drag picture to placeholder or click icon to add</a:t>
            </a:r>
            <a:endParaRPr/>
          </a:p>
        </p:txBody>
      </p:sp>
      <p:sp>
        <p:nvSpPr>
          <p:cNvPr id="10" name="Picture Placeholder 10"/>
          <p:cNvSpPr>
            <a:spLocks noGrp="1"/>
          </p:cNvSpPr>
          <p:nvPr>
            <p:ph type="pic" sz="quarter" idx="15"/>
          </p:nvPr>
        </p:nvSpPr>
        <p:spPr>
          <a:xfrm>
            <a:off x="2015983" y="3383280"/>
            <a:ext cx="1837944" cy="3072384"/>
          </a:xfrm>
        </p:spPr>
        <p:txBody>
          <a:bodyPr/>
          <a:lstStyle>
            <a:lvl1pPr>
              <a:buNone/>
              <a:defRPr/>
            </a:lvl1pPr>
          </a:lstStyle>
          <a:p>
            <a:r>
              <a:rPr lang="en-US" smtClean="0"/>
              <a:t>Drag picture to placeholder or click icon to add</a:t>
            </a:r>
            <a:endParaRPr/>
          </a:p>
        </p:txBody>
      </p:sp>
      <p:sp>
        <p:nvSpPr>
          <p:cNvPr id="12" name="Picture Placeholder 10"/>
          <p:cNvSpPr>
            <a:spLocks noGrp="1"/>
          </p:cNvSpPr>
          <p:nvPr>
            <p:ph type="pic" sz="quarter" idx="16"/>
          </p:nvPr>
        </p:nvSpPr>
        <p:spPr>
          <a:xfrm>
            <a:off x="182880" y="3383280"/>
            <a:ext cx="1837944" cy="3072384"/>
          </a:xfrm>
        </p:spPr>
        <p:txBody>
          <a:bodyPr/>
          <a:lstStyle>
            <a:lvl1pPr>
              <a:buNone/>
              <a:defRPr/>
            </a:lvl1pPr>
          </a:lstStyle>
          <a:p>
            <a:r>
              <a:rPr lang="en-US" smtClean="0"/>
              <a:t>Drag picture to placeholder or click icon to add</a:t>
            </a:r>
            <a:endParaRPr/>
          </a:p>
        </p:txBody>
      </p:sp>
      <p:sp>
        <p:nvSpPr>
          <p:cNvPr id="13" name="Slide Number Placeholder 5"/>
          <p:cNvSpPr>
            <a:spLocks noGrp="1"/>
          </p:cNvSpPr>
          <p:nvPr>
            <p:ph type="sldNum" sz="quarter" idx="12"/>
          </p:nvPr>
        </p:nvSpPr>
        <p:spPr>
          <a:xfrm>
            <a:off x="8382000" y="1219200"/>
            <a:ext cx="533400" cy="365125"/>
          </a:xfrm>
        </p:spPr>
        <p:txBody>
          <a:bodyPr/>
          <a:lstStyle/>
          <a:p>
            <a:fld id="{886BB73A-582F-4420-9A14-CB10A2B2E5E8}"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t>4/29/15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wireframeOverlay-VerticalTC.png"/>
          <p:cNvPicPr>
            <a:picLocks noChangeAspect="1"/>
          </p:cNvPicPr>
          <p:nvPr/>
        </p:nvPicPr>
        <p:blipFill>
          <a:blip r:embed="rId2"/>
          <a:srcRect t="-93650"/>
          <a:stretch>
            <a:fillRect/>
          </a:stretch>
        </p:blipFill>
        <p:spPr>
          <a:xfrm>
            <a:off x="7445188" y="1178128"/>
            <a:ext cx="1524000" cy="5275339"/>
          </a:xfrm>
          <a:prstGeom prst="rect">
            <a:avLst/>
          </a:prstGeom>
          <a:gradFill>
            <a:gsLst>
              <a:gs pos="0">
                <a:schemeClr val="tx2"/>
              </a:gs>
              <a:gs pos="100000">
                <a:schemeClr val="bg2"/>
              </a:gs>
            </a:gsLst>
            <a:lin ang="5400000" scaled="0"/>
          </a:gradFill>
        </p:spPr>
      </p:pic>
      <p:sp>
        <p:nvSpPr>
          <p:cNvPr id="2" name="Vertical Title 1"/>
          <p:cNvSpPr>
            <a:spLocks noGrp="1"/>
          </p:cNvSpPr>
          <p:nvPr>
            <p:ph type="title" orient="vert"/>
          </p:nvPr>
        </p:nvSpPr>
        <p:spPr>
          <a:xfrm>
            <a:off x="7440705" y="1398494"/>
            <a:ext cx="1447800" cy="4849906"/>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417513" y="1398494"/>
            <a:ext cx="6669087" cy="4849906"/>
          </a:xfrm>
        </p:spPr>
        <p:txBody>
          <a:bodyPr vert="eaVert"/>
          <a:lstStyle>
            <a:lvl5pPr>
              <a:defRPr/>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t>4/29/15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losi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38E4D-051A-41E1-86A4-E56916468FD0}" type="datetimeFigureOut">
              <a:rPr lang="en-US" smtClean="0"/>
              <a:t>4/29/15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6BB73A-582F-4420-9A14-CB10A2B2E5E8}" type="slidenum">
              <a:rPr lang="en-US" smtClean="0"/>
              <a:t>‹#›</a:t>
            </a:fld>
            <a:endParaRPr lang="en-US"/>
          </a:p>
        </p:txBody>
      </p:sp>
      <p:sp>
        <p:nvSpPr>
          <p:cNvPr id="5" name="Rectangle 4"/>
          <p:cNvSpPr/>
          <p:nvPr/>
        </p:nvSpPr>
        <p:spPr>
          <a:xfrm>
            <a:off x="182880" y="1179576"/>
            <a:ext cx="8787384" cy="5276088"/>
          </a:xfrm>
          <a:prstGeom prst="rect">
            <a:avLst/>
          </a:prstGeom>
          <a:gradFill>
            <a:gsLst>
              <a:gs pos="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6" name="Picture 5" descr="DirectionalButtons-LeftOnlyOnly.png"/>
          <p:cNvPicPr>
            <a:picLocks noChangeAspect="1"/>
          </p:cNvPicPr>
          <p:nvPr/>
        </p:nvPicPr>
        <p:blipFill>
          <a:blip r:embed="rId2"/>
          <a:stretch>
            <a:fillRect/>
          </a:stretch>
        </p:blipFill>
        <p:spPr>
          <a:xfrm>
            <a:off x="7837488" y="538163"/>
            <a:ext cx="752475" cy="35242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415925" y="2756646"/>
            <a:ext cx="8308975" cy="3491753"/>
          </a:xfrm>
        </p:spPr>
        <p:txBody>
          <a:bodyPr>
            <a:normAutofit/>
          </a:bodyPr>
          <a:lstStyle>
            <a:lvl1pPr>
              <a:defRPr sz="20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t>4/29/15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Alt.">
    <p:spTree>
      <p:nvGrpSpPr>
        <p:cNvPr id="1" name=""/>
        <p:cNvGrpSpPr/>
        <p:nvPr/>
      </p:nvGrpSpPr>
      <p:grpSpPr>
        <a:xfrm>
          <a:off x="0" y="0"/>
          <a:ext cx="0" cy="0"/>
          <a:chOff x="0" y="0"/>
          <a:chExt cx="0" cy="0"/>
        </a:xfrm>
      </p:grpSpPr>
      <p:pic>
        <p:nvPicPr>
          <p:cNvPr id="8" name="Picture 7" descr="wireframeOverlay-TCFull.png"/>
          <p:cNvPicPr>
            <a:picLocks noChangeAspect="1"/>
          </p:cNvPicPr>
          <p:nvPr/>
        </p:nvPicPr>
        <p:blipFill>
          <a:blip r:embed="rId2"/>
          <a:srcRect l="-198711"/>
          <a:stretch>
            <a:fillRect/>
          </a:stretch>
        </p:blipFill>
        <p:spPr>
          <a:xfrm>
            <a:off x="177999" y="1179576"/>
            <a:ext cx="8788373" cy="5276088"/>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1pPr>
              <a:buClrTx/>
              <a:defRPr>
                <a:solidFill>
                  <a:schemeClr val="bg1"/>
                </a:solidFill>
              </a:defRPr>
            </a:lvl1pPr>
            <a:lvl2pPr>
              <a:buClr>
                <a:schemeClr val="bg1">
                  <a:lumMod val="75000"/>
                </a:schemeClr>
              </a:buClr>
              <a:defRPr>
                <a:solidFill>
                  <a:schemeClr val="bg1"/>
                </a:solidFill>
              </a:defRPr>
            </a:lvl2pPr>
            <a:lvl3pPr>
              <a:buClrTx/>
              <a:defRPr>
                <a:solidFill>
                  <a:schemeClr val="bg1"/>
                </a:solidFill>
              </a:defRPr>
            </a:lvl3pPr>
            <a:lvl4pPr>
              <a:buClr>
                <a:schemeClr val="bg1">
                  <a:lumMod val="75000"/>
                </a:schemeClr>
              </a:buClr>
              <a:defRPr>
                <a:solidFill>
                  <a:schemeClr val="bg1"/>
                </a:solidFill>
              </a:defRPr>
            </a:lvl4pPr>
            <a:lvl5pPr>
              <a:buClrTx/>
              <a:defRPr>
                <a:solidFill>
                  <a:schemeClr val="bg1"/>
                </a:solidFill>
              </a:defRPr>
            </a:lvl5pPr>
            <a:lvl6pPr>
              <a:buClr>
                <a:schemeClr val="bg1">
                  <a:lumMod val="75000"/>
                </a:schemeClr>
              </a:buClr>
              <a:defRPr lang="en-US" sz="1800" kern="1200" dirty="0" smtClean="0">
                <a:solidFill>
                  <a:schemeClr val="bg1"/>
                </a:solidFill>
                <a:latin typeface="+mn-lt"/>
                <a:ea typeface="+mn-ea"/>
                <a:cs typeface="+mn-cs"/>
              </a:defRPr>
            </a:lvl6pPr>
            <a:lvl7pPr>
              <a:buClr>
                <a:schemeClr val="bg1"/>
              </a:buClr>
              <a:defRPr lang="en-US" sz="1800" kern="1200" dirty="0" smtClean="0">
                <a:solidFill>
                  <a:schemeClr val="bg1"/>
                </a:solidFill>
                <a:latin typeface="+mn-lt"/>
                <a:ea typeface="+mn-ea"/>
                <a:cs typeface="+mn-cs"/>
              </a:defRPr>
            </a:lvl7pPr>
            <a:lvl8pPr>
              <a:buClr>
                <a:schemeClr val="bg1">
                  <a:lumMod val="75000"/>
                </a:schemeClr>
              </a:buClr>
              <a:defRPr lang="en-US" sz="1800" kern="1200" dirty="0" smtClean="0">
                <a:solidFill>
                  <a:schemeClr val="bg1"/>
                </a:solidFill>
                <a:latin typeface="+mn-lt"/>
                <a:ea typeface="+mn-ea"/>
                <a:cs typeface="+mn-cs"/>
              </a:defRPr>
            </a:lvl8pPr>
            <a:lvl9pPr>
              <a:buClr>
                <a:schemeClr val="bg1"/>
              </a:buClr>
              <a:defRPr sz="1800" kern="1200" dirty="0">
                <a:solidFill>
                  <a:schemeClr val="bg1"/>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t>4/29/15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wireframeOverlay-SectionH.png"/>
          <p:cNvPicPr>
            <a:picLocks noChangeAspect="1"/>
          </p:cNvPicPr>
          <p:nvPr/>
        </p:nvPicPr>
        <p:blipFill>
          <a:blip r:embed="rId2"/>
          <a:srcRect r="-91875"/>
          <a:stretch>
            <a:fillRect/>
          </a:stretch>
        </p:blipFill>
        <p:spPr>
          <a:xfrm>
            <a:off x="182880" y="1179576"/>
            <a:ext cx="8785105" cy="5276088"/>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a:xfrm>
            <a:off x="2133600" y="3429000"/>
            <a:ext cx="6591300" cy="1371600"/>
          </a:xfrm>
        </p:spPr>
        <p:txBody>
          <a:bodyPr anchor="b" anchorCtr="0"/>
          <a:lstStyle>
            <a:lvl1pPr algn="r">
              <a:defRPr sz="48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2133600" y="4800599"/>
            <a:ext cx="6591300" cy="1066801"/>
          </a:xfrm>
        </p:spPr>
        <p:txBody>
          <a:bodyPr anchor="t" anchorCtr="0">
            <a:normAutofit/>
          </a:bodyPr>
          <a:lstStyle>
            <a:lvl1pPr marL="0" indent="0" algn="r">
              <a:spcBef>
                <a:spcPts val="30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E38E4D-051A-41E1-86A4-E56916468FD0}" type="datetimeFigureOut">
              <a:rPr lang="en-US" smtClean="0"/>
              <a:t>4/29/15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16859" y="2770188"/>
            <a:ext cx="3840480" cy="3464765"/>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73214" y="2770188"/>
            <a:ext cx="3840480" cy="3464765"/>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7CE38E4D-051A-41E1-86A4-E56916468FD0}" type="datetimeFigureOut">
              <a:rPr lang="en-US" smtClean="0"/>
              <a:t>4/29/15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16859" y="2675964"/>
            <a:ext cx="3840480" cy="645459"/>
          </a:xfrm>
        </p:spPr>
        <p:txBody>
          <a:bodyPr anchor="ctr" anchorCtr="0">
            <a:normAutofit/>
          </a:bodyPr>
          <a:lstStyle>
            <a:lvl1pPr marL="0" indent="0" algn="ctr">
              <a:spcBef>
                <a:spcPts val="300"/>
              </a:spcBef>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16859" y="3307976"/>
            <a:ext cx="3840480" cy="2925762"/>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73752" y="2675964"/>
            <a:ext cx="3840480" cy="645459"/>
          </a:xfrm>
        </p:spPr>
        <p:txBody>
          <a:bodyPr anchor="ctr" anchorCtr="0">
            <a:normAutofit/>
          </a:bodyPr>
          <a:lstStyle>
            <a:lvl1pPr marL="0" indent="0" algn="ctr">
              <a:spcBef>
                <a:spcPts val="300"/>
              </a:spcBef>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752" y="3307976"/>
            <a:ext cx="3840480" cy="2925762"/>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7CE38E4D-051A-41E1-86A4-E56916468FD0}" type="datetimeFigureOut">
              <a:rPr lang="en-US" smtClean="0"/>
              <a:t>4/29/15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CE38E4D-051A-41E1-86A4-E56916468FD0}" type="datetimeFigureOut">
              <a:rPr lang="en-US" smtClean="0"/>
              <a:t>4/29/15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38E4D-051A-41E1-86A4-E56916468FD0}" type="datetimeFigureOut">
              <a:rPr lang="en-US" smtClean="0"/>
              <a:t>4/29/15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wireframeOverlay-ContentCap.png"/>
          <p:cNvPicPr>
            <a:picLocks noChangeAspect="1"/>
          </p:cNvPicPr>
          <p:nvPr/>
        </p:nvPicPr>
        <p:blipFill>
          <a:blip r:embed="rId2"/>
          <a:srcRect b="-135871"/>
          <a:stretch>
            <a:fillRect/>
          </a:stretch>
        </p:blipFill>
        <p:spPr>
          <a:xfrm>
            <a:off x="182880" y="1179575"/>
            <a:ext cx="4228522" cy="5274037"/>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a:xfrm>
            <a:off x="416859" y="1680882"/>
            <a:ext cx="3697941" cy="1162050"/>
          </a:xfrm>
        </p:spPr>
        <p:txBody>
          <a:bodyPr anchor="b"/>
          <a:lstStyle>
            <a:lvl1pPr algn="l">
              <a:defRPr sz="28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612341" y="1600200"/>
            <a:ext cx="4101353" cy="46529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416859" y="2837329"/>
            <a:ext cx="3697941" cy="3415834"/>
          </a:xfrm>
        </p:spPr>
        <p:txBody>
          <a:bodyPr vert="horz" lIns="91440" tIns="45720" rIns="91440" bIns="45720" rtlCol="0">
            <a:normAutofit/>
          </a:bodyPr>
          <a:lstStyle>
            <a:lvl1pPr marL="0" indent="0">
              <a:spcBef>
                <a:spcPts val="600"/>
              </a:spcBef>
              <a:buNone/>
              <a:defRPr sz="1600" kern="1200">
                <a:solidFill>
                  <a:schemeClr val="bg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tx1">
                  <a:lumMod val="50000"/>
                  <a:lumOff val="50000"/>
                </a:schemeClr>
              </a:buClr>
              <a:buSzPct val="7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t>4/29/15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2.png"/><Relationship Id="rId1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5925" y="1456765"/>
            <a:ext cx="8308975" cy="1143000"/>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415925" y="2770188"/>
            <a:ext cx="8308975" cy="34782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450105" y="6454588"/>
            <a:ext cx="2398059" cy="228600"/>
          </a:xfrm>
          <a:prstGeom prst="rect">
            <a:avLst/>
          </a:prstGeom>
        </p:spPr>
        <p:txBody>
          <a:bodyPr vert="horz" lIns="91440" tIns="45720" rIns="91440" bIns="45720" rtlCol="0" anchor="ctr"/>
          <a:lstStyle>
            <a:lvl1pPr algn="r">
              <a:defRPr sz="1000">
                <a:solidFill>
                  <a:schemeClr val="tx1">
                    <a:lumMod val="75000"/>
                    <a:lumOff val="25000"/>
                  </a:schemeClr>
                </a:solidFill>
              </a:defRPr>
            </a:lvl1pPr>
          </a:lstStyle>
          <a:p>
            <a:fld id="{7CE38E4D-051A-41E1-86A4-E56916468FD0}" type="datetimeFigureOut">
              <a:rPr lang="en-US" smtClean="0"/>
              <a:t>4/29/15</a:t>
            </a:fld>
            <a:endParaRPr lang="en-US"/>
          </a:p>
        </p:txBody>
      </p:sp>
      <p:sp>
        <p:nvSpPr>
          <p:cNvPr id="5" name="Footer Placeholder 4"/>
          <p:cNvSpPr>
            <a:spLocks noGrp="1"/>
          </p:cNvSpPr>
          <p:nvPr>
            <p:ph type="ftr" sz="quarter" idx="3"/>
          </p:nvPr>
        </p:nvSpPr>
        <p:spPr>
          <a:xfrm>
            <a:off x="259976" y="6454588"/>
            <a:ext cx="3657600" cy="228600"/>
          </a:xfrm>
          <a:prstGeom prst="rect">
            <a:avLst/>
          </a:prstGeom>
        </p:spPr>
        <p:txBody>
          <a:bodyPr vert="horz" lIns="91440" tIns="45720" rIns="91440" bIns="45720" rtlCol="0" anchor="ctr"/>
          <a:lstStyle>
            <a:lvl1pPr algn="l">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8382000" y="1219200"/>
            <a:ext cx="533400" cy="365125"/>
          </a:xfrm>
          <a:prstGeom prst="rect">
            <a:avLst/>
          </a:prstGeom>
        </p:spPr>
        <p:txBody>
          <a:bodyPr vert="horz" lIns="91440" tIns="45720" rIns="91440" bIns="45720" rtlCol="0" anchor="ctr"/>
          <a:lstStyle>
            <a:lvl1pPr algn="r">
              <a:defRPr sz="1200">
                <a:solidFill>
                  <a:schemeClr val="bg1"/>
                </a:solidFill>
              </a:defRPr>
            </a:lvl1pPr>
          </a:lstStyle>
          <a:p>
            <a:fld id="{886BB73A-582F-4420-9A14-CB10A2B2E5E8}" type="slidenum">
              <a:rPr lang="en-US" smtClean="0"/>
              <a:t>‹#›</a:t>
            </a:fld>
            <a:endParaRPr lang="en-US"/>
          </a:p>
        </p:txBody>
      </p:sp>
      <p:pic>
        <p:nvPicPr>
          <p:cNvPr id="7" name="Picture 6" descr="HomeButton.png">
            <a:hlinkClick r:id="" action="ppaction://hlinkshowjump?jump=firstslide"/>
          </p:cNvPr>
          <p:cNvPicPr>
            <a:picLocks noChangeAspect="1"/>
          </p:cNvPicPr>
          <p:nvPr/>
        </p:nvPicPr>
        <p:blipFill>
          <a:blip r:embed="rId18"/>
          <a:stretch>
            <a:fillRect/>
          </a:stretch>
        </p:blipFill>
        <p:spPr>
          <a:xfrm>
            <a:off x="552450" y="526116"/>
            <a:ext cx="457200" cy="352425"/>
          </a:xfrm>
          <a:prstGeom prst="rect">
            <a:avLst/>
          </a:prstGeom>
        </p:spPr>
      </p:pic>
      <p:pic>
        <p:nvPicPr>
          <p:cNvPr id="10" name="Picture 9" descr="DirectionalButtons-Full.png"/>
          <p:cNvPicPr>
            <a:picLocks noChangeAspect="1"/>
          </p:cNvPicPr>
          <p:nvPr/>
        </p:nvPicPr>
        <p:blipFill>
          <a:blip r:embed="rId19"/>
          <a:stretch>
            <a:fillRect/>
          </a:stretch>
        </p:blipFill>
        <p:spPr>
          <a:xfrm>
            <a:off x="7826188" y="526116"/>
            <a:ext cx="752475" cy="352425"/>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spcBef>
          <a:spcPts val="2000"/>
        </a:spcBef>
        <a:buClr>
          <a:schemeClr val="tx1">
            <a:lumMod val="50000"/>
            <a:lumOff val="50000"/>
          </a:schemeClr>
        </a:buClr>
        <a:buSzPct val="70000"/>
        <a:buFont typeface="Wingdings" pitchFamily="2" charset="2"/>
        <a:buChar char="l"/>
        <a:defRPr sz="2000" kern="1200">
          <a:solidFill>
            <a:schemeClr val="tx1">
              <a:lumMod val="75000"/>
              <a:lumOff val="25000"/>
            </a:schemeClr>
          </a:solidFill>
          <a:latin typeface="+mn-lt"/>
          <a:ea typeface="+mn-ea"/>
          <a:cs typeface="+mn-cs"/>
        </a:defRPr>
      </a:lvl1pPr>
      <a:lvl2pPr marL="457200" indent="-228600" algn="l" defTabSz="914400" rtl="0" eaLnBrk="1" latinLnBrk="0" hangingPunct="1">
        <a:spcBef>
          <a:spcPts val="600"/>
        </a:spcBef>
        <a:buClr>
          <a:schemeClr val="tx1">
            <a:lumMod val="85000"/>
            <a:lumOff val="15000"/>
          </a:schemeClr>
        </a:buClr>
        <a:buSzPct val="70000"/>
        <a:buFont typeface="Wingdings" pitchFamily="2" charset="2"/>
        <a:buChar char="l"/>
        <a:defRPr sz="1800" kern="1200">
          <a:solidFill>
            <a:schemeClr val="tx1">
              <a:lumMod val="75000"/>
              <a:lumOff val="25000"/>
            </a:schemeClr>
          </a:solidFill>
          <a:latin typeface="+mn-lt"/>
          <a:ea typeface="+mn-ea"/>
          <a:cs typeface="+mn-cs"/>
        </a:defRPr>
      </a:lvl2pPr>
      <a:lvl3pPr marL="685800" indent="-228600" algn="l" defTabSz="914400" rtl="0" eaLnBrk="1" latinLnBrk="0" hangingPunct="1">
        <a:spcBef>
          <a:spcPts val="600"/>
        </a:spcBef>
        <a:buClr>
          <a:schemeClr val="tx1">
            <a:lumMod val="50000"/>
            <a:lumOff val="50000"/>
          </a:schemeClr>
        </a:buClr>
        <a:buSzPct val="70000"/>
        <a:buFont typeface="Wingdings" pitchFamily="2" charset="2"/>
        <a:buChar char="l"/>
        <a:defRPr sz="1800" kern="1200">
          <a:solidFill>
            <a:schemeClr val="tx1">
              <a:lumMod val="75000"/>
              <a:lumOff val="25000"/>
            </a:schemeClr>
          </a:solidFill>
          <a:latin typeface="+mn-lt"/>
          <a:ea typeface="+mn-ea"/>
          <a:cs typeface="+mn-cs"/>
        </a:defRPr>
      </a:lvl3pPr>
      <a:lvl4pPr marL="914400" indent="-228600" algn="l" defTabSz="914400" rtl="0" eaLnBrk="1" latinLnBrk="0" hangingPunct="1">
        <a:spcBef>
          <a:spcPts val="600"/>
        </a:spcBef>
        <a:buClr>
          <a:schemeClr val="tx1">
            <a:lumMod val="85000"/>
            <a:lumOff val="15000"/>
          </a:schemeClr>
        </a:buClr>
        <a:buSzPct val="70000"/>
        <a:buFont typeface="Wingdings" pitchFamily="2" charset="2"/>
        <a:buChar char="l"/>
        <a:defRPr sz="1800" kern="1200">
          <a:solidFill>
            <a:schemeClr val="tx1">
              <a:lumMod val="75000"/>
              <a:lumOff val="25000"/>
            </a:schemeClr>
          </a:solidFill>
          <a:latin typeface="+mn-lt"/>
          <a:ea typeface="+mn-ea"/>
          <a:cs typeface="+mn-cs"/>
        </a:defRPr>
      </a:lvl4pPr>
      <a:lvl5pPr marL="1143000" indent="-228600" algn="l" defTabSz="914400" rtl="0" eaLnBrk="1" latinLnBrk="0" hangingPunct="1">
        <a:spcBef>
          <a:spcPts val="600"/>
        </a:spcBef>
        <a:buClr>
          <a:schemeClr val="tx1">
            <a:lumMod val="50000"/>
            <a:lumOff val="50000"/>
          </a:schemeClr>
        </a:buClr>
        <a:buSzPct val="70000"/>
        <a:buFont typeface="Wingdings" pitchFamily="2" charset="2"/>
        <a:buChar char="l"/>
        <a:defRPr sz="1800" kern="1200">
          <a:solidFill>
            <a:schemeClr val="tx1">
              <a:lumMod val="75000"/>
              <a:lumOff val="25000"/>
            </a:schemeClr>
          </a:solidFill>
          <a:latin typeface="+mn-lt"/>
          <a:ea typeface="+mn-ea"/>
          <a:cs typeface="+mn-cs"/>
        </a:defRPr>
      </a:lvl5pPr>
      <a:lvl6pPr marL="1377950" indent="-228600" algn="l" defTabSz="914400" rtl="0" eaLnBrk="1" latinLnBrk="0" hangingPunct="1">
        <a:spcBef>
          <a:spcPct val="20000"/>
        </a:spcBef>
        <a:buClr>
          <a:schemeClr val="tx1">
            <a:lumMod val="85000"/>
            <a:lumOff val="15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6pPr>
      <a:lvl7pPr marL="1603375" indent="-228600" algn="l" defTabSz="914400" rtl="0" eaLnBrk="1" latinLnBrk="0" hangingPunct="1">
        <a:spcBef>
          <a:spcPct val="20000"/>
        </a:spcBef>
        <a:buClr>
          <a:schemeClr val="tx1">
            <a:lumMod val="50000"/>
            <a:lumOff val="50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7pPr>
      <a:lvl8pPr marL="1830388" indent="-228600" algn="l" defTabSz="914400" rtl="0" eaLnBrk="1" latinLnBrk="0" hangingPunct="1">
        <a:spcBef>
          <a:spcPct val="20000"/>
        </a:spcBef>
        <a:buClr>
          <a:schemeClr val="tx1">
            <a:lumMod val="85000"/>
            <a:lumOff val="15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8pPr>
      <a:lvl9pPr marL="2057400" indent="-228600" algn="l" defTabSz="914400" rtl="0" eaLnBrk="1" latinLnBrk="0" hangingPunct="1">
        <a:spcBef>
          <a:spcPct val="20000"/>
        </a:spcBef>
        <a:buClr>
          <a:schemeClr val="tx1">
            <a:lumMod val="50000"/>
            <a:lumOff val="50000"/>
          </a:schemeClr>
        </a:buClr>
        <a:buSzPct val="70000"/>
        <a:buFont typeface="Wingdings" pitchFamily="2" charset="2"/>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resolve.org/" TargetMode="External"/><Relationship Id="rId3" Type="http://schemas.openxmlformats.org/officeDocument/2006/relationships/hyperlink" Target="http://www.theafa.org/"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 Vitro Fertilization</a:t>
            </a:r>
            <a:endParaRPr lang="en-US" dirty="0"/>
          </a:p>
        </p:txBody>
      </p:sp>
      <p:sp>
        <p:nvSpPr>
          <p:cNvPr id="3" name="Subtitle 2"/>
          <p:cNvSpPr>
            <a:spLocks noGrp="1"/>
          </p:cNvSpPr>
          <p:nvPr>
            <p:ph type="subTitle" idx="1"/>
          </p:nvPr>
        </p:nvSpPr>
        <p:spPr/>
        <p:txBody>
          <a:bodyPr/>
          <a:lstStyle/>
          <a:p>
            <a:r>
              <a:rPr lang="en-US" dirty="0" smtClean="0"/>
              <a:t>Informed Consent</a:t>
            </a:r>
            <a:endParaRPr lang="en-US" dirty="0"/>
          </a:p>
        </p:txBody>
      </p:sp>
    </p:spTree>
    <p:extLst>
      <p:ext uri="{BB962C8B-B14F-4D97-AF65-F5344CB8AC3E}">
        <p14:creationId xmlns:p14="http://schemas.microsoft.com/office/powerpoint/2010/main" val="3065061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Progesterone and estradiol </a:t>
            </a:r>
          </a:p>
        </p:txBody>
      </p:sp>
      <p:sp>
        <p:nvSpPr>
          <p:cNvPr id="3" name="Content Placeholder 2"/>
          <p:cNvSpPr>
            <a:spLocks noGrp="1"/>
          </p:cNvSpPr>
          <p:nvPr>
            <p:ph idx="1"/>
          </p:nvPr>
        </p:nvSpPr>
        <p:spPr/>
        <p:txBody>
          <a:bodyPr>
            <a:normAutofit fontScale="92500" lnSpcReduction="20000"/>
          </a:bodyPr>
          <a:lstStyle/>
          <a:p>
            <a:r>
              <a:rPr lang="en-US" dirty="0"/>
              <a:t>Progesterone and estradiol are hormones normally produced by the ovaries after ovulation.  After egg retrieval in some women, the ovaries will not produce adequate amounts of these hormones for long enough to fully support a pregnancy.  Accordingly, supplemental progesterone, and in some cases estradiol, are given to </a:t>
            </a:r>
            <a:r>
              <a:rPr lang="en-US" b="1" dirty="0"/>
              <a:t>ensure adequate hormonal support of the uterine lining</a:t>
            </a:r>
            <a:r>
              <a:rPr lang="en-US" dirty="0"/>
              <a:t>.  Progesterone is usually given by injection or by the vaginal route </a:t>
            </a:r>
            <a:r>
              <a:rPr lang="en-US" dirty="0" smtClean="0"/>
              <a:t>after </a:t>
            </a:r>
            <a:r>
              <a:rPr lang="en-US" dirty="0"/>
              <a:t>egg retrieval.  Progesterone is often continued for some weeks after a pregnancy has been confirmed.  Progesterone has not been associated with an increase in fetal abnormalities. Side effects of progesterone include depression, sleepiness, allergic reaction and if given by intra-muscular injection includes the additional risk of infection or pain at the application site. Estradiol, if given, can be by oral, trans-dermal, intramuscular, or vaginal administration. Side effects of estradiol include nausea, irritation at the injection site if given by the trans-dermal route and the risk of blood clots or stroke.    </a:t>
            </a:r>
          </a:p>
        </p:txBody>
      </p:sp>
    </p:spTree>
    <p:extLst>
      <p:ext uri="{BB962C8B-B14F-4D97-AF65-F5344CB8AC3E}">
        <p14:creationId xmlns:p14="http://schemas.microsoft.com/office/powerpoint/2010/main" val="406116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Oral contraceptive pills/estradiol </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35911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medications </a:t>
            </a:r>
          </a:p>
        </p:txBody>
      </p:sp>
      <p:sp>
        <p:nvSpPr>
          <p:cNvPr id="3" name="Content Placeholder 2"/>
          <p:cNvSpPr>
            <a:spLocks noGrp="1"/>
          </p:cNvSpPr>
          <p:nvPr>
            <p:ph idx="1"/>
          </p:nvPr>
        </p:nvSpPr>
        <p:spPr/>
        <p:txBody>
          <a:bodyPr/>
          <a:lstStyle/>
          <a:p>
            <a:r>
              <a:rPr lang="en-US" dirty="0" smtClean="0"/>
              <a:t>Antibiotics given for short period of time </a:t>
            </a:r>
            <a:endParaRPr lang="en-US" dirty="0"/>
          </a:p>
        </p:txBody>
      </p:sp>
    </p:spTree>
    <p:extLst>
      <p:ext uri="{BB962C8B-B14F-4D97-AF65-F5344CB8AC3E}">
        <p14:creationId xmlns:p14="http://schemas.microsoft.com/office/powerpoint/2010/main" val="3095339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Transvaginal</a:t>
            </a:r>
            <a:r>
              <a:rPr lang="en-US" dirty="0" smtClean="0"/>
              <a:t> Oocyte Retrieval</a:t>
            </a:r>
            <a:endParaRPr lang="en-US" dirty="0"/>
          </a:p>
        </p:txBody>
      </p:sp>
      <p:sp>
        <p:nvSpPr>
          <p:cNvPr id="3" name="Content Placeholder 2"/>
          <p:cNvSpPr>
            <a:spLocks noGrp="1"/>
          </p:cNvSpPr>
          <p:nvPr>
            <p:ph idx="1"/>
          </p:nvPr>
        </p:nvSpPr>
        <p:spPr/>
        <p:txBody>
          <a:bodyPr/>
          <a:lstStyle/>
          <a:p>
            <a:r>
              <a:rPr lang="en-US" dirty="0" smtClean="0"/>
              <a:t>Eggs are removed from the ovary with a needle under ultrasound guidance</a:t>
            </a:r>
          </a:p>
          <a:p>
            <a:r>
              <a:rPr lang="en-US" dirty="0" smtClean="0"/>
              <a:t>Anesthesia is provided to make this comfortable</a:t>
            </a:r>
          </a:p>
          <a:p>
            <a:r>
              <a:rPr lang="en-US" dirty="0" smtClean="0"/>
              <a:t>Injury and infection are rare</a:t>
            </a:r>
            <a:endParaRPr lang="en-US" dirty="0"/>
          </a:p>
        </p:txBody>
      </p:sp>
    </p:spTree>
    <p:extLst>
      <p:ext uri="{BB962C8B-B14F-4D97-AF65-F5344CB8AC3E}">
        <p14:creationId xmlns:p14="http://schemas.microsoft.com/office/powerpoint/2010/main" val="699641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IVF and Embryo Culture</a:t>
            </a:r>
            <a:endParaRPr lang="en-US" dirty="0"/>
          </a:p>
        </p:txBody>
      </p:sp>
      <p:sp>
        <p:nvSpPr>
          <p:cNvPr id="3" name="Content Placeholder 2"/>
          <p:cNvSpPr>
            <a:spLocks noGrp="1"/>
          </p:cNvSpPr>
          <p:nvPr>
            <p:ph idx="1"/>
          </p:nvPr>
        </p:nvSpPr>
        <p:spPr/>
        <p:txBody>
          <a:bodyPr/>
          <a:lstStyle/>
          <a:p>
            <a:r>
              <a:rPr lang="en-US" dirty="0" smtClean="0"/>
              <a:t>Sperm and eggs are placed together in specialized conditions (culture media, controlled temperature, humidity and light) in hopes of fertilization</a:t>
            </a:r>
          </a:p>
          <a:p>
            <a:r>
              <a:rPr lang="en-US" dirty="0" smtClean="0"/>
              <a:t>Culture medium is designed to permit normal fertilization and early embryo development, but the content of the medium is not standardized </a:t>
            </a:r>
          </a:p>
          <a:p>
            <a:r>
              <a:rPr lang="en-US" dirty="0" smtClean="0"/>
              <a:t>Embryo development in the lab helps distinguish embryos with more potential from those with less or none </a:t>
            </a:r>
            <a:endParaRPr lang="en-US" dirty="0"/>
          </a:p>
        </p:txBody>
      </p:sp>
    </p:spTree>
    <p:extLst>
      <p:ext uri="{BB962C8B-B14F-4D97-AF65-F5344CB8AC3E}">
        <p14:creationId xmlns:p14="http://schemas.microsoft.com/office/powerpoint/2010/main" val="691380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Embryo Transfer</a:t>
            </a:r>
            <a:endParaRPr lang="en-US" dirty="0"/>
          </a:p>
        </p:txBody>
      </p:sp>
      <p:sp>
        <p:nvSpPr>
          <p:cNvPr id="3" name="Content Placeholder 2"/>
          <p:cNvSpPr>
            <a:spLocks noGrp="1"/>
          </p:cNvSpPr>
          <p:nvPr>
            <p:ph idx="1"/>
          </p:nvPr>
        </p:nvSpPr>
        <p:spPr>
          <a:xfrm>
            <a:off x="415925" y="2756647"/>
            <a:ext cx="4572635" cy="3705113"/>
          </a:xfrm>
        </p:spPr>
        <p:txBody>
          <a:bodyPr>
            <a:normAutofit fontScale="85000" lnSpcReduction="10000"/>
          </a:bodyPr>
          <a:lstStyle/>
          <a:p>
            <a:r>
              <a:rPr lang="en-US" dirty="0" smtClean="0"/>
              <a:t>After a few days of development, the best appearing embryos are selected for transfer</a:t>
            </a:r>
          </a:p>
          <a:p>
            <a:r>
              <a:rPr lang="en-US" dirty="0" smtClean="0"/>
              <a:t>The number chose influences the pregnancy rate and the multiple pregnancy rate</a:t>
            </a:r>
          </a:p>
          <a:p>
            <a:r>
              <a:rPr lang="en-US" dirty="0" smtClean="0"/>
              <a:t>A women’s age and the appearance of the developing embryo have the greatest influences on pregnancy outcome</a:t>
            </a:r>
          </a:p>
          <a:p>
            <a:r>
              <a:rPr lang="en-US" dirty="0" smtClean="0"/>
              <a:t>Embryos are placed in the uterine cavity with a thin tube</a:t>
            </a:r>
          </a:p>
          <a:p>
            <a:r>
              <a:rPr lang="en-US" dirty="0" smtClean="0"/>
              <a:t>Excess embryos of sufficient quality that are not transferred can be frozen</a:t>
            </a:r>
            <a:endParaRPr lang="en-US" dirty="0"/>
          </a:p>
        </p:txBody>
      </p:sp>
      <p:pic>
        <p:nvPicPr>
          <p:cNvPr id="6" name="Picture 5" descr="Screen Shot 2015-02-25 at 8.36.5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8560" y="3656566"/>
            <a:ext cx="3911599" cy="1756758"/>
          </a:xfrm>
          <a:prstGeom prst="rect">
            <a:avLst/>
          </a:prstGeom>
        </p:spPr>
      </p:pic>
    </p:spTree>
    <p:extLst>
      <p:ext uri="{BB962C8B-B14F-4D97-AF65-F5344CB8AC3E}">
        <p14:creationId xmlns:p14="http://schemas.microsoft.com/office/powerpoint/2010/main" val="2860283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Hormonal Support of the Uterine Lining</a:t>
            </a:r>
            <a:endParaRPr lang="en-US" dirty="0"/>
          </a:p>
        </p:txBody>
      </p:sp>
      <p:sp>
        <p:nvSpPr>
          <p:cNvPr id="3" name="Content Placeholder 2"/>
          <p:cNvSpPr>
            <a:spLocks noGrp="1"/>
          </p:cNvSpPr>
          <p:nvPr>
            <p:ph idx="1"/>
          </p:nvPr>
        </p:nvSpPr>
        <p:spPr/>
        <p:txBody>
          <a:bodyPr/>
          <a:lstStyle/>
          <a:p>
            <a:r>
              <a:rPr lang="en-US" dirty="0" smtClean="0"/>
              <a:t>Successful attachment of embryo(s) to the uterine lining depends on adequate hormonal support</a:t>
            </a:r>
          </a:p>
          <a:p>
            <a:r>
              <a:rPr lang="en-US" dirty="0" smtClean="0"/>
              <a:t>Progesterone, given by the intramuscular or vaginal route, is routinely given for this purpose </a:t>
            </a:r>
            <a:endParaRPr lang="en-US" dirty="0"/>
          </a:p>
        </p:txBody>
      </p:sp>
    </p:spTree>
    <p:extLst>
      <p:ext uri="{BB962C8B-B14F-4D97-AF65-F5344CB8AC3E}">
        <p14:creationId xmlns:p14="http://schemas.microsoft.com/office/powerpoint/2010/main" val="2234109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Intracytoplasmic</a:t>
            </a:r>
            <a:r>
              <a:rPr lang="en-US" dirty="0" smtClean="0"/>
              <a:t> Sperm Injections (ICSI)</a:t>
            </a:r>
            <a:endParaRPr lang="en-US" dirty="0"/>
          </a:p>
        </p:txBody>
      </p:sp>
      <p:sp>
        <p:nvSpPr>
          <p:cNvPr id="3" name="Content Placeholder 2"/>
          <p:cNvSpPr>
            <a:spLocks noGrp="1"/>
          </p:cNvSpPr>
          <p:nvPr>
            <p:ph idx="1"/>
          </p:nvPr>
        </p:nvSpPr>
        <p:spPr/>
        <p:txBody>
          <a:bodyPr/>
          <a:lstStyle/>
          <a:p>
            <a:r>
              <a:rPr lang="en-US" dirty="0" smtClean="0"/>
              <a:t>ICSI is used to increase the chance of fertilization when fertilization rates are anticipated to be lower than normal</a:t>
            </a:r>
          </a:p>
          <a:p>
            <a:r>
              <a:rPr lang="en-US" dirty="0" smtClean="0"/>
              <a:t>An increased risk of genetic defects in offspring is reported </a:t>
            </a:r>
          </a:p>
          <a:p>
            <a:r>
              <a:rPr lang="en-US" dirty="0" smtClean="0"/>
              <a:t>ICSI will not improve oocyte defects</a:t>
            </a:r>
            <a:endParaRPr lang="en-US" dirty="0"/>
          </a:p>
        </p:txBody>
      </p:sp>
    </p:spTree>
    <p:extLst>
      <p:ext uri="{BB962C8B-B14F-4D97-AF65-F5344CB8AC3E}">
        <p14:creationId xmlns:p14="http://schemas.microsoft.com/office/powerpoint/2010/main" val="2012339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Assisted Hatching</a:t>
            </a:r>
            <a:endParaRPr lang="en-US" dirty="0"/>
          </a:p>
        </p:txBody>
      </p:sp>
      <p:sp>
        <p:nvSpPr>
          <p:cNvPr id="3" name="Content Placeholder 2"/>
          <p:cNvSpPr>
            <a:spLocks noGrp="1"/>
          </p:cNvSpPr>
          <p:nvPr>
            <p:ph idx="1"/>
          </p:nvPr>
        </p:nvSpPr>
        <p:spPr/>
        <p:txBody>
          <a:bodyPr/>
          <a:lstStyle/>
          <a:p>
            <a:r>
              <a:rPr lang="en-US" dirty="0" smtClean="0"/>
              <a:t>Assisted Hatching involves making a hole in the outer shell (</a:t>
            </a:r>
            <a:r>
              <a:rPr lang="en-US" dirty="0" err="1" smtClean="0"/>
              <a:t>zona</a:t>
            </a:r>
            <a:r>
              <a:rPr lang="en-US" dirty="0" smtClean="0"/>
              <a:t> pellucid) that surrounds the embryo</a:t>
            </a:r>
          </a:p>
          <a:p>
            <a:r>
              <a:rPr lang="en-US" dirty="0" smtClean="0"/>
              <a:t>Hatching may make it easier for embryos to escape from the shell which surrounds them</a:t>
            </a:r>
            <a:endParaRPr lang="en-US" dirty="0"/>
          </a:p>
        </p:txBody>
      </p:sp>
    </p:spTree>
    <p:extLst>
      <p:ext uri="{BB962C8B-B14F-4D97-AF65-F5344CB8AC3E}">
        <p14:creationId xmlns:p14="http://schemas.microsoft.com/office/powerpoint/2010/main" val="3653805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Embryo Disposition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Freezing of viable embryos not transferred after egg retrieval provides additional chances for pregnancy</a:t>
            </a:r>
          </a:p>
          <a:p>
            <a:r>
              <a:rPr lang="en-US" dirty="0" smtClean="0"/>
              <a:t>Frozen embryos do not always survive the process of freezing and thawing</a:t>
            </a:r>
          </a:p>
          <a:p>
            <a:r>
              <a:rPr lang="en-US" dirty="0" smtClean="0"/>
              <a:t>Freezing of eggs before fertilization is currently much less successful than freezing of fertilized eggs (embryos)</a:t>
            </a:r>
          </a:p>
          <a:p>
            <a:r>
              <a:rPr lang="en-US" dirty="0" smtClean="0"/>
              <a:t>Ethical and legal dilemmas can arise when couples separate or divorce; disposition agreements are essential</a:t>
            </a:r>
          </a:p>
          <a:p>
            <a:r>
              <a:rPr lang="en-US" dirty="0" smtClean="0"/>
              <a:t>It is the responsibility of each couple with frozen embryos to remain in contact with WSP on quarterly basis</a:t>
            </a:r>
            <a:endParaRPr lang="en-US" dirty="0"/>
          </a:p>
        </p:txBody>
      </p:sp>
    </p:spTree>
    <p:extLst>
      <p:ext uri="{BB962C8B-B14F-4D97-AF65-F5344CB8AC3E}">
        <p14:creationId xmlns:p14="http://schemas.microsoft.com/office/powerpoint/2010/main" val="1718516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In Vitro Fertilization (IVF) has become an established treatment for many forms of infertility. The main goal of IVF is to allow a patient the opportunity to become pregnant using her own eggs and sperm from her partner or from a donor. This is an elective procedure designed to result in the patient’s pregnancy when other treatments have failed or are not appropriate.</a:t>
            </a:r>
          </a:p>
          <a:p>
            <a:r>
              <a:rPr lang="en-US" dirty="0" smtClean="0"/>
              <a:t>This consent reviews the IVF process from start to finish, including the risks that this treatment might pose to you and your offspring. While best efforts have been made to disclose all known risks, there may be risks of IVF which are not yet clarified or even suspected at the time of this writing.</a:t>
            </a:r>
          </a:p>
          <a:p>
            <a:endParaRPr lang="en-US" dirty="0"/>
          </a:p>
        </p:txBody>
      </p:sp>
    </p:spTree>
    <p:extLst>
      <p:ext uri="{BB962C8B-B14F-4D97-AF65-F5344CB8AC3E}">
        <p14:creationId xmlns:p14="http://schemas.microsoft.com/office/powerpoint/2010/main" val="1318915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Cryopreserved Embryo Storage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WSP will only maintain cryopreserved embryos for a period of </a:t>
            </a:r>
            <a:r>
              <a:rPr lang="en-US" u="sng" dirty="0" smtClean="0"/>
              <a:t>five years</a:t>
            </a:r>
            <a:r>
              <a:rPr lang="en-US" dirty="0" smtClean="0"/>
              <a:t>. After that time, any cryopreserved embryos must be:</a:t>
            </a:r>
          </a:p>
          <a:p>
            <a:pPr marL="914400" lvl="2" indent="-457200">
              <a:buFont typeface="+mj-lt"/>
              <a:buAutoNum type="arabicPeriod"/>
            </a:pPr>
            <a:r>
              <a:rPr lang="en-US" dirty="0"/>
              <a:t>Thawed for Frozen Embryo Transfer</a:t>
            </a:r>
          </a:p>
          <a:p>
            <a:pPr marL="914400" lvl="2" indent="-457200">
              <a:buFont typeface="+mj-lt"/>
              <a:buAutoNum type="arabicPeriod"/>
            </a:pPr>
            <a:r>
              <a:rPr lang="en-US" dirty="0"/>
              <a:t>Donated to another couple</a:t>
            </a:r>
          </a:p>
          <a:p>
            <a:pPr marL="914400" lvl="2" indent="-457200">
              <a:buFont typeface="+mj-lt"/>
              <a:buAutoNum type="arabicPeriod"/>
            </a:pPr>
            <a:r>
              <a:rPr lang="en-US" dirty="0"/>
              <a:t>Donated to research</a:t>
            </a:r>
          </a:p>
          <a:p>
            <a:pPr marL="914400" lvl="2" indent="-457200">
              <a:buFont typeface="+mj-lt"/>
              <a:buAutoNum type="arabicPeriod"/>
            </a:pPr>
            <a:r>
              <a:rPr lang="en-US" dirty="0"/>
              <a:t>Discarded</a:t>
            </a:r>
          </a:p>
          <a:p>
            <a:pPr marL="914400" lvl="2" indent="-457200">
              <a:buFont typeface="+mj-lt"/>
              <a:buAutoNum type="arabicPeriod"/>
            </a:pPr>
            <a:r>
              <a:rPr lang="en-US" dirty="0"/>
              <a:t>Transferred to a long-term storage facility</a:t>
            </a:r>
          </a:p>
          <a:p>
            <a:r>
              <a:rPr lang="en-US" dirty="0" smtClean="0"/>
              <a:t>There are fees associated with freezing and maintaining cryopreserved embryo(s).</a:t>
            </a:r>
          </a:p>
          <a:p>
            <a:r>
              <a:rPr lang="en-US" dirty="0" smtClean="0"/>
              <a:t>Patients/couples must remain in contact with WSP on a </a:t>
            </a:r>
            <a:r>
              <a:rPr lang="en-US" u="sng" dirty="0" smtClean="0"/>
              <a:t>quarterly basis</a:t>
            </a:r>
            <a:r>
              <a:rPr lang="en-US" dirty="0"/>
              <a:t> </a:t>
            </a:r>
            <a:r>
              <a:rPr lang="en-US" dirty="0" smtClean="0"/>
              <a:t>in order to inform the clinic of their wishes as well as to pay the fees associated with the storage of their embryo(s).</a:t>
            </a:r>
          </a:p>
          <a:p>
            <a:r>
              <a:rPr lang="en-US" dirty="0" smtClean="0"/>
              <a:t>In situations where there is no contact with WSP for a period of </a:t>
            </a:r>
            <a:r>
              <a:rPr lang="en-US" u="sng" dirty="0" smtClean="0"/>
              <a:t>one year</a:t>
            </a:r>
            <a:r>
              <a:rPr lang="en-US" dirty="0" smtClean="0"/>
              <a:t> or fees associated with embryo storage have not been paid for a period of </a:t>
            </a:r>
            <a:r>
              <a:rPr lang="en-US" u="sng" dirty="0" smtClean="0"/>
              <a:t>one year</a:t>
            </a:r>
            <a:r>
              <a:rPr lang="en-US" dirty="0" smtClean="0"/>
              <a:t> and WSP is unable to contact me/us at the last given address and phone number, the embryo(s) will be considered to be </a:t>
            </a:r>
            <a:r>
              <a:rPr lang="en-US" u="sng" dirty="0" smtClean="0"/>
              <a:t>abandoned</a:t>
            </a:r>
            <a:r>
              <a:rPr lang="en-US" dirty="0"/>
              <a:t> </a:t>
            </a:r>
            <a:r>
              <a:rPr lang="en-US" dirty="0" smtClean="0"/>
              <a:t>and may be </a:t>
            </a:r>
            <a:r>
              <a:rPr lang="en-US" u="sng" dirty="0" smtClean="0"/>
              <a:t>discarded</a:t>
            </a:r>
            <a:r>
              <a:rPr lang="en-US" dirty="0" smtClean="0"/>
              <a:t> by WSP in accordance with normal laboratory procedures and applicable law.</a:t>
            </a:r>
          </a:p>
          <a:p>
            <a:endParaRPr lang="en-US" dirty="0" smtClean="0"/>
          </a:p>
          <a:p>
            <a:pPr marL="685800" lvl="1" indent="-457200">
              <a:buFont typeface="+mj-lt"/>
              <a:buAutoNum type="arabicPeriod"/>
            </a:pPr>
            <a:endParaRPr lang="en-US" dirty="0"/>
          </a:p>
        </p:txBody>
      </p:sp>
    </p:spTree>
    <p:extLst>
      <p:ext uri="{BB962C8B-B14F-4D97-AF65-F5344CB8AC3E}">
        <p14:creationId xmlns:p14="http://schemas.microsoft.com/office/powerpoint/2010/main" val="434360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Donated or Research Embryo Fate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certain situations, donating embryo(s) may </a:t>
            </a:r>
            <a:r>
              <a:rPr lang="en-US" u="sng" dirty="0" smtClean="0"/>
              <a:t>not</a:t>
            </a:r>
            <a:r>
              <a:rPr lang="en-US" dirty="0" smtClean="0"/>
              <a:t> be possible or may be restricted by law. While efforts will be made to abide by your wishes, no guarantees can be given that embryo(s) will be used to donate to another couple. In these instances, if after </a:t>
            </a:r>
            <a:r>
              <a:rPr lang="en-US" u="sng" dirty="0" smtClean="0"/>
              <a:t>two years</a:t>
            </a:r>
            <a:r>
              <a:rPr lang="en-US" dirty="0" smtClean="0"/>
              <a:t> no recipient can be found, or your embryos are not eligible, your embryo(s) will be discarded by the lab in accordance with laboratory procedures and applicable laws.</a:t>
            </a:r>
          </a:p>
          <a:p>
            <a:r>
              <a:rPr lang="en-US" dirty="0" smtClean="0"/>
              <a:t>In certain situations, donating embryo(s) for research may </a:t>
            </a:r>
            <a:r>
              <a:rPr lang="en-US" u="sng" dirty="0" smtClean="0"/>
              <a:t>not </a:t>
            </a:r>
            <a:r>
              <a:rPr lang="en-US" dirty="0" smtClean="0"/>
              <a:t>be possible or may be restricted by law. It will be your responsibility to identify a research group willing to accept your embryos for donation to research. If you identify a research program, it is our/my responsibility to arrange for transfer of our/my embryos to the research facility. We/I also understand that we/I will be responsible for storage fees until the transfer of our/my embryos has been completed.</a:t>
            </a:r>
            <a:endParaRPr lang="en-US" dirty="0"/>
          </a:p>
        </p:txBody>
      </p:sp>
    </p:spTree>
    <p:extLst>
      <p:ext uri="{BB962C8B-B14F-4D97-AF65-F5344CB8AC3E}">
        <p14:creationId xmlns:p14="http://schemas.microsoft.com/office/powerpoint/2010/main" val="3619692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Ovarian </a:t>
            </a:r>
            <a:r>
              <a:rPr lang="en-US" dirty="0" err="1" smtClean="0"/>
              <a:t>Hyperstimulation</a:t>
            </a:r>
            <a:r>
              <a:rPr lang="en-US" dirty="0" smtClean="0"/>
              <a:t> Syndrome</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To increase the number of eggs that develop, a series of hormone shots are given over two to four weeks. The hormones used in this regimen are known to have, or suspected of having a variety of side effects, some minor and some potentially major.</a:t>
            </a:r>
          </a:p>
          <a:p>
            <a:r>
              <a:rPr lang="en-US" dirty="0" smtClean="0"/>
              <a:t>The </a:t>
            </a:r>
            <a:r>
              <a:rPr lang="en-US" u="sng" dirty="0" smtClean="0"/>
              <a:t>most serious side effect</a:t>
            </a:r>
            <a:r>
              <a:rPr lang="en-US" dirty="0" smtClean="0"/>
              <a:t> of ovarian stimulation is ovarian </a:t>
            </a:r>
            <a:r>
              <a:rPr lang="en-US" dirty="0" err="1" smtClean="0"/>
              <a:t>hyperstimulation</a:t>
            </a:r>
            <a:r>
              <a:rPr lang="en-US" dirty="0" smtClean="0"/>
              <a:t> syndrome (OHSS).</a:t>
            </a:r>
          </a:p>
          <a:p>
            <a:r>
              <a:rPr lang="en-US" dirty="0" smtClean="0"/>
              <a:t>Symptoms can include: </a:t>
            </a:r>
            <a:r>
              <a:rPr lang="en-US" b="1" dirty="0" smtClean="0"/>
              <a:t>increased ovarian size, nausea and vomiting, accumulation of fluid in the abdomen</a:t>
            </a:r>
            <a:r>
              <a:rPr lang="en-US" dirty="0" smtClean="0"/>
              <a:t>, breathing difficulties, an increasing concentration of red blood cells, kidney and liver problems, and in the most severe cases, blood cots, </a:t>
            </a:r>
            <a:r>
              <a:rPr lang="en-US" b="1" dirty="0" smtClean="0"/>
              <a:t>kidney failure</a:t>
            </a:r>
            <a:r>
              <a:rPr lang="en-US" dirty="0" smtClean="0"/>
              <a:t>, or death. </a:t>
            </a:r>
          </a:p>
          <a:p>
            <a:r>
              <a:rPr lang="en-US" dirty="0" smtClean="0"/>
              <a:t>Severe cases affect only a very small percentage of women who undergo OI-IUI – 0.2% or less of all treatment cycles – very severe are even a smaller percentage.</a:t>
            </a:r>
          </a:p>
          <a:p>
            <a:r>
              <a:rPr lang="en-US" dirty="0" smtClean="0"/>
              <a:t> Only about 1.4 in 100,000 cycles has lead to kidney failure, or death. </a:t>
            </a:r>
          </a:p>
          <a:p>
            <a:r>
              <a:rPr lang="en-US" dirty="0" smtClean="0"/>
              <a:t>OHSS occurs at 2 stages:</a:t>
            </a:r>
          </a:p>
          <a:p>
            <a:pPr lvl="1"/>
            <a:r>
              <a:rPr lang="en-US" dirty="0" smtClean="0"/>
              <a:t>Early, 1 to 5 days after your </a:t>
            </a:r>
            <a:r>
              <a:rPr lang="en-US" dirty="0" err="1" smtClean="0"/>
              <a:t>hCG-Ovidrel</a:t>
            </a:r>
            <a:r>
              <a:rPr lang="en-US" dirty="0" smtClean="0"/>
              <a:t> trigger</a:t>
            </a:r>
          </a:p>
          <a:p>
            <a:pPr lvl="1"/>
            <a:r>
              <a:rPr lang="en-US" dirty="0" smtClean="0"/>
              <a:t>Late, 10 to 15 days after your </a:t>
            </a:r>
            <a:r>
              <a:rPr lang="en-US" dirty="0" err="1" smtClean="0"/>
              <a:t>hCG-Ovidrel</a:t>
            </a:r>
            <a:r>
              <a:rPr lang="en-US" dirty="0" smtClean="0"/>
              <a:t> trigger </a:t>
            </a:r>
            <a:endParaRPr lang="en-US" dirty="0"/>
          </a:p>
        </p:txBody>
      </p:sp>
    </p:spTree>
    <p:extLst>
      <p:ext uri="{BB962C8B-B14F-4D97-AF65-F5344CB8AC3E}">
        <p14:creationId xmlns:p14="http://schemas.microsoft.com/office/powerpoint/2010/main" val="3338454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Cancer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Many have worried that the use of fertility drugs could lead to an increased risk of cancer – in particular, breast, ovarian and uterine cancers.</a:t>
            </a:r>
          </a:p>
          <a:p>
            <a:r>
              <a:rPr lang="en-US" dirty="0" smtClean="0"/>
              <a:t>One must be careful in interpreting epidemiological studies of women taking fertility drugs, </a:t>
            </a:r>
            <a:r>
              <a:rPr lang="en-US" b="1" dirty="0" smtClean="0"/>
              <a:t>because all of these cancers are more common in women with infertility. </a:t>
            </a:r>
          </a:p>
          <a:p>
            <a:r>
              <a:rPr lang="en-US" dirty="0" smtClean="0"/>
              <a:t>Therefore, comparing women taking fertility drugs with women in the general populations inevitably shoes an increased incidence of cancer.</a:t>
            </a:r>
          </a:p>
          <a:p>
            <a:r>
              <a:rPr lang="en-US" dirty="0" smtClean="0"/>
              <a:t>When the analysis is takes into account the increased cancer risk due to infertility per se, the evidence does not support a relationship between fertility drugs and an increased prevalence of breast or ovarian cancer. </a:t>
            </a:r>
          </a:p>
          <a:p>
            <a:r>
              <a:rPr lang="en-US" dirty="0" smtClean="0"/>
              <a:t>More research is required to examine what the long-term impact fertility drugs may be on breast and ovarian cancer prevalence rates. </a:t>
            </a:r>
          </a:p>
          <a:p>
            <a:r>
              <a:rPr lang="en-US" dirty="0" smtClean="0"/>
              <a:t>For uterine cancer, while numbers are too small to achieve statistical significance, it is at least possible that use of fertility drugs may indeed cause some increased risk.</a:t>
            </a:r>
            <a:endParaRPr lang="en-US" dirty="0"/>
          </a:p>
        </p:txBody>
      </p:sp>
    </p:spTree>
    <p:extLst>
      <p:ext uri="{BB962C8B-B14F-4D97-AF65-F5344CB8AC3E}">
        <p14:creationId xmlns:p14="http://schemas.microsoft.com/office/powerpoint/2010/main" val="2478085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 of Pregnancy</a:t>
            </a:r>
            <a:endParaRPr lang="en-US" dirty="0"/>
          </a:p>
        </p:txBody>
      </p:sp>
      <p:sp>
        <p:nvSpPr>
          <p:cNvPr id="3" name="Content Placeholder 2"/>
          <p:cNvSpPr>
            <a:spLocks noGrp="1"/>
          </p:cNvSpPr>
          <p:nvPr>
            <p:ph idx="1"/>
          </p:nvPr>
        </p:nvSpPr>
        <p:spPr>
          <a:xfrm>
            <a:off x="415925" y="2674177"/>
            <a:ext cx="8535035" cy="1034224"/>
          </a:xfrm>
        </p:spPr>
        <p:txBody>
          <a:bodyPr>
            <a:normAutofit fontScale="77500" lnSpcReduction="20000"/>
          </a:bodyPr>
          <a:lstStyle/>
          <a:p>
            <a:r>
              <a:rPr lang="en-US" dirty="0" smtClean="0"/>
              <a:t>Pregnancies that occur with IVF are associated risks with increased risks of certain conditions </a:t>
            </a:r>
            <a:endParaRPr lang="en-US" dirty="0"/>
          </a:p>
          <a:p>
            <a:r>
              <a:rPr lang="en-US" dirty="0" smtClean="0"/>
              <a:t>Some of these risks stem from the higher average age of women pregnant by IVF and the fact that </a:t>
            </a:r>
            <a:r>
              <a:rPr lang="en-US" u="sng" dirty="0" smtClean="0"/>
              <a:t>underlying cause of infertility may be the cause of the increased risk of pregnancy complications</a:t>
            </a:r>
            <a:endParaRPr lang="en-US" dirty="0" smtClean="0"/>
          </a:p>
          <a:p>
            <a:endParaRPr lang="en-US" dirty="0" smtClean="0"/>
          </a:p>
        </p:txBody>
      </p:sp>
      <p:sp>
        <p:nvSpPr>
          <p:cNvPr id="7" name="TextBox 6"/>
          <p:cNvSpPr txBox="1"/>
          <p:nvPr/>
        </p:nvSpPr>
        <p:spPr>
          <a:xfrm>
            <a:off x="415925" y="5822573"/>
            <a:ext cx="8148955" cy="553998"/>
          </a:xfrm>
          <a:prstGeom prst="rect">
            <a:avLst/>
          </a:prstGeom>
          <a:noFill/>
        </p:spPr>
        <p:txBody>
          <a:bodyPr wrap="square" rtlCol="0">
            <a:spAutoFit/>
          </a:bodyPr>
          <a:lstStyle/>
          <a:p>
            <a:r>
              <a:rPr lang="en-US" sz="1000" dirty="0" smtClean="0"/>
              <a:t>Absolute risk = % IVF Pregnancies in which risk occurred</a:t>
            </a:r>
          </a:p>
          <a:p>
            <a:r>
              <a:rPr lang="en-US" sz="1000" dirty="0" smtClean="0"/>
              <a:t>Relative risk = risk in IVF versus risk in non-IVF pregnancies (ex: Relative risk of 2.0 indicates that twice as many IVF pregnancies experience this risk as compared to non-IVF pregnancies. </a:t>
            </a:r>
            <a:endParaRPr lang="en-US" sz="1000" dirty="0"/>
          </a:p>
        </p:txBody>
      </p:sp>
      <p:pic>
        <p:nvPicPr>
          <p:cNvPr id="4" name="Picture 3" descr="Screen Shot 2015-02-25 at 8.52.5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960" y="3882454"/>
            <a:ext cx="7924800" cy="1757239"/>
          </a:xfrm>
          <a:prstGeom prst="rect">
            <a:avLst/>
          </a:prstGeom>
        </p:spPr>
      </p:pic>
    </p:spTree>
    <p:extLst>
      <p:ext uri="{BB962C8B-B14F-4D97-AF65-F5344CB8AC3E}">
        <p14:creationId xmlns:p14="http://schemas.microsoft.com/office/powerpoint/2010/main" val="128174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 of Pregnancy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Currently more than 30% of IVF pregnancies are twins or higher-order multiple gestations (triplets or greater)</a:t>
            </a:r>
          </a:p>
          <a:p>
            <a:r>
              <a:rPr lang="en-US" dirty="0" smtClean="0"/>
              <a:t>Half IVF babies are a result of multiple gestations</a:t>
            </a:r>
          </a:p>
          <a:p>
            <a:r>
              <a:rPr lang="en-US" dirty="0" smtClean="0"/>
              <a:t>Identical twinning occurs in 1.5% - 4.5% of IVF pregnancies</a:t>
            </a:r>
          </a:p>
          <a:p>
            <a:r>
              <a:rPr lang="en-US" dirty="0" smtClean="0"/>
              <a:t>IVF twins deliver on average 3 weeks earlier and weight 1,000 </a:t>
            </a:r>
            <a:r>
              <a:rPr lang="en-US" dirty="0" err="1" smtClean="0"/>
              <a:t>gm</a:t>
            </a:r>
            <a:r>
              <a:rPr lang="en-US" dirty="0" smtClean="0"/>
              <a:t> less than IVF singletons</a:t>
            </a:r>
          </a:p>
          <a:p>
            <a:r>
              <a:rPr lang="en-US" dirty="0" smtClean="0"/>
              <a:t>IVF twins do as well as spontaneously conceived twins</a:t>
            </a:r>
          </a:p>
          <a:p>
            <a:r>
              <a:rPr lang="en-US" dirty="0" smtClean="0"/>
              <a:t>Triplet (and greater pregnancies delivery before 32 weeks (7 months) in almost half of cases</a:t>
            </a:r>
          </a:p>
          <a:p>
            <a:r>
              <a:rPr lang="en-US" dirty="0" smtClean="0"/>
              <a:t>Abnormal intra-uterine pregnancies have occurred either alone or concurrently with </a:t>
            </a:r>
            <a:r>
              <a:rPr lang="en-US" smtClean="0"/>
              <a:t>normal intra-</a:t>
            </a:r>
            <a:endParaRPr lang="en-US" dirty="0"/>
          </a:p>
        </p:txBody>
      </p:sp>
    </p:spTree>
    <p:extLst>
      <p:ext uri="{BB962C8B-B14F-4D97-AF65-F5344CB8AC3E}">
        <p14:creationId xmlns:p14="http://schemas.microsoft.com/office/powerpoint/2010/main" val="1064315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to Offspring</a:t>
            </a:r>
            <a:endParaRPr lang="en-US" dirty="0"/>
          </a:p>
        </p:txBody>
      </p:sp>
      <p:sp>
        <p:nvSpPr>
          <p:cNvPr id="3" name="Content Placeholder 2"/>
          <p:cNvSpPr>
            <a:spLocks noGrp="1"/>
          </p:cNvSpPr>
          <p:nvPr>
            <p:ph idx="1"/>
          </p:nvPr>
        </p:nvSpPr>
        <p:spPr/>
        <p:txBody>
          <a:bodyPr/>
          <a:lstStyle/>
          <a:p>
            <a:r>
              <a:rPr lang="en-US" dirty="0" smtClean="0"/>
              <a:t>IVF babies </a:t>
            </a:r>
            <a:r>
              <a:rPr lang="en-US" u="sng" dirty="0" smtClean="0"/>
              <a:t>may</a:t>
            </a:r>
            <a:r>
              <a:rPr lang="en-US" dirty="0" smtClean="0"/>
              <a:t> be at a slight increased risk for birth defects</a:t>
            </a:r>
          </a:p>
          <a:p>
            <a:r>
              <a:rPr lang="en-US" dirty="0" smtClean="0"/>
              <a:t>The risk for a multiple pregnancy is higher for patients undergoing IVF, even when only one embryo is transferred</a:t>
            </a:r>
          </a:p>
          <a:p>
            <a:r>
              <a:rPr lang="en-US" b="1" dirty="0" smtClean="0"/>
              <a:t>Multiple pregnancies are the greatest risk for babies following IVF</a:t>
            </a:r>
          </a:p>
          <a:p>
            <a:r>
              <a:rPr lang="en-US" dirty="0" smtClean="0"/>
              <a:t>Some risk may also stem from the underlying infertile state, or from IVF techniques, or both</a:t>
            </a:r>
            <a:endParaRPr lang="en-US" dirty="0"/>
          </a:p>
        </p:txBody>
      </p:sp>
    </p:spTree>
    <p:extLst>
      <p:ext uri="{BB962C8B-B14F-4D97-AF65-F5344CB8AC3E}">
        <p14:creationId xmlns:p14="http://schemas.microsoft.com/office/powerpoint/2010/main" val="3602667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Risks</a:t>
            </a:r>
            <a:endParaRPr lang="en-US" dirty="0"/>
          </a:p>
        </p:txBody>
      </p:sp>
      <p:sp>
        <p:nvSpPr>
          <p:cNvPr id="5" name="Content Placeholder 4"/>
          <p:cNvSpPr>
            <a:spLocks noGrp="1"/>
          </p:cNvSpPr>
          <p:nvPr>
            <p:ph idx="1"/>
          </p:nvPr>
        </p:nvSpPr>
        <p:spPr/>
        <p:txBody>
          <a:bodyPr>
            <a:normAutofit fontScale="62500" lnSpcReduction="20000"/>
          </a:bodyPr>
          <a:lstStyle/>
          <a:p>
            <a:r>
              <a:rPr lang="en-US" dirty="0"/>
              <a:t>Since the first birth of an IVF baby in 1978, more than 3 million children have been born worldwide following IVF treatments.  Numerous studies have been conducted to assess the overall health of IVF children and the majority of studies on the safety of IVF have been reassuring. As more time has passed and the dataset has enlarged, some studies have raised doubts about the equivalence of risks for IVF babies as compared to naturally conceived babies. </a:t>
            </a:r>
          </a:p>
          <a:p>
            <a:r>
              <a:rPr lang="en-US" dirty="0"/>
              <a:t>A major problem in interpreting the data arises from the fact that comparing a group of infertile couples to a group of normally fertile couples is not the proper comparison to make if one wants to assess the risk that IVF technology engenders. Infertile couples, by definition, do not have normal reproductive function and might be expected to have babies with more abnormalities than a group of normally fertile couples.   This said, even if the studies suggesting an increased risk to babies born after IVF prove to be true, </a:t>
            </a:r>
            <a:r>
              <a:rPr lang="en-US" u="sng" dirty="0"/>
              <a:t>the absolute risk of any abnormal outcome appears to be small</a:t>
            </a:r>
            <a:r>
              <a:rPr lang="en-US" dirty="0" smtClean="0"/>
              <a:t>.</a:t>
            </a:r>
            <a:endParaRPr lang="en-US" dirty="0"/>
          </a:p>
          <a:p>
            <a:r>
              <a:rPr lang="en-US" dirty="0"/>
              <a:t>Singletons conceived with IVF tend to be </a:t>
            </a:r>
            <a:r>
              <a:rPr lang="en-US" u="sng" dirty="0"/>
              <a:t>born slightly earlier </a:t>
            </a:r>
            <a:r>
              <a:rPr lang="en-US" dirty="0"/>
              <a:t>than naturally conceived babies (39.1 weeks as compared to 39.5 weeks). </a:t>
            </a:r>
            <a:endParaRPr lang="en-US" dirty="0" smtClean="0"/>
          </a:p>
          <a:p>
            <a:r>
              <a:rPr lang="en-US" dirty="0" smtClean="0"/>
              <a:t>IVF </a:t>
            </a:r>
            <a:r>
              <a:rPr lang="en-US" dirty="0"/>
              <a:t>twins are </a:t>
            </a:r>
            <a:r>
              <a:rPr lang="en-US" b="1" dirty="0"/>
              <a:t>not</a:t>
            </a:r>
            <a:r>
              <a:rPr lang="en-US" dirty="0"/>
              <a:t> born earlier or later than naturally conceived twins</a:t>
            </a:r>
            <a:r>
              <a:rPr lang="en-US" dirty="0" smtClean="0"/>
              <a:t>.</a:t>
            </a:r>
          </a:p>
          <a:p>
            <a:r>
              <a:rPr lang="en-US" dirty="0" smtClean="0"/>
              <a:t> </a:t>
            </a:r>
            <a:r>
              <a:rPr lang="en-US" dirty="0"/>
              <a:t>The risk of a singleton IVF conceived baby </a:t>
            </a:r>
            <a:r>
              <a:rPr lang="en-US" u="sng" dirty="0"/>
              <a:t>being born with a birth weight under 5 pounds nine ounces </a:t>
            </a:r>
            <a:r>
              <a:rPr lang="en-US" dirty="0"/>
              <a:t>(2500 grams) is </a:t>
            </a:r>
            <a:r>
              <a:rPr lang="en-US" b="1" dirty="0"/>
              <a:t>12.5% </a:t>
            </a:r>
            <a:r>
              <a:rPr lang="en-US" dirty="0"/>
              <a:t>vs. </a:t>
            </a:r>
            <a:r>
              <a:rPr lang="en-US" b="1" dirty="0"/>
              <a:t>7%</a:t>
            </a:r>
            <a:r>
              <a:rPr lang="en-US" dirty="0"/>
              <a:t> in naturally conceived singletons. </a:t>
            </a:r>
          </a:p>
        </p:txBody>
      </p:sp>
    </p:spTree>
    <p:extLst>
      <p:ext uri="{BB962C8B-B14F-4D97-AF65-F5344CB8AC3E}">
        <p14:creationId xmlns:p14="http://schemas.microsoft.com/office/powerpoint/2010/main" val="1667074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Birth Defects</a:t>
            </a:r>
            <a:endParaRPr lang="en-US" dirty="0"/>
          </a:p>
        </p:txBody>
      </p:sp>
      <p:sp>
        <p:nvSpPr>
          <p:cNvPr id="3" name="Content Placeholder 2"/>
          <p:cNvSpPr>
            <a:spLocks noGrp="1"/>
          </p:cNvSpPr>
          <p:nvPr>
            <p:ph idx="1"/>
          </p:nvPr>
        </p:nvSpPr>
        <p:spPr/>
        <p:txBody>
          <a:bodyPr/>
          <a:lstStyle/>
          <a:p>
            <a:r>
              <a:rPr lang="en-US" dirty="0"/>
              <a:t>The risk of birth defects in the normal population is 2-3 %. </a:t>
            </a:r>
            <a:endParaRPr lang="en-US" dirty="0" smtClean="0"/>
          </a:p>
          <a:p>
            <a:r>
              <a:rPr lang="en-US" dirty="0" smtClean="0"/>
              <a:t>In </a:t>
            </a:r>
            <a:r>
              <a:rPr lang="en-US" dirty="0"/>
              <a:t>IVF babies the birth defect rate may be 2.6-3.9%. The difference is seen predominately in </a:t>
            </a:r>
            <a:r>
              <a:rPr lang="en-US" u="sng" dirty="0"/>
              <a:t>singleton males</a:t>
            </a:r>
            <a:r>
              <a:rPr lang="en-US" dirty="0"/>
              <a:t>.  </a:t>
            </a:r>
            <a:endParaRPr lang="en-US" dirty="0" smtClean="0"/>
          </a:p>
          <a:p>
            <a:r>
              <a:rPr lang="en-US" dirty="0" smtClean="0"/>
              <a:t>Studies </a:t>
            </a:r>
            <a:r>
              <a:rPr lang="en-US" dirty="0"/>
              <a:t>to date have not been large enough to prove a link between IVF treatment and specific types of birth defects.</a:t>
            </a:r>
          </a:p>
          <a:p>
            <a:endParaRPr lang="en-US" dirty="0"/>
          </a:p>
        </p:txBody>
      </p:sp>
    </p:spTree>
    <p:extLst>
      <p:ext uri="{BB962C8B-B14F-4D97-AF65-F5344CB8AC3E}">
        <p14:creationId xmlns:p14="http://schemas.microsoft.com/office/powerpoint/2010/main" val="3667912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Birth Defects</a:t>
            </a:r>
            <a:endParaRPr lang="en-US" dirty="0"/>
          </a:p>
        </p:txBody>
      </p:sp>
      <p:sp>
        <p:nvSpPr>
          <p:cNvPr id="3" name="Content Placeholder 2"/>
          <p:cNvSpPr>
            <a:spLocks noGrp="1"/>
          </p:cNvSpPr>
          <p:nvPr>
            <p:ph idx="1"/>
          </p:nvPr>
        </p:nvSpPr>
        <p:spPr/>
        <p:txBody>
          <a:bodyPr>
            <a:normAutofit fontScale="70000" lnSpcReduction="20000"/>
          </a:bodyPr>
          <a:lstStyle/>
          <a:p>
            <a:r>
              <a:rPr lang="en-US" b="1" i="1" dirty="0"/>
              <a:t>Imprinting Disorders. </a:t>
            </a:r>
            <a:r>
              <a:rPr lang="en-US" dirty="0"/>
              <a:t>These are rare disorders having to do with whether a maternal or paternal gene is inappropriately expressed.   In two studies approximately 4% of children with the imprinting disorder called </a:t>
            </a:r>
            <a:r>
              <a:rPr lang="en-US" u="sng" dirty="0"/>
              <a:t>Beckwith-</a:t>
            </a:r>
            <a:r>
              <a:rPr lang="en-US" u="sng" dirty="0" err="1"/>
              <a:t>Weidemann</a:t>
            </a:r>
            <a:r>
              <a:rPr lang="en-US" u="sng" dirty="0"/>
              <a:t> Syndrome </a:t>
            </a:r>
            <a:r>
              <a:rPr lang="en-US" dirty="0"/>
              <a:t>were born after IVF, which is more than expected. A large Danish study however found </a:t>
            </a:r>
            <a:r>
              <a:rPr lang="en-US" u="sng" dirty="0"/>
              <a:t>no increased risk </a:t>
            </a:r>
            <a:r>
              <a:rPr lang="en-US" dirty="0"/>
              <a:t>of imprinting disorders in children conceived with the assistance of IVF. Since the incidence of this syndrome in the general population is 1/15,000, even if there is a 2 to 5-fold increase to 2-5/15,000, this absolute risk is </a:t>
            </a:r>
            <a:r>
              <a:rPr lang="en-US" u="sng" dirty="0"/>
              <a:t>very low</a:t>
            </a:r>
            <a:r>
              <a:rPr lang="en-US" dirty="0" smtClean="0"/>
              <a:t>.</a:t>
            </a:r>
            <a:endParaRPr lang="en-US" dirty="0"/>
          </a:p>
          <a:p>
            <a:r>
              <a:rPr lang="en-US" b="1" i="1" dirty="0"/>
              <a:t>Childhood Cancers.</a:t>
            </a:r>
            <a:r>
              <a:rPr lang="en-US" dirty="0"/>
              <a:t>  Most studies have not reported an increased risk with the exception of </a:t>
            </a:r>
            <a:r>
              <a:rPr lang="en-US" u="sng" dirty="0"/>
              <a:t>retinoblastoma</a:t>
            </a:r>
            <a:r>
              <a:rPr lang="en-US" dirty="0"/>
              <a:t>: In one study in the Netherlands, five cases were reported after IVF treatment which is 5 to 7 times more than </a:t>
            </a:r>
            <a:r>
              <a:rPr lang="en-US" dirty="0" smtClean="0"/>
              <a:t>expected.</a:t>
            </a:r>
            <a:endParaRPr lang="en-US" dirty="0"/>
          </a:p>
          <a:p>
            <a:r>
              <a:rPr lang="en-US" b="1" i="1" dirty="0" smtClean="0"/>
              <a:t>Infant </a:t>
            </a:r>
            <a:r>
              <a:rPr lang="en-US" b="1" i="1" dirty="0"/>
              <a:t>Development</a:t>
            </a:r>
            <a:r>
              <a:rPr lang="en-US" i="1" dirty="0"/>
              <a:t>. </a:t>
            </a:r>
            <a:r>
              <a:rPr lang="en-US" dirty="0"/>
              <a:t>In general, studies of long-term developmental outcomes have been reassuring so far; most children are doing well.  However, these studies are difficult to do and suffer from limitations.  A more recent study with better methodology reported an increased risk of cerebral palsy (3.7 fold) and developmental delay (4 fold), but most of this stemmed from the </a:t>
            </a:r>
            <a:r>
              <a:rPr lang="en-US" u="sng" dirty="0"/>
              <a:t>prematurity</a:t>
            </a:r>
            <a:r>
              <a:rPr lang="en-US" dirty="0"/>
              <a:t> and </a:t>
            </a:r>
            <a:r>
              <a:rPr lang="en-US" u="sng" dirty="0"/>
              <a:t>low birth weight </a:t>
            </a:r>
            <a:r>
              <a:rPr lang="en-US" dirty="0"/>
              <a:t>that was a consequence of multiple pregnancy</a:t>
            </a:r>
            <a:r>
              <a:rPr lang="en-US" dirty="0" smtClean="0"/>
              <a:t>.</a:t>
            </a:r>
            <a:endParaRPr lang="en-US" dirty="0"/>
          </a:p>
        </p:txBody>
      </p:sp>
    </p:spTree>
    <p:extLst>
      <p:ext uri="{BB962C8B-B14F-4D97-AF65-F5344CB8AC3E}">
        <p14:creationId xmlns:p14="http://schemas.microsoft.com/office/powerpoint/2010/main" val="1503060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IVF Cycle</a:t>
            </a:r>
            <a:endParaRPr lang="en-US" dirty="0"/>
          </a:p>
        </p:txBody>
      </p:sp>
      <p:sp>
        <p:nvSpPr>
          <p:cNvPr id="3" name="Content Placeholder 2"/>
          <p:cNvSpPr>
            <a:spLocks noGrp="1"/>
          </p:cNvSpPr>
          <p:nvPr>
            <p:ph idx="1"/>
          </p:nvPr>
        </p:nvSpPr>
        <p:spPr/>
        <p:txBody>
          <a:bodyPr>
            <a:normAutofit/>
          </a:bodyPr>
          <a:lstStyle/>
          <a:p>
            <a:r>
              <a:rPr lang="en-US" dirty="0" smtClean="0"/>
              <a:t>An IVF cycle typically includes the following steps or procedures:</a:t>
            </a:r>
          </a:p>
          <a:p>
            <a:pPr lvl="1"/>
            <a:r>
              <a:rPr lang="en-US" dirty="0" smtClean="0"/>
              <a:t>Medications to grow multiple eggs</a:t>
            </a:r>
          </a:p>
          <a:p>
            <a:pPr lvl="1"/>
            <a:r>
              <a:rPr lang="en-US" dirty="0" smtClean="0"/>
              <a:t>Retrieval of eggs from the ovary or ovaries</a:t>
            </a:r>
          </a:p>
          <a:p>
            <a:pPr lvl="1"/>
            <a:r>
              <a:rPr lang="en-US" dirty="0" smtClean="0"/>
              <a:t>Insemination of eggs with sperm</a:t>
            </a:r>
          </a:p>
          <a:p>
            <a:pPr lvl="1"/>
            <a:r>
              <a:rPr lang="en-US" dirty="0" smtClean="0"/>
              <a:t>Culture of any resulting fertilized eggs (embryo)</a:t>
            </a:r>
          </a:p>
          <a:p>
            <a:pPr lvl="1"/>
            <a:r>
              <a:rPr lang="en-US" dirty="0" smtClean="0"/>
              <a:t>Placement (“transfer”) of one or more embryo(s) into the uterus</a:t>
            </a:r>
          </a:p>
          <a:p>
            <a:pPr lvl="1"/>
            <a:r>
              <a:rPr lang="en-US" dirty="0" smtClean="0"/>
              <a:t>Support of the uterine lining with hormones to permit and sustain pregnancy</a:t>
            </a:r>
            <a:endParaRPr lang="en-US" dirty="0"/>
          </a:p>
        </p:txBody>
      </p:sp>
    </p:spTree>
    <p:extLst>
      <p:ext uri="{BB962C8B-B14F-4D97-AF65-F5344CB8AC3E}">
        <p14:creationId xmlns:p14="http://schemas.microsoft.com/office/powerpoint/2010/main" val="3496741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Risks in Singleton IVF Pregnancies</a:t>
            </a:r>
            <a:endParaRPr lang="en-US" dirty="0"/>
          </a:p>
        </p:txBody>
      </p:sp>
      <p:pic>
        <p:nvPicPr>
          <p:cNvPr id="5" name="Picture 4" descr="Screen Shot 2015-02-25 at 11.03.3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512" y="2874085"/>
            <a:ext cx="7455408" cy="3120315"/>
          </a:xfrm>
          <a:prstGeom prst="rect">
            <a:avLst/>
          </a:prstGeom>
        </p:spPr>
      </p:pic>
    </p:spTree>
    <p:extLst>
      <p:ext uri="{BB962C8B-B14F-4D97-AF65-F5344CB8AC3E}">
        <p14:creationId xmlns:p14="http://schemas.microsoft.com/office/powerpoint/2010/main" val="35677170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 of Multiple Pregnancy</a:t>
            </a:r>
            <a:endParaRPr lang="en-US" dirty="0"/>
          </a:p>
        </p:txBody>
      </p:sp>
      <p:sp>
        <p:nvSpPr>
          <p:cNvPr id="3" name="Content Placeholder 2"/>
          <p:cNvSpPr>
            <a:spLocks noGrp="1"/>
          </p:cNvSpPr>
          <p:nvPr>
            <p:ph idx="1"/>
          </p:nvPr>
        </p:nvSpPr>
        <p:spPr/>
        <p:txBody>
          <a:bodyPr>
            <a:normAutofit fontScale="70000" lnSpcReduction="20000"/>
          </a:bodyPr>
          <a:lstStyle/>
          <a:p>
            <a:r>
              <a:rPr lang="en-US" dirty="0"/>
              <a:t>Multiple fetuses (including twins) that share the same placenta have additional risks.  </a:t>
            </a:r>
            <a:r>
              <a:rPr lang="en-US" b="1" dirty="0"/>
              <a:t>Twin-twin transfusion syndrome</a:t>
            </a:r>
            <a:r>
              <a:rPr lang="en-US" dirty="0"/>
              <a:t> in which there is an imbalance of circulation between the fetuses may occur in up to 20% of twins sharing a placenta.  Excess or insufficient amniotic fluid may result from twin-to-twin transfusion syndrome.  Twins sharing the same placenta have a higher frequency of birth defects compared to pregnancies having two placentas.  Twins sharing the same placenta appear to occur more frequently after blastocyst transfer.</a:t>
            </a:r>
          </a:p>
          <a:p>
            <a:r>
              <a:rPr lang="en-US" dirty="0" smtClean="0"/>
              <a:t>Placenta </a:t>
            </a:r>
            <a:r>
              <a:rPr lang="en-US" dirty="0" err="1"/>
              <a:t>previa</a:t>
            </a:r>
            <a:r>
              <a:rPr lang="en-US" dirty="0"/>
              <a:t> and vasa </a:t>
            </a:r>
            <a:r>
              <a:rPr lang="en-US" dirty="0" err="1"/>
              <a:t>previa</a:t>
            </a:r>
            <a:r>
              <a:rPr lang="en-US" dirty="0"/>
              <a:t> are more common complications in multiple gestations. </a:t>
            </a:r>
            <a:r>
              <a:rPr lang="en-US" dirty="0" err="1"/>
              <a:t>Abruptio</a:t>
            </a:r>
            <a:r>
              <a:rPr lang="en-US" dirty="0"/>
              <a:t> placenta also is more common and postpartum hemorrhage may complicate 12% of </a:t>
            </a:r>
            <a:r>
              <a:rPr lang="en-US" dirty="0" err="1"/>
              <a:t>multifetal</a:t>
            </a:r>
            <a:r>
              <a:rPr lang="en-US" dirty="0"/>
              <a:t> deliveries. Consequences of multiple gestations include the major </a:t>
            </a:r>
            <a:r>
              <a:rPr lang="en-US" dirty="0" err="1"/>
              <a:t>sequelae</a:t>
            </a:r>
            <a:r>
              <a:rPr lang="en-US" dirty="0"/>
              <a:t> of prematurity (cerebral palsy, retinopathy of prematurity, and chronic lung disease) as well as those of fetal growth restriction (polycythemia, hypoglycemia, necrotizing </a:t>
            </a:r>
            <a:r>
              <a:rPr lang="en-US" dirty="0" err="1"/>
              <a:t>enterocolitis</a:t>
            </a:r>
            <a:r>
              <a:rPr lang="en-US" dirty="0"/>
              <a:t>). It is unclear to what extent multiple gestations themselves affect </a:t>
            </a:r>
            <a:r>
              <a:rPr lang="en-US" dirty="0" err="1"/>
              <a:t>neuro</a:t>
            </a:r>
            <a:r>
              <a:rPr lang="en-US" dirty="0"/>
              <a:t>-behavioral development in the absence of these complications. Rearing of twins and high-order multiples may generate </a:t>
            </a:r>
            <a:r>
              <a:rPr lang="en-US" b="1" dirty="0"/>
              <a:t>physical, emotional, and financial stresses</a:t>
            </a:r>
            <a:r>
              <a:rPr lang="en-US" dirty="0"/>
              <a:t>, and the incidence of </a:t>
            </a:r>
            <a:r>
              <a:rPr lang="en-US" b="1" dirty="0"/>
              <a:t>maternal depression and anxiety </a:t>
            </a:r>
            <a:r>
              <a:rPr lang="en-US" dirty="0"/>
              <a:t>is increased in women raising multiples. At mid-childhood, prematurely born offspring from multiple gestations </a:t>
            </a:r>
            <a:r>
              <a:rPr lang="en-US" b="1" dirty="0"/>
              <a:t>have lower IQ scores</a:t>
            </a:r>
            <a:r>
              <a:rPr lang="en-US" dirty="0"/>
              <a:t>, and multiple birth children have an </a:t>
            </a:r>
            <a:r>
              <a:rPr lang="en-US" b="1" dirty="0"/>
              <a:t>increase in behavioral problems</a:t>
            </a:r>
            <a:r>
              <a:rPr lang="en-US" dirty="0"/>
              <a:t> compared with singletons.  It is not clear to what extent these risks are affected by IVF. </a:t>
            </a:r>
          </a:p>
          <a:p>
            <a:endParaRPr lang="en-US" dirty="0"/>
          </a:p>
          <a:p>
            <a:endParaRPr lang="en-US" dirty="0"/>
          </a:p>
        </p:txBody>
      </p:sp>
      <p:sp>
        <p:nvSpPr>
          <p:cNvPr id="8" name="Content Placeholder 2"/>
          <p:cNvSpPr txBox="1">
            <a:spLocks/>
          </p:cNvSpPr>
          <p:nvPr/>
        </p:nvSpPr>
        <p:spPr>
          <a:xfrm>
            <a:off x="568325" y="2909046"/>
            <a:ext cx="8308975" cy="3491753"/>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tx1">
                  <a:lumMod val="50000"/>
                  <a:lumOff val="50000"/>
                </a:schemeClr>
              </a:buClr>
              <a:buSzPct val="70000"/>
              <a:buFont typeface="Wingdings" pitchFamily="2" charset="2"/>
              <a:buChar char="l"/>
              <a:defRPr sz="2000" kern="1200">
                <a:solidFill>
                  <a:schemeClr val="tx1">
                    <a:lumMod val="75000"/>
                    <a:lumOff val="25000"/>
                  </a:schemeClr>
                </a:solidFill>
                <a:latin typeface="+mn-lt"/>
                <a:ea typeface="+mn-ea"/>
                <a:cs typeface="+mn-cs"/>
              </a:defRPr>
            </a:lvl1pPr>
            <a:lvl2pPr marL="457200" indent="-228600" algn="l" defTabSz="914400" rtl="0" eaLnBrk="1" latinLnBrk="0" hangingPunct="1">
              <a:spcBef>
                <a:spcPts val="600"/>
              </a:spcBef>
              <a:buClr>
                <a:schemeClr val="tx1">
                  <a:lumMod val="85000"/>
                  <a:lumOff val="15000"/>
                </a:schemeClr>
              </a:buClr>
              <a:buSzPct val="70000"/>
              <a:buFont typeface="Wingdings" pitchFamily="2" charset="2"/>
              <a:buChar char="l"/>
              <a:defRPr sz="1800" kern="1200">
                <a:solidFill>
                  <a:schemeClr val="tx1">
                    <a:lumMod val="75000"/>
                    <a:lumOff val="25000"/>
                  </a:schemeClr>
                </a:solidFill>
                <a:latin typeface="+mn-lt"/>
                <a:ea typeface="+mn-ea"/>
                <a:cs typeface="+mn-cs"/>
              </a:defRPr>
            </a:lvl2pPr>
            <a:lvl3pPr marL="685800" indent="-228600" algn="l" defTabSz="914400" rtl="0" eaLnBrk="1" latinLnBrk="0" hangingPunct="1">
              <a:spcBef>
                <a:spcPts val="600"/>
              </a:spcBef>
              <a:buClr>
                <a:schemeClr val="tx1">
                  <a:lumMod val="50000"/>
                  <a:lumOff val="50000"/>
                </a:schemeClr>
              </a:buClr>
              <a:buSzPct val="70000"/>
              <a:buFont typeface="Wingdings" pitchFamily="2" charset="2"/>
              <a:buChar char="l"/>
              <a:defRPr sz="1800" kern="1200">
                <a:solidFill>
                  <a:schemeClr val="tx1">
                    <a:lumMod val="75000"/>
                    <a:lumOff val="25000"/>
                  </a:schemeClr>
                </a:solidFill>
                <a:latin typeface="+mn-lt"/>
                <a:ea typeface="+mn-ea"/>
                <a:cs typeface="+mn-cs"/>
              </a:defRPr>
            </a:lvl3pPr>
            <a:lvl4pPr marL="914400" indent="-228600" algn="l" defTabSz="914400" rtl="0" eaLnBrk="1" latinLnBrk="0" hangingPunct="1">
              <a:spcBef>
                <a:spcPts val="600"/>
              </a:spcBef>
              <a:buClr>
                <a:schemeClr val="tx1">
                  <a:lumMod val="85000"/>
                  <a:lumOff val="15000"/>
                </a:schemeClr>
              </a:buClr>
              <a:buSzPct val="70000"/>
              <a:buFont typeface="Wingdings" pitchFamily="2" charset="2"/>
              <a:buChar char="l"/>
              <a:defRPr sz="1800" kern="1200">
                <a:solidFill>
                  <a:schemeClr val="tx1">
                    <a:lumMod val="75000"/>
                    <a:lumOff val="25000"/>
                  </a:schemeClr>
                </a:solidFill>
                <a:latin typeface="+mn-lt"/>
                <a:ea typeface="+mn-ea"/>
                <a:cs typeface="+mn-cs"/>
              </a:defRPr>
            </a:lvl4pPr>
            <a:lvl5pPr marL="1143000" indent="-228600" algn="l" defTabSz="914400" rtl="0" eaLnBrk="1" latinLnBrk="0" hangingPunct="1">
              <a:spcBef>
                <a:spcPts val="600"/>
              </a:spcBef>
              <a:buClr>
                <a:schemeClr val="tx1">
                  <a:lumMod val="50000"/>
                  <a:lumOff val="50000"/>
                </a:schemeClr>
              </a:buClr>
              <a:buSzPct val="70000"/>
              <a:buFont typeface="Wingdings" pitchFamily="2" charset="2"/>
              <a:buChar char="l"/>
              <a:defRPr sz="1800" kern="1200">
                <a:solidFill>
                  <a:schemeClr val="tx1">
                    <a:lumMod val="75000"/>
                    <a:lumOff val="25000"/>
                  </a:schemeClr>
                </a:solidFill>
                <a:latin typeface="+mn-lt"/>
                <a:ea typeface="+mn-ea"/>
                <a:cs typeface="+mn-cs"/>
              </a:defRPr>
            </a:lvl5pPr>
            <a:lvl6pPr marL="1377950" indent="-228600" algn="l" defTabSz="914400" rtl="0" eaLnBrk="1" latinLnBrk="0" hangingPunct="1">
              <a:spcBef>
                <a:spcPct val="20000"/>
              </a:spcBef>
              <a:buClr>
                <a:schemeClr val="tx1">
                  <a:lumMod val="85000"/>
                  <a:lumOff val="15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6pPr>
            <a:lvl7pPr marL="1603375" indent="-228600" algn="l" defTabSz="914400" rtl="0" eaLnBrk="1" latinLnBrk="0" hangingPunct="1">
              <a:spcBef>
                <a:spcPct val="20000"/>
              </a:spcBef>
              <a:buClr>
                <a:schemeClr val="tx1">
                  <a:lumMod val="50000"/>
                  <a:lumOff val="50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7pPr>
            <a:lvl8pPr marL="1830388" indent="-228600" algn="l" defTabSz="914400" rtl="0" eaLnBrk="1" latinLnBrk="0" hangingPunct="1">
              <a:spcBef>
                <a:spcPct val="20000"/>
              </a:spcBef>
              <a:buClr>
                <a:schemeClr val="tx1">
                  <a:lumMod val="85000"/>
                  <a:lumOff val="15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8pPr>
            <a:lvl9pPr marL="2057400" indent="-228600" algn="l" defTabSz="914400" rtl="0" eaLnBrk="1" latinLnBrk="0" hangingPunct="1">
              <a:spcBef>
                <a:spcPct val="20000"/>
              </a:spcBef>
              <a:buClr>
                <a:schemeClr val="tx1">
                  <a:lumMod val="50000"/>
                  <a:lumOff val="50000"/>
                </a:schemeClr>
              </a:buClr>
              <a:buSzPct val="70000"/>
              <a:buFont typeface="Wingdings" pitchFamily="2" charset="2"/>
              <a:buChar char=""/>
              <a:defRPr lang="en-US" sz="1800" kern="1200" dirty="0">
                <a:solidFill>
                  <a:schemeClr val="tx1">
                    <a:lumMod val="75000"/>
                    <a:lumOff val="25000"/>
                  </a:schemeClr>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17905300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Option of Selective Reduction</a:t>
            </a:r>
          </a:p>
        </p:txBody>
      </p:sp>
      <p:sp>
        <p:nvSpPr>
          <p:cNvPr id="3" name="Content Placeholder 2"/>
          <p:cNvSpPr>
            <a:spLocks noGrp="1"/>
          </p:cNvSpPr>
          <p:nvPr>
            <p:ph idx="1"/>
          </p:nvPr>
        </p:nvSpPr>
        <p:spPr/>
        <p:txBody>
          <a:bodyPr>
            <a:normAutofit fontScale="92500" lnSpcReduction="10000"/>
          </a:bodyPr>
          <a:lstStyle/>
          <a:p>
            <a:r>
              <a:rPr lang="en-US" dirty="0" smtClean="0"/>
              <a:t>Pregnancies </a:t>
            </a:r>
            <a:r>
              <a:rPr lang="en-US" dirty="0"/>
              <a:t>that have more than 2 fetuses are considered an adverse outcome of infertility treatment. The greater the number of fetuses within the uterus, the greater is the risk for adverse perinatal and maternal outcomes. Patients with more than twins are faced with the options of continuing the pregnancy with all risks previously described, terminating the entire pregnancy, or reducing the number of fetuses in an effort to decrease the risk of maternal and perinatal morbidity and mortality. </a:t>
            </a:r>
            <a:r>
              <a:rPr lang="en-US" dirty="0" err="1"/>
              <a:t>Multifetal</a:t>
            </a:r>
            <a:r>
              <a:rPr lang="en-US" dirty="0"/>
              <a:t> pregnancy reduction (MFPR) decreases risks associated with preterm delivery, but often creates profound ethical dilemmas. Pregnancy loss is the main risk of MFPR. However, current data suggest that such complications have decreased as experience with the procedure has grown. </a:t>
            </a:r>
            <a:r>
              <a:rPr lang="en-US" b="1" dirty="0"/>
              <a:t>The risk of loss of the entire pregnancy after MFPR is approximately 1% to 5%.</a:t>
            </a:r>
          </a:p>
          <a:p>
            <a:endParaRPr lang="en-US" dirty="0"/>
          </a:p>
        </p:txBody>
      </p:sp>
    </p:spTree>
    <p:extLst>
      <p:ext uri="{BB962C8B-B14F-4D97-AF65-F5344CB8AC3E}">
        <p14:creationId xmlns:p14="http://schemas.microsoft.com/office/powerpoint/2010/main" val="842627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Ethical and Religious Considerations in Infertility Treatment</a:t>
            </a:r>
            <a:endParaRPr lang="en-US" dirty="0"/>
          </a:p>
        </p:txBody>
      </p:sp>
      <p:sp>
        <p:nvSpPr>
          <p:cNvPr id="3" name="Content Placeholder 2"/>
          <p:cNvSpPr>
            <a:spLocks noGrp="1"/>
          </p:cNvSpPr>
          <p:nvPr>
            <p:ph idx="1"/>
          </p:nvPr>
        </p:nvSpPr>
        <p:spPr/>
        <p:txBody>
          <a:bodyPr/>
          <a:lstStyle/>
          <a:p>
            <a:r>
              <a:rPr lang="en-US" dirty="0"/>
              <a:t>Infertility treatment can raise concerns and questions of an ethical or religious nature for some patients. The technique of in vitro fertilization (IVF) involves the creation of human embryos outside the body, and can involve the production of excess embryos and/or “high-order” multiple pregnancy (triplets or more). </a:t>
            </a:r>
            <a:endParaRPr lang="en-US" dirty="0" smtClean="0"/>
          </a:p>
          <a:p>
            <a:r>
              <a:rPr lang="en-US" dirty="0" smtClean="0"/>
              <a:t>We </a:t>
            </a:r>
            <a:r>
              <a:rPr lang="en-US" dirty="0"/>
              <a:t>encourage patients and their spouses or partners who so desire to consult with trusted members of their religious or ethics community for guidance on their infertility treatment</a:t>
            </a:r>
            <a:r>
              <a:rPr lang="en-US" dirty="0" smtClean="0"/>
              <a:t>.</a:t>
            </a:r>
            <a:endParaRPr lang="en-US" dirty="0"/>
          </a:p>
        </p:txBody>
      </p:sp>
    </p:spTree>
    <p:extLst>
      <p:ext uri="{BB962C8B-B14F-4D97-AF65-F5344CB8AC3E}">
        <p14:creationId xmlns:p14="http://schemas.microsoft.com/office/powerpoint/2010/main" val="42429255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Psychosocial Effects of Infertility Treatment</a:t>
            </a:r>
            <a:endParaRPr lang="en-US" dirty="0"/>
          </a:p>
        </p:txBody>
      </p:sp>
      <p:sp>
        <p:nvSpPr>
          <p:cNvPr id="3" name="Content Placeholder 2"/>
          <p:cNvSpPr>
            <a:spLocks noGrp="1"/>
          </p:cNvSpPr>
          <p:nvPr>
            <p:ph idx="1"/>
          </p:nvPr>
        </p:nvSpPr>
        <p:spPr/>
        <p:txBody>
          <a:bodyPr>
            <a:normAutofit fontScale="77500" lnSpcReduction="20000"/>
          </a:bodyPr>
          <a:lstStyle/>
          <a:p>
            <a:r>
              <a:rPr lang="en-US" dirty="0"/>
              <a:t>A diagnosis of infertility can be a devastating and life-altering event that impacts many aspects of a patient’s life. Infertility and its treatment can affect a patient and her spouse or partner medically, financially, socially, emotionally and psychologically. Feelings of anxiousness, depression, isolation, and helplessness are not uncommon among patients undergoing infertility treatment. Strained and stressful relations with spouses, partners and other loved ones are not uncommon as treatment gets underway and progresses. </a:t>
            </a:r>
          </a:p>
          <a:p>
            <a:r>
              <a:rPr lang="en-US" dirty="0"/>
              <a:t>Our health care team is available to address the emotional, as well as physical symptoms that can accompany infertility. In addition to working with our health care team to minimize the emotional impacts of infertility treatments, patients may also consider working with mental health professionals who are specially trained in the area of infertility care. </a:t>
            </a:r>
            <a:endParaRPr lang="en-US" dirty="0" smtClean="0"/>
          </a:p>
          <a:p>
            <a:r>
              <a:rPr lang="en-US" dirty="0"/>
              <a:t>Our health care team can assist you in locating a qualified mental health professional who is familiar with the emotional experience of infertility, or you can contact a national support group such as RESOLVE, (</a:t>
            </a:r>
            <a:r>
              <a:rPr lang="en-US" u="sng" dirty="0">
                <a:hlinkClick r:id="rId2"/>
              </a:rPr>
              <a:t>www.resolve.org</a:t>
            </a:r>
            <a:r>
              <a:rPr lang="en-US" dirty="0"/>
              <a:t>, Tel. 1-888-623-0744) or The American Fertility Association (AFA), (</a:t>
            </a:r>
            <a:r>
              <a:rPr lang="en-US" u="sng" dirty="0">
                <a:hlinkClick r:id="rId3"/>
              </a:rPr>
              <a:t>www.theafa.org</a:t>
            </a:r>
            <a:r>
              <a:rPr lang="en-US" dirty="0"/>
              <a:t>, Tel: 1-888-917-3777). </a:t>
            </a:r>
          </a:p>
          <a:p>
            <a:endParaRPr lang="en-US" dirty="0"/>
          </a:p>
        </p:txBody>
      </p:sp>
    </p:spTree>
    <p:extLst>
      <p:ext uri="{BB962C8B-B14F-4D97-AF65-F5344CB8AC3E}">
        <p14:creationId xmlns:p14="http://schemas.microsoft.com/office/powerpoint/2010/main" val="1246594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While it is normal to experience emotional ups and downs when pursuing infertility treatment, it is important to recognize when these feelings are of a severe nature. If you experience any of the following symptoms over a prolonged period of time, you may benefit from working with a mental health professional:  </a:t>
            </a:r>
          </a:p>
        </p:txBody>
      </p:sp>
      <p:sp>
        <p:nvSpPr>
          <p:cNvPr id="3" name="Content Placeholder 2"/>
          <p:cNvSpPr>
            <a:spLocks noGrp="1"/>
          </p:cNvSpPr>
          <p:nvPr>
            <p:ph idx="1"/>
          </p:nvPr>
        </p:nvSpPr>
        <p:spPr/>
        <p:txBody>
          <a:bodyPr>
            <a:normAutofit fontScale="70000" lnSpcReduction="20000"/>
          </a:bodyPr>
          <a:lstStyle/>
          <a:p>
            <a:pPr lvl="1"/>
            <a:r>
              <a:rPr lang="en-US" dirty="0" smtClean="0"/>
              <a:t>loss </a:t>
            </a:r>
            <a:r>
              <a:rPr lang="en-US" dirty="0"/>
              <a:t>of interest </a:t>
            </a:r>
            <a:r>
              <a:rPr lang="en-US" dirty="0" smtClean="0"/>
              <a:t>in </a:t>
            </a:r>
            <a:r>
              <a:rPr lang="en-US" dirty="0"/>
              <a:t>usual activities </a:t>
            </a:r>
          </a:p>
          <a:p>
            <a:pPr lvl="1"/>
            <a:r>
              <a:rPr lang="en-US" dirty="0"/>
              <a:t>depression that doesn't lift </a:t>
            </a:r>
          </a:p>
          <a:p>
            <a:pPr lvl="1"/>
            <a:r>
              <a:rPr lang="en-US" dirty="0"/>
              <a:t>strained interpersonal relationships (with partner, family, friends and/or colleagues) </a:t>
            </a:r>
          </a:p>
          <a:p>
            <a:pPr lvl="1"/>
            <a:r>
              <a:rPr lang="en-US" dirty="0"/>
              <a:t>difficulty thinking of anything other than your infertility </a:t>
            </a:r>
          </a:p>
          <a:p>
            <a:pPr lvl="1"/>
            <a:r>
              <a:rPr lang="en-US" dirty="0"/>
              <a:t>high levels of anxiety</a:t>
            </a:r>
          </a:p>
          <a:p>
            <a:pPr lvl="1"/>
            <a:r>
              <a:rPr lang="en-US" dirty="0"/>
              <a:t>diminished ability to accomplish tasks </a:t>
            </a:r>
          </a:p>
          <a:p>
            <a:pPr lvl="1"/>
            <a:r>
              <a:rPr lang="en-US" dirty="0" smtClean="0"/>
              <a:t>difficulty with concentration </a:t>
            </a:r>
          </a:p>
          <a:p>
            <a:pPr lvl="1"/>
            <a:r>
              <a:rPr lang="en-US" dirty="0"/>
              <a:t>change in your sleep patterns (difficulty falling asleep or staying asleep, early morning awakening, sleeping more than usual for you) </a:t>
            </a:r>
            <a:endParaRPr lang="en-US" sz="3000" dirty="0"/>
          </a:p>
          <a:p>
            <a:pPr lvl="1"/>
            <a:r>
              <a:rPr lang="en-US" dirty="0"/>
              <a:t>change in your appetite or weight (increase or decrease) </a:t>
            </a:r>
            <a:endParaRPr lang="en-US" sz="3000" dirty="0"/>
          </a:p>
          <a:p>
            <a:pPr lvl="1"/>
            <a:r>
              <a:rPr lang="en-US" dirty="0"/>
              <a:t>increased use of drugs or alcohol </a:t>
            </a:r>
            <a:endParaRPr lang="en-US" sz="3000" dirty="0"/>
          </a:p>
          <a:p>
            <a:pPr lvl="1"/>
            <a:r>
              <a:rPr lang="en-US" dirty="0"/>
              <a:t>thoughts about death or suicide </a:t>
            </a:r>
            <a:endParaRPr lang="en-US" sz="3000" dirty="0"/>
          </a:p>
          <a:p>
            <a:pPr lvl="1"/>
            <a:r>
              <a:rPr lang="en-US" dirty="0"/>
              <a:t>social isolation </a:t>
            </a:r>
            <a:endParaRPr lang="en-US" sz="3000" dirty="0"/>
          </a:p>
          <a:p>
            <a:pPr lvl="1"/>
            <a:r>
              <a:rPr lang="en-US" dirty="0"/>
              <a:t>persistent feelings of pessimism, guilt, or worthlessness </a:t>
            </a:r>
            <a:endParaRPr lang="en-US" sz="3000" dirty="0"/>
          </a:p>
          <a:p>
            <a:pPr lvl="1"/>
            <a:r>
              <a:rPr lang="en-US" dirty="0"/>
              <a:t>persistent feelings of bitterness or anger</a:t>
            </a:r>
            <a:endParaRPr lang="en-US" sz="3000" dirty="0"/>
          </a:p>
          <a:p>
            <a:pPr lvl="1"/>
            <a:endParaRPr lang="en-US" dirty="0" smtClean="0"/>
          </a:p>
          <a:p>
            <a:pPr marL="0" indent="0">
              <a:buNone/>
            </a:pPr>
            <a:endParaRPr lang="en-US" dirty="0"/>
          </a:p>
        </p:txBody>
      </p:sp>
    </p:spTree>
    <p:extLst>
      <p:ext uri="{BB962C8B-B14F-4D97-AF65-F5344CB8AC3E}">
        <p14:creationId xmlns:p14="http://schemas.microsoft.com/office/powerpoint/2010/main" val="31183070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 Considerations to Offspring</a:t>
            </a:r>
            <a:endParaRPr lang="en-US" dirty="0"/>
          </a:p>
        </p:txBody>
      </p:sp>
      <p:sp>
        <p:nvSpPr>
          <p:cNvPr id="3" name="Content Placeholder 2"/>
          <p:cNvSpPr>
            <a:spLocks noGrp="1"/>
          </p:cNvSpPr>
          <p:nvPr>
            <p:ph idx="1"/>
          </p:nvPr>
        </p:nvSpPr>
        <p:spPr/>
        <p:txBody>
          <a:bodyPr>
            <a:normAutofit lnSpcReduction="10000"/>
          </a:bodyPr>
          <a:lstStyle/>
          <a:p>
            <a:r>
              <a:rPr lang="en-US" dirty="0"/>
              <a:t>The law regarding embryo cryopreservation, subsequent thaw and use, and parent-child status of any resulting child(</a:t>
            </a:r>
            <a:r>
              <a:rPr lang="en-US" dirty="0" err="1"/>
              <a:t>ren</a:t>
            </a:r>
            <a:r>
              <a:rPr lang="en-US" dirty="0"/>
              <a:t>) is, or may be, unsettled in the state in which either the patient, spouse, partner, or any donor currently or in the future lives, or the state in which the ART Program is located.  We/I acknowledge that the ART Program has not given us legal advice, that we are not relying on the ART Program to give us any legal advice, and that we have been informed that we may wish to </a:t>
            </a:r>
            <a:r>
              <a:rPr lang="en-US" b="1" dirty="0"/>
              <a:t>consult a lawyer</a:t>
            </a:r>
            <a:r>
              <a:rPr lang="en-US" dirty="0"/>
              <a:t> who is experienced in the areas of </a:t>
            </a:r>
            <a:r>
              <a:rPr lang="en-US" b="1" dirty="0"/>
              <a:t>reproductive law </a:t>
            </a:r>
            <a:r>
              <a:rPr lang="en-US" dirty="0"/>
              <a:t>and embryo cryopreservation and disposition. If we/I have any questions or concerns about the present or future status of our embryos, our/my individual or joint access to them, our/my individual or joint parental status as to any resulting child, or about any other aspect of this consent and agreement.</a:t>
            </a:r>
          </a:p>
          <a:p>
            <a:endParaRPr lang="en-US" dirty="0"/>
          </a:p>
        </p:txBody>
      </p:sp>
    </p:spTree>
    <p:extLst>
      <p:ext uri="{BB962C8B-B14F-4D97-AF65-F5344CB8AC3E}">
        <p14:creationId xmlns:p14="http://schemas.microsoft.com/office/powerpoint/2010/main" val="3752274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Alternatives to IVF</a:t>
            </a:r>
            <a:endParaRPr lang="en-US" dirty="0"/>
          </a:p>
        </p:txBody>
      </p:sp>
      <p:sp>
        <p:nvSpPr>
          <p:cNvPr id="3" name="Content Placeholder 2"/>
          <p:cNvSpPr>
            <a:spLocks noGrp="1"/>
          </p:cNvSpPr>
          <p:nvPr>
            <p:ph idx="1"/>
          </p:nvPr>
        </p:nvSpPr>
        <p:spPr/>
        <p:txBody>
          <a:bodyPr/>
          <a:lstStyle/>
          <a:p>
            <a:r>
              <a:rPr lang="en-US" dirty="0"/>
              <a:t>There are alternatives to IVF treatment including gamete </a:t>
            </a:r>
            <a:r>
              <a:rPr lang="en-US" dirty="0" err="1"/>
              <a:t>Intrafallopian</a:t>
            </a:r>
            <a:r>
              <a:rPr lang="en-US" dirty="0"/>
              <a:t> transfer (GIFT), zygote </a:t>
            </a:r>
            <a:r>
              <a:rPr lang="en-US" dirty="0" err="1"/>
              <a:t>intrafallopian</a:t>
            </a:r>
            <a:r>
              <a:rPr lang="en-US" dirty="0"/>
              <a:t> transfer (ZIFT) or tubal embryo transfer (TET) where eggs and sperm, fertilized eggs (ZIFT) or developing embryos, respectively, are placed into the fallopian tube(s). Using donor sperm, donor eggs, adoption or not pursuing treatment are also options. Gametes (sperm and/or eggs), instead of embryos may be frozen for future attempts at pregnancy in an effort to avoid potential future legal issues relating to disposition of any cryopreserved embryos. Sperm freezing, but not egg freezing, has been an established procedure for many decades. Egg freezing is currently available, but is considered an experimental procedure at this time (January 2009).   </a:t>
            </a:r>
          </a:p>
          <a:p>
            <a:endParaRPr lang="en-US" dirty="0"/>
          </a:p>
        </p:txBody>
      </p:sp>
    </p:spTree>
    <p:extLst>
      <p:ext uri="{BB962C8B-B14F-4D97-AF65-F5344CB8AC3E}">
        <p14:creationId xmlns:p14="http://schemas.microsoft.com/office/powerpoint/2010/main" val="22994060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Reporting Outcomes</a:t>
            </a:r>
            <a:endParaRPr lang="en-US" dirty="0"/>
          </a:p>
        </p:txBody>
      </p:sp>
      <p:sp>
        <p:nvSpPr>
          <p:cNvPr id="3" name="Content Placeholder 2"/>
          <p:cNvSpPr>
            <a:spLocks noGrp="1"/>
          </p:cNvSpPr>
          <p:nvPr>
            <p:ph idx="1"/>
          </p:nvPr>
        </p:nvSpPr>
        <p:spPr/>
        <p:txBody>
          <a:bodyPr>
            <a:noAutofit/>
          </a:bodyPr>
          <a:lstStyle/>
          <a:p>
            <a:r>
              <a:rPr lang="en-US" sz="1200" b="1" dirty="0"/>
              <a:t>The 1992 Fertility Clinic Success Rate and Certification Act </a:t>
            </a:r>
            <a:r>
              <a:rPr lang="en-US" sz="1200" dirty="0"/>
              <a:t>requires the Centers for Disease Control and Prevention (CDC) to collect </a:t>
            </a:r>
            <a:r>
              <a:rPr lang="en-US" sz="1200" b="1" dirty="0"/>
              <a:t>cycle-specific data </a:t>
            </a:r>
            <a:r>
              <a:rPr lang="en-US" sz="1200" dirty="0"/>
              <a:t>as well as </a:t>
            </a:r>
            <a:r>
              <a:rPr lang="en-US" sz="1200" b="1" dirty="0"/>
              <a:t>pregnancy outcome </a:t>
            </a:r>
            <a:r>
              <a:rPr lang="en-US" sz="1200" dirty="0"/>
              <a:t>on all assisted reproductive technology cycles performed in the United States each year and requires them to report </a:t>
            </a:r>
            <a:r>
              <a:rPr lang="en-US" sz="1200" b="1" dirty="0"/>
              <a:t>success rates</a:t>
            </a:r>
            <a:r>
              <a:rPr lang="en-US" sz="1200" dirty="0"/>
              <a:t> using these data.  </a:t>
            </a:r>
            <a:endParaRPr lang="en-US" sz="1200" dirty="0" smtClean="0"/>
          </a:p>
          <a:p>
            <a:pPr lvl="1"/>
            <a:r>
              <a:rPr lang="en-US" sz="1000" dirty="0" smtClean="0"/>
              <a:t>Consequently</a:t>
            </a:r>
            <a:r>
              <a:rPr lang="en-US" sz="1000" dirty="0"/>
              <a:t>, data from my/our IVF procedure will be provided to the CDC, and to the Society of Assisted Reproductive Technologies (SART) of the American Society of Reproductive Medicine (ASRM) (if my/our clinic is a member of this organization)</a:t>
            </a:r>
            <a:r>
              <a:rPr lang="en-US" sz="1000" dirty="0" smtClean="0"/>
              <a:t>.</a:t>
            </a:r>
          </a:p>
          <a:p>
            <a:pPr lvl="1"/>
            <a:r>
              <a:rPr lang="en-US" sz="1000" dirty="0"/>
              <a:t> The CDC may request additional information from the treatment center or contact me/us directly for additional follow-up. </a:t>
            </a:r>
            <a:endParaRPr lang="en-US" sz="1000" dirty="0" smtClean="0"/>
          </a:p>
          <a:p>
            <a:pPr lvl="1"/>
            <a:r>
              <a:rPr lang="en-US" sz="1000" dirty="0" smtClean="0"/>
              <a:t>Additionally</a:t>
            </a:r>
            <a:r>
              <a:rPr lang="en-US" sz="1000" dirty="0"/>
              <a:t>, my/our information may be used and disclosed in accordance with HIPAA guidelines in order to perform research or quality control. All information used for research will be </a:t>
            </a:r>
            <a:r>
              <a:rPr lang="en-US" sz="1000" b="1" dirty="0"/>
              <a:t>de-identified </a:t>
            </a:r>
            <a:r>
              <a:rPr lang="en-US" sz="1000" dirty="0"/>
              <a:t>prior to publication. De-identification is a process intended to prevent the data associated with my/our treatment being used to identify me/us as individuals. </a:t>
            </a:r>
          </a:p>
          <a:p>
            <a:r>
              <a:rPr lang="en-US" sz="1200" dirty="0"/>
              <a:t>In addition, ARI physicians and scientists may include information about IVF procedures in medical publications and professional presentations.  In these publications and presentations the identities of the patients involved in the IVF procedure remain confidential.  ARI keeps patient medical records and information confidential through standard procedures for the protection of patient identities</a:t>
            </a:r>
            <a:r>
              <a:rPr lang="en-US" sz="1200" dirty="0" smtClean="0"/>
              <a:t>.</a:t>
            </a:r>
            <a:endParaRPr lang="en-US" sz="1200" dirty="0"/>
          </a:p>
        </p:txBody>
      </p:sp>
    </p:spTree>
    <p:extLst>
      <p:ext uri="{BB962C8B-B14F-4D97-AF65-F5344CB8AC3E}">
        <p14:creationId xmlns:p14="http://schemas.microsoft.com/office/powerpoint/2010/main" val="28917400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a:t>
            </a:r>
            <a:endParaRPr lang="en-US" dirty="0"/>
          </a:p>
        </p:txBody>
      </p:sp>
      <p:sp>
        <p:nvSpPr>
          <p:cNvPr id="3" name="Content Placeholder 2"/>
          <p:cNvSpPr>
            <a:spLocks noGrp="1"/>
          </p:cNvSpPr>
          <p:nvPr>
            <p:ph idx="1"/>
          </p:nvPr>
        </p:nvSpPr>
        <p:spPr/>
        <p:txBody>
          <a:bodyPr/>
          <a:lstStyle/>
          <a:p>
            <a:r>
              <a:rPr lang="en-US" dirty="0"/>
              <a:t>I/We have had a financial consult and have been given a copy of our benefits from the insurance cards we provided to ARI.  I/We have been encouraged to check our own benefits.  I/We are personally financially responsible for the expense of this treatment and any additional expenses for the medical problems or those for a child.  Expenses for IVF treatment consist of the cost of the medications, laboratory, facility and professional fees.  All questions have been answered to my/our satisfaction prior to starting treatment</a:t>
            </a:r>
            <a:r>
              <a:rPr lang="en-US" dirty="0" smtClean="0"/>
              <a:t>.</a:t>
            </a:r>
            <a:endParaRPr lang="en-US" dirty="0"/>
          </a:p>
        </p:txBody>
      </p:sp>
    </p:spTree>
    <p:extLst>
      <p:ext uri="{BB962C8B-B14F-4D97-AF65-F5344CB8AC3E}">
        <p14:creationId xmlns:p14="http://schemas.microsoft.com/office/powerpoint/2010/main" val="3680712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procedures</a:t>
            </a:r>
            <a:endParaRPr lang="en-US" dirty="0"/>
          </a:p>
        </p:txBody>
      </p:sp>
      <p:sp>
        <p:nvSpPr>
          <p:cNvPr id="3" name="Content Placeholder 2"/>
          <p:cNvSpPr>
            <a:spLocks noGrp="1"/>
          </p:cNvSpPr>
          <p:nvPr>
            <p:ph idx="1"/>
          </p:nvPr>
        </p:nvSpPr>
        <p:spPr/>
        <p:txBody>
          <a:bodyPr/>
          <a:lstStyle/>
          <a:p>
            <a:r>
              <a:rPr lang="en-US" dirty="0" smtClean="0"/>
              <a:t>In certain cases, these additional procedures can be employed:</a:t>
            </a:r>
          </a:p>
          <a:p>
            <a:pPr lvl="1"/>
            <a:r>
              <a:rPr lang="en-US" dirty="0" err="1" smtClean="0"/>
              <a:t>Intracytoplasmic</a:t>
            </a:r>
            <a:r>
              <a:rPr lang="en-US" dirty="0" smtClean="0"/>
              <a:t> sperm injection (ICSI) to increase chance for fertilization</a:t>
            </a:r>
            <a:endParaRPr lang="en-US" dirty="0"/>
          </a:p>
          <a:p>
            <a:pPr lvl="1"/>
            <a:r>
              <a:rPr lang="en-US" dirty="0" smtClean="0"/>
              <a:t>Assisted hatching of embryos to increase the chance of embryo attachment (“implantation”)</a:t>
            </a:r>
          </a:p>
          <a:p>
            <a:pPr lvl="1"/>
            <a:r>
              <a:rPr lang="en-US" dirty="0" smtClean="0"/>
              <a:t>Embryo Cryopreservation (freezing)</a:t>
            </a:r>
          </a:p>
        </p:txBody>
      </p:sp>
    </p:spTree>
    <p:extLst>
      <p:ext uri="{BB962C8B-B14F-4D97-AF65-F5344CB8AC3E}">
        <p14:creationId xmlns:p14="http://schemas.microsoft.com/office/powerpoint/2010/main" val="1125528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Medications for IVF Treatment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success of IVF largely depends on growing multiple eggs at once </a:t>
            </a:r>
          </a:p>
          <a:p>
            <a:r>
              <a:rPr lang="en-US" dirty="0" smtClean="0"/>
              <a:t>Injections of the natural hormones FSH and/or LH (gonadotropins) are used for this purpose</a:t>
            </a:r>
          </a:p>
          <a:p>
            <a:r>
              <a:rPr lang="en-US" dirty="0" smtClean="0"/>
              <a:t>Additional medications are used to prevent premature ovulation</a:t>
            </a:r>
          </a:p>
          <a:p>
            <a:r>
              <a:rPr lang="en-US" dirty="0" smtClean="0"/>
              <a:t>An overly vigorous ovarian response can occur, or conversely an inadequate response</a:t>
            </a:r>
          </a:p>
          <a:p>
            <a:r>
              <a:rPr lang="en-US" dirty="0" smtClean="0"/>
              <a:t>Medications may include (but not limited to) the following:</a:t>
            </a:r>
          </a:p>
          <a:p>
            <a:pPr lvl="1"/>
            <a:r>
              <a:rPr lang="en-US" dirty="0" smtClean="0"/>
              <a:t>Gonadotropins (injectable “fertility drugs”)</a:t>
            </a:r>
          </a:p>
          <a:p>
            <a:pPr lvl="1"/>
            <a:r>
              <a:rPr lang="en-US" dirty="0" err="1" smtClean="0"/>
              <a:t>GnRH</a:t>
            </a:r>
            <a:r>
              <a:rPr lang="en-US" dirty="0" smtClean="0"/>
              <a:t>-agonists (</a:t>
            </a:r>
            <a:r>
              <a:rPr lang="en-US" dirty="0" err="1" smtClean="0"/>
              <a:t>Leuprolide</a:t>
            </a:r>
            <a:r>
              <a:rPr lang="en-US" dirty="0" smtClean="0"/>
              <a:t> acetate)</a:t>
            </a:r>
          </a:p>
          <a:p>
            <a:pPr lvl="1"/>
            <a:r>
              <a:rPr lang="en-US" dirty="0" err="1" smtClean="0"/>
              <a:t>GnRH</a:t>
            </a:r>
            <a:r>
              <a:rPr lang="en-US" dirty="0" smtClean="0"/>
              <a:t>-antagonists (</a:t>
            </a:r>
            <a:r>
              <a:rPr lang="en-US" dirty="0" err="1" smtClean="0"/>
              <a:t>Ganirelix</a:t>
            </a:r>
            <a:r>
              <a:rPr lang="en-US" dirty="0" smtClean="0"/>
              <a:t> Acetate or </a:t>
            </a:r>
            <a:r>
              <a:rPr lang="en-US" dirty="0" err="1" smtClean="0"/>
              <a:t>Cetrorelix</a:t>
            </a:r>
            <a:r>
              <a:rPr lang="en-US" dirty="0" smtClean="0"/>
              <a:t> Acetate)</a:t>
            </a:r>
          </a:p>
          <a:p>
            <a:pPr lvl="1"/>
            <a:r>
              <a:rPr lang="en-US" dirty="0" smtClean="0"/>
              <a:t>Human chorionic gonadotropin (</a:t>
            </a:r>
            <a:r>
              <a:rPr lang="en-US" dirty="0" err="1" smtClean="0"/>
              <a:t>hCG</a:t>
            </a:r>
            <a:r>
              <a:rPr lang="en-US" dirty="0" smtClean="0"/>
              <a:t>)</a:t>
            </a:r>
          </a:p>
          <a:p>
            <a:pPr lvl="1"/>
            <a:r>
              <a:rPr lang="en-US" dirty="0" smtClean="0"/>
              <a:t>Progesterone and Estradiol</a:t>
            </a:r>
          </a:p>
          <a:p>
            <a:pPr lvl="1"/>
            <a:r>
              <a:rPr lang="en-US" dirty="0" smtClean="0"/>
              <a:t>Oral contraceptive pills/estradiol</a:t>
            </a:r>
          </a:p>
          <a:p>
            <a:pPr lvl="1"/>
            <a:r>
              <a:rPr lang="en-US" dirty="0" smtClean="0"/>
              <a:t>Other: Antibiotics, antianxiety, steroids, heparin, aspirin</a:t>
            </a:r>
            <a:endParaRPr lang="en-US" dirty="0"/>
          </a:p>
        </p:txBody>
      </p:sp>
    </p:spTree>
    <p:extLst>
      <p:ext uri="{BB962C8B-B14F-4D97-AF65-F5344CB8AC3E}">
        <p14:creationId xmlns:p14="http://schemas.microsoft.com/office/powerpoint/2010/main" val="1929721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Gonadotropins (injectable “fertility drugs”)</a:t>
            </a:r>
            <a:endParaRPr lang="en-US" dirty="0"/>
          </a:p>
        </p:txBody>
      </p:sp>
      <p:sp>
        <p:nvSpPr>
          <p:cNvPr id="3" name="Content Placeholder 2"/>
          <p:cNvSpPr>
            <a:spLocks noGrp="1"/>
          </p:cNvSpPr>
          <p:nvPr>
            <p:ph idx="1"/>
          </p:nvPr>
        </p:nvSpPr>
        <p:spPr/>
        <p:txBody>
          <a:bodyPr>
            <a:noAutofit/>
          </a:bodyPr>
          <a:lstStyle/>
          <a:p>
            <a:pPr lvl="0"/>
            <a:r>
              <a:rPr lang="en-US" sz="1000" dirty="0"/>
              <a:t>These hormones stimulate the ovary in hopes of inducing the simultaneous growth of several oocytes (eggs) over the span of 8 or more days.  All injectable fertility drugs have FSH (follicle stimulating hormone), a hormone that will stimulate the growth of your ovarian follicles (which contain the eggs).  Some of them also contain LH (luteinizing hormone) or LH like activity. LH is a hormone that may work with FSH to increase the production of estrogen and growth of the follicles.  </a:t>
            </a:r>
            <a:r>
              <a:rPr lang="en-US" sz="1000" dirty="0" err="1"/>
              <a:t>Luveris</a:t>
            </a:r>
            <a:r>
              <a:rPr lang="en-US" sz="1000" dirty="0"/>
              <a:t>®, recombinant LH, can also be given as a separate injection in addition to FSH or alternatively, low-dose </a:t>
            </a:r>
            <a:r>
              <a:rPr lang="en-US" sz="1000" dirty="0" err="1"/>
              <a:t>hCG</a:t>
            </a:r>
            <a:r>
              <a:rPr lang="en-US" sz="1000" dirty="0"/>
              <a:t> can be used. These medications are given by subcutaneous or intramuscular injection.  Proper dosage of these drugs and the appropriate timing of triggering ovulation require monitoring of the ovarian response, usually by way of blood tests and ultrasound examinations during the ovarian stimulation</a:t>
            </a:r>
            <a:r>
              <a:rPr lang="en-US" sz="1000" dirty="0" smtClean="0"/>
              <a:t>.</a:t>
            </a:r>
            <a:endParaRPr lang="en-US" sz="1000" dirty="0"/>
          </a:p>
          <a:p>
            <a:r>
              <a:rPr lang="en-US" sz="1000" dirty="0"/>
              <a:t>As with all injectable medications, bruising, redness, swelling, or discomfort can occur at the injection site.  Rarely, there can be there an allergic reaction to these drugs.  The intent of giving these medications is to mature multiple follicles, and many women experience some bloating and minor discomfort as the follicles grow and the ovaries become temporarily enlarged.  Up to 2.0 % of women will develop Ovarian </a:t>
            </a:r>
            <a:r>
              <a:rPr lang="en-US" sz="1000" dirty="0" err="1"/>
              <a:t>Hyperstimulation</a:t>
            </a:r>
            <a:r>
              <a:rPr lang="en-US" sz="1000" dirty="0"/>
              <a:t> Syndrome (OHSS</a:t>
            </a:r>
            <a:r>
              <a:rPr lang="en-US" sz="1000" dirty="0" smtClean="0"/>
              <a:t>).</a:t>
            </a:r>
            <a:r>
              <a:rPr lang="en-US" sz="1000" dirty="0"/>
              <a:t>  Other risks and side effects of gonadotropins include, but are not limited to, fatigue, headaches, weight gain, mood swings, nausea, and clots in blood vessels</a:t>
            </a:r>
            <a:r>
              <a:rPr lang="en-US" sz="1000" dirty="0" smtClean="0"/>
              <a:t>.</a:t>
            </a:r>
            <a:endParaRPr lang="en-US" sz="1000" dirty="0"/>
          </a:p>
          <a:p>
            <a:r>
              <a:rPr lang="en-US" sz="1000" dirty="0"/>
              <a:t>Even with pre-treatment attempts to assess ovarian response including abnormal pre-treatment evaluations of ovarian reserve, the stimulation may result in very few follicles developing where the end result may be few or no eggs obtained at egg retrieval or even cancellation of the treatment cycle prior to egg retrieval. </a:t>
            </a:r>
          </a:p>
          <a:p>
            <a:r>
              <a:rPr lang="en-US" sz="1000" dirty="0"/>
              <a:t>Some research has suggested that the risk of ovarian tumors may increase in women who take any fertility drugs over a long period of time.  These studies had significant flaws which limited the strength of the conclusions.   More recent studies have not confirmed this risk.  A major risk factor for ovarian cancer is infertility per se, suggesting that early reports may have falsely attributed the risk resulting from infertility to the use of medications to overcome it.  In these studies, conception lowered the risk of ovarian tumors to that of fertile women. </a:t>
            </a:r>
          </a:p>
        </p:txBody>
      </p:sp>
    </p:spTree>
    <p:extLst>
      <p:ext uri="{BB962C8B-B14F-4D97-AF65-F5344CB8AC3E}">
        <p14:creationId xmlns:p14="http://schemas.microsoft.com/office/powerpoint/2010/main" val="2372093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GnRH</a:t>
            </a:r>
            <a:r>
              <a:rPr lang="en-US" dirty="0"/>
              <a:t>-agonists (</a:t>
            </a:r>
            <a:r>
              <a:rPr lang="en-US" dirty="0" err="1"/>
              <a:t>Leuprolide</a:t>
            </a:r>
            <a:r>
              <a:rPr lang="en-US" dirty="0"/>
              <a:t> acetate) </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148781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GnRH</a:t>
            </a:r>
            <a:r>
              <a:rPr lang="en-US" dirty="0"/>
              <a:t>-antagonists </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24558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chorionic gonadotropin </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439420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po">
  <a:themeElements>
    <a:clrScheme name="Expo">
      <a:dk1>
        <a:sysClr val="windowText" lastClr="000000"/>
      </a:dk1>
      <a:lt1>
        <a:sysClr val="window" lastClr="FFFFFF"/>
      </a:lt1>
      <a:dk2>
        <a:srgbClr val="263B86"/>
      </a:dk2>
      <a:lt2>
        <a:srgbClr val="76B6F2"/>
      </a:lt2>
      <a:accent1>
        <a:srgbClr val="FBC01E"/>
      </a:accent1>
      <a:accent2>
        <a:srgbClr val="EFE1A2"/>
      </a:accent2>
      <a:accent3>
        <a:srgbClr val="FA8716"/>
      </a:accent3>
      <a:accent4>
        <a:srgbClr val="BE0204"/>
      </a:accent4>
      <a:accent5>
        <a:srgbClr val="640F10"/>
      </a:accent5>
      <a:accent6>
        <a:srgbClr val="7E13E3"/>
      </a:accent6>
      <a:hlink>
        <a:srgbClr val="D2D200"/>
      </a:hlink>
      <a:folHlink>
        <a:srgbClr val="D0B9F8"/>
      </a:folHlink>
    </a:clrScheme>
    <a:fontScheme name="Expo">
      <a:majorFont>
        <a:latin typeface="Calibri"/>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Expo">
      <a:fillStyleLst>
        <a:solidFill>
          <a:schemeClr val="phClr"/>
        </a:solidFill>
        <a:gradFill rotWithShape="1">
          <a:gsLst>
            <a:gs pos="0">
              <a:schemeClr val="phClr">
                <a:tint val="100000"/>
                <a:satMod val="130000"/>
              </a:schemeClr>
            </a:gs>
            <a:gs pos="100000">
              <a:schemeClr val="phClr">
                <a:tint val="50000"/>
                <a:satMod val="150000"/>
              </a:schemeClr>
            </a:gs>
          </a:gsLst>
          <a:lin ang="16200000" scaled="1"/>
        </a:gradFill>
        <a:gradFill rotWithShape="1">
          <a:gsLst>
            <a:gs pos="0">
              <a:schemeClr val="phClr">
                <a:shade val="93000"/>
                <a:satMod val="130000"/>
              </a:schemeClr>
            </a:gs>
            <a:gs pos="60000">
              <a:schemeClr val="phClr">
                <a:tint val="80000"/>
                <a:shade val="93000"/>
                <a:satMod val="130000"/>
              </a:schemeClr>
            </a:gs>
            <a:gs pos="100000">
              <a:schemeClr val="phClr">
                <a:tint val="50000"/>
                <a:shade val="94000"/>
                <a:alpha val="100000"/>
                <a:satMod val="135000"/>
              </a:schemeClr>
            </a:gs>
          </a:gsLst>
          <a:lin ang="16200000" scaled="0"/>
        </a:gra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34925" cap="flat" cmpd="sng" algn="ctr">
          <a:gradFill>
            <a:gsLst>
              <a:gs pos="0">
                <a:schemeClr val="accent1">
                  <a:lumMod val="40000"/>
                  <a:lumOff val="60000"/>
                </a:schemeClr>
              </a:gs>
              <a:gs pos="50000">
                <a:schemeClr val="accent1"/>
              </a:gs>
              <a:gs pos="100000">
                <a:schemeClr val="accent1">
                  <a:lumMod val="50000"/>
                </a:schemeClr>
              </a:gs>
            </a:gsLst>
            <a:lin ang="18600000" scaled="0"/>
          </a:gradFill>
          <a:prstDash val="solid"/>
        </a:ln>
      </a:lnStyleLst>
      <a:effectStyleLst>
        <a:effectStyle>
          <a:effectLst/>
        </a:effectStyle>
        <a:effectStyle>
          <a:effectLst>
            <a:innerShdw blurRad="50800" dist="25400" dir="13500000">
              <a:srgbClr val="C0C0C0">
                <a:alpha val="75000"/>
              </a:srgbClr>
            </a:innerShdw>
            <a:outerShdw blurRad="63500" dist="38100" dir="5400000" sx="105000" sy="105000" algn="br" rotWithShape="0">
              <a:srgbClr val="000000">
                <a:alpha val="30000"/>
              </a:srgbClr>
            </a:outerShdw>
          </a:effectLst>
        </a:effectStyle>
        <a:effectStyle>
          <a:effectLst>
            <a:innerShdw blurRad="50800" dist="25400" dir="16200000">
              <a:srgbClr val="C0C0C0">
                <a:alpha val="75000"/>
              </a:srgbClr>
            </a:innerShdw>
            <a:reflection blurRad="63500" stA="40000" endPos="50000" dist="127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a:blip xmlns:r="http://schemas.openxmlformats.org/officeDocument/2006/relationships" r:embed="rId1"/>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29003</TotalTime>
  <Words>3150</Words>
  <Application>Microsoft Macintosh PowerPoint</Application>
  <PresentationFormat>On-screen Show (4:3)</PresentationFormat>
  <Paragraphs>321</Paragraphs>
  <Slides>39</Slides>
  <Notes>24</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Expo</vt:lpstr>
      <vt:lpstr>In Vitro Fertilization</vt:lpstr>
      <vt:lpstr>Overview</vt:lpstr>
      <vt:lpstr>IVF Cycle</vt:lpstr>
      <vt:lpstr>Additional procedures</vt:lpstr>
      <vt:lpstr>Medications for IVF Treatment</vt:lpstr>
      <vt:lpstr>Gonadotropins (injectable “fertility drugs”)</vt:lpstr>
      <vt:lpstr>GnRH-agonists (Leuprolide acetate) </vt:lpstr>
      <vt:lpstr>GnRH-antagonists </vt:lpstr>
      <vt:lpstr>Human chorionic gonadotropin </vt:lpstr>
      <vt:lpstr>Progesterone and estradiol </vt:lpstr>
      <vt:lpstr>Oral contraceptive pills/estradiol </vt:lpstr>
      <vt:lpstr>Other medications </vt:lpstr>
      <vt:lpstr>Transvaginal Oocyte Retrieval</vt:lpstr>
      <vt:lpstr>IVF and Embryo Culture</vt:lpstr>
      <vt:lpstr>Embryo Transfer</vt:lpstr>
      <vt:lpstr>Hormonal Support of the Uterine Lining</vt:lpstr>
      <vt:lpstr>Intracytoplasmic Sperm Injections (ICSI)</vt:lpstr>
      <vt:lpstr>Assisted Hatching</vt:lpstr>
      <vt:lpstr>Embryo Disposition</vt:lpstr>
      <vt:lpstr>Cryopreserved Embryo Storage</vt:lpstr>
      <vt:lpstr>Donated or Research Embryo Fate</vt:lpstr>
      <vt:lpstr>Ovarian Hyperstimulation Syndrome</vt:lpstr>
      <vt:lpstr>Cancer</vt:lpstr>
      <vt:lpstr>Risks of Pregnancy</vt:lpstr>
      <vt:lpstr>Risks of Pregnancy</vt:lpstr>
      <vt:lpstr>Risk to Offspring</vt:lpstr>
      <vt:lpstr>Overall Risks</vt:lpstr>
      <vt:lpstr>Birth Defects</vt:lpstr>
      <vt:lpstr>Birth Defects</vt:lpstr>
      <vt:lpstr>Potential Risks in Singleton IVF Pregnancies</vt:lpstr>
      <vt:lpstr>Risks of Multiple Pregnancy</vt:lpstr>
      <vt:lpstr>The Option of Selective Reduction</vt:lpstr>
      <vt:lpstr>Ethical and Religious Considerations in Infertility Treatment</vt:lpstr>
      <vt:lpstr>Psychosocial Effects of Infertility Treatment</vt:lpstr>
      <vt:lpstr>While it is normal to experience emotional ups and downs when pursuing infertility treatment, it is important to recognize when these feelings are of a severe nature. If you experience any of the following symptoms over a prolonged period of time, you may benefit from working with a mental health professional:  </vt:lpstr>
      <vt:lpstr>Legal Considerations to Offspring</vt:lpstr>
      <vt:lpstr>Alternatives to IVF</vt:lpstr>
      <vt:lpstr>Reporting Outcomes</vt:lpstr>
      <vt:lpstr>Financial</vt:lpstr>
    </vt:vector>
  </TitlesOfParts>
  <Company>University of California Davis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Vitro Fertilization</dc:title>
  <dc:creator>Maryam Shahin</dc:creator>
  <cp:lastModifiedBy>Maryam Shahin</cp:lastModifiedBy>
  <cp:revision>23</cp:revision>
  <dcterms:created xsi:type="dcterms:W3CDTF">2015-01-31T21:34:23Z</dcterms:created>
  <dcterms:modified xsi:type="dcterms:W3CDTF">2015-04-29T12:33:38Z</dcterms:modified>
</cp:coreProperties>
</file>