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631c0a81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631c0a81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3b074d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3b074d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6357089b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6357089b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6196676b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6196676b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6196676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6196676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631c0a81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631c0a81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631c0a81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631c0a81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6357089b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6357089b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631c0a8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631c0a8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631c0a81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631c0a81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649f0359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649f0359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615f676f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615f676f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631c0a8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631c0a8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631c0a81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631c0a81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649f035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649f035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631c0a8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631c0a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6357089b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6357089b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63b074d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63b074d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63b074d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3b074d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631c0a81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631c0a81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631c0a81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631c0a81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15f676f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15f676f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6357089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635708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615f676f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615f676f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615f676f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615f676f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615f676f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615f676f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615f676ff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615f676f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615f676ff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615f676ff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631c0a81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631c0a8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haythamfayek.com/2016/04/21/speech-processing-for-machine-learning.html" TargetMode="External"/><Relationship Id="rId4" Type="http://schemas.openxmlformats.org/officeDocument/2006/relationships/hyperlink" Target="https://librosa.github.io/librosa/generated/librosa.feature.melspectrogram.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Classification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Sebastian Cortes</a:t>
            </a:r>
            <a:endParaRPr/>
          </a:p>
          <a:p>
            <a:pPr indent="0" lvl="0" marL="0" rtl="0" algn="l">
              <a:spcBef>
                <a:spcPts val="0"/>
              </a:spcBef>
              <a:spcAft>
                <a:spcPts val="0"/>
              </a:spcAft>
              <a:buClr>
                <a:srgbClr val="000000"/>
              </a:buClr>
              <a:buSzPts val="1100"/>
              <a:buFont typeface="Arial"/>
              <a:buNone/>
            </a:pPr>
            <a:r>
              <a:rPr lang="en"/>
              <a:t>Jon Gorel</a:t>
            </a:r>
            <a:endParaRPr/>
          </a:p>
          <a:p>
            <a:pPr indent="0" lvl="0" marL="0" rtl="0" algn="l">
              <a:spcBef>
                <a:spcPts val="0"/>
              </a:spcBef>
              <a:spcAft>
                <a:spcPts val="0"/>
              </a:spcAft>
              <a:buNone/>
            </a:pPr>
            <a:r>
              <a:rPr lang="en"/>
              <a:t>Eamon Kostopulos</a:t>
            </a:r>
            <a:endParaRPr/>
          </a:p>
          <a:p>
            <a:pPr indent="0" lvl="0" marL="0" rtl="0" algn="l">
              <a:spcBef>
                <a:spcPts val="0"/>
              </a:spcBef>
              <a:spcAft>
                <a:spcPts val="0"/>
              </a:spcAft>
              <a:buNone/>
            </a:pPr>
            <a:r>
              <a:rPr lang="en"/>
              <a:t>James Kaufman</a:t>
            </a:r>
            <a:endParaRPr/>
          </a:p>
          <a:p>
            <a:pPr indent="0" lvl="0" marL="0" rtl="0" algn="l">
              <a:spcBef>
                <a:spcPts val="0"/>
              </a:spcBef>
              <a:spcAft>
                <a:spcPts val="0"/>
              </a:spcAft>
              <a:buNone/>
            </a:pPr>
            <a:r>
              <a:rPr lang="en"/>
              <a:t>Ahmed Mohamed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Process</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the songs into their corresponding genre folders</a:t>
            </a:r>
            <a:endParaRPr/>
          </a:p>
          <a:p>
            <a:pPr indent="0" lvl="0" marL="0" rtl="0" algn="l">
              <a:spcBef>
                <a:spcPts val="1600"/>
              </a:spcBef>
              <a:spcAft>
                <a:spcPts val="0"/>
              </a:spcAft>
              <a:buNone/>
            </a:pPr>
            <a:r>
              <a:rPr lang="en"/>
              <a:t>Cut the songs into 5-second snippets</a:t>
            </a:r>
            <a:endParaRPr/>
          </a:p>
          <a:p>
            <a:pPr indent="0" lvl="0" marL="0" rtl="0" algn="l">
              <a:spcBef>
                <a:spcPts val="1600"/>
              </a:spcBef>
              <a:spcAft>
                <a:spcPts val="0"/>
              </a:spcAft>
              <a:buNone/>
            </a:pPr>
            <a:r>
              <a:rPr lang="en"/>
              <a:t>Convert the snippets to MFCC (Mel-frequency cepstral coefficients)</a:t>
            </a:r>
            <a:endParaRPr/>
          </a:p>
          <a:p>
            <a:pPr indent="0" lvl="0" marL="0" rtl="0" algn="l">
              <a:spcBef>
                <a:spcPts val="1600"/>
              </a:spcBef>
              <a:spcAft>
                <a:spcPts val="1600"/>
              </a:spcAft>
              <a:buNone/>
            </a:pPr>
            <a:r>
              <a:rPr lang="en"/>
              <a:t>Train the network using the MFCC data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a:t>
            </a:r>
            <a:r>
              <a:rPr lang="en"/>
              <a:t> </a:t>
            </a:r>
            <a:r>
              <a:rPr lang="en"/>
              <a:t>Neural</a:t>
            </a:r>
            <a:r>
              <a:rPr lang="en"/>
              <a:t> Network</a:t>
            </a:r>
            <a:endParaRPr/>
          </a:p>
        </p:txBody>
      </p:sp>
      <p:sp>
        <p:nvSpPr>
          <p:cNvPr id="147" name="Google Shape;147;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came to analyzing Mel-S</a:t>
            </a:r>
            <a:r>
              <a:rPr lang="en"/>
              <a:t>pectrograms</a:t>
            </a:r>
            <a:r>
              <a:rPr lang="en"/>
              <a:t> and MFCCs a </a:t>
            </a:r>
            <a:r>
              <a:rPr lang="en"/>
              <a:t>convolutional</a:t>
            </a:r>
            <a:r>
              <a:rPr lang="en"/>
              <a:t> n</a:t>
            </a:r>
            <a:r>
              <a:rPr lang="en"/>
              <a:t>eural</a:t>
            </a:r>
            <a:r>
              <a:rPr lang="en"/>
              <a:t> network is the best fit.</a:t>
            </a:r>
            <a:endParaRPr/>
          </a:p>
          <a:p>
            <a:pPr indent="0" lvl="0" marL="0" rtl="0" algn="l">
              <a:spcBef>
                <a:spcPts val="1600"/>
              </a:spcBef>
              <a:spcAft>
                <a:spcPts val="0"/>
              </a:spcAft>
              <a:buNone/>
            </a:pPr>
            <a:r>
              <a:rPr lang="en"/>
              <a:t>This is because Mel-Spectrograms and MFCCs are easily visualized as a kind of graph representing audio</a:t>
            </a:r>
            <a:endParaRPr/>
          </a:p>
          <a:p>
            <a:pPr indent="0" lvl="0" marL="0" rtl="0" algn="l">
              <a:spcBef>
                <a:spcPts val="1600"/>
              </a:spcBef>
              <a:spcAft>
                <a:spcPts val="1600"/>
              </a:spcAft>
              <a:buNone/>
            </a:pPr>
            <a:r>
              <a:rPr lang="en"/>
              <a:t>Convolutional</a:t>
            </a:r>
            <a:r>
              <a:rPr lang="en"/>
              <a:t> </a:t>
            </a:r>
            <a:r>
              <a:rPr lang="en"/>
              <a:t>Neural</a:t>
            </a:r>
            <a:r>
              <a:rPr lang="en"/>
              <a:t> Networks are used primarily in </a:t>
            </a:r>
            <a:r>
              <a:rPr lang="en"/>
              <a:t>analyzing</a:t>
            </a:r>
            <a:r>
              <a:rPr lang="en"/>
              <a:t> visual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MFCC</a:t>
            </a:r>
            <a:endParaRPr/>
          </a:p>
        </p:txBody>
      </p:sp>
      <p:pic>
        <p:nvPicPr>
          <p:cNvPr id="153" name="Google Shape;153;p24"/>
          <p:cNvPicPr preferRelativeResize="0"/>
          <p:nvPr/>
        </p:nvPicPr>
        <p:blipFill>
          <a:blip r:embed="rId3">
            <a:alphaModFix/>
          </a:blip>
          <a:stretch>
            <a:fillRect/>
          </a:stretch>
        </p:blipFill>
        <p:spPr>
          <a:xfrm>
            <a:off x="1018575" y="1853850"/>
            <a:ext cx="7110446" cy="2325926"/>
          </a:xfrm>
          <a:prstGeom prst="rect">
            <a:avLst/>
          </a:prstGeom>
          <a:noFill/>
          <a:ln>
            <a:noFill/>
          </a:ln>
        </p:spPr>
      </p:pic>
      <p:sp>
        <p:nvSpPr>
          <p:cNvPr id="154" name="Google Shape;154;p24"/>
          <p:cNvSpPr txBox="1"/>
          <p:nvPr/>
        </p:nvSpPr>
        <p:spPr>
          <a:xfrm>
            <a:off x="2443950" y="4179775"/>
            <a:ext cx="4256100" cy="3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Source: haythamfayek.com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GenreSplit</a:t>
            </a:r>
            <a:endParaRPr/>
          </a:p>
        </p:txBody>
      </p:sp>
      <p:pic>
        <p:nvPicPr>
          <p:cNvPr id="160" name="Google Shape;160;p25"/>
          <p:cNvPicPr preferRelativeResize="0"/>
          <p:nvPr/>
        </p:nvPicPr>
        <p:blipFill>
          <a:blip r:embed="rId3">
            <a:alphaModFix/>
          </a:blip>
          <a:stretch>
            <a:fillRect/>
          </a:stretch>
        </p:blipFill>
        <p:spPr>
          <a:xfrm>
            <a:off x="2637700" y="864146"/>
            <a:ext cx="6506300" cy="3985354"/>
          </a:xfrm>
          <a:prstGeom prst="rect">
            <a:avLst/>
          </a:prstGeom>
          <a:noFill/>
          <a:ln>
            <a:noFill/>
          </a:ln>
        </p:spPr>
      </p:pic>
      <p:sp>
        <p:nvSpPr>
          <p:cNvPr id="161" name="Google Shape;161;p25"/>
          <p:cNvSpPr txBox="1"/>
          <p:nvPr>
            <p:ph idx="1" type="body"/>
          </p:nvPr>
        </p:nvSpPr>
        <p:spPr>
          <a:xfrm>
            <a:off x="588975" y="2089675"/>
            <a:ext cx="2609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Loop through the .csv file</a:t>
            </a:r>
            <a:endParaRPr/>
          </a:p>
          <a:p>
            <a:pPr indent="-311150" lvl="0" marL="457200" rtl="0" algn="l">
              <a:spcBef>
                <a:spcPts val="0"/>
              </a:spcBef>
              <a:spcAft>
                <a:spcPts val="0"/>
              </a:spcAft>
              <a:buSzPts val="1300"/>
              <a:buAutoNum type="arabicPeriod"/>
            </a:pPr>
            <a:r>
              <a:rPr lang="en"/>
              <a:t>Pull out necessary information (filename + genre)</a:t>
            </a:r>
            <a:endParaRPr/>
          </a:p>
          <a:p>
            <a:pPr indent="-311150" lvl="0" marL="457200" rtl="0" algn="l">
              <a:spcBef>
                <a:spcPts val="0"/>
              </a:spcBef>
              <a:spcAft>
                <a:spcPts val="0"/>
              </a:spcAft>
              <a:buSzPts val="1300"/>
              <a:buAutoNum type="arabicPeriod"/>
            </a:pPr>
            <a:r>
              <a:rPr lang="en"/>
              <a:t>Store the song file into designated folder</a:t>
            </a:r>
            <a:endParaRPr/>
          </a:p>
          <a:p>
            <a:pPr indent="-311150" lvl="0" marL="457200" rtl="0" algn="l">
              <a:spcBef>
                <a:spcPts val="0"/>
              </a:spcBef>
              <a:spcAft>
                <a:spcPts val="0"/>
              </a:spcAft>
              <a:buSzPts val="1300"/>
              <a:buAutoNum type="arabicPeriod"/>
            </a:pPr>
            <a:r>
              <a:rPr lang="en"/>
              <a:t>If the folder doesn’t exist, create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SplitAudio</a:t>
            </a:r>
            <a:endParaRPr/>
          </a:p>
        </p:txBody>
      </p:sp>
      <p:sp>
        <p:nvSpPr>
          <p:cNvPr id="167" name="Google Shape;167;p26"/>
          <p:cNvSpPr txBox="1"/>
          <p:nvPr>
            <p:ph idx="1" type="body"/>
          </p:nvPr>
        </p:nvSpPr>
        <p:spPr>
          <a:xfrm>
            <a:off x="729450" y="2078875"/>
            <a:ext cx="28365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Loop through the files within the folders</a:t>
            </a:r>
            <a:endParaRPr/>
          </a:p>
          <a:p>
            <a:pPr indent="-311150" lvl="0" marL="457200" rtl="0" algn="l">
              <a:spcBef>
                <a:spcPts val="0"/>
              </a:spcBef>
              <a:spcAft>
                <a:spcPts val="0"/>
              </a:spcAft>
              <a:buSzPts val="1300"/>
              <a:buAutoNum type="arabicPeriod"/>
            </a:pPr>
            <a:r>
              <a:rPr lang="en"/>
              <a:t>Iterate through the songs to split them up into 5 second intervals</a:t>
            </a:r>
            <a:endParaRPr/>
          </a:p>
          <a:p>
            <a:pPr indent="-311150" lvl="0" marL="457200" rtl="0" algn="l">
              <a:spcBef>
                <a:spcPts val="0"/>
              </a:spcBef>
              <a:spcAft>
                <a:spcPts val="0"/>
              </a:spcAft>
              <a:buSzPts val="1300"/>
              <a:buAutoNum type="arabicPeriod"/>
            </a:pPr>
            <a:r>
              <a:rPr lang="en"/>
              <a:t>Place these snippets into new folders for their genre</a:t>
            </a:r>
            <a:endParaRPr/>
          </a:p>
        </p:txBody>
      </p:sp>
      <p:pic>
        <p:nvPicPr>
          <p:cNvPr id="168" name="Google Shape;168;p26"/>
          <p:cNvPicPr preferRelativeResize="0"/>
          <p:nvPr/>
        </p:nvPicPr>
        <p:blipFill>
          <a:blip r:embed="rId3">
            <a:alphaModFix/>
          </a:blip>
          <a:stretch>
            <a:fillRect/>
          </a:stretch>
        </p:blipFill>
        <p:spPr>
          <a:xfrm>
            <a:off x="3565950" y="1318650"/>
            <a:ext cx="5278074" cy="3047909"/>
          </a:xfrm>
          <a:prstGeom prst="rect">
            <a:avLst/>
          </a:prstGeom>
          <a:noFill/>
          <a:ln>
            <a:noFill/>
          </a:ln>
        </p:spPr>
      </p:pic>
      <p:sp>
        <p:nvSpPr>
          <p:cNvPr id="169" name="Google Shape;169;p26"/>
          <p:cNvSpPr txBox="1"/>
          <p:nvPr/>
        </p:nvSpPr>
        <p:spPr>
          <a:xfrm>
            <a:off x="4959800" y="1977450"/>
            <a:ext cx="2052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Process</a:t>
            </a:r>
            <a:endParaRPr/>
          </a:p>
        </p:txBody>
      </p:sp>
      <p:sp>
        <p:nvSpPr>
          <p:cNvPr id="175" name="Google Shape;175;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program will taken in a song, split it up entirely into five second snippets, and pass the snippets into the neural network.</a:t>
            </a:r>
            <a:endParaRPr/>
          </a:p>
          <a:p>
            <a:pPr indent="0" lvl="0" marL="0" rtl="0" algn="l">
              <a:spcBef>
                <a:spcPts val="1600"/>
              </a:spcBef>
              <a:spcAft>
                <a:spcPts val="0"/>
              </a:spcAft>
              <a:buNone/>
            </a:pPr>
            <a:r>
              <a:rPr lang="en"/>
              <a:t>The network would then make predictions of the snippets’ genres, assigning a </a:t>
            </a:r>
            <a:r>
              <a:rPr lang="en"/>
              <a:t>value</a:t>
            </a:r>
            <a:r>
              <a:rPr lang="en"/>
              <a:t> to their prediction. Each value would correspond for a specific genre.</a:t>
            </a:r>
            <a:endParaRPr/>
          </a:p>
          <a:p>
            <a:pPr indent="0" lvl="0" marL="0" rtl="0" algn="l">
              <a:spcBef>
                <a:spcPts val="1600"/>
              </a:spcBef>
              <a:spcAft>
                <a:spcPts val="1600"/>
              </a:spcAft>
              <a:buNone/>
            </a:pPr>
            <a:r>
              <a:rPr lang="en"/>
              <a:t>The resulting value with the most instances would be the genre that the song 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TrainNetwork</a:t>
            </a:r>
            <a:endParaRPr/>
          </a:p>
        </p:txBody>
      </p:sp>
      <p:sp>
        <p:nvSpPr>
          <p:cNvPr id="181" name="Google Shape;181;p28"/>
          <p:cNvSpPr txBox="1"/>
          <p:nvPr>
            <p:ph idx="1" type="body"/>
          </p:nvPr>
        </p:nvSpPr>
        <p:spPr>
          <a:xfrm>
            <a:off x="729450" y="2078875"/>
            <a:ext cx="28341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Load the pickle files holding our training data</a:t>
            </a:r>
            <a:endParaRPr/>
          </a:p>
          <a:p>
            <a:pPr indent="-311150" lvl="0" marL="457200" rtl="0" algn="l">
              <a:spcBef>
                <a:spcPts val="0"/>
              </a:spcBef>
              <a:spcAft>
                <a:spcPts val="0"/>
              </a:spcAft>
              <a:buSzPts val="1300"/>
              <a:buAutoNum type="arabicPeriod"/>
            </a:pPr>
            <a:r>
              <a:rPr lang="en"/>
              <a:t>Convert the lists to numpy arrays</a:t>
            </a:r>
            <a:endParaRPr/>
          </a:p>
          <a:p>
            <a:pPr indent="-311150" lvl="0" marL="457200" rtl="0" algn="l">
              <a:spcBef>
                <a:spcPts val="0"/>
              </a:spcBef>
              <a:spcAft>
                <a:spcPts val="0"/>
              </a:spcAft>
              <a:buSzPts val="1300"/>
              <a:buAutoNum type="arabicPeriod"/>
            </a:pPr>
            <a:r>
              <a:rPr lang="en"/>
              <a:t>Reshape the arrays</a:t>
            </a:r>
            <a:endParaRPr/>
          </a:p>
        </p:txBody>
      </p:sp>
      <p:pic>
        <p:nvPicPr>
          <p:cNvPr id="182" name="Google Shape;182;p28"/>
          <p:cNvPicPr preferRelativeResize="0"/>
          <p:nvPr/>
        </p:nvPicPr>
        <p:blipFill>
          <a:blip r:embed="rId3">
            <a:alphaModFix/>
          </a:blip>
          <a:stretch>
            <a:fillRect/>
          </a:stretch>
        </p:blipFill>
        <p:spPr>
          <a:xfrm>
            <a:off x="4668175" y="763138"/>
            <a:ext cx="3899226" cy="41077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TrainNetwork</a:t>
            </a:r>
            <a:endParaRPr/>
          </a:p>
        </p:txBody>
      </p:sp>
      <p:sp>
        <p:nvSpPr>
          <p:cNvPr id="188" name="Google Shape;188;p29"/>
          <p:cNvSpPr txBox="1"/>
          <p:nvPr>
            <p:ph idx="1" type="body"/>
          </p:nvPr>
        </p:nvSpPr>
        <p:spPr>
          <a:xfrm>
            <a:off x="729450" y="2078875"/>
            <a:ext cx="24303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Create the layers for our convolutional neural network.</a:t>
            </a:r>
            <a:endParaRPr/>
          </a:p>
        </p:txBody>
      </p:sp>
      <p:pic>
        <p:nvPicPr>
          <p:cNvPr id="189" name="Google Shape;189;p29"/>
          <p:cNvPicPr preferRelativeResize="0"/>
          <p:nvPr/>
        </p:nvPicPr>
        <p:blipFill>
          <a:blip r:embed="rId3">
            <a:alphaModFix/>
          </a:blip>
          <a:stretch>
            <a:fillRect/>
          </a:stretch>
        </p:blipFill>
        <p:spPr>
          <a:xfrm>
            <a:off x="3932550" y="807425"/>
            <a:ext cx="4392274" cy="412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Results</a:t>
            </a:r>
            <a:endParaRPr/>
          </a:p>
        </p:txBody>
      </p:sp>
      <p:sp>
        <p:nvSpPr>
          <p:cNvPr id="195" name="Google Shape;195;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the thanksgiving break, we let the neural network to train.</a:t>
            </a:r>
            <a:endParaRPr/>
          </a:p>
          <a:p>
            <a:pPr indent="0" lvl="0" marL="0" rtl="0" algn="l">
              <a:spcBef>
                <a:spcPts val="1600"/>
              </a:spcBef>
              <a:spcAft>
                <a:spcPts val="1600"/>
              </a:spcAft>
              <a:buNone/>
            </a:pPr>
            <a:r>
              <a:rPr lang="en"/>
              <a:t>We managed to get around 60% accuracy on 5 second snippets using MFCC data, so we strived to do better.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a:t>
            </a:r>
            <a:endParaRPr/>
          </a:p>
        </p:txBody>
      </p:sp>
      <p:sp>
        <p:nvSpPr>
          <p:cNvPr id="201" name="Google Shape;201;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Wanted to remove genres we believed to be redundant, or genres that could be found to sound the same to other genres.</a:t>
            </a:r>
            <a:endParaRPr/>
          </a:p>
          <a:p>
            <a:pPr indent="0" lvl="0" marL="0" rtl="0" algn="l">
              <a:spcBef>
                <a:spcPts val="1600"/>
              </a:spcBef>
              <a:spcAft>
                <a:spcPts val="0"/>
              </a:spcAft>
              <a:buNone/>
            </a:pPr>
            <a:r>
              <a:rPr lang="en"/>
              <a:t>By reducing the number of genres, we could isolate the genres that sound the most different between each other. This would, in theory, result in the neural network distinguishing genres better.</a:t>
            </a:r>
            <a:endParaRPr/>
          </a:p>
          <a:p>
            <a:pPr indent="0" lvl="0" marL="0" rtl="0" algn="l">
              <a:spcBef>
                <a:spcPts val="1600"/>
              </a:spcBef>
              <a:spcAft>
                <a:spcPts val="1600"/>
              </a:spcAft>
              <a:buNone/>
            </a:pPr>
            <a:r>
              <a:rPr lang="en"/>
              <a:t>Removed the ‘International’ and ‘Experimental’ genres.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People listen to their personal song files everyday, but some of those songs can be incorrectly sorted by genre.</a:t>
            </a:r>
            <a:endParaRPr/>
          </a:p>
          <a:p>
            <a:pPr indent="0" lvl="0" marL="0" rtl="0" algn="l">
              <a:spcBef>
                <a:spcPts val="1600"/>
              </a:spcBef>
              <a:spcAft>
                <a:spcPts val="0"/>
              </a:spcAft>
              <a:buNone/>
            </a:pPr>
            <a:r>
              <a:rPr lang="en"/>
              <a:t>You may find rock songs in pop-based playlists.</a:t>
            </a:r>
            <a:endParaRPr/>
          </a:p>
          <a:p>
            <a:pPr indent="0" lvl="0" marL="0" rtl="0" algn="l">
              <a:spcBef>
                <a:spcPts val="1600"/>
              </a:spcBef>
              <a:spcAft>
                <a:spcPts val="0"/>
              </a:spcAft>
              <a:buNone/>
            </a:pPr>
            <a:r>
              <a:rPr lang="en"/>
              <a:t>With a creation of a functional and precise neural network, songs can be correctly tagged with their specific genre. </a:t>
            </a:r>
            <a:endParaRPr/>
          </a:p>
          <a:p>
            <a:pPr indent="0" lvl="0" marL="0" rtl="0" algn="l">
              <a:spcBef>
                <a:spcPts val="1600"/>
              </a:spcBef>
              <a:spcAft>
                <a:spcPts val="1600"/>
              </a:spcAft>
              <a:buNone/>
            </a:pPr>
            <a:r>
              <a:rPr lang="en"/>
              <a:t>We desired to create such a neural network.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a:t>
            </a:r>
            <a:endParaRPr/>
          </a:p>
        </p:txBody>
      </p:sp>
      <p:sp>
        <p:nvSpPr>
          <p:cNvPr id="207" name="Google Shape;207;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are ways to encode audio, however Spectrograms were able to encode far better than MFCC.</a:t>
            </a:r>
            <a:endParaRPr/>
          </a:p>
          <a:p>
            <a:pPr indent="0" lvl="0" marL="0" rtl="0" algn="l">
              <a:spcBef>
                <a:spcPts val="1600"/>
              </a:spcBef>
              <a:spcAft>
                <a:spcPts val="0"/>
              </a:spcAft>
              <a:buNone/>
            </a:pPr>
            <a:r>
              <a:rPr lang="en"/>
              <a:t>The newly constructed spectrograms use the mel scale to detect differences between the tones of the songs.</a:t>
            </a:r>
            <a:endParaRPr/>
          </a:p>
          <a:p>
            <a:pPr indent="0" lvl="0" marL="0" rtl="0" algn="l">
              <a:spcBef>
                <a:spcPts val="1600"/>
              </a:spcBef>
              <a:spcAft>
                <a:spcPts val="0"/>
              </a:spcAft>
              <a:buNone/>
            </a:pPr>
            <a:r>
              <a:rPr lang="en"/>
              <a:t>Rather than using MFCC encoding, we switched to Mel-scale Spectrograms. This allowed us to encode far more data, as spectrograms hold about 6 times as many values as MFCCs</a:t>
            </a:r>
            <a:endParaRPr/>
          </a:p>
          <a:p>
            <a:pPr indent="0" lvl="0" marL="0" rtl="0" algn="l">
              <a:spcBef>
                <a:spcPts val="1600"/>
              </a:spcBef>
              <a:spcAft>
                <a:spcPts val="1600"/>
              </a:spcAft>
              <a:buNone/>
            </a:pPr>
            <a:r>
              <a:rPr lang="en"/>
              <a:t>Mel scale is able to figure out the tonal differences more accurately, as it mimics the way that humans hear sounds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 Spectrogram</a:t>
            </a:r>
            <a:endParaRPr/>
          </a:p>
        </p:txBody>
      </p:sp>
      <p:pic>
        <p:nvPicPr>
          <p:cNvPr id="213" name="Google Shape;213;p33"/>
          <p:cNvPicPr preferRelativeResize="0"/>
          <p:nvPr/>
        </p:nvPicPr>
        <p:blipFill>
          <a:blip r:embed="rId3">
            <a:alphaModFix/>
          </a:blip>
          <a:stretch>
            <a:fillRect/>
          </a:stretch>
        </p:blipFill>
        <p:spPr>
          <a:xfrm>
            <a:off x="1195213" y="1853850"/>
            <a:ext cx="6753575" cy="2701425"/>
          </a:xfrm>
          <a:prstGeom prst="rect">
            <a:avLst/>
          </a:prstGeom>
          <a:noFill/>
          <a:ln>
            <a:noFill/>
          </a:ln>
        </p:spPr>
      </p:pic>
      <p:sp>
        <p:nvSpPr>
          <p:cNvPr id="214" name="Google Shape;214;p33"/>
          <p:cNvSpPr txBox="1"/>
          <p:nvPr/>
        </p:nvSpPr>
        <p:spPr>
          <a:xfrm>
            <a:off x="2571688" y="4555275"/>
            <a:ext cx="3857700" cy="2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Source: librosa.github.io [2]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ConvertSpectrogram</a:t>
            </a:r>
            <a:endParaRPr/>
          </a:p>
        </p:txBody>
      </p:sp>
      <p:sp>
        <p:nvSpPr>
          <p:cNvPr id="220" name="Google Shape;220;p34"/>
          <p:cNvSpPr txBox="1"/>
          <p:nvPr>
            <p:ph idx="1" type="body"/>
          </p:nvPr>
        </p:nvSpPr>
        <p:spPr>
          <a:xfrm>
            <a:off x="729450" y="2078875"/>
            <a:ext cx="32238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Rather than converting the snippets to MFCC, we convert to MelSpectrograms.</a:t>
            </a:r>
            <a:endParaRPr/>
          </a:p>
          <a:p>
            <a:pPr indent="0" lvl="0" marL="0" rtl="0" algn="l">
              <a:spcBef>
                <a:spcPts val="1600"/>
              </a:spcBef>
              <a:spcAft>
                <a:spcPts val="1600"/>
              </a:spcAft>
              <a:buNone/>
            </a:pPr>
            <a:r>
              <a:rPr lang="en"/>
              <a:t>Librosa handles the conversion using: </a:t>
            </a:r>
            <a:r>
              <a:rPr i="1" lang="en"/>
              <a:t>librosa.feature.melspectrogram()</a:t>
            </a:r>
            <a:endParaRPr i="1" u="sng"/>
          </a:p>
        </p:txBody>
      </p:sp>
      <p:pic>
        <p:nvPicPr>
          <p:cNvPr id="221" name="Google Shape;221;p34"/>
          <p:cNvPicPr preferRelativeResize="0"/>
          <p:nvPr/>
        </p:nvPicPr>
        <p:blipFill>
          <a:blip r:embed="rId3">
            <a:alphaModFix/>
          </a:blip>
          <a:stretch>
            <a:fillRect/>
          </a:stretch>
        </p:blipFill>
        <p:spPr>
          <a:xfrm>
            <a:off x="4423075" y="1717000"/>
            <a:ext cx="3894931"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Process</a:t>
            </a:r>
            <a:endParaRPr/>
          </a:p>
        </p:txBody>
      </p:sp>
      <p:sp>
        <p:nvSpPr>
          <p:cNvPr id="227" name="Google Shape;22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Gather up full length songs that would be within the genres trained on.</a:t>
            </a:r>
            <a:endParaRPr/>
          </a:p>
          <a:p>
            <a:pPr indent="0" lvl="0" marL="0" rtl="0" algn="l">
              <a:spcBef>
                <a:spcPts val="1600"/>
              </a:spcBef>
              <a:spcAft>
                <a:spcPts val="0"/>
              </a:spcAft>
              <a:buNone/>
            </a:pPr>
            <a:r>
              <a:rPr lang="en"/>
              <a:t>Break up each song into 5 second snippets.</a:t>
            </a:r>
            <a:endParaRPr/>
          </a:p>
          <a:p>
            <a:pPr indent="0" lvl="0" marL="0" rtl="0" algn="l">
              <a:spcBef>
                <a:spcPts val="1600"/>
              </a:spcBef>
              <a:spcAft>
                <a:spcPts val="1600"/>
              </a:spcAft>
              <a:buNone/>
            </a:pPr>
            <a:r>
              <a:rPr lang="en"/>
              <a:t>Load up the snippets as the testing data into the network.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Results</a:t>
            </a:r>
            <a:endParaRPr/>
          </a:p>
        </p:txBody>
      </p:sp>
      <p:sp>
        <p:nvSpPr>
          <p:cNvPr id="233" name="Google Shape;233;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Instrumental - The model was 92.308% accurate at classifying Instrumental songs</a:t>
            </a:r>
            <a:endParaRPr/>
          </a:p>
          <a:p>
            <a:pPr indent="0" lvl="0" marL="0" rtl="0" algn="l">
              <a:spcBef>
                <a:spcPts val="1600"/>
              </a:spcBef>
              <a:spcAft>
                <a:spcPts val="0"/>
              </a:spcAft>
              <a:buNone/>
            </a:pPr>
            <a:r>
              <a:rPr lang="en"/>
              <a:t>Hip-Hop </a:t>
            </a:r>
            <a:r>
              <a:rPr lang="en"/>
              <a:t>- The model was 100.00% accurate at classifying Hip-Hop songs</a:t>
            </a:r>
            <a:endParaRPr/>
          </a:p>
          <a:p>
            <a:pPr indent="0" lvl="0" marL="0" rtl="0" algn="l">
              <a:spcBef>
                <a:spcPts val="1600"/>
              </a:spcBef>
              <a:spcAft>
                <a:spcPts val="0"/>
              </a:spcAft>
              <a:buNone/>
            </a:pPr>
            <a:r>
              <a:rPr lang="en"/>
              <a:t>Electronic - The model was 77.777% accurate at classifying Electronic songs</a:t>
            </a:r>
            <a:endParaRPr/>
          </a:p>
          <a:p>
            <a:pPr indent="0" lvl="0" marL="0" rtl="0" algn="l">
              <a:spcBef>
                <a:spcPts val="1600"/>
              </a:spcBef>
              <a:spcAft>
                <a:spcPts val="0"/>
              </a:spcAft>
              <a:buNone/>
            </a:pPr>
            <a:r>
              <a:rPr lang="en"/>
              <a:t>Pop - The model was 50.0% accurate at classifying Pop songs</a:t>
            </a:r>
            <a:endParaRPr/>
          </a:p>
          <a:p>
            <a:pPr indent="0" lvl="0" marL="0" rtl="0" algn="l">
              <a:spcBef>
                <a:spcPts val="1600"/>
              </a:spcBef>
              <a:spcAft>
                <a:spcPts val="0"/>
              </a:spcAft>
              <a:buNone/>
            </a:pPr>
            <a:r>
              <a:rPr lang="en"/>
              <a:t>Folk- The model was 25.0% accurate at classifying Folk songs</a:t>
            </a:r>
            <a:endParaRPr/>
          </a:p>
          <a:p>
            <a:pPr indent="0" lvl="0" marL="0" rtl="0" algn="l">
              <a:spcBef>
                <a:spcPts val="1600"/>
              </a:spcBef>
              <a:spcAft>
                <a:spcPts val="1600"/>
              </a:spcAft>
              <a:buClr>
                <a:srgbClr val="000000"/>
              </a:buClr>
              <a:buSzPts val="1100"/>
              <a:buFont typeface="Arial"/>
              <a:buNone/>
            </a:pPr>
            <a:r>
              <a:rPr lang="en"/>
              <a:t>Rock - The model was 42.5% accurate at classifying Rock songs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Results</a:t>
            </a:r>
            <a:endParaRPr/>
          </a:p>
        </p:txBody>
      </p:sp>
      <p:sp>
        <p:nvSpPr>
          <p:cNvPr id="239" name="Google Shape;23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International - No songs to test on</a:t>
            </a:r>
            <a:endParaRPr/>
          </a:p>
          <a:p>
            <a:pPr indent="0" lvl="0" marL="0" rtl="0" algn="l">
              <a:spcBef>
                <a:spcPts val="1600"/>
              </a:spcBef>
              <a:spcAft>
                <a:spcPts val="0"/>
              </a:spcAft>
              <a:buNone/>
            </a:pPr>
            <a:r>
              <a:rPr lang="en"/>
              <a:t>Overall -  70% accurate in general</a:t>
            </a:r>
            <a:endParaRPr/>
          </a:p>
          <a:p>
            <a:pPr indent="0" lvl="0" marL="0" rtl="0" algn="l">
              <a:spcBef>
                <a:spcPts val="1600"/>
              </a:spcBef>
              <a:spcAft>
                <a:spcPts val="1600"/>
              </a:spcAft>
              <a:buNone/>
            </a:pPr>
            <a:r>
              <a:rPr lang="en"/>
              <a:t>We believe the neural network would classify rock songs as pop songs, most likely due to the rock songs having slow song parts in them.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Changes</a:t>
            </a:r>
            <a:endParaRPr/>
          </a:p>
        </p:txBody>
      </p:sp>
      <p:sp>
        <p:nvSpPr>
          <p:cNvPr id="245" name="Google Shape;24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Remove the pop genre. These genres would cause obstruction when testing as they could sound very similar to other genres depending on the songs the network was being trained 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Results</a:t>
            </a:r>
            <a:endParaRPr/>
          </a:p>
        </p:txBody>
      </p:sp>
      <p:sp>
        <p:nvSpPr>
          <p:cNvPr id="251" name="Google Shape;251;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Instrumental - The model was 87.5% accurate at classifying Instrumental songs</a:t>
            </a:r>
            <a:endParaRPr/>
          </a:p>
          <a:p>
            <a:pPr indent="0" lvl="0" marL="0" rtl="0" algn="l">
              <a:spcBef>
                <a:spcPts val="1600"/>
              </a:spcBef>
              <a:spcAft>
                <a:spcPts val="0"/>
              </a:spcAft>
              <a:buNone/>
            </a:pPr>
            <a:r>
              <a:rPr lang="en"/>
              <a:t>Hip-Hop - The model was 100.0% accurate at classifying Hip-Hop songs</a:t>
            </a:r>
            <a:endParaRPr/>
          </a:p>
          <a:p>
            <a:pPr indent="0" lvl="0" marL="0" rtl="0" algn="l">
              <a:spcBef>
                <a:spcPts val="1600"/>
              </a:spcBef>
              <a:spcAft>
                <a:spcPts val="0"/>
              </a:spcAft>
              <a:buNone/>
            </a:pPr>
            <a:r>
              <a:rPr lang="en"/>
              <a:t>Electronic - The model was 95.0% accurate at classifying Electronic songs</a:t>
            </a:r>
            <a:endParaRPr/>
          </a:p>
          <a:p>
            <a:pPr indent="0" lvl="0" marL="0" rtl="0" algn="l">
              <a:spcBef>
                <a:spcPts val="1600"/>
              </a:spcBef>
              <a:spcAft>
                <a:spcPts val="0"/>
              </a:spcAft>
              <a:buNone/>
            </a:pPr>
            <a:r>
              <a:rPr lang="en"/>
              <a:t>Folk - The model was 85.0% accurate at classifying Folk songs</a:t>
            </a:r>
            <a:endParaRPr/>
          </a:p>
          <a:p>
            <a:pPr indent="0" lvl="0" marL="0" rtl="0" algn="l">
              <a:spcBef>
                <a:spcPts val="1600"/>
              </a:spcBef>
              <a:spcAft>
                <a:spcPts val="0"/>
              </a:spcAft>
              <a:buNone/>
            </a:pPr>
            <a:r>
              <a:rPr lang="en"/>
              <a:t>Rock - The model was 70.0% accurate at classifying Rock songs</a:t>
            </a:r>
            <a:endParaRPr/>
          </a:p>
          <a:p>
            <a:pPr indent="0" lvl="0" marL="0" rtl="0" algn="l">
              <a:spcBef>
                <a:spcPts val="1600"/>
              </a:spcBef>
              <a:spcAft>
                <a:spcPts val="1600"/>
              </a:spcAft>
              <a:buNone/>
            </a:pPr>
            <a:r>
              <a:rPr lang="en"/>
              <a:t>It was 0.875% accurate in general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Failures and Successes</a:t>
            </a:r>
            <a:endParaRPr/>
          </a:p>
        </p:txBody>
      </p:sp>
      <p:sp>
        <p:nvSpPr>
          <p:cNvPr id="257" name="Google Shape;257;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Failures:</a:t>
            </a:r>
            <a:endParaRPr/>
          </a:p>
          <a:p>
            <a:pPr indent="-311150" lvl="0" marL="457200" rtl="0" algn="l">
              <a:spcBef>
                <a:spcPts val="1600"/>
              </a:spcBef>
              <a:spcAft>
                <a:spcPts val="0"/>
              </a:spcAft>
              <a:buSzPts val="1300"/>
              <a:buChar char="●"/>
            </a:pPr>
            <a:r>
              <a:rPr lang="en"/>
              <a:t>Close sounding genres caused interference</a:t>
            </a:r>
            <a:endParaRPr/>
          </a:p>
          <a:p>
            <a:pPr indent="-311150" lvl="0" marL="457200" rtl="0" algn="l">
              <a:spcBef>
                <a:spcPts val="0"/>
              </a:spcBef>
              <a:spcAft>
                <a:spcPts val="0"/>
              </a:spcAft>
              <a:buSzPts val="1300"/>
              <a:buChar char="●"/>
            </a:pPr>
            <a:r>
              <a:rPr lang="en"/>
              <a:t>MFCC did hold as much data that we required.</a:t>
            </a:r>
            <a:endParaRPr/>
          </a:p>
          <a:p>
            <a:pPr indent="-311150" lvl="0" marL="457200" rtl="0" algn="l">
              <a:spcBef>
                <a:spcPts val="0"/>
              </a:spcBef>
              <a:spcAft>
                <a:spcPts val="0"/>
              </a:spcAft>
              <a:buSzPts val="1300"/>
              <a:buChar char="●"/>
            </a:pPr>
            <a:r>
              <a:rPr lang="en"/>
              <a:t>Few datasets with mp3 files.</a:t>
            </a:r>
            <a:endParaRPr/>
          </a:p>
          <a:p>
            <a:pPr indent="0" lvl="0" marL="0" rtl="0" algn="l">
              <a:spcBef>
                <a:spcPts val="1600"/>
              </a:spcBef>
              <a:spcAft>
                <a:spcPts val="0"/>
              </a:spcAft>
              <a:buNone/>
            </a:pPr>
            <a:r>
              <a:rPr lang="en"/>
              <a:t>Successes:</a:t>
            </a:r>
            <a:endParaRPr/>
          </a:p>
          <a:p>
            <a:pPr indent="-311150" lvl="0" marL="457200" rtl="0" algn="l">
              <a:spcBef>
                <a:spcPts val="1600"/>
              </a:spcBef>
              <a:spcAft>
                <a:spcPts val="0"/>
              </a:spcAft>
              <a:buSzPts val="1300"/>
              <a:buChar char="●"/>
            </a:pPr>
            <a:r>
              <a:rPr lang="en"/>
              <a:t>Network performed well at classifying instrumental, hip-hop and electronic.</a:t>
            </a:r>
            <a:endParaRPr/>
          </a:p>
          <a:p>
            <a:pPr indent="-311150" lvl="0" marL="457200" rtl="0" algn="l">
              <a:spcBef>
                <a:spcPts val="0"/>
              </a:spcBef>
              <a:spcAft>
                <a:spcPts val="0"/>
              </a:spcAft>
              <a:buSzPts val="1300"/>
              <a:buChar char="●"/>
            </a:pPr>
            <a:r>
              <a:rPr lang="en"/>
              <a:t>Overall accuracy was still high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Forward</a:t>
            </a:r>
            <a:endParaRPr/>
          </a:p>
        </p:txBody>
      </p:sp>
      <p:sp>
        <p:nvSpPr>
          <p:cNvPr id="263" name="Google Shape;263;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Increase the number of genres to incorporate ones that can be deemed harder to </a:t>
            </a:r>
            <a:r>
              <a:rPr lang="en"/>
              <a:t>interpret.</a:t>
            </a:r>
            <a:endParaRPr/>
          </a:p>
          <a:p>
            <a:pPr indent="0" lvl="0" marL="0" rtl="0" algn="l">
              <a:spcBef>
                <a:spcPts val="1600"/>
              </a:spcBef>
              <a:spcAft>
                <a:spcPts val="0"/>
              </a:spcAft>
              <a:buNone/>
            </a:pPr>
            <a:r>
              <a:rPr lang="en"/>
              <a:t>Train the neural network to identify songs that are more than a single genre.</a:t>
            </a:r>
            <a:endParaRPr/>
          </a:p>
          <a:p>
            <a:pPr indent="0" lvl="0" marL="0" rtl="0" algn="l">
              <a:spcBef>
                <a:spcPts val="1600"/>
              </a:spcBef>
              <a:spcAft>
                <a:spcPts val="1600"/>
              </a:spcAft>
              <a:buNone/>
            </a:pPr>
            <a:r>
              <a:rPr lang="en"/>
              <a:t>Identify instruments being played within the song.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Idea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convolutional neural network that decides which genre an input song is from.</a:t>
            </a:r>
            <a:endParaRPr/>
          </a:p>
          <a:p>
            <a:pPr indent="0" lvl="0" marL="0" rtl="0" algn="l">
              <a:spcBef>
                <a:spcPts val="1600"/>
              </a:spcBef>
              <a:spcAft>
                <a:spcPts val="1600"/>
              </a:spcAft>
              <a:buNone/>
            </a:pPr>
            <a:r>
              <a:rPr lang="en"/>
              <a:t>We generate, or find, a dataset of unlicensed songs that have already been indexed into a specific genre set.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269" name="Google Shape;269;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00"/>
              <a:t>[1] </a:t>
            </a:r>
            <a:r>
              <a:rPr lang="en" sz="1000"/>
              <a:t>Fayek, H. “Speech Processing for Machine Learning: Filter Banks, Mel-Frequency Cepstral Coefficients (MFCCs) and What’s In-Between”. Online. </a:t>
            </a:r>
            <a:r>
              <a:rPr lang="en" sz="1000" u="sng">
                <a:solidFill>
                  <a:schemeClr val="accent5"/>
                </a:solidFill>
                <a:hlinkClick r:id="rId3"/>
              </a:rPr>
              <a:t>https://haythamfayek.com/2016/04/21/speech-processing-for-machine-learning.html</a:t>
            </a:r>
            <a:r>
              <a:rPr lang="en" sz="1000"/>
              <a:t> </a:t>
            </a:r>
            <a:endParaRPr sz="1000"/>
          </a:p>
          <a:p>
            <a:pPr indent="0" lvl="0" marL="0" rtl="0" algn="l">
              <a:spcBef>
                <a:spcPts val="1600"/>
              </a:spcBef>
              <a:spcAft>
                <a:spcPts val="1600"/>
              </a:spcAft>
              <a:buNone/>
            </a:pPr>
            <a:r>
              <a:rPr lang="en" sz="1000"/>
              <a:t>[2] </a:t>
            </a:r>
            <a:r>
              <a:rPr lang="en" sz="1000"/>
              <a:t>Librosa development team. “librosa.feature.melspectrogram”. Online. </a:t>
            </a:r>
            <a:r>
              <a:rPr lang="en" sz="1000" u="sng">
                <a:solidFill>
                  <a:schemeClr val="hlink"/>
                </a:solidFill>
                <a:hlinkClick r:id="rId4"/>
              </a:rPr>
              <a:t>https://librosa.github.io/librosa/generated/librosa.feature.melspectrogram.html</a:t>
            </a:r>
            <a:r>
              <a:rPr lang="en" sz="1000"/>
              <a:t>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a dataset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decided to create our own dataset of 5 genres that we knew of.</a:t>
            </a:r>
            <a:endParaRPr/>
          </a:p>
          <a:p>
            <a:pPr indent="0" lvl="0" marL="0" rtl="0" algn="l">
              <a:spcBef>
                <a:spcPts val="1600"/>
              </a:spcBef>
              <a:spcAft>
                <a:spcPts val="0"/>
              </a:spcAft>
              <a:buNone/>
            </a:pPr>
            <a:r>
              <a:rPr lang="en"/>
              <a:t>Attempt 1 genres:</a:t>
            </a:r>
            <a:endParaRPr/>
          </a:p>
          <a:p>
            <a:pPr indent="-311150" lvl="0" marL="457200" rtl="0" algn="l">
              <a:spcBef>
                <a:spcPts val="1600"/>
              </a:spcBef>
              <a:spcAft>
                <a:spcPts val="0"/>
              </a:spcAft>
              <a:buSzPts val="1300"/>
              <a:buChar char="●"/>
            </a:pPr>
            <a:r>
              <a:rPr lang="en"/>
              <a:t>Classical</a:t>
            </a:r>
            <a:endParaRPr/>
          </a:p>
          <a:p>
            <a:pPr indent="-311150" lvl="0" marL="457200" rtl="0" algn="l">
              <a:spcBef>
                <a:spcPts val="0"/>
              </a:spcBef>
              <a:spcAft>
                <a:spcPts val="0"/>
              </a:spcAft>
              <a:buSzPts val="1300"/>
              <a:buChar char="●"/>
            </a:pPr>
            <a:r>
              <a:rPr lang="en"/>
              <a:t>Electronic</a:t>
            </a:r>
            <a:endParaRPr/>
          </a:p>
          <a:p>
            <a:pPr indent="-311150" lvl="0" marL="457200" rtl="0" algn="l">
              <a:spcBef>
                <a:spcPts val="0"/>
              </a:spcBef>
              <a:spcAft>
                <a:spcPts val="0"/>
              </a:spcAft>
              <a:buSzPts val="1300"/>
              <a:buChar char="●"/>
            </a:pPr>
            <a:r>
              <a:rPr lang="en"/>
              <a:t>Post-Hardcore</a:t>
            </a:r>
            <a:endParaRPr/>
          </a:p>
          <a:p>
            <a:pPr indent="-311150" lvl="0" marL="457200" rtl="0" algn="l">
              <a:spcBef>
                <a:spcPts val="0"/>
              </a:spcBef>
              <a:spcAft>
                <a:spcPts val="0"/>
              </a:spcAft>
              <a:buSzPts val="1300"/>
              <a:buChar char="●"/>
            </a:pPr>
            <a:r>
              <a:rPr lang="en"/>
              <a:t>Folk</a:t>
            </a:r>
            <a:endParaRPr/>
          </a:p>
          <a:p>
            <a:pPr indent="-311150" lvl="0" marL="457200" rtl="0" algn="l">
              <a:spcBef>
                <a:spcPts val="0"/>
              </a:spcBef>
              <a:spcAft>
                <a:spcPts val="0"/>
              </a:spcAft>
              <a:buSzPts val="1300"/>
              <a:buChar char="●"/>
            </a:pPr>
            <a:r>
              <a:rPr lang="en"/>
              <a:t>Rap</a:t>
            </a:r>
            <a:endParaRPr/>
          </a:p>
          <a:p>
            <a:pPr indent="0" lvl="0" marL="0" rtl="0" algn="l">
              <a:spcBef>
                <a:spcPts val="1600"/>
              </a:spcBef>
              <a:spcAft>
                <a:spcPts val="1600"/>
              </a:spcAft>
              <a:buNone/>
            </a:pPr>
            <a:r>
              <a:rPr lang="en"/>
              <a:t>Then we ran into the issue of licensing music.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unlicensed music?</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our convolutional neural network, we need a very large dataset. </a:t>
            </a:r>
            <a:endParaRPr/>
          </a:p>
          <a:p>
            <a:pPr indent="0" lvl="0" marL="0" rtl="0" algn="l">
              <a:spcBef>
                <a:spcPts val="1600"/>
              </a:spcBef>
              <a:spcAft>
                <a:spcPts val="0"/>
              </a:spcAft>
              <a:buNone/>
            </a:pPr>
            <a:r>
              <a:rPr lang="en"/>
              <a:t>Licensed songs would require for the artist or company that owns the distribution rights to give us permission to use it and distribute to other if they wanted to use our dataset.</a:t>
            </a:r>
            <a:endParaRPr/>
          </a:p>
          <a:p>
            <a:pPr indent="0" lvl="0" marL="0" rtl="0" algn="l">
              <a:spcBef>
                <a:spcPts val="1600"/>
              </a:spcBef>
              <a:spcAft>
                <a:spcPts val="0"/>
              </a:spcAft>
              <a:buNone/>
            </a:pPr>
            <a:r>
              <a:rPr lang="en"/>
              <a:t>Otherwise, we would have had to cite every single songs we used to train the neural network.</a:t>
            </a:r>
            <a:endParaRPr/>
          </a:p>
          <a:p>
            <a:pPr indent="0" lvl="0" marL="0" rtl="0" algn="l">
              <a:spcBef>
                <a:spcPts val="1600"/>
              </a:spcBef>
              <a:spcAft>
                <a:spcPts val="1600"/>
              </a:spcAft>
              <a:buNone/>
            </a:pPr>
            <a:r>
              <a:rPr lang="en"/>
              <a:t>At first, we started with around 70+ songs, but we wanted to expand our number of songs well into the hundreds. That would have required the same number of citations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Million Song Dataset (MSD)</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using a subset of MSD that consisted of 10,000 songs (1.8 gb).</a:t>
            </a:r>
            <a:endParaRPr/>
          </a:p>
          <a:p>
            <a:pPr indent="0" lvl="0" marL="0" rtl="0" algn="l">
              <a:spcBef>
                <a:spcPts val="1600"/>
              </a:spcBef>
              <a:spcAft>
                <a:spcPts val="0"/>
              </a:spcAft>
              <a:buNone/>
            </a:pPr>
            <a:r>
              <a:rPr lang="en"/>
              <a:t>However, we were unable to extract the information required to fully build the required dataset.</a:t>
            </a:r>
            <a:endParaRPr/>
          </a:p>
          <a:p>
            <a:pPr indent="0" lvl="0" marL="0" rtl="0" algn="l">
              <a:spcBef>
                <a:spcPts val="1600"/>
              </a:spcBef>
              <a:spcAft>
                <a:spcPts val="1600"/>
              </a:spcAft>
              <a:buNone/>
            </a:pPr>
            <a:r>
              <a:rPr lang="en"/>
              <a:t>Instead of MP3 files that we wanted to use, it had only metadata.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Music Archive (FMA)</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discovered the Free Music Archive.</a:t>
            </a:r>
            <a:endParaRPr/>
          </a:p>
          <a:p>
            <a:pPr indent="0" lvl="0" marL="0" rtl="0" algn="l">
              <a:spcBef>
                <a:spcPts val="1600"/>
              </a:spcBef>
              <a:spcAft>
                <a:spcPts val="0"/>
              </a:spcAft>
              <a:buNone/>
            </a:pPr>
            <a:r>
              <a:rPr lang="en"/>
              <a:t>FMA had multiple forms of the dataset, ranging from 8,000 tracks of 30 seconds to 106,574 tracks of 30 seconds.</a:t>
            </a:r>
            <a:endParaRPr/>
          </a:p>
          <a:p>
            <a:pPr indent="0" lvl="0" marL="0" rtl="0" algn="l">
              <a:spcBef>
                <a:spcPts val="1600"/>
              </a:spcBef>
              <a:spcAft>
                <a:spcPts val="0"/>
              </a:spcAft>
              <a:buNone/>
            </a:pPr>
            <a:r>
              <a:rPr lang="en"/>
              <a:t>The chosen dataset had 8,000 tracks of 30 second length and 8 balanced genres.</a:t>
            </a:r>
            <a:endParaRPr/>
          </a:p>
          <a:p>
            <a:pPr indent="0" lvl="0" marL="0" rtl="0" algn="l">
              <a:spcBef>
                <a:spcPts val="1600"/>
              </a:spcBef>
              <a:spcAft>
                <a:spcPts val="1600"/>
              </a:spcAft>
              <a:buNone/>
            </a:pPr>
            <a:r>
              <a:rPr lang="en"/>
              <a:t>Balanced genres allowed us to know for sure that all genres had the same amount of data as the other genres.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Process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Rather than the 30 second snippets the dataset was in, we decided to cut it down to 5 seconds.</a:t>
            </a:r>
            <a:endParaRPr/>
          </a:p>
          <a:p>
            <a:pPr indent="0" lvl="0" marL="0" rtl="0" algn="l">
              <a:spcBef>
                <a:spcPts val="1600"/>
              </a:spcBef>
              <a:spcAft>
                <a:spcPts val="0"/>
              </a:spcAft>
              <a:buNone/>
            </a:pPr>
            <a:r>
              <a:rPr lang="en"/>
              <a:t>Each dataset came with a .csv file that had every single song in a table that had assigned it an ID and a genre label.</a:t>
            </a:r>
            <a:endParaRPr/>
          </a:p>
          <a:p>
            <a:pPr indent="0" lvl="0" marL="0" rtl="0" algn="l">
              <a:spcBef>
                <a:spcPts val="1600"/>
              </a:spcBef>
              <a:spcAft>
                <a:spcPts val="1600"/>
              </a:spcAft>
              <a:buNone/>
            </a:pPr>
            <a:r>
              <a:rPr lang="en"/>
              <a:t>This made it easy for us to create a python program to sort through all the music files and move them to their respectively-named genre folder.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Data Set</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Attempt 2 Genres:</a:t>
            </a:r>
            <a:endParaRPr/>
          </a:p>
          <a:p>
            <a:pPr indent="-311150" lvl="0" marL="457200" rtl="0" algn="l">
              <a:spcBef>
                <a:spcPts val="1600"/>
              </a:spcBef>
              <a:spcAft>
                <a:spcPts val="0"/>
              </a:spcAft>
              <a:buSzPts val="1300"/>
              <a:buChar char="●"/>
            </a:pPr>
            <a:r>
              <a:rPr lang="en"/>
              <a:t>Rock</a:t>
            </a:r>
            <a:endParaRPr/>
          </a:p>
          <a:p>
            <a:pPr indent="-311150" lvl="0" marL="457200" rtl="0" algn="l">
              <a:spcBef>
                <a:spcPts val="0"/>
              </a:spcBef>
              <a:spcAft>
                <a:spcPts val="0"/>
              </a:spcAft>
              <a:buSzPts val="1300"/>
              <a:buChar char="●"/>
            </a:pPr>
            <a:r>
              <a:rPr lang="en"/>
              <a:t>International</a:t>
            </a:r>
            <a:endParaRPr/>
          </a:p>
          <a:p>
            <a:pPr indent="-311150" lvl="0" marL="457200" rtl="0" algn="l">
              <a:spcBef>
                <a:spcPts val="0"/>
              </a:spcBef>
              <a:spcAft>
                <a:spcPts val="0"/>
              </a:spcAft>
              <a:buSzPts val="1300"/>
              <a:buChar char="●"/>
            </a:pPr>
            <a:r>
              <a:rPr lang="en"/>
              <a:t>Hip-Hop</a:t>
            </a:r>
            <a:endParaRPr/>
          </a:p>
          <a:p>
            <a:pPr indent="-311150" lvl="0" marL="457200" rtl="0" algn="l">
              <a:spcBef>
                <a:spcPts val="0"/>
              </a:spcBef>
              <a:spcAft>
                <a:spcPts val="0"/>
              </a:spcAft>
              <a:buSzPts val="1300"/>
              <a:buChar char="●"/>
            </a:pPr>
            <a:r>
              <a:rPr lang="en"/>
              <a:t>Pop</a:t>
            </a:r>
            <a:endParaRPr/>
          </a:p>
          <a:p>
            <a:pPr indent="-311150" lvl="0" marL="457200" rtl="0" algn="l">
              <a:spcBef>
                <a:spcPts val="0"/>
              </a:spcBef>
              <a:spcAft>
                <a:spcPts val="0"/>
              </a:spcAft>
              <a:buSzPts val="1300"/>
              <a:buChar char="●"/>
            </a:pPr>
            <a:r>
              <a:rPr lang="en"/>
              <a:t>Experimental</a:t>
            </a:r>
            <a:endParaRPr/>
          </a:p>
          <a:p>
            <a:pPr indent="-311150" lvl="0" marL="457200" rtl="0" algn="l">
              <a:spcBef>
                <a:spcPts val="0"/>
              </a:spcBef>
              <a:spcAft>
                <a:spcPts val="0"/>
              </a:spcAft>
              <a:buSzPts val="1300"/>
              <a:buChar char="●"/>
            </a:pPr>
            <a:r>
              <a:rPr lang="en"/>
              <a:t>Folk</a:t>
            </a:r>
            <a:endParaRPr/>
          </a:p>
          <a:p>
            <a:pPr indent="-311150" lvl="0" marL="457200" rtl="0" algn="l">
              <a:spcBef>
                <a:spcPts val="0"/>
              </a:spcBef>
              <a:spcAft>
                <a:spcPts val="0"/>
              </a:spcAft>
              <a:buSzPts val="1300"/>
              <a:buChar char="●"/>
            </a:pPr>
            <a:r>
              <a:rPr lang="en"/>
              <a:t>Electronic</a:t>
            </a:r>
            <a:endParaRPr/>
          </a:p>
          <a:p>
            <a:pPr indent="-311150" lvl="0" marL="457200" rtl="0" algn="l">
              <a:spcBef>
                <a:spcPts val="0"/>
              </a:spcBef>
              <a:spcAft>
                <a:spcPts val="0"/>
              </a:spcAft>
              <a:buSzPts val="1300"/>
              <a:buChar char="●"/>
            </a:pPr>
            <a:r>
              <a:rPr lang="en"/>
              <a:t>Instrumental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