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7" r:id="rId7"/>
    <p:sldId id="272" r:id="rId8"/>
    <p:sldId id="274" r:id="rId9"/>
    <p:sldId id="275" r:id="rId10"/>
    <p:sldId id="273" r:id="rId11"/>
    <p:sldId id="277" r:id="rId12"/>
    <p:sldId id="278" r:id="rId13"/>
    <p:sldId id="279" r:id="rId14"/>
    <p:sldId id="276" r:id="rId15"/>
    <p:sldId id="280"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8" d="100"/>
          <a:sy n="78" d="100"/>
        </p:scale>
        <p:origin x="462" y="1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10-Apr-20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10-Apr-20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10-Apr-20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10-Apr-20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10-Apr-20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10-Apr-20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10-Apr-20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10-Apr-20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10-Apr-20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10-Apr-20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10-Apr-20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10-Apr-20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10-Apr-20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10-Apr-20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FR" dirty="0"/>
              <a:t>Soutenance du projet</a:t>
            </a:r>
          </a:p>
        </p:txBody>
      </p:sp>
      <p:sp>
        <p:nvSpPr>
          <p:cNvPr id="5" name="Subtitle 4"/>
          <p:cNvSpPr>
            <a:spLocks noGrp="1"/>
          </p:cNvSpPr>
          <p:nvPr>
            <p:ph type="subTitle" idx="1"/>
            <p:custDataLst>
              <p:tags r:id="rId2"/>
            </p:custDataLst>
          </p:nvPr>
        </p:nvSpPr>
        <p:spPr/>
        <p:txBody>
          <a:bodyPr/>
          <a:lstStyle/>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EB00-639B-4BA0-B1AA-A683FD069AF1}"/>
              </a:ext>
            </a:extLst>
          </p:cNvPr>
          <p:cNvSpPr>
            <a:spLocks noGrp="1"/>
          </p:cNvSpPr>
          <p:nvPr>
            <p:ph type="title"/>
            <p:custDataLst>
              <p:tags r:id="rId1"/>
            </p:custDataLst>
          </p:nvPr>
        </p:nvSpPr>
        <p:spPr/>
        <p:txBody>
          <a:bodyPr/>
          <a:lstStyle/>
          <a:p>
            <a:pPr algn="ctr"/>
            <a:r>
              <a:rPr lang="fr-FR" dirty="0"/>
              <a:t>Cause éventuelles d’échecs</a:t>
            </a:r>
          </a:p>
        </p:txBody>
      </p:sp>
      <p:sp>
        <p:nvSpPr>
          <p:cNvPr id="3" name="Content Placeholder 2">
            <a:extLst>
              <a:ext uri="{FF2B5EF4-FFF2-40B4-BE49-F238E27FC236}">
                <a16:creationId xmlns:a16="http://schemas.microsoft.com/office/drawing/2014/main" id="{E11655C8-8DE0-43CD-8E32-E79F0566881B}"/>
              </a:ext>
            </a:extLst>
          </p:cNvPr>
          <p:cNvSpPr>
            <a:spLocks noGrp="1"/>
          </p:cNvSpPr>
          <p:nvPr>
            <p:ph idx="1"/>
            <p:custDataLst>
              <p:tags r:id="rId2"/>
            </p:custDataLst>
          </p:nvPr>
        </p:nvSpPr>
        <p:spPr/>
        <p:txBody>
          <a:bodyPr/>
          <a:lstStyle/>
          <a:p>
            <a:r>
              <a:rPr lang="fr-FR" dirty="0"/>
              <a:t>Le site reste avant tout un site éducative. </a:t>
            </a:r>
          </a:p>
          <a:p>
            <a:r>
              <a:rPr lang="fr-FR" dirty="0"/>
              <a:t>Les utilisateur de bon fois doit adhéré à les actions qu’il ont choisi pour qu’il reste en bonne santé. </a:t>
            </a:r>
          </a:p>
          <a:p>
            <a:r>
              <a:rPr lang="fr-FR" dirty="0"/>
              <a:t>Les utilisateur doit faire des test en laboratoire qui coute de l’argent.</a:t>
            </a:r>
          </a:p>
          <a:p>
            <a:r>
              <a:rPr lang="fr-FR" dirty="0"/>
              <a:t>Le site aussi n’est pas soutenu par des professionnelles de la santé, donc l’avis du médecin doit être respecté.</a:t>
            </a:r>
          </a:p>
        </p:txBody>
      </p:sp>
    </p:spTree>
    <p:extLst>
      <p:ext uri="{BB962C8B-B14F-4D97-AF65-F5344CB8AC3E}">
        <p14:creationId xmlns:p14="http://schemas.microsoft.com/office/powerpoint/2010/main" val="99308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A204-BC65-414F-AD5A-0987CEB77EF0}"/>
              </a:ext>
            </a:extLst>
          </p:cNvPr>
          <p:cNvSpPr>
            <a:spLocks noGrp="1"/>
          </p:cNvSpPr>
          <p:nvPr>
            <p:ph type="title"/>
            <p:custDataLst>
              <p:tags r:id="rId1"/>
            </p:custDataLst>
          </p:nvPr>
        </p:nvSpPr>
        <p:spPr/>
        <p:txBody>
          <a:bodyPr/>
          <a:lstStyle/>
          <a:p>
            <a:pPr algn="ctr"/>
            <a:r>
              <a:rPr lang="fr-FR" dirty="0"/>
              <a:t>Présentation du site web </a:t>
            </a:r>
            <a:r>
              <a:rPr lang="fr-FR" dirty="0" err="1"/>
              <a:t>mosanté</a:t>
            </a:r>
            <a:endParaRPr lang="fr-FR" dirty="0"/>
          </a:p>
        </p:txBody>
      </p:sp>
    </p:spTree>
    <p:extLst>
      <p:ext uri="{BB962C8B-B14F-4D97-AF65-F5344CB8AC3E}">
        <p14:creationId xmlns:p14="http://schemas.microsoft.com/office/powerpoint/2010/main" val="80044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F970-0A93-486C-93AC-B8FCE3468A44}"/>
              </a:ext>
            </a:extLst>
          </p:cNvPr>
          <p:cNvSpPr>
            <a:spLocks noGrp="1"/>
          </p:cNvSpPr>
          <p:nvPr>
            <p:ph type="title"/>
            <p:custDataLst>
              <p:tags r:id="rId1"/>
            </p:custDataLst>
          </p:nvPr>
        </p:nvSpPr>
        <p:spPr/>
        <p:txBody>
          <a:bodyPr/>
          <a:lstStyle/>
          <a:p>
            <a:r>
              <a:rPr lang="fr-FR" dirty="0"/>
              <a:t>Conclusion</a:t>
            </a:r>
          </a:p>
        </p:txBody>
      </p:sp>
      <p:sp>
        <p:nvSpPr>
          <p:cNvPr id="3" name="Content Placeholder 2">
            <a:extLst>
              <a:ext uri="{FF2B5EF4-FFF2-40B4-BE49-F238E27FC236}">
                <a16:creationId xmlns:a16="http://schemas.microsoft.com/office/drawing/2014/main" id="{DA265F2D-0366-469D-B225-7CAD55852042}"/>
              </a:ext>
            </a:extLst>
          </p:cNvPr>
          <p:cNvSpPr>
            <a:spLocks noGrp="1"/>
          </p:cNvSpPr>
          <p:nvPr>
            <p:ph idx="1"/>
            <p:custDataLst>
              <p:tags r:id="rId2"/>
            </p:custDataLst>
          </p:nvPr>
        </p:nvSpPr>
        <p:spPr/>
        <p:txBody>
          <a:bodyPr/>
          <a:lstStyle/>
          <a:p>
            <a:pPr marL="0" indent="0" algn="just">
              <a:buNone/>
            </a:pPr>
            <a:r>
              <a:rPr lang="fr-FR" dirty="0"/>
              <a:t>Ce projet-là était un challenge depuis le commencement. J’ai mis en pratiques les différentes connaissances apprises que j’ai acquises dans plusieurs de mes classes en pratique. Ce fut une expérience enrichissante et stressant à la fois.</a:t>
            </a:r>
          </a:p>
          <a:p>
            <a:pPr marL="0" indent="0" algn="just">
              <a:buNone/>
            </a:pPr>
            <a:r>
              <a:rPr lang="fr-FR" dirty="0"/>
              <a:t> Il me reste encore beaucoup chose à apprendre pour approfondir mes connaissances pour qu’un jour je puisse mettre en valeur mes expériences en développement informatique.</a:t>
            </a:r>
          </a:p>
          <a:p>
            <a:pPr marL="0" indent="0" algn="just">
              <a:buNone/>
            </a:pPr>
            <a:r>
              <a:rPr lang="fr-FR" dirty="0"/>
              <a:t>Ce projet m’a donné un avant-gout de ce qu’il se passe en entreprise.</a:t>
            </a:r>
          </a:p>
          <a:p>
            <a:endParaRPr lang="fr-FR" dirty="0"/>
          </a:p>
        </p:txBody>
      </p:sp>
    </p:spTree>
    <p:extLst>
      <p:ext uri="{BB962C8B-B14F-4D97-AF65-F5344CB8AC3E}">
        <p14:creationId xmlns:p14="http://schemas.microsoft.com/office/powerpoint/2010/main" val="1032977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custDataLst>
              <p:tags r:id="rId1"/>
            </p:custDataLst>
          </p:nvPr>
        </p:nvSpPr>
        <p:spPr/>
        <p:txBody>
          <a:bodyPr/>
          <a:lstStyle/>
          <a:p>
            <a:pPr algn="ctr"/>
            <a:r>
              <a:rPr lang="en-US" dirty="0"/>
              <a:t>Tables des Mati</a:t>
            </a:r>
            <a:r>
              <a:rPr lang="fr-FR" dirty="0"/>
              <a:t>ères</a:t>
            </a:r>
            <a:endParaRPr lang="en-US" dirty="0"/>
          </a:p>
        </p:txBody>
      </p:sp>
      <p:sp>
        <p:nvSpPr>
          <p:cNvPr id="14" name="Content Placeholder 13"/>
          <p:cNvSpPr>
            <a:spLocks noGrp="1"/>
          </p:cNvSpPr>
          <p:nvPr>
            <p:ph idx="1"/>
            <p:custDataLst>
              <p:tags r:id="rId2"/>
            </p:custDataLst>
          </p:nvPr>
        </p:nvSpPr>
        <p:spPr/>
        <p:txBody>
          <a:bodyPr>
            <a:normAutofit fontScale="77500" lnSpcReduction="20000"/>
          </a:bodyPr>
          <a:lstStyle/>
          <a:p>
            <a:r>
              <a:rPr lang="fr-FR" dirty="0"/>
              <a:t>Titre</a:t>
            </a:r>
            <a:r>
              <a:rPr lang="en-US" dirty="0"/>
              <a:t> du </a:t>
            </a:r>
            <a:r>
              <a:rPr lang="fr-FR" dirty="0"/>
              <a:t>projet</a:t>
            </a:r>
          </a:p>
          <a:p>
            <a:r>
              <a:rPr lang="en-US" dirty="0" err="1"/>
              <a:t>Statistique</a:t>
            </a:r>
            <a:endParaRPr lang="en-US" dirty="0"/>
          </a:p>
          <a:p>
            <a:r>
              <a:rPr lang="fr-FR" dirty="0"/>
              <a:t>Définition</a:t>
            </a:r>
            <a:r>
              <a:rPr lang="en-US" dirty="0"/>
              <a:t> du </a:t>
            </a:r>
            <a:r>
              <a:rPr lang="fr-FR" dirty="0"/>
              <a:t>problème</a:t>
            </a:r>
            <a:endParaRPr lang="en-US" dirty="0"/>
          </a:p>
          <a:p>
            <a:r>
              <a:rPr lang="en-US" dirty="0"/>
              <a:t>S</a:t>
            </a:r>
            <a:r>
              <a:rPr lang="fr-FR" dirty="0" err="1"/>
              <a:t>olution</a:t>
            </a:r>
            <a:r>
              <a:rPr lang="fr-FR" dirty="0"/>
              <a:t> proposée</a:t>
            </a:r>
          </a:p>
          <a:p>
            <a:r>
              <a:rPr lang="en-US" dirty="0"/>
              <a:t>Les </a:t>
            </a:r>
            <a:r>
              <a:rPr lang="fr-FR" dirty="0"/>
              <a:t>problèmes</a:t>
            </a:r>
            <a:r>
              <a:rPr lang="en-US" dirty="0"/>
              <a:t> </a:t>
            </a:r>
            <a:r>
              <a:rPr lang="fr-FR" dirty="0"/>
              <a:t>rencontrés</a:t>
            </a:r>
          </a:p>
          <a:p>
            <a:r>
              <a:rPr lang="fr-FR" dirty="0"/>
              <a:t>Diagramme de Gantt</a:t>
            </a:r>
          </a:p>
          <a:p>
            <a:r>
              <a:rPr lang="en-US" dirty="0"/>
              <a:t>Les </a:t>
            </a:r>
            <a:r>
              <a:rPr lang="fr-FR" dirty="0"/>
              <a:t>intérêts du projet</a:t>
            </a:r>
          </a:p>
          <a:p>
            <a:r>
              <a:rPr lang="fr-FR" dirty="0"/>
              <a:t>Démonstration du site </a:t>
            </a:r>
          </a:p>
          <a:p>
            <a:r>
              <a:rPr lang="fr-FR" dirty="0"/>
              <a:t>Cause éventuelle d’échecs</a:t>
            </a:r>
          </a:p>
          <a:p>
            <a:r>
              <a:rPr lang="fr-FR" dirty="0"/>
              <a:t>Conclusion</a:t>
            </a:r>
            <a:endParaRPr lang="en-US" dirty="0"/>
          </a:p>
          <a:p>
            <a:endParaRPr lang="fr-FR" dirty="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fade">
                                      <p:cBhvr>
                                        <p:cTn id="28" dur="1000"/>
                                        <p:tgtEl>
                                          <p:spTgt spid="14">
                                            <p:txEl>
                                              <p:pRg st="3" end="3"/>
                                            </p:txEl>
                                          </p:spTgt>
                                        </p:tgtEl>
                                      </p:cBhvr>
                                    </p:animEffect>
                                    <p:anim calcmode="lin" valueType="num">
                                      <p:cBhvr>
                                        <p:cTn id="29"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Effect transition="in" filter="fade">
                                      <p:cBhvr>
                                        <p:cTn id="35" dur="1000"/>
                                        <p:tgtEl>
                                          <p:spTgt spid="14">
                                            <p:txEl>
                                              <p:pRg st="4" end="4"/>
                                            </p:txEl>
                                          </p:spTgt>
                                        </p:tgtEl>
                                      </p:cBhvr>
                                    </p:animEffect>
                                    <p:anim calcmode="lin" valueType="num">
                                      <p:cBhvr>
                                        <p:cTn id="36"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Effect transition="in" filter="fade">
                                      <p:cBhvr>
                                        <p:cTn id="42" dur="1000"/>
                                        <p:tgtEl>
                                          <p:spTgt spid="14">
                                            <p:txEl>
                                              <p:pRg st="5" end="5"/>
                                            </p:txEl>
                                          </p:spTgt>
                                        </p:tgtEl>
                                      </p:cBhvr>
                                    </p:animEffect>
                                    <p:anim calcmode="lin" valueType="num">
                                      <p:cBhvr>
                                        <p:cTn id="43"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Effect transition="in" filter="fade">
                                      <p:cBhvr>
                                        <p:cTn id="49" dur="1000"/>
                                        <p:tgtEl>
                                          <p:spTgt spid="14">
                                            <p:txEl>
                                              <p:pRg st="6" end="6"/>
                                            </p:txEl>
                                          </p:spTgt>
                                        </p:tgtEl>
                                      </p:cBhvr>
                                    </p:animEffect>
                                    <p:anim calcmode="lin" valueType="num">
                                      <p:cBhvr>
                                        <p:cTn id="5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xEl>
                                              <p:pRg st="7" end="7"/>
                                            </p:txEl>
                                          </p:spTgt>
                                        </p:tgtEl>
                                        <p:attrNameLst>
                                          <p:attrName>style.visibility</p:attrName>
                                        </p:attrNameLst>
                                      </p:cBhvr>
                                      <p:to>
                                        <p:strVal val="visible"/>
                                      </p:to>
                                    </p:set>
                                    <p:animEffect transition="in" filter="fade">
                                      <p:cBhvr>
                                        <p:cTn id="56" dur="1000"/>
                                        <p:tgtEl>
                                          <p:spTgt spid="14">
                                            <p:txEl>
                                              <p:pRg st="7" end="7"/>
                                            </p:txEl>
                                          </p:spTgt>
                                        </p:tgtEl>
                                      </p:cBhvr>
                                    </p:animEffect>
                                    <p:anim calcmode="lin" valueType="num">
                                      <p:cBhvr>
                                        <p:cTn id="57"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xEl>
                                              <p:pRg st="8" end="8"/>
                                            </p:txEl>
                                          </p:spTgt>
                                        </p:tgtEl>
                                        <p:attrNameLst>
                                          <p:attrName>style.visibility</p:attrName>
                                        </p:attrNameLst>
                                      </p:cBhvr>
                                      <p:to>
                                        <p:strVal val="visible"/>
                                      </p:to>
                                    </p:set>
                                    <p:animEffect transition="in" filter="fade">
                                      <p:cBhvr>
                                        <p:cTn id="63" dur="1000"/>
                                        <p:tgtEl>
                                          <p:spTgt spid="14">
                                            <p:txEl>
                                              <p:pRg st="8" end="8"/>
                                            </p:txEl>
                                          </p:spTgt>
                                        </p:tgtEl>
                                      </p:cBhvr>
                                    </p:animEffect>
                                    <p:anim calcmode="lin" valueType="num">
                                      <p:cBhvr>
                                        <p:cTn id="64"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xEl>
                                              <p:pRg st="9" end="9"/>
                                            </p:txEl>
                                          </p:spTgt>
                                        </p:tgtEl>
                                        <p:attrNameLst>
                                          <p:attrName>style.visibility</p:attrName>
                                        </p:attrNameLst>
                                      </p:cBhvr>
                                      <p:to>
                                        <p:strVal val="visible"/>
                                      </p:to>
                                    </p:set>
                                    <p:animEffect transition="in" filter="fade">
                                      <p:cBhvr>
                                        <p:cTn id="70" dur="1000"/>
                                        <p:tgtEl>
                                          <p:spTgt spid="14">
                                            <p:txEl>
                                              <p:pRg st="9" end="9"/>
                                            </p:txEl>
                                          </p:spTgt>
                                        </p:tgtEl>
                                      </p:cBhvr>
                                    </p:animEffect>
                                    <p:anim calcmode="lin" valueType="num">
                                      <p:cBhvr>
                                        <p:cTn id="71" dur="1000" fill="hold"/>
                                        <p:tgtEl>
                                          <p:spTgt spid="1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custDataLst>
              <p:tags r:id="rId1"/>
            </p:custDataLst>
          </p:nvPr>
        </p:nvSpPr>
        <p:spPr>
          <a:xfrm>
            <a:off x="1218882" y="477834"/>
            <a:ext cx="10360501" cy="1223963"/>
          </a:xfrm>
        </p:spPr>
        <p:txBody>
          <a:bodyPr/>
          <a:lstStyle/>
          <a:p>
            <a:pPr algn="ctr"/>
            <a:r>
              <a:rPr lang="fr-FR" dirty="0"/>
              <a:t>Titre</a:t>
            </a:r>
            <a:r>
              <a:rPr lang="en-US" dirty="0"/>
              <a:t> du </a:t>
            </a:r>
            <a:r>
              <a:rPr lang="fr-FR" dirty="0"/>
              <a:t>projet</a:t>
            </a:r>
            <a:endParaRPr lang="en-US" dirty="0"/>
          </a:p>
        </p:txBody>
      </p:sp>
      <p:sp>
        <p:nvSpPr>
          <p:cNvPr id="3" name="Content Placeholder 2">
            <a:extLst>
              <a:ext uri="{FF2B5EF4-FFF2-40B4-BE49-F238E27FC236}">
                <a16:creationId xmlns:a16="http://schemas.microsoft.com/office/drawing/2014/main" id="{7E6EC1D7-8464-4ABA-A8B7-84A966BFE4D4}"/>
              </a:ext>
            </a:extLst>
          </p:cNvPr>
          <p:cNvSpPr>
            <a:spLocks noGrp="1"/>
          </p:cNvSpPr>
          <p:nvPr>
            <p:ph idx="1"/>
            <p:custDataLst>
              <p:tags r:id="rId2"/>
            </p:custDataLst>
          </p:nvPr>
        </p:nvSpPr>
        <p:spPr/>
        <p:txBody>
          <a:bodyPr/>
          <a:lstStyle/>
          <a:p>
            <a:pPr marL="0" indent="0">
              <a:buNone/>
            </a:pPr>
            <a:r>
              <a:rPr lang="fr-FR" dirty="0"/>
              <a:t>Analyse et conception des interfaces (100% Responsive) pour une application mobile hybride : Thème Santé-Informatique.</a:t>
            </a:r>
          </a:p>
        </p:txBody>
      </p:sp>
    </p:spTree>
    <p:extLst>
      <p:ext uri="{BB962C8B-B14F-4D97-AF65-F5344CB8AC3E}">
        <p14:creationId xmlns:p14="http://schemas.microsoft.com/office/powerpoint/2010/main" val="1484811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20F0-DA37-4540-8B0E-6AA848621A4C}"/>
              </a:ext>
            </a:extLst>
          </p:cNvPr>
          <p:cNvSpPr>
            <a:spLocks noGrp="1"/>
          </p:cNvSpPr>
          <p:nvPr>
            <p:ph type="title"/>
            <p:custDataLst>
              <p:tags r:id="rId1"/>
            </p:custDataLst>
          </p:nvPr>
        </p:nvSpPr>
        <p:spPr/>
        <p:txBody>
          <a:bodyPr/>
          <a:lstStyle/>
          <a:p>
            <a:pPr algn="ctr"/>
            <a:r>
              <a:rPr lang="fr-FR" dirty="0"/>
              <a:t>Statistique</a:t>
            </a:r>
          </a:p>
        </p:txBody>
      </p:sp>
      <p:sp>
        <p:nvSpPr>
          <p:cNvPr id="3" name="Content Placeholder 2">
            <a:extLst>
              <a:ext uri="{FF2B5EF4-FFF2-40B4-BE49-F238E27FC236}">
                <a16:creationId xmlns:a16="http://schemas.microsoft.com/office/drawing/2014/main" id="{2876E887-9496-4635-8800-B55C2687A85E}"/>
              </a:ext>
            </a:extLst>
          </p:cNvPr>
          <p:cNvSpPr>
            <a:spLocks noGrp="1"/>
          </p:cNvSpPr>
          <p:nvPr>
            <p:ph idx="1"/>
            <p:custDataLst>
              <p:tags r:id="rId2"/>
            </p:custDataLst>
          </p:nvPr>
        </p:nvSpPr>
        <p:spPr/>
        <p:txBody>
          <a:bodyPr/>
          <a:lstStyle/>
          <a:p>
            <a:r>
              <a:rPr lang="fr-FR" dirty="0"/>
              <a:t>D’après une étude réalisé en 2015, il y a au moins 257, 422 personnes affecte par le diabète à l’ile Maurice.</a:t>
            </a:r>
          </a:p>
          <a:p>
            <a:r>
              <a:rPr lang="fr-FR" dirty="0"/>
              <a:t>Le diabète et les maladies chroniques associées représentent une menace pour la sécurité nationale à Maurice : près de la moitié de la population est déjà concernée, avec 40% des adultes qui sont diabétiques ou prédiabétiques.(2019) Article paru sur le mauricien.</a:t>
            </a:r>
          </a:p>
        </p:txBody>
      </p:sp>
    </p:spTree>
    <p:extLst>
      <p:ext uri="{BB962C8B-B14F-4D97-AF65-F5344CB8AC3E}">
        <p14:creationId xmlns:p14="http://schemas.microsoft.com/office/powerpoint/2010/main" val="336143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7F11-B39C-4500-A21E-79AB6259C98C}"/>
              </a:ext>
            </a:extLst>
          </p:cNvPr>
          <p:cNvSpPr>
            <a:spLocks noGrp="1"/>
          </p:cNvSpPr>
          <p:nvPr>
            <p:ph type="title"/>
            <p:custDataLst>
              <p:tags r:id="rId1"/>
            </p:custDataLst>
          </p:nvPr>
        </p:nvSpPr>
        <p:spPr/>
        <p:txBody>
          <a:bodyPr/>
          <a:lstStyle/>
          <a:p>
            <a:pPr algn="ctr"/>
            <a:r>
              <a:rPr lang="fr-FR" dirty="0"/>
              <a:t>Définition</a:t>
            </a:r>
            <a:r>
              <a:rPr lang="en-US" dirty="0"/>
              <a:t> du </a:t>
            </a:r>
            <a:r>
              <a:rPr lang="fr-FR" dirty="0"/>
              <a:t>problème</a:t>
            </a:r>
          </a:p>
        </p:txBody>
      </p:sp>
      <p:sp>
        <p:nvSpPr>
          <p:cNvPr id="3" name="Content Placeholder 2">
            <a:extLst>
              <a:ext uri="{FF2B5EF4-FFF2-40B4-BE49-F238E27FC236}">
                <a16:creationId xmlns:a16="http://schemas.microsoft.com/office/drawing/2014/main" id="{B397D1EB-40E1-48EC-84FF-AB6D8E149DC6}"/>
              </a:ext>
            </a:extLst>
          </p:cNvPr>
          <p:cNvSpPr>
            <a:spLocks noGrp="1"/>
          </p:cNvSpPr>
          <p:nvPr>
            <p:ph idx="1"/>
            <p:custDataLst>
              <p:tags r:id="rId2"/>
            </p:custDataLst>
          </p:nvPr>
        </p:nvSpPr>
        <p:spPr/>
        <p:txBody>
          <a:bodyPr/>
          <a:lstStyle/>
          <a:p>
            <a:r>
              <a:rPr lang="fr-FR" dirty="0"/>
              <a:t>Le diabète est une maladie qui doit être suivie de près constamment. Le suivi de la santé personnelle de chaque individu est considéré comme très important en raison de la multiplication des problèmes de santé dans le monde actuel. </a:t>
            </a:r>
          </a:p>
          <a:p>
            <a:r>
              <a:rPr lang="fr-FR" dirty="0"/>
              <a:t>Actuellement à Maurice il n’a pas vraiment de suivi appart d’aller consulté chez le médecin chaque 2 ou 3 mois pour y résoudre je propose un site web où ils auront un suivit plus concret</a:t>
            </a:r>
          </a:p>
        </p:txBody>
      </p:sp>
    </p:spTree>
    <p:extLst>
      <p:ext uri="{BB962C8B-B14F-4D97-AF65-F5344CB8AC3E}">
        <p14:creationId xmlns:p14="http://schemas.microsoft.com/office/powerpoint/2010/main" val="19939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67B9-4055-44F5-82F6-A458080B34E6}"/>
              </a:ext>
            </a:extLst>
          </p:cNvPr>
          <p:cNvSpPr>
            <a:spLocks noGrp="1"/>
          </p:cNvSpPr>
          <p:nvPr>
            <p:ph type="title"/>
            <p:custDataLst>
              <p:tags r:id="rId1"/>
            </p:custDataLst>
          </p:nvPr>
        </p:nvSpPr>
        <p:spPr/>
        <p:txBody>
          <a:bodyPr/>
          <a:lstStyle/>
          <a:p>
            <a:pPr algn="ctr"/>
            <a:r>
              <a:rPr lang="en-US" dirty="0"/>
              <a:t>S</a:t>
            </a:r>
            <a:r>
              <a:rPr lang="fr-FR" dirty="0" err="1"/>
              <a:t>olution</a:t>
            </a:r>
            <a:r>
              <a:rPr lang="fr-FR" dirty="0"/>
              <a:t> proposée</a:t>
            </a:r>
          </a:p>
        </p:txBody>
      </p:sp>
      <p:sp>
        <p:nvSpPr>
          <p:cNvPr id="3" name="Content Placeholder 2">
            <a:extLst>
              <a:ext uri="{FF2B5EF4-FFF2-40B4-BE49-F238E27FC236}">
                <a16:creationId xmlns:a16="http://schemas.microsoft.com/office/drawing/2014/main" id="{55D583DF-707E-497C-AAB1-37F7CC9DBB13}"/>
              </a:ext>
            </a:extLst>
          </p:cNvPr>
          <p:cNvSpPr>
            <a:spLocks noGrp="1"/>
          </p:cNvSpPr>
          <p:nvPr>
            <p:ph idx="1"/>
            <p:custDataLst>
              <p:tags r:id="rId2"/>
            </p:custDataLst>
          </p:nvPr>
        </p:nvSpPr>
        <p:spPr/>
        <p:txBody>
          <a:bodyPr/>
          <a:lstStyle/>
          <a:p>
            <a:pPr algn="just"/>
            <a:r>
              <a:rPr lang="fr-FR" dirty="0"/>
              <a:t>Développer les interfaces d’une application (qui dans le future pourra être développer comme une application Android) qui aideront les gens de prendre soins de soi-même afin d’éviter les visites répétées chez le docteur où des séjours à l’hôpital. Les utilisateurs seront éduqués sur les bases pour maintenir une bonne santé. L’application aura pour but d’éduquer ses utilisateurs en utilisant un système de points qui va rendre cela plaisant pour les utilisateurs. </a:t>
            </a:r>
          </a:p>
        </p:txBody>
      </p:sp>
    </p:spTree>
    <p:extLst>
      <p:ext uri="{BB962C8B-B14F-4D97-AF65-F5344CB8AC3E}">
        <p14:creationId xmlns:p14="http://schemas.microsoft.com/office/powerpoint/2010/main" val="80213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F53-B64E-424C-943B-DCF8E9B49DBC}"/>
              </a:ext>
            </a:extLst>
          </p:cNvPr>
          <p:cNvSpPr>
            <a:spLocks noGrp="1"/>
          </p:cNvSpPr>
          <p:nvPr>
            <p:ph type="title"/>
            <p:custDataLst>
              <p:tags r:id="rId1"/>
            </p:custDataLst>
          </p:nvPr>
        </p:nvSpPr>
        <p:spPr/>
        <p:txBody>
          <a:bodyPr/>
          <a:lstStyle/>
          <a:p>
            <a:pPr algn="ctr"/>
            <a:r>
              <a:rPr lang="en-US" dirty="0"/>
              <a:t>Les </a:t>
            </a:r>
            <a:r>
              <a:rPr lang="fr-FR" dirty="0"/>
              <a:t>problèmes</a:t>
            </a:r>
            <a:r>
              <a:rPr lang="en-US" dirty="0"/>
              <a:t> </a:t>
            </a:r>
            <a:r>
              <a:rPr lang="fr-FR" dirty="0"/>
              <a:t>rencontrés</a:t>
            </a:r>
          </a:p>
        </p:txBody>
      </p:sp>
      <p:sp>
        <p:nvSpPr>
          <p:cNvPr id="3" name="Content Placeholder 2">
            <a:extLst>
              <a:ext uri="{FF2B5EF4-FFF2-40B4-BE49-F238E27FC236}">
                <a16:creationId xmlns:a16="http://schemas.microsoft.com/office/drawing/2014/main" id="{1C1BB449-EE80-4C9F-8205-910FE1F0D0CA}"/>
              </a:ext>
            </a:extLst>
          </p:cNvPr>
          <p:cNvSpPr>
            <a:spLocks noGrp="1"/>
          </p:cNvSpPr>
          <p:nvPr>
            <p:ph idx="1"/>
            <p:custDataLst>
              <p:tags r:id="rId2"/>
            </p:custDataLst>
          </p:nvPr>
        </p:nvSpPr>
        <p:spPr/>
        <p:txBody>
          <a:bodyPr/>
          <a:lstStyle/>
          <a:p>
            <a:r>
              <a:rPr lang="en-US" dirty="0"/>
              <a:t>500</a:t>
            </a:r>
            <a:r>
              <a:rPr lang="fr-FR" dirty="0"/>
              <a:t> </a:t>
            </a:r>
            <a:r>
              <a:rPr lang="fr-FR" dirty="0" err="1"/>
              <a:t>internal</a:t>
            </a:r>
            <a:r>
              <a:rPr lang="fr-FR" dirty="0"/>
              <a:t> </a:t>
            </a:r>
            <a:r>
              <a:rPr lang="fr-FR" dirty="0" err="1"/>
              <a:t>error</a:t>
            </a:r>
            <a:r>
              <a:rPr lang="fr-FR" dirty="0"/>
              <a:t> pendant la création d’un nouveau compte ou en essayant de se connecter à son profile.</a:t>
            </a:r>
          </a:p>
          <a:p>
            <a:r>
              <a:rPr lang="fr-FR" dirty="0"/>
              <a:t>Les point calculé pour le score de santé n'étaient pas correctes.</a:t>
            </a:r>
          </a:p>
          <a:p>
            <a:r>
              <a:rPr lang="fr-FR" dirty="0"/>
              <a:t>Problème avec les </a:t>
            </a:r>
            <a:r>
              <a:rPr lang="fr-FR" dirty="0" err="1"/>
              <a:t>checkbox</a:t>
            </a:r>
            <a:endParaRPr lang="fr-FR" dirty="0"/>
          </a:p>
          <a:p>
            <a:r>
              <a:rPr lang="fr-FR" dirty="0"/>
              <a:t>Des difficultés en utilisant les </a:t>
            </a:r>
            <a:r>
              <a:rPr lang="fr-FR" dirty="0" err="1"/>
              <a:t>prepared</a:t>
            </a:r>
            <a:r>
              <a:rPr lang="fr-FR" dirty="0"/>
              <a:t> </a:t>
            </a:r>
            <a:r>
              <a:rPr lang="fr-FR" dirty="0" err="1"/>
              <a:t>statement</a:t>
            </a:r>
            <a:r>
              <a:rPr lang="fr-FR" dirty="0"/>
              <a:t>.</a:t>
            </a:r>
          </a:p>
        </p:txBody>
      </p:sp>
    </p:spTree>
    <p:extLst>
      <p:ext uri="{BB962C8B-B14F-4D97-AF65-F5344CB8AC3E}">
        <p14:creationId xmlns:p14="http://schemas.microsoft.com/office/powerpoint/2010/main" val="3188237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A70A-34AA-4C6A-AF0A-A3FC662045C6}"/>
              </a:ext>
            </a:extLst>
          </p:cNvPr>
          <p:cNvSpPr>
            <a:spLocks noGrp="1"/>
          </p:cNvSpPr>
          <p:nvPr>
            <p:ph type="title"/>
            <p:custDataLst>
              <p:tags r:id="rId1"/>
            </p:custDataLst>
          </p:nvPr>
        </p:nvSpPr>
        <p:spPr/>
        <p:txBody>
          <a:bodyPr/>
          <a:lstStyle/>
          <a:p>
            <a:r>
              <a:rPr lang="fr-FR" dirty="0"/>
              <a:t>Diagramme de Gantt</a:t>
            </a:r>
          </a:p>
        </p:txBody>
      </p:sp>
      <p:pic>
        <p:nvPicPr>
          <p:cNvPr id="3" name="Picture 2">
            <a:extLst>
              <a:ext uri="{FF2B5EF4-FFF2-40B4-BE49-F238E27FC236}">
                <a16:creationId xmlns:a16="http://schemas.microsoft.com/office/drawing/2014/main" id="{3AE6F580-0515-4BA6-BDCB-00448DEDE978}"/>
              </a:ext>
            </a:extLst>
          </p:cNvPr>
          <p:cNvPicPr>
            <a:picLocks noChangeAspect="1"/>
          </p:cNvPicPr>
          <p:nvPr>
            <p:custDataLst>
              <p:tags r:id="rId2"/>
            </p:custDataLst>
          </p:nvPr>
        </p:nvPicPr>
        <p:blipFill>
          <a:blip r:embed="rId4"/>
          <a:stretch>
            <a:fillRect/>
          </a:stretch>
        </p:blipFill>
        <p:spPr>
          <a:xfrm>
            <a:off x="1446212" y="1905000"/>
            <a:ext cx="9448800" cy="4343400"/>
          </a:xfrm>
          <a:prstGeom prst="rect">
            <a:avLst/>
          </a:prstGeom>
        </p:spPr>
      </p:pic>
    </p:spTree>
    <p:extLst>
      <p:ext uri="{BB962C8B-B14F-4D97-AF65-F5344CB8AC3E}">
        <p14:creationId xmlns:p14="http://schemas.microsoft.com/office/powerpoint/2010/main" val="41342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028D-7D3D-467D-8B4A-97152143715F}"/>
              </a:ext>
            </a:extLst>
          </p:cNvPr>
          <p:cNvSpPr>
            <a:spLocks noGrp="1"/>
          </p:cNvSpPr>
          <p:nvPr>
            <p:ph type="title"/>
            <p:custDataLst>
              <p:tags r:id="rId1"/>
            </p:custDataLst>
          </p:nvPr>
        </p:nvSpPr>
        <p:spPr/>
        <p:txBody>
          <a:bodyPr/>
          <a:lstStyle/>
          <a:p>
            <a:pPr algn="ctr"/>
            <a:r>
              <a:rPr lang="en-US" dirty="0"/>
              <a:t>Les </a:t>
            </a:r>
            <a:r>
              <a:rPr lang="fr-FR" dirty="0"/>
              <a:t>intérêt du projet</a:t>
            </a:r>
          </a:p>
        </p:txBody>
      </p:sp>
      <p:sp>
        <p:nvSpPr>
          <p:cNvPr id="3" name="Content Placeholder 2">
            <a:extLst>
              <a:ext uri="{FF2B5EF4-FFF2-40B4-BE49-F238E27FC236}">
                <a16:creationId xmlns:a16="http://schemas.microsoft.com/office/drawing/2014/main" id="{F99D6934-B51C-4B66-8184-415748F6AAF6}"/>
              </a:ext>
            </a:extLst>
          </p:cNvPr>
          <p:cNvSpPr>
            <a:spLocks noGrp="1"/>
          </p:cNvSpPr>
          <p:nvPr>
            <p:ph idx="1"/>
            <p:custDataLst>
              <p:tags r:id="rId2"/>
            </p:custDataLst>
          </p:nvPr>
        </p:nvSpPr>
        <p:spPr/>
        <p:txBody>
          <a:bodyPr/>
          <a:lstStyle/>
          <a:p>
            <a:r>
              <a:rPr lang="fr-FR" dirty="0"/>
              <a:t>Créé</a:t>
            </a:r>
            <a:r>
              <a:rPr lang="en-US" dirty="0"/>
              <a:t> </a:t>
            </a:r>
            <a:r>
              <a:rPr lang="fr-FR" dirty="0"/>
              <a:t>un site éducative</a:t>
            </a:r>
          </a:p>
          <a:p>
            <a:r>
              <a:rPr lang="fr-FR" dirty="0"/>
              <a:t>Contrôle du taux de glycémie, le bon et le mauvais cholestérol, l’hypertension  et son tour de taille.</a:t>
            </a:r>
          </a:p>
          <a:p>
            <a:endParaRPr lang="fr-FR" dirty="0"/>
          </a:p>
        </p:txBody>
      </p:sp>
    </p:spTree>
    <p:extLst>
      <p:ext uri="{BB962C8B-B14F-4D97-AF65-F5344CB8AC3E}">
        <p14:creationId xmlns:p14="http://schemas.microsoft.com/office/powerpoint/2010/main" val="245784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97</TotalTime>
  <Words>515</Words>
  <Application>Microsoft Office PowerPoint</Application>
  <PresentationFormat>Custom</PresentationFormat>
  <Paragraphs>41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Soutenance du projet</vt:lpstr>
      <vt:lpstr>Tables des Matières</vt:lpstr>
      <vt:lpstr>Titre du projet</vt:lpstr>
      <vt:lpstr>Statistique</vt:lpstr>
      <vt:lpstr>Définition du problème</vt:lpstr>
      <vt:lpstr>Solution proposée</vt:lpstr>
      <vt:lpstr>Les problèmes rencontrés</vt:lpstr>
      <vt:lpstr>Diagramme de Gantt</vt:lpstr>
      <vt:lpstr>Les intérêt du projet</vt:lpstr>
      <vt:lpstr>Cause éventuelles d’échecs</vt:lpstr>
      <vt:lpstr>Présentation du site web mosanté</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du projet</dc:title>
  <dc:creator>Kevin Roussety</dc:creator>
  <cp:lastModifiedBy>Kevin Roussety</cp:lastModifiedBy>
  <cp:revision>14</cp:revision>
  <dcterms:created xsi:type="dcterms:W3CDTF">2020-04-10T12:40:10Z</dcterms:created>
  <dcterms:modified xsi:type="dcterms:W3CDTF">2020-04-10T14:23:35Z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