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60" r:id="rId4"/>
    <p:sldId id="259" r:id="rId5"/>
    <p:sldId id="285" r:id="rId7"/>
    <p:sldId id="257" r:id="rId8"/>
    <p:sldId id="262" r:id="rId9"/>
    <p:sldId id="263" r:id="rId10"/>
    <p:sldId id="264" r:id="rId11"/>
    <p:sldId id="265" r:id="rId12"/>
    <p:sldId id="271" r:id="rId13"/>
    <p:sldId id="266" r:id="rId14"/>
    <p:sldId id="272" r:id="rId15"/>
    <p:sldId id="270" r:id="rId16"/>
    <p:sldId id="267" r:id="rId17"/>
    <p:sldId id="276" r:id="rId18"/>
    <p:sldId id="277" r:id="rId19"/>
    <p:sldId id="278" r:id="rId20"/>
    <p:sldId id="279" r:id="rId21"/>
    <p:sldId id="286" r:id="rId22"/>
    <p:sldId id="281" r:id="rId23"/>
    <p:sldId id="30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9.jpe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680"/>
            <a:ext cx="9144000" cy="1609725"/>
          </a:xfrm>
        </p:spPr>
        <p:txBody>
          <a:bodyPr>
            <a:normAutofit fontScale="90000"/>
          </a:bodyPr>
          <a:lstStyle/>
          <a:p>
            <a:br>
              <a:rPr lang="en-US" sz="3200" dirty="0"/>
            </a:br>
            <a:r>
              <a:rPr lang="en-US" sz="3600" dirty="0">
                <a:latin typeface="+mn-lt"/>
                <a:cs typeface="+mn-lt"/>
              </a:rPr>
              <a:t>Conception </a:t>
            </a:r>
            <a:r>
              <a:rPr lang="en-US" sz="3600" dirty="0"/>
              <a:t>d’un site web pour la promotion de la recherche à L’UDM</a:t>
            </a:r>
            <a:endParaRPr lang="en-US" sz="3600" dirty="0"/>
          </a:p>
        </p:txBody>
      </p:sp>
      <p:sp>
        <p:nvSpPr>
          <p:cNvPr id="3" name="Subtitle 2"/>
          <p:cNvSpPr>
            <a:spLocks noGrp="1"/>
          </p:cNvSpPr>
          <p:nvPr>
            <p:ph type="subTitle" idx="1"/>
          </p:nvPr>
        </p:nvSpPr>
        <p:spPr>
          <a:xfrm>
            <a:off x="1524000" y="3441065"/>
            <a:ext cx="9144000" cy="2306320"/>
          </a:xfrm>
        </p:spPr>
        <p:txBody>
          <a:bodyPr/>
          <a:lstStyle/>
          <a:p>
            <a:pPr algn="ctr"/>
            <a:r>
              <a:rPr lang="en-GB" altLang="en-US">
                <a:cs typeface="+mn-lt"/>
              </a:rPr>
              <a:t>Nom: Marie Désiré Jordi Seerungen</a:t>
            </a:r>
            <a:endParaRPr lang="en-GB" altLang="en-US">
              <a:cs typeface="+mn-lt"/>
            </a:endParaRPr>
          </a:p>
          <a:p>
            <a:pPr algn="ctr"/>
            <a:r>
              <a:rPr lang="en-GB" altLang="en-US">
                <a:cs typeface="+mn-lt"/>
              </a:rPr>
              <a:t>Date: 05/05/2020</a:t>
            </a:r>
            <a:endParaRPr lang="en-GB" altLang="en-US">
              <a:cs typeface="+mn-lt"/>
            </a:endParaRPr>
          </a:p>
          <a:p>
            <a:pPr algn="ctr"/>
            <a:r>
              <a:rPr lang="en-GB" altLang="en-US">
                <a:cs typeface="+mn-lt"/>
              </a:rPr>
              <a:t>Tuteur: Mr Shaad Ally Toofanee</a:t>
            </a:r>
            <a:endParaRPr lang="en-GB" altLang="en-US">
              <a:cs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 name="Picture 33" descr="Capture15"/>
          <p:cNvPicPr>
            <a:picLocks noChangeAspect="1"/>
          </p:cNvPicPr>
          <p:nvPr>
            <p:ph sz="half" idx="1"/>
          </p:nvPr>
        </p:nvPicPr>
        <p:blipFill>
          <a:blip r:embed="rId1"/>
          <a:stretch>
            <a:fillRect/>
          </a:stretch>
        </p:blipFill>
        <p:spPr>
          <a:xfrm>
            <a:off x="985520" y="1497965"/>
            <a:ext cx="8793480" cy="4305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789285" cy="4953000"/>
          </a:xfrm>
        </p:spPr>
        <p:txBody>
          <a:bodyPr/>
          <a:p>
            <a:pPr marL="0" indent="0">
              <a:buNone/>
            </a:pPr>
            <a:r>
              <a:rPr lang="en-GB" altLang="en-US"/>
              <a:t>2. Mail de confirmation</a:t>
            </a:r>
            <a:endParaRPr lang="en-GB" altLang="en-US"/>
          </a:p>
          <a:p>
            <a:pPr marL="0" indent="0">
              <a:buNone/>
            </a:pPr>
            <a:r>
              <a:rPr lang="en-GB" altLang="en-US" sz="2800"/>
              <a:t>Pour remedier a ce problème j’ai utilisés un mail avec un code géneré par PHP a quatre chiffre appeler vkey qui est attacher au mail.</a:t>
            </a:r>
            <a:endParaRPr lang="en-GB" altLang="en-US" sz="2800"/>
          </a:p>
          <a:p>
            <a:pPr marL="0" indent="0">
              <a:buNone/>
            </a:pPr>
            <a:r>
              <a:rPr lang="en-GB" altLang="en-US" sz="2800"/>
              <a:t>Ce code est récupérer par la fonction PHP GET dans une autre page. </a:t>
            </a:r>
            <a:endParaRPr lang="en-GB" altLang="en-US" sz="2800"/>
          </a:p>
          <a:p>
            <a:pPr marL="0" indent="0">
              <a:buNone/>
            </a:pPr>
            <a:r>
              <a:rPr lang="en-GB" altLang="en-US" sz="2800"/>
              <a:t>Le  système verifie si le code a 4 chiffre et alphabet est égale au vkey et donner accés au backend si la verification est completer.</a:t>
            </a:r>
            <a:endParaRPr lang="en-GB" altLang="en-US" sz="2800"/>
          </a:p>
          <a:p>
            <a:pPr marL="0" indent="0">
              <a:buNone/>
            </a:pPr>
            <a:endParaRPr lang="en-GB" alt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4338955" cy="4953000"/>
          </a:xfrm>
        </p:spPr>
        <p:txBody>
          <a:bodyPr/>
          <a:p>
            <a:pPr marL="0" indent="0">
              <a:buNone/>
            </a:pPr>
            <a:r>
              <a:rPr lang="en-GB" altLang="en-US" sz="2800">
                <a:sym typeface="+mn-ea"/>
              </a:rPr>
              <a:t>Partie du code php:</a:t>
            </a:r>
            <a:endParaRPr lang="en-GB" altLang="en-US"/>
          </a:p>
          <a:p>
            <a:endParaRPr lang="en-GB" altLang="en-US"/>
          </a:p>
        </p:txBody>
      </p:sp>
      <p:pic>
        <p:nvPicPr>
          <p:cNvPr id="34" name="Picture 34" descr="Capture16"/>
          <p:cNvPicPr>
            <a:picLocks noChangeAspect="1"/>
          </p:cNvPicPr>
          <p:nvPr>
            <p:ph sz="half" idx="2"/>
          </p:nvPr>
        </p:nvPicPr>
        <p:blipFill>
          <a:blip r:embed="rId1"/>
          <a:stretch>
            <a:fillRect/>
          </a:stretch>
        </p:blipFill>
        <p:spPr>
          <a:xfrm>
            <a:off x="2629535" y="1917065"/>
            <a:ext cx="6932295" cy="396430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GB" altLang="en-US" sz="2800"/>
              <a:t>Pour validate:</a:t>
            </a:r>
            <a:endParaRPr lang="en-GB" altLang="en-US"/>
          </a:p>
          <a:p>
            <a:pPr marL="0" indent="0">
              <a:buNone/>
            </a:pPr>
            <a:endParaRPr lang="en-GB" altLang="en-US"/>
          </a:p>
        </p:txBody>
      </p:sp>
      <p:pic>
        <p:nvPicPr>
          <p:cNvPr id="5" name="Picture 35" descr="Capture17"/>
          <p:cNvPicPr>
            <a:picLocks noChangeAspect="1"/>
          </p:cNvPicPr>
          <p:nvPr>
            <p:ph sz="half" idx="2"/>
          </p:nvPr>
        </p:nvPicPr>
        <p:blipFill>
          <a:blip r:embed="rId1"/>
          <a:stretch>
            <a:fillRect/>
          </a:stretch>
        </p:blipFill>
        <p:spPr>
          <a:xfrm>
            <a:off x="4445000" y="1182370"/>
            <a:ext cx="7036435" cy="44983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798175" cy="4953000"/>
          </a:xfrm>
        </p:spPr>
        <p:txBody>
          <a:bodyPr/>
          <a:p>
            <a:pPr marL="0" indent="0">
              <a:buNone/>
            </a:pPr>
            <a:r>
              <a:rPr lang="en-GB" altLang="en-US"/>
              <a:t>3. 500 Internal error</a:t>
            </a:r>
            <a:endParaRPr lang="en-GB" altLang="en-US"/>
          </a:p>
          <a:p>
            <a:pPr marL="0" indent="0">
              <a:buNone/>
            </a:pPr>
            <a:endParaRPr lang="en-GB" altLang="en-US" sz="2800"/>
          </a:p>
          <a:p>
            <a:pPr marL="0" indent="0">
              <a:buNone/>
            </a:pPr>
            <a:r>
              <a:rPr lang="en-US" sz="2800" dirty="0">
                <a:sym typeface="+mn-ea"/>
              </a:rPr>
              <a:t>500</a:t>
            </a:r>
            <a:r>
              <a:rPr lang="fr-FR" sz="2800" dirty="0">
                <a:sym typeface="+mn-ea"/>
              </a:rPr>
              <a:t> </a:t>
            </a:r>
            <a:r>
              <a:rPr lang="fr-FR" sz="2800" dirty="0" err="1">
                <a:sym typeface="+mn-ea"/>
              </a:rPr>
              <a:t>internal</a:t>
            </a:r>
            <a:r>
              <a:rPr lang="fr-FR" sz="2800" dirty="0">
                <a:sym typeface="+mn-ea"/>
              </a:rPr>
              <a:t> </a:t>
            </a:r>
            <a:r>
              <a:rPr lang="fr-FR" sz="2800" dirty="0" err="1">
                <a:sym typeface="+mn-ea"/>
              </a:rPr>
              <a:t>error</a:t>
            </a:r>
            <a:r>
              <a:rPr lang="fr-FR" sz="2800" dirty="0">
                <a:sym typeface="+mn-ea"/>
              </a:rPr>
              <a:t> pendant la création d’un nouveau compte ou en essayant de se connecter à son profile.</a:t>
            </a:r>
            <a:endParaRPr lang="en-GB"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831850"/>
            <a:ext cx="10972165" cy="5295900"/>
          </a:xfrm>
        </p:spPr>
        <p:txBody>
          <a:bodyPr/>
          <a:p>
            <a:pPr marL="0" indent="0">
              <a:buNone/>
            </a:pPr>
            <a:r>
              <a:rPr lang="en-GB" altLang="en-US"/>
              <a:t>4. Afficher un PDF</a:t>
            </a:r>
            <a:endParaRPr lang="en-GB" altLang="en-US"/>
          </a:p>
          <a:p>
            <a:pPr marL="0" indent="0">
              <a:buNone/>
            </a:pPr>
            <a:endParaRPr lang="en-GB" altLang="en-US"/>
          </a:p>
          <a:p>
            <a:pPr marL="0" indent="0">
              <a:buNone/>
            </a:pPr>
            <a:r>
              <a:rPr lang="en-GB" altLang="en-US" sz="2800"/>
              <a:t>Il est impossible d’insérer des document dans la base de données mais il est possible d’insérer le nom. J’ai utiliser la fonction php (move_uploaded_file(nom du repertoire present, nom du repertoire le document doit être)).</a:t>
            </a:r>
            <a:r>
              <a:rPr lang="en-GB" altLang="en-US"/>
              <a:t> </a:t>
            </a:r>
            <a:endParaRPr lang="en-GB" altLang="en-US"/>
          </a:p>
          <a:p>
            <a:pPr marL="0" indent="0">
              <a:buNone/>
            </a:pP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6" name="Picture 36" descr="Capture24"/>
          <p:cNvPicPr>
            <a:picLocks noChangeAspect="1"/>
          </p:cNvPicPr>
          <p:nvPr>
            <p:ph sz="half" idx="1"/>
          </p:nvPr>
        </p:nvPicPr>
        <p:blipFill>
          <a:blip r:embed="rId1"/>
          <a:stretch>
            <a:fillRect/>
          </a:stretch>
        </p:blipFill>
        <p:spPr>
          <a:xfrm>
            <a:off x="751205" y="1289050"/>
            <a:ext cx="5479415" cy="1820545"/>
          </a:xfrm>
          <a:prstGeom prst="rect">
            <a:avLst/>
          </a:prstGeom>
        </p:spPr>
      </p:pic>
      <p:pic>
        <p:nvPicPr>
          <p:cNvPr id="40" name="Picture 40" descr="Capture25"/>
          <p:cNvPicPr>
            <a:picLocks noChangeAspect="1"/>
          </p:cNvPicPr>
          <p:nvPr>
            <p:ph sz="half" idx="2"/>
          </p:nvPr>
        </p:nvPicPr>
        <p:blipFill>
          <a:blip r:embed="rId2"/>
          <a:stretch>
            <a:fillRect/>
          </a:stretch>
        </p:blipFill>
        <p:spPr>
          <a:xfrm>
            <a:off x="751205" y="3223895"/>
            <a:ext cx="7260590" cy="3081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609600" y="1174750"/>
            <a:ext cx="10972800" cy="4953000"/>
          </a:xfrm>
        </p:spPr>
        <p:txBody>
          <a:bodyPr/>
          <a:p>
            <a:pPr marL="0" indent="0">
              <a:buNone/>
            </a:pPr>
            <a:r>
              <a:rPr lang="en-GB" altLang="en-US" sz="2800"/>
              <a:t>Pour appeler le fichier j’utilise le code ci-dessous:</a:t>
            </a:r>
            <a:endParaRPr lang="en-GB" altLang="en-US"/>
          </a:p>
          <a:p>
            <a:endParaRPr lang="en-GB" altLang="en-US"/>
          </a:p>
        </p:txBody>
      </p:sp>
      <p:pic>
        <p:nvPicPr>
          <p:cNvPr id="41" name="Picture 41" descr="Capture26"/>
          <p:cNvPicPr>
            <a:picLocks noChangeAspect="1"/>
          </p:cNvPicPr>
          <p:nvPr>
            <p:ph sz="half" idx="2"/>
          </p:nvPr>
        </p:nvPicPr>
        <p:blipFill>
          <a:blip r:embed="rId1"/>
          <a:stretch>
            <a:fillRect/>
          </a:stretch>
        </p:blipFill>
        <p:spPr>
          <a:xfrm>
            <a:off x="746760" y="2215515"/>
            <a:ext cx="10548620" cy="13982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13435"/>
          </a:xfrm>
        </p:spPr>
        <p:txBody>
          <a:bodyPr/>
          <a:p>
            <a:r>
              <a:rPr lang="en-GB" altLang="en-US" sz="3200">
                <a:sym typeface="+mn-ea"/>
              </a:rPr>
              <a:t>Causes éventuelles d'échecs</a:t>
            </a:r>
            <a:endParaRPr lang="en-GB" altLang="en-US" sz="3200">
              <a:sym typeface="+mn-ea"/>
            </a:endParaRPr>
          </a:p>
        </p:txBody>
      </p:sp>
      <p:sp>
        <p:nvSpPr>
          <p:cNvPr id="3" name="Content Placeholder 2"/>
          <p:cNvSpPr>
            <a:spLocks noGrp="1"/>
          </p:cNvSpPr>
          <p:nvPr>
            <p:ph sz="half" idx="1"/>
          </p:nvPr>
        </p:nvSpPr>
        <p:spPr>
          <a:xfrm>
            <a:off x="609600" y="1174750"/>
            <a:ext cx="10972800" cy="4953000"/>
          </a:xfrm>
        </p:spPr>
        <p:txBody>
          <a:bodyPr/>
          <a:p>
            <a:pPr marL="0" indent="0">
              <a:buNone/>
            </a:pPr>
            <a:endParaRPr lang="fr-FR" sz="2800" dirty="0">
              <a:sym typeface="+mn-ea"/>
            </a:endParaRPr>
          </a:p>
          <a:p>
            <a:pPr marL="0" indent="0">
              <a:buNone/>
            </a:pPr>
            <a:r>
              <a:rPr lang="fr-FR" sz="2800" dirty="0">
                <a:sym typeface="+mn-ea"/>
              </a:rPr>
              <a:t>Le site reste avant tout un site </a:t>
            </a:r>
            <a:r>
              <a:rPr lang="en-GB" altLang="fr-FR" sz="2800" dirty="0">
                <a:sym typeface="+mn-ea"/>
              </a:rPr>
              <a:t>Universitaire</a:t>
            </a:r>
            <a:r>
              <a:rPr lang="fr-FR" sz="2800" dirty="0">
                <a:sym typeface="+mn-ea"/>
              </a:rPr>
              <a:t>. </a:t>
            </a:r>
            <a:endParaRPr lang="fr-FR" sz="2800" dirty="0">
              <a:sym typeface="+mn-ea"/>
            </a:endParaRPr>
          </a:p>
          <a:p>
            <a:pPr marL="0" indent="0">
              <a:buNone/>
            </a:pPr>
            <a:endParaRPr lang="fr-FR" sz="2800" dirty="0"/>
          </a:p>
          <a:p>
            <a:pPr marL="0" indent="0">
              <a:buNone/>
            </a:pPr>
            <a:r>
              <a:rPr lang="fr-FR" sz="2800" dirty="0">
                <a:sym typeface="+mn-ea"/>
              </a:rPr>
              <a:t>Les utilisateur d</a:t>
            </a:r>
            <a:r>
              <a:rPr lang="en-GB" altLang="fr-FR" sz="2800" dirty="0">
                <a:sym typeface="+mn-ea"/>
              </a:rPr>
              <a:t>u site doivent utilsés le site de bonne foie. </a:t>
            </a:r>
            <a:endParaRPr lang="en-GB" altLang="fr-FR" sz="2800" dirty="0">
              <a:sym typeface="+mn-ea"/>
            </a:endParaRPr>
          </a:p>
          <a:p>
            <a:pPr marL="0" indent="0">
              <a:buNone/>
            </a:pPr>
            <a:endParaRPr lang="fr-FR" sz="2800" dirty="0"/>
          </a:p>
          <a:p>
            <a:pPr marL="0" indent="0">
              <a:buNone/>
            </a:pPr>
            <a:r>
              <a:rPr lang="fr-FR" sz="2800" dirty="0">
                <a:sym typeface="+mn-ea"/>
              </a:rPr>
              <a:t>Le site aussi </a:t>
            </a:r>
            <a:r>
              <a:rPr lang="en-GB" altLang="fr-FR" sz="2800" dirty="0">
                <a:sym typeface="+mn-ea"/>
              </a:rPr>
              <a:t>est soutenu par des professionnel de la science.</a:t>
            </a:r>
            <a:endParaRPr lang="fr-FR" sz="2800" dirty="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a:p>
            <a:pPr marL="0" indent="0">
              <a:buNone/>
            </a:pPr>
            <a:endParaRPr lang="en-GB" alt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Subtitle 5"/>
          <p:cNvSpPr>
            <a:spLocks noGrp="1" noChangeArrowheads="1"/>
          </p:cNvSpPr>
          <p:nvPr>
            <p:ph type="subTitle" idx="1"/>
          </p:nvPr>
        </p:nvSpPr>
        <p:spPr>
          <a:xfrm>
            <a:off x="972185" y="1048385"/>
            <a:ext cx="10309860" cy="4842510"/>
          </a:xfrm>
        </p:spPr>
        <p:txBody>
          <a:bodyPr/>
          <a:p>
            <a:pPr algn="ctr"/>
            <a:endParaRPr lang="en-GB" altLang="en-US"/>
          </a:p>
          <a:p>
            <a:pPr algn="ctr"/>
            <a:endParaRPr lang="en-GB" altLang="en-US"/>
          </a:p>
          <a:p>
            <a:pPr algn="ctr"/>
            <a:r>
              <a:rPr lang="en-GB" altLang="en-US" sz="5400"/>
              <a:t>Démonstration du site</a:t>
            </a:r>
            <a:endParaRPr lang="en-GB" altLang="en-US"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9940"/>
          </a:xfrm>
        </p:spPr>
        <p:txBody>
          <a:bodyPr/>
          <a:p>
            <a:r>
              <a:rPr lang="en-GB" altLang="en-US" sz="3200"/>
              <a:t>Tables des Matières</a:t>
            </a:r>
            <a:endParaRPr lang="en-GB" altLang="en-US" sz="3200"/>
          </a:p>
        </p:txBody>
      </p:sp>
      <p:sp>
        <p:nvSpPr>
          <p:cNvPr id="3" name="Content Placeholder 2"/>
          <p:cNvSpPr>
            <a:spLocks noGrp="1"/>
          </p:cNvSpPr>
          <p:nvPr>
            <p:ph idx="1"/>
          </p:nvPr>
        </p:nvSpPr>
        <p:spPr>
          <a:xfrm>
            <a:off x="838200" y="1473835"/>
            <a:ext cx="10515600" cy="4703445"/>
          </a:xfrm>
        </p:spPr>
        <p:txBody>
          <a:bodyPr/>
          <a:p>
            <a:pPr>
              <a:buFont typeface="Arial" panose="020B0604020202020204" pitchFamily="34" charset="0"/>
              <a:buChar char="•"/>
            </a:pPr>
            <a:r>
              <a:rPr lang="en-GB" altLang="en-US" sz="2400"/>
              <a:t>Introduction</a:t>
            </a:r>
            <a:endParaRPr lang="en-GB" altLang="en-US" sz="2400"/>
          </a:p>
          <a:p>
            <a:pPr>
              <a:buFont typeface="Arial" panose="020B0604020202020204" pitchFamily="34" charset="0"/>
              <a:buChar char="•"/>
            </a:pPr>
            <a:r>
              <a:rPr lang="en-GB" altLang="en-US" sz="2400"/>
              <a:t>Definition du problème</a:t>
            </a:r>
            <a:endParaRPr lang="en-GB" altLang="en-US" sz="2400"/>
          </a:p>
          <a:p>
            <a:pPr>
              <a:buFont typeface="Arial" panose="020B0604020202020204" pitchFamily="34" charset="0"/>
              <a:buChar char="•"/>
            </a:pPr>
            <a:r>
              <a:rPr lang="en-GB" altLang="en-US" sz="2400"/>
              <a:t>Comment résourdre ce problème</a:t>
            </a:r>
            <a:endParaRPr lang="en-GB" altLang="en-US" sz="2400"/>
          </a:p>
          <a:p>
            <a:pPr>
              <a:buFont typeface="Arial" panose="020B0604020202020204" pitchFamily="34" charset="0"/>
              <a:buChar char="•"/>
            </a:pPr>
            <a:r>
              <a:rPr lang="en-GB" altLang="en-US" sz="2400"/>
              <a:t>Etapes d'analyse système et de réalisation</a:t>
            </a:r>
            <a:endParaRPr lang="en-GB" altLang="en-US" sz="2400"/>
          </a:p>
          <a:p>
            <a:pPr>
              <a:buFont typeface="Arial" panose="020B0604020202020204" pitchFamily="34" charset="0"/>
              <a:buChar char="•"/>
            </a:pPr>
            <a:r>
              <a:rPr lang="en-GB" altLang="en-US" sz="2400"/>
              <a:t>Difficultés rencontrés</a:t>
            </a:r>
            <a:endParaRPr lang="en-GB" altLang="en-US" sz="2400"/>
          </a:p>
          <a:p>
            <a:pPr>
              <a:buFont typeface="Arial" panose="020B0604020202020204" pitchFamily="34" charset="0"/>
              <a:buChar char="•"/>
            </a:pPr>
            <a:r>
              <a:rPr lang="en-GB" altLang="en-US" sz="2400"/>
              <a:t>Démonstration du site</a:t>
            </a:r>
            <a:endParaRPr lang="en-GB" altLang="en-US" sz="2400"/>
          </a:p>
          <a:p>
            <a:pPr>
              <a:buFont typeface="Arial" panose="020B0604020202020204" pitchFamily="34" charset="0"/>
              <a:buChar char="•"/>
            </a:pPr>
            <a:r>
              <a:rPr lang="en-GB" altLang="en-US" sz="2400"/>
              <a:t>Causes éventuelles d'échecs</a:t>
            </a:r>
            <a:endParaRPr lang="en-GB" altLang="en-US" sz="2400"/>
          </a:p>
          <a:p>
            <a:pPr>
              <a:buFont typeface="Arial" panose="020B0604020202020204" pitchFamily="34" charset="0"/>
              <a:buChar char="•"/>
            </a:pPr>
            <a:r>
              <a:rPr lang="en-GB" altLang="en-US" sz="2400"/>
              <a:t>Conclusions</a:t>
            </a:r>
            <a:endParaRPr lang="en-GB" altLang="en-US"/>
          </a:p>
          <a:p>
            <a:endParaRPr lang="en-GB" altLang="en-US"/>
          </a:p>
          <a:p>
            <a:endParaRPr lang="en-GB"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t>Conclusions</a:t>
            </a:r>
            <a:endParaRPr lang="en-GB" altLang="en-US"/>
          </a:p>
        </p:txBody>
      </p:sp>
      <p:sp>
        <p:nvSpPr>
          <p:cNvPr id="3" name="Content Placeholder 2"/>
          <p:cNvSpPr>
            <a:spLocks noGrp="1"/>
          </p:cNvSpPr>
          <p:nvPr>
            <p:ph sz="half" idx="1"/>
          </p:nvPr>
        </p:nvSpPr>
        <p:spPr>
          <a:xfrm>
            <a:off x="609600" y="1174750"/>
            <a:ext cx="10972800" cy="4953000"/>
          </a:xfrm>
        </p:spPr>
        <p:txBody>
          <a:bodyPr/>
          <a:p>
            <a:pPr marL="0" indent="0">
              <a:buNone/>
            </a:pPr>
            <a:r>
              <a:rPr lang="en-GB" altLang="en-US" sz="2800"/>
              <a:t>Le résultat final contient donc bien les informations nécessaires sur la page d’accueil, des liens permettant d’être rediriges vers des pages avec des listes d’information récupères depuis la base de donnes. Pour le backend toutes les fonctionnalités demander ont êtes implémenter.</a:t>
            </a:r>
            <a:endParaRPr lang="en-GB" altLang="en-US" sz="2800"/>
          </a:p>
          <a:p>
            <a:pPr marL="0" indent="0">
              <a:buNone/>
            </a:pPr>
            <a:endParaRPr lang="en-GB" altLang="en-US" sz="2800"/>
          </a:p>
          <a:p>
            <a:pPr marL="0" indent="0">
              <a:buNone/>
            </a:pPr>
            <a:r>
              <a:rPr lang="en-GB" altLang="en-US" sz="2800"/>
              <a:t>Il reste encore beaucoup d’améliorations à apporter au site. Le but à la fin du projet d'être utilises par l’université.</a:t>
            </a:r>
            <a:endParaRPr lang="en-GB" altLang="en-US" sz="2800"/>
          </a:p>
          <a:p>
            <a:pPr marL="0" indent="0">
              <a:buNone/>
            </a:pPr>
            <a:endParaRPr lang="en-GB"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t>References</a:t>
            </a:r>
            <a:endParaRPr lang="en-GB" altLang="en-US" sz="3200"/>
          </a:p>
        </p:txBody>
      </p:sp>
      <p:sp>
        <p:nvSpPr>
          <p:cNvPr id="3" name="Content Placeholder 2"/>
          <p:cNvSpPr>
            <a:spLocks noGrp="1"/>
          </p:cNvSpPr>
          <p:nvPr>
            <p:ph sz="half" idx="1"/>
          </p:nvPr>
        </p:nvSpPr>
        <p:spPr>
          <a:xfrm>
            <a:off x="609600" y="1174750"/>
            <a:ext cx="10973435" cy="4953000"/>
          </a:xfrm>
        </p:spPr>
        <p:txBody>
          <a:bodyPr/>
          <a:p>
            <a:r>
              <a:rPr lang="en-GB" altLang="en-US" sz="2800"/>
              <a:t>https://www.journaldunet.fr/web-tech/developpement/1202927-comment-integrer-un-pdf-dans-une-page-html/</a:t>
            </a:r>
            <a:endParaRPr lang="en-GB" altLang="en-US" sz="2800"/>
          </a:p>
          <a:p>
            <a:r>
              <a:rPr lang="en-GB" altLang="en-US" sz="2800"/>
              <a:t>https://www.youtube.com/watch?v=LXQfEFEfFcM&amp;t=1s</a:t>
            </a:r>
            <a:endParaRPr lang="en-GB" altLang="en-US" sz="2800"/>
          </a:p>
          <a:p>
            <a:r>
              <a:rPr lang="en-GB" altLang="en-US" sz="2800"/>
              <a:t>https://www.php.net/manual/en/function.move-uploaded-file.php</a:t>
            </a:r>
            <a:endParaRPr lang="en-GB" altLang="en-US" sz="2800"/>
          </a:p>
          <a:p>
            <a:endParaRPr lang="en-GB" altLang="en-US" sz="2800"/>
          </a:p>
          <a:p>
            <a:endParaRPr lang="en-GB" alt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89940"/>
          </a:xfrm>
        </p:spPr>
        <p:txBody>
          <a:bodyPr/>
          <a:p>
            <a:r>
              <a:rPr lang="en-GB" altLang="en-US" sz="3200"/>
              <a:t>Introduction</a:t>
            </a:r>
            <a:endParaRPr lang="en-GB" altLang="en-US" sz="3200"/>
          </a:p>
        </p:txBody>
      </p:sp>
      <p:sp>
        <p:nvSpPr>
          <p:cNvPr id="3" name="Content Placeholder 2"/>
          <p:cNvSpPr>
            <a:spLocks noGrp="1"/>
          </p:cNvSpPr>
          <p:nvPr>
            <p:ph idx="1"/>
          </p:nvPr>
        </p:nvSpPr>
        <p:spPr>
          <a:xfrm>
            <a:off x="838200" y="1372235"/>
            <a:ext cx="10515600" cy="4805045"/>
          </a:xfrm>
        </p:spPr>
        <p:txBody>
          <a:bodyPr/>
          <a:p>
            <a:pPr marL="0" indent="0">
              <a:buNone/>
            </a:pPr>
            <a:r>
              <a:rPr lang="en-GB" altLang="en-US" sz="2400">
                <a:sym typeface="+mn-ea"/>
              </a:rPr>
              <a:t>Dans l'ère ou nous vivons l'informatique utilisés comme outil de soutien dans les domaines scientifiques connait une evolution constante. </a:t>
            </a:r>
            <a:endParaRPr lang="en-GB" altLang="en-US" sz="2400">
              <a:sym typeface="+mn-ea"/>
            </a:endParaRPr>
          </a:p>
          <a:p>
            <a:pPr marL="0" indent="0">
              <a:buNone/>
            </a:pPr>
            <a:endParaRPr lang="en-GB" altLang="en-US" sz="2400"/>
          </a:p>
          <a:p>
            <a:pPr marL="0" indent="0">
              <a:buNone/>
            </a:pPr>
            <a:r>
              <a:rPr lang="en-GB" altLang="en-US" sz="2400">
                <a:sym typeface="+mn-ea"/>
              </a:rPr>
              <a:t>Etant essentiel pour ces secteurs, nous développons toujours de nouvelles méthodes plus rapides, plus fiables afin de faciliter le travail des chercheurs.</a:t>
            </a:r>
            <a:endParaRPr lang="en-GB" altLang="en-US" sz="2400">
              <a:sym typeface="+mn-ea"/>
            </a:endParaRPr>
          </a:p>
          <a:p>
            <a:pPr marL="0" indent="0">
              <a:buNone/>
            </a:pPr>
            <a:endParaRPr lang="en-GB" altLang="en-US" sz="2400"/>
          </a:p>
          <a:p>
            <a:pPr marL="0" indent="0">
              <a:buNone/>
            </a:pPr>
            <a:r>
              <a:rPr lang="en-GB" altLang="en-US" sz="2400">
                <a:sym typeface="+mn-ea"/>
              </a:rPr>
              <a:t>Les universités commence a développer a leur tours de nouvelles méthodes pour permettre aux chercheur d’avoir un environnement plus adéquat pour effectuer leurs recherches.</a:t>
            </a:r>
            <a:r>
              <a:rPr lang="en-GB" altLang="en-US" sz="2800">
                <a:sym typeface="+mn-ea"/>
              </a:rPr>
              <a:t> </a:t>
            </a:r>
            <a:endParaRPr lang="en-GB" alt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81380"/>
            <a:ext cx="10972800" cy="213995"/>
          </a:xfrm>
        </p:spPr>
        <p:txBody>
          <a:bodyPr/>
          <a:p>
            <a:r>
              <a:rPr lang="en-GB" altLang="en-US" sz="3200">
                <a:sym typeface="+mn-ea"/>
              </a:rPr>
              <a:t>Definition du problème</a:t>
            </a:r>
            <a:br>
              <a:rPr lang="en-GB" altLang="en-US"/>
            </a:br>
            <a:endParaRPr lang="en-GB" altLang="en-US"/>
          </a:p>
        </p:txBody>
      </p:sp>
      <p:sp>
        <p:nvSpPr>
          <p:cNvPr id="3" name="Content Placeholder 2"/>
          <p:cNvSpPr>
            <a:spLocks noGrp="1"/>
          </p:cNvSpPr>
          <p:nvPr>
            <p:ph idx="1"/>
          </p:nvPr>
        </p:nvSpPr>
        <p:spPr>
          <a:xfrm>
            <a:off x="609600" y="1005840"/>
            <a:ext cx="10972800" cy="5121910"/>
          </a:xfrm>
        </p:spPr>
        <p:txBody>
          <a:bodyPr/>
          <a:p>
            <a:pPr marL="0" indent="0" algn="l">
              <a:buNone/>
            </a:pPr>
            <a:endParaRPr lang="en-GB" altLang="en-US" sz="2400"/>
          </a:p>
          <a:p>
            <a:pPr marL="0" indent="0" algn="l">
              <a:buNone/>
            </a:pPr>
            <a:r>
              <a:rPr lang="en-GB" altLang="en-US" sz="2400"/>
              <a:t>Il y a un manque d'espace pour que les chercheurs puisse publiés leur documents de recherche (articles, thèses, recherche).</a:t>
            </a:r>
            <a:endParaRPr lang="en-GB" altLang="en-US" sz="2400"/>
          </a:p>
          <a:p>
            <a:pPr marL="0" indent="0" algn="l">
              <a:buNone/>
            </a:pPr>
            <a:endParaRPr lang="en-GB" altLang="en-US" sz="2400"/>
          </a:p>
          <a:p>
            <a:pPr marL="0" indent="0" algn="l">
              <a:buNone/>
            </a:pPr>
            <a:r>
              <a:rPr lang="en-GB" altLang="en-US" sz="2400"/>
              <a:t>Manque d'espace pour s'informer des nouveautés (actualités et évènements ) créer par l'Université des Mascareignes.</a:t>
            </a:r>
            <a:endParaRPr lang="en-GB" altLang="en-US" sz="2400"/>
          </a:p>
          <a:p>
            <a:pPr marL="0" indent="0" algn="l">
              <a:buNone/>
            </a:pPr>
            <a:endParaRPr lang="en-GB" altLang="en-US" sz="2400"/>
          </a:p>
          <a:p>
            <a:pPr marL="0" indent="0" algn="l">
              <a:buNone/>
            </a:pPr>
            <a:r>
              <a:rPr lang="en-GB" altLang="en-US" sz="2400"/>
              <a:t>Manque d'espace pour se documenter sur les chercheurs et prendre prendre contact avec eux.</a:t>
            </a:r>
            <a:endParaRPr lang="en-GB" altLang="en-US" sz="2800"/>
          </a:p>
          <a:p>
            <a:pPr marL="0" indent="0">
              <a:buNone/>
            </a:pPr>
            <a:endParaRPr lang="en-GB" altLang="en-US" sz="2800"/>
          </a:p>
          <a:p>
            <a:pPr marL="0" indent="0">
              <a:buNone/>
            </a:pPr>
            <a:endParaRPr lang="en-GB" alt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63600"/>
          </a:xfrm>
        </p:spPr>
        <p:txBody>
          <a:bodyPr/>
          <a:p>
            <a:r>
              <a:rPr lang="en-GB" altLang="en-US" sz="3200">
                <a:sym typeface="+mn-ea"/>
              </a:rPr>
              <a:t>Comment résourdre ce problème</a:t>
            </a:r>
            <a:endParaRPr lang="en-GB" altLang="en-US" sz="3200">
              <a:sym typeface="+mn-ea"/>
            </a:endParaRPr>
          </a:p>
        </p:txBody>
      </p:sp>
      <p:sp>
        <p:nvSpPr>
          <p:cNvPr id="3" name="Content Placeholder 2"/>
          <p:cNvSpPr>
            <a:spLocks noGrp="1"/>
          </p:cNvSpPr>
          <p:nvPr>
            <p:ph idx="1"/>
          </p:nvPr>
        </p:nvSpPr>
        <p:spPr>
          <a:xfrm>
            <a:off x="838200" y="1399540"/>
            <a:ext cx="10515600" cy="4629785"/>
          </a:xfrm>
        </p:spPr>
        <p:txBody>
          <a:bodyPr/>
          <a:p>
            <a:pPr marL="0" indent="0">
              <a:buNone/>
            </a:pPr>
            <a:r>
              <a:rPr lang="en-GB" altLang="en-US" sz="2800"/>
              <a:t>Développer un site dynamique qui permettera aux chercheurs de partager leur documents de recherche, communiquer entre eux et ainsi collaborer pour faire des projets communs. </a:t>
            </a:r>
            <a:endParaRPr lang="en-GB" altLang="en-US" sz="2800"/>
          </a:p>
          <a:p>
            <a:pPr marL="0" indent="0">
              <a:buNone/>
            </a:pPr>
            <a:endParaRPr lang="en-GB" altLang="en-US" sz="2800"/>
          </a:p>
          <a:p>
            <a:pPr marL="0" indent="0">
              <a:buNone/>
            </a:pPr>
            <a:r>
              <a:rPr lang="en-GB" altLang="en-US" sz="2800"/>
              <a:t>Il y aura aussi la posibilités de s'informer des dernières nouveautés mis par l'Université des Mascareignes.</a:t>
            </a:r>
            <a:endParaRPr lang="en-GB" altLang="en-US" sz="2800"/>
          </a:p>
          <a:p>
            <a:pPr marL="0" indent="0">
              <a:buNone/>
            </a:pPr>
            <a:endParaRPr lang="en-GB" altLang="en-US" sz="2800"/>
          </a:p>
          <a:p>
            <a:pPr marL="0" indent="0">
              <a:buNone/>
            </a:pPr>
            <a:r>
              <a:rPr lang="en-GB" altLang="en-US" sz="2800">
                <a:sym typeface="+mn-ea"/>
              </a:rPr>
              <a:t>Il sera également possible de voir les profils des chercheurs et aussi prendre contact avec eux si le besoin s’impose.</a:t>
            </a:r>
            <a:endParaRPr lang="en-GB" altLang="en-US"/>
          </a:p>
          <a:p>
            <a:pPr marL="0" indent="0">
              <a:buNone/>
            </a:pPr>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3200">
                <a:sym typeface="+mn-ea"/>
              </a:rPr>
              <a:t>Etapes d'analyse système et de réalisation</a:t>
            </a:r>
            <a:endParaRPr lang="en-GB" altLang="en-US" sz="3200">
              <a:sym typeface="+mn-ea"/>
            </a:endParaRPr>
          </a:p>
        </p:txBody>
      </p:sp>
      <p:sp>
        <p:nvSpPr>
          <p:cNvPr id="3" name="Content Placeholder 2"/>
          <p:cNvSpPr>
            <a:spLocks noGrp="1"/>
          </p:cNvSpPr>
          <p:nvPr>
            <p:ph sz="half" idx="1"/>
          </p:nvPr>
        </p:nvSpPr>
        <p:spPr>
          <a:xfrm>
            <a:off x="609600" y="1174750"/>
            <a:ext cx="10972165" cy="4953000"/>
          </a:xfrm>
        </p:spPr>
        <p:txBody>
          <a:bodyPr/>
          <a:p>
            <a:pPr marL="0" indent="0">
              <a:buNone/>
            </a:pPr>
            <a:r>
              <a:rPr lang="en-GB" altLang="en-US" sz="2800"/>
              <a:t>1.1 Description du système avec UML</a:t>
            </a:r>
            <a:endParaRPr lang="en-GB" altLang="en-US" sz="2800"/>
          </a:p>
          <a:p>
            <a:pPr marL="0" indent="0">
              <a:buNone/>
            </a:pPr>
            <a:endParaRPr lang="en-GB" altLang="en-US" sz="2800"/>
          </a:p>
          <a:p>
            <a:pPr marL="0" indent="0">
              <a:buNone/>
            </a:pPr>
            <a:r>
              <a:rPr lang="en-GB" altLang="en-US" sz="2800"/>
              <a:t>Acteurs:</a:t>
            </a:r>
            <a:endParaRPr lang="en-GB" altLang="en-US" sz="2800"/>
          </a:p>
          <a:p>
            <a:pPr algn="l"/>
            <a:r>
              <a:rPr lang="en-GB" altLang="en-US" sz="2800"/>
              <a:t>Internaute</a:t>
            </a:r>
            <a:endParaRPr lang="en-GB" altLang="en-US" sz="2800"/>
          </a:p>
          <a:p>
            <a:pPr algn="l"/>
            <a:r>
              <a:rPr lang="en-GB" altLang="en-US" sz="2800"/>
              <a:t>Internaute connecté</a:t>
            </a:r>
            <a:endParaRPr lang="en-GB" altLang="en-US" sz="2800"/>
          </a:p>
          <a:p>
            <a:pPr algn="l"/>
            <a:r>
              <a:rPr lang="en-GB" altLang="en-US" sz="2800"/>
              <a:t>Chercheur</a:t>
            </a:r>
            <a:endParaRPr lang="en-GB" altLang="en-US" sz="2800"/>
          </a:p>
          <a:p>
            <a:pPr algn="l"/>
            <a:r>
              <a:rPr lang="en-GB" altLang="en-US" sz="2800"/>
              <a:t>Administrateur</a:t>
            </a:r>
            <a:endParaRPr lang="en-GB"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786765"/>
            <a:ext cx="10972800" cy="5340985"/>
          </a:xfrm>
        </p:spPr>
        <p:txBody>
          <a:bodyPr/>
          <a:p>
            <a:pPr marL="0" indent="0">
              <a:buNone/>
            </a:pPr>
            <a:endParaRPr lang="en-GB" altLang="en-US" sz="2800"/>
          </a:p>
          <a:p>
            <a:endParaRPr lang="en-GB" altLang="en-US" sz="2000"/>
          </a:p>
          <a:p>
            <a:pPr marL="0" indent="0">
              <a:buNone/>
            </a:pPr>
            <a:endParaRPr lang="en-GB" altLang="en-US" sz="2000"/>
          </a:p>
        </p:txBody>
      </p:sp>
      <p:pic>
        <p:nvPicPr>
          <p:cNvPr id="4" name="Picture 1"/>
          <p:cNvPicPr>
            <a:picLocks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2159000" y="913130"/>
            <a:ext cx="7578725" cy="50882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marL="0" indent="0">
              <a:buNone/>
            </a:pPr>
            <a:r>
              <a:rPr lang="en-GB" altLang="en-US" sz="2800"/>
              <a:t>1.2 Base de données</a:t>
            </a:r>
            <a:endParaRPr lang="en-GB" altLang="en-US" sz="2800"/>
          </a:p>
        </p:txBody>
      </p:sp>
      <p:pic>
        <p:nvPicPr>
          <p:cNvPr id="4" name="Picture 2" descr="Capture21"/>
          <p:cNvPicPr>
            <a:picLocks noChangeAspect="1"/>
          </p:cNvPicPr>
          <p:nvPr>
            <p:ph sz="half" idx="2"/>
          </p:nvPr>
        </p:nvPicPr>
        <p:blipFill>
          <a:blip r:embed="rId1"/>
          <a:stretch>
            <a:fillRect/>
          </a:stretch>
        </p:blipFill>
        <p:spPr>
          <a:xfrm>
            <a:off x="4953635" y="1059180"/>
            <a:ext cx="6638290" cy="43605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758190"/>
          </a:xfrm>
        </p:spPr>
        <p:txBody>
          <a:bodyPr/>
          <a:p>
            <a:r>
              <a:rPr lang="en-GB" altLang="en-US" sz="3200">
                <a:sym typeface="+mn-ea"/>
              </a:rPr>
              <a:t>Difficultés rencontrés</a:t>
            </a:r>
            <a:endParaRPr lang="en-GB" altLang="en-US" sz="3200">
              <a:sym typeface="+mn-ea"/>
            </a:endParaRPr>
          </a:p>
        </p:txBody>
      </p:sp>
      <p:sp>
        <p:nvSpPr>
          <p:cNvPr id="3" name="Content Placeholder 2"/>
          <p:cNvSpPr>
            <a:spLocks noGrp="1"/>
          </p:cNvSpPr>
          <p:nvPr>
            <p:ph sz="half" idx="1"/>
          </p:nvPr>
        </p:nvSpPr>
        <p:spPr>
          <a:xfrm>
            <a:off x="609600" y="1174750"/>
            <a:ext cx="10733405" cy="4953000"/>
          </a:xfrm>
        </p:spPr>
        <p:txBody>
          <a:bodyPr/>
          <a:p>
            <a:pPr marL="0" indent="0">
              <a:buNone/>
            </a:pPr>
            <a:r>
              <a:rPr lang="en-GB" altLang="en-US" sz="2800"/>
              <a:t>1. Connecté different utilisataires</a:t>
            </a:r>
            <a:endParaRPr lang="en-GB" altLang="en-US" sz="2800"/>
          </a:p>
          <a:p>
            <a:pPr marL="0" indent="0">
              <a:buNone/>
            </a:pPr>
            <a:r>
              <a:rPr lang="en-GB" altLang="en-US" sz="2800"/>
              <a:t>A l’origine j’avais créer 3 trois differentes tables: users, chercheur, admin. Mais en essayant de les connectés j’ai eu des problèmes.</a:t>
            </a:r>
            <a:endParaRPr lang="en-GB" altLang="en-US" sz="2800"/>
          </a:p>
          <a:p>
            <a:pPr marL="0" indent="0">
              <a:buNone/>
            </a:pPr>
            <a:endParaRPr lang="en-GB" altLang="en-US" sz="2800"/>
          </a:p>
          <a:p>
            <a:pPr marL="0" indent="0">
              <a:buNone/>
            </a:pPr>
            <a:r>
              <a:rPr lang="en-GB" altLang="en-US" sz="2800"/>
              <a:t>Pour contourné ce problème et de connectés les differentes utilisateurs une table allusers a était crée avec une clé primaire id et un colonne type_user. (type_user peut être: user, chercheur et admin)</a:t>
            </a:r>
            <a:endParaRPr lang="en-GB" altLang="en-US" sz="2800"/>
          </a:p>
        </p:txBody>
      </p:sp>
    </p:spTree>
  </p:cSld>
  <p:clrMapOvr>
    <a:masterClrMapping/>
  </p:clrMapOvr>
  <p:transition/>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3824</Words>
  <Application>WPS Presentation</Application>
  <PresentationFormat>Widescreen</PresentationFormat>
  <Paragraphs>126</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Arial</vt:lpstr>
      <vt:lpstr>SimSun</vt:lpstr>
      <vt:lpstr>Wingdings</vt:lpstr>
      <vt:lpstr>Microsoft YaHei</vt:lpstr>
      <vt:lpstr>Arial Unicode MS</vt:lpstr>
      <vt:lpstr>Calibri</vt:lpstr>
      <vt:lpstr>Gear Drives</vt:lpstr>
      <vt:lpstr> Conception d’un site web pour la promotion de la recherche à L’UDM</vt:lpstr>
      <vt:lpstr>Tables des Matières</vt:lpstr>
      <vt:lpstr>Introduction</vt:lpstr>
      <vt:lpstr>Definition du problème </vt:lpstr>
      <vt:lpstr>Comment résourdre ce problème</vt:lpstr>
      <vt:lpstr>Etapes d'analyse système et de réalisation</vt:lpstr>
      <vt:lpstr>PowerPoint 演示文稿</vt:lpstr>
      <vt:lpstr>PowerPoint 演示文稿</vt:lpstr>
      <vt:lpstr>Difficultés rencontrés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Causes éventuelles d'échecs</vt:lpstr>
      <vt:lpstr>PowerPoint 演示文稿</vt:lpstr>
      <vt:lpstr>Conclusions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_x000B_Conception d’un site web pour la promotion de la recherche à L’UDM</dc:title>
  <dc:creator/>
  <cp:lastModifiedBy>User</cp:lastModifiedBy>
  <cp:revision>18</cp:revision>
  <dcterms:created xsi:type="dcterms:W3CDTF">2020-04-10T19:09:00Z</dcterms:created>
  <dcterms:modified xsi:type="dcterms:W3CDTF">2020-05-05T13:19:35Z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2057-11.2.0.9327</vt:lpwstr>
  </property>
</Properties>
</file>