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0" r:id="rId4"/>
    <p:sldId id="259" r:id="rId5"/>
    <p:sldId id="285" r:id="rId7"/>
    <p:sldId id="257" r:id="rId8"/>
    <p:sldId id="303" r:id="rId9"/>
    <p:sldId id="305" r:id="rId10"/>
    <p:sldId id="262" r:id="rId11"/>
    <p:sldId id="263" r:id="rId12"/>
    <p:sldId id="264" r:id="rId13"/>
    <p:sldId id="323" r:id="rId14"/>
    <p:sldId id="326" r:id="rId15"/>
    <p:sldId id="327" r:id="rId16"/>
    <p:sldId id="325" r:id="rId17"/>
    <p:sldId id="324" r:id="rId18"/>
    <p:sldId id="328" r:id="rId19"/>
    <p:sldId id="329" r:id="rId20"/>
    <p:sldId id="330" r:id="rId21"/>
    <p:sldId id="331" r:id="rId22"/>
    <p:sldId id="265" r:id="rId23"/>
    <p:sldId id="271" r:id="rId24"/>
    <p:sldId id="266" r:id="rId25"/>
    <p:sldId id="272" r:id="rId26"/>
    <p:sldId id="270" r:id="rId27"/>
    <p:sldId id="267" r:id="rId28"/>
    <p:sldId id="276" r:id="rId29"/>
    <p:sldId id="277" r:id="rId30"/>
    <p:sldId id="278" r:id="rId31"/>
    <p:sldId id="332" r:id="rId32"/>
    <p:sldId id="333" r:id="rId33"/>
    <p:sldId id="279" r:id="rId34"/>
    <p:sldId id="286" r:id="rId35"/>
    <p:sldId id="304" r:id="rId36"/>
    <p:sldId id="281" r:id="rId37"/>
    <p:sldId id="30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jpeg"/><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jpeg"/><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609725"/>
          </a:xfrm>
        </p:spPr>
        <p:txBody>
          <a:bodyPr>
            <a:normAutofit fontScale="90000"/>
          </a:bodyPr>
          <a:lstStyle/>
          <a:p>
            <a:br>
              <a:rPr lang="en-US" sz="3200" dirty="0"/>
            </a:br>
            <a:r>
              <a:rPr lang="en-US" sz="3600" dirty="0">
                <a:latin typeface="+mn-lt"/>
                <a:cs typeface="+mn-lt"/>
              </a:rPr>
              <a:t>Conception </a:t>
            </a:r>
            <a:r>
              <a:rPr lang="en-US" sz="3600" dirty="0"/>
              <a:t>d’un site web pour la promotion de la recherche à L’UDM</a:t>
            </a:r>
            <a:endParaRPr lang="en-US" sz="3600" dirty="0"/>
          </a:p>
        </p:txBody>
      </p:sp>
      <p:sp>
        <p:nvSpPr>
          <p:cNvPr id="3" name="Subtitle 2"/>
          <p:cNvSpPr>
            <a:spLocks noGrp="1"/>
          </p:cNvSpPr>
          <p:nvPr>
            <p:ph type="subTitle" idx="1"/>
          </p:nvPr>
        </p:nvSpPr>
        <p:spPr>
          <a:xfrm>
            <a:off x="1524000" y="3441065"/>
            <a:ext cx="9144000" cy="2306320"/>
          </a:xfrm>
        </p:spPr>
        <p:txBody>
          <a:bodyPr/>
          <a:lstStyle/>
          <a:p>
            <a:pPr algn="ctr"/>
            <a:r>
              <a:rPr lang="en-GB" altLang="en-US">
                <a:cs typeface="+mn-lt"/>
              </a:rPr>
              <a:t>Nom: Marie Désiré Jordi Seerungen</a:t>
            </a:r>
            <a:endParaRPr lang="en-GB" altLang="en-US">
              <a:cs typeface="+mn-lt"/>
            </a:endParaRPr>
          </a:p>
          <a:p>
            <a:pPr algn="ctr"/>
            <a:r>
              <a:rPr lang="en-GB" altLang="en-US">
                <a:cs typeface="+mn-lt"/>
              </a:rPr>
              <a:t>Date: 05/05/2020</a:t>
            </a:r>
            <a:endParaRPr lang="en-GB" altLang="en-US">
              <a:cs typeface="+mn-lt"/>
            </a:endParaRPr>
          </a:p>
          <a:p>
            <a:pPr algn="ctr"/>
            <a:r>
              <a:rPr lang="en-GB" altLang="en-US">
                <a:cs typeface="+mn-lt"/>
              </a:rPr>
              <a:t>Tuteur: Mr Shaad Ally Toofanee</a:t>
            </a:r>
            <a:endParaRPr lang="en-GB" altLang="en-US">
              <a:cs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GB" altLang="en-US" sz="2800"/>
              <a:t>1.2 Base de données</a:t>
            </a:r>
            <a:endParaRPr lang="en-GB" altLang="en-US" sz="2800"/>
          </a:p>
        </p:txBody>
      </p:sp>
      <p:pic>
        <p:nvPicPr>
          <p:cNvPr id="5" name="Content Placeholder 4" descr="BDD1"/>
          <p:cNvPicPr>
            <a:picLocks noChangeAspect="1"/>
          </p:cNvPicPr>
          <p:nvPr>
            <p:ph sz="half" idx="2"/>
          </p:nvPr>
        </p:nvPicPr>
        <p:blipFill>
          <a:blip r:embed="rId1"/>
          <a:stretch>
            <a:fillRect/>
          </a:stretch>
        </p:blipFill>
        <p:spPr>
          <a:xfrm>
            <a:off x="4331335" y="694055"/>
            <a:ext cx="7390130" cy="52082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sym typeface="+mn-ea"/>
              </a:rPr>
              <a:t>6. Ameliorations ajoutées</a:t>
            </a:r>
            <a:endParaRPr lang="en-GB" altLang="en-US" sz="3200">
              <a:sym typeface="+mn-ea"/>
            </a:endParaRPr>
          </a:p>
        </p:txBody>
      </p:sp>
      <p:sp>
        <p:nvSpPr>
          <p:cNvPr id="3" name="Content Placeholder 2"/>
          <p:cNvSpPr>
            <a:spLocks noGrp="1"/>
          </p:cNvSpPr>
          <p:nvPr>
            <p:ph sz="half" idx="1"/>
          </p:nvPr>
        </p:nvSpPr>
        <p:spPr>
          <a:xfrm>
            <a:off x="609600" y="1034415"/>
            <a:ext cx="10795000" cy="5415915"/>
          </a:xfrm>
        </p:spPr>
        <p:txBody>
          <a:bodyPr/>
          <a:p>
            <a:pPr marL="571500" indent="-571500">
              <a:buFont typeface="+mj-lt"/>
              <a:buAutoNum type="romanUcPeriod"/>
            </a:pPr>
            <a:r>
              <a:rPr lang="en-GB" altLang="en-US" sz="2800"/>
              <a:t>Cookies</a:t>
            </a:r>
            <a:endParaRPr lang="en-GB" altLang="en-US" sz="2800"/>
          </a:p>
          <a:p>
            <a:pPr marL="571500" indent="-571500">
              <a:buFont typeface="+mj-lt"/>
              <a:buAutoNum type="romanUcPeriod"/>
            </a:pPr>
            <a:endParaRPr lang="en-GB" altLang="en-US" sz="2800"/>
          </a:p>
          <a:p>
            <a:pPr marL="571500" indent="-571500">
              <a:buFont typeface="+mj-lt"/>
              <a:buAutoNum type="romanUcPeriod"/>
            </a:pPr>
            <a:r>
              <a:rPr lang="en-GB" altLang="en-US" sz="2800"/>
              <a:t>Newsletter</a:t>
            </a:r>
            <a:endParaRPr lang="en-GB" altLang="en-US" sz="2800"/>
          </a:p>
          <a:p>
            <a:pPr marL="571500" indent="-571500">
              <a:buFont typeface="+mj-lt"/>
              <a:buAutoNum type="romanUcPeriod"/>
            </a:pPr>
            <a:endParaRPr lang="en-GB" altLang="en-US" sz="2800"/>
          </a:p>
          <a:p>
            <a:pPr marL="571500" indent="-571500">
              <a:buFont typeface="+mj-lt"/>
              <a:buAutoNum type="romanUcPeriod"/>
            </a:pPr>
            <a:r>
              <a:rPr lang="en-GB" altLang="en-US" sz="2800"/>
              <a:t>A new backend (user, chercheur, admin) for better user interface</a:t>
            </a:r>
            <a:endParaRPr lang="en-GB" altLang="en-US" sz="2800"/>
          </a:p>
          <a:p>
            <a:pPr marL="571500" indent="-571500">
              <a:buFont typeface="+mj-lt"/>
              <a:buAutoNum type="romanUcPeriod"/>
            </a:pPr>
            <a:endParaRPr lang="en-GB" altLang="en-US" sz="2800"/>
          </a:p>
          <a:p>
            <a:pPr marL="571500" indent="-571500">
              <a:buFont typeface="+mj-lt"/>
              <a:buAutoNum type="romanUcPeriod"/>
            </a:pPr>
            <a:r>
              <a:rPr lang="en-GB" altLang="en-US" sz="2800"/>
              <a:t>Nouvelle base de données</a:t>
            </a:r>
            <a:endParaRPr lang="en-GB" altLang="en-US" sz="2800"/>
          </a:p>
          <a:p>
            <a:pPr marL="571500" indent="-571500">
              <a:buFont typeface="+mj-lt"/>
              <a:buAutoNum type="romanUcPeriod"/>
            </a:pPr>
            <a:endParaRPr lang="en-GB" altLang="en-US" sz="2800"/>
          </a:p>
          <a:p>
            <a:pPr marL="571500" indent="-571500">
              <a:buFont typeface="+mj-lt"/>
              <a:buAutoNum type="romanUcPeriod"/>
            </a:pPr>
            <a:r>
              <a:rPr lang="en-GB" altLang="en-US" sz="2800"/>
              <a:t>Image et PDF responsive</a:t>
            </a:r>
            <a:endParaRPr lang="en-GB" altLang="en-US"/>
          </a:p>
          <a:p>
            <a:pPr marL="0" indent="0">
              <a:buNone/>
            </a:pPr>
            <a:endParaRPr lang="en-GB" altLang="en-US"/>
          </a:p>
          <a:p>
            <a:pPr marL="0" indent="0">
              <a:buNone/>
            </a:pP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t>I. Cookies</a:t>
            </a:r>
            <a:endParaRPr lang="en-GB" altLang="en-US" sz="3200"/>
          </a:p>
        </p:txBody>
      </p:sp>
      <p:sp>
        <p:nvSpPr>
          <p:cNvPr id="3" name="Content Placeholder 2"/>
          <p:cNvSpPr>
            <a:spLocks noGrp="1"/>
          </p:cNvSpPr>
          <p:nvPr>
            <p:ph sz="half" idx="1"/>
          </p:nvPr>
        </p:nvSpPr>
        <p:spPr>
          <a:xfrm>
            <a:off x="609600" y="1174750"/>
            <a:ext cx="10687685" cy="4953000"/>
          </a:xfrm>
        </p:spPr>
        <p:txBody>
          <a:bodyPr/>
          <a:p>
            <a:r>
              <a:rPr lang="en-GB" altLang="en-US" sz="2800"/>
              <a:t>L'utilisation des cookies dans mon site permettera aux utlisateur de se logger sans besoin de re-insérer leur indentifiants. </a:t>
            </a:r>
            <a:endParaRPr lang="en-GB" altLang="en-US" sz="2800"/>
          </a:p>
          <a:p>
            <a:endParaRPr lang="en-GB" altLang="en-US" sz="2800"/>
          </a:p>
          <a:p>
            <a:r>
              <a:rPr lang="en-GB" altLang="en-US" sz="2800"/>
              <a:t>Pour utiliser les cookies l'utilisateur devra cocher la case Remember me.</a:t>
            </a:r>
            <a:endParaRPr lang="en-GB"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login1"/>
          <p:cNvPicPr>
            <a:picLocks noChangeAspect="1"/>
          </p:cNvPicPr>
          <p:nvPr>
            <p:ph sz="half" idx="1"/>
          </p:nvPr>
        </p:nvPicPr>
        <p:blipFill>
          <a:blip r:embed="rId1"/>
          <a:stretch>
            <a:fillRect/>
          </a:stretch>
        </p:blipFill>
        <p:spPr>
          <a:xfrm>
            <a:off x="1272540" y="1174750"/>
            <a:ext cx="4058285" cy="4953000"/>
          </a:xfrm>
          <a:prstGeom prst="rect">
            <a:avLst/>
          </a:prstGeom>
          <a:noFill/>
          <a:ln w="9525">
            <a:noFill/>
          </a:ln>
        </p:spPr>
      </p:pic>
      <p:pic>
        <p:nvPicPr>
          <p:cNvPr id="6" name="Content Placeholder 5" descr="login2"/>
          <p:cNvPicPr>
            <a:picLocks noChangeAspect="1"/>
          </p:cNvPicPr>
          <p:nvPr>
            <p:ph sz="half" idx="2"/>
          </p:nvPr>
        </p:nvPicPr>
        <p:blipFill>
          <a:blip r:embed="rId2"/>
          <a:stretch>
            <a:fillRect/>
          </a:stretch>
        </p:blipFill>
        <p:spPr>
          <a:xfrm>
            <a:off x="6932295" y="1174750"/>
            <a:ext cx="3914140" cy="495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II. Newsletter</a:t>
            </a:r>
            <a:endParaRPr lang="en-GB" altLang="en-US"/>
          </a:p>
        </p:txBody>
      </p:sp>
      <p:sp>
        <p:nvSpPr>
          <p:cNvPr id="3" name="Content Placeholder 2"/>
          <p:cNvSpPr>
            <a:spLocks noGrp="1"/>
          </p:cNvSpPr>
          <p:nvPr>
            <p:ph sz="half" idx="1"/>
          </p:nvPr>
        </p:nvSpPr>
        <p:spPr/>
        <p:txBody>
          <a:bodyPr/>
          <a:p>
            <a:r>
              <a:rPr lang="en-GB" altLang="en-US"/>
              <a:t>Le newsletter est très pratique car elle permet de recupérer les email des utilisateur et de les envoyer des dernières nouveautés.</a:t>
            </a:r>
            <a:endParaRPr lang="en-GB" altLang="en-US"/>
          </a:p>
        </p:txBody>
      </p:sp>
      <p:pic>
        <p:nvPicPr>
          <p:cNvPr id="5" name="Content Placeholder 4" descr="newsletter"/>
          <p:cNvPicPr>
            <a:picLocks noChangeAspect="1"/>
          </p:cNvPicPr>
          <p:nvPr>
            <p:ph sz="half" idx="2"/>
          </p:nvPr>
        </p:nvPicPr>
        <p:blipFill>
          <a:blip r:embed="rId1"/>
          <a:stretch>
            <a:fillRect/>
          </a:stretch>
        </p:blipFill>
        <p:spPr>
          <a:xfrm>
            <a:off x="6197600" y="1421130"/>
            <a:ext cx="5384800" cy="43122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t>III. </a:t>
            </a:r>
            <a:r>
              <a:rPr lang="en-GB" altLang="en-US" sz="3200">
                <a:sym typeface="+mn-ea"/>
              </a:rPr>
              <a:t>A new backend for better user interface</a:t>
            </a:r>
            <a:r>
              <a:rPr lang="en-GB" altLang="en-US"/>
              <a:t> </a:t>
            </a:r>
            <a:endParaRPr lang="en-GB" altLang="en-US"/>
          </a:p>
        </p:txBody>
      </p:sp>
      <p:sp>
        <p:nvSpPr>
          <p:cNvPr id="3" name="Content Placeholder 2"/>
          <p:cNvSpPr>
            <a:spLocks noGrp="1"/>
          </p:cNvSpPr>
          <p:nvPr>
            <p:ph sz="half" idx="1"/>
          </p:nvPr>
        </p:nvSpPr>
        <p:spPr/>
        <p:txBody>
          <a:bodyPr/>
          <a:p>
            <a:r>
              <a:rPr lang="en-GB" altLang="en-US"/>
              <a:t>Pour utilisateur</a:t>
            </a:r>
            <a:endParaRPr lang="en-GB" altLang="en-US"/>
          </a:p>
        </p:txBody>
      </p:sp>
      <p:pic>
        <p:nvPicPr>
          <p:cNvPr id="5" name="Content Placeholder 4" descr="user1"/>
          <p:cNvPicPr>
            <a:picLocks noChangeAspect="1"/>
          </p:cNvPicPr>
          <p:nvPr>
            <p:ph sz="half" idx="2"/>
          </p:nvPr>
        </p:nvPicPr>
        <p:blipFill>
          <a:blip r:embed="rId1"/>
          <a:stretch>
            <a:fillRect/>
          </a:stretch>
        </p:blipFill>
        <p:spPr>
          <a:xfrm>
            <a:off x="4568825" y="1487805"/>
            <a:ext cx="7291705" cy="4508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GB" altLang="en-US"/>
          </a:p>
        </p:txBody>
      </p:sp>
      <p:sp>
        <p:nvSpPr>
          <p:cNvPr id="3" name="Content Placeholder 2"/>
          <p:cNvSpPr>
            <a:spLocks noGrp="1"/>
          </p:cNvSpPr>
          <p:nvPr>
            <p:ph sz="half" idx="1"/>
          </p:nvPr>
        </p:nvSpPr>
        <p:spPr/>
        <p:txBody>
          <a:bodyPr/>
          <a:p>
            <a:r>
              <a:rPr lang="en-GB" altLang="en-US"/>
              <a:t>Pour chercheur</a:t>
            </a:r>
            <a:endParaRPr lang="en-GB" altLang="en-US"/>
          </a:p>
        </p:txBody>
      </p:sp>
      <p:pic>
        <p:nvPicPr>
          <p:cNvPr id="5" name="Content Placeholder 4" descr="chercheur1"/>
          <p:cNvPicPr>
            <a:picLocks noChangeAspect="1"/>
          </p:cNvPicPr>
          <p:nvPr>
            <p:ph sz="half" idx="2"/>
          </p:nvPr>
        </p:nvPicPr>
        <p:blipFill>
          <a:blip r:embed="rId1"/>
          <a:stretch>
            <a:fillRect/>
          </a:stretch>
        </p:blipFill>
        <p:spPr>
          <a:xfrm>
            <a:off x="4681220" y="1454785"/>
            <a:ext cx="6993255" cy="43935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r>
              <a:rPr lang="en-GB" altLang="en-US"/>
              <a:t>Pour admin</a:t>
            </a:r>
            <a:endParaRPr lang="en-GB" altLang="en-US"/>
          </a:p>
        </p:txBody>
      </p:sp>
      <p:pic>
        <p:nvPicPr>
          <p:cNvPr id="5" name="Content Placeholder 4" descr="admin1"/>
          <p:cNvPicPr>
            <a:picLocks noChangeAspect="1"/>
          </p:cNvPicPr>
          <p:nvPr>
            <p:ph sz="half" idx="2"/>
          </p:nvPr>
        </p:nvPicPr>
        <p:blipFill>
          <a:blip r:embed="rId1"/>
          <a:stretch>
            <a:fillRect/>
          </a:stretch>
        </p:blipFill>
        <p:spPr>
          <a:xfrm>
            <a:off x="4195445" y="1174750"/>
            <a:ext cx="7506335" cy="46723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IV. </a:t>
            </a:r>
            <a:r>
              <a:rPr lang="en-GB" altLang="en-US">
                <a:sym typeface="+mn-ea"/>
              </a:rPr>
              <a:t>Nouvelle base de données</a:t>
            </a:r>
            <a:endParaRPr lang="en-GB" altLang="en-US"/>
          </a:p>
        </p:txBody>
      </p:sp>
      <p:sp>
        <p:nvSpPr>
          <p:cNvPr id="3" name="Content Placeholder 2"/>
          <p:cNvSpPr>
            <a:spLocks noGrp="1"/>
          </p:cNvSpPr>
          <p:nvPr>
            <p:ph sz="half" idx="1"/>
          </p:nvPr>
        </p:nvSpPr>
        <p:spPr/>
        <p:txBody>
          <a:bodyPr/>
          <a:p>
            <a:r>
              <a:rPr lang="en-GB" altLang="en-US" sz="2800"/>
              <a:t>Avant la table publications, recherche, these etait séparé mais le problème c'est qu'ils y a differen type de document publiées par des chercheurs.</a:t>
            </a:r>
            <a:endParaRPr lang="en-GB" altLang="en-US" sz="2800"/>
          </a:p>
          <a:p>
            <a:endParaRPr lang="en-GB" altLang="en-US" sz="2800"/>
          </a:p>
        </p:txBody>
      </p:sp>
      <p:sp>
        <p:nvSpPr>
          <p:cNvPr id="4" name="Content Placeholder 3"/>
          <p:cNvSpPr>
            <a:spLocks noGrp="1"/>
          </p:cNvSpPr>
          <p:nvPr>
            <p:ph sz="half" idx="2"/>
          </p:nvPr>
        </p:nvSpPr>
        <p:spPr/>
        <p:txBody>
          <a:bodyPr/>
          <a:p>
            <a:r>
              <a:rPr lang="en-GB" altLang="en-US" sz="2800"/>
              <a:t>Afin de remedier a ce problème une seule table a etait crée document avec comme colonne type_document.</a:t>
            </a:r>
            <a:endParaRPr lang="en-GB" altLang="en-US" sz="2800"/>
          </a:p>
          <a:p>
            <a:endParaRPr lang="en-GB" altLang="en-US" sz="2800"/>
          </a:p>
        </p:txBody>
      </p:sp>
      <p:pic>
        <p:nvPicPr>
          <p:cNvPr id="5" name="Picture 4" descr="bddbefore"/>
          <p:cNvPicPr>
            <a:picLocks noChangeAspect="1"/>
          </p:cNvPicPr>
          <p:nvPr/>
        </p:nvPicPr>
        <p:blipFill>
          <a:blip r:embed="rId1"/>
          <a:stretch>
            <a:fillRect/>
          </a:stretch>
        </p:blipFill>
        <p:spPr>
          <a:xfrm>
            <a:off x="973455" y="4043680"/>
            <a:ext cx="2026920" cy="1546860"/>
          </a:xfrm>
          <a:prstGeom prst="rect">
            <a:avLst/>
          </a:prstGeom>
        </p:spPr>
      </p:pic>
      <p:pic>
        <p:nvPicPr>
          <p:cNvPr id="6" name="Picture 5" descr="bddafter"/>
          <p:cNvPicPr>
            <a:picLocks noChangeAspect="1"/>
          </p:cNvPicPr>
          <p:nvPr/>
        </p:nvPicPr>
        <p:blipFill>
          <a:blip r:embed="rId2"/>
          <a:stretch>
            <a:fillRect/>
          </a:stretch>
        </p:blipFill>
        <p:spPr>
          <a:xfrm>
            <a:off x="6870065" y="4043680"/>
            <a:ext cx="1988820" cy="13639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bdddocument"/>
          <p:cNvPicPr>
            <a:picLocks noChangeAspect="1"/>
          </p:cNvPicPr>
          <p:nvPr>
            <p:ph sz="half" idx="1"/>
          </p:nvPr>
        </p:nvPicPr>
        <p:blipFill>
          <a:blip r:embed="rId1"/>
          <a:stretch>
            <a:fillRect/>
          </a:stretch>
        </p:blipFill>
        <p:spPr>
          <a:xfrm>
            <a:off x="1261110" y="2381250"/>
            <a:ext cx="9403080" cy="2095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9940"/>
          </a:xfrm>
        </p:spPr>
        <p:txBody>
          <a:bodyPr/>
          <a:p>
            <a:r>
              <a:rPr lang="en-GB" altLang="en-US" sz="3200"/>
              <a:t>Tables des Matières</a:t>
            </a:r>
            <a:endParaRPr lang="en-GB" altLang="en-US" sz="3200"/>
          </a:p>
        </p:txBody>
      </p:sp>
      <p:sp>
        <p:nvSpPr>
          <p:cNvPr id="3" name="Content Placeholder 2"/>
          <p:cNvSpPr>
            <a:spLocks noGrp="1"/>
          </p:cNvSpPr>
          <p:nvPr>
            <p:ph idx="1"/>
          </p:nvPr>
        </p:nvSpPr>
        <p:spPr>
          <a:xfrm>
            <a:off x="838200" y="1155065"/>
            <a:ext cx="10515600" cy="5332095"/>
          </a:xfrm>
        </p:spPr>
        <p:txBody>
          <a:bodyPr/>
          <a:p>
            <a:pPr marL="457200" indent="-457200">
              <a:buFont typeface="Arial" panose="020B0604020202020204" pitchFamily="34" charset="0"/>
              <a:buAutoNum type="arabicPeriod"/>
            </a:pPr>
            <a:r>
              <a:rPr lang="en-GB" altLang="en-US" sz="2400"/>
              <a:t>Introduction</a:t>
            </a:r>
            <a:endParaRPr lang="en-GB" altLang="en-US" sz="2400"/>
          </a:p>
          <a:p>
            <a:pPr marL="457200" indent="-457200">
              <a:buFont typeface="Arial" panose="020B0604020202020204" pitchFamily="34" charset="0"/>
              <a:buAutoNum type="arabicPeriod"/>
            </a:pPr>
            <a:r>
              <a:rPr lang="en-GB" altLang="en-US" sz="2400"/>
              <a:t>Definition du problème</a:t>
            </a:r>
            <a:endParaRPr lang="en-GB" altLang="en-US" sz="2400"/>
          </a:p>
          <a:p>
            <a:pPr marL="457200" indent="-457200">
              <a:buFont typeface="Arial" panose="020B0604020202020204" pitchFamily="34" charset="0"/>
              <a:buAutoNum type="arabicPeriod"/>
            </a:pPr>
            <a:r>
              <a:rPr lang="en-GB" altLang="en-US" sz="2400"/>
              <a:t>Comment résourdre ce problème</a:t>
            </a:r>
            <a:endParaRPr lang="en-GB" altLang="en-US" sz="2400"/>
          </a:p>
          <a:p>
            <a:pPr marL="457200" indent="-457200">
              <a:buFont typeface="Arial" panose="020B0604020202020204" pitchFamily="34" charset="0"/>
              <a:buAutoNum type="arabicPeriod"/>
            </a:pPr>
            <a:r>
              <a:rPr lang="en-GB" altLang="en-US" sz="2400"/>
              <a:t>Solutions existantes</a:t>
            </a:r>
            <a:endParaRPr lang="en-GB" altLang="en-US" sz="2400"/>
          </a:p>
          <a:p>
            <a:pPr marL="457200" indent="-457200">
              <a:buFont typeface="Arial" panose="020B0604020202020204" pitchFamily="34" charset="0"/>
              <a:buAutoNum type="arabicPeriod"/>
            </a:pPr>
            <a:r>
              <a:rPr lang="en-GB" altLang="en-US" sz="2400"/>
              <a:t>Mise en oeuvre</a:t>
            </a:r>
            <a:endParaRPr lang="en-GB" altLang="en-US" sz="2400"/>
          </a:p>
          <a:p>
            <a:pPr marL="457200" indent="-457200">
              <a:buFont typeface="Arial" panose="020B0604020202020204" pitchFamily="34" charset="0"/>
              <a:buAutoNum type="arabicPeriod"/>
            </a:pPr>
            <a:r>
              <a:rPr lang="en-GB" altLang="en-US" sz="2400"/>
              <a:t>Ameliorations ajoutées</a:t>
            </a:r>
            <a:endParaRPr lang="en-GB" altLang="en-US" sz="2400"/>
          </a:p>
          <a:p>
            <a:pPr marL="457200" indent="-457200">
              <a:buFont typeface="Arial" panose="020B0604020202020204" pitchFamily="34" charset="0"/>
              <a:buAutoNum type="arabicPeriod"/>
            </a:pPr>
            <a:r>
              <a:rPr lang="en-GB" altLang="en-US" sz="2400"/>
              <a:t>Difficultés rencontrés</a:t>
            </a:r>
            <a:endParaRPr lang="en-GB" altLang="en-US" sz="2400"/>
          </a:p>
          <a:p>
            <a:pPr marL="457200" indent="-457200">
              <a:buFont typeface="Arial" panose="020B0604020202020204" pitchFamily="34" charset="0"/>
              <a:buAutoNum type="arabicPeriod"/>
            </a:pPr>
            <a:r>
              <a:rPr lang="en-GB" altLang="en-US" sz="2400">
                <a:sym typeface="+mn-ea"/>
              </a:rPr>
              <a:t>Causes éventuelles d'échecs</a:t>
            </a:r>
            <a:endParaRPr lang="en-GB" altLang="en-US" sz="2400"/>
          </a:p>
          <a:p>
            <a:pPr marL="457200" indent="-457200">
              <a:buFont typeface="Arial" panose="020B0604020202020204" pitchFamily="34" charset="0"/>
              <a:buAutoNum type="arabicPeriod"/>
            </a:pPr>
            <a:r>
              <a:rPr lang="en-GB" altLang="en-US" sz="2400"/>
              <a:t>Démonstration du site</a:t>
            </a:r>
            <a:endParaRPr lang="en-GB" altLang="en-US" sz="2400"/>
          </a:p>
          <a:p>
            <a:pPr marL="457200" indent="-457200">
              <a:buFont typeface="Arial" panose="020B0604020202020204" pitchFamily="34" charset="0"/>
              <a:buAutoNum type="arabicPeriod"/>
            </a:pPr>
            <a:r>
              <a:rPr lang="en-GB" altLang="en-US" sz="2400"/>
              <a:t>Améliorations futures</a:t>
            </a:r>
            <a:endParaRPr lang="en-GB" altLang="en-US" sz="2400"/>
          </a:p>
          <a:p>
            <a:pPr marL="457200" indent="-457200">
              <a:buFont typeface="Arial" panose="020B0604020202020204" pitchFamily="34" charset="0"/>
              <a:buAutoNum type="arabicPeriod"/>
            </a:pPr>
            <a:r>
              <a:rPr lang="en-GB" altLang="en-US" sz="2400"/>
              <a:t>Conclusions</a:t>
            </a:r>
            <a:endParaRPr lang="en-GB" altLang="en-US" sz="2400"/>
          </a:p>
          <a:p>
            <a:pPr marL="457200" indent="-457200">
              <a:buFont typeface="Arial" panose="020B0604020202020204" pitchFamily="34" charset="0"/>
              <a:buAutoNum type="arabicPeriod"/>
            </a:pPr>
            <a:r>
              <a:rPr lang="en-GB" altLang="en-US" sz="2400"/>
              <a:t>Références</a:t>
            </a:r>
            <a:endParaRPr lang="en-GB" altLang="en-US"/>
          </a:p>
          <a:p>
            <a:endParaRPr lang="en-GB" altLang="en-US"/>
          </a:p>
          <a:p>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758190"/>
          </a:xfrm>
        </p:spPr>
        <p:txBody>
          <a:bodyPr/>
          <a:p>
            <a:r>
              <a:rPr lang="en-GB" altLang="en-US" sz="3200">
                <a:sym typeface="+mn-ea"/>
              </a:rPr>
              <a:t>7. Difficultés rencontrés</a:t>
            </a:r>
            <a:endParaRPr lang="en-GB" altLang="en-US" sz="3200">
              <a:sym typeface="+mn-ea"/>
            </a:endParaRPr>
          </a:p>
        </p:txBody>
      </p:sp>
      <p:sp>
        <p:nvSpPr>
          <p:cNvPr id="3" name="Content Placeholder 2"/>
          <p:cNvSpPr>
            <a:spLocks noGrp="1"/>
          </p:cNvSpPr>
          <p:nvPr>
            <p:ph sz="half" idx="1"/>
          </p:nvPr>
        </p:nvSpPr>
        <p:spPr>
          <a:xfrm>
            <a:off x="609600" y="1174750"/>
            <a:ext cx="10733405" cy="4953000"/>
          </a:xfrm>
        </p:spPr>
        <p:txBody>
          <a:bodyPr/>
          <a:p>
            <a:pPr marL="0" indent="0">
              <a:buNone/>
            </a:pPr>
            <a:r>
              <a:rPr lang="en-GB" altLang="en-US" sz="2800"/>
              <a:t>1. Connecté different utilisataires</a:t>
            </a:r>
            <a:endParaRPr lang="en-GB" altLang="en-US" sz="2800"/>
          </a:p>
          <a:p>
            <a:pPr marL="0" indent="0">
              <a:buNone/>
            </a:pPr>
            <a:r>
              <a:rPr lang="en-GB" altLang="en-US" sz="2800"/>
              <a:t>A l’origine j’avais créer 3 trois differentes tables: users, chercheur, admin. Mais en essayant de les connectés j’ai eu des problèmes.</a:t>
            </a:r>
            <a:endParaRPr lang="en-GB" altLang="en-US" sz="2800"/>
          </a:p>
          <a:p>
            <a:pPr marL="0" indent="0">
              <a:buNone/>
            </a:pPr>
            <a:endParaRPr lang="en-GB" altLang="en-US" sz="2800"/>
          </a:p>
          <a:p>
            <a:pPr marL="0" indent="0">
              <a:buNone/>
            </a:pPr>
            <a:r>
              <a:rPr lang="en-GB" altLang="en-US" sz="2800"/>
              <a:t>Pour contourné ce problème et de connectés les differentes utilisateurs une table allusers a était crée avec une clé primaire id et un colonne type_user. (type_user peut être: user, chercheur et admin)</a:t>
            </a:r>
            <a:endParaRPr lang="en-GB" altLang="en-US" sz="28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 name="Picture 33" descr="Capture15"/>
          <p:cNvPicPr>
            <a:picLocks noChangeAspect="1"/>
          </p:cNvPicPr>
          <p:nvPr>
            <p:ph sz="half" idx="1"/>
          </p:nvPr>
        </p:nvPicPr>
        <p:blipFill>
          <a:blip r:embed="rId1"/>
          <a:stretch>
            <a:fillRect/>
          </a:stretch>
        </p:blipFill>
        <p:spPr>
          <a:xfrm>
            <a:off x="985520" y="1497965"/>
            <a:ext cx="8793480" cy="4305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789285" cy="4953000"/>
          </a:xfrm>
        </p:spPr>
        <p:txBody>
          <a:bodyPr/>
          <a:p>
            <a:pPr marL="0" indent="0">
              <a:buNone/>
            </a:pPr>
            <a:r>
              <a:rPr lang="en-GB" altLang="en-US"/>
              <a:t>2. Mail de confirmation</a:t>
            </a:r>
            <a:endParaRPr lang="en-GB" altLang="en-US"/>
          </a:p>
          <a:p>
            <a:pPr marL="0" indent="0">
              <a:buNone/>
            </a:pPr>
            <a:endParaRPr lang="en-GB" altLang="en-US"/>
          </a:p>
          <a:p>
            <a:pPr marL="0" indent="0">
              <a:buNone/>
            </a:pPr>
            <a:r>
              <a:rPr lang="en-GB" altLang="en-US" sz="2800"/>
              <a:t>Pour remedier a ce problème j’ai utilisés un mail avec un code géneré par PHP a quatre chiffre appeler vkey qui est attacher au mail.</a:t>
            </a:r>
            <a:endParaRPr lang="en-GB" altLang="en-US" sz="2800"/>
          </a:p>
          <a:p>
            <a:pPr marL="0" indent="0">
              <a:buNone/>
            </a:pPr>
            <a:endParaRPr lang="en-GB" altLang="en-US" sz="2800"/>
          </a:p>
          <a:p>
            <a:pPr marL="0" indent="0">
              <a:buNone/>
            </a:pPr>
            <a:endParaRPr lang="en-GB"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3321685" cy="4953000"/>
          </a:xfrm>
        </p:spPr>
        <p:txBody>
          <a:bodyPr/>
          <a:p>
            <a:pPr marL="0" indent="0">
              <a:buNone/>
            </a:pPr>
            <a:r>
              <a:rPr lang="en-GB" altLang="en-US" sz="2800">
                <a:sym typeface="+mn-ea"/>
              </a:rPr>
              <a:t>Partie du code php:</a:t>
            </a:r>
            <a:endParaRPr lang="en-GB" altLang="en-US"/>
          </a:p>
          <a:p>
            <a:pPr marL="0" indent="0">
              <a:buNone/>
            </a:pPr>
            <a:r>
              <a:rPr lang="en-GB" altLang="en-US" sz="2800">
                <a:sym typeface="+mn-ea"/>
              </a:rPr>
              <a:t>Ce code est récupérer par la fonction PHP GET dans une autre page.</a:t>
            </a:r>
            <a:endParaRPr lang="en-GB" altLang="en-US" sz="2800">
              <a:sym typeface="+mn-ea"/>
            </a:endParaRPr>
          </a:p>
        </p:txBody>
      </p:sp>
      <p:pic>
        <p:nvPicPr>
          <p:cNvPr id="34" name="Picture 34" descr="Capture16"/>
          <p:cNvPicPr>
            <a:picLocks noChangeAspect="1"/>
          </p:cNvPicPr>
          <p:nvPr>
            <p:ph sz="half" idx="2"/>
          </p:nvPr>
        </p:nvPicPr>
        <p:blipFill>
          <a:blip r:embed="rId1"/>
          <a:stretch>
            <a:fillRect/>
          </a:stretch>
        </p:blipFill>
        <p:spPr>
          <a:xfrm>
            <a:off x="4180840" y="1322070"/>
            <a:ext cx="6932295" cy="396430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3702050" cy="4953000"/>
          </a:xfrm>
        </p:spPr>
        <p:txBody>
          <a:bodyPr/>
          <a:p>
            <a:pPr marL="0" indent="0">
              <a:buNone/>
            </a:pPr>
            <a:r>
              <a:rPr lang="en-GB" altLang="en-US" sz="2800"/>
              <a:t>Pour validate:</a:t>
            </a:r>
            <a:endParaRPr lang="en-GB" altLang="en-US" sz="2800"/>
          </a:p>
          <a:p>
            <a:pPr marL="0" indent="0">
              <a:buNone/>
            </a:pPr>
            <a:r>
              <a:rPr lang="en-GB" altLang="en-US" sz="2400">
                <a:sym typeface="+mn-ea"/>
              </a:rPr>
              <a:t> </a:t>
            </a:r>
            <a:endParaRPr lang="en-GB" altLang="en-US" sz="2400"/>
          </a:p>
          <a:p>
            <a:pPr marL="0" indent="0">
              <a:buNone/>
            </a:pPr>
            <a:r>
              <a:rPr lang="en-GB" altLang="en-US" sz="2400">
                <a:sym typeface="+mn-ea"/>
              </a:rPr>
              <a:t>Le  système verifie si le code a 4 chiffre et alphabet est égale au vkey et donner accés au backend si la verification est completer.</a:t>
            </a:r>
            <a:endParaRPr lang="en-GB" altLang="en-US"/>
          </a:p>
          <a:p>
            <a:pPr marL="0" indent="0">
              <a:buNone/>
            </a:pPr>
            <a:endParaRPr lang="en-GB" altLang="en-US"/>
          </a:p>
        </p:txBody>
      </p:sp>
      <p:pic>
        <p:nvPicPr>
          <p:cNvPr id="5" name="Picture 35" descr="Capture17"/>
          <p:cNvPicPr>
            <a:picLocks noChangeAspect="1"/>
          </p:cNvPicPr>
          <p:nvPr>
            <p:ph sz="half" idx="2"/>
          </p:nvPr>
        </p:nvPicPr>
        <p:blipFill>
          <a:blip r:embed="rId1"/>
          <a:stretch>
            <a:fillRect/>
          </a:stretch>
        </p:blipFill>
        <p:spPr>
          <a:xfrm>
            <a:off x="4445000" y="1182370"/>
            <a:ext cx="7036435" cy="44983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798175" cy="4953000"/>
          </a:xfrm>
        </p:spPr>
        <p:txBody>
          <a:bodyPr/>
          <a:p>
            <a:pPr marL="0" indent="0">
              <a:buNone/>
            </a:pPr>
            <a:r>
              <a:rPr lang="en-GB" altLang="en-US"/>
              <a:t>3. 500 Internal error</a:t>
            </a:r>
            <a:endParaRPr lang="en-GB" altLang="en-US"/>
          </a:p>
          <a:p>
            <a:pPr marL="0" indent="0">
              <a:buNone/>
            </a:pPr>
            <a:endParaRPr lang="en-GB" altLang="en-US" sz="2800"/>
          </a:p>
          <a:p>
            <a:pPr marL="0" indent="0">
              <a:buNone/>
            </a:pPr>
            <a:r>
              <a:rPr lang="en-US" sz="2800" dirty="0">
                <a:sym typeface="+mn-ea"/>
              </a:rPr>
              <a:t>500</a:t>
            </a:r>
            <a:r>
              <a:rPr lang="fr-FR" sz="2800" dirty="0">
                <a:sym typeface="+mn-ea"/>
              </a:rPr>
              <a:t> </a:t>
            </a:r>
            <a:r>
              <a:rPr lang="fr-FR" sz="2800" dirty="0" err="1">
                <a:sym typeface="+mn-ea"/>
              </a:rPr>
              <a:t>internal</a:t>
            </a:r>
            <a:r>
              <a:rPr lang="fr-FR" sz="2800" dirty="0">
                <a:sym typeface="+mn-ea"/>
              </a:rPr>
              <a:t> </a:t>
            </a:r>
            <a:r>
              <a:rPr lang="fr-FR" sz="2800" dirty="0" err="1">
                <a:sym typeface="+mn-ea"/>
              </a:rPr>
              <a:t>error</a:t>
            </a:r>
            <a:r>
              <a:rPr lang="fr-FR" sz="2800" dirty="0">
                <a:sym typeface="+mn-ea"/>
              </a:rPr>
              <a:t> pendant la création d’un nouveau compte ou en essayant de se connecter à son profile.</a:t>
            </a:r>
            <a:endParaRPr lang="en-GB"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831850"/>
            <a:ext cx="10972165" cy="5295900"/>
          </a:xfrm>
        </p:spPr>
        <p:txBody>
          <a:bodyPr/>
          <a:p>
            <a:pPr marL="0" indent="0">
              <a:buNone/>
            </a:pPr>
            <a:r>
              <a:rPr lang="en-GB" altLang="en-US"/>
              <a:t>4. Afficher un PDF</a:t>
            </a:r>
            <a:endParaRPr lang="en-GB" altLang="en-US"/>
          </a:p>
          <a:p>
            <a:pPr marL="0" indent="0">
              <a:buNone/>
            </a:pPr>
            <a:endParaRPr lang="en-GB" altLang="en-US"/>
          </a:p>
          <a:p>
            <a:pPr marL="0" indent="0">
              <a:buNone/>
            </a:pPr>
            <a:r>
              <a:rPr lang="en-GB" altLang="en-US" sz="2800"/>
              <a:t>Il est impossible d’insérer des document dans la base de données mais il est possible d’insérer le nom. J’ai utiliser la fonction php (move_uploaded_file(nom du repertoire present, nom du repertoire le document doit être)).</a:t>
            </a:r>
            <a:r>
              <a:rPr lang="en-GB" altLang="en-US"/>
              <a:t> </a:t>
            </a:r>
            <a:endParaRPr lang="en-GB" altLang="en-US"/>
          </a:p>
          <a:p>
            <a:pPr marL="0" indent="0">
              <a:buNone/>
            </a:pPr>
            <a:endParaRPr lang="en-GB"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 name="Picture 36" descr="Capture24"/>
          <p:cNvPicPr>
            <a:picLocks noChangeAspect="1"/>
          </p:cNvPicPr>
          <p:nvPr>
            <p:ph sz="half" idx="1"/>
          </p:nvPr>
        </p:nvPicPr>
        <p:blipFill>
          <a:blip r:embed="rId1"/>
          <a:stretch>
            <a:fillRect/>
          </a:stretch>
        </p:blipFill>
        <p:spPr>
          <a:xfrm>
            <a:off x="751205" y="1289050"/>
            <a:ext cx="5479415" cy="1820545"/>
          </a:xfrm>
          <a:prstGeom prst="rect">
            <a:avLst/>
          </a:prstGeom>
        </p:spPr>
      </p:pic>
      <p:pic>
        <p:nvPicPr>
          <p:cNvPr id="40" name="Picture 40" descr="Capture25"/>
          <p:cNvPicPr>
            <a:picLocks noChangeAspect="1"/>
          </p:cNvPicPr>
          <p:nvPr>
            <p:ph sz="half" idx="2"/>
          </p:nvPr>
        </p:nvPicPr>
        <p:blipFill>
          <a:blip r:embed="rId2"/>
          <a:stretch>
            <a:fillRect/>
          </a:stretch>
        </p:blipFill>
        <p:spPr>
          <a:xfrm>
            <a:off x="751205" y="3223895"/>
            <a:ext cx="7260590" cy="30816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972800" cy="4953000"/>
          </a:xfrm>
        </p:spPr>
        <p:txBody>
          <a:bodyPr/>
          <a:p>
            <a:pPr marL="0" indent="0">
              <a:buNone/>
            </a:pPr>
            <a:r>
              <a:rPr lang="en-GB" altLang="en-US" sz="2800"/>
              <a:t>Pour appeler le fichier j’utilise le code ci-dessous:</a:t>
            </a:r>
            <a:endParaRPr lang="en-GB" altLang="en-US"/>
          </a:p>
          <a:p>
            <a:endParaRPr lang="en-GB" altLang="en-US"/>
          </a:p>
        </p:txBody>
      </p:sp>
      <p:pic>
        <p:nvPicPr>
          <p:cNvPr id="4" name="Picture 3" descr="document"/>
          <p:cNvPicPr>
            <a:picLocks noChangeAspect="1"/>
          </p:cNvPicPr>
          <p:nvPr/>
        </p:nvPicPr>
        <p:blipFill>
          <a:blip r:embed="rId1"/>
          <a:stretch>
            <a:fillRect/>
          </a:stretch>
        </p:blipFill>
        <p:spPr>
          <a:xfrm>
            <a:off x="942975" y="1973580"/>
            <a:ext cx="9916160" cy="291084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sz="half" idx="1"/>
          </p:nvPr>
        </p:nvSpPr>
        <p:spPr/>
        <p:txBody>
          <a:bodyPr/>
          <a:p>
            <a:endParaRPr lang="en-GB" altLang="en-US"/>
          </a:p>
        </p:txBody>
      </p:sp>
      <p:sp>
        <p:nvSpPr>
          <p:cNvPr id="4" name="Content Placeholder 3"/>
          <p:cNvSpPr>
            <a:spLocks noGrp="1"/>
          </p:cNvSpPr>
          <p:nvPr>
            <p:ph sz="half" idx="2"/>
          </p:nvPr>
        </p:nvSpPr>
        <p:spPr>
          <a:xfrm>
            <a:off x="8178165" y="1174750"/>
            <a:ext cx="3404235" cy="4953000"/>
          </a:xfrm>
        </p:spPr>
        <p:txBody>
          <a:bodyPr/>
          <a:p>
            <a:r>
              <a:rPr lang="en-GB" altLang="en-US"/>
              <a:t>Le PDF s'affiche.</a:t>
            </a:r>
            <a:endParaRPr lang="en-GB" altLang="en-US"/>
          </a:p>
        </p:txBody>
      </p:sp>
      <p:pic>
        <p:nvPicPr>
          <p:cNvPr id="5" name="Picture 4" descr="pdf"/>
          <p:cNvPicPr>
            <a:picLocks noChangeAspect="1"/>
          </p:cNvPicPr>
          <p:nvPr/>
        </p:nvPicPr>
        <p:blipFill>
          <a:blip r:embed="rId1"/>
          <a:stretch>
            <a:fillRect/>
          </a:stretch>
        </p:blipFill>
        <p:spPr>
          <a:xfrm>
            <a:off x="609600" y="1174750"/>
            <a:ext cx="7446645" cy="47713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GB" altLang="en-US" sz="3200"/>
              <a:t>1. Introduction</a:t>
            </a:r>
            <a:endParaRPr lang="en-GB" altLang="en-US" sz="3200"/>
          </a:p>
        </p:txBody>
      </p:sp>
      <p:sp>
        <p:nvSpPr>
          <p:cNvPr id="3" name="Content Placeholder 2"/>
          <p:cNvSpPr>
            <a:spLocks noGrp="1"/>
          </p:cNvSpPr>
          <p:nvPr>
            <p:ph sz="half" idx="1"/>
          </p:nvPr>
        </p:nvSpPr>
        <p:spPr>
          <a:xfrm>
            <a:off x="609600" y="1174750"/>
            <a:ext cx="10972800" cy="5096510"/>
          </a:xfrm>
        </p:spPr>
        <p:txBody>
          <a:bodyPr/>
          <a:p>
            <a:pPr marL="0" indent="0">
              <a:buNone/>
            </a:pPr>
            <a:endParaRPr lang="en-GB" altLang="en-US" sz="2400">
              <a:sym typeface="+mn-ea"/>
            </a:endParaRPr>
          </a:p>
          <a:p>
            <a:pPr marL="0" indent="0">
              <a:buNone/>
            </a:pPr>
            <a:r>
              <a:rPr lang="en-GB" altLang="en-US" sz="2400">
                <a:sym typeface="+mn-ea"/>
              </a:rPr>
              <a:t>Dans l'ère ou nous vivons l'informatique utilisés comme outil de soutien dans les domaines scientifiques connait une evolution constante. </a:t>
            </a:r>
            <a:endParaRPr lang="en-GB" altLang="en-US" sz="2400">
              <a:sym typeface="+mn-ea"/>
            </a:endParaRPr>
          </a:p>
          <a:p>
            <a:pPr marL="0" indent="0">
              <a:buNone/>
            </a:pPr>
            <a:endParaRPr lang="en-GB" altLang="en-US" sz="2400"/>
          </a:p>
          <a:p>
            <a:pPr marL="0" indent="0">
              <a:buNone/>
            </a:pPr>
            <a:r>
              <a:rPr lang="en-GB" altLang="en-US" sz="2800">
                <a:sym typeface="+mn-ea"/>
              </a:rPr>
              <a:t> </a:t>
            </a:r>
            <a:endParaRPr lang="en-GB" altLang="en-US" sz="2800"/>
          </a:p>
        </p:txBody>
      </p:sp>
      <p:pic>
        <p:nvPicPr>
          <p:cNvPr id="4" name="Content Placeholder 3" descr="aboratoire-lavoisier-musee-arts-metiers-paris"/>
          <p:cNvPicPr>
            <a:picLocks noChangeAspect="1"/>
          </p:cNvPicPr>
          <p:nvPr>
            <p:ph sz="half" idx="2"/>
          </p:nvPr>
        </p:nvPicPr>
        <p:blipFill>
          <a:blip r:embed="rId1"/>
          <a:stretch>
            <a:fillRect/>
          </a:stretch>
        </p:blipFill>
        <p:spPr>
          <a:xfrm>
            <a:off x="790575" y="3040380"/>
            <a:ext cx="4005580" cy="2503170"/>
          </a:xfrm>
          <a:prstGeom prst="rect">
            <a:avLst/>
          </a:prstGeom>
        </p:spPr>
      </p:pic>
      <p:pic>
        <p:nvPicPr>
          <p:cNvPr id="5" name="Picture 4" descr="apres"/>
          <p:cNvPicPr>
            <a:picLocks noChangeAspect="1"/>
          </p:cNvPicPr>
          <p:nvPr/>
        </p:nvPicPr>
        <p:blipFill>
          <a:blip r:embed="rId2"/>
          <a:stretch>
            <a:fillRect/>
          </a:stretch>
        </p:blipFill>
        <p:spPr>
          <a:xfrm>
            <a:off x="7193280" y="3040380"/>
            <a:ext cx="3996055" cy="2503170"/>
          </a:xfrm>
          <a:prstGeom prst="rect">
            <a:avLst/>
          </a:prstGeom>
        </p:spPr>
      </p:pic>
      <p:sp>
        <p:nvSpPr>
          <p:cNvPr id="6" name="Text Box 5"/>
          <p:cNvSpPr txBox="1"/>
          <p:nvPr/>
        </p:nvSpPr>
        <p:spPr>
          <a:xfrm>
            <a:off x="904875" y="5846445"/>
            <a:ext cx="762635" cy="368300"/>
          </a:xfrm>
          <a:prstGeom prst="rect">
            <a:avLst/>
          </a:prstGeom>
          <a:noFill/>
        </p:spPr>
        <p:txBody>
          <a:bodyPr wrap="none" rtlCol="0">
            <a:spAutoFit/>
          </a:bodyPr>
          <a:p>
            <a:r>
              <a:rPr lang="en-GB" altLang="en-US"/>
              <a:t>Avant</a:t>
            </a:r>
            <a:endParaRPr lang="en-GB" altLang="en-US"/>
          </a:p>
        </p:txBody>
      </p:sp>
      <p:sp>
        <p:nvSpPr>
          <p:cNvPr id="7" name="Text Box 6"/>
          <p:cNvSpPr txBox="1"/>
          <p:nvPr/>
        </p:nvSpPr>
        <p:spPr>
          <a:xfrm>
            <a:off x="7262495" y="5836285"/>
            <a:ext cx="779780" cy="368300"/>
          </a:xfrm>
          <a:prstGeom prst="rect">
            <a:avLst/>
          </a:prstGeom>
          <a:noFill/>
        </p:spPr>
        <p:txBody>
          <a:bodyPr wrap="none" rtlCol="0">
            <a:spAutoFit/>
          </a:bodyPr>
          <a:p>
            <a:r>
              <a:rPr lang="en-GB" altLang="en-US"/>
              <a:t>Apres</a:t>
            </a:r>
            <a:endParaRPr lang="en-GB"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4784090" cy="5527675"/>
          </a:xfrm>
        </p:spPr>
        <p:txBody>
          <a:bodyPr/>
          <a:p>
            <a:endParaRPr lang="en-GB" altLang="en-US"/>
          </a:p>
        </p:txBody>
      </p:sp>
      <p:sp>
        <p:nvSpPr>
          <p:cNvPr id="4" name="Content Placeholder 3"/>
          <p:cNvSpPr>
            <a:spLocks noGrp="1"/>
          </p:cNvSpPr>
          <p:nvPr>
            <p:ph sz="half" idx="2"/>
          </p:nvPr>
        </p:nvSpPr>
        <p:spPr/>
        <p:txBody>
          <a:bodyPr/>
          <a:p>
            <a:r>
              <a:rPr lang="en-GB" altLang="en-US"/>
              <a:t>Le PDF peut egalement s'afficher sur tous sorte d'écran. Ecran mobile ou tablet.</a:t>
            </a:r>
            <a:endParaRPr lang="en-GB" altLang="en-US"/>
          </a:p>
        </p:txBody>
      </p:sp>
      <p:pic>
        <p:nvPicPr>
          <p:cNvPr id="5" name="Picture 4" descr="pdf2"/>
          <p:cNvPicPr>
            <a:picLocks noChangeAspect="1"/>
          </p:cNvPicPr>
          <p:nvPr/>
        </p:nvPicPr>
        <p:blipFill>
          <a:blip r:embed="rId1"/>
          <a:stretch>
            <a:fillRect/>
          </a:stretch>
        </p:blipFill>
        <p:spPr>
          <a:xfrm>
            <a:off x="609600" y="1174750"/>
            <a:ext cx="4783455" cy="55270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13435"/>
          </a:xfrm>
        </p:spPr>
        <p:txBody>
          <a:bodyPr/>
          <a:p>
            <a:r>
              <a:rPr lang="en-GB" altLang="en-US" sz="3200">
                <a:sym typeface="+mn-ea"/>
              </a:rPr>
              <a:t>8. Causes éventuelles d'échecs</a:t>
            </a:r>
            <a:endParaRPr lang="en-GB" altLang="en-US" sz="3200">
              <a:sym typeface="+mn-ea"/>
            </a:endParaRPr>
          </a:p>
        </p:txBody>
      </p:sp>
      <p:sp>
        <p:nvSpPr>
          <p:cNvPr id="3" name="Content Placeholder 2"/>
          <p:cNvSpPr>
            <a:spLocks noGrp="1"/>
          </p:cNvSpPr>
          <p:nvPr>
            <p:ph sz="half" idx="1"/>
          </p:nvPr>
        </p:nvSpPr>
        <p:spPr>
          <a:xfrm>
            <a:off x="609600" y="1174750"/>
            <a:ext cx="10972800" cy="4953000"/>
          </a:xfrm>
        </p:spPr>
        <p:txBody>
          <a:bodyPr/>
          <a:p>
            <a:pPr marL="0" indent="0">
              <a:buNone/>
            </a:pPr>
            <a:endParaRPr lang="fr-FR" sz="2800" dirty="0"/>
          </a:p>
          <a:p>
            <a:pPr marL="0" indent="0">
              <a:buNone/>
            </a:pPr>
            <a:r>
              <a:rPr lang="fr-FR" sz="2800" dirty="0">
                <a:sym typeface="+mn-ea"/>
              </a:rPr>
              <a:t>Les utilisateur d</a:t>
            </a:r>
            <a:r>
              <a:rPr lang="en-GB" altLang="fr-FR" sz="2800" dirty="0">
                <a:sym typeface="+mn-ea"/>
              </a:rPr>
              <a:t>u site doivent utilsés le site de bonne foie. </a:t>
            </a:r>
            <a:endParaRPr lang="en-GB" altLang="fr-FR" sz="2800" dirty="0">
              <a:sym typeface="+mn-ea"/>
            </a:endParaRPr>
          </a:p>
          <a:p>
            <a:pPr marL="0" indent="0">
              <a:buNone/>
            </a:pPr>
            <a:endParaRPr lang="fr-FR" sz="2800" dirty="0"/>
          </a:p>
          <a:p>
            <a:pPr marL="0" indent="0">
              <a:buNone/>
            </a:pPr>
            <a:r>
              <a:rPr lang="fr-FR" sz="2800" dirty="0">
                <a:sym typeface="+mn-ea"/>
              </a:rPr>
              <a:t>Le site </a:t>
            </a:r>
            <a:r>
              <a:rPr lang="en-GB" altLang="fr-FR" sz="2800" dirty="0">
                <a:sym typeface="+mn-ea"/>
              </a:rPr>
              <a:t>doit être utilisés par des professionnel de la science.</a:t>
            </a:r>
            <a:endParaRPr lang="fr-FR" sz="2800" dirty="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a:spLocks noGrp="1" noChangeArrowheads="1"/>
          </p:cNvSpPr>
          <p:nvPr>
            <p:ph type="subTitle" idx="1"/>
          </p:nvPr>
        </p:nvSpPr>
        <p:spPr>
          <a:xfrm>
            <a:off x="972185" y="1048385"/>
            <a:ext cx="10309860" cy="4842510"/>
          </a:xfrm>
        </p:spPr>
        <p:txBody>
          <a:bodyPr/>
          <a:p>
            <a:pPr algn="ctr"/>
            <a:endParaRPr lang="en-GB" altLang="en-US"/>
          </a:p>
          <a:p>
            <a:pPr algn="ctr"/>
            <a:endParaRPr lang="en-GB" altLang="en-US"/>
          </a:p>
          <a:p>
            <a:pPr algn="ctr"/>
            <a:r>
              <a:rPr lang="en-GB" altLang="en-US" sz="5400"/>
              <a:t>9. Démonstration du site</a:t>
            </a:r>
            <a:endParaRPr lang="en-GB" altLang="en-US" sz="5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763905"/>
          </a:xfrm>
        </p:spPr>
        <p:txBody>
          <a:bodyPr/>
          <a:p>
            <a:r>
              <a:rPr lang="en-GB" altLang="en-US"/>
              <a:t>10. Améliorations futures</a:t>
            </a:r>
            <a:endParaRPr lang="en-GB" altLang="en-US"/>
          </a:p>
        </p:txBody>
      </p:sp>
      <p:sp>
        <p:nvSpPr>
          <p:cNvPr id="3" name="Content Placeholder 2"/>
          <p:cNvSpPr>
            <a:spLocks noGrp="1"/>
          </p:cNvSpPr>
          <p:nvPr>
            <p:ph idx="1"/>
          </p:nvPr>
        </p:nvSpPr>
        <p:spPr/>
        <p:txBody>
          <a:bodyPr/>
          <a:p>
            <a:pPr marL="0" indent="0">
              <a:buNone/>
            </a:pPr>
            <a:r>
              <a:rPr lang="en-GB" altLang="en-US" sz="2800"/>
              <a:t>Le site devra subir des améliorations avant d’être vraiment complet :</a:t>
            </a:r>
            <a:endParaRPr lang="en-GB" altLang="en-US" sz="2800"/>
          </a:p>
          <a:p>
            <a:pPr marL="0" indent="0">
              <a:buNone/>
            </a:pPr>
            <a:endParaRPr lang="en-GB" altLang="en-US" sz="2800"/>
          </a:p>
          <a:p>
            <a:r>
              <a:rPr lang="en-GB" altLang="en-US" sz="2800"/>
              <a:t>Rajout d’une option de choix de langage</a:t>
            </a:r>
            <a:endParaRPr lang="en-GB" altLang="en-US" sz="2800"/>
          </a:p>
          <a:p>
            <a:endParaRPr lang="en-GB" altLang="en-US" sz="2800"/>
          </a:p>
          <a:p>
            <a:r>
              <a:rPr lang="en-GB" altLang="en-US" sz="2800"/>
              <a:t>Rajout d'un comment systéme qui permettera d'avoir un partage de connaisance entre utilisateur du site. </a:t>
            </a:r>
            <a:endParaRPr lang="en-GB" alt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t>11. Conclusions</a:t>
            </a:r>
            <a:endParaRPr lang="en-GB" alt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GB" altLang="en-US" sz="2800"/>
              <a:t>Le résultat final contient donc bien les informations nécessaires sur la page d’accueil, des liens permettant d’être rediriges vers des pages avec des listes d’information récupères depuis la base de donnes. Pour le backend toutes les fonctionnalités demander ont êtes implémenter.</a:t>
            </a:r>
            <a:endParaRPr lang="en-GB" altLang="en-US" sz="2800"/>
          </a:p>
          <a:p>
            <a:pPr marL="0" indent="0">
              <a:buNone/>
            </a:pPr>
            <a:endParaRPr lang="en-GB" altLang="en-US" sz="2800"/>
          </a:p>
          <a:p>
            <a:pPr marL="0" indent="0">
              <a:buNone/>
            </a:pPr>
            <a:r>
              <a:rPr lang="en-GB" altLang="en-US" sz="2800"/>
              <a:t>Il reste encore beaucoup d’améliorations à apporter au site. Le but à la fin du projet d'être utilises par l’université.</a:t>
            </a:r>
            <a:endParaRPr lang="en-GB" altLang="en-US" sz="2800"/>
          </a:p>
          <a:p>
            <a:pPr marL="0" indent="0">
              <a:buNone/>
            </a:pPr>
            <a:endParaRPr lang="en-GB" alt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t>12. Références</a:t>
            </a:r>
            <a:endParaRPr lang="en-GB" altLang="en-US" sz="3200"/>
          </a:p>
        </p:txBody>
      </p:sp>
      <p:sp>
        <p:nvSpPr>
          <p:cNvPr id="3" name="Content Placeholder 2"/>
          <p:cNvSpPr>
            <a:spLocks noGrp="1"/>
          </p:cNvSpPr>
          <p:nvPr>
            <p:ph sz="half" idx="1"/>
          </p:nvPr>
        </p:nvSpPr>
        <p:spPr>
          <a:xfrm>
            <a:off x="609600" y="1174750"/>
            <a:ext cx="10973435" cy="4953000"/>
          </a:xfrm>
        </p:spPr>
        <p:txBody>
          <a:bodyPr/>
          <a:p>
            <a:r>
              <a:rPr lang="en-GB" altLang="en-US" sz="2800"/>
              <a:t>https://www.journaldunet.fr/web-tech/developpement/1202927-comment-integrer-un-pdf-dans-une-page-html/</a:t>
            </a:r>
            <a:endParaRPr lang="en-GB" altLang="en-US" sz="2800"/>
          </a:p>
          <a:p>
            <a:r>
              <a:rPr lang="en-GB" altLang="en-US" sz="2800"/>
              <a:t>https://www.youtube.com/watch?v=LXQfEFEfFcM&amp;t=1s</a:t>
            </a:r>
            <a:endParaRPr lang="en-GB" altLang="en-US" sz="2800"/>
          </a:p>
          <a:p>
            <a:r>
              <a:rPr lang="en-GB" altLang="en-US" sz="2800"/>
              <a:t>https://www.php.net/manual/en/function.move-uploaded-file.php</a:t>
            </a:r>
            <a:endParaRPr lang="en-GB" altLang="en-US" sz="2800"/>
          </a:p>
          <a:p>
            <a:endParaRPr lang="en-GB" altLang="en-US" sz="2800"/>
          </a:p>
          <a:p>
            <a:endParaRPr lang="en-GB"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81380"/>
            <a:ext cx="10972800" cy="213995"/>
          </a:xfrm>
        </p:spPr>
        <p:txBody>
          <a:bodyPr/>
          <a:p>
            <a:r>
              <a:rPr lang="en-GB" altLang="en-US" sz="3200">
                <a:sym typeface="+mn-ea"/>
              </a:rPr>
              <a:t>2. Definition du problème</a:t>
            </a:r>
            <a:br>
              <a:rPr lang="en-GB" altLang="en-US"/>
            </a:br>
            <a:endParaRPr lang="en-GB" altLang="en-US"/>
          </a:p>
        </p:txBody>
      </p:sp>
      <p:sp>
        <p:nvSpPr>
          <p:cNvPr id="3" name="Content Placeholder 2"/>
          <p:cNvSpPr>
            <a:spLocks noGrp="1"/>
          </p:cNvSpPr>
          <p:nvPr>
            <p:ph idx="1"/>
          </p:nvPr>
        </p:nvSpPr>
        <p:spPr>
          <a:xfrm>
            <a:off x="609600" y="1005840"/>
            <a:ext cx="10972800" cy="5121910"/>
          </a:xfrm>
        </p:spPr>
        <p:txBody>
          <a:bodyPr/>
          <a:p>
            <a:pPr marL="0" indent="0" algn="l">
              <a:buNone/>
            </a:pPr>
            <a:endParaRPr lang="en-GB" altLang="en-US" sz="2400"/>
          </a:p>
          <a:p>
            <a:pPr algn="l"/>
            <a:r>
              <a:rPr lang="en-GB" altLang="en-US" sz="2400"/>
              <a:t>Il y a un manque d'espace pour que les chercheurs puisse publiés leur documents de recherche (articles, thèses, recherche).</a:t>
            </a:r>
            <a:endParaRPr lang="en-GB" altLang="en-US" sz="2400"/>
          </a:p>
          <a:p>
            <a:pPr algn="l"/>
            <a:endParaRPr lang="en-GB" altLang="en-US" sz="2400"/>
          </a:p>
          <a:p>
            <a:pPr algn="l"/>
            <a:r>
              <a:rPr lang="en-GB" altLang="en-US" sz="2400"/>
              <a:t>Manque d'espace pour s'informer des nouveautés (actualités et évènements ) créer par l'Université des Mascareignes.</a:t>
            </a:r>
            <a:endParaRPr lang="en-GB" altLang="en-US" sz="2400"/>
          </a:p>
          <a:p>
            <a:pPr algn="l"/>
            <a:endParaRPr lang="en-GB" altLang="en-US" sz="2400"/>
          </a:p>
          <a:p>
            <a:pPr algn="l"/>
            <a:r>
              <a:rPr lang="en-GB" altLang="en-US" sz="2400"/>
              <a:t>Manque d'espace pour se documenter sur les chercheurs et prendre prendre contact avec eux.</a:t>
            </a:r>
            <a:endParaRPr lang="en-GB" altLang="en-US" sz="2800"/>
          </a:p>
          <a:p>
            <a:pPr marL="0" indent="0">
              <a:buNone/>
            </a:pPr>
            <a:endParaRPr lang="en-GB" altLang="en-US" sz="2800"/>
          </a:p>
          <a:p>
            <a:pPr marL="0" indent="0">
              <a:buNone/>
            </a:pPr>
            <a:endParaRPr lang="en-GB"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3600"/>
          </a:xfrm>
        </p:spPr>
        <p:txBody>
          <a:bodyPr/>
          <a:p>
            <a:r>
              <a:rPr lang="en-GB" altLang="en-US" sz="3200">
                <a:sym typeface="+mn-ea"/>
              </a:rPr>
              <a:t>3. Comment résourdre ce problème</a:t>
            </a:r>
            <a:endParaRPr lang="en-GB" altLang="en-US" sz="3200">
              <a:sym typeface="+mn-ea"/>
            </a:endParaRPr>
          </a:p>
        </p:txBody>
      </p:sp>
      <p:sp>
        <p:nvSpPr>
          <p:cNvPr id="3" name="Content Placeholder 2"/>
          <p:cNvSpPr>
            <a:spLocks noGrp="1"/>
          </p:cNvSpPr>
          <p:nvPr>
            <p:ph idx="1"/>
          </p:nvPr>
        </p:nvSpPr>
        <p:spPr>
          <a:xfrm>
            <a:off x="838200" y="1399540"/>
            <a:ext cx="10515600" cy="4629785"/>
          </a:xfrm>
        </p:spPr>
        <p:txBody>
          <a:bodyPr/>
          <a:p>
            <a:pPr marL="0" indent="0">
              <a:buNone/>
            </a:pPr>
            <a:r>
              <a:rPr lang="en-GB" altLang="en-US" sz="2800"/>
              <a:t>Un site dynamique qui permettera aux chercheurs de partager leur documents de recherche, communiquer entre eux et ainsi collaborer pour faire des projets communs. </a:t>
            </a:r>
            <a:endParaRPr lang="en-GB" altLang="en-US" sz="2800"/>
          </a:p>
          <a:p>
            <a:pPr marL="0" indent="0">
              <a:buNone/>
            </a:pPr>
            <a:endParaRPr lang="en-GB" altLang="en-US" sz="2800"/>
          </a:p>
          <a:p>
            <a:pPr marL="0" indent="0">
              <a:buNone/>
            </a:pPr>
            <a:r>
              <a:rPr lang="en-GB" altLang="en-US" sz="2800"/>
              <a:t>Il y aura aussi la posibilités de s'informer des dernières nouveautés mis par l'Université des Mascareignes.</a:t>
            </a:r>
            <a:endParaRPr lang="en-GB" altLang="en-US" sz="2800"/>
          </a:p>
          <a:p>
            <a:pPr marL="0" indent="0">
              <a:buNone/>
            </a:pPr>
            <a:endParaRPr lang="en-GB" altLang="en-US" sz="2800"/>
          </a:p>
          <a:p>
            <a:pPr marL="0" indent="0">
              <a:buNone/>
            </a:pPr>
            <a:r>
              <a:rPr lang="en-GB" altLang="en-US" sz="2800">
                <a:sym typeface="+mn-ea"/>
              </a:rPr>
              <a:t>Il sera également possible de voir les profils des chercheurs et aussi prendre contact avec eux si le besoin s’impose.</a:t>
            </a:r>
            <a:endParaRPr lang="en-GB" altLang="en-US"/>
          </a:p>
          <a:p>
            <a:pPr marL="0" indent="0">
              <a:buNone/>
            </a:pP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4. Solutions existants</a:t>
            </a:r>
            <a:endParaRPr lang="en-GB" altLang="en-US"/>
          </a:p>
        </p:txBody>
      </p:sp>
      <p:sp>
        <p:nvSpPr>
          <p:cNvPr id="3" name="Content Placeholder 2"/>
          <p:cNvSpPr>
            <a:spLocks noGrp="1"/>
          </p:cNvSpPr>
          <p:nvPr>
            <p:ph sz="half" idx="1"/>
          </p:nvPr>
        </p:nvSpPr>
        <p:spPr/>
        <p:txBody>
          <a:bodyPr/>
          <a:p>
            <a:pPr marL="0" indent="0">
              <a:buNone/>
            </a:pPr>
            <a:r>
              <a:rPr lang="en-GB" altLang="en-US"/>
              <a:t>Research Gate</a:t>
            </a:r>
            <a:endParaRPr lang="en-GB" altLang="en-US"/>
          </a:p>
          <a:p>
            <a:pPr marL="0" indent="0">
              <a:buNone/>
            </a:pPr>
            <a:r>
              <a:rPr lang="en-GB" altLang="en-US" sz="2800"/>
              <a:t>1. C'est une plateforme qui aux chercheurs de partager leur documents de recherche (article, thèse, conference papers).</a:t>
            </a:r>
            <a:endParaRPr lang="en-GB" altLang="en-US" sz="2800"/>
          </a:p>
          <a:p>
            <a:pPr marL="0" indent="0">
              <a:buNone/>
            </a:pPr>
            <a:endParaRPr lang="en-GB" altLang="en-US" sz="2800"/>
          </a:p>
        </p:txBody>
      </p:sp>
      <p:pic>
        <p:nvPicPr>
          <p:cNvPr id="6" name="Content Placeholder 5" descr="Capture"/>
          <p:cNvPicPr>
            <a:picLocks noChangeAspect="1"/>
          </p:cNvPicPr>
          <p:nvPr>
            <p:ph sz="half" idx="2"/>
          </p:nvPr>
        </p:nvPicPr>
        <p:blipFill>
          <a:blip r:embed="rId1"/>
          <a:stretch>
            <a:fillRect/>
          </a:stretch>
        </p:blipFill>
        <p:spPr>
          <a:xfrm>
            <a:off x="6278880" y="993775"/>
            <a:ext cx="5778500" cy="46488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endParaRPr lang="en-GB" altLang="en-US" sz="2800">
              <a:sym typeface="+mn-ea"/>
            </a:endParaRPr>
          </a:p>
          <a:p>
            <a:pPr marL="0" indent="0">
              <a:buNone/>
            </a:pPr>
            <a:r>
              <a:rPr lang="en-GB" altLang="en-US" sz="2800">
                <a:sym typeface="+mn-ea"/>
              </a:rPr>
              <a:t>2. Elle permet aussi au internaute a poser et de repondre a des questions.</a:t>
            </a:r>
            <a:endParaRPr lang="en-GB" altLang="en-US" sz="2800">
              <a:sym typeface="+mn-ea"/>
            </a:endParaRPr>
          </a:p>
        </p:txBody>
      </p:sp>
      <p:pic>
        <p:nvPicPr>
          <p:cNvPr id="5" name="Content Placeholder 4" descr="Capture1"/>
          <p:cNvPicPr>
            <a:picLocks noChangeAspect="1"/>
          </p:cNvPicPr>
          <p:nvPr>
            <p:ph sz="half" idx="2"/>
          </p:nvPr>
        </p:nvPicPr>
        <p:blipFill>
          <a:blip r:embed="rId1"/>
          <a:stretch>
            <a:fillRect/>
          </a:stretch>
        </p:blipFill>
        <p:spPr>
          <a:xfrm>
            <a:off x="6197600" y="1461135"/>
            <a:ext cx="5384800" cy="4378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sym typeface="+mn-ea"/>
              </a:rPr>
              <a:t>5. Mise en oeuvre</a:t>
            </a:r>
            <a:endParaRPr lang="en-GB" altLang="en-US" sz="3200">
              <a:sym typeface="+mn-ea"/>
            </a:endParaRPr>
          </a:p>
        </p:txBody>
      </p:sp>
      <p:sp>
        <p:nvSpPr>
          <p:cNvPr id="3" name="Content Placeholder 2"/>
          <p:cNvSpPr>
            <a:spLocks noGrp="1"/>
          </p:cNvSpPr>
          <p:nvPr>
            <p:ph sz="half" idx="1"/>
          </p:nvPr>
        </p:nvSpPr>
        <p:spPr>
          <a:xfrm>
            <a:off x="609600" y="1174750"/>
            <a:ext cx="10972165" cy="4953000"/>
          </a:xfrm>
        </p:spPr>
        <p:txBody>
          <a:bodyPr/>
          <a:p>
            <a:pPr marL="0" indent="0">
              <a:buNone/>
            </a:pPr>
            <a:r>
              <a:rPr lang="en-GB" altLang="en-US" sz="2800"/>
              <a:t>1.1 Description du système avec UML</a:t>
            </a:r>
            <a:endParaRPr lang="en-GB" altLang="en-US" sz="2800"/>
          </a:p>
          <a:p>
            <a:pPr marL="0" indent="0">
              <a:buNone/>
            </a:pPr>
            <a:endParaRPr lang="en-GB" altLang="en-US" sz="2800"/>
          </a:p>
          <a:p>
            <a:pPr marL="0" indent="0">
              <a:buNone/>
            </a:pPr>
            <a:r>
              <a:rPr lang="en-GB" altLang="en-US" sz="2800"/>
              <a:t>Acteurs:</a:t>
            </a:r>
            <a:endParaRPr lang="en-GB" altLang="en-US" sz="2800"/>
          </a:p>
          <a:p>
            <a:pPr algn="l"/>
            <a:r>
              <a:rPr lang="en-GB" altLang="en-US" sz="2800"/>
              <a:t>Internaute</a:t>
            </a:r>
            <a:endParaRPr lang="en-GB" altLang="en-US" sz="2800"/>
          </a:p>
          <a:p>
            <a:pPr algn="l"/>
            <a:r>
              <a:rPr lang="en-GB" altLang="en-US" sz="2800"/>
              <a:t>Internaute connecté</a:t>
            </a:r>
            <a:endParaRPr lang="en-GB" altLang="en-US" sz="2800"/>
          </a:p>
          <a:p>
            <a:pPr algn="l"/>
            <a:r>
              <a:rPr lang="en-GB" altLang="en-US" sz="2800"/>
              <a:t>Chercheur</a:t>
            </a:r>
            <a:endParaRPr lang="en-GB" altLang="en-US" sz="2800"/>
          </a:p>
          <a:p>
            <a:pPr algn="l"/>
            <a:r>
              <a:rPr lang="en-GB" altLang="en-US" sz="2800"/>
              <a:t>Administrateur</a:t>
            </a:r>
            <a:endParaRPr lang="en-GB"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endParaRPr lang="en-GB" altLang="en-US" sz="2800"/>
          </a:p>
          <a:p>
            <a:endParaRPr lang="en-GB" altLang="en-US" sz="2000"/>
          </a:p>
          <a:p>
            <a:pPr marL="0" indent="0">
              <a:buNone/>
            </a:pPr>
            <a:endParaRPr lang="en-GB" altLang="en-US" sz="2000"/>
          </a:p>
        </p:txBody>
      </p:sp>
      <p:pic>
        <p:nvPicPr>
          <p:cNvPr id="2" name="Content Placeholder 1" descr="UML V4"/>
          <p:cNvPicPr>
            <a:picLocks noChangeAspect="1"/>
          </p:cNvPicPr>
          <p:nvPr>
            <p:ph sz="half" idx="2"/>
          </p:nvPr>
        </p:nvPicPr>
        <p:blipFill>
          <a:blip r:embed="rId1"/>
          <a:stretch>
            <a:fillRect/>
          </a:stretch>
        </p:blipFill>
        <p:spPr>
          <a:xfrm>
            <a:off x="1005205" y="628650"/>
            <a:ext cx="8856980" cy="560006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4927</Words>
  <Application>WPS Presentation</Application>
  <PresentationFormat>Widescreen</PresentationFormat>
  <Paragraphs>192</Paragraphs>
  <Slides>35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Arial</vt:lpstr>
      <vt:lpstr>SimSun</vt:lpstr>
      <vt:lpstr>Wingdings</vt:lpstr>
      <vt:lpstr>Microsoft YaHei</vt:lpstr>
      <vt:lpstr>Arial Unicode MS</vt:lpstr>
      <vt:lpstr>Calibri</vt:lpstr>
      <vt:lpstr>Gear Drives</vt:lpstr>
      <vt:lpstr> Conception d’un site web pour la promotion de la recherche à L’UDM</vt:lpstr>
      <vt:lpstr>Tables des Matières</vt:lpstr>
      <vt:lpstr>1. Introduction</vt:lpstr>
      <vt:lpstr>2. Definition du problème </vt:lpstr>
      <vt:lpstr>3. Comment résourdre ce problème</vt:lpstr>
      <vt:lpstr>4. Solutions existants</vt:lpstr>
      <vt:lpstr>PowerPoint 演示文稿</vt:lpstr>
      <vt:lpstr>5. Mise en oeuvre</vt:lpstr>
      <vt:lpstr>PowerPoint 演示文稿</vt:lpstr>
      <vt:lpstr>PowerPoint 演示文稿</vt:lpstr>
      <vt:lpstr>6. Ameliorations ajoutées</vt:lpstr>
      <vt:lpstr>I. Cookies</vt:lpstr>
      <vt:lpstr>PowerPoint 演示文稿</vt:lpstr>
      <vt:lpstr>II. Newsletter</vt:lpstr>
      <vt:lpstr>III. A new backend for better user interface </vt:lpstr>
      <vt:lpstr>PowerPoint 演示文稿</vt:lpstr>
      <vt:lpstr>PowerPoint 演示文稿</vt:lpstr>
      <vt:lpstr>IV. Nouvelle base de données</vt:lpstr>
      <vt:lpstr>PowerPoint 演示文稿</vt:lpstr>
      <vt:lpstr>7. Difficultés rencontrés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 Causes éventuelles d'échecs</vt:lpstr>
      <vt:lpstr>PowerPoint 演示文稿</vt:lpstr>
      <vt:lpstr>10. Améliorations futures</vt:lpstr>
      <vt:lpstr>11. Conclusions</vt:lpstr>
      <vt:lpstr>12. Références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_x000B_Conception d’un site web pour la promotion de la recherche à L’UDM</dc:title>
  <dc:creator/>
  <cp:lastModifiedBy>jordiseerungen</cp:lastModifiedBy>
  <cp:revision>34</cp:revision>
  <dcterms:created xsi:type="dcterms:W3CDTF">2020-04-10T19:09:00Z</dcterms:created>
  <dcterms:modified xsi:type="dcterms:W3CDTF">2020-06-12T19:12:02Z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2057-11.2.0.9396</vt:lpwstr>
  </property>
</Properties>
</file>