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259" r:id="rId5"/>
    <p:sldId id="258" r:id="rId7"/>
    <p:sldId id="257" r:id="rId8"/>
    <p:sldId id="261" r:id="rId9"/>
    <p:sldId id="262" r:id="rId10"/>
    <p:sldId id="263" r:id="rId11"/>
    <p:sldId id="264" r:id="rId12"/>
    <p:sldId id="265" r:id="rId13"/>
    <p:sldId id="271" r:id="rId14"/>
    <p:sldId id="266" r:id="rId15"/>
    <p:sldId id="272" r:id="rId16"/>
    <p:sldId id="270" r:id="rId17"/>
    <p:sldId id="267" r:id="rId18"/>
    <p:sldId id="268"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609725"/>
          </a:xfrm>
        </p:spPr>
        <p:txBody>
          <a:bodyPr>
            <a:normAutofit/>
          </a:bodyPr>
          <a:lstStyle/>
          <a:p>
            <a:br>
              <a:rPr lang="en-US" sz="3200" dirty="0"/>
            </a:br>
            <a:r>
              <a:rPr lang="en-US" sz="3600" dirty="0"/>
              <a:t>Conception d’un site web pour la promotion de la recherche à L’UDM</a:t>
            </a:r>
            <a:endParaRPr lang="en-US" sz="3600" dirty="0"/>
          </a:p>
        </p:txBody>
      </p:sp>
      <p:sp>
        <p:nvSpPr>
          <p:cNvPr id="3" name="Subtitle 2"/>
          <p:cNvSpPr>
            <a:spLocks noGrp="1"/>
          </p:cNvSpPr>
          <p:nvPr>
            <p:ph type="subTitle" idx="1"/>
          </p:nvPr>
        </p:nvSpPr>
        <p:spPr>
          <a:xfrm>
            <a:off x="1524000" y="3441065"/>
            <a:ext cx="9144000" cy="1816735"/>
          </a:xfrm>
        </p:spPr>
        <p:txBody>
          <a:bodyPr/>
          <a:lstStyle/>
          <a:p>
            <a:pPr algn="ctr"/>
            <a:r>
              <a:rPr lang="en-GB" altLang="en-US"/>
              <a:t>Nom: Marie Désiré Jordi Seerungen</a:t>
            </a:r>
            <a:endParaRPr lang="en-GB" altLang="en-US"/>
          </a:p>
          <a:p>
            <a:pPr algn="ctr"/>
            <a:r>
              <a:rPr lang="en-GB" altLang="en-US"/>
              <a:t>Date: 10/04/2020</a:t>
            </a:r>
            <a:endParaRPr lang="en-GB" altLang="en-US"/>
          </a:p>
          <a:p>
            <a:pPr algn="ctr"/>
            <a:r>
              <a:rPr lang="en-GB" altLang="en-US"/>
              <a:t>Tuteur: Mr Shaad Toofanee</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58190"/>
          </a:xfrm>
        </p:spPr>
        <p:txBody>
          <a:bodyPr/>
          <a:p>
            <a:r>
              <a:rPr lang="en-GB" altLang="en-US">
                <a:sym typeface="+mn-ea"/>
              </a:rPr>
              <a:t>Difficultés rencontrés</a:t>
            </a:r>
            <a:endParaRPr lang="en-GB" altLang="en-US"/>
          </a:p>
        </p:txBody>
      </p:sp>
      <p:sp>
        <p:nvSpPr>
          <p:cNvPr id="3" name="Content Placeholder 2"/>
          <p:cNvSpPr>
            <a:spLocks noGrp="1"/>
          </p:cNvSpPr>
          <p:nvPr>
            <p:ph sz="half" idx="1"/>
          </p:nvPr>
        </p:nvSpPr>
        <p:spPr>
          <a:xfrm>
            <a:off x="609600" y="1174750"/>
            <a:ext cx="10733405" cy="4953000"/>
          </a:xfrm>
        </p:spPr>
        <p:txBody>
          <a:bodyPr/>
          <a:p>
            <a:pPr marL="0" indent="0">
              <a:buNone/>
            </a:pPr>
            <a:r>
              <a:rPr lang="en-GB" altLang="en-US"/>
              <a:t>1. Connecté different utilisataires</a:t>
            </a:r>
            <a:endParaRPr lang="en-GB" altLang="en-US"/>
          </a:p>
          <a:p>
            <a:pPr marL="0" indent="0">
              <a:buNone/>
            </a:pPr>
            <a:endParaRPr lang="en-GB" altLang="en-US"/>
          </a:p>
          <a:p>
            <a:pPr marL="0" indent="0">
              <a:buNone/>
            </a:pPr>
            <a:r>
              <a:rPr lang="en-GB" altLang="en-US" sz="2800"/>
              <a:t>Pour contourné ce problème et de connectés des differentes utilisateurs internaute connecté, chercheur et admin une table allusers a était crée avec une clé primaire id et un colonne type_user. (type_user peut être: user, chercheur et admin)</a:t>
            </a:r>
            <a:endParaRPr lang="en-GB"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Picture 33" descr="Capture15"/>
          <p:cNvPicPr>
            <a:picLocks noChangeAspect="1"/>
          </p:cNvPicPr>
          <p:nvPr>
            <p:ph sz="half" idx="1"/>
          </p:nvPr>
        </p:nvPicPr>
        <p:blipFill>
          <a:blip r:embed="rId1"/>
          <a:stretch>
            <a:fillRect/>
          </a:stretch>
        </p:blipFill>
        <p:spPr>
          <a:xfrm>
            <a:off x="985520" y="1497965"/>
            <a:ext cx="8793480" cy="430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89285" cy="4953000"/>
          </a:xfrm>
        </p:spPr>
        <p:txBody>
          <a:bodyPr/>
          <a:p>
            <a:pPr marL="0" indent="0">
              <a:buNone/>
            </a:pPr>
            <a:r>
              <a:rPr lang="en-GB" altLang="en-US"/>
              <a:t>2. Mail de confirmation</a:t>
            </a:r>
            <a:endParaRPr lang="en-GB" altLang="en-US"/>
          </a:p>
          <a:p>
            <a:pPr marL="0" indent="0">
              <a:buNone/>
            </a:pPr>
            <a:r>
              <a:rPr lang="en-GB" altLang="en-US" sz="2800"/>
              <a:t>Pour remedier a ce problème j’ai utilisés un mail avec un code géneré par PHP a quatre chiffre appeler vkey qui est attacher au mail.</a:t>
            </a:r>
            <a:endParaRPr lang="en-GB" altLang="en-US" sz="2800"/>
          </a:p>
          <a:p>
            <a:pPr marL="0" indent="0">
              <a:buNone/>
            </a:pPr>
            <a:r>
              <a:rPr lang="en-GB" altLang="en-US" sz="2800"/>
              <a:t>Ce code est récupérer par la fonction PHP GET dans une autre page. </a:t>
            </a:r>
            <a:endParaRPr lang="en-GB" altLang="en-US" sz="2800"/>
          </a:p>
          <a:p>
            <a:pPr marL="0" indent="0">
              <a:buNone/>
            </a:pPr>
            <a:r>
              <a:rPr lang="en-GB" altLang="en-US" sz="2800"/>
              <a:t>Le  système verifie si le code a 4 chiffre et alphabet est égale au vkey et donner accés au backend si la verification est completer.</a:t>
            </a:r>
            <a:endParaRPr lang="en-GB" altLang="en-US" sz="2800"/>
          </a:p>
          <a:p>
            <a:pPr marL="0" indent="0">
              <a:buNone/>
            </a:pPr>
            <a:endParaRPr lang="en-GB"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4338955" cy="4953000"/>
          </a:xfrm>
        </p:spPr>
        <p:txBody>
          <a:bodyPr/>
          <a:p>
            <a:pPr marL="0" indent="0">
              <a:buNone/>
            </a:pPr>
            <a:r>
              <a:rPr lang="en-GB" altLang="en-US" sz="2800">
                <a:sym typeface="+mn-ea"/>
              </a:rPr>
              <a:t>Partie du code php:</a:t>
            </a:r>
            <a:endParaRPr lang="en-GB" altLang="en-US"/>
          </a:p>
          <a:p>
            <a:endParaRPr lang="en-GB" altLang="en-US"/>
          </a:p>
        </p:txBody>
      </p:sp>
      <p:pic>
        <p:nvPicPr>
          <p:cNvPr id="34" name="Picture 34" descr="Capture16"/>
          <p:cNvPicPr>
            <a:picLocks noChangeAspect="1"/>
          </p:cNvPicPr>
          <p:nvPr>
            <p:ph sz="half" idx="2"/>
          </p:nvPr>
        </p:nvPicPr>
        <p:blipFill>
          <a:blip r:embed="rId1"/>
          <a:stretch>
            <a:fillRect/>
          </a:stretch>
        </p:blipFill>
        <p:spPr>
          <a:xfrm>
            <a:off x="2629535" y="1917065"/>
            <a:ext cx="6932295" cy="39643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sz="2800"/>
              <a:t>Pour validate:</a:t>
            </a:r>
            <a:endParaRPr lang="en-GB" altLang="en-US"/>
          </a:p>
          <a:p>
            <a:pPr marL="0" indent="0">
              <a:buNone/>
            </a:pPr>
            <a:endParaRPr lang="en-GB" altLang="en-US"/>
          </a:p>
        </p:txBody>
      </p:sp>
      <p:pic>
        <p:nvPicPr>
          <p:cNvPr id="5" name="Picture 35" descr="Capture17"/>
          <p:cNvPicPr>
            <a:picLocks noChangeAspect="1"/>
          </p:cNvPicPr>
          <p:nvPr>
            <p:ph sz="half" idx="2"/>
          </p:nvPr>
        </p:nvPicPr>
        <p:blipFill>
          <a:blip r:embed="rId1"/>
          <a:stretch>
            <a:fillRect/>
          </a:stretch>
        </p:blipFill>
        <p:spPr>
          <a:xfrm>
            <a:off x="4445000" y="1182370"/>
            <a:ext cx="7036435" cy="4498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98175" cy="4953000"/>
          </a:xfrm>
        </p:spPr>
        <p:txBody>
          <a:bodyPr/>
          <a:p>
            <a:pPr marL="0" indent="0">
              <a:buNone/>
            </a:pPr>
            <a:r>
              <a:rPr lang="en-GB" altLang="en-US"/>
              <a:t>3. Inactivité</a:t>
            </a:r>
            <a:endParaRPr lang="en-GB" altLang="en-US"/>
          </a:p>
          <a:p>
            <a:pPr marL="0" indent="0">
              <a:buNone/>
            </a:pPr>
            <a:r>
              <a:rPr lang="en-GB" altLang="en-US" sz="2800"/>
              <a:t>Pour remedier a ce problème j’ai utiliser le morceau de code javascript qui me permet de calculer la durée de temps ou la souris n’a pas était utiliser. Ainsi après 30 minutes d’inactivité de la souris le code rediridge vers la page log out ou il déactive l’utilisateur connecté.</a:t>
            </a:r>
            <a:endParaRPr lang="en-GB" altLang="en-US" sz="2800"/>
          </a:p>
          <a:p>
            <a:pPr marL="0" indent="0">
              <a:buNone/>
            </a:pPr>
            <a:endParaRPr lang="en-GB"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apture23"/>
          <p:cNvPicPr>
            <a:picLocks noChangeAspect="1"/>
          </p:cNvPicPr>
          <p:nvPr>
            <p:ph sz="half" idx="1"/>
          </p:nvPr>
        </p:nvPicPr>
        <p:blipFill>
          <a:blip r:embed="rId1"/>
          <a:stretch>
            <a:fillRect/>
          </a:stretch>
        </p:blipFill>
        <p:spPr>
          <a:xfrm>
            <a:off x="1965960" y="1174750"/>
            <a:ext cx="589470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a:t>To log out</a:t>
            </a:r>
            <a:endParaRPr lang="en-GB" altLang="en-US"/>
          </a:p>
          <a:p>
            <a:pPr marL="0" indent="0">
              <a:buNone/>
            </a:pPr>
            <a:endParaRPr lang="en-GB" altLang="en-US"/>
          </a:p>
        </p:txBody>
      </p:sp>
      <p:pic>
        <p:nvPicPr>
          <p:cNvPr id="5" name="Content Placeholder 4" descr="Capture27"/>
          <p:cNvPicPr>
            <a:picLocks noChangeAspect="1"/>
          </p:cNvPicPr>
          <p:nvPr>
            <p:ph sz="half" idx="2"/>
          </p:nvPr>
        </p:nvPicPr>
        <p:blipFill>
          <a:blip r:embed="rId1"/>
          <a:stretch>
            <a:fillRect/>
          </a:stretch>
        </p:blipFill>
        <p:spPr>
          <a:xfrm>
            <a:off x="742315" y="2102485"/>
            <a:ext cx="5119370" cy="15043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831850"/>
            <a:ext cx="10972165" cy="5295900"/>
          </a:xfrm>
        </p:spPr>
        <p:txBody>
          <a:bodyPr/>
          <a:p>
            <a:pPr marL="0" indent="0">
              <a:buNone/>
            </a:pPr>
            <a:r>
              <a:rPr lang="en-GB" altLang="en-US"/>
              <a:t>Afficher un PDF</a:t>
            </a:r>
            <a:endParaRPr lang="en-GB" altLang="en-US"/>
          </a:p>
          <a:p>
            <a:pPr marL="0" indent="0">
              <a:buNone/>
            </a:pPr>
            <a:endParaRPr lang="en-GB" altLang="en-US"/>
          </a:p>
          <a:p>
            <a:pPr marL="0" indent="0">
              <a:buNone/>
            </a:pPr>
            <a:r>
              <a:rPr lang="en-GB" altLang="en-US"/>
              <a:t>Il est impossible d’insérer des document dans la base de données mais il est possible d’insérer le nom. J’ai utiliser la fonction php (move_uploaded_file(nom du repertoire present, nom du repertoire le document doit être)). </a:t>
            </a:r>
            <a:endParaRPr lang="en-GB" altLang="en-US"/>
          </a:p>
          <a:p>
            <a:pPr marL="0" indent="0">
              <a:buNone/>
            </a:pP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Picture 36" descr="Capture24"/>
          <p:cNvPicPr>
            <a:picLocks noChangeAspect="1"/>
          </p:cNvPicPr>
          <p:nvPr>
            <p:ph sz="half" idx="1"/>
          </p:nvPr>
        </p:nvPicPr>
        <p:blipFill>
          <a:blip r:embed="rId1"/>
          <a:stretch>
            <a:fillRect/>
          </a:stretch>
        </p:blipFill>
        <p:spPr>
          <a:xfrm>
            <a:off x="751205" y="1289050"/>
            <a:ext cx="5479415" cy="1820545"/>
          </a:xfrm>
          <a:prstGeom prst="rect">
            <a:avLst/>
          </a:prstGeom>
        </p:spPr>
      </p:pic>
      <p:pic>
        <p:nvPicPr>
          <p:cNvPr id="40" name="Picture 40" descr="Capture25"/>
          <p:cNvPicPr>
            <a:picLocks noChangeAspect="1"/>
          </p:cNvPicPr>
          <p:nvPr>
            <p:ph sz="half" idx="2"/>
          </p:nvPr>
        </p:nvPicPr>
        <p:blipFill>
          <a:blip r:embed="rId2"/>
          <a:stretch>
            <a:fillRect/>
          </a:stretch>
        </p:blipFill>
        <p:spPr>
          <a:xfrm>
            <a:off x="751205" y="3223895"/>
            <a:ext cx="7260590" cy="308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GB" altLang="en-US"/>
              <a:t>Tables des Matières</a:t>
            </a:r>
            <a:endParaRPr lang="en-GB" altLang="en-US"/>
          </a:p>
        </p:txBody>
      </p:sp>
      <p:sp>
        <p:nvSpPr>
          <p:cNvPr id="3" name="Content Placeholder 2"/>
          <p:cNvSpPr>
            <a:spLocks noGrp="1"/>
          </p:cNvSpPr>
          <p:nvPr>
            <p:ph idx="1"/>
          </p:nvPr>
        </p:nvSpPr>
        <p:spPr>
          <a:xfrm>
            <a:off x="838200" y="1473835"/>
            <a:ext cx="10515600" cy="4703445"/>
          </a:xfrm>
        </p:spPr>
        <p:txBody>
          <a:bodyPr/>
          <a:p>
            <a:pPr marL="0" indent="0">
              <a:buNone/>
            </a:pPr>
            <a:r>
              <a:rPr lang="en-GB" altLang="en-US" sz="2800"/>
              <a:t>Introduction</a:t>
            </a:r>
            <a:endParaRPr lang="en-GB" altLang="en-US" sz="2800"/>
          </a:p>
          <a:p>
            <a:pPr marL="0" indent="0">
              <a:buNone/>
            </a:pPr>
            <a:r>
              <a:rPr lang="en-GB" altLang="en-US" sz="2800"/>
              <a:t>Explication problems a résourdre</a:t>
            </a:r>
            <a:endParaRPr lang="en-GB" altLang="en-US" sz="2800"/>
          </a:p>
          <a:p>
            <a:pPr marL="0" indent="0">
              <a:buNone/>
            </a:pPr>
            <a:r>
              <a:rPr lang="en-GB" altLang="en-US" sz="2800"/>
              <a:t>Comment résourdre ce problème</a:t>
            </a:r>
            <a:endParaRPr lang="en-GB" altLang="en-US" sz="2800"/>
          </a:p>
          <a:p>
            <a:pPr marL="0" indent="0">
              <a:buNone/>
            </a:pPr>
            <a:r>
              <a:rPr lang="en-GB" altLang="en-US" sz="2800"/>
              <a:t>Etapes d'analyse système et de réalisation</a:t>
            </a:r>
            <a:endParaRPr lang="en-GB" altLang="en-US" sz="2800"/>
          </a:p>
          <a:p>
            <a:pPr marL="0" indent="0">
              <a:buNone/>
            </a:pPr>
            <a:r>
              <a:rPr lang="en-GB" altLang="en-US" sz="2800"/>
              <a:t>Difficultés rencontrés</a:t>
            </a:r>
            <a:endParaRPr lang="en-GB" altLang="en-US" sz="2800"/>
          </a:p>
          <a:p>
            <a:pPr marL="0" indent="0">
              <a:buNone/>
            </a:pPr>
            <a:r>
              <a:rPr lang="en-GB" altLang="en-US" sz="2800"/>
              <a:t>Limites et causes éventuelles d'échecs</a:t>
            </a:r>
            <a:endParaRPr lang="en-GB" altLang="en-US" sz="2800"/>
          </a:p>
          <a:p>
            <a:pPr marL="0" indent="0">
              <a:buNone/>
            </a:pPr>
            <a:r>
              <a:rPr lang="en-GB" altLang="en-US" sz="2800"/>
              <a:t>Conclusions</a:t>
            </a:r>
            <a:endParaRPr lang="en-GB" altLang="en-US"/>
          </a:p>
          <a:p>
            <a:endParaRPr lang="en-GB" altLang="en-US"/>
          </a:p>
          <a:p>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GB" altLang="en-US"/>
              <a:t>Pour appeler le fichier j’utilise le code ci-dessous:</a:t>
            </a:r>
            <a:endParaRPr lang="en-GB" altLang="en-US"/>
          </a:p>
          <a:p>
            <a:endParaRPr lang="en-GB" altLang="en-US"/>
          </a:p>
        </p:txBody>
      </p:sp>
      <p:pic>
        <p:nvPicPr>
          <p:cNvPr id="41" name="Picture 41" descr="Capture26"/>
          <p:cNvPicPr>
            <a:picLocks noChangeAspect="1"/>
          </p:cNvPicPr>
          <p:nvPr>
            <p:ph sz="half" idx="2"/>
          </p:nvPr>
        </p:nvPicPr>
        <p:blipFill>
          <a:blip r:embed="rId1"/>
          <a:stretch>
            <a:fillRect/>
          </a:stretch>
        </p:blipFill>
        <p:spPr>
          <a:xfrm>
            <a:off x="746760" y="2215515"/>
            <a:ext cx="10548620" cy="13982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3435"/>
          </a:xfrm>
        </p:spPr>
        <p:txBody>
          <a:bodyPr/>
          <a:p>
            <a:r>
              <a:rPr lang="en-GB" altLang="en-US">
                <a:sym typeface="+mn-ea"/>
              </a:rPr>
              <a:t>Limites et causes éventuelles d'échecs</a:t>
            </a:r>
            <a:endParaRPr lang="en-GB" alt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Limites:</a:t>
            </a:r>
            <a:endParaRPr lang="en-GB" altLang="en-US" sz="2800"/>
          </a:p>
          <a:p>
            <a:pPr marL="0" indent="0">
              <a:buNone/>
            </a:pPr>
            <a:r>
              <a:rPr lang="en-GB" altLang="en-US" sz="2800"/>
              <a:t>Seul les chercheurs de l'universite des mascareignes pouront s'enregistrer comme chercheur dans ce site.</a:t>
            </a:r>
            <a:endParaRPr lang="en-GB" altLang="en-US" sz="2800"/>
          </a:p>
          <a:p>
            <a:pPr marL="0" indent="0">
              <a:buNone/>
            </a:pPr>
            <a:endParaRPr lang="en-GB" altLang="en-US" sz="2800"/>
          </a:p>
          <a:p>
            <a:pPr marL="0" indent="0">
              <a:buNone/>
            </a:pPr>
            <a:r>
              <a:rPr lang="en-GB" altLang="en-US" sz="2800"/>
              <a:t>Seul les PDF peuvent etre publier.</a:t>
            </a: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521315" cy="4953000"/>
          </a:xfrm>
        </p:spPr>
        <p:txBody>
          <a:bodyPr/>
          <a:p>
            <a:pPr marL="0" indent="0">
              <a:buNone/>
            </a:pPr>
            <a:r>
              <a:rPr lang="en-GB" altLang="en-US">
                <a:sym typeface="+mn-ea"/>
              </a:rPr>
              <a:t>Causes éventuelles d'échecs</a:t>
            </a:r>
            <a:endParaRPr lang="en-GB" altLang="en-US">
              <a:sym typeface="+mn-ea"/>
            </a:endParaRPr>
          </a:p>
          <a:p>
            <a:pPr marL="0" indent="0">
              <a:buNone/>
            </a:pPr>
            <a:endParaRPr lang="en-GB" altLang="en-US"/>
          </a:p>
          <a:p>
            <a:pPr marL="0" indent="0">
              <a:buNone/>
            </a:pPr>
            <a:r>
              <a:rPr lang="en-GB" altLang="en-US" sz="2800"/>
              <a:t>Une panne d'électricité pourrait mettre en échec le système car le site est disponible seulement en ligne. </a:t>
            </a:r>
            <a:endParaRPr lang="en-GB"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Conclusions</a:t>
            </a:r>
            <a:endParaRPr lang="en-GB" alt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Le résultat final contient donc bien les informations nécessaires sur la page d’accueil, des liens permettant d’être rediriges vers des pages avec des listes d’information récupères depuis la base de donnes. Pour le backend toutes les fonctionnalités demander ont êtes implémenter.</a:t>
            </a:r>
            <a:endParaRPr lang="en-GB" altLang="en-US" sz="2800"/>
          </a:p>
          <a:p>
            <a:pPr marL="0" indent="0">
              <a:buNone/>
            </a:pPr>
            <a:endParaRPr lang="en-GB" altLang="en-US" sz="2800"/>
          </a:p>
          <a:p>
            <a:pPr marL="0" indent="0">
              <a:buNone/>
            </a:pPr>
            <a:r>
              <a:rPr lang="en-GB" altLang="en-US" sz="2800"/>
              <a:t>Il reste encore beaucoup d’améliorations à apporter au site. Le but à la fin du projet d'être utilises par l’université.</a:t>
            </a:r>
            <a:endParaRPr lang="en-GB" altLang="en-US" sz="2800"/>
          </a:p>
          <a:p>
            <a:pPr marL="0" indent="0">
              <a:buNone/>
            </a:pPr>
            <a:endParaRPr lang="en-GB"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GB" altLang="en-US"/>
              <a:t>Introduction</a:t>
            </a:r>
            <a:endParaRPr lang="en-GB" altLang="en-US"/>
          </a:p>
        </p:txBody>
      </p:sp>
      <p:sp>
        <p:nvSpPr>
          <p:cNvPr id="3" name="Content Placeholder 2"/>
          <p:cNvSpPr>
            <a:spLocks noGrp="1"/>
          </p:cNvSpPr>
          <p:nvPr>
            <p:ph idx="1"/>
          </p:nvPr>
        </p:nvSpPr>
        <p:spPr>
          <a:xfrm>
            <a:off x="838200" y="1372235"/>
            <a:ext cx="10515600" cy="4805045"/>
          </a:xfrm>
        </p:spPr>
        <p:txBody>
          <a:bodyPr/>
          <a:p>
            <a:pPr marL="0" indent="0">
              <a:buNone/>
            </a:pPr>
            <a:r>
              <a:rPr lang="en-GB" altLang="en-US"/>
              <a:t> </a:t>
            </a:r>
            <a:endParaRPr lang="en-GB" altLang="en-US"/>
          </a:p>
          <a:p>
            <a:pPr marL="0" indent="0">
              <a:buNone/>
            </a:pPr>
            <a:r>
              <a:rPr lang="en-GB" altLang="en-US" sz="2800"/>
              <a:t>Plusieurs centres académiques telles les universités commence a développer a leur tours de nouvelles méthodes pour permettre aux chercheur d’avoir un environnement plus adéquat pour effectuer leurs recherches.</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p>
            <a:r>
              <a:rPr lang="en-GB" altLang="en-US">
                <a:sym typeface="+mn-ea"/>
              </a:rPr>
              <a:t>Explication du problème a résourdre</a:t>
            </a:r>
            <a:endParaRPr lang="en-GB" altLang="en-US"/>
          </a:p>
        </p:txBody>
      </p:sp>
      <p:sp>
        <p:nvSpPr>
          <p:cNvPr id="3" name="Content Placeholder 2"/>
          <p:cNvSpPr>
            <a:spLocks noGrp="1"/>
          </p:cNvSpPr>
          <p:nvPr>
            <p:ph idx="1"/>
          </p:nvPr>
        </p:nvSpPr>
        <p:spPr>
          <a:xfrm>
            <a:off x="838200" y="1417955"/>
            <a:ext cx="10515600" cy="4759325"/>
          </a:xfrm>
        </p:spPr>
        <p:txBody>
          <a:bodyPr/>
          <a:p>
            <a:pPr marL="0" indent="0">
              <a:buNone/>
            </a:pPr>
            <a:endParaRPr lang="en-GB" altLang="en-US"/>
          </a:p>
          <a:p>
            <a:pPr marL="0" indent="0">
              <a:buNone/>
            </a:pPr>
            <a:r>
              <a:rPr lang="en-GB" altLang="en-US" sz="2800"/>
              <a:t>Les cherheurs manquent un espace pour communiquer entre eux et ainsi partager le résultat de leur recherche.</a:t>
            </a:r>
            <a:endParaRPr lang="en-GB" altLang="en-US" sz="2800"/>
          </a:p>
          <a:p>
            <a:pPr marL="0" indent="0">
              <a:buNone/>
            </a:pPr>
            <a:endParaRPr lang="en-GB" altLang="en-US" sz="2800"/>
          </a:p>
          <a:p>
            <a:pPr marL="0" indent="0">
              <a:buNone/>
            </a:pPr>
            <a:r>
              <a:rPr lang="en-GB" altLang="en-US" sz="2800">
                <a:sym typeface="+mn-ea"/>
              </a:rPr>
              <a:t>La grand publique n’a pas de plateforme pour s’informer des dernières nouveautés scientifiques, actualités ou des informations sur des chercheur travaillant à l'Université des Mascareignes.</a:t>
            </a:r>
            <a:endParaRPr lang="en-GB" altLang="en-US"/>
          </a:p>
          <a:p>
            <a:pPr marL="0" indent="0">
              <a:buNone/>
            </a:pPr>
            <a:endParaRPr lang="en-GB" altLang="en-US"/>
          </a:p>
          <a:p>
            <a:pPr marL="0" indent="0" algn="ctr">
              <a:buNone/>
            </a:pP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3600"/>
          </a:xfrm>
        </p:spPr>
        <p:txBody>
          <a:bodyPr/>
          <a:p>
            <a:r>
              <a:rPr lang="en-GB" altLang="en-US">
                <a:sym typeface="+mn-ea"/>
              </a:rPr>
              <a:t>Comment résourdre ce problème</a:t>
            </a:r>
            <a:endParaRPr lang="en-GB" altLang="en-US"/>
          </a:p>
        </p:txBody>
      </p:sp>
      <p:sp>
        <p:nvSpPr>
          <p:cNvPr id="3" name="Content Placeholder 2"/>
          <p:cNvSpPr>
            <a:spLocks noGrp="1"/>
          </p:cNvSpPr>
          <p:nvPr>
            <p:ph idx="1"/>
          </p:nvPr>
        </p:nvSpPr>
        <p:spPr>
          <a:xfrm>
            <a:off x="838200" y="1399540"/>
            <a:ext cx="10515600" cy="4629785"/>
          </a:xfrm>
        </p:spPr>
        <p:txBody>
          <a:bodyPr/>
          <a:p>
            <a:pPr marL="0" indent="0">
              <a:buNone/>
            </a:pPr>
            <a:r>
              <a:rPr lang="en-GB" altLang="en-US" sz="2800"/>
              <a:t>Un site dynamique qui permettera aux chercheurs de partager leur recherche, communiquer entre eux et ainsi collaborer pour faire des projets communs. </a:t>
            </a:r>
            <a:endParaRPr lang="en-GB" altLang="en-US" sz="2800"/>
          </a:p>
          <a:p>
            <a:pPr marL="0" indent="0">
              <a:buNone/>
            </a:pPr>
            <a:endParaRPr lang="en-GB" altLang="en-US" sz="2800"/>
          </a:p>
          <a:p>
            <a:pPr marL="0" indent="0">
              <a:buNone/>
            </a:pPr>
            <a:r>
              <a:rPr lang="en-GB" altLang="en-US" sz="2800"/>
              <a:t>Sur ce site le publique et les chercheurs pourront tous deux s’informer des recherches faites et des dernières nouveautés.</a:t>
            </a:r>
            <a:r>
              <a:rPr lang="en-GB" altLang="en-US"/>
              <a:t> </a:t>
            </a:r>
            <a:endParaRPr lang="en-GB" altLang="en-US"/>
          </a:p>
          <a:p>
            <a:pPr marL="0" indent="0">
              <a:buNone/>
            </a:pP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endParaRPr lang="en-GB" altLang="en-US">
              <a:sym typeface="+mn-ea"/>
            </a:endParaRPr>
          </a:p>
          <a:p>
            <a:pPr marL="0" indent="0">
              <a:buNone/>
            </a:pPr>
            <a:r>
              <a:rPr lang="en-GB" altLang="en-US" sz="2800">
                <a:sym typeface="+mn-ea"/>
              </a:rPr>
              <a:t>Il sera également possible de voir les profils des chercheurs et aussi prendre contact avec eux si le besoin s’impose.</a:t>
            </a:r>
            <a:endParaRPr lang="en-GB" altLang="en-US" sz="2800">
              <a:sym typeface="+mn-ea"/>
            </a:endParaRPr>
          </a:p>
          <a:p>
            <a:pPr marL="0" indent="0">
              <a:buNone/>
            </a:pPr>
            <a:endParaRPr lang="en-GB" altLang="en-US" sz="2800"/>
          </a:p>
          <a:p>
            <a:pPr marL="0" indent="0">
              <a:buNone/>
            </a:pPr>
            <a:r>
              <a:rPr lang="en-GB" altLang="en-US" sz="2800">
                <a:sym typeface="+mn-ea"/>
              </a:rPr>
              <a:t>Il y aura également un administrateur qui sera en charge de gérer le site web, ajouter les dernières nouveautés.</a:t>
            </a:r>
            <a:endParaRPr lang="en-GB" altLang="en-US"/>
          </a:p>
          <a:p>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Etapes d'analyse système et de réalisation</a:t>
            </a:r>
            <a:endParaRPr lang="en-GB" alt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GB" altLang="en-US"/>
              <a:t>1. Description du système avec UML</a:t>
            </a:r>
            <a:endParaRPr lang="en-GB" altLang="en-US"/>
          </a:p>
          <a:p>
            <a:pPr marL="0" indent="0">
              <a:buNone/>
            </a:pPr>
            <a:r>
              <a:rPr lang="en-GB" altLang="en-US"/>
              <a:t>Acteurs:</a:t>
            </a:r>
            <a:endParaRPr lang="en-GB" altLang="en-US"/>
          </a:p>
          <a:p>
            <a:pPr marL="0" indent="0">
              <a:buNone/>
            </a:pPr>
            <a:r>
              <a:rPr lang="en-GB" altLang="en-US"/>
              <a:t>Internaute</a:t>
            </a:r>
            <a:endParaRPr lang="en-GB" altLang="en-US"/>
          </a:p>
          <a:p>
            <a:pPr marL="0" indent="0">
              <a:buNone/>
            </a:pPr>
            <a:r>
              <a:rPr lang="en-GB" altLang="en-US"/>
              <a:t>Internaute connecté</a:t>
            </a:r>
            <a:endParaRPr lang="en-GB" altLang="en-US"/>
          </a:p>
          <a:p>
            <a:pPr marL="0" indent="0">
              <a:buNone/>
            </a:pPr>
            <a:r>
              <a:rPr lang="en-GB" altLang="en-US"/>
              <a:t>Chercheur</a:t>
            </a:r>
            <a:endParaRPr lang="en-GB" altLang="en-US"/>
          </a:p>
          <a:p>
            <a:pPr marL="0" indent="0">
              <a:buNone/>
            </a:pPr>
            <a:r>
              <a:rPr lang="en-GB" altLang="en-US"/>
              <a:t>Administrateur</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86765"/>
            <a:ext cx="10972800" cy="5340985"/>
          </a:xfrm>
        </p:spPr>
        <p:txBody>
          <a:bodyPr/>
          <a:p>
            <a:pPr marL="0" indent="0">
              <a:buNone/>
            </a:pPr>
            <a:endParaRPr lang="en-GB" altLang="en-US" sz="2800"/>
          </a:p>
          <a:p>
            <a:endParaRPr lang="en-GB" altLang="en-US" sz="2000"/>
          </a:p>
          <a:p>
            <a:pPr marL="0" indent="0">
              <a:buNone/>
            </a:pPr>
            <a:endParaRPr lang="en-GB" altLang="en-US" sz="2000"/>
          </a:p>
        </p:txBody>
      </p:sp>
      <p:pic>
        <p:nvPicPr>
          <p:cNvPr id="4" name="Picture 1"/>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2159000" y="913130"/>
            <a:ext cx="7578725" cy="50882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a:t>1.2 Base de données</a:t>
            </a:r>
            <a:endParaRPr lang="en-GB" altLang="en-US"/>
          </a:p>
        </p:txBody>
      </p:sp>
      <p:pic>
        <p:nvPicPr>
          <p:cNvPr id="4" name="Picture 2" descr="Capture21"/>
          <p:cNvPicPr>
            <a:picLocks noChangeAspect="1"/>
          </p:cNvPicPr>
          <p:nvPr>
            <p:ph sz="half" idx="2"/>
          </p:nvPr>
        </p:nvPicPr>
        <p:blipFill>
          <a:blip r:embed="rId1"/>
          <a:stretch>
            <a:fillRect/>
          </a:stretch>
        </p:blipFill>
        <p:spPr>
          <a:xfrm>
            <a:off x="4953635" y="1059180"/>
            <a:ext cx="6638290" cy="436054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3601</Words>
  <Application>WPS Presentation</Application>
  <PresentationFormat>Widescreen</PresentationFormat>
  <Paragraphs>113</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_x000B_Conception d’un site web pour la promotion de la recherche à L’UDM</dc:title>
  <dc:creator/>
  <cp:lastModifiedBy>jordiseerungen</cp:lastModifiedBy>
  <cp:revision>7</cp:revision>
  <dcterms:created xsi:type="dcterms:W3CDTF">2020-04-10T19:09:00Z</dcterms:created>
  <dcterms:modified xsi:type="dcterms:W3CDTF">2020-04-10T21:42:41Z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2057-11.2.0.9255</vt:lpwstr>
  </property>
</Properties>
</file>