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52" r:id="rId3"/>
    <p:sldId id="354" r:id="rId4"/>
    <p:sldId id="356" r:id="rId5"/>
    <p:sldId id="357" r:id="rId6"/>
    <p:sldId id="358" r:id="rId7"/>
    <p:sldId id="359" r:id="rId8"/>
    <p:sldId id="360" r:id="rId9"/>
    <p:sldId id="361" r:id="rId10"/>
    <p:sldId id="362" r:id="rId11"/>
  </p:sldIdLst>
  <p:sldSz cx="9144000" cy="6858000" type="screen4x3"/>
  <p:notesSz cx="9236075" cy="6950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35" autoAdjust="0"/>
    <p:restoredTop sz="94444" autoAdjust="0"/>
  </p:normalViewPr>
  <p:slideViewPr>
    <p:cSldViewPr>
      <p:cViewPr varScale="1">
        <p:scale>
          <a:sx n="81" d="100"/>
          <a:sy n="81" d="100"/>
        </p:scale>
        <p:origin x="1286" y="5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5691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2492" tIns="46246" rIns="92492" bIns="46246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2219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2492" tIns="46246" rIns="92492" bIns="46246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3976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54350" y="868363"/>
            <a:ext cx="3127375" cy="2346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23925" y="3344863"/>
            <a:ext cx="7388225" cy="27368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185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F03B8-3FBB-4D9B-935A-79FFD69F42AD}" type="datetime1">
              <a:rPr lang="en-US" smtClean="0"/>
              <a:t>8/18/2022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64652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18035-4BCA-42F4-B21A-91D91BEF85A9}" type="datetime1">
              <a:rPr lang="en-US" smtClean="0"/>
              <a:t>8/18/2022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64652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E9221-D9D8-431B-8401-F377A06EBBD9}" type="datetime1">
              <a:rPr lang="en-US" smtClean="0"/>
              <a:t>8/18/2022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64652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9754E-46A2-44F5-BD50-5BCF376314CA}" type="datetime1">
              <a:rPr lang="en-US" smtClean="0"/>
              <a:t>8/18/2022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05255" y="3648455"/>
            <a:ext cx="7315200" cy="1280160"/>
          </a:xfrm>
          <a:custGeom>
            <a:avLst/>
            <a:gdLst/>
            <a:ahLst/>
            <a:cxnLst/>
            <a:rect l="l" t="t" r="r" b="b"/>
            <a:pathLst>
              <a:path w="7315200" h="1280160">
                <a:moveTo>
                  <a:pt x="0" y="1280159"/>
                </a:moveTo>
                <a:lnTo>
                  <a:pt x="7315200" y="1280159"/>
                </a:lnTo>
                <a:lnTo>
                  <a:pt x="7315200" y="0"/>
                </a:lnTo>
                <a:lnTo>
                  <a:pt x="0" y="0"/>
                </a:lnTo>
                <a:lnTo>
                  <a:pt x="0" y="1280159"/>
                </a:lnTo>
                <a:close/>
              </a:path>
            </a:pathLst>
          </a:custGeom>
          <a:ln w="6096">
            <a:solidFill>
              <a:srgbClr val="717B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4400" y="5049011"/>
            <a:ext cx="7315200" cy="685800"/>
          </a:xfrm>
          <a:custGeom>
            <a:avLst/>
            <a:gdLst/>
            <a:ahLst/>
            <a:cxnLst/>
            <a:rect l="l" t="t" r="r" b="b"/>
            <a:pathLst>
              <a:path w="7315200" h="685800">
                <a:moveTo>
                  <a:pt x="0" y="685800"/>
                </a:moveTo>
                <a:lnTo>
                  <a:pt x="7315200" y="685800"/>
                </a:lnTo>
                <a:lnTo>
                  <a:pt x="73152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6096">
            <a:solidFill>
              <a:srgbClr val="9FB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05255" y="3648455"/>
            <a:ext cx="228600" cy="1280160"/>
          </a:xfrm>
          <a:custGeom>
            <a:avLst/>
            <a:gdLst/>
            <a:ahLst/>
            <a:cxnLst/>
            <a:rect l="l" t="t" r="r" b="b"/>
            <a:pathLst>
              <a:path w="228600" h="1280160">
                <a:moveTo>
                  <a:pt x="0" y="1280159"/>
                </a:moveTo>
                <a:lnTo>
                  <a:pt x="228600" y="1280159"/>
                </a:lnTo>
                <a:lnTo>
                  <a:pt x="228600" y="0"/>
                </a:lnTo>
                <a:lnTo>
                  <a:pt x="0" y="0"/>
                </a:lnTo>
                <a:lnTo>
                  <a:pt x="0" y="1280159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14400" y="5049011"/>
            <a:ext cx="228600" cy="685800"/>
          </a:xfrm>
          <a:custGeom>
            <a:avLst/>
            <a:gdLst/>
            <a:ahLst/>
            <a:cxnLst/>
            <a:rect l="l" t="t" r="r" b="b"/>
            <a:pathLst>
              <a:path w="228600" h="685800">
                <a:moveTo>
                  <a:pt x="0" y="685800"/>
                </a:moveTo>
                <a:lnTo>
                  <a:pt x="228600" y="685800"/>
                </a:lnTo>
                <a:lnTo>
                  <a:pt x="2286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5818A-99C3-4A65-8C96-0EC7158F30CC}" type="datetime1">
              <a:rPr lang="en-US" smtClean="0"/>
              <a:t>8/18/2022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635355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717BA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657741"/>
            <a:ext cx="8072119" cy="432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64652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4984" y="1695001"/>
            <a:ext cx="8114030" cy="3594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B0E87-43CC-47C9-84E5-0B20D3277087}" type="datetime1">
              <a:rPr lang="en-US" smtClean="0"/>
              <a:t>8/18/2022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9189" y="3962400"/>
            <a:ext cx="6858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lang="en-US" sz="3200" spc="-5" dirty="0">
                <a:latin typeface="Bookman Old Style"/>
                <a:cs typeface="Bookman Old Style"/>
              </a:rPr>
              <a:t>Example: Human Resource data</a:t>
            </a:r>
            <a:endParaRPr sz="3200" dirty="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86400" y="5265542"/>
            <a:ext cx="2510789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0" dirty="0">
                <a:solidFill>
                  <a:srgbClr val="464652"/>
                </a:solidFill>
                <a:latin typeface="Bookman Old Style"/>
                <a:cs typeface="Bookman Old Style"/>
              </a:rPr>
              <a:t>Data</a:t>
            </a:r>
            <a:r>
              <a:rPr sz="2000" b="0" spc="-10" dirty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sz="2000" b="0" dirty="0">
                <a:solidFill>
                  <a:srgbClr val="464652"/>
                </a:solidFill>
                <a:latin typeface="Bookman Old Style"/>
                <a:cs typeface="Bookman Old Style"/>
              </a:rPr>
              <a:t>to </a:t>
            </a:r>
            <a:r>
              <a:rPr lang="en-US" sz="2000" spc="-5" dirty="0">
                <a:solidFill>
                  <a:srgbClr val="464652"/>
                </a:solidFill>
                <a:latin typeface="Bookman Old Style"/>
                <a:cs typeface="Bookman Old Style"/>
              </a:rPr>
              <a:t>D</a:t>
            </a:r>
            <a:r>
              <a:rPr sz="2000" b="0" spc="10" dirty="0">
                <a:solidFill>
                  <a:srgbClr val="464652"/>
                </a:solidFill>
                <a:latin typeface="Bookman Old Style"/>
                <a:cs typeface="Bookman Old Style"/>
              </a:rPr>
              <a:t>e</a:t>
            </a:r>
            <a:r>
              <a:rPr sz="2000" b="0" dirty="0">
                <a:solidFill>
                  <a:srgbClr val="464652"/>
                </a:solidFill>
                <a:latin typeface="Bookman Old Style"/>
                <a:cs typeface="Bookman Old Style"/>
              </a:rPr>
              <a:t>cisio</a:t>
            </a:r>
            <a:r>
              <a:rPr sz="2000" b="0" spc="-10" dirty="0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sz="2000" b="0" dirty="0">
                <a:solidFill>
                  <a:srgbClr val="464652"/>
                </a:solidFill>
                <a:latin typeface="Bookman Old Style"/>
                <a:cs typeface="Bookman Old Style"/>
              </a:rPr>
              <a:t>s</a:t>
            </a:r>
            <a:endParaRPr sz="2000" dirty="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602F-56EB-974A-BC94-CB282448D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40" y="657741"/>
            <a:ext cx="8072119" cy="492443"/>
          </a:xfrm>
        </p:spPr>
        <p:txBody>
          <a:bodyPr/>
          <a:lstStyle/>
          <a:p>
            <a:r>
              <a:rPr lang="en-US" dirty="0"/>
              <a:t>Some data visualization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8BF356-A4B1-475F-9B6F-FF0BE0239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3000"/>
            <a:ext cx="5867400" cy="51920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D40760-16E4-4380-9735-40CE5EB287A0}"/>
              </a:ext>
            </a:extLst>
          </p:cNvPr>
          <p:cNvSpPr txBox="1"/>
          <p:nvPr/>
        </p:nvSpPr>
        <p:spPr>
          <a:xfrm>
            <a:off x="6327087" y="2991092"/>
            <a:ext cx="28070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Raw R code and some explanations are in your R file:</a:t>
            </a:r>
          </a:p>
          <a:p>
            <a:endParaRPr lang="en-US" altLang="zh-CN" dirty="0"/>
          </a:p>
          <a:p>
            <a:r>
              <a:rPr lang="en-US" altLang="zh-CN"/>
              <a:t>line 68-78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2718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40" y="1676400"/>
            <a:ext cx="7998460" cy="24006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256540" indent="-274320">
              <a:lnSpc>
                <a:spcPct val="100000"/>
              </a:lnSpc>
              <a:buClr>
                <a:srgbClr val="717BA2"/>
              </a:buClr>
              <a:buSzPct val="75000"/>
              <a:buFont typeface="Wingdings"/>
              <a:buChar char=""/>
              <a:tabLst>
                <a:tab pos="287020" algn="l"/>
              </a:tabLst>
            </a:pPr>
            <a:endParaRPr lang="en-US" sz="2600" dirty="0">
              <a:latin typeface="Gill Sans MT"/>
              <a:cs typeface="Gill Sans MT"/>
            </a:endParaRPr>
          </a:p>
          <a:p>
            <a:pPr marL="287020" marR="256540" indent="-274320">
              <a:lnSpc>
                <a:spcPct val="100000"/>
              </a:lnSpc>
              <a:buClr>
                <a:srgbClr val="717BA2"/>
              </a:buClr>
              <a:buSzPct val="75000"/>
              <a:buFont typeface="Wingdings"/>
              <a:buChar char=""/>
              <a:tabLst>
                <a:tab pos="287020" algn="l"/>
              </a:tabLst>
            </a:pPr>
            <a:endParaRPr lang="en-US" sz="2600" dirty="0">
              <a:latin typeface="Gill Sans MT"/>
              <a:cs typeface="Gill Sans MT"/>
            </a:endParaRPr>
          </a:p>
          <a:p>
            <a:pPr marL="287020" marR="256540" indent="-274320">
              <a:lnSpc>
                <a:spcPct val="100000"/>
              </a:lnSpc>
              <a:buClr>
                <a:srgbClr val="717BA2"/>
              </a:buClr>
              <a:buSzPct val="75000"/>
              <a:buFont typeface="Wingdings"/>
              <a:buChar char=""/>
              <a:tabLst>
                <a:tab pos="287020" algn="l"/>
              </a:tabLst>
            </a:pPr>
            <a:endParaRPr lang="en-US" sz="2600" dirty="0">
              <a:latin typeface="Gill Sans MT"/>
              <a:cs typeface="Gill Sans MT"/>
            </a:endParaRPr>
          </a:p>
          <a:p>
            <a:pPr marL="287020" marR="256540" indent="-274320">
              <a:lnSpc>
                <a:spcPct val="100000"/>
              </a:lnSpc>
              <a:buClr>
                <a:srgbClr val="717BA2"/>
              </a:buClr>
              <a:buSzPct val="75000"/>
              <a:buFont typeface="Wingdings"/>
              <a:buChar char=""/>
              <a:tabLst>
                <a:tab pos="287020" algn="l"/>
              </a:tabLst>
            </a:pPr>
            <a:endParaRPr lang="en-US" sz="2600" dirty="0">
              <a:latin typeface="Gill Sans MT"/>
              <a:cs typeface="Gill Sans MT"/>
            </a:endParaRPr>
          </a:p>
          <a:p>
            <a:pPr marL="287020" marR="256540" indent="-274320">
              <a:lnSpc>
                <a:spcPct val="100000"/>
              </a:lnSpc>
              <a:buClr>
                <a:srgbClr val="717BA2"/>
              </a:buClr>
              <a:buSzPct val="75000"/>
              <a:buFont typeface="Wingdings"/>
              <a:buChar char=""/>
              <a:tabLst>
                <a:tab pos="287020" algn="l"/>
              </a:tabLst>
            </a:pPr>
            <a:endParaRPr lang="en-US" sz="2600" dirty="0">
              <a:latin typeface="Gill Sans MT"/>
              <a:cs typeface="Gill Sans MT"/>
            </a:endParaRPr>
          </a:p>
          <a:p>
            <a:pPr marL="287020" marR="256540" indent="-274320">
              <a:lnSpc>
                <a:spcPct val="100000"/>
              </a:lnSpc>
              <a:buClr>
                <a:srgbClr val="717BA2"/>
              </a:buClr>
              <a:buSzPct val="75000"/>
              <a:buFont typeface="Wingdings"/>
              <a:buChar char=""/>
              <a:tabLst>
                <a:tab pos="287020" algn="l"/>
              </a:tabLst>
            </a:pPr>
            <a:endParaRPr lang="en-US" sz="2600" dirty="0">
              <a:latin typeface="Gill Sans MT"/>
              <a:cs typeface="Gill Sans MT"/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535940" y="657741"/>
            <a:ext cx="80721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/>
              <a:t>Human Resource</a:t>
            </a:r>
            <a:r>
              <a:rPr lang="en-US" spc="-5" dirty="0"/>
              <a:t> Data: Summary</a:t>
            </a:r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77000C-6205-4B7D-9E33-104C5E17239C}"/>
              </a:ext>
            </a:extLst>
          </p:cNvPr>
          <p:cNvSpPr txBox="1"/>
          <p:nvPr/>
        </p:nvSpPr>
        <p:spPr>
          <a:xfrm>
            <a:off x="1979975" y="4800600"/>
            <a:ext cx="51311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Raw R code and some explanations are in your R file:</a:t>
            </a:r>
          </a:p>
          <a:p>
            <a:r>
              <a:rPr lang="en-US" altLang="zh-CN" dirty="0"/>
              <a:t>summary(</a:t>
            </a:r>
            <a:r>
              <a:rPr lang="en-US" altLang="zh-CN" dirty="0" err="1"/>
              <a:t>hr_data</a:t>
            </a:r>
            <a:r>
              <a:rPr lang="en-US" altLang="zh-CN" dirty="0"/>
              <a:t>) (line 20-24)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Run line 1 – 19 before run line 24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79A08E-9199-40E2-823E-33813F7C0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" y="2057400"/>
            <a:ext cx="9144000" cy="232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98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23FAE-D722-B84D-9F5E-8A0FC9D70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40" y="657741"/>
            <a:ext cx="8072119" cy="492443"/>
          </a:xfrm>
        </p:spPr>
        <p:txBody>
          <a:bodyPr/>
          <a:lstStyle/>
          <a:p>
            <a:r>
              <a:rPr lang="en-US" altLang="zh-CN" spc="-5" dirty="0"/>
              <a:t>Human Resource </a:t>
            </a:r>
            <a:r>
              <a:rPr lang="en-US" dirty="0"/>
              <a:t>Data: Model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4FB719-9FAA-4309-90E6-051269130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0184"/>
            <a:ext cx="6882859" cy="50742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415B2D-94B2-445A-8A5A-307902C5E045}"/>
              </a:ext>
            </a:extLst>
          </p:cNvPr>
          <p:cNvSpPr txBox="1"/>
          <p:nvPr/>
        </p:nvSpPr>
        <p:spPr>
          <a:xfrm>
            <a:off x="6784836" y="1627877"/>
            <a:ext cx="23591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Raw R code and some explanations are in your R file:</a:t>
            </a:r>
          </a:p>
          <a:p>
            <a:endParaRPr lang="en-US" altLang="zh-CN" dirty="0"/>
          </a:p>
          <a:p>
            <a:r>
              <a:rPr lang="en-US" altLang="zh-CN" dirty="0" err="1"/>
              <a:t>hr_model</a:t>
            </a:r>
            <a:r>
              <a:rPr lang="en-US" altLang="zh-CN" dirty="0"/>
              <a:t> &lt;- </a:t>
            </a:r>
            <a:r>
              <a:rPr lang="en-US" altLang="zh-CN" dirty="0" err="1"/>
              <a:t>glm</a:t>
            </a:r>
            <a:r>
              <a:rPr lang="en-US" altLang="zh-CN" dirty="0"/>
              <a:t>(left ~ </a:t>
            </a:r>
            <a:r>
              <a:rPr lang="en-US" altLang="zh-CN" dirty="0" err="1"/>
              <a:t>average_montly_hours</a:t>
            </a:r>
            <a:r>
              <a:rPr lang="en-US" altLang="zh-CN" dirty="0"/>
              <a:t> + promotion_last_5years, </a:t>
            </a:r>
          </a:p>
          <a:p>
            <a:r>
              <a:rPr lang="en-US" altLang="zh-CN" dirty="0"/>
              <a:t>                data=</a:t>
            </a:r>
            <a:r>
              <a:rPr lang="en-US" altLang="zh-CN" dirty="0" err="1"/>
              <a:t>hr_data</a:t>
            </a:r>
            <a:r>
              <a:rPr lang="en-US" altLang="zh-CN" dirty="0"/>
              <a:t>, family=binomial(link="logit"))</a:t>
            </a:r>
          </a:p>
          <a:p>
            <a:endParaRPr lang="en-US" altLang="zh-CN" dirty="0"/>
          </a:p>
          <a:p>
            <a:r>
              <a:rPr lang="en-US" altLang="zh-CN" dirty="0"/>
              <a:t>summary(</a:t>
            </a:r>
            <a:r>
              <a:rPr lang="en-US" altLang="zh-CN" dirty="0" err="1"/>
              <a:t>hr_model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(line 26-29)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87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602F-56EB-974A-BC94-CB282448D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40" y="657741"/>
            <a:ext cx="8072119" cy="492443"/>
          </a:xfrm>
        </p:spPr>
        <p:txBody>
          <a:bodyPr/>
          <a:lstStyle/>
          <a:p>
            <a:r>
              <a:rPr lang="en-US" dirty="0"/>
              <a:t>Some example of new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D5850F-52CB-41DD-BAA6-E88A7E4F1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72411"/>
            <a:ext cx="9144000" cy="20271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DBF126-8630-45EF-8B12-6966FD4973C4}"/>
              </a:ext>
            </a:extLst>
          </p:cNvPr>
          <p:cNvSpPr txBox="1"/>
          <p:nvPr/>
        </p:nvSpPr>
        <p:spPr>
          <a:xfrm>
            <a:off x="4191000" y="3558412"/>
            <a:ext cx="48367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Raw R code and some explanations are in your R file:</a:t>
            </a:r>
          </a:p>
          <a:p>
            <a:endParaRPr lang="en-US" altLang="zh-CN" dirty="0"/>
          </a:p>
          <a:p>
            <a:r>
              <a:rPr lang="en-US" altLang="zh-CN" dirty="0" err="1"/>
              <a:t>new_data</a:t>
            </a:r>
            <a:r>
              <a:rPr lang="en-US" altLang="zh-CN" dirty="0"/>
              <a:t> = </a:t>
            </a:r>
            <a:r>
              <a:rPr lang="en-US" altLang="zh-CN" dirty="0" err="1"/>
              <a:t>data.frame</a:t>
            </a:r>
            <a:r>
              <a:rPr lang="en-US" altLang="zh-CN" dirty="0"/>
              <a:t>(</a:t>
            </a:r>
            <a:r>
              <a:rPr lang="en-US" altLang="zh-CN" dirty="0" err="1"/>
              <a:t>average_montly_hours</a:t>
            </a:r>
            <a:r>
              <a:rPr lang="en-US" altLang="zh-CN" dirty="0"/>
              <a:t> = c(100, 100, 120 ,160), </a:t>
            </a:r>
          </a:p>
          <a:p>
            <a:r>
              <a:rPr lang="en-US" altLang="zh-CN" dirty="0"/>
              <a:t>                      promotion_last_5years = </a:t>
            </a:r>
            <a:r>
              <a:rPr lang="en-US" altLang="zh-CN" dirty="0" err="1"/>
              <a:t>as.factor</a:t>
            </a:r>
            <a:r>
              <a:rPr lang="en-US" altLang="zh-CN" dirty="0"/>
              <a:t>(c(0, 1, 1, 0)))</a:t>
            </a:r>
          </a:p>
          <a:p>
            <a:r>
              <a:rPr lang="en-US" altLang="zh-CN" dirty="0" err="1"/>
              <a:t>new_data</a:t>
            </a:r>
            <a:endParaRPr lang="en-US" altLang="zh-CN" dirty="0"/>
          </a:p>
          <a:p>
            <a:r>
              <a:rPr lang="en-US" altLang="zh-CN" dirty="0"/>
              <a:t>(line 30-33)</a:t>
            </a:r>
          </a:p>
          <a:p>
            <a:endParaRPr lang="en-US" altLang="zh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37C889-1547-47FA-85B9-CD14C0A830BF}"/>
              </a:ext>
            </a:extLst>
          </p:cNvPr>
          <p:cNvSpPr/>
          <p:nvPr/>
        </p:nvSpPr>
        <p:spPr>
          <a:xfrm>
            <a:off x="609600" y="3558412"/>
            <a:ext cx="2971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Questions:</a:t>
            </a:r>
          </a:p>
          <a:p>
            <a:r>
              <a:rPr lang="zh-CN" altLang="en-US" dirty="0"/>
              <a:t>Who do you think is the one that is the most likely to leave</a:t>
            </a:r>
            <a:r>
              <a:rPr lang="en-US" altLang="zh-CN" dirty="0"/>
              <a:t>?</a:t>
            </a:r>
          </a:p>
          <a:p>
            <a:endParaRPr lang="zh-CN" altLang="en-US" dirty="0"/>
          </a:p>
          <a:p>
            <a:r>
              <a:rPr lang="en-US" altLang="zh-CN" dirty="0"/>
              <a:t>Who </a:t>
            </a:r>
            <a:r>
              <a:rPr lang="zh-CN" altLang="en-US" dirty="0"/>
              <a:t>do you think is the one that is the least likely to leave?</a:t>
            </a:r>
          </a:p>
        </p:txBody>
      </p:sp>
    </p:spTree>
    <p:extLst>
      <p:ext uri="{BB962C8B-B14F-4D97-AF65-F5344CB8AC3E}">
        <p14:creationId xmlns:p14="http://schemas.microsoft.com/office/powerpoint/2010/main" val="1952382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602F-56EB-974A-BC94-CB282448D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40" y="657741"/>
            <a:ext cx="8072119" cy="492443"/>
          </a:xfrm>
        </p:spPr>
        <p:txBody>
          <a:bodyPr/>
          <a:lstStyle/>
          <a:p>
            <a:r>
              <a:rPr lang="en-US" dirty="0"/>
              <a:t>Prediction of new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BF126-8630-45EF-8B12-6966FD4973C4}"/>
              </a:ext>
            </a:extLst>
          </p:cNvPr>
          <p:cNvSpPr txBox="1"/>
          <p:nvPr/>
        </p:nvSpPr>
        <p:spPr>
          <a:xfrm>
            <a:off x="4191000" y="3558412"/>
            <a:ext cx="48367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Raw R code and some explanations are in your R file:</a:t>
            </a:r>
          </a:p>
          <a:p>
            <a:endParaRPr lang="en-US" altLang="zh-CN" dirty="0"/>
          </a:p>
          <a:p>
            <a:r>
              <a:rPr lang="en-US" altLang="zh-CN" dirty="0" err="1"/>
              <a:t>new_data$prob_left</a:t>
            </a:r>
            <a:r>
              <a:rPr lang="en-US" altLang="zh-CN" dirty="0"/>
              <a:t> &lt;- predict(</a:t>
            </a:r>
            <a:r>
              <a:rPr lang="en-US" altLang="zh-CN" dirty="0" err="1"/>
              <a:t>hr_model</a:t>
            </a:r>
            <a:r>
              <a:rPr lang="en-US" altLang="zh-CN" dirty="0"/>
              <a:t>, </a:t>
            </a:r>
            <a:r>
              <a:rPr lang="en-US" altLang="zh-CN" dirty="0" err="1"/>
              <a:t>new_data</a:t>
            </a:r>
            <a:r>
              <a:rPr lang="en-US" altLang="zh-CN" dirty="0"/>
              <a:t>, type = "response")</a:t>
            </a:r>
          </a:p>
          <a:p>
            <a:r>
              <a:rPr lang="en-US" altLang="zh-CN" dirty="0" err="1"/>
              <a:t>new_data</a:t>
            </a:r>
            <a:endParaRPr lang="en-US" altLang="zh-CN" dirty="0"/>
          </a:p>
          <a:p>
            <a:r>
              <a:rPr lang="en-US" altLang="zh-CN" dirty="0"/>
              <a:t>(line 37-38)</a:t>
            </a:r>
          </a:p>
          <a:p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4A86A5-D4AD-43DA-B4C8-2FD78A8C7997}"/>
              </a:ext>
            </a:extLst>
          </p:cNvPr>
          <p:cNvSpPr/>
          <p:nvPr/>
        </p:nvSpPr>
        <p:spPr>
          <a:xfrm>
            <a:off x="609600" y="3558412"/>
            <a:ext cx="2971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Answers:</a:t>
            </a:r>
          </a:p>
          <a:p>
            <a:r>
              <a:rPr lang="en-US" altLang="zh-CN" dirty="0"/>
              <a:t>The last person</a:t>
            </a:r>
            <a:r>
              <a:rPr lang="zh-CN" altLang="en-US" dirty="0"/>
              <a:t> is the one that is the most likely to leave</a:t>
            </a:r>
            <a:r>
              <a:rPr lang="en-US" altLang="zh-CN" dirty="0"/>
              <a:t>.</a:t>
            </a:r>
          </a:p>
          <a:p>
            <a:endParaRPr lang="zh-CN" altLang="en-US" dirty="0"/>
          </a:p>
          <a:p>
            <a:r>
              <a:rPr lang="en-US" altLang="zh-CN" dirty="0"/>
              <a:t>The second person </a:t>
            </a:r>
            <a:r>
              <a:rPr lang="zh-CN" altLang="en-US" dirty="0"/>
              <a:t>is the one that is the least likely to leave</a:t>
            </a:r>
            <a:r>
              <a:rPr lang="en-US" altLang="zh-CN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487402-522A-4520-81E7-C7BE3438F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189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447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602F-56EB-974A-BC94-CB282448D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40" y="657741"/>
            <a:ext cx="8072119" cy="492443"/>
          </a:xfrm>
        </p:spPr>
        <p:txBody>
          <a:bodyPr/>
          <a:lstStyle/>
          <a:p>
            <a:r>
              <a:rPr lang="en-US" dirty="0"/>
              <a:t>Some data visualization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BF126-8630-45EF-8B12-6966FD4973C4}"/>
              </a:ext>
            </a:extLst>
          </p:cNvPr>
          <p:cNvSpPr txBox="1"/>
          <p:nvPr/>
        </p:nvSpPr>
        <p:spPr>
          <a:xfrm>
            <a:off x="6327087" y="2991092"/>
            <a:ext cx="28070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Raw R code and some explanations are in your R file:</a:t>
            </a:r>
          </a:p>
          <a:p>
            <a:endParaRPr lang="en-US" altLang="zh-CN" dirty="0"/>
          </a:p>
          <a:p>
            <a:r>
              <a:rPr lang="en-US" altLang="zh-CN" dirty="0"/>
              <a:t>line 39-45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116D22-2105-446C-801B-04A6815CA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79681"/>
            <a:ext cx="5763514" cy="51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33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602F-56EB-974A-BC94-CB282448D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40" y="657741"/>
            <a:ext cx="8072119" cy="492443"/>
          </a:xfrm>
        </p:spPr>
        <p:txBody>
          <a:bodyPr/>
          <a:lstStyle/>
          <a:p>
            <a:r>
              <a:rPr lang="en-US"/>
              <a:t>Model with department information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C8CFCD-4405-45CC-A1C4-EA8979FD9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" y="1147726"/>
            <a:ext cx="6708785" cy="51768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996D8D-71E1-49A4-8293-7DF4A6521912}"/>
              </a:ext>
            </a:extLst>
          </p:cNvPr>
          <p:cNvSpPr txBox="1"/>
          <p:nvPr/>
        </p:nvSpPr>
        <p:spPr>
          <a:xfrm>
            <a:off x="6781800" y="2998728"/>
            <a:ext cx="24229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Raw R code and some explanations are in your R file:</a:t>
            </a:r>
          </a:p>
          <a:p>
            <a:endParaRPr lang="en-US" altLang="zh-CN" dirty="0"/>
          </a:p>
          <a:p>
            <a:r>
              <a:rPr lang="en-US" altLang="zh-CN" dirty="0"/>
              <a:t>line 37 - 55</a:t>
            </a:r>
          </a:p>
        </p:txBody>
      </p:sp>
    </p:spTree>
    <p:extLst>
      <p:ext uri="{BB962C8B-B14F-4D97-AF65-F5344CB8AC3E}">
        <p14:creationId xmlns:p14="http://schemas.microsoft.com/office/powerpoint/2010/main" val="716692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602F-56EB-974A-BC94-CB282448D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40" y="657741"/>
            <a:ext cx="8072119" cy="492443"/>
          </a:xfrm>
        </p:spPr>
        <p:txBody>
          <a:bodyPr/>
          <a:lstStyle/>
          <a:p>
            <a:r>
              <a:rPr lang="en-US" dirty="0"/>
              <a:t>New data with department information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BF126-8630-45EF-8B12-6966FD4973C4}"/>
              </a:ext>
            </a:extLst>
          </p:cNvPr>
          <p:cNvSpPr txBox="1"/>
          <p:nvPr/>
        </p:nvSpPr>
        <p:spPr>
          <a:xfrm>
            <a:off x="5410200" y="4038600"/>
            <a:ext cx="3047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Raw R code and some explanations are in your R file:</a:t>
            </a:r>
          </a:p>
          <a:p>
            <a:endParaRPr lang="en-US" altLang="zh-CN" dirty="0"/>
          </a:p>
          <a:p>
            <a:r>
              <a:rPr lang="en-US" altLang="zh-CN" dirty="0"/>
              <a:t>line 56-62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E22A2F-6613-4168-AF6F-4A1943310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68554"/>
            <a:ext cx="9144000" cy="21714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1FF6643-9DF6-4FF9-9C29-F8E7413BA53D}"/>
              </a:ext>
            </a:extLst>
          </p:cNvPr>
          <p:cNvSpPr/>
          <p:nvPr/>
        </p:nvSpPr>
        <p:spPr>
          <a:xfrm>
            <a:off x="609600" y="3558412"/>
            <a:ext cx="2971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Questions:</a:t>
            </a:r>
          </a:p>
          <a:p>
            <a:r>
              <a:rPr lang="zh-CN" altLang="en-US" dirty="0"/>
              <a:t>Who do you think is the one that is the most likely to leave</a:t>
            </a:r>
            <a:r>
              <a:rPr lang="en-US" altLang="zh-CN" dirty="0"/>
              <a:t>?</a:t>
            </a:r>
          </a:p>
          <a:p>
            <a:endParaRPr lang="zh-CN" altLang="en-US" dirty="0"/>
          </a:p>
          <a:p>
            <a:r>
              <a:rPr lang="en-US" altLang="zh-CN" dirty="0"/>
              <a:t>Who </a:t>
            </a:r>
            <a:r>
              <a:rPr lang="zh-CN" altLang="en-US" dirty="0"/>
              <a:t>do you think is the one that is the least likely to leave?</a:t>
            </a:r>
          </a:p>
        </p:txBody>
      </p:sp>
    </p:spTree>
    <p:extLst>
      <p:ext uri="{BB962C8B-B14F-4D97-AF65-F5344CB8AC3E}">
        <p14:creationId xmlns:p14="http://schemas.microsoft.com/office/powerpoint/2010/main" val="2120179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602F-56EB-974A-BC94-CB282448D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40" y="657741"/>
            <a:ext cx="8072119" cy="492443"/>
          </a:xfrm>
        </p:spPr>
        <p:txBody>
          <a:bodyPr/>
          <a:lstStyle/>
          <a:p>
            <a:r>
              <a:rPr lang="en-US" dirty="0"/>
              <a:t>Prediction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BF126-8630-45EF-8B12-6966FD4973C4}"/>
              </a:ext>
            </a:extLst>
          </p:cNvPr>
          <p:cNvSpPr txBox="1"/>
          <p:nvPr/>
        </p:nvSpPr>
        <p:spPr>
          <a:xfrm>
            <a:off x="4109883" y="3429000"/>
            <a:ext cx="5029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Raw R code and some explanations are in your R file:</a:t>
            </a:r>
          </a:p>
          <a:p>
            <a:endParaRPr lang="en-US" altLang="zh-CN" dirty="0"/>
          </a:p>
          <a:p>
            <a:r>
              <a:rPr lang="en-US" altLang="zh-CN" dirty="0"/>
              <a:t>new_data3$prob_left &lt;- predict(</a:t>
            </a:r>
            <a:r>
              <a:rPr lang="en-US" altLang="zh-CN" dirty="0" err="1"/>
              <a:t>hr_model_dep</a:t>
            </a:r>
            <a:r>
              <a:rPr lang="en-US" altLang="zh-CN" dirty="0"/>
              <a:t>, new_data3, type = "response")</a:t>
            </a:r>
          </a:p>
          <a:p>
            <a:r>
              <a:rPr lang="en-US" altLang="zh-CN" dirty="0"/>
              <a:t>new_data3</a:t>
            </a:r>
          </a:p>
          <a:p>
            <a:endParaRPr lang="en-US" altLang="zh-CN" dirty="0"/>
          </a:p>
          <a:p>
            <a:r>
              <a:rPr lang="en-US" altLang="zh-CN" dirty="0"/>
              <a:t>line 64-65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71DA49-3491-4889-9928-EB2E2B445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371600"/>
            <a:ext cx="9144000" cy="170259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901F6F6-05E6-47C6-9F73-97821CCDD3EA}"/>
              </a:ext>
            </a:extLst>
          </p:cNvPr>
          <p:cNvSpPr/>
          <p:nvPr/>
        </p:nvSpPr>
        <p:spPr>
          <a:xfrm>
            <a:off x="609600" y="3558412"/>
            <a:ext cx="2971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Answers:</a:t>
            </a:r>
          </a:p>
          <a:p>
            <a:r>
              <a:rPr lang="en-US" altLang="zh-CN" dirty="0"/>
              <a:t>The first person</a:t>
            </a:r>
            <a:r>
              <a:rPr lang="zh-CN" altLang="en-US" dirty="0"/>
              <a:t> is the one that is the most likely to leave</a:t>
            </a:r>
            <a:r>
              <a:rPr lang="en-US" altLang="zh-CN" dirty="0"/>
              <a:t>.</a:t>
            </a:r>
          </a:p>
          <a:p>
            <a:endParaRPr lang="zh-CN" altLang="en-US" dirty="0"/>
          </a:p>
          <a:p>
            <a:r>
              <a:rPr lang="en-US" altLang="zh-CN" dirty="0"/>
              <a:t>The second person </a:t>
            </a:r>
            <a:r>
              <a:rPr lang="zh-CN" altLang="en-US" dirty="0"/>
              <a:t>is the one that is the least likely to leave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8958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14924</TotalTime>
  <Words>691</Words>
  <Application>Microsoft Office PowerPoint</Application>
  <PresentationFormat>On-screen Show (4:3)</PresentationFormat>
  <Paragraphs>71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Bookman Old Style</vt:lpstr>
      <vt:lpstr>Calibri</vt:lpstr>
      <vt:lpstr>Gill Sans MT</vt:lpstr>
      <vt:lpstr>Wingdings</vt:lpstr>
      <vt:lpstr>Office Theme</vt:lpstr>
      <vt:lpstr>PowerPoint Presentation</vt:lpstr>
      <vt:lpstr>Human Resource Data: Summary</vt:lpstr>
      <vt:lpstr>Human Resource Data: Model results</vt:lpstr>
      <vt:lpstr>Some example of new data</vt:lpstr>
      <vt:lpstr>Prediction of new data</vt:lpstr>
      <vt:lpstr>Some data visualization</vt:lpstr>
      <vt:lpstr>Model with department information</vt:lpstr>
      <vt:lpstr>New data with department information</vt:lpstr>
      <vt:lpstr>Prediction </vt:lpstr>
      <vt:lpstr>Some data 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Erwan Quintin</dc:creator>
  <cp:lastModifiedBy>James Sesil</cp:lastModifiedBy>
  <cp:revision>505</cp:revision>
  <cp:lastPrinted>2019-10-01T21:16:56Z</cp:lastPrinted>
  <dcterms:created xsi:type="dcterms:W3CDTF">2019-01-30T14:31:50Z</dcterms:created>
  <dcterms:modified xsi:type="dcterms:W3CDTF">2022-08-18T17:23:42Z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2017-07-07T00:00:00Z</vt:filetime>
  </property>
  <property fmtid="{D5CDD505-2E9C-101B-9397-08002B2CF9AE}" pid="3" name="LastSaved">
    <vt:filetime>2019-01-30T00:00:00Z</vt:filetime>
  </property>
</Properties>
</file>