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8"/>
  </p:notesMasterIdLst>
  <p:sldIdLst>
    <p:sldId id="454" r:id="rId2"/>
    <p:sldId id="751" r:id="rId3"/>
    <p:sldId id="455" r:id="rId4"/>
    <p:sldId id="257" r:id="rId5"/>
    <p:sldId id="452" r:id="rId6"/>
    <p:sldId id="258" r:id="rId7"/>
    <p:sldId id="260" r:id="rId8"/>
    <p:sldId id="767" r:id="rId9"/>
    <p:sldId id="371" r:id="rId10"/>
    <p:sldId id="262" r:id="rId11"/>
    <p:sldId id="268" r:id="rId12"/>
    <p:sldId id="464" r:id="rId13"/>
    <p:sldId id="480" r:id="rId14"/>
    <p:sldId id="465" r:id="rId15"/>
    <p:sldId id="466" r:id="rId16"/>
    <p:sldId id="467" r:id="rId17"/>
    <p:sldId id="468" r:id="rId18"/>
    <p:sldId id="469" r:id="rId19"/>
    <p:sldId id="470" r:id="rId20"/>
    <p:sldId id="471" r:id="rId21"/>
    <p:sldId id="475" r:id="rId22"/>
    <p:sldId id="476" r:id="rId23"/>
    <p:sldId id="478" r:id="rId24"/>
    <p:sldId id="492" r:id="rId25"/>
    <p:sldId id="491" r:id="rId26"/>
    <p:sldId id="481" r:id="rId27"/>
    <p:sldId id="479" r:id="rId28"/>
    <p:sldId id="484" r:id="rId29"/>
    <p:sldId id="487" r:id="rId30"/>
    <p:sldId id="540" r:id="rId31"/>
    <p:sldId id="541" r:id="rId32"/>
    <p:sldId id="542" r:id="rId33"/>
    <p:sldId id="546" r:id="rId34"/>
    <p:sldId id="543" r:id="rId35"/>
    <p:sldId id="547" r:id="rId36"/>
    <p:sldId id="548" r:id="rId37"/>
    <p:sldId id="485" r:id="rId38"/>
    <p:sldId id="753" r:id="rId39"/>
    <p:sldId id="754" r:id="rId40"/>
    <p:sldId id="755" r:id="rId41"/>
    <p:sldId id="756" r:id="rId42"/>
    <p:sldId id="757" r:id="rId43"/>
    <p:sldId id="758" r:id="rId44"/>
    <p:sldId id="759" r:id="rId45"/>
    <p:sldId id="760" r:id="rId46"/>
    <p:sldId id="761" r:id="rId47"/>
    <p:sldId id="762" r:id="rId48"/>
    <p:sldId id="763" r:id="rId49"/>
    <p:sldId id="764" r:id="rId50"/>
    <p:sldId id="765" r:id="rId51"/>
    <p:sldId id="458" r:id="rId52"/>
    <p:sldId id="459" r:id="rId53"/>
    <p:sldId id="489" r:id="rId54"/>
    <p:sldId id="490" r:id="rId55"/>
    <p:sldId id="493" r:id="rId56"/>
    <p:sldId id="494" r:id="rId57"/>
    <p:sldId id="495" r:id="rId58"/>
    <p:sldId id="501" r:id="rId59"/>
    <p:sldId id="502" r:id="rId60"/>
    <p:sldId id="503" r:id="rId61"/>
    <p:sldId id="504" r:id="rId62"/>
    <p:sldId id="505" r:id="rId63"/>
    <p:sldId id="508" r:id="rId64"/>
    <p:sldId id="509" r:id="rId65"/>
    <p:sldId id="510" r:id="rId66"/>
    <p:sldId id="513" r:id="rId67"/>
    <p:sldId id="512" r:id="rId68"/>
    <p:sldId id="511" r:id="rId69"/>
    <p:sldId id="500" r:id="rId70"/>
    <p:sldId id="514" r:id="rId71"/>
    <p:sldId id="549" r:id="rId72"/>
    <p:sldId id="550" r:id="rId73"/>
    <p:sldId id="589" r:id="rId74"/>
    <p:sldId id="590" r:id="rId75"/>
    <p:sldId id="591" r:id="rId76"/>
    <p:sldId id="592" r:id="rId77"/>
    <p:sldId id="593" r:id="rId78"/>
    <p:sldId id="595" r:id="rId79"/>
    <p:sldId id="596" r:id="rId80"/>
    <p:sldId id="597" r:id="rId81"/>
    <p:sldId id="598" r:id="rId82"/>
    <p:sldId id="599" r:id="rId83"/>
    <p:sldId id="600" r:id="rId84"/>
    <p:sldId id="601" r:id="rId85"/>
    <p:sldId id="602" r:id="rId86"/>
    <p:sldId id="603" r:id="rId87"/>
    <p:sldId id="604" r:id="rId88"/>
    <p:sldId id="605" r:id="rId89"/>
    <p:sldId id="609" r:id="rId90"/>
    <p:sldId id="607" r:id="rId91"/>
    <p:sldId id="610" r:id="rId92"/>
    <p:sldId id="612" r:id="rId93"/>
    <p:sldId id="611" r:id="rId94"/>
    <p:sldId id="614" r:id="rId95"/>
    <p:sldId id="613" r:id="rId96"/>
    <p:sldId id="583" r:id="rId97"/>
    <p:sldId id="584" r:id="rId98"/>
    <p:sldId id="615" r:id="rId99"/>
    <p:sldId id="616" r:id="rId100"/>
    <p:sldId id="617" r:id="rId101"/>
    <p:sldId id="618" r:id="rId102"/>
    <p:sldId id="619" r:id="rId103"/>
    <p:sldId id="620" r:id="rId104"/>
    <p:sldId id="621" r:id="rId105"/>
    <p:sldId id="622" r:id="rId106"/>
    <p:sldId id="623" r:id="rId107"/>
    <p:sldId id="625" r:id="rId108"/>
    <p:sldId id="626" r:id="rId109"/>
    <p:sldId id="627" r:id="rId110"/>
    <p:sldId id="628" r:id="rId111"/>
    <p:sldId id="629" r:id="rId112"/>
    <p:sldId id="630" r:id="rId113"/>
    <p:sldId id="631" r:id="rId114"/>
    <p:sldId id="634" r:id="rId115"/>
    <p:sldId id="632" r:id="rId116"/>
    <p:sldId id="633" r:id="rId117"/>
    <p:sldId id="635" r:id="rId118"/>
    <p:sldId id="636" r:id="rId119"/>
    <p:sldId id="637" r:id="rId120"/>
    <p:sldId id="638" r:id="rId121"/>
    <p:sldId id="639" r:id="rId122"/>
    <p:sldId id="640" r:id="rId123"/>
    <p:sldId id="641" r:id="rId124"/>
    <p:sldId id="642" r:id="rId125"/>
    <p:sldId id="643" r:id="rId126"/>
    <p:sldId id="644" r:id="rId127"/>
    <p:sldId id="645" r:id="rId128"/>
    <p:sldId id="646" r:id="rId129"/>
    <p:sldId id="647" r:id="rId130"/>
    <p:sldId id="650" r:id="rId131"/>
    <p:sldId id="648" r:id="rId132"/>
    <p:sldId id="355" r:id="rId133"/>
    <p:sldId id="360" r:id="rId134"/>
    <p:sldId id="364" r:id="rId135"/>
    <p:sldId id="365" r:id="rId136"/>
    <p:sldId id="652" r:id="rId137"/>
    <p:sldId id="649" r:id="rId138"/>
    <p:sldId id="366" r:id="rId139"/>
    <p:sldId id="370" r:id="rId140"/>
    <p:sldId id="367" r:id="rId141"/>
    <p:sldId id="368" r:id="rId142"/>
    <p:sldId id="416" r:id="rId143"/>
    <p:sldId id="418" r:id="rId144"/>
    <p:sldId id="654" r:id="rId145"/>
    <p:sldId id="653" r:id="rId146"/>
    <p:sldId id="421" r:id="rId147"/>
    <p:sldId id="422" r:id="rId148"/>
    <p:sldId id="423" r:id="rId149"/>
    <p:sldId id="424" r:id="rId150"/>
    <p:sldId id="425" r:id="rId151"/>
    <p:sldId id="426" r:id="rId152"/>
    <p:sldId id="427" r:id="rId153"/>
    <p:sldId id="428" r:id="rId154"/>
    <p:sldId id="429" r:id="rId155"/>
    <p:sldId id="430" r:id="rId156"/>
    <p:sldId id="431" r:id="rId157"/>
    <p:sldId id="432" r:id="rId158"/>
    <p:sldId id="655" r:id="rId159"/>
    <p:sldId id="656" r:id="rId160"/>
    <p:sldId id="667" r:id="rId161"/>
    <p:sldId id="668" r:id="rId162"/>
    <p:sldId id="669" r:id="rId163"/>
    <p:sldId id="670" r:id="rId164"/>
    <p:sldId id="671" r:id="rId165"/>
    <p:sldId id="672" r:id="rId166"/>
    <p:sldId id="673" r:id="rId167"/>
    <p:sldId id="674" r:id="rId168"/>
    <p:sldId id="675" r:id="rId169"/>
    <p:sldId id="676" r:id="rId170"/>
    <p:sldId id="697" r:id="rId171"/>
    <p:sldId id="698" r:id="rId172"/>
    <p:sldId id="677" r:id="rId173"/>
    <p:sldId id="678" r:id="rId174"/>
    <p:sldId id="679" r:id="rId175"/>
    <p:sldId id="681" r:id="rId176"/>
    <p:sldId id="682" r:id="rId177"/>
    <p:sldId id="686" r:id="rId178"/>
    <p:sldId id="688" r:id="rId179"/>
    <p:sldId id="689" r:id="rId180"/>
    <p:sldId id="699" r:id="rId181"/>
    <p:sldId id="700" r:id="rId182"/>
    <p:sldId id="695" r:id="rId183"/>
    <p:sldId id="701" r:id="rId184"/>
    <p:sldId id="702" r:id="rId185"/>
    <p:sldId id="703" r:id="rId186"/>
    <p:sldId id="707" r:id="rId187"/>
    <p:sldId id="708" r:id="rId188"/>
    <p:sldId id="709" r:id="rId189"/>
    <p:sldId id="744" r:id="rId190"/>
    <p:sldId id="710" r:id="rId191"/>
    <p:sldId id="711" r:id="rId192"/>
    <p:sldId id="745" r:id="rId193"/>
    <p:sldId id="712" r:id="rId194"/>
    <p:sldId id="713" r:id="rId195"/>
    <p:sldId id="716" r:id="rId196"/>
    <p:sldId id="718" r:id="rId197"/>
    <p:sldId id="722" r:id="rId198"/>
    <p:sldId id="723" r:id="rId199"/>
    <p:sldId id="746" r:id="rId200"/>
    <p:sldId id="747" r:id="rId201"/>
    <p:sldId id="748" r:id="rId202"/>
    <p:sldId id="749" r:id="rId203"/>
    <p:sldId id="750" r:id="rId204"/>
    <p:sldId id="733" r:id="rId205"/>
    <p:sldId id="734" r:id="rId206"/>
    <p:sldId id="735" r:id="rId207"/>
    <p:sldId id="736" r:id="rId208"/>
    <p:sldId id="737" r:id="rId209"/>
    <p:sldId id="738" r:id="rId210"/>
    <p:sldId id="739" r:id="rId211"/>
    <p:sldId id="740" r:id="rId212"/>
    <p:sldId id="741" r:id="rId213"/>
    <p:sldId id="742" r:id="rId214"/>
    <p:sldId id="743" r:id="rId215"/>
    <p:sldId id="768" r:id="rId216"/>
    <p:sldId id="317" r:id="rId2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98" autoAdjust="0"/>
    <p:restoredTop sz="96015" autoAdjust="0"/>
  </p:normalViewPr>
  <p:slideViewPr>
    <p:cSldViewPr>
      <p:cViewPr varScale="1">
        <p:scale>
          <a:sx n="111" d="100"/>
          <a:sy n="111" d="100"/>
        </p:scale>
        <p:origin x="1686" y="102"/>
      </p:cViewPr>
      <p:guideLst>
        <p:guide orient="horz" pos="2160"/>
        <p:guide pos="2880"/>
      </p:guideLst>
    </p:cSldViewPr>
  </p:slideViewPr>
  <p:outlineViewPr>
    <p:cViewPr>
      <p:scale>
        <a:sx n="33" d="100"/>
        <a:sy n="33" d="100"/>
      </p:scale>
      <p:origin x="0" y="26754"/>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notesMaster" Target="notesMasters/notesMaster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presProps" Target="presProps.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s>
</file>

<file path=ppt/_rels/viewProps.xml.rels><?xml version="1.0" encoding="UTF-8" standalone="yes"?>
<Relationships xmlns="http://schemas.openxmlformats.org/package/2006/relationships"><Relationship Id="rId1" Type="http://schemas.openxmlformats.org/officeDocument/2006/relationships/slide" Target="slides/slide2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97EA9D-91E6-400C-81F3-B870757142A3}" type="datetimeFigureOut">
              <a:rPr lang="en-US" smtClean="0"/>
              <a:pPr/>
              <a:t>4/13/2018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354227-6DA3-42B3-9623-C3DFDFD5742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Rot="1" noChangeAspect="1" noChangeArrowheads="1" noTextEdit="1"/>
          </p:cNvSpPr>
          <p:nvPr>
            <p:ph type="sldImg"/>
          </p:nvPr>
        </p:nvSpPr>
        <p:spPr>
          <a:xfrm>
            <a:off x="1150938" y="692150"/>
            <a:ext cx="4556125" cy="3416300"/>
          </a:xfrm>
          <a:ln cap="flat"/>
        </p:spPr>
      </p:sp>
      <p:sp>
        <p:nvSpPr>
          <p:cNvPr id="25907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246787"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90488" tIns="44450" rIns="90488" bIns="44450" anchor="b"/>
          <a:lstStyle/>
          <a:p>
            <a:pPr algn="r"/>
            <a:r>
              <a:rPr lang="en-US" sz="1200"/>
              <a:t>1</a:t>
            </a:r>
          </a:p>
        </p:txBody>
      </p:sp>
      <p:sp>
        <p:nvSpPr>
          <p:cNvPr id="246788"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246789"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246790" name="Rectangle 6"/>
          <p:cNvSpPr>
            <a:spLocks noGrp="1" noRot="1" noChangeAspect="1" noChangeArrowheads="1" noTextEdit="1"/>
          </p:cNvSpPr>
          <p:nvPr>
            <p:ph type="sldImg"/>
          </p:nvPr>
        </p:nvSpPr>
        <p:spPr>
          <a:xfrm>
            <a:off x="1150938" y="692150"/>
            <a:ext cx="4556125" cy="3416300"/>
          </a:xfrm>
          <a:ln cap="flat"/>
        </p:spPr>
      </p:sp>
      <p:sp>
        <p:nvSpPr>
          <p:cNvPr id="246791"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xfrm>
            <a:off x="1150938" y="692150"/>
            <a:ext cx="4556125" cy="3416300"/>
          </a:xfrm>
          <a:ln cap="flat"/>
        </p:spPr>
      </p:sp>
      <p:sp>
        <p:nvSpPr>
          <p:cNvPr id="26009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CB69B3-01E9-453F-8E43-397040B228BA}" type="slidenum">
              <a:rPr lang="en-US"/>
              <a:pPr/>
              <a:t>72</a:t>
            </a:fld>
            <a:endParaRPr lang="en-US"/>
          </a:p>
        </p:txBody>
      </p:sp>
      <p:sp>
        <p:nvSpPr>
          <p:cNvPr id="274434" name="Rectangle 2"/>
          <p:cNvSpPr>
            <a:spLocks noGrp="1" noRot="1" noChangeAspect="1" noChangeArrowheads="1" noTextEdit="1"/>
          </p:cNvSpPr>
          <p:nvPr>
            <p:ph type="sldImg"/>
          </p:nvPr>
        </p:nvSpPr>
        <p:spPr>
          <a:xfrm>
            <a:off x="1150938" y="692150"/>
            <a:ext cx="4556125" cy="3416300"/>
          </a:xfrm>
          <a:ln/>
        </p:spPr>
      </p:sp>
      <p:sp>
        <p:nvSpPr>
          <p:cNvPr id="274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2354227-6DA3-42B3-9623-C3DFDFD57426}" type="slidenum">
              <a:rPr lang="en-US" smtClean="0"/>
              <a:pPr/>
              <a:t>91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2354227-6DA3-42B3-9623-C3DFDFD57426}" type="slidenum">
              <a:rPr lang="en-US" smtClean="0"/>
              <a:pPr/>
              <a:t>122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407CD6-8450-4562-896A-9EE7693D3FB7}" type="slidenum">
              <a:rPr lang="en-US"/>
              <a:pPr/>
              <a:t>132</a:t>
            </a:fld>
            <a:endParaRPr 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pPr>
              <a:lnSpc>
                <a:spcPct val="80000"/>
              </a:lnSpc>
            </a:pPr>
            <a:endParaRPr lang="en-US" altLang="en-US"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916653-9962-4B86-BCD9-04F9A30A360F}" type="slidenum">
              <a:rPr lang="en-US"/>
              <a:pPr/>
              <a:t>162</a:t>
            </a:fld>
            <a:endParaRPr lang="en-US"/>
          </a:p>
        </p:txBody>
      </p:sp>
      <p:sp>
        <p:nvSpPr>
          <p:cNvPr id="99330" name="Rectangle 1026"/>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9331" name="Rectangle 1027"/>
          <p:cNvSpPr>
            <a:spLocks noGrp="1" noChangeArrowheads="1"/>
          </p:cNvSpPr>
          <p:nvPr>
            <p:ph type="body" idx="1"/>
          </p:nvPr>
        </p:nvSpPr>
        <p:spPr bwMode="auto">
          <a:xfrm>
            <a:off x="684509" y="4342805"/>
            <a:ext cx="5488983" cy="4115098"/>
          </a:xfrm>
          <a:prstGeom prst="rect">
            <a:avLst/>
          </a:prstGeom>
          <a:solidFill>
            <a:srgbClr val="FFFFFF"/>
          </a:solidFill>
          <a:ln>
            <a:solidFill>
              <a:srgbClr val="000000"/>
            </a:solidFill>
            <a:miter lim="800000"/>
            <a:headEnd/>
            <a:tailEnd/>
          </a:ln>
        </p:spPr>
        <p:txBody>
          <a:bodyPr lIns="93415" tIns="46708" rIns="93415" bIns="46708"/>
          <a:lstStyle/>
          <a:p>
            <a:r>
              <a:rPr lang="en-US"/>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4/13/2018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2390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447800"/>
            <a:ext cx="42291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447800"/>
            <a:ext cx="42291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162800" y="6324600"/>
            <a:ext cx="1905000" cy="457200"/>
          </a:xfrm>
        </p:spPr>
        <p:txBody>
          <a:bodyPr/>
          <a:lstStyle>
            <a:lvl1pPr>
              <a:defRPr/>
            </a:lvl1pPr>
          </a:lstStyle>
          <a:p>
            <a:fld id="{76B1FFFD-A5D6-4B2B-B74E-B29931F8D133}" type="slidenum">
              <a:rPr lang="en-US"/>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8760349D-DA57-4752-820C-FB9993D1B57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tile tx="0" ty="0" sx="100000" sy="100000" flip="none" algn="tl"/>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4/13/2018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5" r:id="rId12"/>
    <p:sldLayoutId id="2147483686" r:id="rId13"/>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j2eereference.com/2012/06/java-version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smtClean="0"/>
              <a:t>  </a:t>
            </a:r>
            <a:r>
              <a:rPr lang="en-US" sz="6600" dirty="0" smtClean="0">
                <a:solidFill>
                  <a:schemeClr val="tx2">
                    <a:satMod val="130000"/>
                  </a:schemeClr>
                </a:solidFill>
              </a:rPr>
              <a:t>Training Presentation</a:t>
            </a:r>
            <a:r>
              <a:rPr lang="en-US" dirty="0" smtClean="0"/>
              <a:t>                         </a:t>
            </a:r>
            <a:endParaRPr lang="en-US" dirty="0"/>
          </a:p>
        </p:txBody>
      </p:sp>
      <p:sp>
        <p:nvSpPr>
          <p:cNvPr id="4" name="Content Placeholder 3"/>
          <p:cNvSpPr>
            <a:spLocks noGrp="1"/>
          </p:cNvSpPr>
          <p:nvPr>
            <p:ph idx="1"/>
          </p:nvPr>
        </p:nvSpPr>
        <p:spPr>
          <a:xfrm>
            <a:off x="457200" y="2971800"/>
            <a:ext cx="8229600" cy="3352800"/>
          </a:xfrm>
        </p:spPr>
        <p:txBody>
          <a:bodyPr>
            <a:normAutofit/>
          </a:bodyPr>
          <a:lstStyle/>
          <a:p>
            <a:pPr algn="ctr" fontAlgn="auto">
              <a:spcBef>
                <a:spcPts val="0"/>
              </a:spcBef>
              <a:spcAft>
                <a:spcPts val="0"/>
              </a:spcAft>
              <a:buNone/>
              <a:defRPr/>
            </a:pPr>
            <a:r>
              <a:rPr lang="en-US" sz="4000" dirty="0" smtClean="0">
                <a:solidFill>
                  <a:schemeClr val="tx2">
                    <a:lumMod val="50000"/>
                  </a:schemeClr>
                </a:solidFill>
              </a:rPr>
              <a:t>By</a:t>
            </a:r>
          </a:p>
          <a:p>
            <a:pPr algn="ctr" fontAlgn="auto">
              <a:spcBef>
                <a:spcPts val="0"/>
              </a:spcBef>
              <a:spcAft>
                <a:spcPts val="0"/>
              </a:spcAft>
              <a:buNone/>
              <a:defRPr/>
            </a:pPr>
            <a:r>
              <a:rPr lang="en-US" sz="4000" dirty="0" err="1" smtClean="0">
                <a:solidFill>
                  <a:schemeClr val="tx2">
                    <a:lumMod val="50000"/>
                  </a:schemeClr>
                </a:solidFill>
              </a:rPr>
              <a:t>Shadab</a:t>
            </a:r>
            <a:r>
              <a:rPr lang="en-US" sz="4000" dirty="0" smtClean="0">
                <a:solidFill>
                  <a:schemeClr val="tx2">
                    <a:lumMod val="50000"/>
                  </a:schemeClr>
                </a:solidFill>
              </a:rPr>
              <a:t> </a:t>
            </a:r>
            <a:r>
              <a:rPr lang="en-US" sz="4000" smtClean="0">
                <a:solidFill>
                  <a:schemeClr val="tx2">
                    <a:lumMod val="50000"/>
                  </a:schemeClr>
                </a:solidFill>
              </a:rPr>
              <a:t>Ahmad Khan</a:t>
            </a:r>
            <a:endParaRPr lang="en-US" sz="40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IDE Tools</a:t>
            </a:r>
            <a:endParaRPr lang="en-US" dirty="0"/>
          </a:p>
        </p:txBody>
      </p:sp>
      <p:sp>
        <p:nvSpPr>
          <p:cNvPr id="3" name="Content Placeholder 2"/>
          <p:cNvSpPr>
            <a:spLocks noGrp="1"/>
          </p:cNvSpPr>
          <p:nvPr>
            <p:ph idx="1"/>
          </p:nvPr>
        </p:nvSpPr>
        <p:spPr/>
        <p:txBody>
          <a:bodyPr/>
          <a:lstStyle/>
          <a:p>
            <a:pPr>
              <a:lnSpc>
                <a:spcPct val="90000"/>
              </a:lnSpc>
            </a:pPr>
            <a:r>
              <a:rPr lang="en-US" sz="2800" dirty="0" smtClean="0"/>
              <a:t>IDE provides :</a:t>
            </a:r>
          </a:p>
          <a:p>
            <a:pPr>
              <a:lnSpc>
                <a:spcPct val="90000"/>
              </a:lnSpc>
              <a:buNone/>
            </a:pPr>
            <a:r>
              <a:rPr lang="en-US" sz="2800" dirty="0" smtClean="0"/>
              <a:t>    Editor + API+ Compiler +runtime + Help + …</a:t>
            </a:r>
          </a:p>
          <a:p>
            <a:pPr>
              <a:lnSpc>
                <a:spcPct val="90000"/>
              </a:lnSpc>
            </a:pPr>
            <a:r>
              <a:rPr lang="en-US" sz="2800" dirty="0" smtClean="0"/>
              <a:t>Example:</a:t>
            </a:r>
          </a:p>
          <a:p>
            <a:pPr>
              <a:lnSpc>
                <a:spcPct val="90000"/>
              </a:lnSpc>
            </a:pPr>
            <a:r>
              <a:rPr lang="en-US" sz="2800" dirty="0" err="1" smtClean="0"/>
              <a:t>NetBeans</a:t>
            </a:r>
            <a:endParaRPr lang="en-US" sz="2800" dirty="0" smtClean="0"/>
          </a:p>
          <a:p>
            <a:pPr>
              <a:lnSpc>
                <a:spcPct val="90000"/>
              </a:lnSpc>
            </a:pPr>
            <a:r>
              <a:rPr lang="en-US" sz="2800" dirty="0" smtClean="0"/>
              <a:t>Borland </a:t>
            </a:r>
            <a:r>
              <a:rPr lang="en-US" sz="2800" dirty="0" err="1" smtClean="0"/>
              <a:t>Jbuilder</a:t>
            </a:r>
            <a:endParaRPr lang="en-US" sz="2800" dirty="0" smtClean="0"/>
          </a:p>
          <a:p>
            <a:pPr>
              <a:lnSpc>
                <a:spcPct val="90000"/>
              </a:lnSpc>
            </a:pPr>
            <a:r>
              <a:rPr lang="en-US" sz="2800" dirty="0" smtClean="0"/>
              <a:t>Eclipse</a:t>
            </a:r>
          </a:p>
          <a:p>
            <a:pPr>
              <a:lnSpc>
                <a:spcPct val="90000"/>
              </a:lnSpc>
            </a:pPr>
            <a:r>
              <a:rPr lang="en-US" sz="2800" dirty="0" err="1" smtClean="0"/>
              <a:t>JCreater</a:t>
            </a:r>
            <a:endParaRPr lang="en-US" sz="2800" dirty="0" smtClean="0"/>
          </a:p>
          <a:p>
            <a:pPr>
              <a:lnSpc>
                <a:spcPct val="90000"/>
              </a:lnSpc>
              <a:spcBef>
                <a:spcPct val="50000"/>
              </a:spcBef>
            </a:pPr>
            <a:r>
              <a:rPr lang="en-US" sz="2800" dirty="0" smtClean="0"/>
              <a:t>Microsoft Visual J++</a:t>
            </a:r>
          </a:p>
          <a:p>
            <a:r>
              <a:rPr lang="en-US" dirty="0" smtClean="0"/>
              <a:t>Doctor Java</a:t>
            </a: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4876800"/>
          </a:xfrm>
        </p:spPr>
        <p:txBody>
          <a:bodyPr/>
          <a:lstStyle/>
          <a:p>
            <a:r>
              <a:rPr lang="en-US" dirty="0" smtClean="0"/>
              <a:t>A subtype inherits members from its super-type.</a:t>
            </a:r>
          </a:p>
          <a:p>
            <a:r>
              <a:rPr lang="en-US" dirty="0" smtClean="0"/>
              <a:t>It can declares new members and it required can change inherited  behavior.</a:t>
            </a:r>
          </a:p>
          <a:p>
            <a:r>
              <a:rPr lang="en-US" dirty="0" smtClean="0"/>
              <a:t>Java supports single inheritance using classes.</a:t>
            </a:r>
          </a:p>
          <a:p>
            <a:r>
              <a:rPr lang="en-US" dirty="0" smtClean="0"/>
              <a:t>The subclass uses extends keyword to specifies its super class</a:t>
            </a:r>
          </a:p>
          <a:p>
            <a:r>
              <a:rPr lang="en-US" dirty="0" smtClean="0"/>
              <a:t>If a class declaration  does not contains extends keyword . It implicitly inherits  </a:t>
            </a:r>
            <a:r>
              <a:rPr lang="en-US" dirty="0" smtClean="0">
                <a:solidFill>
                  <a:srgbClr val="C00000"/>
                </a:solidFill>
              </a:rPr>
              <a:t> </a:t>
            </a:r>
            <a:r>
              <a:rPr lang="en-US" dirty="0" err="1" smtClean="0">
                <a:solidFill>
                  <a:srgbClr val="C00000"/>
                </a:solidFill>
              </a:rPr>
              <a:t>java.lang.Object</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352800" y="685800"/>
            <a:ext cx="1905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a:t>
            </a:r>
            <a:endParaRPr lang="en-US" dirty="0"/>
          </a:p>
        </p:txBody>
      </p:sp>
      <p:sp>
        <p:nvSpPr>
          <p:cNvPr id="8" name="Rounded Rectangle 7"/>
          <p:cNvSpPr/>
          <p:nvPr/>
        </p:nvSpPr>
        <p:spPr>
          <a:xfrm>
            <a:off x="1219200" y="1828800"/>
            <a:ext cx="1905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a:t>
            </a:r>
            <a:endParaRPr lang="en-US" dirty="0"/>
          </a:p>
        </p:txBody>
      </p:sp>
      <p:sp>
        <p:nvSpPr>
          <p:cNvPr id="9" name="Rounded Rectangle 8"/>
          <p:cNvSpPr/>
          <p:nvPr/>
        </p:nvSpPr>
        <p:spPr>
          <a:xfrm>
            <a:off x="4724400" y="1905000"/>
            <a:ext cx="1905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Animal</a:t>
            </a:r>
            <a:endParaRPr lang="en-US" dirty="0"/>
          </a:p>
        </p:txBody>
      </p:sp>
      <p:sp>
        <p:nvSpPr>
          <p:cNvPr id="10" name="Rounded Rectangle 9"/>
          <p:cNvSpPr/>
          <p:nvPr/>
        </p:nvSpPr>
        <p:spPr>
          <a:xfrm>
            <a:off x="1219200" y="3124200"/>
            <a:ext cx="1905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Employee</a:t>
            </a:r>
            <a:endParaRPr lang="en-US" dirty="0"/>
          </a:p>
        </p:txBody>
      </p:sp>
      <p:sp>
        <p:nvSpPr>
          <p:cNvPr id="11" name="Rounded Rectangle 10"/>
          <p:cNvSpPr/>
          <p:nvPr/>
        </p:nvSpPr>
        <p:spPr>
          <a:xfrm>
            <a:off x="6705600" y="3200400"/>
            <a:ext cx="1219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Dog</a:t>
            </a:r>
            <a:endParaRPr lang="en-US" dirty="0"/>
          </a:p>
        </p:txBody>
      </p:sp>
      <p:sp>
        <p:nvSpPr>
          <p:cNvPr id="12" name="Rounded Rectangle 11"/>
          <p:cNvSpPr/>
          <p:nvPr/>
        </p:nvSpPr>
        <p:spPr>
          <a:xfrm>
            <a:off x="1295400" y="4495800"/>
            <a:ext cx="1905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Manager</a:t>
            </a:r>
            <a:endParaRPr lang="en-US" dirty="0"/>
          </a:p>
        </p:txBody>
      </p:sp>
      <p:sp>
        <p:nvSpPr>
          <p:cNvPr id="13" name="Rounded Rectangle 12"/>
          <p:cNvSpPr/>
          <p:nvPr/>
        </p:nvSpPr>
        <p:spPr>
          <a:xfrm>
            <a:off x="3733800" y="3200400"/>
            <a:ext cx="1295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a:t>
            </a:r>
            <a:endParaRPr lang="en-US" dirty="0"/>
          </a:p>
        </p:txBody>
      </p:sp>
      <p:sp>
        <p:nvSpPr>
          <p:cNvPr id="14" name="Rounded Rectangle 13"/>
          <p:cNvSpPr/>
          <p:nvPr/>
        </p:nvSpPr>
        <p:spPr>
          <a:xfrm>
            <a:off x="5257800" y="3200400"/>
            <a:ext cx="1143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Hippo</a:t>
            </a:r>
            <a:endParaRPr lang="en-US" dirty="0"/>
          </a:p>
        </p:txBody>
      </p:sp>
      <p:cxnSp>
        <p:nvCxnSpPr>
          <p:cNvPr id="16" name="Straight Arrow Connector 15"/>
          <p:cNvCxnSpPr/>
          <p:nvPr/>
        </p:nvCxnSpPr>
        <p:spPr>
          <a:xfrm rot="5400000">
            <a:off x="3124200" y="1295400"/>
            <a:ext cx="533400" cy="5334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8" name="Straight Arrow Connector 17"/>
          <p:cNvCxnSpPr/>
          <p:nvPr/>
        </p:nvCxnSpPr>
        <p:spPr>
          <a:xfrm rot="16200000" flipH="1">
            <a:off x="4800600" y="1371600"/>
            <a:ext cx="609600" cy="4572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0" name="Straight Arrow Connector 19"/>
          <p:cNvCxnSpPr>
            <a:stCxn id="8" idx="2"/>
            <a:endCxn id="10" idx="0"/>
          </p:cNvCxnSpPr>
          <p:nvPr/>
        </p:nvCxnSpPr>
        <p:spPr>
          <a:xfrm rot="5400000">
            <a:off x="1828800" y="2781300"/>
            <a:ext cx="685800"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1" name="Straight Arrow Connector 20"/>
          <p:cNvCxnSpPr/>
          <p:nvPr/>
        </p:nvCxnSpPr>
        <p:spPr>
          <a:xfrm rot="5400000">
            <a:off x="1791494" y="4075906"/>
            <a:ext cx="685800"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3" name="Straight Arrow Connector 22"/>
          <p:cNvCxnSpPr/>
          <p:nvPr/>
        </p:nvCxnSpPr>
        <p:spPr>
          <a:xfrm rot="5400000">
            <a:off x="4457700" y="2628900"/>
            <a:ext cx="609600" cy="3810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5" name="Straight Arrow Connector 24"/>
          <p:cNvCxnSpPr/>
          <p:nvPr/>
        </p:nvCxnSpPr>
        <p:spPr>
          <a:xfrm rot="5400000">
            <a:off x="5561806" y="2819400"/>
            <a:ext cx="610394" cy="79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8" name="Straight Arrow Connector 27"/>
          <p:cNvCxnSpPr/>
          <p:nvPr/>
        </p:nvCxnSpPr>
        <p:spPr>
          <a:xfrm rot="16200000" flipH="1">
            <a:off x="6400800" y="2514600"/>
            <a:ext cx="609600" cy="6096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dirty="0" smtClean="0"/>
              <a:t>Method Overriding</a:t>
            </a:r>
            <a:endParaRPr lang="en-US" dirty="0"/>
          </a:p>
        </p:txBody>
      </p:sp>
      <p:sp>
        <p:nvSpPr>
          <p:cNvPr id="3" name="Content Placeholder 2"/>
          <p:cNvSpPr>
            <a:spLocks noGrp="1"/>
          </p:cNvSpPr>
          <p:nvPr>
            <p:ph idx="1"/>
          </p:nvPr>
        </p:nvSpPr>
        <p:spPr>
          <a:xfrm>
            <a:off x="457200" y="914400"/>
            <a:ext cx="8229600" cy="5410200"/>
          </a:xfrm>
        </p:spPr>
        <p:txBody>
          <a:bodyPr>
            <a:normAutofit fontScale="77500" lnSpcReduction="20000"/>
          </a:bodyPr>
          <a:lstStyle/>
          <a:p>
            <a:r>
              <a:rPr lang="en-US" dirty="0" smtClean="0"/>
              <a:t>A subclass can redefine a method inherited from its super-class . The rules:</a:t>
            </a:r>
          </a:p>
          <a:p>
            <a:pPr marL="514350" indent="-514350">
              <a:buFont typeface="+mj-lt"/>
              <a:buAutoNum type="arabicPeriod"/>
            </a:pPr>
            <a:r>
              <a:rPr lang="en-US" sz="2400" dirty="0" smtClean="0"/>
              <a:t>The name and parameter list must be same.</a:t>
            </a:r>
          </a:p>
          <a:p>
            <a:pPr marL="514350" indent="-514350">
              <a:buFont typeface="+mj-lt"/>
              <a:buAutoNum type="arabicPeriod"/>
            </a:pPr>
            <a:r>
              <a:rPr lang="en-US" sz="2400" dirty="0" smtClean="0"/>
              <a:t>The return type must be same or it can be a subtype.</a:t>
            </a:r>
          </a:p>
          <a:p>
            <a:pPr marL="514350" indent="-514350">
              <a:buFont typeface="+mj-lt"/>
              <a:buAutoNum type="arabicPeriod"/>
            </a:pPr>
            <a:r>
              <a:rPr lang="en-US" sz="2400" dirty="0" smtClean="0"/>
              <a:t>The new method definition  cannot  narrow the accessibility of the method , but it can widen it.</a:t>
            </a:r>
          </a:p>
          <a:p>
            <a:pPr marL="514350" indent="-514350">
              <a:buFont typeface="+mj-lt"/>
              <a:buAutoNum type="arabicPeriod"/>
            </a:pPr>
            <a:r>
              <a:rPr lang="en-US" sz="2400" dirty="0" smtClean="0"/>
              <a:t>The overriding method declare a subset of exception classes(including sub classes) that are declared in throws clause of overridden  method.</a:t>
            </a:r>
          </a:p>
          <a:p>
            <a:r>
              <a:rPr lang="en-US" dirty="0" smtClean="0"/>
              <a:t>Static method cannot override an instance method and the reverse.</a:t>
            </a:r>
          </a:p>
          <a:p>
            <a:r>
              <a:rPr lang="en-US" dirty="0" smtClean="0"/>
              <a:t>A super-type variable can contain the reference of subtype object.</a:t>
            </a:r>
          </a:p>
          <a:p>
            <a:r>
              <a:rPr lang="en-US" dirty="0" smtClean="0"/>
              <a:t>The call of the static method is resolved by the type of the object reference value.</a:t>
            </a:r>
          </a:p>
          <a:p>
            <a:r>
              <a:rPr lang="en-US" dirty="0" smtClean="0"/>
              <a:t>The call of instance method is resolved by the type of object . Here the actual method lookup procedure is:</a:t>
            </a:r>
          </a:p>
          <a:p>
            <a:pPr marL="514350" indent="-514350">
              <a:buFont typeface="+mj-lt"/>
              <a:buAutoNum type="arabicPeriod"/>
            </a:pPr>
            <a:r>
              <a:rPr lang="en-US" dirty="0" smtClean="0"/>
              <a:t>If the object type contains a method i.e. resolved and the resolved method is accessible from the type then it is invoked</a:t>
            </a:r>
          </a:p>
          <a:p>
            <a:pPr marL="514350" indent="-514350">
              <a:buFont typeface="+mj-lt"/>
              <a:buAutoNum type="arabicPeriod"/>
            </a:pPr>
            <a:r>
              <a:rPr lang="en-US" dirty="0" smtClean="0"/>
              <a:t>Otherwise the same procedure is performed in its super-classes.</a:t>
            </a:r>
          </a:p>
          <a:p>
            <a:pPr marL="514350" indent="-514350">
              <a:buFont typeface="+mj-lt"/>
              <a:buAutoNum type="arabicPeriod"/>
            </a:pPr>
            <a:r>
              <a:rPr lang="en-US" dirty="0" smtClean="0"/>
              <a:t>At last if method is not found we will get  </a:t>
            </a:r>
            <a:r>
              <a:rPr lang="en-US" u="sng" dirty="0" err="1" smtClean="0"/>
              <a:t>AbstractMethodError</a:t>
            </a:r>
            <a:r>
              <a:rPr lang="en-US" dirty="0" smtClean="0"/>
              <a:t> .</a:t>
            </a:r>
          </a:p>
          <a:p>
            <a:endParaRPr lang="en-US" dirty="0" smtClean="0"/>
          </a:p>
          <a:p>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438400"/>
          </a:xfrm>
        </p:spPr>
        <p:txBody>
          <a:bodyPr>
            <a:normAutofit/>
          </a:bodyPr>
          <a:lstStyle/>
          <a:p>
            <a:pPr algn="ctr"/>
            <a:r>
              <a:rPr lang="en-US" sz="3100" dirty="0" smtClean="0"/>
              <a:t>Field Hiding</a:t>
            </a:r>
            <a:r>
              <a:rPr lang="en-US" dirty="0" smtClean="0"/>
              <a:t/>
            </a:r>
            <a:br>
              <a:rPr lang="en-US" dirty="0" smtClean="0"/>
            </a:br>
            <a:r>
              <a:rPr lang="en-US" sz="2400" dirty="0" smtClean="0">
                <a:solidFill>
                  <a:schemeClr val="tx1">
                    <a:lumMod val="95000"/>
                    <a:lumOff val="5000"/>
                  </a:schemeClr>
                </a:solidFill>
              </a:rPr>
              <a:t>A subtype can re-declare a field inherited from its super-class.</a:t>
            </a:r>
            <a:br>
              <a:rPr lang="en-US" sz="2400" dirty="0" smtClean="0">
                <a:solidFill>
                  <a:schemeClr val="tx1">
                    <a:lumMod val="95000"/>
                    <a:lumOff val="5000"/>
                  </a:schemeClr>
                </a:solidFill>
              </a:rPr>
            </a:br>
            <a:r>
              <a:rPr lang="en-US" sz="2400" dirty="0" smtClean="0">
                <a:solidFill>
                  <a:schemeClr val="tx1">
                    <a:lumMod val="95000"/>
                    <a:lumOff val="5000"/>
                  </a:schemeClr>
                </a:solidFill>
              </a:rPr>
              <a:t>It is the type of reference value/variable that determines the field access.</a:t>
            </a:r>
            <a:r>
              <a:rPr lang="en-US" sz="3100" dirty="0" smtClean="0">
                <a:solidFill>
                  <a:schemeClr val="tx1">
                    <a:lumMod val="95000"/>
                    <a:lumOff val="5000"/>
                  </a:schemeClr>
                </a:solidFill>
              </a:rPr>
              <a:t/>
            </a:r>
            <a:br>
              <a:rPr lang="en-US" sz="3100" dirty="0" smtClean="0">
                <a:solidFill>
                  <a:schemeClr val="tx1">
                    <a:lumMod val="95000"/>
                    <a:lumOff val="5000"/>
                  </a:schemeClr>
                </a:solidFill>
              </a:rPr>
            </a:br>
            <a:endParaRPr lang="en-US" sz="3100" dirty="0">
              <a:solidFill>
                <a:schemeClr val="tx1">
                  <a:lumMod val="95000"/>
                  <a:lumOff val="5000"/>
                </a:schemeClr>
              </a:solidFill>
            </a:endParaRPr>
          </a:p>
        </p:txBody>
      </p:sp>
      <p:sp>
        <p:nvSpPr>
          <p:cNvPr id="8" name="Content Placeholder 7"/>
          <p:cNvSpPr>
            <a:spLocks noGrp="1"/>
          </p:cNvSpPr>
          <p:nvPr>
            <p:ph sz="half" idx="1"/>
          </p:nvPr>
        </p:nvSpPr>
        <p:spPr/>
        <p:txBody>
          <a:bodyPr>
            <a:normAutofit/>
          </a:bodyPr>
          <a:lstStyle/>
          <a:p>
            <a:pPr indent="-401638">
              <a:spcBef>
                <a:spcPct val="0"/>
              </a:spcBef>
              <a:buClr>
                <a:schemeClr val="tx2"/>
              </a:buClr>
              <a:buSzPct val="75000"/>
              <a:buNone/>
            </a:pPr>
            <a:r>
              <a:rPr lang="en-US" sz="1800" dirty="0" smtClean="0">
                <a:solidFill>
                  <a:srgbClr val="C00000"/>
                </a:solidFill>
                <a:latin typeface="Courier New" pitchFamily="49" charset="0"/>
                <a:cs typeface="Times New Roman" pitchFamily="18" charset="0"/>
              </a:rPr>
              <a:t>Class A</a:t>
            </a:r>
          </a:p>
          <a:p>
            <a:pPr indent="-401638">
              <a:spcBef>
                <a:spcPct val="0"/>
              </a:spcBef>
              <a:buClr>
                <a:schemeClr val="tx2"/>
              </a:buClr>
              <a:buSzPct val="75000"/>
              <a:buNone/>
            </a:pPr>
            <a:r>
              <a:rPr lang="en-US" sz="1800" dirty="0" smtClean="0">
                <a:solidFill>
                  <a:srgbClr val="C00000"/>
                </a:solidFill>
                <a:latin typeface="Courier New" pitchFamily="49" charset="0"/>
                <a:cs typeface="Times New Roman" pitchFamily="18" charset="0"/>
              </a:rPr>
              <a:t>	{  </a:t>
            </a:r>
          </a:p>
          <a:p>
            <a:pPr indent="-401638">
              <a:spcBef>
                <a:spcPct val="0"/>
              </a:spcBef>
              <a:buClr>
                <a:schemeClr val="tx2"/>
              </a:buClr>
              <a:buSzPct val="75000"/>
              <a:buNone/>
            </a:pPr>
            <a:r>
              <a:rPr lang="en-US" sz="1800" dirty="0" smtClean="0">
                <a:solidFill>
                  <a:srgbClr val="C00000"/>
                </a:solidFill>
                <a:latin typeface="Courier New" pitchFamily="49" charset="0"/>
                <a:cs typeface="Times New Roman" pitchFamily="18" charset="0"/>
              </a:rPr>
              <a:t>		</a:t>
            </a:r>
            <a:r>
              <a:rPr lang="en-US" sz="1800" dirty="0" err="1" smtClean="0">
                <a:solidFill>
                  <a:srgbClr val="C00000"/>
                </a:solidFill>
                <a:latin typeface="Courier New" pitchFamily="49" charset="0"/>
                <a:cs typeface="Times New Roman" pitchFamily="18" charset="0"/>
              </a:rPr>
              <a:t>int</a:t>
            </a:r>
            <a:r>
              <a:rPr lang="en-US" sz="1800" dirty="0" smtClean="0">
                <a:solidFill>
                  <a:srgbClr val="C00000"/>
                </a:solidFill>
                <a:latin typeface="Courier New" pitchFamily="49" charset="0"/>
                <a:cs typeface="Times New Roman" pitchFamily="18" charset="0"/>
              </a:rPr>
              <a:t> </a:t>
            </a:r>
            <a:r>
              <a:rPr lang="en-US" sz="1800" dirty="0" err="1" smtClean="0">
                <a:solidFill>
                  <a:srgbClr val="C00000"/>
                </a:solidFill>
                <a:latin typeface="Courier New" pitchFamily="49" charset="0"/>
                <a:cs typeface="Times New Roman" pitchFamily="18" charset="0"/>
              </a:rPr>
              <a:t>i</a:t>
            </a:r>
            <a:r>
              <a:rPr lang="en-US" sz="1800" dirty="0" smtClean="0">
                <a:solidFill>
                  <a:srgbClr val="C00000"/>
                </a:solidFill>
                <a:latin typeface="Courier New" pitchFamily="49" charset="0"/>
                <a:cs typeface="Times New Roman" pitchFamily="18" charset="0"/>
              </a:rPr>
              <a:t> ;</a:t>
            </a:r>
          </a:p>
          <a:p>
            <a:pPr indent="-401638">
              <a:spcBef>
                <a:spcPct val="0"/>
              </a:spcBef>
              <a:buClr>
                <a:schemeClr val="tx2"/>
              </a:buClr>
              <a:buSzPct val="75000"/>
              <a:buNone/>
            </a:pPr>
            <a:r>
              <a:rPr lang="en-US" sz="1800" dirty="0" smtClean="0">
                <a:solidFill>
                  <a:srgbClr val="C00000"/>
                </a:solidFill>
                <a:latin typeface="Courier New" pitchFamily="49" charset="0"/>
                <a:cs typeface="Times New Roman" pitchFamily="18" charset="0"/>
              </a:rPr>
              <a:t>		void f1(){=}</a:t>
            </a:r>
          </a:p>
          <a:p>
            <a:pPr indent="-401638">
              <a:spcBef>
                <a:spcPct val="0"/>
              </a:spcBef>
              <a:buClr>
                <a:schemeClr val="tx2"/>
              </a:buClr>
              <a:buSzPct val="75000"/>
              <a:buNone/>
            </a:pPr>
            <a:r>
              <a:rPr lang="en-US" sz="1800" dirty="0" smtClean="0">
                <a:solidFill>
                  <a:srgbClr val="C00000"/>
                </a:solidFill>
                <a:latin typeface="Courier New" pitchFamily="49" charset="0"/>
                <a:cs typeface="Times New Roman" pitchFamily="18" charset="0"/>
              </a:rPr>
              <a:t>	}</a:t>
            </a:r>
          </a:p>
          <a:p>
            <a:pPr indent="-401638">
              <a:spcBef>
                <a:spcPct val="0"/>
              </a:spcBef>
              <a:buClr>
                <a:schemeClr val="tx2"/>
              </a:buClr>
              <a:buSzPct val="75000"/>
              <a:buNone/>
            </a:pPr>
            <a:r>
              <a:rPr lang="en-US" sz="1800" dirty="0" smtClean="0">
                <a:solidFill>
                  <a:srgbClr val="C00000"/>
                </a:solidFill>
                <a:latin typeface="Courier New" pitchFamily="49" charset="0"/>
                <a:cs typeface="Times New Roman" pitchFamily="18" charset="0"/>
              </a:rPr>
              <a:t>	</a:t>
            </a:r>
          </a:p>
          <a:p>
            <a:pPr indent="-401638">
              <a:spcBef>
                <a:spcPct val="0"/>
              </a:spcBef>
              <a:buClr>
                <a:schemeClr val="tx2"/>
              </a:buClr>
              <a:buSzPct val="75000"/>
              <a:buNone/>
            </a:pPr>
            <a:r>
              <a:rPr lang="en-US" sz="1800" dirty="0" smtClean="0">
                <a:solidFill>
                  <a:srgbClr val="C00000"/>
                </a:solidFill>
                <a:latin typeface="Courier New" pitchFamily="49" charset="0"/>
                <a:cs typeface="Times New Roman" pitchFamily="18" charset="0"/>
              </a:rPr>
              <a:t> class B extends A</a:t>
            </a:r>
          </a:p>
          <a:p>
            <a:pPr indent="-401638">
              <a:spcBef>
                <a:spcPct val="0"/>
              </a:spcBef>
              <a:buClr>
                <a:schemeClr val="tx2"/>
              </a:buClr>
              <a:buSzPct val="75000"/>
              <a:buNone/>
            </a:pPr>
            <a:r>
              <a:rPr lang="en-US" sz="1800" dirty="0" smtClean="0">
                <a:solidFill>
                  <a:srgbClr val="C00000"/>
                </a:solidFill>
                <a:latin typeface="Courier New" pitchFamily="49" charset="0"/>
                <a:cs typeface="Times New Roman" pitchFamily="18" charset="0"/>
              </a:rPr>
              <a:t>	{  </a:t>
            </a:r>
          </a:p>
          <a:p>
            <a:pPr indent="-401638">
              <a:spcBef>
                <a:spcPct val="0"/>
              </a:spcBef>
              <a:buClr>
                <a:schemeClr val="tx2"/>
              </a:buClr>
              <a:buSzPct val="75000"/>
              <a:buNone/>
            </a:pPr>
            <a:r>
              <a:rPr lang="en-US" sz="1800" dirty="0" smtClean="0">
                <a:solidFill>
                  <a:srgbClr val="C00000"/>
                </a:solidFill>
                <a:latin typeface="Courier New" pitchFamily="49" charset="0"/>
                <a:cs typeface="Times New Roman" pitchFamily="18" charset="0"/>
              </a:rPr>
              <a:t>		float </a:t>
            </a:r>
            <a:r>
              <a:rPr lang="en-US" sz="1800" dirty="0" err="1" smtClean="0">
                <a:solidFill>
                  <a:srgbClr val="C00000"/>
                </a:solidFill>
                <a:latin typeface="Courier New" pitchFamily="49" charset="0"/>
                <a:cs typeface="Times New Roman" pitchFamily="18" charset="0"/>
              </a:rPr>
              <a:t>i</a:t>
            </a:r>
            <a:r>
              <a:rPr lang="en-US" sz="1800" dirty="0" smtClean="0">
                <a:solidFill>
                  <a:srgbClr val="C00000"/>
                </a:solidFill>
                <a:latin typeface="Courier New" pitchFamily="49" charset="0"/>
                <a:cs typeface="Times New Roman" pitchFamily="18" charset="0"/>
              </a:rPr>
              <a:t>;</a:t>
            </a:r>
          </a:p>
          <a:p>
            <a:pPr indent="-401638">
              <a:spcBef>
                <a:spcPct val="0"/>
              </a:spcBef>
              <a:buClr>
                <a:schemeClr val="tx2"/>
              </a:buClr>
              <a:buSzPct val="75000"/>
              <a:buNone/>
            </a:pPr>
            <a:r>
              <a:rPr lang="en-US" sz="1800" dirty="0" smtClean="0">
                <a:solidFill>
                  <a:srgbClr val="C00000"/>
                </a:solidFill>
                <a:latin typeface="Courier New" pitchFamily="49" charset="0"/>
                <a:cs typeface="Times New Roman" pitchFamily="18" charset="0"/>
              </a:rPr>
              <a:t>		void f1(){=}</a:t>
            </a:r>
          </a:p>
          <a:p>
            <a:pPr indent="-401638">
              <a:spcBef>
                <a:spcPct val="0"/>
              </a:spcBef>
              <a:buClr>
                <a:schemeClr val="tx2"/>
              </a:buClr>
              <a:buSzPct val="75000"/>
              <a:buNone/>
            </a:pPr>
            <a:r>
              <a:rPr lang="en-US" sz="1800" dirty="0" smtClean="0">
                <a:solidFill>
                  <a:srgbClr val="C00000"/>
                </a:solidFill>
                <a:latin typeface="Courier New" pitchFamily="49" charset="0"/>
                <a:cs typeface="Times New Roman" pitchFamily="18" charset="0"/>
              </a:rPr>
              <a:t>		void f2(){=}</a:t>
            </a:r>
          </a:p>
          <a:p>
            <a:pPr indent="-401638">
              <a:spcBef>
                <a:spcPct val="0"/>
              </a:spcBef>
              <a:buClr>
                <a:schemeClr val="tx2"/>
              </a:buClr>
              <a:buSzPct val="75000"/>
              <a:buNone/>
            </a:pPr>
            <a:r>
              <a:rPr lang="en-US" sz="1800" dirty="0" smtClean="0">
                <a:solidFill>
                  <a:srgbClr val="C00000"/>
                </a:solidFill>
                <a:latin typeface="Courier New" pitchFamily="49" charset="0"/>
                <a:cs typeface="Times New Roman" pitchFamily="18" charset="0"/>
              </a:rPr>
              <a:t>	}</a:t>
            </a:r>
            <a:endParaRPr lang="en-US" sz="3600" dirty="0" smtClean="0"/>
          </a:p>
          <a:p>
            <a:endParaRPr lang="en-US" dirty="0"/>
          </a:p>
        </p:txBody>
      </p:sp>
      <p:sp>
        <p:nvSpPr>
          <p:cNvPr id="9" name="Content Placeholder 8"/>
          <p:cNvSpPr>
            <a:spLocks noGrp="1"/>
          </p:cNvSpPr>
          <p:nvPr>
            <p:ph sz="half" idx="2"/>
          </p:nvPr>
        </p:nvSpPr>
        <p:spPr>
          <a:xfrm>
            <a:off x="4038600" y="1920085"/>
            <a:ext cx="4648200" cy="4434840"/>
          </a:xfrm>
        </p:spPr>
        <p:txBody>
          <a:bodyPr>
            <a:normAutofit/>
          </a:bodyPr>
          <a:lstStyle/>
          <a:p>
            <a:pPr indent="-401638">
              <a:spcBef>
                <a:spcPct val="0"/>
              </a:spcBef>
              <a:buClr>
                <a:schemeClr val="tx2"/>
              </a:buClr>
              <a:buSzPct val="75000"/>
              <a:buNone/>
            </a:pPr>
            <a:r>
              <a:rPr lang="en-US" sz="1800" dirty="0" smtClean="0">
                <a:solidFill>
                  <a:srgbClr val="C00000"/>
                </a:solidFill>
                <a:latin typeface="Courier New" pitchFamily="49" charset="0"/>
                <a:cs typeface="Times New Roman" pitchFamily="18" charset="0"/>
              </a:rPr>
              <a:t>class C extends B</a:t>
            </a:r>
          </a:p>
          <a:p>
            <a:pPr indent="-401638">
              <a:spcBef>
                <a:spcPct val="0"/>
              </a:spcBef>
              <a:buClr>
                <a:schemeClr val="tx2"/>
              </a:buClr>
              <a:buSzPct val="75000"/>
              <a:buNone/>
            </a:pPr>
            <a:r>
              <a:rPr lang="en-US" sz="1800" dirty="0" smtClean="0">
                <a:solidFill>
                  <a:srgbClr val="C00000"/>
                </a:solidFill>
                <a:latin typeface="Courier New" pitchFamily="49" charset="0"/>
                <a:cs typeface="Times New Roman" pitchFamily="18" charset="0"/>
              </a:rPr>
              <a:t>	{  </a:t>
            </a:r>
          </a:p>
          <a:p>
            <a:pPr indent="-401638">
              <a:spcBef>
                <a:spcPct val="0"/>
              </a:spcBef>
              <a:buClr>
                <a:schemeClr val="tx2"/>
              </a:buClr>
              <a:buSzPct val="75000"/>
              <a:buNone/>
            </a:pPr>
            <a:r>
              <a:rPr lang="en-US" sz="1800" dirty="0" smtClean="0">
                <a:solidFill>
                  <a:srgbClr val="C00000"/>
                </a:solidFill>
                <a:latin typeface="Courier New" pitchFamily="49" charset="0"/>
                <a:cs typeface="Times New Roman" pitchFamily="18" charset="0"/>
              </a:rPr>
              <a:t>		String </a:t>
            </a:r>
            <a:r>
              <a:rPr lang="en-US" sz="1800" dirty="0" err="1" smtClean="0">
                <a:solidFill>
                  <a:srgbClr val="C00000"/>
                </a:solidFill>
                <a:latin typeface="Courier New" pitchFamily="49" charset="0"/>
                <a:cs typeface="Times New Roman" pitchFamily="18" charset="0"/>
              </a:rPr>
              <a:t>i</a:t>
            </a:r>
            <a:r>
              <a:rPr lang="en-US" sz="1800" dirty="0" smtClean="0">
                <a:solidFill>
                  <a:srgbClr val="C00000"/>
                </a:solidFill>
                <a:latin typeface="Courier New" pitchFamily="49" charset="0"/>
                <a:cs typeface="Times New Roman" pitchFamily="18" charset="0"/>
              </a:rPr>
              <a:t>;</a:t>
            </a:r>
          </a:p>
          <a:p>
            <a:pPr indent="-401638">
              <a:spcBef>
                <a:spcPct val="0"/>
              </a:spcBef>
              <a:buClr>
                <a:schemeClr val="tx2"/>
              </a:buClr>
              <a:buSzPct val="75000"/>
              <a:buNone/>
            </a:pPr>
            <a:r>
              <a:rPr lang="en-US" sz="1800" dirty="0" smtClean="0">
                <a:solidFill>
                  <a:srgbClr val="C00000"/>
                </a:solidFill>
                <a:latin typeface="Courier New" pitchFamily="49" charset="0"/>
                <a:cs typeface="Times New Roman" pitchFamily="18" charset="0"/>
              </a:rPr>
              <a:t>		void f1(){=}</a:t>
            </a:r>
          </a:p>
          <a:p>
            <a:pPr indent="-401638">
              <a:spcBef>
                <a:spcPct val="0"/>
              </a:spcBef>
              <a:buClr>
                <a:schemeClr val="tx2"/>
              </a:buClr>
              <a:buSzPct val="75000"/>
              <a:buNone/>
            </a:pPr>
            <a:r>
              <a:rPr lang="en-US" sz="1800" dirty="0" smtClean="0">
                <a:solidFill>
                  <a:srgbClr val="C00000"/>
                </a:solidFill>
                <a:latin typeface="Courier New" pitchFamily="49" charset="0"/>
                <a:cs typeface="Times New Roman" pitchFamily="18" charset="0"/>
              </a:rPr>
              <a:t>		void f3(char </a:t>
            </a:r>
            <a:r>
              <a:rPr lang="en-US" sz="1800" dirty="0" err="1" smtClean="0">
                <a:solidFill>
                  <a:srgbClr val="C00000"/>
                </a:solidFill>
                <a:latin typeface="Courier New" pitchFamily="49" charset="0"/>
                <a:cs typeface="Times New Roman" pitchFamily="18" charset="0"/>
              </a:rPr>
              <a:t>i</a:t>
            </a:r>
            <a:r>
              <a:rPr lang="en-US" sz="1800" dirty="0" smtClean="0">
                <a:solidFill>
                  <a:srgbClr val="C00000"/>
                </a:solidFill>
                <a:latin typeface="Courier New" pitchFamily="49" charset="0"/>
                <a:cs typeface="Times New Roman" pitchFamily="18" charset="0"/>
              </a:rPr>
              <a:t>)</a:t>
            </a:r>
          </a:p>
          <a:p>
            <a:pPr indent="-401638">
              <a:spcBef>
                <a:spcPct val="0"/>
              </a:spcBef>
              <a:buClr>
                <a:schemeClr val="tx2"/>
              </a:buClr>
              <a:buSzPct val="75000"/>
              <a:buNone/>
            </a:pPr>
            <a:r>
              <a:rPr lang="en-US" sz="1800" dirty="0" smtClean="0">
                <a:solidFill>
                  <a:srgbClr val="C00000"/>
                </a:solidFill>
                <a:latin typeface="Courier New" pitchFamily="49" charset="0"/>
                <a:cs typeface="Times New Roman" pitchFamily="18" charset="0"/>
              </a:rPr>
              <a:t>		{</a:t>
            </a:r>
          </a:p>
          <a:p>
            <a:pPr indent="-401638">
              <a:spcBef>
                <a:spcPct val="0"/>
              </a:spcBef>
              <a:buClr>
                <a:schemeClr val="tx2"/>
              </a:buClr>
              <a:buSzPct val="75000"/>
              <a:buNone/>
            </a:pPr>
            <a:r>
              <a:rPr lang="en-US" sz="1800" dirty="0" smtClean="0">
                <a:solidFill>
                  <a:srgbClr val="C00000"/>
                </a:solidFill>
                <a:latin typeface="Courier New" pitchFamily="49" charset="0"/>
                <a:cs typeface="Times New Roman" pitchFamily="18" charset="0"/>
              </a:rPr>
              <a:t>		 </a:t>
            </a:r>
            <a:r>
              <a:rPr lang="en-US" sz="1800" dirty="0" err="1" smtClean="0">
                <a:solidFill>
                  <a:srgbClr val="C00000"/>
                </a:solidFill>
                <a:latin typeface="Courier New" pitchFamily="49" charset="0"/>
                <a:cs typeface="Times New Roman" pitchFamily="18" charset="0"/>
              </a:rPr>
              <a:t>System.out.println</a:t>
            </a:r>
            <a:r>
              <a:rPr lang="en-US" sz="1800" dirty="0" smtClean="0">
                <a:solidFill>
                  <a:srgbClr val="C00000"/>
                </a:solidFill>
                <a:latin typeface="Courier New" pitchFamily="49" charset="0"/>
                <a:cs typeface="Times New Roman" pitchFamily="18" charset="0"/>
              </a:rPr>
              <a:t>(</a:t>
            </a:r>
            <a:r>
              <a:rPr lang="en-US" sz="1800" dirty="0" err="1" smtClean="0">
                <a:solidFill>
                  <a:srgbClr val="C00000"/>
                </a:solidFill>
                <a:latin typeface="Courier New" pitchFamily="49" charset="0"/>
                <a:cs typeface="Times New Roman" pitchFamily="18" charset="0"/>
              </a:rPr>
              <a:t>i</a:t>
            </a:r>
            <a:r>
              <a:rPr lang="en-US" sz="1800" dirty="0" smtClean="0">
                <a:solidFill>
                  <a:srgbClr val="C00000"/>
                </a:solidFill>
                <a:latin typeface="Courier New" pitchFamily="49" charset="0"/>
                <a:cs typeface="Times New Roman" pitchFamily="18" charset="0"/>
              </a:rPr>
              <a:t>);</a:t>
            </a:r>
          </a:p>
          <a:p>
            <a:pPr indent="-401638">
              <a:spcBef>
                <a:spcPct val="0"/>
              </a:spcBef>
              <a:buClr>
                <a:schemeClr val="tx2"/>
              </a:buClr>
              <a:buSzPct val="75000"/>
              <a:buNone/>
            </a:pPr>
            <a:r>
              <a:rPr lang="en-US" sz="1800" dirty="0" smtClean="0">
                <a:solidFill>
                  <a:srgbClr val="C00000"/>
                </a:solidFill>
                <a:latin typeface="Courier New" pitchFamily="49" charset="0"/>
                <a:cs typeface="Times New Roman" pitchFamily="18" charset="0"/>
              </a:rPr>
              <a:t>   </a:t>
            </a:r>
            <a:r>
              <a:rPr lang="en-US" sz="1800" dirty="0" err="1" smtClean="0">
                <a:solidFill>
                  <a:srgbClr val="C00000"/>
                </a:solidFill>
                <a:latin typeface="Courier New" pitchFamily="49" charset="0"/>
                <a:cs typeface="Times New Roman" pitchFamily="18" charset="0"/>
              </a:rPr>
              <a:t>System.out.println</a:t>
            </a:r>
            <a:r>
              <a:rPr lang="en-US" sz="1800" dirty="0" smtClean="0">
                <a:solidFill>
                  <a:srgbClr val="C00000"/>
                </a:solidFill>
                <a:latin typeface="Courier New" pitchFamily="49" charset="0"/>
                <a:cs typeface="Times New Roman" pitchFamily="18" charset="0"/>
              </a:rPr>
              <a:t>(</a:t>
            </a:r>
            <a:r>
              <a:rPr lang="en-US" sz="1800" dirty="0" err="1" smtClean="0">
                <a:solidFill>
                  <a:srgbClr val="C00000"/>
                </a:solidFill>
                <a:latin typeface="Courier New" pitchFamily="49" charset="0"/>
                <a:cs typeface="Times New Roman" pitchFamily="18" charset="0"/>
              </a:rPr>
              <a:t>this.i</a:t>
            </a:r>
            <a:r>
              <a:rPr lang="en-US" sz="1800" dirty="0" smtClean="0">
                <a:solidFill>
                  <a:srgbClr val="C00000"/>
                </a:solidFill>
                <a:latin typeface="Courier New" pitchFamily="49" charset="0"/>
                <a:cs typeface="Times New Roman" pitchFamily="18" charset="0"/>
              </a:rPr>
              <a:t>);</a:t>
            </a:r>
          </a:p>
          <a:p>
            <a:pPr indent="-401638">
              <a:spcBef>
                <a:spcPct val="0"/>
              </a:spcBef>
              <a:buClr>
                <a:schemeClr val="tx2"/>
              </a:buClr>
              <a:buSzPct val="75000"/>
              <a:buNone/>
            </a:pPr>
            <a:r>
              <a:rPr lang="en-US" sz="1800" dirty="0" smtClean="0">
                <a:solidFill>
                  <a:srgbClr val="C00000"/>
                </a:solidFill>
                <a:latin typeface="Courier New" pitchFamily="49" charset="0"/>
                <a:cs typeface="Times New Roman" pitchFamily="18" charset="0"/>
              </a:rPr>
              <a:t>  </a:t>
            </a:r>
            <a:r>
              <a:rPr lang="en-US" sz="1800" dirty="0" err="1" smtClean="0">
                <a:solidFill>
                  <a:srgbClr val="C00000"/>
                </a:solidFill>
                <a:latin typeface="Courier New" pitchFamily="49" charset="0"/>
                <a:cs typeface="Times New Roman" pitchFamily="18" charset="0"/>
              </a:rPr>
              <a:t>System.out.println</a:t>
            </a:r>
            <a:r>
              <a:rPr lang="en-US" sz="1800" dirty="0" smtClean="0">
                <a:solidFill>
                  <a:srgbClr val="C00000"/>
                </a:solidFill>
                <a:latin typeface="Courier New" pitchFamily="49" charset="0"/>
                <a:cs typeface="Times New Roman" pitchFamily="18" charset="0"/>
              </a:rPr>
              <a:t>(</a:t>
            </a:r>
            <a:r>
              <a:rPr lang="en-US" sz="1800" dirty="0" err="1" smtClean="0">
                <a:solidFill>
                  <a:srgbClr val="C00000"/>
                </a:solidFill>
                <a:latin typeface="Courier New" pitchFamily="49" charset="0"/>
                <a:cs typeface="Times New Roman" pitchFamily="18" charset="0"/>
              </a:rPr>
              <a:t>super.i</a:t>
            </a:r>
            <a:r>
              <a:rPr lang="en-US" sz="1800" dirty="0" smtClean="0">
                <a:solidFill>
                  <a:srgbClr val="C00000"/>
                </a:solidFill>
                <a:latin typeface="Courier New" pitchFamily="49" charset="0"/>
                <a:cs typeface="Times New Roman" pitchFamily="18" charset="0"/>
              </a:rPr>
              <a:t>);</a:t>
            </a:r>
          </a:p>
          <a:p>
            <a:pPr indent="-401638">
              <a:spcBef>
                <a:spcPct val="0"/>
              </a:spcBef>
              <a:buClr>
                <a:schemeClr val="tx2"/>
              </a:buClr>
              <a:buSzPct val="75000"/>
              <a:buNone/>
            </a:pPr>
            <a:r>
              <a:rPr lang="en-US" sz="1800" dirty="0" smtClean="0">
                <a:solidFill>
                  <a:srgbClr val="C00000"/>
                </a:solidFill>
                <a:latin typeface="Courier New" pitchFamily="49" charset="0"/>
                <a:cs typeface="Times New Roman" pitchFamily="18" charset="0"/>
              </a:rPr>
              <a:t>             f1();</a:t>
            </a:r>
          </a:p>
          <a:p>
            <a:pPr indent="-401638">
              <a:spcBef>
                <a:spcPct val="0"/>
              </a:spcBef>
              <a:buClr>
                <a:schemeClr val="tx2"/>
              </a:buClr>
              <a:buSzPct val="75000"/>
              <a:buNone/>
            </a:pPr>
            <a:r>
              <a:rPr lang="en-US" sz="1800" dirty="0" smtClean="0">
                <a:solidFill>
                  <a:srgbClr val="C00000"/>
                </a:solidFill>
                <a:latin typeface="Courier New" pitchFamily="49" charset="0"/>
                <a:cs typeface="Times New Roman" pitchFamily="18" charset="0"/>
              </a:rPr>
              <a:t>			super.f1();</a:t>
            </a:r>
          </a:p>
          <a:p>
            <a:pPr indent="-401638">
              <a:spcBef>
                <a:spcPct val="0"/>
              </a:spcBef>
              <a:buClr>
                <a:schemeClr val="tx2"/>
              </a:buClr>
              <a:buSzPct val="75000"/>
              <a:buNone/>
            </a:pPr>
            <a:r>
              <a:rPr lang="en-US" sz="1800" dirty="0" smtClean="0">
                <a:solidFill>
                  <a:srgbClr val="C00000"/>
                </a:solidFill>
                <a:latin typeface="Courier New" pitchFamily="49" charset="0"/>
                <a:cs typeface="Times New Roman" pitchFamily="18" charset="0"/>
              </a:rPr>
              <a:t>		}</a:t>
            </a:r>
          </a:p>
          <a:p>
            <a:pPr indent="-401638">
              <a:spcBef>
                <a:spcPct val="0"/>
              </a:spcBef>
              <a:buClr>
                <a:schemeClr val="tx2"/>
              </a:buClr>
              <a:buSzPct val="75000"/>
              <a:buNone/>
            </a:pPr>
            <a:r>
              <a:rPr lang="en-US" sz="1800" dirty="0" smtClean="0">
                <a:solidFill>
                  <a:srgbClr val="C00000"/>
                </a:solidFill>
                <a:latin typeface="Courier New" pitchFamily="49" charset="0"/>
                <a:cs typeface="Times New Roman" pitchFamily="18" charset="0"/>
              </a:rPr>
              <a:t>	}</a:t>
            </a:r>
          </a:p>
          <a:p>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229600" cy="838200"/>
          </a:xfrm>
        </p:spPr>
        <p:txBody>
          <a:bodyPr>
            <a:normAutofit fontScale="90000"/>
          </a:bodyPr>
          <a:lstStyle/>
          <a:p>
            <a:r>
              <a:rPr lang="en-US" dirty="0" smtClean="0"/>
              <a:t>Object Reference  ‘</a:t>
            </a:r>
            <a:r>
              <a:rPr lang="en-US" sz="6000" dirty="0" smtClean="0"/>
              <a:t>this’</a:t>
            </a:r>
            <a:endParaRPr lang="en-US" dirty="0"/>
          </a:p>
        </p:txBody>
      </p:sp>
      <p:sp>
        <p:nvSpPr>
          <p:cNvPr id="6" name="Content Placeholder 5"/>
          <p:cNvSpPr>
            <a:spLocks noGrp="1"/>
          </p:cNvSpPr>
          <p:nvPr>
            <p:ph idx="1"/>
          </p:nvPr>
        </p:nvSpPr>
        <p:spPr>
          <a:xfrm>
            <a:off x="457200" y="1219200"/>
            <a:ext cx="8229600" cy="5105400"/>
          </a:xfrm>
        </p:spPr>
        <p:txBody>
          <a:bodyPr/>
          <a:lstStyle/>
          <a:p>
            <a:r>
              <a:rPr lang="en-US" dirty="0" smtClean="0"/>
              <a:t>When an instance method is called the reference of the object is implicitly passed in the method.</a:t>
            </a:r>
          </a:p>
          <a:p>
            <a:r>
              <a:rPr lang="en-US" dirty="0" smtClean="0"/>
              <a:t>With the method body the reference is accessible using ‘this’.</a:t>
            </a:r>
          </a:p>
          <a:p>
            <a:r>
              <a:rPr lang="en-US" dirty="0" smtClean="0"/>
              <a:t>In the method body when a variable is accessed it is first searched locally , if not found , the reference ‘this ’ is apply.</a:t>
            </a:r>
          </a:p>
          <a:p>
            <a:r>
              <a:rPr lang="en-US" dirty="0" smtClean="0"/>
              <a:t>When a method is call with class name/reference , the </a:t>
            </a:r>
          </a:p>
          <a:p>
            <a:pPr>
              <a:buNone/>
            </a:pPr>
            <a:r>
              <a:rPr lang="en-US" dirty="0" smtClean="0"/>
              <a:t>     reference  ‘this’ is applied.</a:t>
            </a:r>
          </a:p>
          <a:p>
            <a:r>
              <a:rPr lang="en-US" dirty="0" smtClean="0"/>
              <a:t>Static methods does not have ‘this’ . Here the class name is applied.</a:t>
            </a: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90800"/>
            <a:ext cx="8229600" cy="3733800"/>
          </a:xfrm>
        </p:spPr>
        <p:txBody>
          <a:bodyPr/>
          <a:lstStyle/>
          <a:p>
            <a:r>
              <a:rPr lang="en-US" dirty="0" smtClean="0"/>
              <a:t>In an instance method of the class the super contains the reference of its immediate super class that is associated with this reference of the sub-class.</a:t>
            </a:r>
          </a:p>
          <a:p>
            <a:r>
              <a:rPr lang="en-US" dirty="0" smtClean="0"/>
              <a:t>The super cannot be use as ordinary reference . It can only be use to access members.</a:t>
            </a:r>
            <a:endParaRPr lang="en-US" dirty="0"/>
          </a:p>
        </p:txBody>
      </p:sp>
      <p:sp>
        <p:nvSpPr>
          <p:cNvPr id="5" name="Title 4"/>
          <p:cNvSpPr>
            <a:spLocks noGrp="1"/>
          </p:cNvSpPr>
          <p:nvPr>
            <p:ph type="title"/>
          </p:nvPr>
        </p:nvSpPr>
        <p:spPr>
          <a:xfrm>
            <a:off x="457200" y="990600"/>
            <a:ext cx="8229600" cy="838200"/>
          </a:xfrm>
        </p:spPr>
        <p:txBody>
          <a:bodyPr>
            <a:normAutofit fontScale="90000"/>
          </a:bodyPr>
          <a:lstStyle/>
          <a:p>
            <a:r>
              <a:rPr lang="en-US" dirty="0" smtClean="0"/>
              <a:t/>
            </a:r>
            <a:br>
              <a:rPr lang="en-US" dirty="0" smtClean="0"/>
            </a:br>
            <a:r>
              <a:rPr lang="en-US" dirty="0" smtClean="0"/>
              <a:t> Object Reference  ‘</a:t>
            </a:r>
            <a:r>
              <a:rPr lang="en-US" sz="6000" dirty="0" smtClean="0"/>
              <a:t>super’</a:t>
            </a:r>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762000"/>
          </a:xfrm>
        </p:spPr>
        <p:txBody>
          <a:bodyPr>
            <a:normAutofit fontScale="90000"/>
          </a:bodyPr>
          <a:lstStyle/>
          <a:p>
            <a:r>
              <a:rPr lang="en-US" dirty="0" smtClean="0"/>
              <a:t>Constructor chaining using “this()”</a:t>
            </a:r>
            <a:endParaRPr lang="en-US" dirty="0"/>
          </a:p>
        </p:txBody>
      </p:sp>
      <p:sp>
        <p:nvSpPr>
          <p:cNvPr id="3" name="Content Placeholder 2"/>
          <p:cNvSpPr>
            <a:spLocks noGrp="1"/>
          </p:cNvSpPr>
          <p:nvPr>
            <p:ph idx="1"/>
          </p:nvPr>
        </p:nvSpPr>
        <p:spPr>
          <a:xfrm>
            <a:off x="457200" y="1066800"/>
            <a:ext cx="8229600" cy="6172200"/>
          </a:xfrm>
        </p:spPr>
        <p:txBody>
          <a:bodyPr>
            <a:normAutofit fontScale="47500" lnSpcReduction="20000"/>
          </a:bodyPr>
          <a:lstStyle/>
          <a:p>
            <a:r>
              <a:rPr lang="en-US" sz="3300" dirty="0" smtClean="0"/>
              <a:t>The call can be use in a constructor to invoke another constructor of the same class.</a:t>
            </a:r>
          </a:p>
          <a:p>
            <a:r>
              <a:rPr lang="en-US" sz="3300" dirty="0" smtClean="0"/>
              <a:t>The call must be within the constructor and the first statement.</a:t>
            </a:r>
          </a:p>
          <a:p>
            <a:endParaRPr lang="en-US" dirty="0" smtClean="0"/>
          </a:p>
          <a:p>
            <a:pPr indent="-401638">
              <a:spcBef>
                <a:spcPct val="0"/>
              </a:spcBef>
              <a:buClr>
                <a:schemeClr val="tx2"/>
              </a:buClr>
              <a:buSzPct val="75000"/>
              <a:buNone/>
            </a:pPr>
            <a:endParaRPr lang="en-US" sz="2800" dirty="0" smtClean="0">
              <a:solidFill>
                <a:srgbClr val="C00000"/>
              </a:solidFill>
              <a:latin typeface="Courier New" pitchFamily="49" charset="0"/>
              <a:cs typeface="Times New Roman" pitchFamily="18" charset="0"/>
            </a:endParaRPr>
          </a:p>
          <a:p>
            <a:pPr indent="-401638">
              <a:spcBef>
                <a:spcPct val="0"/>
              </a:spcBef>
              <a:buClr>
                <a:schemeClr val="tx2"/>
              </a:buClr>
              <a:buSzPct val="75000"/>
              <a:buNone/>
            </a:pPr>
            <a:endParaRPr lang="en-US" sz="2800" dirty="0" smtClean="0">
              <a:solidFill>
                <a:srgbClr val="C00000"/>
              </a:solidFill>
              <a:latin typeface="Courier New" pitchFamily="49" charset="0"/>
              <a:cs typeface="Times New Roman" pitchFamily="18" charset="0"/>
            </a:endParaRPr>
          </a:p>
          <a:p>
            <a:pPr indent="-401638">
              <a:spcBef>
                <a:spcPct val="0"/>
              </a:spcBef>
              <a:buClr>
                <a:schemeClr val="tx2"/>
              </a:buClr>
              <a:buSzPct val="75000"/>
              <a:buNone/>
            </a:pPr>
            <a:endParaRPr lang="en-US" sz="2800" dirty="0" smtClean="0">
              <a:solidFill>
                <a:srgbClr val="C00000"/>
              </a:solidFill>
              <a:latin typeface="Courier New" pitchFamily="49" charset="0"/>
              <a:cs typeface="Times New Roman" pitchFamily="18" charset="0"/>
            </a:endParaRPr>
          </a:p>
          <a:p>
            <a:pPr indent="-401638">
              <a:spcBef>
                <a:spcPct val="0"/>
              </a:spcBef>
              <a:buClr>
                <a:schemeClr val="tx2"/>
              </a:buClr>
              <a:buSzPct val="75000"/>
              <a:buNone/>
            </a:pPr>
            <a:r>
              <a:rPr lang="en-US" sz="2800" dirty="0" smtClean="0">
                <a:solidFill>
                  <a:srgbClr val="C00000"/>
                </a:solidFill>
                <a:latin typeface="Courier New" pitchFamily="49" charset="0"/>
                <a:cs typeface="Times New Roman" pitchFamily="18" charset="0"/>
              </a:rPr>
              <a:t>class A</a:t>
            </a:r>
          </a:p>
          <a:p>
            <a:pPr indent="-401638">
              <a:spcBef>
                <a:spcPct val="0"/>
              </a:spcBef>
              <a:buClr>
                <a:schemeClr val="tx2"/>
              </a:buClr>
              <a:buSzPct val="75000"/>
              <a:buNone/>
            </a:pPr>
            <a:r>
              <a:rPr lang="en-US" sz="2800" dirty="0" smtClean="0">
                <a:solidFill>
                  <a:srgbClr val="C00000"/>
                </a:solidFill>
                <a:latin typeface="Courier New" pitchFamily="49" charset="0"/>
                <a:cs typeface="Times New Roman" pitchFamily="18" charset="0"/>
              </a:rPr>
              <a:t>	{  </a:t>
            </a:r>
          </a:p>
          <a:p>
            <a:pPr indent="-401638">
              <a:spcBef>
                <a:spcPct val="0"/>
              </a:spcBef>
              <a:buClr>
                <a:schemeClr val="tx2"/>
              </a:buClr>
              <a:buSzPct val="75000"/>
              <a:buNone/>
            </a:pPr>
            <a:r>
              <a:rPr lang="en-US" sz="2800" dirty="0" smtClean="0">
                <a:solidFill>
                  <a:srgbClr val="C00000"/>
                </a:solidFill>
                <a:latin typeface="Courier New" pitchFamily="49" charset="0"/>
                <a:cs typeface="Times New Roman" pitchFamily="18" charset="0"/>
              </a:rPr>
              <a:t>		</a:t>
            </a:r>
            <a:r>
              <a:rPr lang="en-US" sz="2800" dirty="0" err="1" smtClean="0">
                <a:solidFill>
                  <a:srgbClr val="C00000"/>
                </a:solidFill>
                <a:latin typeface="Courier New" pitchFamily="49" charset="0"/>
                <a:cs typeface="Times New Roman" pitchFamily="18" charset="0"/>
              </a:rPr>
              <a:t>int</a:t>
            </a:r>
            <a:r>
              <a:rPr lang="en-US" sz="2800" dirty="0" smtClean="0">
                <a:solidFill>
                  <a:srgbClr val="C00000"/>
                </a:solidFill>
                <a:latin typeface="Courier New" pitchFamily="49" charset="0"/>
                <a:cs typeface="Times New Roman" pitchFamily="18" charset="0"/>
              </a:rPr>
              <a:t> </a:t>
            </a:r>
            <a:r>
              <a:rPr lang="en-US" sz="2800" dirty="0" err="1" smtClean="0">
                <a:solidFill>
                  <a:srgbClr val="C00000"/>
                </a:solidFill>
                <a:latin typeface="Courier New" pitchFamily="49" charset="0"/>
                <a:cs typeface="Times New Roman" pitchFamily="18" charset="0"/>
              </a:rPr>
              <a:t>i</a:t>
            </a:r>
            <a:r>
              <a:rPr lang="en-US" sz="2800" dirty="0" smtClean="0">
                <a:solidFill>
                  <a:srgbClr val="C00000"/>
                </a:solidFill>
                <a:latin typeface="Courier New" pitchFamily="49" charset="0"/>
                <a:cs typeface="Times New Roman" pitchFamily="18" charset="0"/>
              </a:rPr>
              <a:t> , j;</a:t>
            </a:r>
          </a:p>
          <a:p>
            <a:pPr indent="-401638">
              <a:spcBef>
                <a:spcPct val="0"/>
              </a:spcBef>
              <a:buClr>
                <a:schemeClr val="tx2"/>
              </a:buClr>
              <a:buSzPct val="75000"/>
              <a:buNone/>
            </a:pPr>
            <a:r>
              <a:rPr lang="en-US" sz="2800" dirty="0" smtClean="0">
                <a:solidFill>
                  <a:srgbClr val="C00000"/>
                </a:solidFill>
                <a:latin typeface="Courier New" pitchFamily="49" charset="0"/>
                <a:cs typeface="Times New Roman" pitchFamily="18" charset="0"/>
              </a:rPr>
              <a:t>		</a:t>
            </a:r>
          </a:p>
          <a:p>
            <a:pPr indent="-401638">
              <a:spcBef>
                <a:spcPct val="0"/>
              </a:spcBef>
              <a:buClr>
                <a:schemeClr val="tx2"/>
              </a:buClr>
              <a:buSzPct val="75000"/>
              <a:buNone/>
            </a:pPr>
            <a:r>
              <a:rPr lang="en-US" sz="2800" dirty="0" smtClean="0">
                <a:solidFill>
                  <a:srgbClr val="C00000"/>
                </a:solidFill>
                <a:latin typeface="Courier New" pitchFamily="49" charset="0"/>
                <a:cs typeface="Times New Roman" pitchFamily="18" charset="0"/>
              </a:rPr>
              <a:t>		A()</a:t>
            </a:r>
          </a:p>
          <a:p>
            <a:pPr indent="-401638">
              <a:spcBef>
                <a:spcPct val="0"/>
              </a:spcBef>
              <a:buClr>
                <a:schemeClr val="tx2"/>
              </a:buClr>
              <a:buSzPct val="75000"/>
              <a:buNone/>
            </a:pPr>
            <a:r>
              <a:rPr lang="en-US" sz="2800" dirty="0" smtClean="0">
                <a:solidFill>
                  <a:srgbClr val="C00000"/>
                </a:solidFill>
                <a:latin typeface="Courier New" pitchFamily="49" charset="0"/>
                <a:cs typeface="Times New Roman" pitchFamily="18" charset="0"/>
              </a:rPr>
              <a:t>			{</a:t>
            </a:r>
          </a:p>
          <a:p>
            <a:pPr indent="-401638">
              <a:spcBef>
                <a:spcPct val="0"/>
              </a:spcBef>
              <a:buClr>
                <a:schemeClr val="tx2"/>
              </a:buClr>
              <a:buSzPct val="75000"/>
              <a:buNone/>
            </a:pPr>
            <a:r>
              <a:rPr lang="en-US" sz="2800" dirty="0" smtClean="0">
                <a:solidFill>
                  <a:srgbClr val="C00000"/>
                </a:solidFill>
                <a:latin typeface="Courier New" pitchFamily="49" charset="0"/>
                <a:cs typeface="Times New Roman" pitchFamily="18" charset="0"/>
              </a:rPr>
              <a:t>				//</a:t>
            </a:r>
            <a:r>
              <a:rPr lang="en-US" sz="2800" dirty="0" err="1" smtClean="0">
                <a:solidFill>
                  <a:srgbClr val="C00000"/>
                </a:solidFill>
                <a:latin typeface="Courier New" pitchFamily="49" charset="0"/>
                <a:cs typeface="Times New Roman" pitchFamily="18" charset="0"/>
              </a:rPr>
              <a:t>i</a:t>
            </a:r>
            <a:r>
              <a:rPr lang="en-US" sz="2800" dirty="0" smtClean="0">
                <a:solidFill>
                  <a:srgbClr val="C00000"/>
                </a:solidFill>
                <a:latin typeface="Courier New" pitchFamily="49" charset="0"/>
                <a:cs typeface="Times New Roman" pitchFamily="18" charset="0"/>
              </a:rPr>
              <a:t>=10;</a:t>
            </a:r>
          </a:p>
          <a:p>
            <a:pPr indent="-401638">
              <a:spcBef>
                <a:spcPct val="0"/>
              </a:spcBef>
              <a:buClr>
                <a:schemeClr val="tx2"/>
              </a:buClr>
              <a:buSzPct val="75000"/>
              <a:buNone/>
            </a:pPr>
            <a:r>
              <a:rPr lang="en-US" sz="2800" dirty="0" smtClean="0">
                <a:solidFill>
                  <a:srgbClr val="C00000"/>
                </a:solidFill>
                <a:latin typeface="Courier New" pitchFamily="49" charset="0"/>
                <a:cs typeface="Times New Roman" pitchFamily="18" charset="0"/>
              </a:rPr>
              <a:t>				// j=20;</a:t>
            </a:r>
          </a:p>
          <a:p>
            <a:pPr indent="-401638">
              <a:spcBef>
                <a:spcPct val="0"/>
              </a:spcBef>
              <a:buClr>
                <a:schemeClr val="tx2"/>
              </a:buClr>
              <a:buSzPct val="75000"/>
              <a:buNone/>
            </a:pPr>
            <a:r>
              <a:rPr lang="en-US" sz="2800" dirty="0" smtClean="0">
                <a:solidFill>
                  <a:srgbClr val="C00000"/>
                </a:solidFill>
                <a:latin typeface="Courier New" pitchFamily="49" charset="0"/>
                <a:cs typeface="Times New Roman" pitchFamily="18" charset="0"/>
              </a:rPr>
              <a:t>				this(10);	</a:t>
            </a:r>
          </a:p>
          <a:p>
            <a:pPr indent="-401638">
              <a:spcBef>
                <a:spcPct val="0"/>
              </a:spcBef>
              <a:buClr>
                <a:schemeClr val="tx2"/>
              </a:buClr>
              <a:buSzPct val="75000"/>
              <a:buNone/>
            </a:pPr>
            <a:r>
              <a:rPr lang="en-US" sz="2800" dirty="0" smtClean="0">
                <a:solidFill>
                  <a:srgbClr val="C00000"/>
                </a:solidFill>
                <a:latin typeface="Courier New" pitchFamily="49" charset="0"/>
                <a:cs typeface="Times New Roman" pitchFamily="18" charset="0"/>
              </a:rPr>
              <a:t>			}</a:t>
            </a:r>
          </a:p>
          <a:p>
            <a:pPr indent="-401638">
              <a:spcBef>
                <a:spcPct val="0"/>
              </a:spcBef>
              <a:buClr>
                <a:schemeClr val="tx2"/>
              </a:buClr>
              <a:buSzPct val="75000"/>
              <a:buNone/>
            </a:pPr>
            <a:r>
              <a:rPr lang="en-US" sz="2800" dirty="0" smtClean="0">
                <a:solidFill>
                  <a:srgbClr val="C00000"/>
                </a:solidFill>
                <a:latin typeface="Courier New" pitchFamily="49" charset="0"/>
                <a:cs typeface="Times New Roman" pitchFamily="18" charset="0"/>
              </a:rPr>
              <a:t>		A(</a:t>
            </a:r>
            <a:r>
              <a:rPr lang="en-US" sz="2800" dirty="0" err="1" smtClean="0">
                <a:solidFill>
                  <a:srgbClr val="C00000"/>
                </a:solidFill>
                <a:latin typeface="Courier New" pitchFamily="49" charset="0"/>
                <a:cs typeface="Times New Roman" pitchFamily="18" charset="0"/>
              </a:rPr>
              <a:t>int</a:t>
            </a:r>
            <a:r>
              <a:rPr lang="en-US" sz="2800" dirty="0" smtClean="0">
                <a:solidFill>
                  <a:srgbClr val="C00000"/>
                </a:solidFill>
                <a:latin typeface="Courier New" pitchFamily="49" charset="0"/>
                <a:cs typeface="Times New Roman" pitchFamily="18" charset="0"/>
              </a:rPr>
              <a:t> </a:t>
            </a:r>
            <a:r>
              <a:rPr lang="en-US" sz="2800" dirty="0" err="1" smtClean="0">
                <a:solidFill>
                  <a:srgbClr val="C00000"/>
                </a:solidFill>
                <a:latin typeface="Courier New" pitchFamily="49" charset="0"/>
                <a:cs typeface="Times New Roman" pitchFamily="18" charset="0"/>
              </a:rPr>
              <a:t>i</a:t>
            </a:r>
            <a:r>
              <a:rPr lang="en-US" sz="2800" dirty="0" smtClean="0">
                <a:solidFill>
                  <a:srgbClr val="C00000"/>
                </a:solidFill>
                <a:latin typeface="Courier New" pitchFamily="49" charset="0"/>
                <a:cs typeface="Times New Roman" pitchFamily="18" charset="0"/>
              </a:rPr>
              <a:t>)</a:t>
            </a:r>
          </a:p>
          <a:p>
            <a:pPr indent="-401638">
              <a:spcBef>
                <a:spcPct val="0"/>
              </a:spcBef>
              <a:buClr>
                <a:schemeClr val="tx2"/>
              </a:buClr>
              <a:buSzPct val="75000"/>
              <a:buNone/>
            </a:pPr>
            <a:r>
              <a:rPr lang="en-US" sz="2800" dirty="0" smtClean="0">
                <a:solidFill>
                  <a:srgbClr val="C00000"/>
                </a:solidFill>
                <a:latin typeface="Courier New" pitchFamily="49" charset="0"/>
                <a:cs typeface="Times New Roman" pitchFamily="18" charset="0"/>
              </a:rPr>
              <a:t>			{</a:t>
            </a:r>
          </a:p>
          <a:p>
            <a:pPr indent="-401638">
              <a:spcBef>
                <a:spcPct val="0"/>
              </a:spcBef>
              <a:buClr>
                <a:schemeClr val="tx2"/>
              </a:buClr>
              <a:buSzPct val="75000"/>
              <a:buNone/>
            </a:pPr>
            <a:r>
              <a:rPr lang="en-US" sz="2800" dirty="0" smtClean="0">
                <a:solidFill>
                  <a:srgbClr val="C00000"/>
                </a:solidFill>
                <a:latin typeface="Courier New" pitchFamily="49" charset="0"/>
                <a:cs typeface="Times New Roman" pitchFamily="18" charset="0"/>
              </a:rPr>
              <a:t>		 		//</a:t>
            </a:r>
            <a:r>
              <a:rPr lang="en-US" sz="2800" dirty="0" err="1" smtClean="0">
                <a:solidFill>
                  <a:srgbClr val="C00000"/>
                </a:solidFill>
                <a:latin typeface="Courier New" pitchFamily="49" charset="0"/>
                <a:cs typeface="Times New Roman" pitchFamily="18" charset="0"/>
              </a:rPr>
              <a:t>this.i</a:t>
            </a:r>
            <a:r>
              <a:rPr lang="en-US" sz="2800" dirty="0" smtClean="0">
                <a:solidFill>
                  <a:srgbClr val="C00000"/>
                </a:solidFill>
                <a:latin typeface="Courier New" pitchFamily="49" charset="0"/>
                <a:cs typeface="Times New Roman" pitchFamily="18" charset="0"/>
              </a:rPr>
              <a:t>;</a:t>
            </a:r>
          </a:p>
          <a:p>
            <a:pPr indent="-401638">
              <a:spcBef>
                <a:spcPct val="0"/>
              </a:spcBef>
              <a:buClr>
                <a:schemeClr val="tx2"/>
              </a:buClr>
              <a:buSzPct val="75000"/>
              <a:buNone/>
            </a:pPr>
            <a:r>
              <a:rPr lang="en-US" sz="2800" dirty="0" smtClean="0">
                <a:solidFill>
                  <a:srgbClr val="C00000"/>
                </a:solidFill>
                <a:latin typeface="Courier New" pitchFamily="49" charset="0"/>
                <a:cs typeface="Times New Roman" pitchFamily="18" charset="0"/>
              </a:rPr>
              <a:t>				//j=20;</a:t>
            </a:r>
          </a:p>
          <a:p>
            <a:pPr indent="-401638">
              <a:spcBef>
                <a:spcPct val="0"/>
              </a:spcBef>
              <a:buClr>
                <a:schemeClr val="tx2"/>
              </a:buClr>
              <a:buSzPct val="75000"/>
              <a:buNone/>
            </a:pPr>
            <a:r>
              <a:rPr lang="en-US" sz="2800" dirty="0" smtClean="0">
                <a:solidFill>
                  <a:srgbClr val="C00000"/>
                </a:solidFill>
                <a:latin typeface="Courier New" pitchFamily="49" charset="0"/>
                <a:cs typeface="Times New Roman" pitchFamily="18" charset="0"/>
              </a:rPr>
              <a:t>				this(i,20);</a:t>
            </a:r>
          </a:p>
          <a:p>
            <a:pPr indent="-401638">
              <a:spcBef>
                <a:spcPct val="0"/>
              </a:spcBef>
              <a:buClr>
                <a:schemeClr val="tx2"/>
              </a:buClr>
              <a:buSzPct val="75000"/>
              <a:buNone/>
            </a:pPr>
            <a:r>
              <a:rPr lang="en-US" sz="2800" dirty="0" smtClean="0">
                <a:solidFill>
                  <a:srgbClr val="C00000"/>
                </a:solidFill>
                <a:latin typeface="Courier New" pitchFamily="49" charset="0"/>
                <a:cs typeface="Times New Roman" pitchFamily="18" charset="0"/>
              </a:rPr>
              <a:t>			}</a:t>
            </a:r>
          </a:p>
          <a:p>
            <a:pPr indent="-401638">
              <a:spcBef>
                <a:spcPct val="0"/>
              </a:spcBef>
              <a:buClr>
                <a:schemeClr val="tx2"/>
              </a:buClr>
              <a:buSzPct val="75000"/>
              <a:buNone/>
            </a:pPr>
            <a:r>
              <a:rPr lang="en-US" sz="2800" dirty="0" smtClean="0">
                <a:solidFill>
                  <a:srgbClr val="C00000"/>
                </a:solidFill>
                <a:latin typeface="Courier New" pitchFamily="49" charset="0"/>
                <a:cs typeface="Times New Roman" pitchFamily="18" charset="0"/>
              </a:rPr>
              <a:t>		A(</a:t>
            </a:r>
            <a:r>
              <a:rPr lang="en-US" sz="2800" dirty="0" err="1" smtClean="0">
                <a:solidFill>
                  <a:srgbClr val="C00000"/>
                </a:solidFill>
                <a:latin typeface="Courier New" pitchFamily="49" charset="0"/>
                <a:cs typeface="Times New Roman" pitchFamily="18" charset="0"/>
              </a:rPr>
              <a:t>int</a:t>
            </a:r>
            <a:r>
              <a:rPr lang="en-US" sz="2800" dirty="0" smtClean="0">
                <a:solidFill>
                  <a:srgbClr val="C00000"/>
                </a:solidFill>
                <a:latin typeface="Courier New" pitchFamily="49" charset="0"/>
                <a:cs typeface="Times New Roman" pitchFamily="18" charset="0"/>
              </a:rPr>
              <a:t> </a:t>
            </a:r>
            <a:r>
              <a:rPr lang="en-US" sz="2800" dirty="0" err="1" smtClean="0">
                <a:solidFill>
                  <a:srgbClr val="C00000"/>
                </a:solidFill>
                <a:latin typeface="Courier New" pitchFamily="49" charset="0"/>
                <a:cs typeface="Times New Roman" pitchFamily="18" charset="0"/>
              </a:rPr>
              <a:t>c,int</a:t>
            </a:r>
            <a:r>
              <a:rPr lang="en-US" sz="2800" dirty="0" smtClean="0">
                <a:solidFill>
                  <a:srgbClr val="C00000"/>
                </a:solidFill>
                <a:latin typeface="Courier New" pitchFamily="49" charset="0"/>
                <a:cs typeface="Times New Roman" pitchFamily="18" charset="0"/>
              </a:rPr>
              <a:t> d)</a:t>
            </a:r>
          </a:p>
          <a:p>
            <a:pPr indent="-401638">
              <a:spcBef>
                <a:spcPct val="0"/>
              </a:spcBef>
              <a:buClr>
                <a:schemeClr val="tx2"/>
              </a:buClr>
              <a:buSzPct val="75000"/>
              <a:buNone/>
            </a:pPr>
            <a:r>
              <a:rPr lang="en-US" sz="2800" dirty="0" smtClean="0">
                <a:solidFill>
                  <a:srgbClr val="C00000"/>
                </a:solidFill>
                <a:latin typeface="Courier New" pitchFamily="49" charset="0"/>
                <a:cs typeface="Times New Roman" pitchFamily="18" charset="0"/>
              </a:rPr>
              <a:t>			{</a:t>
            </a:r>
          </a:p>
          <a:p>
            <a:pPr indent="-401638">
              <a:spcBef>
                <a:spcPct val="0"/>
              </a:spcBef>
              <a:buClr>
                <a:schemeClr val="tx2"/>
              </a:buClr>
              <a:buSzPct val="75000"/>
              <a:buNone/>
            </a:pPr>
            <a:r>
              <a:rPr lang="en-US" sz="2800" dirty="0" smtClean="0">
                <a:solidFill>
                  <a:srgbClr val="C00000"/>
                </a:solidFill>
                <a:latin typeface="Courier New" pitchFamily="49" charset="0"/>
                <a:cs typeface="Times New Roman" pitchFamily="18" charset="0"/>
              </a:rPr>
              <a:t>				</a:t>
            </a:r>
            <a:r>
              <a:rPr lang="en-US" sz="2800" dirty="0" err="1" smtClean="0">
                <a:solidFill>
                  <a:srgbClr val="C00000"/>
                </a:solidFill>
                <a:latin typeface="Courier New" pitchFamily="49" charset="0"/>
                <a:cs typeface="Times New Roman" pitchFamily="18" charset="0"/>
              </a:rPr>
              <a:t>i</a:t>
            </a:r>
            <a:r>
              <a:rPr lang="en-US" sz="2800" dirty="0" smtClean="0">
                <a:solidFill>
                  <a:srgbClr val="C00000"/>
                </a:solidFill>
                <a:latin typeface="Courier New" pitchFamily="49" charset="0"/>
                <a:cs typeface="Times New Roman" pitchFamily="18" charset="0"/>
              </a:rPr>
              <a:t>=c;</a:t>
            </a:r>
          </a:p>
          <a:p>
            <a:pPr indent="-401638">
              <a:spcBef>
                <a:spcPct val="0"/>
              </a:spcBef>
              <a:buClr>
                <a:schemeClr val="tx2"/>
              </a:buClr>
              <a:buSzPct val="75000"/>
              <a:buNone/>
            </a:pPr>
            <a:r>
              <a:rPr lang="en-US" sz="2800" dirty="0" smtClean="0">
                <a:solidFill>
                  <a:srgbClr val="C00000"/>
                </a:solidFill>
                <a:latin typeface="Courier New" pitchFamily="49" charset="0"/>
                <a:cs typeface="Times New Roman" pitchFamily="18" charset="0"/>
              </a:rPr>
              <a:t>				j=d;</a:t>
            </a:r>
          </a:p>
          <a:p>
            <a:pPr indent="-401638">
              <a:spcBef>
                <a:spcPct val="0"/>
              </a:spcBef>
              <a:buClr>
                <a:schemeClr val="tx2"/>
              </a:buClr>
              <a:buSzPct val="75000"/>
              <a:buNone/>
            </a:pPr>
            <a:r>
              <a:rPr lang="en-US" sz="2800" dirty="0" smtClean="0">
                <a:solidFill>
                  <a:srgbClr val="C00000"/>
                </a:solidFill>
                <a:latin typeface="Courier New" pitchFamily="49" charset="0"/>
                <a:cs typeface="Times New Roman" pitchFamily="18" charset="0"/>
              </a:rPr>
              <a:t>			}</a:t>
            </a:r>
          </a:p>
          <a:p>
            <a:pPr indent="-401638">
              <a:spcBef>
                <a:spcPct val="0"/>
              </a:spcBef>
              <a:buClr>
                <a:schemeClr val="tx2"/>
              </a:buClr>
              <a:buSzPct val="75000"/>
              <a:buNone/>
            </a:pPr>
            <a:endParaRPr lang="en-US" sz="2800" dirty="0" smtClean="0">
              <a:solidFill>
                <a:srgbClr val="C00000"/>
              </a:solidFill>
              <a:latin typeface="Courier New" pitchFamily="49" charset="0"/>
              <a:cs typeface="Times New Roman" pitchFamily="18" charset="0"/>
            </a:endParaRPr>
          </a:p>
          <a:p>
            <a:pPr indent="-401638">
              <a:spcBef>
                <a:spcPct val="0"/>
              </a:spcBef>
              <a:buClr>
                <a:schemeClr val="tx2"/>
              </a:buClr>
              <a:buSzPct val="75000"/>
              <a:buNone/>
            </a:pPr>
            <a:r>
              <a:rPr lang="en-US" sz="2800" dirty="0" smtClean="0">
                <a:solidFill>
                  <a:srgbClr val="C00000"/>
                </a:solidFill>
                <a:latin typeface="Courier New" pitchFamily="49" charset="0"/>
                <a:cs typeface="Times New Roman" pitchFamily="18" charset="0"/>
              </a:rPr>
              <a:t>	}</a:t>
            </a:r>
          </a:p>
          <a:p>
            <a:pPr algn="ctr">
              <a:buNone/>
            </a:pPr>
            <a:r>
              <a:rPr lang="en-US" dirty="0" smtClean="0"/>
              <a:t>A    v1= new A();</a:t>
            </a:r>
          </a:p>
          <a:p>
            <a:pPr algn="ctr">
              <a:buNone/>
            </a:pPr>
            <a:endParaRPr lang="en-US" dirty="0" smtClean="0"/>
          </a:p>
          <a:p>
            <a:pPr algn="ctr">
              <a:buNone/>
            </a:pPr>
            <a:r>
              <a:rPr lang="en-US" dirty="0" smtClean="0"/>
              <a:t>A    v1= new A(3);</a:t>
            </a:r>
          </a:p>
          <a:p>
            <a:pPr algn="ctr">
              <a:buNone/>
            </a:pPr>
            <a:endParaRPr lang="en-US" dirty="0" smtClean="0"/>
          </a:p>
          <a:p>
            <a:pPr algn="ctr">
              <a:buNone/>
            </a:pPr>
            <a:r>
              <a:rPr lang="en-US" dirty="0" smtClean="0"/>
              <a:t>A    v1= new A(2,3);</a:t>
            </a:r>
          </a:p>
          <a:p>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762000"/>
          </a:xfrm>
        </p:spPr>
        <p:txBody>
          <a:bodyPr>
            <a:normAutofit fontScale="90000"/>
          </a:bodyPr>
          <a:lstStyle/>
          <a:p>
            <a:r>
              <a:rPr lang="en-US" dirty="0" smtClean="0"/>
              <a:t>Constructor chaining using “super()”</a:t>
            </a:r>
            <a:endParaRPr lang="en-US" dirty="0"/>
          </a:p>
        </p:txBody>
      </p:sp>
      <p:sp>
        <p:nvSpPr>
          <p:cNvPr id="3" name="Content Placeholder 2"/>
          <p:cNvSpPr>
            <a:spLocks noGrp="1"/>
          </p:cNvSpPr>
          <p:nvPr>
            <p:ph idx="1"/>
          </p:nvPr>
        </p:nvSpPr>
        <p:spPr>
          <a:xfrm>
            <a:off x="457200" y="1066800"/>
            <a:ext cx="8229600" cy="5791200"/>
          </a:xfrm>
        </p:spPr>
        <p:txBody>
          <a:bodyPr>
            <a:normAutofit/>
          </a:bodyPr>
          <a:lstStyle/>
          <a:p>
            <a:r>
              <a:rPr lang="en-US" sz="3200" dirty="0" smtClean="0"/>
              <a:t>The call can be use in the constructor to invoke the constructor of its immediate  super-class.</a:t>
            </a:r>
          </a:p>
          <a:p>
            <a:r>
              <a:rPr lang="en-US" sz="3200" dirty="0" smtClean="0"/>
              <a:t>This facilitates the initialization of the super class object , when sub-class is </a:t>
            </a:r>
            <a:r>
              <a:rPr lang="en-US" sz="3200" dirty="0" err="1" smtClean="0"/>
              <a:t>instanciated</a:t>
            </a:r>
            <a:endParaRPr lang="en-US" sz="3200" dirty="0" smtClean="0"/>
          </a:p>
          <a:p>
            <a:r>
              <a:rPr lang="en-US" sz="3200" dirty="0" smtClean="0"/>
              <a:t>The call must be within the constructor and the first statement.</a:t>
            </a:r>
          </a:p>
          <a:p>
            <a:r>
              <a:rPr lang="en-US" sz="3200" dirty="0" smtClean="0"/>
              <a:t>If there is no this()/super() call in a constructor , the compiler implicitly insert a super() in the constructor.</a:t>
            </a:r>
          </a:p>
          <a:p>
            <a:endParaRPr lang="en-US" dirty="0" smtClean="0"/>
          </a:p>
          <a:p>
            <a:pPr indent="-401638">
              <a:spcBef>
                <a:spcPct val="0"/>
              </a:spcBef>
              <a:buClr>
                <a:schemeClr val="tx2"/>
              </a:buClr>
              <a:buSzPct val="75000"/>
              <a:buNone/>
            </a:pPr>
            <a:endParaRPr lang="en-US" sz="2800" dirty="0" smtClean="0">
              <a:solidFill>
                <a:srgbClr val="C00000"/>
              </a:solidFill>
              <a:latin typeface="Courier New" pitchFamily="49" charset="0"/>
              <a:cs typeface="Times New Roman" pitchFamily="18" charset="0"/>
            </a:endParaRPr>
          </a:p>
          <a:p>
            <a:pPr indent="-401638">
              <a:spcBef>
                <a:spcPct val="0"/>
              </a:spcBef>
              <a:buClr>
                <a:schemeClr val="tx2"/>
              </a:buClr>
              <a:buSzPct val="75000"/>
              <a:buNone/>
            </a:pPr>
            <a:endParaRPr lang="en-US" sz="2800" dirty="0" smtClean="0">
              <a:solidFill>
                <a:srgbClr val="C00000"/>
              </a:solidFill>
              <a:latin typeface="Courier New" pitchFamily="49" charset="0"/>
              <a:cs typeface="Times New Roman" pitchFamily="18" charset="0"/>
            </a:endParaRPr>
          </a:p>
          <a:p>
            <a:pPr indent="-401638">
              <a:spcBef>
                <a:spcPct val="0"/>
              </a:spcBef>
              <a:buClr>
                <a:schemeClr val="tx2"/>
              </a:buClr>
              <a:buSzPct val="75000"/>
              <a:buNone/>
            </a:pPr>
            <a:endParaRPr lang="en-US" sz="2800" dirty="0" smtClean="0">
              <a:solidFill>
                <a:srgbClr val="C00000"/>
              </a:solidFill>
              <a:latin typeface="Courier New" pitchFamily="49" charset="0"/>
              <a:cs typeface="Times New Roman" pitchFamily="18" charset="0"/>
            </a:endParaRPr>
          </a:p>
          <a:p>
            <a:pPr indent="-401638">
              <a:spcBef>
                <a:spcPct val="0"/>
              </a:spcBef>
              <a:buClr>
                <a:schemeClr val="tx2"/>
              </a:buClr>
              <a:buSzPct val="75000"/>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a:xfrm>
            <a:off x="457200" y="762000"/>
            <a:ext cx="3505200" cy="5592925"/>
          </a:xfrm>
        </p:spPr>
        <p:txBody>
          <a:bodyPr>
            <a:normAutofit lnSpcReduction="10000"/>
          </a:bodyPr>
          <a:lstStyle/>
          <a:p>
            <a:pPr indent="-401638">
              <a:spcBef>
                <a:spcPct val="0"/>
              </a:spcBef>
              <a:buClr>
                <a:schemeClr val="tx2"/>
              </a:buClr>
              <a:buSzPct val="75000"/>
              <a:buNone/>
            </a:pPr>
            <a:r>
              <a:rPr lang="en-US" sz="2400" dirty="0" smtClean="0">
                <a:solidFill>
                  <a:srgbClr val="C00000"/>
                </a:solidFill>
                <a:latin typeface="Courier New" pitchFamily="49" charset="0"/>
                <a:cs typeface="Times New Roman" pitchFamily="18" charset="0"/>
              </a:rPr>
              <a:t>class B extends A</a:t>
            </a:r>
          </a:p>
          <a:p>
            <a:pPr indent="-401638">
              <a:spcBef>
                <a:spcPct val="0"/>
              </a:spcBef>
              <a:buClr>
                <a:schemeClr val="tx2"/>
              </a:buClr>
              <a:buSzPct val="75000"/>
              <a:buNone/>
            </a:pPr>
            <a:r>
              <a:rPr lang="en-US" sz="2400" dirty="0" smtClean="0">
                <a:solidFill>
                  <a:srgbClr val="C00000"/>
                </a:solidFill>
                <a:latin typeface="Courier New" pitchFamily="49" charset="0"/>
                <a:cs typeface="Times New Roman" pitchFamily="18" charset="0"/>
              </a:rPr>
              <a:t>		{				 </a:t>
            </a:r>
            <a:r>
              <a:rPr lang="en-US" sz="2400" dirty="0" err="1" smtClean="0">
                <a:solidFill>
                  <a:srgbClr val="C00000"/>
                </a:solidFill>
                <a:latin typeface="Courier New" pitchFamily="49" charset="0"/>
                <a:cs typeface="Times New Roman" pitchFamily="18" charset="0"/>
              </a:rPr>
              <a:t>int</a:t>
            </a:r>
            <a:r>
              <a:rPr lang="en-US" sz="2400" dirty="0" smtClean="0">
                <a:solidFill>
                  <a:srgbClr val="C00000"/>
                </a:solidFill>
                <a:latin typeface="Courier New" pitchFamily="49" charset="0"/>
                <a:cs typeface="Times New Roman" pitchFamily="18" charset="0"/>
              </a:rPr>
              <a:t> p;</a:t>
            </a:r>
          </a:p>
          <a:p>
            <a:pPr indent="-401638">
              <a:spcBef>
                <a:spcPct val="0"/>
              </a:spcBef>
              <a:buClr>
                <a:schemeClr val="tx2"/>
              </a:buClr>
              <a:buSzPct val="75000"/>
              <a:buNone/>
            </a:pPr>
            <a:r>
              <a:rPr lang="en-US" sz="2400" dirty="0" smtClean="0">
                <a:solidFill>
                  <a:srgbClr val="C00000"/>
                </a:solidFill>
                <a:latin typeface="Courier New" pitchFamily="49" charset="0"/>
                <a:cs typeface="Times New Roman" pitchFamily="18" charset="0"/>
              </a:rPr>
              <a:t>					B()</a:t>
            </a:r>
          </a:p>
          <a:p>
            <a:pPr indent="-401638">
              <a:spcBef>
                <a:spcPct val="0"/>
              </a:spcBef>
              <a:buClr>
                <a:schemeClr val="tx2"/>
              </a:buClr>
              <a:buSzPct val="75000"/>
              <a:buNone/>
            </a:pPr>
            <a:r>
              <a:rPr lang="en-US" sz="2400" dirty="0" smtClean="0">
                <a:solidFill>
                  <a:srgbClr val="C00000"/>
                </a:solidFill>
                <a:latin typeface="Courier New" pitchFamily="49" charset="0"/>
                <a:cs typeface="Times New Roman" pitchFamily="18" charset="0"/>
              </a:rPr>
              <a:t>		{</a:t>
            </a:r>
          </a:p>
          <a:p>
            <a:pPr indent="-401638">
              <a:spcBef>
                <a:spcPct val="0"/>
              </a:spcBef>
              <a:buClr>
                <a:schemeClr val="tx2"/>
              </a:buClr>
              <a:buSzPct val="75000"/>
              <a:buNone/>
            </a:pPr>
            <a:r>
              <a:rPr lang="en-US" sz="2400" dirty="0" smtClean="0">
                <a:solidFill>
                  <a:srgbClr val="C00000"/>
                </a:solidFill>
                <a:latin typeface="Courier New" pitchFamily="49" charset="0"/>
                <a:cs typeface="Times New Roman" pitchFamily="18" charset="0"/>
              </a:rPr>
              <a:t>			p=50</a:t>
            </a:r>
          </a:p>
          <a:p>
            <a:pPr indent="-401638">
              <a:spcBef>
                <a:spcPct val="0"/>
              </a:spcBef>
              <a:buClr>
                <a:schemeClr val="tx2"/>
              </a:buClr>
              <a:buSzPct val="75000"/>
              <a:buNone/>
            </a:pPr>
            <a:r>
              <a:rPr lang="en-US" sz="2400" dirty="0" smtClean="0">
                <a:solidFill>
                  <a:srgbClr val="C00000"/>
                </a:solidFill>
                <a:latin typeface="Courier New" pitchFamily="49" charset="0"/>
                <a:cs typeface="Times New Roman" pitchFamily="18" charset="0"/>
              </a:rPr>
              <a:t>		}		</a:t>
            </a:r>
          </a:p>
          <a:p>
            <a:pPr indent="-401638">
              <a:spcBef>
                <a:spcPct val="0"/>
              </a:spcBef>
              <a:buClr>
                <a:schemeClr val="tx2"/>
              </a:buClr>
              <a:buSzPct val="75000"/>
              <a:buNone/>
            </a:pPr>
            <a:r>
              <a:rPr lang="en-US" sz="2400" dirty="0" smtClean="0">
                <a:solidFill>
                  <a:srgbClr val="C00000"/>
                </a:solidFill>
                <a:latin typeface="Courier New" pitchFamily="49" charset="0"/>
                <a:cs typeface="Times New Roman" pitchFamily="18" charset="0"/>
              </a:rPr>
              <a:t>		</a:t>
            </a:r>
          </a:p>
          <a:p>
            <a:pPr indent="-401638">
              <a:spcBef>
                <a:spcPct val="0"/>
              </a:spcBef>
              <a:buClr>
                <a:schemeClr val="tx2"/>
              </a:buClr>
              <a:buSzPct val="75000"/>
              <a:buNone/>
            </a:pPr>
            <a:r>
              <a:rPr lang="en-US" sz="2400" dirty="0" smtClean="0">
                <a:solidFill>
                  <a:srgbClr val="C00000"/>
                </a:solidFill>
                <a:latin typeface="Courier New" pitchFamily="49" charset="0"/>
                <a:cs typeface="Times New Roman" pitchFamily="18" charset="0"/>
              </a:rPr>
              <a:t>		B(</a:t>
            </a:r>
            <a:r>
              <a:rPr lang="en-US" sz="2400" dirty="0" err="1" smtClean="0">
                <a:solidFill>
                  <a:srgbClr val="C00000"/>
                </a:solidFill>
                <a:latin typeface="Courier New" pitchFamily="49" charset="0"/>
                <a:cs typeface="Times New Roman" pitchFamily="18" charset="0"/>
              </a:rPr>
              <a:t>int</a:t>
            </a:r>
            <a:r>
              <a:rPr lang="en-US" sz="2400" dirty="0" smtClean="0">
                <a:solidFill>
                  <a:srgbClr val="C00000"/>
                </a:solidFill>
                <a:latin typeface="Courier New" pitchFamily="49" charset="0"/>
                <a:cs typeface="Times New Roman" pitchFamily="18" charset="0"/>
              </a:rPr>
              <a:t> q)</a:t>
            </a:r>
          </a:p>
          <a:p>
            <a:pPr indent="-401638">
              <a:spcBef>
                <a:spcPct val="0"/>
              </a:spcBef>
              <a:buClr>
                <a:schemeClr val="tx2"/>
              </a:buClr>
              <a:buSzPct val="75000"/>
              <a:buNone/>
            </a:pPr>
            <a:r>
              <a:rPr lang="en-US" sz="2400" dirty="0" smtClean="0">
                <a:solidFill>
                  <a:srgbClr val="C00000"/>
                </a:solidFill>
                <a:latin typeface="Courier New" pitchFamily="49" charset="0"/>
                <a:cs typeface="Times New Roman" pitchFamily="18" charset="0"/>
              </a:rPr>
              <a:t>			{</a:t>
            </a:r>
          </a:p>
          <a:p>
            <a:pPr indent="-401638">
              <a:spcBef>
                <a:spcPct val="0"/>
              </a:spcBef>
              <a:buClr>
                <a:schemeClr val="tx2"/>
              </a:buClr>
              <a:buSzPct val="75000"/>
              <a:buNone/>
            </a:pPr>
            <a:r>
              <a:rPr lang="en-US" sz="2400" dirty="0" smtClean="0">
                <a:solidFill>
                  <a:srgbClr val="C00000"/>
                </a:solidFill>
                <a:latin typeface="Courier New" pitchFamily="49" charset="0"/>
                <a:cs typeface="Times New Roman" pitchFamily="18" charset="0"/>
              </a:rPr>
              <a:t>			super(q*2);</a:t>
            </a:r>
          </a:p>
          <a:p>
            <a:pPr indent="-401638">
              <a:spcBef>
                <a:spcPct val="0"/>
              </a:spcBef>
              <a:buClr>
                <a:schemeClr val="tx2"/>
              </a:buClr>
              <a:buSzPct val="75000"/>
              <a:buNone/>
            </a:pPr>
            <a:r>
              <a:rPr lang="en-US" sz="2400" dirty="0" smtClean="0">
                <a:solidFill>
                  <a:srgbClr val="C00000"/>
                </a:solidFill>
                <a:latin typeface="Courier New" pitchFamily="49" charset="0"/>
                <a:cs typeface="Times New Roman" pitchFamily="18" charset="0"/>
              </a:rPr>
              <a:t>			}</a:t>
            </a:r>
          </a:p>
          <a:p>
            <a:pPr indent="-401638">
              <a:spcBef>
                <a:spcPct val="0"/>
              </a:spcBef>
              <a:buClr>
                <a:schemeClr val="tx2"/>
              </a:buClr>
              <a:buSzPct val="75000"/>
              <a:buNone/>
            </a:pPr>
            <a:r>
              <a:rPr lang="en-US" sz="2400" dirty="0" smtClean="0">
                <a:solidFill>
                  <a:srgbClr val="C00000"/>
                </a:solidFill>
                <a:latin typeface="Courier New" pitchFamily="49" charset="0"/>
                <a:cs typeface="Times New Roman" pitchFamily="18" charset="0"/>
              </a:rPr>
              <a:t>		</a:t>
            </a:r>
          </a:p>
          <a:p>
            <a:pPr indent="-401638">
              <a:spcBef>
                <a:spcPct val="0"/>
              </a:spcBef>
              <a:buClr>
                <a:schemeClr val="tx2"/>
              </a:buClr>
              <a:buSzPct val="75000"/>
              <a:buNone/>
            </a:pPr>
            <a:r>
              <a:rPr lang="en-US" sz="2400" dirty="0" smtClean="0">
                <a:solidFill>
                  <a:srgbClr val="C00000"/>
                </a:solidFill>
                <a:latin typeface="Courier New" pitchFamily="49" charset="0"/>
                <a:cs typeface="Times New Roman" pitchFamily="18" charset="0"/>
              </a:rPr>
              <a:t>	}</a:t>
            </a:r>
            <a:endParaRPr lang="en-US" dirty="0"/>
          </a:p>
        </p:txBody>
      </p:sp>
      <p:sp>
        <p:nvSpPr>
          <p:cNvPr id="11" name="Content Placeholder 10"/>
          <p:cNvSpPr>
            <a:spLocks noGrp="1"/>
          </p:cNvSpPr>
          <p:nvPr>
            <p:ph sz="half" idx="2"/>
          </p:nvPr>
        </p:nvSpPr>
        <p:spPr>
          <a:xfrm>
            <a:off x="5410200" y="762000"/>
            <a:ext cx="3276600" cy="5592925"/>
          </a:xfrm>
        </p:spPr>
        <p:txBody>
          <a:bodyPr>
            <a:normAutofit lnSpcReduction="10000"/>
          </a:bodyPr>
          <a:lstStyle/>
          <a:p>
            <a:pPr indent="-401638">
              <a:spcBef>
                <a:spcPct val="0"/>
              </a:spcBef>
              <a:buClr>
                <a:schemeClr val="tx2"/>
              </a:buClr>
              <a:buSzPct val="75000"/>
              <a:buNone/>
            </a:pPr>
            <a:r>
              <a:rPr lang="en-US" sz="2400" dirty="0" smtClean="0">
                <a:solidFill>
                  <a:srgbClr val="C00000"/>
                </a:solidFill>
                <a:latin typeface="Courier New" pitchFamily="49" charset="0"/>
                <a:cs typeface="Times New Roman" pitchFamily="18" charset="0"/>
              </a:rPr>
              <a:t>Class A</a:t>
            </a:r>
          </a:p>
          <a:p>
            <a:pPr indent="-401638">
              <a:spcBef>
                <a:spcPct val="0"/>
              </a:spcBef>
              <a:buClr>
                <a:schemeClr val="tx2"/>
              </a:buClr>
              <a:buSzPct val="75000"/>
              <a:buNone/>
            </a:pPr>
            <a:r>
              <a:rPr lang="en-US" sz="2400" dirty="0" smtClean="0">
                <a:solidFill>
                  <a:srgbClr val="C00000"/>
                </a:solidFill>
                <a:latin typeface="Courier New" pitchFamily="49" charset="0"/>
                <a:cs typeface="Times New Roman" pitchFamily="18" charset="0"/>
              </a:rPr>
              <a:t>		{</a:t>
            </a:r>
          </a:p>
          <a:p>
            <a:pPr indent="-401638">
              <a:spcBef>
                <a:spcPct val="0"/>
              </a:spcBef>
              <a:buClr>
                <a:schemeClr val="tx2"/>
              </a:buClr>
              <a:buSzPct val="75000"/>
              <a:buNone/>
            </a:pPr>
            <a:r>
              <a:rPr lang="en-US" sz="2400" dirty="0" smtClean="0">
                <a:solidFill>
                  <a:srgbClr val="C00000"/>
                </a:solidFill>
                <a:latin typeface="Courier New" pitchFamily="49" charset="0"/>
                <a:cs typeface="Times New Roman" pitchFamily="18" charset="0"/>
              </a:rPr>
              <a:t>			</a:t>
            </a:r>
            <a:r>
              <a:rPr lang="en-US" sz="2400" dirty="0" err="1" smtClean="0">
                <a:solidFill>
                  <a:srgbClr val="C00000"/>
                </a:solidFill>
                <a:latin typeface="Courier New" pitchFamily="49" charset="0"/>
                <a:cs typeface="Times New Roman" pitchFamily="18" charset="0"/>
              </a:rPr>
              <a:t>int</a:t>
            </a:r>
            <a:r>
              <a:rPr lang="en-US" sz="2400" dirty="0" smtClean="0">
                <a:solidFill>
                  <a:srgbClr val="C00000"/>
                </a:solidFill>
                <a:latin typeface="Courier New" pitchFamily="49" charset="0"/>
                <a:cs typeface="Times New Roman" pitchFamily="18" charset="0"/>
              </a:rPr>
              <a:t> r;</a:t>
            </a:r>
          </a:p>
          <a:p>
            <a:pPr indent="-401638">
              <a:spcBef>
                <a:spcPct val="0"/>
              </a:spcBef>
              <a:buClr>
                <a:schemeClr val="tx2"/>
              </a:buClr>
              <a:buSzPct val="75000"/>
              <a:buNone/>
            </a:pPr>
            <a:r>
              <a:rPr lang="en-US" sz="2400" dirty="0" smtClean="0">
                <a:solidFill>
                  <a:srgbClr val="C00000"/>
                </a:solidFill>
                <a:latin typeface="Courier New" pitchFamily="49" charset="0"/>
                <a:cs typeface="Times New Roman" pitchFamily="18" charset="0"/>
              </a:rPr>
              <a:t>			void f1()</a:t>
            </a:r>
          </a:p>
          <a:p>
            <a:pPr indent="-401638">
              <a:spcBef>
                <a:spcPct val="0"/>
              </a:spcBef>
              <a:buClr>
                <a:schemeClr val="tx2"/>
              </a:buClr>
              <a:buSzPct val="75000"/>
              <a:buNone/>
            </a:pPr>
            <a:r>
              <a:rPr lang="en-US" sz="2400" dirty="0" smtClean="0">
                <a:solidFill>
                  <a:srgbClr val="C00000"/>
                </a:solidFill>
                <a:latin typeface="Courier New" pitchFamily="49" charset="0"/>
                <a:cs typeface="Times New Roman" pitchFamily="18" charset="0"/>
              </a:rPr>
              <a:t>				{=}</a:t>
            </a:r>
          </a:p>
          <a:p>
            <a:pPr indent="-401638">
              <a:spcBef>
                <a:spcPct val="0"/>
              </a:spcBef>
              <a:buClr>
                <a:schemeClr val="tx2"/>
              </a:buClr>
              <a:buSzPct val="75000"/>
              <a:buNone/>
            </a:pPr>
            <a:r>
              <a:rPr lang="en-US" sz="2400" dirty="0" smtClean="0">
                <a:solidFill>
                  <a:srgbClr val="C00000"/>
                </a:solidFill>
                <a:latin typeface="Courier New" pitchFamily="49" charset="0"/>
                <a:cs typeface="Times New Roman" pitchFamily="18" charset="0"/>
              </a:rPr>
              <a:t>		A(</a:t>
            </a:r>
            <a:r>
              <a:rPr lang="en-US" sz="2400" dirty="0" err="1" smtClean="0">
                <a:solidFill>
                  <a:srgbClr val="C00000"/>
                </a:solidFill>
                <a:latin typeface="Courier New" pitchFamily="49" charset="0"/>
                <a:cs typeface="Times New Roman" pitchFamily="18" charset="0"/>
              </a:rPr>
              <a:t>int</a:t>
            </a:r>
            <a:r>
              <a:rPr lang="en-US" sz="2400" dirty="0" smtClean="0">
                <a:solidFill>
                  <a:srgbClr val="C00000"/>
                </a:solidFill>
                <a:latin typeface="Courier New" pitchFamily="49" charset="0"/>
                <a:cs typeface="Times New Roman" pitchFamily="18" charset="0"/>
              </a:rPr>
              <a:t> q)</a:t>
            </a:r>
          </a:p>
          <a:p>
            <a:pPr indent="-401638">
              <a:spcBef>
                <a:spcPct val="0"/>
              </a:spcBef>
              <a:buClr>
                <a:schemeClr val="tx2"/>
              </a:buClr>
              <a:buSzPct val="75000"/>
              <a:buNone/>
            </a:pPr>
            <a:r>
              <a:rPr lang="en-US" sz="2400" dirty="0" smtClean="0">
                <a:solidFill>
                  <a:srgbClr val="C00000"/>
                </a:solidFill>
                <a:latin typeface="Courier New" pitchFamily="49" charset="0"/>
                <a:cs typeface="Times New Roman" pitchFamily="18" charset="0"/>
              </a:rPr>
              <a:t>			{</a:t>
            </a:r>
          </a:p>
          <a:p>
            <a:pPr indent="-401638">
              <a:spcBef>
                <a:spcPct val="0"/>
              </a:spcBef>
              <a:buClr>
                <a:schemeClr val="tx2"/>
              </a:buClr>
              <a:buSzPct val="75000"/>
              <a:buNone/>
            </a:pPr>
            <a:r>
              <a:rPr lang="en-US" sz="2400" dirty="0" smtClean="0">
                <a:solidFill>
                  <a:srgbClr val="C00000"/>
                </a:solidFill>
                <a:latin typeface="Courier New" pitchFamily="49" charset="0"/>
                <a:cs typeface="Times New Roman" pitchFamily="18" charset="0"/>
              </a:rPr>
              <a:t>			r=q;</a:t>
            </a:r>
          </a:p>
          <a:p>
            <a:pPr indent="-401638">
              <a:spcBef>
                <a:spcPct val="0"/>
              </a:spcBef>
              <a:buClr>
                <a:schemeClr val="tx2"/>
              </a:buClr>
              <a:buSzPct val="75000"/>
              <a:buNone/>
            </a:pPr>
            <a:r>
              <a:rPr lang="en-US" sz="2400" dirty="0" smtClean="0">
                <a:solidFill>
                  <a:srgbClr val="C00000"/>
                </a:solidFill>
                <a:latin typeface="Courier New" pitchFamily="49" charset="0"/>
                <a:cs typeface="Times New Roman" pitchFamily="18" charset="0"/>
              </a:rPr>
              <a:t>			}</a:t>
            </a:r>
          </a:p>
          <a:p>
            <a:pPr indent="-401638">
              <a:spcBef>
                <a:spcPct val="0"/>
              </a:spcBef>
              <a:buClr>
                <a:schemeClr val="tx2"/>
              </a:buClr>
              <a:buSzPct val="75000"/>
              <a:buNone/>
            </a:pPr>
            <a:r>
              <a:rPr lang="en-US" sz="2400" dirty="0" smtClean="0">
                <a:solidFill>
                  <a:srgbClr val="C00000"/>
                </a:solidFill>
                <a:latin typeface="Courier New" pitchFamily="49" charset="0"/>
                <a:cs typeface="Times New Roman" pitchFamily="18" charset="0"/>
              </a:rPr>
              <a:t>		}</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229600" cy="914400"/>
          </a:xfrm>
        </p:spPr>
        <p:txBody>
          <a:bodyPr/>
          <a:lstStyle/>
          <a:p>
            <a:r>
              <a:rPr lang="en-US" dirty="0" smtClean="0"/>
              <a:t>Interface</a:t>
            </a:r>
            <a:endParaRPr lang="en-US" dirty="0"/>
          </a:p>
        </p:txBody>
      </p:sp>
      <p:sp>
        <p:nvSpPr>
          <p:cNvPr id="6" name="Content Placeholder 5"/>
          <p:cNvSpPr>
            <a:spLocks noGrp="1"/>
          </p:cNvSpPr>
          <p:nvPr>
            <p:ph idx="1"/>
          </p:nvPr>
        </p:nvSpPr>
        <p:spPr>
          <a:xfrm>
            <a:off x="457200" y="1295400"/>
            <a:ext cx="8229600" cy="5029200"/>
          </a:xfrm>
        </p:spPr>
        <p:txBody>
          <a:bodyPr>
            <a:normAutofit fontScale="92500" lnSpcReduction="20000"/>
          </a:bodyPr>
          <a:lstStyle/>
          <a:p>
            <a:r>
              <a:rPr lang="en-US" dirty="0" smtClean="0"/>
              <a:t>Interface can be used to declare a new define type.</a:t>
            </a:r>
          </a:p>
          <a:p>
            <a:r>
              <a:rPr lang="en-US" dirty="0" smtClean="0"/>
              <a:t>They provide multiple inheritance.</a:t>
            </a:r>
          </a:p>
          <a:p>
            <a:r>
              <a:rPr lang="en-US" dirty="0" smtClean="0"/>
              <a:t>The syntax is:</a:t>
            </a:r>
          </a:p>
          <a:p>
            <a:pPr lvl="2">
              <a:buNone/>
            </a:pPr>
            <a:r>
              <a:rPr lang="en-US" dirty="0" smtClean="0"/>
              <a:t>    &lt;access modifier&gt; </a:t>
            </a:r>
            <a:r>
              <a:rPr lang="en-US" dirty="0" smtClean="0">
                <a:solidFill>
                  <a:srgbClr val="FF0000"/>
                </a:solidFill>
              </a:rPr>
              <a:t>interface </a:t>
            </a:r>
            <a:r>
              <a:rPr lang="en-US" dirty="0" smtClean="0"/>
              <a:t>&lt;name&gt; &lt;extends&gt;</a:t>
            </a:r>
          </a:p>
          <a:p>
            <a:pPr lvl="2">
              <a:buNone/>
            </a:pPr>
            <a:r>
              <a:rPr lang="en-US" dirty="0" smtClean="0"/>
              <a:t>                        {	</a:t>
            </a:r>
          </a:p>
          <a:p>
            <a:pPr lvl="2">
              <a:buNone/>
            </a:pPr>
            <a:r>
              <a:rPr lang="en-US" dirty="0" smtClean="0"/>
              <a:t>			//body</a:t>
            </a:r>
          </a:p>
          <a:p>
            <a:pPr lvl="2">
              <a:buNone/>
            </a:pPr>
            <a:r>
              <a:rPr lang="en-US" dirty="0" smtClean="0"/>
              <a:t>		       }</a:t>
            </a:r>
          </a:p>
          <a:p>
            <a:pPr>
              <a:buNone/>
            </a:pPr>
            <a:r>
              <a:rPr lang="en-US" sz="3100" dirty="0" smtClean="0"/>
              <a:t>The interface body contains:</a:t>
            </a:r>
          </a:p>
          <a:p>
            <a:pPr>
              <a:buNone/>
            </a:pPr>
            <a:r>
              <a:rPr lang="en-US" b="1" u="sng" dirty="0" smtClean="0"/>
              <a:t>Methods:-</a:t>
            </a:r>
          </a:p>
          <a:p>
            <a:pPr>
              <a:buNone/>
            </a:pPr>
            <a:r>
              <a:rPr lang="en-US" dirty="0" smtClean="0"/>
              <a:t>Are implicitly public , abstract</a:t>
            </a:r>
          </a:p>
          <a:p>
            <a:pPr>
              <a:buNone/>
            </a:pPr>
            <a:r>
              <a:rPr lang="en-US" b="1" u="sng" dirty="0" smtClean="0"/>
              <a:t>Fields:-</a:t>
            </a:r>
          </a:p>
          <a:p>
            <a:pPr>
              <a:buNone/>
            </a:pPr>
            <a:r>
              <a:rPr lang="en-US" dirty="0" smtClean="0"/>
              <a:t>Are implicitly public , static , final</a:t>
            </a:r>
          </a:p>
          <a:p>
            <a:pPr>
              <a:buNone/>
            </a:pPr>
            <a:r>
              <a:rPr lang="en-US" b="1" u="sng" dirty="0" smtClean="0"/>
              <a:t>Nested Type:-</a:t>
            </a:r>
          </a:p>
          <a:p>
            <a:pPr>
              <a:buNone/>
            </a:pPr>
            <a:r>
              <a:rPr lang="en-US" dirty="0" smtClean="0"/>
              <a:t>The interface are implicitly abstract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Java Program</a:t>
            </a:r>
            <a:endParaRPr lang="en-US" dirty="0"/>
          </a:p>
        </p:txBody>
      </p:sp>
      <p:sp>
        <p:nvSpPr>
          <p:cNvPr id="3" name="Content Placeholder 2"/>
          <p:cNvSpPr>
            <a:spLocks noGrp="1"/>
          </p:cNvSpPr>
          <p:nvPr>
            <p:ph idx="1"/>
          </p:nvPr>
        </p:nvSpPr>
        <p:spPr/>
        <p:txBody>
          <a:bodyPr/>
          <a:lstStyle/>
          <a:p>
            <a:pPr>
              <a:lnSpc>
                <a:spcPct val="90000"/>
              </a:lnSpc>
            </a:pPr>
            <a:r>
              <a:rPr lang="en-US" dirty="0" smtClean="0">
                <a:solidFill>
                  <a:schemeClr val="tx2"/>
                </a:solidFill>
              </a:rPr>
              <a:t>Comments</a:t>
            </a:r>
          </a:p>
          <a:p>
            <a:pPr>
              <a:lnSpc>
                <a:spcPct val="90000"/>
              </a:lnSpc>
            </a:pPr>
            <a:r>
              <a:rPr lang="en-US" dirty="0" smtClean="0">
                <a:solidFill>
                  <a:schemeClr val="tx2"/>
                </a:solidFill>
              </a:rPr>
              <a:t>Package</a:t>
            </a:r>
          </a:p>
          <a:p>
            <a:pPr>
              <a:lnSpc>
                <a:spcPct val="90000"/>
              </a:lnSpc>
            </a:pPr>
            <a:r>
              <a:rPr lang="en-US" dirty="0" smtClean="0">
                <a:solidFill>
                  <a:schemeClr val="tx2"/>
                </a:solidFill>
              </a:rPr>
              <a:t>Reserved words</a:t>
            </a:r>
          </a:p>
          <a:p>
            <a:pPr>
              <a:lnSpc>
                <a:spcPct val="90000"/>
              </a:lnSpc>
            </a:pPr>
            <a:r>
              <a:rPr lang="en-US" dirty="0" smtClean="0">
                <a:solidFill>
                  <a:schemeClr val="tx2"/>
                </a:solidFill>
              </a:rPr>
              <a:t>Modifiers</a:t>
            </a:r>
          </a:p>
          <a:p>
            <a:pPr>
              <a:lnSpc>
                <a:spcPct val="90000"/>
              </a:lnSpc>
            </a:pPr>
            <a:r>
              <a:rPr lang="en-US" dirty="0" smtClean="0">
                <a:solidFill>
                  <a:schemeClr val="tx2"/>
                </a:solidFill>
              </a:rPr>
              <a:t>Statements</a:t>
            </a:r>
          </a:p>
          <a:p>
            <a:pPr>
              <a:lnSpc>
                <a:spcPct val="90000"/>
              </a:lnSpc>
            </a:pPr>
            <a:r>
              <a:rPr lang="en-US" dirty="0" smtClean="0">
                <a:solidFill>
                  <a:schemeClr val="tx2"/>
                </a:solidFill>
              </a:rPr>
              <a:t>Blocks</a:t>
            </a:r>
          </a:p>
          <a:p>
            <a:pPr>
              <a:lnSpc>
                <a:spcPct val="90000"/>
              </a:lnSpc>
            </a:pPr>
            <a:r>
              <a:rPr lang="en-US" dirty="0" smtClean="0">
                <a:solidFill>
                  <a:schemeClr val="tx2"/>
                </a:solidFill>
              </a:rPr>
              <a:t>Classes</a:t>
            </a:r>
          </a:p>
          <a:p>
            <a:pPr>
              <a:lnSpc>
                <a:spcPct val="90000"/>
              </a:lnSpc>
            </a:pPr>
            <a:r>
              <a:rPr lang="en-US" dirty="0" smtClean="0">
                <a:solidFill>
                  <a:schemeClr val="tx2"/>
                </a:solidFill>
              </a:rPr>
              <a:t>Methods</a:t>
            </a:r>
          </a:p>
          <a:p>
            <a:pPr>
              <a:lnSpc>
                <a:spcPct val="90000"/>
              </a:lnSpc>
            </a:pPr>
            <a:r>
              <a:rPr lang="en-US" dirty="0" smtClean="0">
                <a:solidFill>
                  <a:schemeClr val="tx2"/>
                </a:solidFill>
              </a:rPr>
              <a:t>The main method</a:t>
            </a:r>
          </a:p>
          <a:p>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86400"/>
          </a:xfrm>
        </p:spPr>
        <p:txBody>
          <a:bodyPr>
            <a:normAutofit lnSpcReduction="10000"/>
          </a:bodyPr>
          <a:lstStyle/>
          <a:p>
            <a:r>
              <a:rPr lang="en-US" dirty="0" smtClean="0"/>
              <a:t>An interface can inherits one or more interfaces  using </a:t>
            </a:r>
            <a:r>
              <a:rPr lang="en-US" dirty="0" smtClean="0">
                <a:solidFill>
                  <a:srgbClr val="FF0000"/>
                </a:solidFill>
              </a:rPr>
              <a:t>extends</a:t>
            </a:r>
            <a:r>
              <a:rPr lang="en-US" dirty="0" smtClean="0"/>
              <a:t> keyword.</a:t>
            </a:r>
          </a:p>
          <a:p>
            <a:r>
              <a:rPr lang="en-US" dirty="0" smtClean="0"/>
              <a:t>If an interface declaration is not using extends it implicitly provides the </a:t>
            </a:r>
            <a:r>
              <a:rPr lang="en-US" u="sng" dirty="0" smtClean="0"/>
              <a:t>abstract declaration</a:t>
            </a:r>
            <a:r>
              <a:rPr lang="en-US" dirty="0" smtClean="0"/>
              <a:t>  of all the methods of </a:t>
            </a:r>
            <a:r>
              <a:rPr lang="en-US" b="1" dirty="0" smtClean="0"/>
              <a:t>Object</a:t>
            </a:r>
            <a:r>
              <a:rPr lang="en-US" dirty="0" smtClean="0"/>
              <a:t> class.</a:t>
            </a:r>
          </a:p>
          <a:p>
            <a:r>
              <a:rPr lang="en-US" dirty="0" smtClean="0"/>
              <a:t>A class can implement more than one interface using </a:t>
            </a:r>
            <a:r>
              <a:rPr lang="en-US" dirty="0" smtClean="0">
                <a:solidFill>
                  <a:srgbClr val="FF0000"/>
                </a:solidFill>
              </a:rPr>
              <a:t>implements</a:t>
            </a:r>
            <a:r>
              <a:rPr lang="en-US" dirty="0" smtClean="0"/>
              <a:t>  keyword.</a:t>
            </a:r>
          </a:p>
          <a:p>
            <a:r>
              <a:rPr lang="en-US" dirty="0" smtClean="0"/>
              <a:t>Interface does not contained  </a:t>
            </a:r>
            <a:r>
              <a:rPr lang="en-US" dirty="0" err="1" smtClean="0"/>
              <a:t>initializer</a:t>
            </a:r>
            <a:r>
              <a:rPr lang="en-US" dirty="0" smtClean="0"/>
              <a:t>  blocks.</a:t>
            </a:r>
          </a:p>
          <a:p>
            <a:r>
              <a:rPr lang="en-US" dirty="0" smtClean="0"/>
              <a:t>Here the class has to define(override) the methods from the interfaces otherwise the class becomes abstract.</a:t>
            </a:r>
          </a:p>
          <a:p>
            <a:r>
              <a:rPr lang="en-US" dirty="0" smtClean="0"/>
              <a:t>It is guaranteed to make subclass of interface so , interface are always super-types.</a:t>
            </a:r>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Reference Assignment</a:t>
            </a:r>
            <a:endParaRPr lang="en-US" dirty="0"/>
          </a:p>
        </p:txBody>
      </p:sp>
      <p:sp>
        <p:nvSpPr>
          <p:cNvPr id="3" name="Content Placeholder 2"/>
          <p:cNvSpPr>
            <a:spLocks noGrp="1"/>
          </p:cNvSpPr>
          <p:nvPr>
            <p:ph idx="1"/>
          </p:nvPr>
        </p:nvSpPr>
        <p:spPr>
          <a:xfrm>
            <a:off x="457200" y="1066800"/>
            <a:ext cx="8229600" cy="5486400"/>
          </a:xfrm>
        </p:spPr>
        <p:txBody>
          <a:bodyPr>
            <a:normAutofit fontScale="85000" lnSpcReduction="20000"/>
          </a:bodyPr>
          <a:lstStyle/>
          <a:p>
            <a:pPr algn="ctr">
              <a:buNone/>
            </a:pPr>
            <a:r>
              <a:rPr lang="en-US" dirty="0" smtClean="0"/>
              <a:t>&lt;</a:t>
            </a:r>
            <a:r>
              <a:rPr lang="en-US" dirty="0" err="1" smtClean="0"/>
              <a:t>destType</a:t>
            </a:r>
            <a:r>
              <a:rPr lang="en-US" dirty="0" smtClean="0"/>
              <a:t>&gt; = &lt;</a:t>
            </a:r>
            <a:r>
              <a:rPr lang="en-US" dirty="0" err="1" smtClean="0"/>
              <a:t>srcType</a:t>
            </a:r>
            <a:r>
              <a:rPr lang="en-US" dirty="0" smtClean="0"/>
              <a:t>&gt;</a:t>
            </a:r>
          </a:p>
          <a:p>
            <a:r>
              <a:rPr lang="en-US" dirty="0" smtClean="0"/>
              <a:t>If a </a:t>
            </a:r>
            <a:r>
              <a:rPr lang="en-US" dirty="0" err="1" smtClean="0"/>
              <a:t>srcType</a:t>
            </a:r>
            <a:r>
              <a:rPr lang="en-US" dirty="0" smtClean="0"/>
              <a:t> is class type , then the type of </a:t>
            </a:r>
            <a:r>
              <a:rPr lang="en-US" dirty="0" err="1" smtClean="0"/>
              <a:t>destType</a:t>
            </a:r>
            <a:r>
              <a:rPr lang="en-US" dirty="0" smtClean="0"/>
              <a:t> can be:</a:t>
            </a:r>
          </a:p>
          <a:p>
            <a:pPr marL="514350" indent="-514350">
              <a:buFont typeface="+mj-lt"/>
              <a:buAutoNum type="arabicPeriod"/>
            </a:pPr>
            <a:r>
              <a:rPr lang="en-US" dirty="0" smtClean="0">
                <a:solidFill>
                  <a:srgbClr val="7030A0"/>
                </a:solidFill>
              </a:rPr>
              <a:t>A super-class</a:t>
            </a:r>
          </a:p>
          <a:p>
            <a:pPr marL="514350" indent="-514350">
              <a:buFont typeface="+mj-lt"/>
              <a:buAutoNum type="arabicPeriod"/>
            </a:pPr>
            <a:r>
              <a:rPr lang="en-US" dirty="0" smtClean="0">
                <a:solidFill>
                  <a:srgbClr val="7030A0"/>
                </a:solidFill>
              </a:rPr>
              <a:t>An </a:t>
            </a:r>
            <a:r>
              <a:rPr lang="en-US" dirty="0" err="1" smtClean="0">
                <a:solidFill>
                  <a:srgbClr val="7030A0"/>
                </a:solidFill>
              </a:rPr>
              <a:t>implimented</a:t>
            </a:r>
            <a:r>
              <a:rPr lang="en-US" dirty="0" smtClean="0">
                <a:solidFill>
                  <a:srgbClr val="7030A0"/>
                </a:solidFill>
              </a:rPr>
              <a:t> interface</a:t>
            </a:r>
          </a:p>
          <a:p>
            <a:r>
              <a:rPr lang="en-US" dirty="0" smtClean="0"/>
              <a:t>If a </a:t>
            </a:r>
            <a:r>
              <a:rPr lang="en-US" dirty="0" err="1" smtClean="0"/>
              <a:t>srcType</a:t>
            </a:r>
            <a:r>
              <a:rPr lang="en-US" dirty="0" smtClean="0"/>
              <a:t> is interface type , then the type of </a:t>
            </a:r>
            <a:r>
              <a:rPr lang="en-US" dirty="0" err="1" smtClean="0"/>
              <a:t>destType</a:t>
            </a:r>
            <a:r>
              <a:rPr lang="en-US" dirty="0" smtClean="0"/>
              <a:t> can be:</a:t>
            </a:r>
          </a:p>
          <a:p>
            <a:pPr marL="514350" indent="-514350">
              <a:buFont typeface="+mj-lt"/>
              <a:buAutoNum type="arabicPeriod"/>
            </a:pPr>
            <a:r>
              <a:rPr lang="en-US" dirty="0" smtClean="0">
                <a:solidFill>
                  <a:srgbClr val="7030A0"/>
                </a:solidFill>
              </a:rPr>
              <a:t>Object</a:t>
            </a:r>
          </a:p>
          <a:p>
            <a:pPr marL="514350" indent="-514350">
              <a:buFont typeface="+mj-lt"/>
              <a:buAutoNum type="arabicPeriod"/>
            </a:pPr>
            <a:r>
              <a:rPr lang="en-US" dirty="0" smtClean="0">
                <a:solidFill>
                  <a:srgbClr val="7030A0"/>
                </a:solidFill>
              </a:rPr>
              <a:t>A super interface</a:t>
            </a:r>
          </a:p>
          <a:p>
            <a:r>
              <a:rPr lang="en-US" dirty="0" smtClean="0"/>
              <a:t>If a </a:t>
            </a:r>
            <a:r>
              <a:rPr lang="en-US" dirty="0" err="1" smtClean="0"/>
              <a:t>srcType</a:t>
            </a:r>
            <a:r>
              <a:rPr lang="en-US" dirty="0" smtClean="0"/>
              <a:t> is primitive array then the type of </a:t>
            </a:r>
            <a:r>
              <a:rPr lang="en-US" dirty="0" err="1" smtClean="0"/>
              <a:t>destType</a:t>
            </a:r>
            <a:r>
              <a:rPr lang="en-US" dirty="0" smtClean="0"/>
              <a:t> can be:</a:t>
            </a:r>
          </a:p>
          <a:p>
            <a:pPr marL="514350" indent="-514350">
              <a:buFont typeface="+mj-lt"/>
              <a:buAutoNum type="arabicPeriod"/>
            </a:pPr>
            <a:r>
              <a:rPr lang="en-US" dirty="0" smtClean="0">
                <a:solidFill>
                  <a:srgbClr val="7030A0"/>
                </a:solidFill>
              </a:rPr>
              <a:t>Object</a:t>
            </a:r>
          </a:p>
          <a:p>
            <a:pPr marL="514350" indent="-514350">
              <a:buFont typeface="+mj-lt"/>
              <a:buAutoNum type="arabicPeriod"/>
            </a:pPr>
            <a:r>
              <a:rPr lang="en-US" dirty="0" err="1" smtClean="0">
                <a:solidFill>
                  <a:srgbClr val="7030A0"/>
                </a:solidFill>
              </a:rPr>
              <a:t>Serializable</a:t>
            </a:r>
            <a:r>
              <a:rPr lang="en-US" dirty="0" smtClean="0">
                <a:solidFill>
                  <a:srgbClr val="7030A0"/>
                </a:solidFill>
              </a:rPr>
              <a:t>/</a:t>
            </a:r>
            <a:r>
              <a:rPr lang="en-US" dirty="0" err="1" smtClean="0">
                <a:solidFill>
                  <a:srgbClr val="7030A0"/>
                </a:solidFill>
              </a:rPr>
              <a:t>Clonable</a:t>
            </a:r>
            <a:r>
              <a:rPr lang="en-US" dirty="0" smtClean="0">
                <a:solidFill>
                  <a:srgbClr val="7030A0"/>
                </a:solidFill>
              </a:rPr>
              <a:t> interface</a:t>
            </a:r>
          </a:p>
          <a:p>
            <a:r>
              <a:rPr lang="en-US" dirty="0" smtClean="0"/>
              <a:t>If a </a:t>
            </a:r>
            <a:r>
              <a:rPr lang="en-US" dirty="0" err="1" smtClean="0"/>
              <a:t>srcType</a:t>
            </a:r>
            <a:r>
              <a:rPr lang="en-US" dirty="0" smtClean="0"/>
              <a:t> is reference type array then the type of </a:t>
            </a:r>
            <a:r>
              <a:rPr lang="en-US" dirty="0" err="1" smtClean="0"/>
              <a:t>destType</a:t>
            </a:r>
            <a:r>
              <a:rPr lang="en-US" dirty="0" smtClean="0"/>
              <a:t> can be:</a:t>
            </a:r>
          </a:p>
          <a:p>
            <a:pPr marL="514350" indent="-514350">
              <a:buFont typeface="+mj-lt"/>
              <a:buAutoNum type="arabicPeriod"/>
            </a:pPr>
            <a:r>
              <a:rPr lang="en-US" dirty="0" smtClean="0">
                <a:solidFill>
                  <a:srgbClr val="7030A0"/>
                </a:solidFill>
              </a:rPr>
              <a:t>Object</a:t>
            </a:r>
          </a:p>
          <a:p>
            <a:pPr marL="514350" indent="-514350">
              <a:buFont typeface="+mj-lt"/>
              <a:buAutoNum type="arabicPeriod"/>
            </a:pPr>
            <a:r>
              <a:rPr lang="en-US" dirty="0" err="1" smtClean="0">
                <a:solidFill>
                  <a:srgbClr val="7030A0"/>
                </a:solidFill>
              </a:rPr>
              <a:t>Serializable</a:t>
            </a:r>
            <a:r>
              <a:rPr lang="en-US" dirty="0" smtClean="0">
                <a:solidFill>
                  <a:srgbClr val="7030A0"/>
                </a:solidFill>
              </a:rPr>
              <a:t>/</a:t>
            </a:r>
            <a:r>
              <a:rPr lang="en-US" dirty="0" err="1" smtClean="0">
                <a:solidFill>
                  <a:srgbClr val="7030A0"/>
                </a:solidFill>
              </a:rPr>
              <a:t>Clonable</a:t>
            </a:r>
            <a:r>
              <a:rPr lang="en-US" dirty="0" smtClean="0">
                <a:solidFill>
                  <a:srgbClr val="7030A0"/>
                </a:solidFill>
              </a:rPr>
              <a:t> interface</a:t>
            </a:r>
          </a:p>
          <a:p>
            <a:pPr marL="514350" indent="-514350">
              <a:buFont typeface="+mj-lt"/>
              <a:buAutoNum type="arabicPeriod"/>
            </a:pPr>
            <a:r>
              <a:rPr lang="en-US" dirty="0" smtClean="0">
                <a:solidFill>
                  <a:srgbClr val="7030A0"/>
                </a:solidFill>
              </a:rPr>
              <a:t>An array type where the element type of the </a:t>
            </a:r>
            <a:r>
              <a:rPr lang="en-US" dirty="0" err="1" smtClean="0">
                <a:solidFill>
                  <a:srgbClr val="7030A0"/>
                </a:solidFill>
              </a:rPr>
              <a:t>srcType</a:t>
            </a:r>
            <a:r>
              <a:rPr lang="en-US" dirty="0" smtClean="0">
                <a:solidFill>
                  <a:srgbClr val="7030A0"/>
                </a:solidFill>
              </a:rPr>
              <a:t> is assignable to the element type of the </a:t>
            </a:r>
            <a:r>
              <a:rPr lang="en-US" dirty="0" err="1" smtClean="0">
                <a:solidFill>
                  <a:srgbClr val="7030A0"/>
                </a:solidFill>
              </a:rPr>
              <a:t>destType</a:t>
            </a:r>
            <a:r>
              <a:rPr lang="en-US" dirty="0" smtClean="0">
                <a:solidFill>
                  <a:srgbClr val="7030A0"/>
                </a:solidFill>
              </a:rPr>
              <a:t>.</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pPr algn="ctr"/>
            <a:r>
              <a:rPr lang="en-US" dirty="0" smtClean="0"/>
              <a:t>Nested Class</a:t>
            </a:r>
            <a:endParaRPr lang="en-US" dirty="0"/>
          </a:p>
        </p:txBody>
      </p:sp>
      <p:sp>
        <p:nvSpPr>
          <p:cNvPr id="3" name="Content Placeholder 2"/>
          <p:cNvSpPr>
            <a:spLocks noGrp="1"/>
          </p:cNvSpPr>
          <p:nvPr>
            <p:ph idx="1"/>
          </p:nvPr>
        </p:nvSpPr>
        <p:spPr>
          <a:xfrm>
            <a:off x="457200" y="1143000"/>
            <a:ext cx="8229600" cy="5486400"/>
          </a:xfrm>
        </p:spPr>
        <p:txBody>
          <a:bodyPr>
            <a:normAutofit fontScale="92500" lnSpcReduction="20000"/>
          </a:bodyPr>
          <a:lstStyle/>
          <a:p>
            <a:r>
              <a:rPr lang="en-US" dirty="0" smtClean="0"/>
              <a:t>The Java programming language allows you to define a class within another class. Such a class is called a </a:t>
            </a:r>
            <a:r>
              <a:rPr lang="en-US" i="1" dirty="0" smtClean="0"/>
              <a:t>nested class</a:t>
            </a:r>
            <a:r>
              <a:rPr lang="en-US" dirty="0" smtClean="0"/>
              <a:t> .</a:t>
            </a:r>
          </a:p>
          <a:p>
            <a:pPr>
              <a:buNone/>
            </a:pPr>
            <a:r>
              <a:rPr lang="en-US" sz="2000" dirty="0" smtClean="0">
                <a:solidFill>
                  <a:srgbClr val="C00000"/>
                </a:solidFill>
                <a:latin typeface="Courier New" pitchFamily="49" charset="0"/>
                <a:cs typeface="Times New Roman" pitchFamily="18" charset="0"/>
              </a:rPr>
              <a:t>			class </a:t>
            </a:r>
            <a:r>
              <a:rPr lang="en-US" sz="2000" dirty="0" err="1" smtClean="0">
                <a:solidFill>
                  <a:srgbClr val="C00000"/>
                </a:solidFill>
                <a:latin typeface="Courier New" pitchFamily="49" charset="0"/>
                <a:cs typeface="Times New Roman" pitchFamily="18" charset="0"/>
              </a:rPr>
              <a:t>OuterClass</a:t>
            </a:r>
            <a:r>
              <a:rPr lang="en-US" sz="2000" dirty="0" smtClean="0">
                <a:solidFill>
                  <a:srgbClr val="C00000"/>
                </a:solidFill>
                <a:latin typeface="Courier New" pitchFamily="49" charset="0"/>
                <a:cs typeface="Times New Roman" pitchFamily="18" charset="0"/>
              </a:rPr>
              <a:t> </a:t>
            </a:r>
          </a:p>
          <a:p>
            <a:pPr>
              <a:buNone/>
            </a:pPr>
            <a:r>
              <a:rPr lang="en-US" sz="2000" dirty="0" smtClean="0">
                <a:solidFill>
                  <a:srgbClr val="C00000"/>
                </a:solidFill>
                <a:latin typeface="Courier New" pitchFamily="49" charset="0"/>
                <a:cs typeface="Times New Roman" pitchFamily="18" charset="0"/>
              </a:rPr>
              <a:t>				{ </a:t>
            </a:r>
          </a:p>
          <a:p>
            <a:pPr>
              <a:buNone/>
            </a:pPr>
            <a:r>
              <a:rPr lang="en-US" sz="2000" dirty="0" smtClean="0">
                <a:solidFill>
                  <a:srgbClr val="C00000"/>
                </a:solidFill>
                <a:latin typeface="Courier New" pitchFamily="49" charset="0"/>
                <a:cs typeface="Times New Roman" pitchFamily="18" charset="0"/>
              </a:rPr>
              <a:t>					... </a:t>
            </a:r>
          </a:p>
          <a:p>
            <a:pPr>
              <a:buNone/>
            </a:pPr>
            <a:r>
              <a:rPr lang="en-US" sz="2000" dirty="0" smtClean="0">
                <a:solidFill>
                  <a:srgbClr val="C00000"/>
                </a:solidFill>
                <a:latin typeface="Courier New" pitchFamily="49" charset="0"/>
                <a:cs typeface="Times New Roman" pitchFamily="18" charset="0"/>
              </a:rPr>
              <a:t>				class </a:t>
            </a:r>
            <a:r>
              <a:rPr lang="en-US" sz="2000" dirty="0" err="1" smtClean="0">
                <a:solidFill>
                  <a:srgbClr val="C00000"/>
                </a:solidFill>
                <a:latin typeface="Courier New" pitchFamily="49" charset="0"/>
                <a:cs typeface="Times New Roman" pitchFamily="18" charset="0"/>
              </a:rPr>
              <a:t>NestedClass</a:t>
            </a:r>
            <a:r>
              <a:rPr lang="en-US" sz="2000" dirty="0" smtClean="0">
                <a:solidFill>
                  <a:srgbClr val="C00000"/>
                </a:solidFill>
                <a:latin typeface="Courier New" pitchFamily="49" charset="0"/>
                <a:cs typeface="Times New Roman" pitchFamily="18" charset="0"/>
              </a:rPr>
              <a:t> </a:t>
            </a:r>
          </a:p>
          <a:p>
            <a:pPr>
              <a:buNone/>
            </a:pPr>
            <a:r>
              <a:rPr lang="en-US" sz="2000" dirty="0" smtClean="0">
                <a:solidFill>
                  <a:srgbClr val="C00000"/>
                </a:solidFill>
                <a:latin typeface="Courier New" pitchFamily="49" charset="0"/>
                <a:cs typeface="Times New Roman" pitchFamily="18" charset="0"/>
              </a:rPr>
              <a:t>					{ ... }</a:t>
            </a:r>
          </a:p>
          <a:p>
            <a:pPr>
              <a:buNone/>
            </a:pPr>
            <a:r>
              <a:rPr lang="en-US" sz="2000" dirty="0" smtClean="0">
                <a:solidFill>
                  <a:srgbClr val="C00000"/>
                </a:solidFill>
                <a:latin typeface="Courier New" pitchFamily="49" charset="0"/>
                <a:cs typeface="Times New Roman" pitchFamily="18" charset="0"/>
              </a:rPr>
              <a:t>				 }</a:t>
            </a:r>
          </a:p>
          <a:p>
            <a:r>
              <a:rPr lang="en-US" dirty="0" smtClean="0"/>
              <a:t> Nested classes are divided into two categories:</a:t>
            </a:r>
          </a:p>
          <a:p>
            <a:pPr>
              <a:buNone/>
            </a:pPr>
            <a:r>
              <a:rPr lang="en-US" dirty="0" smtClean="0"/>
              <a:t>        static and non-static.</a:t>
            </a:r>
          </a:p>
          <a:p>
            <a:pPr>
              <a:buNone/>
            </a:pPr>
            <a:r>
              <a:rPr lang="en-US" dirty="0" smtClean="0"/>
              <a:t>(1) Nested classes that are declared static are simply called </a:t>
            </a:r>
            <a:r>
              <a:rPr lang="en-US" b="1" i="1" u="sng" dirty="0" smtClean="0"/>
              <a:t>static nested classes</a:t>
            </a:r>
            <a:r>
              <a:rPr lang="en-US" dirty="0" smtClean="0"/>
              <a:t>. </a:t>
            </a:r>
          </a:p>
          <a:p>
            <a:pPr>
              <a:buNone/>
            </a:pPr>
            <a:r>
              <a:rPr lang="en-US" dirty="0" smtClean="0"/>
              <a:t>(2)Non-static nested classes are called </a:t>
            </a:r>
            <a:r>
              <a:rPr lang="en-US" b="1" i="1" u="sng" dirty="0" smtClean="0"/>
              <a:t>inner classes</a:t>
            </a:r>
            <a:r>
              <a:rPr lang="en-US" dirty="0" smtClean="0"/>
              <a:t>. </a:t>
            </a:r>
          </a:p>
          <a:p>
            <a:pPr>
              <a:buNone/>
            </a:pPr>
            <a:r>
              <a:rPr lang="en-US" dirty="0" smtClean="0"/>
              <a:t> </a:t>
            </a:r>
          </a:p>
          <a:p>
            <a:r>
              <a:rPr lang="en-US" dirty="0" smtClean="0"/>
              <a:t>An interface declared in a class is implicitly  </a:t>
            </a:r>
            <a:r>
              <a:rPr lang="en-US" u="sng" dirty="0" smtClean="0"/>
              <a:t>static</a:t>
            </a:r>
            <a:r>
              <a:rPr lang="en-US" dirty="0" smtClean="0"/>
              <a:t>.</a:t>
            </a:r>
          </a:p>
          <a:p>
            <a:r>
              <a:rPr lang="en-US" dirty="0" smtClean="0"/>
              <a:t>An class declared in an interface is implicitly </a:t>
            </a:r>
            <a:r>
              <a:rPr lang="en-US" u="sng" dirty="0" smtClean="0"/>
              <a:t>public, static</a:t>
            </a:r>
            <a:r>
              <a:rPr lang="en-US" dirty="0" smtClean="0"/>
              <a:t>.</a:t>
            </a:r>
          </a:p>
          <a:p>
            <a:pPr>
              <a:buNone/>
            </a:pPr>
            <a:endParaRPr lang="en-US" dirty="0" smtClean="0"/>
          </a:p>
          <a:p>
            <a:pPr>
              <a:buNone/>
            </a:pP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Static Nested Classes</a:t>
            </a:r>
            <a:br>
              <a:rPr lang="en-US" b="1" dirty="0" smtClean="0"/>
            </a:br>
            <a:endParaRPr lang="en-US" dirty="0"/>
          </a:p>
        </p:txBody>
      </p:sp>
      <p:sp>
        <p:nvSpPr>
          <p:cNvPr id="3" name="Content Placeholder 2"/>
          <p:cNvSpPr>
            <a:spLocks noGrp="1"/>
          </p:cNvSpPr>
          <p:nvPr>
            <p:ph idx="1"/>
          </p:nvPr>
        </p:nvSpPr>
        <p:spPr>
          <a:xfrm>
            <a:off x="457200" y="1295400"/>
            <a:ext cx="8229600" cy="5029200"/>
          </a:xfrm>
        </p:spPr>
        <p:txBody>
          <a:bodyPr>
            <a:normAutofit/>
          </a:bodyPr>
          <a:lstStyle/>
          <a:p>
            <a:r>
              <a:rPr lang="en-US" dirty="0" smtClean="0"/>
              <a:t>A nested class that is declared static is called a static nested class. </a:t>
            </a:r>
          </a:p>
          <a:p>
            <a:r>
              <a:rPr lang="en-US" dirty="0" smtClean="0"/>
              <a:t>Memory to the objects of  any static nested classes are allocated independently of any particular outer class object. </a:t>
            </a:r>
          </a:p>
          <a:p>
            <a:r>
              <a:rPr lang="en-US" dirty="0" smtClean="0"/>
              <a:t>A static nested class use the instance variables or methods defined in its enclosing class only through an object reference. </a:t>
            </a:r>
          </a:p>
          <a:p>
            <a:r>
              <a:rPr lang="en-US" dirty="0" smtClean="0"/>
              <a:t>A static nested class interacts with the instance members of its outer class or any other class just like a top-level class. </a:t>
            </a:r>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fontScale="90000"/>
          </a:bodyPr>
          <a:lstStyle/>
          <a:p>
            <a:r>
              <a:rPr lang="en-US" dirty="0" smtClean="0"/>
              <a:t> Inner Class</a:t>
            </a:r>
            <a:endParaRPr lang="en-US" dirty="0"/>
          </a:p>
        </p:txBody>
      </p:sp>
      <p:sp>
        <p:nvSpPr>
          <p:cNvPr id="3" name="Content Placeholder 2"/>
          <p:cNvSpPr>
            <a:spLocks noGrp="1"/>
          </p:cNvSpPr>
          <p:nvPr>
            <p:ph idx="1"/>
          </p:nvPr>
        </p:nvSpPr>
        <p:spPr>
          <a:xfrm>
            <a:off x="457200" y="1219200"/>
            <a:ext cx="8229600" cy="5105400"/>
          </a:xfrm>
        </p:spPr>
        <p:txBody>
          <a:bodyPr>
            <a:normAutofit fontScale="92500" lnSpcReduction="10000"/>
          </a:bodyPr>
          <a:lstStyle/>
          <a:p>
            <a:r>
              <a:rPr lang="en-US" dirty="0" smtClean="0"/>
              <a:t>An inner class is associated with an instance of its enclosing class and has direct access to that object's methods and fields.</a:t>
            </a:r>
          </a:p>
          <a:p>
            <a:r>
              <a:rPr lang="en-US" dirty="0" smtClean="0"/>
              <a:t> Also, because an inner class is associated with an instance, it cannot define any static members itself.</a:t>
            </a:r>
          </a:p>
          <a:p>
            <a:r>
              <a:rPr lang="en-US" dirty="0" smtClean="0"/>
              <a:t>Objects that are instances of an inner class exist </a:t>
            </a:r>
            <a:r>
              <a:rPr lang="en-US" i="1" dirty="0" smtClean="0"/>
              <a:t>within</a:t>
            </a:r>
            <a:r>
              <a:rPr lang="en-US" dirty="0" smtClean="0"/>
              <a:t> an instance of the outer class.</a:t>
            </a:r>
          </a:p>
          <a:p>
            <a:r>
              <a:rPr lang="en-US" dirty="0" smtClean="0"/>
              <a:t>Except the inner class, there are two types of supplementary  inner classes :</a:t>
            </a:r>
          </a:p>
          <a:p>
            <a:pPr marL="514350" indent="-514350">
              <a:buFont typeface="+mj-lt"/>
              <a:buAutoNum type="arabicPeriod"/>
            </a:pPr>
            <a:r>
              <a:rPr lang="en-US" dirty="0" smtClean="0"/>
              <a:t>The inner class which is declared inside the body of a method is known as the </a:t>
            </a:r>
            <a:r>
              <a:rPr lang="en-US" b="1" i="1" dirty="0" smtClean="0"/>
              <a:t>local inner classes</a:t>
            </a:r>
            <a:r>
              <a:rPr lang="en-US" dirty="0" smtClean="0"/>
              <a:t>. </a:t>
            </a:r>
          </a:p>
          <a:p>
            <a:pPr marL="514350" indent="-514350">
              <a:buFont typeface="+mj-lt"/>
              <a:buAutoNum type="arabicPeriod"/>
            </a:pPr>
            <a:r>
              <a:rPr lang="en-US" dirty="0" smtClean="0"/>
              <a:t>The class declared inside the body of a method without naming it is known as </a:t>
            </a:r>
            <a:r>
              <a:rPr lang="en-US" b="1" i="1" dirty="0" smtClean="0"/>
              <a:t>anonymous inner classes</a:t>
            </a:r>
            <a:r>
              <a:rPr lang="en-US" i="1" dirty="0" smtClean="0"/>
              <a:t>.</a:t>
            </a:r>
            <a:endParaRPr lang="en-US" dirty="0" smtClean="0"/>
          </a:p>
          <a:p>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838200"/>
            <a:ext cx="8229600" cy="5715000"/>
          </a:xfrm>
        </p:spPr>
        <p:txBody>
          <a:bodyPr>
            <a:noAutofit/>
          </a:bodyPr>
          <a:lstStyle/>
          <a:p>
            <a:pPr>
              <a:lnSpc>
                <a:spcPct val="110000"/>
              </a:lnSpc>
              <a:buNone/>
            </a:pPr>
            <a:r>
              <a:rPr lang="en-US" sz="1500" dirty="0" smtClean="0">
                <a:solidFill>
                  <a:srgbClr val="C00000"/>
                </a:solidFill>
                <a:latin typeface="Courier New" pitchFamily="49" charset="0"/>
                <a:cs typeface="Times New Roman" pitchFamily="18" charset="0"/>
              </a:rPr>
              <a:t>public class </a:t>
            </a:r>
            <a:r>
              <a:rPr lang="en-US" sz="1500" dirty="0" err="1" smtClean="0">
                <a:solidFill>
                  <a:srgbClr val="C00000"/>
                </a:solidFill>
                <a:latin typeface="Courier New" pitchFamily="49" charset="0"/>
                <a:cs typeface="Times New Roman" pitchFamily="18" charset="0"/>
              </a:rPr>
              <a:t>OuterClass</a:t>
            </a:r>
            <a:r>
              <a:rPr lang="en-US" sz="1500" dirty="0" smtClean="0">
                <a:solidFill>
                  <a:srgbClr val="C00000"/>
                </a:solidFill>
                <a:latin typeface="Courier New" pitchFamily="49" charset="0"/>
                <a:cs typeface="Times New Roman" pitchFamily="18" charset="0"/>
              </a:rPr>
              <a:t>{</a:t>
            </a:r>
          </a:p>
          <a:p>
            <a:pPr>
              <a:lnSpc>
                <a:spcPct val="110000"/>
              </a:lnSpc>
              <a:buNone/>
            </a:pPr>
            <a:r>
              <a:rPr lang="en-US" sz="1500" dirty="0" smtClean="0">
                <a:solidFill>
                  <a:srgbClr val="C00000"/>
                </a:solidFill>
                <a:latin typeface="Courier New" pitchFamily="49" charset="0"/>
                <a:cs typeface="Times New Roman" pitchFamily="18" charset="0"/>
              </a:rPr>
              <a:t>	static class </a:t>
            </a:r>
            <a:r>
              <a:rPr lang="en-US" sz="1500" dirty="0" err="1" smtClean="0">
                <a:solidFill>
                  <a:srgbClr val="C00000"/>
                </a:solidFill>
                <a:latin typeface="Courier New" pitchFamily="49" charset="0"/>
                <a:cs typeface="Times New Roman" pitchFamily="18" charset="0"/>
              </a:rPr>
              <a:t>StaticNestedClass</a:t>
            </a:r>
            <a:r>
              <a:rPr lang="en-US" sz="1500" dirty="0" smtClean="0">
                <a:solidFill>
                  <a:srgbClr val="C00000"/>
                </a:solidFill>
                <a:latin typeface="Courier New" pitchFamily="49" charset="0"/>
                <a:cs typeface="Times New Roman" pitchFamily="18" charset="0"/>
              </a:rPr>
              <a:t> {</a:t>
            </a:r>
          </a:p>
          <a:p>
            <a:pPr>
              <a:lnSpc>
                <a:spcPct val="110000"/>
              </a:lnSpc>
              <a:buNone/>
            </a:pPr>
            <a:r>
              <a:rPr lang="en-US" sz="1500" dirty="0" smtClean="0">
                <a:solidFill>
                  <a:srgbClr val="C00000"/>
                </a:solidFill>
                <a:latin typeface="Courier New" pitchFamily="49" charset="0"/>
                <a:cs typeface="Times New Roman" pitchFamily="18" charset="0"/>
              </a:rPr>
              <a:t>		public void </a:t>
            </a:r>
            <a:r>
              <a:rPr lang="en-US" sz="1500" dirty="0" err="1" smtClean="0">
                <a:solidFill>
                  <a:srgbClr val="C00000"/>
                </a:solidFill>
                <a:latin typeface="Courier New" pitchFamily="49" charset="0"/>
                <a:cs typeface="Times New Roman" pitchFamily="18" charset="0"/>
              </a:rPr>
              <a:t>checkSN</a:t>
            </a:r>
            <a:r>
              <a:rPr lang="en-US" sz="1500" dirty="0" smtClean="0">
                <a:solidFill>
                  <a:srgbClr val="C00000"/>
                </a:solidFill>
                <a:latin typeface="Courier New" pitchFamily="49" charset="0"/>
                <a:cs typeface="Times New Roman" pitchFamily="18" charset="0"/>
              </a:rPr>
              <a:t>(){</a:t>
            </a:r>
          </a:p>
          <a:p>
            <a:pPr>
              <a:lnSpc>
                <a:spcPct val="110000"/>
              </a:lnSpc>
              <a:buNone/>
            </a:pPr>
            <a:r>
              <a:rPr lang="en-US" sz="1500" dirty="0" smtClean="0">
                <a:solidFill>
                  <a:srgbClr val="C00000"/>
                </a:solidFill>
                <a:latin typeface="Courier New" pitchFamily="49" charset="0"/>
                <a:cs typeface="Times New Roman" pitchFamily="18" charset="0"/>
              </a:rPr>
              <a:t>		</a:t>
            </a:r>
            <a:r>
              <a:rPr lang="en-US" sz="1500" dirty="0" err="1" smtClean="0">
                <a:solidFill>
                  <a:srgbClr val="C00000"/>
                </a:solidFill>
                <a:latin typeface="Courier New" pitchFamily="49" charset="0"/>
                <a:cs typeface="Times New Roman" pitchFamily="18" charset="0"/>
              </a:rPr>
              <a:t>System.out.println</a:t>
            </a:r>
            <a:r>
              <a:rPr lang="en-US" sz="1500" dirty="0" smtClean="0">
                <a:solidFill>
                  <a:srgbClr val="C00000"/>
                </a:solidFill>
                <a:latin typeface="Courier New" pitchFamily="49" charset="0"/>
                <a:cs typeface="Times New Roman" pitchFamily="18" charset="0"/>
              </a:rPr>
              <a:t>("I m in Static nested class  " );</a:t>
            </a:r>
          </a:p>
          <a:p>
            <a:pPr>
              <a:lnSpc>
                <a:spcPct val="110000"/>
              </a:lnSpc>
              <a:buNone/>
            </a:pPr>
            <a:r>
              <a:rPr lang="en-US" sz="1500" dirty="0" smtClean="0">
                <a:solidFill>
                  <a:srgbClr val="C00000"/>
                </a:solidFill>
                <a:latin typeface="Courier New" pitchFamily="49" charset="0"/>
                <a:cs typeface="Times New Roman" pitchFamily="18" charset="0"/>
              </a:rPr>
              <a:t>			}}  </a:t>
            </a:r>
          </a:p>
          <a:p>
            <a:pPr>
              <a:lnSpc>
                <a:spcPct val="110000"/>
              </a:lnSpc>
              <a:buNone/>
            </a:pPr>
            <a:r>
              <a:rPr lang="en-US" sz="1500" dirty="0" smtClean="0">
                <a:solidFill>
                  <a:srgbClr val="C00000"/>
                </a:solidFill>
                <a:latin typeface="Courier New" pitchFamily="49" charset="0"/>
                <a:cs typeface="Times New Roman" pitchFamily="18" charset="0"/>
              </a:rPr>
              <a:t>	class </a:t>
            </a:r>
            <a:r>
              <a:rPr lang="en-US" sz="1500" dirty="0" err="1" smtClean="0">
                <a:solidFill>
                  <a:srgbClr val="C00000"/>
                </a:solidFill>
                <a:latin typeface="Courier New" pitchFamily="49" charset="0"/>
                <a:cs typeface="Times New Roman" pitchFamily="18" charset="0"/>
              </a:rPr>
              <a:t>InnerClass</a:t>
            </a:r>
            <a:r>
              <a:rPr lang="en-US" sz="1500" dirty="0" smtClean="0">
                <a:solidFill>
                  <a:srgbClr val="C00000"/>
                </a:solidFill>
                <a:latin typeface="Courier New" pitchFamily="49" charset="0"/>
                <a:cs typeface="Times New Roman" pitchFamily="18" charset="0"/>
              </a:rPr>
              <a:t>{</a:t>
            </a:r>
          </a:p>
          <a:p>
            <a:pPr>
              <a:lnSpc>
                <a:spcPct val="110000"/>
              </a:lnSpc>
              <a:buNone/>
            </a:pPr>
            <a:r>
              <a:rPr lang="en-US" sz="1500" dirty="0" smtClean="0">
                <a:solidFill>
                  <a:srgbClr val="C00000"/>
                </a:solidFill>
                <a:latin typeface="Courier New" pitchFamily="49" charset="0"/>
                <a:cs typeface="Times New Roman" pitchFamily="18" charset="0"/>
              </a:rPr>
              <a:t>	public void </a:t>
            </a:r>
            <a:r>
              <a:rPr lang="en-US" sz="1500" dirty="0" err="1" smtClean="0">
                <a:solidFill>
                  <a:srgbClr val="C00000"/>
                </a:solidFill>
                <a:latin typeface="Courier New" pitchFamily="49" charset="0"/>
                <a:cs typeface="Times New Roman" pitchFamily="18" charset="0"/>
              </a:rPr>
              <a:t>checkI</a:t>
            </a:r>
            <a:r>
              <a:rPr lang="en-US" sz="1500" dirty="0" smtClean="0">
                <a:solidFill>
                  <a:srgbClr val="C00000"/>
                </a:solidFill>
                <a:latin typeface="Courier New" pitchFamily="49" charset="0"/>
                <a:cs typeface="Times New Roman" pitchFamily="18" charset="0"/>
              </a:rPr>
              <a:t>(){</a:t>
            </a:r>
          </a:p>
          <a:p>
            <a:pPr>
              <a:lnSpc>
                <a:spcPct val="110000"/>
              </a:lnSpc>
              <a:buNone/>
            </a:pPr>
            <a:r>
              <a:rPr lang="en-US" sz="1500" dirty="0" err="1" smtClean="0">
                <a:solidFill>
                  <a:srgbClr val="C00000"/>
                </a:solidFill>
                <a:latin typeface="Courier New" pitchFamily="49" charset="0"/>
                <a:cs typeface="Times New Roman" pitchFamily="18" charset="0"/>
              </a:rPr>
              <a:t>System.out.println</a:t>
            </a:r>
            <a:r>
              <a:rPr lang="en-US" sz="1500" dirty="0" smtClean="0">
                <a:solidFill>
                  <a:srgbClr val="C00000"/>
                </a:solidFill>
                <a:latin typeface="Courier New" pitchFamily="49" charset="0"/>
                <a:cs typeface="Times New Roman" pitchFamily="18" charset="0"/>
              </a:rPr>
              <a:t>("I m in Inner class " );</a:t>
            </a:r>
          </a:p>
          <a:p>
            <a:pPr>
              <a:lnSpc>
                <a:spcPct val="110000"/>
              </a:lnSpc>
              <a:buNone/>
            </a:pPr>
            <a:r>
              <a:rPr lang="en-US" sz="1500" dirty="0" smtClean="0">
                <a:solidFill>
                  <a:srgbClr val="C00000"/>
                </a:solidFill>
                <a:latin typeface="Courier New" pitchFamily="49" charset="0"/>
                <a:cs typeface="Times New Roman" pitchFamily="18" charset="0"/>
              </a:rPr>
              <a:t>}}</a:t>
            </a:r>
          </a:p>
          <a:p>
            <a:pPr>
              <a:lnSpc>
                <a:spcPct val="110000"/>
              </a:lnSpc>
              <a:buNone/>
            </a:pPr>
            <a:r>
              <a:rPr lang="en-US" sz="1500" dirty="0" smtClean="0">
                <a:solidFill>
                  <a:srgbClr val="C00000"/>
                </a:solidFill>
                <a:latin typeface="Courier New" pitchFamily="49" charset="0"/>
                <a:cs typeface="Times New Roman" pitchFamily="18" charset="0"/>
              </a:rPr>
              <a:t>public static void main(String </a:t>
            </a:r>
            <a:r>
              <a:rPr lang="en-US" sz="1500" dirty="0" err="1" smtClean="0">
                <a:solidFill>
                  <a:srgbClr val="C00000"/>
                </a:solidFill>
                <a:latin typeface="Courier New" pitchFamily="49" charset="0"/>
                <a:cs typeface="Times New Roman" pitchFamily="18" charset="0"/>
              </a:rPr>
              <a:t>args</a:t>
            </a:r>
            <a:r>
              <a:rPr lang="en-US" sz="1500" dirty="0" smtClean="0">
                <a:solidFill>
                  <a:srgbClr val="C00000"/>
                </a:solidFill>
                <a:latin typeface="Courier New" pitchFamily="49" charset="0"/>
                <a:cs typeface="Times New Roman" pitchFamily="18" charset="0"/>
              </a:rPr>
              <a:t>[])</a:t>
            </a:r>
          </a:p>
          <a:p>
            <a:pPr>
              <a:lnSpc>
                <a:spcPct val="110000"/>
              </a:lnSpc>
              <a:buNone/>
            </a:pPr>
            <a:r>
              <a:rPr lang="en-US" sz="1500" dirty="0" smtClean="0">
                <a:solidFill>
                  <a:schemeClr val="accent4">
                    <a:lumMod val="75000"/>
                  </a:schemeClr>
                </a:solidFill>
                <a:latin typeface="Courier New" pitchFamily="49" charset="0"/>
                <a:cs typeface="Times New Roman" pitchFamily="18" charset="0"/>
              </a:rPr>
              <a:t>{// FOR INNER CLASS</a:t>
            </a:r>
          </a:p>
          <a:p>
            <a:pPr>
              <a:lnSpc>
                <a:spcPct val="110000"/>
              </a:lnSpc>
              <a:buNone/>
            </a:pPr>
            <a:r>
              <a:rPr lang="en-US" sz="1500" dirty="0" smtClean="0">
                <a:solidFill>
                  <a:schemeClr val="accent4">
                    <a:lumMod val="75000"/>
                  </a:schemeClr>
                </a:solidFill>
                <a:latin typeface="Courier New" pitchFamily="49" charset="0"/>
                <a:cs typeface="Times New Roman" pitchFamily="18" charset="0"/>
              </a:rPr>
              <a:t>//</a:t>
            </a:r>
            <a:r>
              <a:rPr lang="en-US" sz="1500" dirty="0" err="1" smtClean="0">
                <a:solidFill>
                  <a:schemeClr val="accent4">
                    <a:lumMod val="75000"/>
                  </a:schemeClr>
                </a:solidFill>
                <a:latin typeface="Courier New" pitchFamily="49" charset="0"/>
                <a:cs typeface="Times New Roman" pitchFamily="18" charset="0"/>
              </a:rPr>
              <a:t>InnerClass</a:t>
            </a:r>
            <a:r>
              <a:rPr lang="en-US" sz="1500" dirty="0" smtClean="0">
                <a:solidFill>
                  <a:schemeClr val="accent4">
                    <a:lumMod val="75000"/>
                  </a:schemeClr>
                </a:solidFill>
                <a:latin typeface="Courier New" pitchFamily="49" charset="0"/>
                <a:cs typeface="Times New Roman" pitchFamily="18" charset="0"/>
              </a:rPr>
              <a:t> in =new </a:t>
            </a:r>
            <a:r>
              <a:rPr lang="en-US" sz="1500" dirty="0" err="1" smtClean="0">
                <a:solidFill>
                  <a:schemeClr val="accent4">
                    <a:lumMod val="75000"/>
                  </a:schemeClr>
                </a:solidFill>
                <a:latin typeface="Courier New" pitchFamily="49" charset="0"/>
                <a:cs typeface="Times New Roman" pitchFamily="18" charset="0"/>
              </a:rPr>
              <a:t>InnerClass</a:t>
            </a:r>
            <a:r>
              <a:rPr lang="en-US" sz="1500" dirty="0" smtClean="0">
                <a:solidFill>
                  <a:schemeClr val="accent4">
                    <a:lumMod val="75000"/>
                  </a:schemeClr>
                </a:solidFill>
                <a:latin typeface="Courier New" pitchFamily="49" charset="0"/>
                <a:cs typeface="Times New Roman" pitchFamily="18" charset="0"/>
              </a:rPr>
              <a:t>();//wrong</a:t>
            </a:r>
          </a:p>
          <a:p>
            <a:pPr>
              <a:lnSpc>
                <a:spcPct val="110000"/>
              </a:lnSpc>
              <a:buNone/>
            </a:pPr>
            <a:r>
              <a:rPr lang="en-US" sz="1500" dirty="0" err="1" smtClean="0">
                <a:solidFill>
                  <a:srgbClr val="C00000"/>
                </a:solidFill>
                <a:latin typeface="Courier New" pitchFamily="49" charset="0"/>
                <a:cs typeface="Times New Roman" pitchFamily="18" charset="0"/>
              </a:rPr>
              <a:t>OuterClass</a:t>
            </a:r>
            <a:r>
              <a:rPr lang="en-US" sz="1500" dirty="0" smtClean="0">
                <a:solidFill>
                  <a:srgbClr val="C00000"/>
                </a:solidFill>
                <a:latin typeface="Courier New" pitchFamily="49" charset="0"/>
                <a:cs typeface="Times New Roman" pitchFamily="18" charset="0"/>
              </a:rPr>
              <a:t> out =new </a:t>
            </a:r>
            <a:r>
              <a:rPr lang="en-US" sz="1500" dirty="0" err="1" smtClean="0">
                <a:solidFill>
                  <a:srgbClr val="C00000"/>
                </a:solidFill>
                <a:latin typeface="Courier New" pitchFamily="49" charset="0"/>
                <a:cs typeface="Times New Roman" pitchFamily="18" charset="0"/>
              </a:rPr>
              <a:t>OuterClass</a:t>
            </a:r>
            <a:r>
              <a:rPr lang="en-US" sz="1500" dirty="0" smtClean="0">
                <a:solidFill>
                  <a:srgbClr val="C00000"/>
                </a:solidFill>
                <a:latin typeface="Courier New" pitchFamily="49" charset="0"/>
                <a:cs typeface="Times New Roman" pitchFamily="18" charset="0"/>
              </a:rPr>
              <a:t>(); </a:t>
            </a:r>
            <a:r>
              <a:rPr lang="en-US" sz="1500" dirty="0" smtClean="0">
                <a:solidFill>
                  <a:schemeClr val="accent4">
                    <a:lumMod val="75000"/>
                  </a:schemeClr>
                </a:solidFill>
                <a:latin typeface="Courier New" pitchFamily="49" charset="0"/>
                <a:cs typeface="Times New Roman" pitchFamily="18" charset="0"/>
              </a:rPr>
              <a:t>// first make outer class object</a:t>
            </a:r>
          </a:p>
          <a:p>
            <a:pPr>
              <a:lnSpc>
                <a:spcPct val="110000"/>
              </a:lnSpc>
              <a:buNone/>
            </a:pPr>
            <a:r>
              <a:rPr lang="en-US" sz="1500" dirty="0" err="1" smtClean="0">
                <a:solidFill>
                  <a:srgbClr val="C00000"/>
                </a:solidFill>
                <a:latin typeface="Courier New" pitchFamily="49" charset="0"/>
                <a:cs typeface="Times New Roman" pitchFamily="18" charset="0"/>
              </a:rPr>
              <a:t>InnerClass</a:t>
            </a:r>
            <a:r>
              <a:rPr lang="en-US" sz="1500" dirty="0" smtClean="0">
                <a:solidFill>
                  <a:srgbClr val="C00000"/>
                </a:solidFill>
                <a:latin typeface="Courier New" pitchFamily="49" charset="0"/>
                <a:cs typeface="Times New Roman" pitchFamily="18" charset="0"/>
              </a:rPr>
              <a:t> in=</a:t>
            </a:r>
            <a:r>
              <a:rPr lang="en-US" sz="1500" dirty="0" err="1" smtClean="0">
                <a:solidFill>
                  <a:srgbClr val="C00000"/>
                </a:solidFill>
                <a:latin typeface="Courier New" pitchFamily="49" charset="0"/>
                <a:cs typeface="Times New Roman" pitchFamily="18" charset="0"/>
              </a:rPr>
              <a:t>out.new</a:t>
            </a:r>
            <a:r>
              <a:rPr lang="en-US" sz="1500" dirty="0" smtClean="0">
                <a:solidFill>
                  <a:srgbClr val="C00000"/>
                </a:solidFill>
                <a:latin typeface="Courier New" pitchFamily="49" charset="0"/>
                <a:cs typeface="Times New Roman" pitchFamily="18" charset="0"/>
              </a:rPr>
              <a:t> </a:t>
            </a:r>
            <a:r>
              <a:rPr lang="en-US" sz="1500" dirty="0" err="1" smtClean="0">
                <a:solidFill>
                  <a:srgbClr val="C00000"/>
                </a:solidFill>
                <a:latin typeface="Courier New" pitchFamily="49" charset="0"/>
                <a:cs typeface="Times New Roman" pitchFamily="18" charset="0"/>
              </a:rPr>
              <a:t>InnerClass</a:t>
            </a:r>
            <a:r>
              <a:rPr lang="en-US" sz="1500" dirty="0" smtClean="0">
                <a:solidFill>
                  <a:srgbClr val="C00000"/>
                </a:solidFill>
                <a:latin typeface="Courier New" pitchFamily="49" charset="0"/>
                <a:cs typeface="Times New Roman" pitchFamily="18" charset="0"/>
              </a:rPr>
              <a:t>(); </a:t>
            </a:r>
            <a:r>
              <a:rPr lang="en-US" sz="1500" dirty="0" smtClean="0">
                <a:solidFill>
                  <a:schemeClr val="accent4">
                    <a:lumMod val="75000"/>
                  </a:schemeClr>
                </a:solidFill>
                <a:latin typeface="Courier New" pitchFamily="49" charset="0"/>
                <a:cs typeface="Times New Roman" pitchFamily="18" charset="0"/>
              </a:rPr>
              <a:t>// then make inner class object</a:t>
            </a:r>
          </a:p>
          <a:p>
            <a:pPr>
              <a:lnSpc>
                <a:spcPct val="110000"/>
              </a:lnSpc>
              <a:buNone/>
            </a:pPr>
            <a:r>
              <a:rPr lang="en-US" sz="1500" dirty="0" err="1" smtClean="0">
                <a:solidFill>
                  <a:srgbClr val="C00000"/>
                </a:solidFill>
                <a:latin typeface="Courier New" pitchFamily="49" charset="0"/>
                <a:cs typeface="Times New Roman" pitchFamily="18" charset="0"/>
              </a:rPr>
              <a:t>in.checkI</a:t>
            </a:r>
            <a:r>
              <a:rPr lang="en-US" sz="1500" dirty="0" smtClean="0">
                <a:solidFill>
                  <a:srgbClr val="C00000"/>
                </a:solidFill>
                <a:latin typeface="Courier New" pitchFamily="49" charset="0"/>
                <a:cs typeface="Times New Roman" pitchFamily="18" charset="0"/>
              </a:rPr>
              <a:t>();</a:t>
            </a:r>
          </a:p>
          <a:p>
            <a:pPr>
              <a:lnSpc>
                <a:spcPct val="110000"/>
              </a:lnSpc>
              <a:buNone/>
            </a:pPr>
            <a:r>
              <a:rPr lang="en-US" sz="1500" dirty="0" smtClean="0">
                <a:solidFill>
                  <a:schemeClr val="accent4">
                    <a:lumMod val="75000"/>
                  </a:schemeClr>
                </a:solidFill>
                <a:latin typeface="Courier New" pitchFamily="49" charset="0"/>
                <a:cs typeface="Times New Roman" pitchFamily="18" charset="0"/>
              </a:rPr>
              <a:t>// FOR STATICNESTED CLASS</a:t>
            </a:r>
          </a:p>
          <a:p>
            <a:pPr>
              <a:lnSpc>
                <a:spcPct val="110000"/>
              </a:lnSpc>
              <a:buNone/>
            </a:pPr>
            <a:r>
              <a:rPr lang="en-US" sz="1500" dirty="0" err="1" smtClean="0">
                <a:solidFill>
                  <a:srgbClr val="C00000"/>
                </a:solidFill>
                <a:latin typeface="Courier New" pitchFamily="49" charset="0"/>
                <a:cs typeface="Times New Roman" pitchFamily="18" charset="0"/>
              </a:rPr>
              <a:t>OuterClass.StaticNestedClass</a:t>
            </a:r>
            <a:r>
              <a:rPr lang="en-US" sz="1500" dirty="0" smtClean="0">
                <a:solidFill>
                  <a:srgbClr val="C00000"/>
                </a:solidFill>
                <a:latin typeface="Courier New" pitchFamily="49" charset="0"/>
                <a:cs typeface="Times New Roman" pitchFamily="18" charset="0"/>
              </a:rPr>
              <a:t> </a:t>
            </a:r>
            <a:r>
              <a:rPr lang="en-US" sz="1500" dirty="0" err="1" smtClean="0">
                <a:solidFill>
                  <a:srgbClr val="C00000"/>
                </a:solidFill>
                <a:latin typeface="Courier New" pitchFamily="49" charset="0"/>
                <a:cs typeface="Times New Roman" pitchFamily="18" charset="0"/>
              </a:rPr>
              <a:t>sn</a:t>
            </a:r>
            <a:r>
              <a:rPr lang="en-US" sz="1500" dirty="0" smtClean="0">
                <a:solidFill>
                  <a:srgbClr val="C00000"/>
                </a:solidFill>
                <a:latin typeface="Courier New" pitchFamily="49" charset="0"/>
                <a:cs typeface="Times New Roman" pitchFamily="18" charset="0"/>
              </a:rPr>
              <a:t>= new </a:t>
            </a:r>
            <a:r>
              <a:rPr lang="en-US" sz="1500" dirty="0" err="1" smtClean="0">
                <a:solidFill>
                  <a:srgbClr val="C00000"/>
                </a:solidFill>
                <a:latin typeface="Courier New" pitchFamily="49" charset="0"/>
                <a:cs typeface="Times New Roman" pitchFamily="18" charset="0"/>
              </a:rPr>
              <a:t>OuterClass.StaticNestedClass</a:t>
            </a:r>
            <a:r>
              <a:rPr lang="en-US" sz="1500" dirty="0" smtClean="0">
                <a:solidFill>
                  <a:srgbClr val="C00000"/>
                </a:solidFill>
                <a:latin typeface="Courier New" pitchFamily="49" charset="0"/>
                <a:cs typeface="Times New Roman" pitchFamily="18" charset="0"/>
              </a:rPr>
              <a:t>();</a:t>
            </a:r>
          </a:p>
          <a:p>
            <a:pPr>
              <a:lnSpc>
                <a:spcPct val="110000"/>
              </a:lnSpc>
              <a:buNone/>
            </a:pPr>
            <a:r>
              <a:rPr lang="en-US" sz="1500" dirty="0" err="1" smtClean="0">
                <a:solidFill>
                  <a:srgbClr val="C00000"/>
                </a:solidFill>
                <a:latin typeface="Courier New" pitchFamily="49" charset="0"/>
                <a:cs typeface="Times New Roman" pitchFamily="18" charset="0"/>
              </a:rPr>
              <a:t>sn.checkSN</a:t>
            </a:r>
            <a:r>
              <a:rPr lang="en-US" sz="1500" dirty="0" smtClean="0">
                <a:solidFill>
                  <a:srgbClr val="C00000"/>
                </a:solidFill>
                <a:latin typeface="Courier New" pitchFamily="49" charset="0"/>
                <a:cs typeface="Times New Roman" pitchFamily="18" charset="0"/>
              </a:rPr>
              <a:t>();</a:t>
            </a:r>
          </a:p>
          <a:p>
            <a:pPr>
              <a:lnSpc>
                <a:spcPct val="110000"/>
              </a:lnSpc>
              <a:buNone/>
            </a:pPr>
            <a:r>
              <a:rPr lang="en-US" sz="1500" dirty="0" smtClean="0">
                <a:solidFill>
                  <a:srgbClr val="C00000"/>
                </a:solidFill>
                <a:latin typeface="Courier New" pitchFamily="49" charset="0"/>
                <a:cs typeface="Times New Roman" pitchFamily="18" charset="0"/>
              </a:rPr>
              <a:t>}  }</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US" dirty="0" smtClean="0"/>
              <a:t/>
            </a:r>
            <a:br>
              <a:rPr lang="en-US" dirty="0" smtClean="0"/>
            </a:br>
            <a:r>
              <a:rPr lang="en-US" dirty="0" smtClean="0"/>
              <a:t> Local class</a:t>
            </a:r>
            <a:endParaRPr lang="en-US" dirty="0"/>
          </a:p>
        </p:txBody>
      </p:sp>
      <p:sp>
        <p:nvSpPr>
          <p:cNvPr id="3" name="Content Placeholder 2"/>
          <p:cNvSpPr>
            <a:spLocks noGrp="1"/>
          </p:cNvSpPr>
          <p:nvPr>
            <p:ph idx="1"/>
          </p:nvPr>
        </p:nvSpPr>
        <p:spPr>
          <a:xfrm>
            <a:off x="457200" y="990600"/>
            <a:ext cx="8229600" cy="6324600"/>
          </a:xfrm>
        </p:spPr>
        <p:txBody>
          <a:bodyPr>
            <a:normAutofit fontScale="55000" lnSpcReduction="20000"/>
          </a:bodyPr>
          <a:lstStyle/>
          <a:p>
            <a:r>
              <a:rPr lang="en-US" sz="5100" dirty="0" smtClean="0"/>
              <a:t>A local class is declared locally within a block of Java code, rather than as a member of a class. </a:t>
            </a:r>
          </a:p>
          <a:p>
            <a:r>
              <a:rPr lang="en-US" sz="5100" dirty="0" smtClean="0"/>
              <a:t>Typically, a local class is defined within a method, but it can also be defined within a static </a:t>
            </a:r>
            <a:r>
              <a:rPr lang="en-US" sz="5100" dirty="0" err="1" smtClean="0"/>
              <a:t>initializer</a:t>
            </a:r>
            <a:r>
              <a:rPr lang="en-US" sz="5100" dirty="0" smtClean="0"/>
              <a:t>  or instance  </a:t>
            </a:r>
            <a:r>
              <a:rPr lang="en-US" sz="5100" dirty="0" err="1" smtClean="0"/>
              <a:t>initializer</a:t>
            </a:r>
            <a:r>
              <a:rPr lang="en-US" sz="5100" dirty="0" smtClean="0"/>
              <a:t> of a class.</a:t>
            </a:r>
          </a:p>
          <a:p>
            <a:pPr>
              <a:buNone/>
            </a:pPr>
            <a:endParaRPr lang="en-US" sz="3200" dirty="0" smtClean="0">
              <a:solidFill>
                <a:srgbClr val="C00000"/>
              </a:solidFill>
              <a:latin typeface="Courier New" pitchFamily="49" charset="0"/>
              <a:cs typeface="Times New Roman" pitchFamily="18" charset="0"/>
            </a:endParaRPr>
          </a:p>
          <a:p>
            <a:pPr>
              <a:buNone/>
            </a:pPr>
            <a:r>
              <a:rPr lang="en-US" sz="3200" dirty="0" smtClean="0">
                <a:solidFill>
                  <a:srgbClr val="C00000"/>
                </a:solidFill>
                <a:latin typeface="Courier New" pitchFamily="49" charset="0"/>
                <a:cs typeface="Times New Roman" pitchFamily="18" charset="0"/>
              </a:rPr>
              <a:t>public class </a:t>
            </a:r>
            <a:r>
              <a:rPr lang="en-US" sz="3200" dirty="0" err="1" smtClean="0">
                <a:solidFill>
                  <a:srgbClr val="C00000"/>
                </a:solidFill>
                <a:latin typeface="Courier New" pitchFamily="49" charset="0"/>
                <a:cs typeface="Times New Roman" pitchFamily="18" charset="0"/>
              </a:rPr>
              <a:t>MyClass</a:t>
            </a:r>
            <a:r>
              <a:rPr lang="en-US" sz="3200" dirty="0" smtClean="0">
                <a:solidFill>
                  <a:srgbClr val="C00000"/>
                </a:solidFill>
                <a:latin typeface="Courier New" pitchFamily="49" charset="0"/>
                <a:cs typeface="Times New Roman" pitchFamily="18" charset="0"/>
              </a:rPr>
              <a:t/>
            </a:r>
            <a:br>
              <a:rPr lang="en-US" sz="3200" dirty="0" smtClean="0">
                <a:solidFill>
                  <a:srgbClr val="C00000"/>
                </a:solidFill>
                <a:latin typeface="Courier New" pitchFamily="49" charset="0"/>
                <a:cs typeface="Times New Roman" pitchFamily="18" charset="0"/>
              </a:rPr>
            </a:br>
            <a:r>
              <a:rPr lang="en-US" sz="3200" dirty="0" smtClean="0">
                <a:solidFill>
                  <a:srgbClr val="C00000"/>
                </a:solidFill>
                <a:latin typeface="Courier New" pitchFamily="49" charset="0"/>
                <a:cs typeface="Times New Roman" pitchFamily="18" charset="0"/>
              </a:rPr>
              <a:t>{</a:t>
            </a:r>
            <a:br>
              <a:rPr lang="en-US" sz="3200" dirty="0" smtClean="0">
                <a:solidFill>
                  <a:srgbClr val="C00000"/>
                </a:solidFill>
                <a:latin typeface="Courier New" pitchFamily="49" charset="0"/>
                <a:cs typeface="Times New Roman" pitchFamily="18" charset="0"/>
              </a:rPr>
            </a:br>
            <a:r>
              <a:rPr lang="en-US" sz="3200" dirty="0" smtClean="0">
                <a:solidFill>
                  <a:srgbClr val="C00000"/>
                </a:solidFill>
                <a:latin typeface="Courier New" pitchFamily="49" charset="0"/>
                <a:cs typeface="Times New Roman" pitchFamily="18" charset="0"/>
              </a:rPr>
              <a:t>  </a:t>
            </a:r>
          </a:p>
          <a:p>
            <a:pPr>
              <a:buNone/>
            </a:pPr>
            <a:r>
              <a:rPr lang="en-US" sz="3200" dirty="0" smtClean="0">
                <a:solidFill>
                  <a:srgbClr val="C00000"/>
                </a:solidFill>
                <a:latin typeface="Courier New" pitchFamily="49" charset="0"/>
                <a:cs typeface="Times New Roman" pitchFamily="18" charset="0"/>
              </a:rPr>
              <a:t>  public void </a:t>
            </a:r>
            <a:r>
              <a:rPr lang="en-US" sz="3200" dirty="0" err="1" smtClean="0">
                <a:solidFill>
                  <a:srgbClr val="C00000"/>
                </a:solidFill>
                <a:latin typeface="Courier New" pitchFamily="49" charset="0"/>
                <a:cs typeface="Times New Roman" pitchFamily="18" charset="0"/>
              </a:rPr>
              <a:t>myMethod</a:t>
            </a:r>
            <a:r>
              <a:rPr lang="en-US" sz="3200" dirty="0" smtClean="0">
                <a:solidFill>
                  <a:srgbClr val="C00000"/>
                </a:solidFill>
                <a:latin typeface="Courier New" pitchFamily="49" charset="0"/>
                <a:cs typeface="Times New Roman" pitchFamily="18" charset="0"/>
              </a:rPr>
              <a:t>()</a:t>
            </a:r>
            <a:br>
              <a:rPr lang="en-US" sz="3200" dirty="0" smtClean="0">
                <a:solidFill>
                  <a:srgbClr val="C00000"/>
                </a:solidFill>
                <a:latin typeface="Courier New" pitchFamily="49" charset="0"/>
                <a:cs typeface="Times New Roman" pitchFamily="18" charset="0"/>
              </a:rPr>
            </a:br>
            <a:r>
              <a:rPr lang="en-US" sz="3200" dirty="0" smtClean="0">
                <a:solidFill>
                  <a:srgbClr val="C00000"/>
                </a:solidFill>
                <a:latin typeface="Courier New" pitchFamily="49" charset="0"/>
                <a:cs typeface="Times New Roman" pitchFamily="18" charset="0"/>
              </a:rPr>
              <a:t>    {       // Anonymous inner class        </a:t>
            </a:r>
            <a:br>
              <a:rPr lang="en-US" sz="3200" dirty="0" smtClean="0">
                <a:solidFill>
                  <a:srgbClr val="C00000"/>
                </a:solidFill>
                <a:latin typeface="Courier New" pitchFamily="49" charset="0"/>
                <a:cs typeface="Times New Roman" pitchFamily="18" charset="0"/>
              </a:rPr>
            </a:br>
            <a:r>
              <a:rPr lang="en-US" sz="3200" dirty="0" smtClean="0">
                <a:solidFill>
                  <a:srgbClr val="C00000"/>
                </a:solidFill>
                <a:latin typeface="Courier New" pitchFamily="49" charset="0"/>
                <a:cs typeface="Times New Roman" pitchFamily="18" charset="0"/>
              </a:rPr>
              <a:t>        </a:t>
            </a:r>
            <a:r>
              <a:rPr lang="en-US" sz="3200" dirty="0" err="1" smtClean="0">
                <a:solidFill>
                  <a:srgbClr val="C00000"/>
                </a:solidFill>
                <a:latin typeface="Courier New" pitchFamily="49" charset="0"/>
                <a:cs typeface="Times New Roman" pitchFamily="18" charset="0"/>
              </a:rPr>
              <a:t>Runnable</a:t>
            </a:r>
            <a:r>
              <a:rPr lang="en-US" sz="3200" dirty="0" smtClean="0">
                <a:solidFill>
                  <a:srgbClr val="C00000"/>
                </a:solidFill>
                <a:latin typeface="Courier New" pitchFamily="49" charset="0"/>
                <a:cs typeface="Times New Roman" pitchFamily="18" charset="0"/>
              </a:rPr>
              <a:t> r = new </a:t>
            </a:r>
            <a:r>
              <a:rPr lang="en-US" sz="3200" dirty="0" err="1" smtClean="0">
                <a:solidFill>
                  <a:srgbClr val="C00000"/>
                </a:solidFill>
                <a:latin typeface="Courier New" pitchFamily="49" charset="0"/>
                <a:cs typeface="Times New Roman" pitchFamily="18" charset="0"/>
              </a:rPr>
              <a:t>Runnable</a:t>
            </a:r>
            <a:r>
              <a:rPr lang="en-US" sz="3200" dirty="0" smtClean="0">
                <a:solidFill>
                  <a:srgbClr val="C00000"/>
                </a:solidFill>
                <a:latin typeface="Courier New" pitchFamily="49" charset="0"/>
                <a:cs typeface="Times New Roman" pitchFamily="18" charset="0"/>
              </a:rPr>
              <a:t>() {</a:t>
            </a:r>
            <a:br>
              <a:rPr lang="en-US" sz="3200" dirty="0" smtClean="0">
                <a:solidFill>
                  <a:srgbClr val="C00000"/>
                </a:solidFill>
                <a:latin typeface="Courier New" pitchFamily="49" charset="0"/>
                <a:cs typeface="Times New Roman" pitchFamily="18" charset="0"/>
              </a:rPr>
            </a:br>
            <a:r>
              <a:rPr lang="en-US" sz="3200" dirty="0" smtClean="0">
                <a:solidFill>
                  <a:srgbClr val="C00000"/>
                </a:solidFill>
                <a:latin typeface="Courier New" pitchFamily="49" charset="0"/>
                <a:cs typeface="Times New Roman" pitchFamily="18" charset="0"/>
              </a:rPr>
              <a:t>            public void run() {}</a:t>
            </a:r>
            <a:br>
              <a:rPr lang="en-US" sz="3200" dirty="0" smtClean="0">
                <a:solidFill>
                  <a:srgbClr val="C00000"/>
                </a:solidFill>
                <a:latin typeface="Courier New" pitchFamily="49" charset="0"/>
                <a:cs typeface="Times New Roman" pitchFamily="18" charset="0"/>
              </a:rPr>
            </a:br>
            <a:r>
              <a:rPr lang="en-US" sz="3200" dirty="0" smtClean="0">
                <a:solidFill>
                  <a:srgbClr val="C00000"/>
                </a:solidFill>
                <a:latin typeface="Courier New" pitchFamily="49" charset="0"/>
                <a:cs typeface="Times New Roman" pitchFamily="18" charset="0"/>
              </a:rPr>
              <a:t>        };</a:t>
            </a:r>
            <a:br>
              <a:rPr lang="en-US" sz="3200" dirty="0" smtClean="0">
                <a:solidFill>
                  <a:srgbClr val="C00000"/>
                </a:solidFill>
                <a:latin typeface="Courier New" pitchFamily="49" charset="0"/>
                <a:cs typeface="Times New Roman" pitchFamily="18" charset="0"/>
              </a:rPr>
            </a:br>
            <a:r>
              <a:rPr lang="en-US" sz="3200" dirty="0" smtClean="0">
                <a:solidFill>
                  <a:srgbClr val="C00000"/>
                </a:solidFill>
                <a:latin typeface="Courier New" pitchFamily="49" charset="0"/>
                <a:cs typeface="Times New Roman" pitchFamily="18" charset="0"/>
              </a:rPr>
              <a:t>        // Local inner class</a:t>
            </a:r>
            <a:br>
              <a:rPr lang="en-US" sz="3200" dirty="0" smtClean="0">
                <a:solidFill>
                  <a:srgbClr val="C00000"/>
                </a:solidFill>
                <a:latin typeface="Courier New" pitchFamily="49" charset="0"/>
                <a:cs typeface="Times New Roman" pitchFamily="18" charset="0"/>
              </a:rPr>
            </a:br>
            <a:r>
              <a:rPr lang="en-US" sz="3200" dirty="0" smtClean="0">
                <a:solidFill>
                  <a:srgbClr val="C00000"/>
                </a:solidFill>
                <a:latin typeface="Courier New" pitchFamily="49" charset="0"/>
                <a:cs typeface="Times New Roman" pitchFamily="18" charset="0"/>
              </a:rPr>
              <a:t>        class </a:t>
            </a:r>
            <a:r>
              <a:rPr lang="en-US" sz="3200" dirty="0" err="1" smtClean="0">
                <a:solidFill>
                  <a:srgbClr val="C00000"/>
                </a:solidFill>
                <a:latin typeface="Courier New" pitchFamily="49" charset="0"/>
                <a:cs typeface="Times New Roman" pitchFamily="18" charset="0"/>
              </a:rPr>
              <a:t>LocalClass</a:t>
            </a:r>
            <a:r>
              <a:rPr lang="en-US" sz="3200" dirty="0" smtClean="0">
                <a:solidFill>
                  <a:srgbClr val="C00000"/>
                </a:solidFill>
                <a:latin typeface="Courier New" pitchFamily="49" charset="0"/>
                <a:cs typeface="Times New Roman" pitchFamily="18" charset="0"/>
              </a:rPr>
              <a:t> implements </a:t>
            </a:r>
            <a:r>
              <a:rPr lang="en-US" sz="3200" dirty="0" err="1" smtClean="0">
                <a:solidFill>
                  <a:srgbClr val="C00000"/>
                </a:solidFill>
                <a:latin typeface="Courier New" pitchFamily="49" charset="0"/>
                <a:cs typeface="Times New Roman" pitchFamily="18" charset="0"/>
              </a:rPr>
              <a:t>Runnable</a:t>
            </a:r>
            <a:r>
              <a:rPr lang="en-US" sz="3200" dirty="0" smtClean="0">
                <a:solidFill>
                  <a:srgbClr val="C00000"/>
                </a:solidFill>
                <a:latin typeface="Courier New" pitchFamily="49" charset="0"/>
                <a:cs typeface="Times New Roman" pitchFamily="18" charset="0"/>
              </a:rPr>
              <a:t/>
            </a:r>
            <a:br>
              <a:rPr lang="en-US" sz="3200" dirty="0" smtClean="0">
                <a:solidFill>
                  <a:srgbClr val="C00000"/>
                </a:solidFill>
                <a:latin typeface="Courier New" pitchFamily="49" charset="0"/>
                <a:cs typeface="Times New Roman" pitchFamily="18" charset="0"/>
              </a:rPr>
            </a:br>
            <a:r>
              <a:rPr lang="en-US" sz="3200" dirty="0" smtClean="0">
                <a:solidFill>
                  <a:srgbClr val="C00000"/>
                </a:solidFill>
                <a:latin typeface="Courier New" pitchFamily="49" charset="0"/>
                <a:cs typeface="Times New Roman" pitchFamily="18" charset="0"/>
              </a:rPr>
              <a:t>        {</a:t>
            </a:r>
            <a:br>
              <a:rPr lang="en-US" sz="3200" dirty="0" smtClean="0">
                <a:solidFill>
                  <a:srgbClr val="C00000"/>
                </a:solidFill>
                <a:latin typeface="Courier New" pitchFamily="49" charset="0"/>
                <a:cs typeface="Times New Roman" pitchFamily="18" charset="0"/>
              </a:rPr>
            </a:br>
            <a:r>
              <a:rPr lang="en-US" sz="3200" dirty="0" smtClean="0">
                <a:solidFill>
                  <a:srgbClr val="C00000"/>
                </a:solidFill>
                <a:latin typeface="Courier New" pitchFamily="49" charset="0"/>
                <a:cs typeface="Times New Roman" pitchFamily="18" charset="0"/>
              </a:rPr>
              <a:t>            public void run() {}</a:t>
            </a:r>
            <a:br>
              <a:rPr lang="en-US" sz="3200" dirty="0" smtClean="0">
                <a:solidFill>
                  <a:srgbClr val="C00000"/>
                </a:solidFill>
                <a:latin typeface="Courier New" pitchFamily="49" charset="0"/>
                <a:cs typeface="Times New Roman" pitchFamily="18" charset="0"/>
              </a:rPr>
            </a:br>
            <a:r>
              <a:rPr lang="en-US" sz="3200" dirty="0" smtClean="0">
                <a:solidFill>
                  <a:srgbClr val="C00000"/>
                </a:solidFill>
                <a:latin typeface="Courier New" pitchFamily="49" charset="0"/>
                <a:cs typeface="Times New Roman" pitchFamily="18" charset="0"/>
              </a:rPr>
              <a:t>        }</a:t>
            </a:r>
            <a:br>
              <a:rPr lang="en-US" sz="3200" dirty="0" smtClean="0">
                <a:solidFill>
                  <a:srgbClr val="C00000"/>
                </a:solidFill>
                <a:latin typeface="Courier New" pitchFamily="49" charset="0"/>
                <a:cs typeface="Times New Roman" pitchFamily="18" charset="0"/>
              </a:rPr>
            </a:br>
            <a:r>
              <a:rPr lang="en-US" sz="3200" dirty="0" smtClean="0">
                <a:solidFill>
                  <a:srgbClr val="C00000"/>
                </a:solidFill>
                <a:latin typeface="Courier New" pitchFamily="49" charset="0"/>
                <a:cs typeface="Times New Roman" pitchFamily="18" charset="0"/>
              </a:rPr>
              <a:t>    }</a:t>
            </a:r>
            <a:br>
              <a:rPr lang="en-US" sz="3200" dirty="0" smtClean="0">
                <a:solidFill>
                  <a:srgbClr val="C00000"/>
                </a:solidFill>
                <a:latin typeface="Courier New" pitchFamily="49" charset="0"/>
                <a:cs typeface="Times New Roman" pitchFamily="18" charset="0"/>
              </a:rPr>
            </a:br>
            <a:r>
              <a:rPr lang="en-US" sz="3200" dirty="0" smtClean="0">
                <a:solidFill>
                  <a:srgbClr val="C00000"/>
                </a:solidFill>
                <a:latin typeface="Courier New" pitchFamily="49" charset="0"/>
                <a:cs typeface="Times New Roman" pitchFamily="18" charset="0"/>
              </a:rPr>
              <a:t>}</a:t>
            </a:r>
            <a:br>
              <a:rPr lang="en-US" sz="3200" dirty="0" smtClean="0">
                <a:solidFill>
                  <a:srgbClr val="C00000"/>
                </a:solidFill>
                <a:latin typeface="Courier New" pitchFamily="49" charset="0"/>
                <a:cs typeface="Times New Roman" pitchFamily="18" charset="0"/>
              </a:rPr>
            </a:br>
            <a:endParaRPr lang="en-US" sz="3200" dirty="0" smtClean="0">
              <a:solidFill>
                <a:srgbClr val="C00000"/>
              </a:solidFill>
              <a:latin typeface="Courier New" pitchFamily="49" charset="0"/>
              <a:cs typeface="Times New Roman" pitchFamily="18" charset="0"/>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dirty="0" smtClean="0"/>
              <a:t>  Anonymous classes</a:t>
            </a:r>
            <a:endParaRPr lang="en-US" dirty="0"/>
          </a:p>
        </p:txBody>
      </p:sp>
      <p:sp>
        <p:nvSpPr>
          <p:cNvPr id="3" name="Content Placeholder 2"/>
          <p:cNvSpPr>
            <a:spLocks noGrp="1"/>
          </p:cNvSpPr>
          <p:nvPr>
            <p:ph idx="1"/>
          </p:nvPr>
        </p:nvSpPr>
        <p:spPr>
          <a:xfrm>
            <a:off x="457200" y="838200"/>
            <a:ext cx="8229600" cy="6019800"/>
          </a:xfrm>
        </p:spPr>
        <p:txBody>
          <a:bodyPr>
            <a:normAutofit fontScale="85000" lnSpcReduction="20000"/>
          </a:bodyPr>
          <a:lstStyle/>
          <a:p>
            <a:r>
              <a:rPr lang="en-US" dirty="0" smtClean="0"/>
              <a:t>An </a:t>
            </a:r>
            <a:r>
              <a:rPr lang="en-US" i="1" dirty="0" smtClean="0"/>
              <a:t>anonymous class</a:t>
            </a:r>
            <a:r>
              <a:rPr lang="en-US" dirty="0" smtClean="0"/>
              <a:t> is a local class without a name. An anonymous class is defined and instantiated in a single succinct expression using the new operator. </a:t>
            </a:r>
          </a:p>
          <a:p>
            <a:r>
              <a:rPr lang="en-US" dirty="0" smtClean="0"/>
              <a:t>Anonymous class definition is an expression, which means that it can be included as part of a larger expression, such as a method call.</a:t>
            </a:r>
          </a:p>
          <a:p>
            <a:r>
              <a:rPr lang="en-US" dirty="0" smtClean="0"/>
              <a:t> When a local class is used only once, consider using anonymous class syntax, which places the definition and use of the class in exactly the same place. </a:t>
            </a:r>
          </a:p>
          <a:p>
            <a:r>
              <a:rPr lang="en-US" dirty="0" smtClean="0"/>
              <a:t>The </a:t>
            </a:r>
            <a:r>
              <a:rPr lang="en-US" i="1" dirty="0" smtClean="0"/>
              <a:t>anonymous inner classes </a:t>
            </a:r>
            <a:r>
              <a:rPr lang="en-US" dirty="0" smtClean="0"/>
              <a:t>is very useful in some situation. For example consider a situation where we need to create the instance of an object without creating subclass of a class and also performing additional tasks such as method overloading.</a:t>
            </a:r>
          </a:p>
          <a:p>
            <a:r>
              <a:rPr lang="en-US" dirty="0" smtClean="0"/>
              <a:t>Example:</a:t>
            </a:r>
          </a:p>
          <a:p>
            <a:pPr>
              <a:buNone/>
            </a:pPr>
            <a:r>
              <a:rPr lang="en-US" sz="2100" dirty="0" smtClean="0">
                <a:solidFill>
                  <a:srgbClr val="C00000"/>
                </a:solidFill>
                <a:latin typeface="Courier New" pitchFamily="49" charset="0"/>
                <a:cs typeface="Times New Roman" pitchFamily="18" charset="0"/>
              </a:rPr>
              <a:t>  </a:t>
            </a:r>
            <a:r>
              <a:rPr lang="en-US" sz="2100" dirty="0" err="1" smtClean="0">
                <a:solidFill>
                  <a:srgbClr val="C00000"/>
                </a:solidFill>
                <a:latin typeface="Courier New" pitchFamily="49" charset="0"/>
                <a:cs typeface="Times New Roman" pitchFamily="18" charset="0"/>
              </a:rPr>
              <a:t>button.addActionListener</a:t>
            </a:r>
            <a:r>
              <a:rPr lang="en-US" sz="2100" dirty="0" smtClean="0">
                <a:solidFill>
                  <a:srgbClr val="C00000"/>
                </a:solidFill>
                <a:latin typeface="Courier New" pitchFamily="49" charset="0"/>
                <a:cs typeface="Times New Roman" pitchFamily="18" charset="0"/>
              </a:rPr>
              <a:t>(new </a:t>
            </a:r>
            <a:r>
              <a:rPr lang="en-US" sz="2100" dirty="0" err="1" smtClean="0">
                <a:solidFill>
                  <a:srgbClr val="C00000"/>
                </a:solidFill>
                <a:latin typeface="Courier New" pitchFamily="49" charset="0"/>
                <a:cs typeface="Times New Roman" pitchFamily="18" charset="0"/>
              </a:rPr>
              <a:t>ActionListener</a:t>
            </a:r>
            <a:r>
              <a:rPr lang="en-US" sz="2100" dirty="0" smtClean="0">
                <a:solidFill>
                  <a:srgbClr val="C00000"/>
                </a:solidFill>
                <a:latin typeface="Courier New" pitchFamily="49" charset="0"/>
                <a:cs typeface="Times New Roman" pitchFamily="18" charset="0"/>
              </a:rPr>
              <a:t>() {</a:t>
            </a:r>
            <a:br>
              <a:rPr lang="en-US" sz="2100" dirty="0" smtClean="0">
                <a:solidFill>
                  <a:srgbClr val="C00000"/>
                </a:solidFill>
                <a:latin typeface="Courier New" pitchFamily="49" charset="0"/>
                <a:cs typeface="Times New Roman" pitchFamily="18" charset="0"/>
              </a:rPr>
            </a:br>
            <a:r>
              <a:rPr lang="en-US" sz="2100" dirty="0" smtClean="0">
                <a:solidFill>
                  <a:srgbClr val="C00000"/>
                </a:solidFill>
                <a:latin typeface="Courier New" pitchFamily="49" charset="0"/>
                <a:cs typeface="Times New Roman" pitchFamily="18" charset="0"/>
              </a:rPr>
              <a:t>public void </a:t>
            </a:r>
            <a:r>
              <a:rPr lang="en-US" sz="2100" dirty="0" err="1" smtClean="0">
                <a:solidFill>
                  <a:srgbClr val="C00000"/>
                </a:solidFill>
                <a:latin typeface="Courier New" pitchFamily="49" charset="0"/>
                <a:cs typeface="Times New Roman" pitchFamily="18" charset="0"/>
              </a:rPr>
              <a:t>actionPerfored</a:t>
            </a:r>
            <a:r>
              <a:rPr lang="en-US" sz="2100" dirty="0" smtClean="0">
                <a:solidFill>
                  <a:srgbClr val="C00000"/>
                </a:solidFill>
                <a:latin typeface="Courier New" pitchFamily="49" charset="0"/>
                <a:cs typeface="Times New Roman" pitchFamily="18" charset="0"/>
              </a:rPr>
              <a:t>(</a:t>
            </a:r>
            <a:r>
              <a:rPr lang="en-US" sz="2100" dirty="0" err="1" smtClean="0">
                <a:solidFill>
                  <a:srgbClr val="C00000"/>
                </a:solidFill>
                <a:latin typeface="Courier New" pitchFamily="49" charset="0"/>
                <a:cs typeface="Times New Roman" pitchFamily="18" charset="0"/>
              </a:rPr>
              <a:t>ActionEvent</a:t>
            </a:r>
            <a:r>
              <a:rPr lang="en-US" sz="2100" dirty="0" smtClean="0">
                <a:solidFill>
                  <a:srgbClr val="C00000"/>
                </a:solidFill>
                <a:latin typeface="Courier New" pitchFamily="49" charset="0"/>
                <a:cs typeface="Times New Roman" pitchFamily="18" charset="0"/>
              </a:rPr>
              <a:t> e)</a:t>
            </a:r>
            <a:br>
              <a:rPr lang="en-US" sz="2100" dirty="0" smtClean="0">
                <a:solidFill>
                  <a:srgbClr val="C00000"/>
                </a:solidFill>
                <a:latin typeface="Courier New" pitchFamily="49" charset="0"/>
                <a:cs typeface="Times New Roman" pitchFamily="18" charset="0"/>
              </a:rPr>
            </a:br>
            <a:r>
              <a:rPr lang="en-US" sz="2100" dirty="0" smtClean="0">
                <a:solidFill>
                  <a:srgbClr val="C00000"/>
                </a:solidFill>
                <a:latin typeface="Courier New" pitchFamily="49" charset="0"/>
                <a:cs typeface="Times New Roman" pitchFamily="18" charset="0"/>
              </a:rPr>
              <a:t>{</a:t>
            </a:r>
            <a:br>
              <a:rPr lang="en-US" sz="2100" dirty="0" smtClean="0">
                <a:solidFill>
                  <a:srgbClr val="C00000"/>
                </a:solidFill>
                <a:latin typeface="Courier New" pitchFamily="49" charset="0"/>
                <a:cs typeface="Times New Roman" pitchFamily="18" charset="0"/>
              </a:rPr>
            </a:br>
            <a:r>
              <a:rPr lang="en-US" sz="2100" dirty="0" smtClean="0">
                <a:solidFill>
                  <a:srgbClr val="C00000"/>
                </a:solidFill>
                <a:latin typeface="Courier New" pitchFamily="49" charset="0"/>
                <a:cs typeface="Times New Roman" pitchFamily="18" charset="0"/>
              </a:rPr>
              <a:t>// do something.</a:t>
            </a:r>
            <a:br>
              <a:rPr lang="en-US" sz="2100" dirty="0" smtClean="0">
                <a:solidFill>
                  <a:srgbClr val="C00000"/>
                </a:solidFill>
                <a:latin typeface="Courier New" pitchFamily="49" charset="0"/>
                <a:cs typeface="Times New Roman" pitchFamily="18" charset="0"/>
              </a:rPr>
            </a:br>
            <a:r>
              <a:rPr lang="en-US" sz="2100" dirty="0" smtClean="0">
                <a:solidFill>
                  <a:srgbClr val="C00000"/>
                </a:solidFill>
                <a:latin typeface="Courier New" pitchFamily="49" charset="0"/>
                <a:cs typeface="Times New Roman" pitchFamily="18" charset="0"/>
              </a:rPr>
              <a:t>}</a:t>
            </a:r>
            <a:br>
              <a:rPr lang="en-US" sz="2100" dirty="0" smtClean="0">
                <a:solidFill>
                  <a:srgbClr val="C00000"/>
                </a:solidFill>
                <a:latin typeface="Courier New" pitchFamily="49" charset="0"/>
                <a:cs typeface="Times New Roman" pitchFamily="18" charset="0"/>
              </a:rPr>
            </a:br>
            <a:r>
              <a:rPr lang="en-US" sz="2100" dirty="0" smtClean="0">
                <a:solidFill>
                  <a:srgbClr val="C00000"/>
                </a:solidFill>
                <a:latin typeface="Courier New" pitchFamily="49" charset="0"/>
                <a:cs typeface="Times New Roman" pitchFamily="18" charset="0"/>
              </a:rPr>
              <a:t>});</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Garbage Collector</a:t>
            </a:r>
            <a:endParaRPr lang="en-US" dirty="0"/>
          </a:p>
        </p:txBody>
      </p:sp>
      <p:sp>
        <p:nvSpPr>
          <p:cNvPr id="3" name="Content Placeholder 2"/>
          <p:cNvSpPr>
            <a:spLocks noGrp="1"/>
          </p:cNvSpPr>
          <p:nvPr>
            <p:ph idx="1"/>
          </p:nvPr>
        </p:nvSpPr>
        <p:spPr>
          <a:xfrm>
            <a:off x="457200" y="990600"/>
            <a:ext cx="8229600" cy="5715000"/>
          </a:xfrm>
        </p:spPr>
        <p:txBody>
          <a:bodyPr>
            <a:normAutofit fontScale="70000" lnSpcReduction="20000"/>
          </a:bodyPr>
          <a:lstStyle/>
          <a:p>
            <a:pPr marL="514350" indent="-514350">
              <a:buFont typeface="+mj-lt"/>
              <a:buAutoNum type="arabicPeriod"/>
            </a:pPr>
            <a:r>
              <a:rPr lang="en-US" dirty="0" smtClean="0"/>
              <a:t>The  garbage collector is the part of the JVM.</a:t>
            </a:r>
          </a:p>
          <a:p>
            <a:pPr marL="514350" indent="-514350">
              <a:buFont typeface="+mj-lt"/>
              <a:buAutoNum type="arabicPeriod"/>
            </a:pPr>
            <a:r>
              <a:rPr lang="en-US" dirty="0" smtClean="0"/>
              <a:t>The JVM invokes it when there is lack of memory(heap) for new objects.</a:t>
            </a:r>
          </a:p>
          <a:p>
            <a:pPr marL="514350" indent="-514350">
              <a:buFont typeface="+mj-lt"/>
              <a:buAutoNum type="arabicPeriod"/>
            </a:pPr>
            <a:r>
              <a:rPr lang="en-US" dirty="0" smtClean="0"/>
              <a:t>The garbage collector identifies the objects that are no longer  accessible and reclaims the area occupied by them.</a:t>
            </a:r>
          </a:p>
          <a:p>
            <a:pPr marL="514350" indent="-514350">
              <a:buFont typeface="+mj-lt"/>
              <a:buAutoNum type="arabicPeriod"/>
            </a:pPr>
            <a:r>
              <a:rPr lang="en-US" dirty="0" smtClean="0"/>
              <a:t>Garbage collection relieves java programmer from</a:t>
            </a:r>
            <a:r>
              <a:rPr lang="en-US" b="1" dirty="0" smtClean="0"/>
              <a:t> memory management</a:t>
            </a:r>
            <a:r>
              <a:rPr lang="en-US" dirty="0" smtClean="0"/>
              <a:t> which is essential part of C++ programming and gives more time to focus on business logic.</a:t>
            </a:r>
          </a:p>
          <a:p>
            <a:pPr marL="514350" indent="-514350">
              <a:buFont typeface="+mj-lt"/>
              <a:buAutoNum type="arabicPeriod"/>
            </a:pPr>
            <a:r>
              <a:rPr lang="en-US" b="1" dirty="0" smtClean="0"/>
              <a:t>Garbage Collection in Java</a:t>
            </a:r>
            <a:r>
              <a:rPr lang="en-US" dirty="0" smtClean="0"/>
              <a:t> is carried by a daemon thread called </a:t>
            </a:r>
            <a:r>
              <a:rPr lang="en-US" b="1" i="1" dirty="0" smtClean="0"/>
              <a:t>Garbage Collector</a:t>
            </a:r>
            <a:r>
              <a:rPr lang="en-US" dirty="0" smtClean="0"/>
              <a:t>.</a:t>
            </a:r>
          </a:p>
          <a:p>
            <a:pPr marL="514350" indent="-514350">
              <a:buFont typeface="+mj-lt"/>
              <a:buAutoNum type="arabicPeriod"/>
            </a:pPr>
            <a:r>
              <a:rPr lang="en-US" dirty="0" smtClean="0"/>
              <a:t>Before removing an object from memory </a:t>
            </a:r>
            <a:r>
              <a:rPr lang="en-US" b="1" dirty="0" smtClean="0"/>
              <a:t>Garbage collection thread invokes finalize () method </a:t>
            </a:r>
            <a:r>
              <a:rPr lang="en-US" dirty="0" smtClean="0"/>
              <a:t>of that object and gives an opportunity to perform any sort of cleanup required.</a:t>
            </a:r>
          </a:p>
          <a:p>
            <a:pPr marL="514350" indent="-514350">
              <a:buFont typeface="+mj-lt"/>
              <a:buAutoNum type="arabicPeriod"/>
            </a:pPr>
            <a:r>
              <a:rPr lang="en-US" dirty="0" smtClean="0"/>
              <a:t>We as Java programmer </a:t>
            </a:r>
            <a:r>
              <a:rPr lang="en-US" b="1" dirty="0" smtClean="0"/>
              <a:t>can not force Garbage collection in Java</a:t>
            </a:r>
            <a:r>
              <a:rPr lang="en-US" dirty="0" smtClean="0"/>
              <a:t>; it will only </a:t>
            </a:r>
            <a:r>
              <a:rPr lang="en-US" b="1" dirty="0" smtClean="0"/>
              <a:t>trigger</a:t>
            </a:r>
            <a:r>
              <a:rPr lang="en-US" dirty="0" smtClean="0"/>
              <a:t> if JVM thinks it needs a garbage collection </a:t>
            </a:r>
            <a:r>
              <a:rPr lang="en-US" b="1" dirty="0" smtClean="0"/>
              <a:t>based on Java heap size.</a:t>
            </a:r>
          </a:p>
          <a:p>
            <a:pPr marL="514350" indent="-514350">
              <a:buFont typeface="+mj-lt"/>
              <a:buAutoNum type="arabicPeriod"/>
            </a:pPr>
            <a:r>
              <a:rPr lang="en-US" dirty="0" smtClean="0"/>
              <a:t>There are methods like  </a:t>
            </a:r>
            <a:r>
              <a:rPr lang="en-US" b="1" dirty="0" err="1" smtClean="0"/>
              <a:t>System.gc</a:t>
            </a:r>
            <a:r>
              <a:rPr lang="en-US" b="1" dirty="0" smtClean="0"/>
              <a:t> ()</a:t>
            </a:r>
            <a:r>
              <a:rPr lang="en-US" dirty="0" smtClean="0"/>
              <a:t> and  </a:t>
            </a:r>
            <a:r>
              <a:rPr lang="en-US" b="1" dirty="0" err="1" smtClean="0"/>
              <a:t>Runtime.gc</a:t>
            </a:r>
            <a:r>
              <a:rPr lang="en-US" dirty="0" smtClean="0"/>
              <a:t> () which </a:t>
            </a:r>
            <a:r>
              <a:rPr lang="en-US" b="1" dirty="0" smtClean="0"/>
              <a:t>is used to send request of Garbage collection to JVM</a:t>
            </a:r>
            <a:r>
              <a:rPr lang="en-US" dirty="0" smtClean="0"/>
              <a:t> but it’s </a:t>
            </a:r>
            <a:r>
              <a:rPr lang="en-US" i="1" dirty="0" smtClean="0"/>
              <a:t>not guaranteed that garbage collection will happen</a:t>
            </a:r>
            <a:r>
              <a:rPr lang="en-US" dirty="0" smtClean="0"/>
              <a:t>.</a:t>
            </a:r>
          </a:p>
          <a:p>
            <a:pPr marL="514350" indent="-514350">
              <a:buFont typeface="+mj-lt"/>
              <a:buAutoNum type="arabicPeriod"/>
            </a:pPr>
            <a:r>
              <a:rPr lang="en-US" dirty="0" smtClean="0"/>
              <a:t>If there is no memory space for creating new object in Heap </a:t>
            </a:r>
            <a:r>
              <a:rPr lang="en-US" b="1" dirty="0" smtClean="0"/>
              <a:t>Java Virtual Machine</a:t>
            </a:r>
            <a:r>
              <a:rPr lang="en-US" dirty="0" smtClean="0"/>
              <a:t> throws </a:t>
            </a:r>
            <a:r>
              <a:rPr lang="en-US" b="1" dirty="0" err="1" smtClean="0"/>
              <a:t>OutOfMemoryError</a:t>
            </a:r>
            <a:r>
              <a:rPr lang="en-US" b="1" dirty="0" smtClean="0"/>
              <a:t> </a:t>
            </a:r>
            <a:r>
              <a:rPr lang="en-US" dirty="0" smtClean="0"/>
              <a:t>or </a:t>
            </a:r>
            <a:r>
              <a:rPr lang="en-US" b="1" dirty="0" err="1" smtClean="0">
                <a:solidFill>
                  <a:schemeClr val="tx1">
                    <a:lumMod val="95000"/>
                    <a:lumOff val="5000"/>
                  </a:schemeClr>
                </a:solidFill>
              </a:rPr>
              <a:t>java.lang.OutOfMemoryError</a:t>
            </a:r>
            <a:r>
              <a:rPr lang="en-US" b="1" dirty="0" smtClean="0">
                <a:solidFill>
                  <a:schemeClr val="tx1">
                    <a:lumMod val="95000"/>
                    <a:lumOff val="5000"/>
                  </a:schemeClr>
                </a:solidFill>
              </a:rPr>
              <a:t> heap space</a:t>
            </a:r>
            <a:r>
              <a:rPr lang="en-US" dirty="0" smtClean="0"/>
              <a:t/>
            </a:r>
            <a:br>
              <a:rPr lang="en-US" dirty="0" smtClean="0"/>
            </a:br>
            <a:r>
              <a:rPr lang="en-US" dirty="0" smtClean="0"/>
              <a:t/>
            </a:r>
            <a:br>
              <a:rPr lang="en-US" dirty="0" smtClean="0"/>
            </a:br>
            <a:endParaRPr lang="en-US" dirty="0" smtClean="0"/>
          </a:p>
          <a:p>
            <a:pPr>
              <a:buNone/>
            </a:pP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normAutofit fontScale="90000"/>
          </a:bodyPr>
          <a:lstStyle/>
          <a:p>
            <a:pPr algn="ctr"/>
            <a:r>
              <a:rPr lang="en-US" dirty="0" smtClean="0"/>
              <a:t/>
            </a:r>
            <a:br>
              <a:rPr lang="en-US" dirty="0" smtClean="0"/>
            </a:br>
            <a:r>
              <a:rPr lang="en-US" dirty="0" smtClean="0"/>
              <a:t/>
            </a:r>
            <a:br>
              <a:rPr lang="en-US" dirty="0" smtClean="0"/>
            </a:br>
            <a:r>
              <a:rPr lang="en-US" sz="4400" dirty="0" smtClean="0"/>
              <a:t>When an Object becomes Eligible for Garbage Collection</a:t>
            </a:r>
            <a:endParaRPr lang="en-US" sz="4400" dirty="0"/>
          </a:p>
        </p:txBody>
      </p:sp>
      <p:sp>
        <p:nvSpPr>
          <p:cNvPr id="3" name="Content Placeholder 2"/>
          <p:cNvSpPr>
            <a:spLocks noGrp="1"/>
          </p:cNvSpPr>
          <p:nvPr>
            <p:ph idx="1"/>
          </p:nvPr>
        </p:nvSpPr>
        <p:spPr>
          <a:xfrm>
            <a:off x="457200" y="1143000"/>
            <a:ext cx="8229600" cy="6096000"/>
          </a:xfrm>
        </p:spPr>
        <p:txBody>
          <a:bodyPr>
            <a:normAutofit fontScale="77500" lnSpcReduction="20000"/>
          </a:bodyPr>
          <a:lstStyle/>
          <a:p>
            <a:r>
              <a:rPr lang="en-US" dirty="0" smtClean="0"/>
              <a:t>An Object becomes </a:t>
            </a:r>
            <a:r>
              <a:rPr lang="en-US" b="1" dirty="0" smtClean="0"/>
              <a:t>eligible for Garbage collection or GC</a:t>
            </a:r>
            <a:r>
              <a:rPr lang="en-US" dirty="0" smtClean="0"/>
              <a:t> if </a:t>
            </a:r>
            <a:r>
              <a:rPr lang="en-US" b="1" dirty="0" smtClean="0"/>
              <a:t>its not reachable from any live threads or any static references.</a:t>
            </a:r>
          </a:p>
          <a:p>
            <a:r>
              <a:rPr lang="en-US" dirty="0" smtClean="0"/>
              <a:t> An object becomes eligible for garbage collection if its </a:t>
            </a:r>
            <a:r>
              <a:rPr lang="en-US" i="1" dirty="0" smtClean="0"/>
              <a:t>all references are null</a:t>
            </a:r>
            <a:r>
              <a:rPr lang="en-US" dirty="0" smtClean="0"/>
              <a:t>. </a:t>
            </a:r>
          </a:p>
          <a:p>
            <a:r>
              <a:rPr lang="en-US" b="1" dirty="0" smtClean="0"/>
              <a:t>Cyclic dependencies</a:t>
            </a:r>
            <a:r>
              <a:rPr lang="en-US" dirty="0" smtClean="0"/>
              <a:t> are not counted as reference so if Object A has reference of object B and object B has reference of Object A and they don't have any other live reference then both Objects A and B will be </a:t>
            </a:r>
            <a:r>
              <a:rPr lang="en-US" b="1" i="1" dirty="0" smtClean="0"/>
              <a:t>eligible for Garbage collectio</a:t>
            </a:r>
            <a:r>
              <a:rPr lang="en-US" dirty="0" smtClean="0"/>
              <a:t>n. </a:t>
            </a:r>
          </a:p>
          <a:p>
            <a:r>
              <a:rPr lang="en-US" dirty="0" smtClean="0"/>
              <a:t>Generally an object becomes </a:t>
            </a:r>
            <a:r>
              <a:rPr lang="en-US" i="1" dirty="0" smtClean="0"/>
              <a:t>eligible for garbage collection in Java</a:t>
            </a:r>
            <a:r>
              <a:rPr lang="en-US" dirty="0" smtClean="0"/>
              <a:t> on following cases:</a:t>
            </a:r>
          </a:p>
          <a:p>
            <a:r>
              <a:rPr lang="en-US" dirty="0" smtClean="0"/>
              <a:t/>
            </a:r>
            <a:br>
              <a:rPr lang="en-US" dirty="0" smtClean="0"/>
            </a:br>
            <a:r>
              <a:rPr lang="en-US" dirty="0" smtClean="0"/>
              <a:t>1) All references of that object explicitly set to null e.g. object = null</a:t>
            </a:r>
            <a:br>
              <a:rPr lang="en-US" dirty="0" smtClean="0"/>
            </a:br>
            <a:r>
              <a:rPr lang="en-US" dirty="0" smtClean="0"/>
              <a:t>2) Object is created inside a block and reference goes out scope once control exit that block.</a:t>
            </a:r>
            <a:br>
              <a:rPr lang="en-US" dirty="0" smtClean="0"/>
            </a:br>
            <a:r>
              <a:rPr lang="en-US" dirty="0" smtClean="0"/>
              <a:t>3) Parent object set to null, if an object holds reference of another object and when we set container object's reference null, child or contained object automatically becomes eligible for garbage collection.</a:t>
            </a:r>
          </a:p>
          <a:p>
            <a:r>
              <a:rPr lang="en-US" dirty="0" smtClean="0"/>
              <a:t>4) if there are two references of that object pointing different objects of same type and we assign one’s reference value to another , then second object is becomes eligible for garbage collection.</a:t>
            </a:r>
            <a:br>
              <a:rPr lang="en-US" dirty="0" smtClean="0"/>
            </a:b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85800"/>
          </a:xfrm>
        </p:spPr>
        <p:txBody>
          <a:bodyPr>
            <a:normAutofit fontScale="90000"/>
          </a:bodyPr>
          <a:lstStyle/>
          <a:p>
            <a:pPr algn="ctr"/>
            <a:r>
              <a:rPr lang="en-US" dirty="0" smtClean="0"/>
              <a:t>Java Source Code </a:t>
            </a:r>
            <a:r>
              <a:rPr lang="en-US" dirty="0" err="1" smtClean="0"/>
              <a:t>Stucture</a:t>
            </a:r>
            <a:endParaRPr lang="en-US" dirty="0"/>
          </a:p>
        </p:txBody>
      </p:sp>
      <p:sp>
        <p:nvSpPr>
          <p:cNvPr id="3" name="Content Placeholder 2"/>
          <p:cNvSpPr>
            <a:spLocks noGrp="1"/>
          </p:cNvSpPr>
          <p:nvPr>
            <p:ph idx="1"/>
          </p:nvPr>
        </p:nvSpPr>
        <p:spPr>
          <a:xfrm>
            <a:off x="228600" y="990600"/>
            <a:ext cx="9144000" cy="5334000"/>
          </a:xfrm>
        </p:spPr>
        <p:txBody>
          <a:bodyPr>
            <a:normAutofit fontScale="92500"/>
          </a:bodyPr>
          <a:lstStyle/>
          <a:p>
            <a:pPr marL="514350" indent="-514350">
              <a:buFont typeface="+mj-lt"/>
              <a:buAutoNum type="arabicPeriod"/>
            </a:pPr>
            <a:r>
              <a:rPr lang="en-US" dirty="0" smtClean="0"/>
              <a:t>&lt; package declaration   &gt; </a:t>
            </a:r>
          </a:p>
          <a:p>
            <a:pPr marL="514350" indent="-514350">
              <a:buFont typeface="+mj-lt"/>
              <a:buAutoNum type="arabicPeriod"/>
            </a:pPr>
            <a:r>
              <a:rPr lang="en-US" dirty="0" smtClean="0"/>
              <a:t>&lt; import declaration &gt;</a:t>
            </a:r>
          </a:p>
          <a:p>
            <a:pPr marL="514350" indent="-514350">
              <a:buFont typeface="+mj-lt"/>
              <a:buAutoNum type="arabicPeriod"/>
            </a:pPr>
            <a:r>
              <a:rPr lang="en-US" dirty="0" smtClean="0"/>
              <a:t>&lt; class or interface declaration &gt;</a:t>
            </a:r>
          </a:p>
          <a:p>
            <a:pPr marL="514350" indent="-514350">
              <a:buNone/>
            </a:pPr>
            <a:r>
              <a:rPr lang="en-US" dirty="0" smtClean="0"/>
              <a:t>                                   ( Save this file with “ .java ” extension)</a:t>
            </a:r>
          </a:p>
          <a:p>
            <a:pPr marL="514350" indent="-514350"/>
            <a:r>
              <a:rPr lang="en-US" dirty="0" smtClean="0"/>
              <a:t>All the three are optional.</a:t>
            </a:r>
          </a:p>
          <a:p>
            <a:pPr marL="514350" indent="-514350"/>
            <a:r>
              <a:rPr lang="en-US" dirty="0" smtClean="0"/>
              <a:t>The name of the source code must be the name of the public class/interface declared in it . Otherwise it can be anything.</a:t>
            </a:r>
          </a:p>
          <a:p>
            <a:pPr marL="514350" indent="-514350"/>
            <a:r>
              <a:rPr lang="en-US" dirty="0" smtClean="0"/>
              <a:t>To compile the source code we can use </a:t>
            </a:r>
            <a:r>
              <a:rPr lang="en-US" dirty="0" err="1" smtClean="0">
                <a:solidFill>
                  <a:srgbClr val="FF0000"/>
                </a:solidFill>
              </a:rPr>
              <a:t>javac</a:t>
            </a:r>
            <a:r>
              <a:rPr lang="en-US" dirty="0" smtClean="0"/>
              <a:t> command.</a:t>
            </a:r>
          </a:p>
          <a:p>
            <a:pPr marL="514350" indent="-514350">
              <a:buNone/>
            </a:pPr>
            <a:r>
              <a:rPr lang="en-US" dirty="0" smtClean="0"/>
              <a:t>        &gt;  </a:t>
            </a:r>
            <a:r>
              <a:rPr lang="en-US" dirty="0" err="1" smtClean="0"/>
              <a:t>javac</a:t>
            </a:r>
            <a:r>
              <a:rPr lang="en-US" dirty="0" smtClean="0"/>
              <a:t>   &lt;</a:t>
            </a:r>
            <a:r>
              <a:rPr lang="en-US" dirty="0" err="1" smtClean="0"/>
              <a:t>args</a:t>
            </a:r>
            <a:r>
              <a:rPr lang="en-US" dirty="0" smtClean="0"/>
              <a:t> &gt;  &lt;Source File Name&gt;</a:t>
            </a:r>
          </a:p>
          <a:p>
            <a:pPr marL="514350" indent="-514350"/>
            <a:r>
              <a:rPr lang="en-US" dirty="0" smtClean="0"/>
              <a:t>The compiler checks for source code for errors and generates a ‘.class’ file for every class/interface declared in it.</a:t>
            </a:r>
          </a:p>
          <a:p>
            <a:endParaRPr lang="en-US" dirty="0"/>
          </a:p>
        </p:txBody>
      </p:sp>
      <p:cxnSp>
        <p:nvCxnSpPr>
          <p:cNvPr id="5" name="Straight Connector 4"/>
          <p:cNvCxnSpPr/>
          <p:nvPr/>
        </p:nvCxnSpPr>
        <p:spPr>
          <a:xfrm rot="5400000">
            <a:off x="6324203" y="4648597"/>
            <a:ext cx="153194"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rot="10800000">
            <a:off x="5867400" y="4724400"/>
            <a:ext cx="5334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534194" y="4647406"/>
            <a:ext cx="457200" cy="1588"/>
          </a:xfrm>
          <a:prstGeom prst="line">
            <a:avLst/>
          </a:prstGeom>
        </p:spPr>
        <p:style>
          <a:lnRef idx="2">
            <a:schemeClr val="accent4"/>
          </a:lnRef>
          <a:fillRef idx="0">
            <a:schemeClr val="accent4"/>
          </a:fillRef>
          <a:effectRef idx="1">
            <a:schemeClr val="accent4"/>
          </a:effectRef>
          <a:fontRef idx="minor">
            <a:schemeClr val="tx1"/>
          </a:fontRef>
        </p:style>
      </p:cxnSp>
      <p:cxnSp>
        <p:nvCxnSpPr>
          <p:cNvPr id="10" name="Straight Connector 9"/>
          <p:cNvCxnSpPr/>
          <p:nvPr/>
        </p:nvCxnSpPr>
        <p:spPr>
          <a:xfrm rot="5400000">
            <a:off x="6325394" y="4647406"/>
            <a:ext cx="457200" cy="1588"/>
          </a:xfrm>
          <a:prstGeom prst="line">
            <a:avLst/>
          </a:prstGeom>
        </p:spPr>
        <p:style>
          <a:lnRef idx="2">
            <a:schemeClr val="accent4"/>
          </a:lnRef>
          <a:fillRef idx="0">
            <a:schemeClr val="accent4"/>
          </a:fillRef>
          <a:effectRef idx="1">
            <a:schemeClr val="accent4"/>
          </a:effectRef>
          <a:fontRef idx="minor">
            <a:schemeClr val="tx1"/>
          </a:fontRef>
        </p:style>
      </p:cxnSp>
      <p:cxnSp>
        <p:nvCxnSpPr>
          <p:cNvPr id="12" name="Straight Connector 11"/>
          <p:cNvCxnSpPr/>
          <p:nvPr/>
        </p:nvCxnSpPr>
        <p:spPr>
          <a:xfrm>
            <a:off x="762000" y="4419600"/>
            <a:ext cx="5791200" cy="1588"/>
          </a:xfrm>
          <a:prstGeom prst="line">
            <a:avLst/>
          </a:prstGeom>
        </p:spPr>
        <p:style>
          <a:lnRef idx="2">
            <a:schemeClr val="accent4"/>
          </a:lnRef>
          <a:fillRef idx="0">
            <a:schemeClr val="accent4"/>
          </a:fillRef>
          <a:effectRef idx="1">
            <a:schemeClr val="accent4"/>
          </a:effectRef>
          <a:fontRef idx="minor">
            <a:schemeClr val="tx1"/>
          </a:fontRef>
        </p:style>
      </p:cxnSp>
      <p:cxnSp>
        <p:nvCxnSpPr>
          <p:cNvPr id="13" name="Straight Connector 12"/>
          <p:cNvCxnSpPr/>
          <p:nvPr/>
        </p:nvCxnSpPr>
        <p:spPr>
          <a:xfrm>
            <a:off x="762000" y="4876800"/>
            <a:ext cx="5791200" cy="1588"/>
          </a:xfrm>
          <a:prstGeom prst="line">
            <a:avLst/>
          </a:prstGeom>
        </p:spPr>
        <p:style>
          <a:lnRef idx="2">
            <a:schemeClr val="accent4"/>
          </a:lnRef>
          <a:fillRef idx="0">
            <a:schemeClr val="accent4"/>
          </a:fillRef>
          <a:effectRef idx="1">
            <a:schemeClr val="accent4"/>
          </a:effectRef>
          <a:fontRef idx="minor">
            <a:schemeClr val="tx1"/>
          </a:fontRef>
        </p:style>
      </p:cxn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lstStyle/>
          <a:p>
            <a:pPr algn="ctr"/>
            <a:r>
              <a:rPr lang="en-US" dirty="0" smtClean="0"/>
              <a:t>Object Finalization</a:t>
            </a:r>
            <a:endParaRPr lang="en-US" dirty="0"/>
          </a:p>
        </p:txBody>
      </p:sp>
      <p:sp>
        <p:nvSpPr>
          <p:cNvPr id="3" name="Content Placeholder 2"/>
          <p:cNvSpPr>
            <a:spLocks noGrp="1"/>
          </p:cNvSpPr>
          <p:nvPr>
            <p:ph idx="1"/>
          </p:nvPr>
        </p:nvSpPr>
        <p:spPr>
          <a:xfrm>
            <a:off x="457200" y="1371600"/>
            <a:ext cx="8229600" cy="4876800"/>
          </a:xfrm>
        </p:spPr>
        <p:txBody>
          <a:bodyPr>
            <a:normAutofit fontScale="92500"/>
          </a:bodyPr>
          <a:lstStyle/>
          <a:p>
            <a:r>
              <a:rPr lang="en-US" dirty="0" smtClean="0"/>
              <a:t>Objects can have resources associated with them.</a:t>
            </a:r>
          </a:p>
          <a:p>
            <a:r>
              <a:rPr lang="en-US" dirty="0" smtClean="0"/>
              <a:t>It is their responsibility to free the resources.</a:t>
            </a:r>
          </a:p>
          <a:p>
            <a:r>
              <a:rPr lang="en-US" dirty="0" smtClean="0"/>
              <a:t>The finalize() , is declared in Object class and is call by garbage collector  once , just before destroying the object.</a:t>
            </a:r>
          </a:p>
          <a:p>
            <a:r>
              <a:rPr lang="en-US" dirty="0" smtClean="0"/>
              <a:t>An object can take any last action using this method just before its area is reclaimed by the garbage collector</a:t>
            </a:r>
          </a:p>
          <a:p>
            <a:r>
              <a:rPr lang="en-US" dirty="0" smtClean="0"/>
              <a:t>The finalize () method can also be used to make an object accessible again.</a:t>
            </a:r>
          </a:p>
          <a:p>
            <a:r>
              <a:rPr lang="en-US" dirty="0" smtClean="0"/>
              <a:t>The </a:t>
            </a:r>
            <a:r>
              <a:rPr lang="en-US" dirty="0" err="1" smtClean="0"/>
              <a:t>finalizer</a:t>
            </a:r>
            <a:r>
              <a:rPr lang="en-US" dirty="0" smtClean="0"/>
              <a:t> in the sub-class should call the </a:t>
            </a:r>
            <a:r>
              <a:rPr lang="en-US" dirty="0" err="1" smtClean="0"/>
              <a:t>finalizer</a:t>
            </a:r>
            <a:r>
              <a:rPr lang="en-US" dirty="0" smtClean="0"/>
              <a:t> of its super-class as its last action , because unlike constructor </a:t>
            </a:r>
            <a:r>
              <a:rPr lang="en-US" dirty="0" err="1" smtClean="0"/>
              <a:t>finalizer</a:t>
            </a:r>
            <a:r>
              <a:rPr lang="en-US" dirty="0" smtClean="0"/>
              <a:t> are not chained. </a:t>
            </a:r>
          </a:p>
          <a:p>
            <a:endParaRPr lang="en-US" dirty="0" smtClean="0"/>
          </a:p>
          <a:p>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fontScale="92500" lnSpcReduction="20000"/>
          </a:bodyPr>
          <a:lstStyle/>
          <a:p>
            <a:r>
              <a:rPr lang="en-US" dirty="0" smtClean="0"/>
              <a:t>The </a:t>
            </a:r>
            <a:r>
              <a:rPr lang="en-US" b="1" dirty="0" smtClean="0"/>
              <a:t>Object</a:t>
            </a:r>
            <a:r>
              <a:rPr lang="en-US" dirty="0" smtClean="0"/>
              <a:t> finalize method performs no actions but it may be overridden by any class </a:t>
            </a:r>
          </a:p>
          <a:p>
            <a:r>
              <a:rPr lang="en-US" dirty="0" smtClean="0"/>
              <a:t>Normally it should be overridden to clean-up non-Java resources  </a:t>
            </a:r>
            <a:r>
              <a:rPr lang="en-US" dirty="0" err="1" smtClean="0"/>
              <a:t>i.e</a:t>
            </a:r>
            <a:r>
              <a:rPr lang="en-US" dirty="0" smtClean="0"/>
              <a:t> .closing a file </a:t>
            </a:r>
          </a:p>
          <a:p>
            <a:r>
              <a:rPr lang="en-US" dirty="0" smtClean="0"/>
              <a:t>if </a:t>
            </a:r>
            <a:r>
              <a:rPr lang="en-US" dirty="0" err="1" smtClean="0"/>
              <a:t>overridding</a:t>
            </a:r>
            <a:r>
              <a:rPr lang="en-US" dirty="0" smtClean="0"/>
              <a:t> finalize() it is good programming practice to use a </a:t>
            </a:r>
            <a:r>
              <a:rPr lang="en-US" b="1" dirty="0" smtClean="0"/>
              <a:t>try-catch-finally</a:t>
            </a:r>
            <a:r>
              <a:rPr lang="en-US" dirty="0" smtClean="0"/>
              <a:t> statement and to always call </a:t>
            </a:r>
            <a:r>
              <a:rPr lang="en-US" b="1" dirty="0" err="1" smtClean="0"/>
              <a:t>super.finalize</a:t>
            </a:r>
            <a:r>
              <a:rPr lang="en-US" b="1" dirty="0" smtClean="0"/>
              <a:t>()</a:t>
            </a:r>
            <a:r>
              <a:rPr lang="en-US" dirty="0" smtClean="0"/>
              <a:t>. </a:t>
            </a:r>
          </a:p>
          <a:p>
            <a:r>
              <a:rPr lang="en-US" dirty="0" smtClean="0"/>
              <a:t>This is a </a:t>
            </a:r>
            <a:r>
              <a:rPr lang="en-US" dirty="0" err="1" smtClean="0"/>
              <a:t>saftey</a:t>
            </a:r>
            <a:r>
              <a:rPr lang="en-US" dirty="0" smtClean="0"/>
              <a:t> measure to ensure you do not inadvertently miss closing a resource used by the objects calling class </a:t>
            </a:r>
          </a:p>
          <a:p>
            <a:pPr>
              <a:buNone/>
            </a:pPr>
            <a:r>
              <a:rPr lang="en-US" sz="1900" dirty="0" smtClean="0">
                <a:solidFill>
                  <a:srgbClr val="C00000"/>
                </a:solidFill>
                <a:latin typeface="Courier New" pitchFamily="49" charset="0"/>
                <a:cs typeface="Times New Roman" pitchFamily="18" charset="0"/>
              </a:rPr>
              <a:t>   protected void finalize() throws </a:t>
            </a:r>
            <a:r>
              <a:rPr lang="en-US" sz="1900" dirty="0" err="1" smtClean="0">
                <a:solidFill>
                  <a:srgbClr val="C00000"/>
                </a:solidFill>
                <a:latin typeface="Courier New" pitchFamily="49" charset="0"/>
                <a:cs typeface="Times New Roman" pitchFamily="18" charset="0"/>
              </a:rPr>
              <a:t>Throwable</a:t>
            </a:r>
            <a:endParaRPr lang="en-US" sz="1900" dirty="0" smtClean="0">
              <a:solidFill>
                <a:srgbClr val="C00000"/>
              </a:solidFill>
              <a:latin typeface="Courier New" pitchFamily="49" charset="0"/>
              <a:cs typeface="Times New Roman" pitchFamily="18" charset="0"/>
            </a:endParaRPr>
          </a:p>
          <a:p>
            <a:pPr>
              <a:buNone/>
            </a:pPr>
            <a:r>
              <a:rPr lang="en-US" sz="1900" dirty="0" smtClean="0">
                <a:solidFill>
                  <a:srgbClr val="C00000"/>
                </a:solidFill>
                <a:latin typeface="Courier New" pitchFamily="49" charset="0"/>
                <a:cs typeface="Times New Roman" pitchFamily="18" charset="0"/>
              </a:rPr>
              <a:t>     { try </a:t>
            </a:r>
          </a:p>
          <a:p>
            <a:pPr>
              <a:buNone/>
            </a:pPr>
            <a:r>
              <a:rPr lang="en-US" sz="1900" dirty="0" smtClean="0">
                <a:solidFill>
                  <a:srgbClr val="C00000"/>
                </a:solidFill>
                <a:latin typeface="Courier New" pitchFamily="49" charset="0"/>
                <a:cs typeface="Times New Roman" pitchFamily="18" charset="0"/>
              </a:rPr>
              <a:t>			{ close(); // close open files }</a:t>
            </a:r>
          </a:p>
          <a:p>
            <a:pPr>
              <a:buNone/>
            </a:pPr>
            <a:r>
              <a:rPr lang="en-US" sz="1900" dirty="0" smtClean="0">
                <a:solidFill>
                  <a:srgbClr val="C00000"/>
                </a:solidFill>
                <a:latin typeface="Courier New" pitchFamily="49" charset="0"/>
                <a:cs typeface="Times New Roman" pitchFamily="18" charset="0"/>
              </a:rPr>
              <a:t> 		finally { </a:t>
            </a:r>
            <a:r>
              <a:rPr lang="en-US" sz="1900" dirty="0" err="1" smtClean="0">
                <a:solidFill>
                  <a:srgbClr val="C00000"/>
                </a:solidFill>
                <a:latin typeface="Courier New" pitchFamily="49" charset="0"/>
                <a:cs typeface="Times New Roman" pitchFamily="18" charset="0"/>
              </a:rPr>
              <a:t>super.finalize</a:t>
            </a:r>
            <a:r>
              <a:rPr lang="en-US" sz="1900" dirty="0" smtClean="0">
                <a:solidFill>
                  <a:srgbClr val="C00000"/>
                </a:solidFill>
                <a:latin typeface="Courier New" pitchFamily="49" charset="0"/>
                <a:cs typeface="Times New Roman" pitchFamily="18" charset="0"/>
              </a:rPr>
              <a:t>(); }</a:t>
            </a:r>
          </a:p>
          <a:p>
            <a:pPr>
              <a:buNone/>
            </a:pPr>
            <a:r>
              <a:rPr lang="en-US" sz="1900" dirty="0" smtClean="0">
                <a:solidFill>
                  <a:srgbClr val="C00000"/>
                </a:solidFill>
                <a:latin typeface="Courier New" pitchFamily="49" charset="0"/>
                <a:cs typeface="Times New Roman" pitchFamily="18" charset="0"/>
              </a:rPr>
              <a:t>	   } </a:t>
            </a:r>
          </a:p>
          <a:p>
            <a:r>
              <a:rPr lang="en-US" dirty="0" smtClean="0"/>
              <a:t>Any </a:t>
            </a:r>
            <a:r>
              <a:rPr lang="en-US" b="1" dirty="0" smtClean="0"/>
              <a:t>exception</a:t>
            </a:r>
            <a:r>
              <a:rPr lang="en-US" dirty="0" smtClean="0"/>
              <a:t> thrown by </a:t>
            </a:r>
            <a:r>
              <a:rPr lang="en-US" b="1" dirty="0" smtClean="0"/>
              <a:t>finalize()</a:t>
            </a:r>
            <a:r>
              <a:rPr lang="en-US" dirty="0" smtClean="0"/>
              <a:t> during garbage collection halts the finalization but is otherwise </a:t>
            </a:r>
            <a:r>
              <a:rPr lang="en-US" b="1" dirty="0" smtClean="0"/>
              <a:t>ignored</a:t>
            </a:r>
            <a:r>
              <a:rPr lang="en-US" dirty="0" smtClean="0"/>
              <a:t> </a:t>
            </a:r>
          </a:p>
          <a:p>
            <a:r>
              <a:rPr lang="en-US" b="1" dirty="0" smtClean="0"/>
              <a:t>finalize()</a:t>
            </a:r>
            <a:r>
              <a:rPr lang="en-US" dirty="0" smtClean="0"/>
              <a:t> is </a:t>
            </a:r>
            <a:r>
              <a:rPr lang="en-US" b="1" dirty="0" smtClean="0"/>
              <a:t>never run more than once</a:t>
            </a:r>
            <a:r>
              <a:rPr lang="en-US" dirty="0" smtClean="0"/>
              <a:t> on any object. </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ultra-super-</a:t>
            </a:r>
            <a:r>
              <a:rPr lang="en-US" dirty="0" err="1" smtClean="0"/>
              <a:t>megaclass</a:t>
            </a:r>
            <a:r>
              <a:rPr lang="en-US" dirty="0" smtClean="0"/>
              <a:t> Object</a:t>
            </a:r>
            <a:endParaRPr lang="en-US" dirty="0"/>
          </a:p>
        </p:txBody>
      </p:sp>
      <p:sp>
        <p:nvSpPr>
          <p:cNvPr id="3" name="Content Placeholder 2"/>
          <p:cNvSpPr>
            <a:spLocks noGrp="1"/>
          </p:cNvSpPr>
          <p:nvPr>
            <p:ph idx="1"/>
          </p:nvPr>
        </p:nvSpPr>
        <p:spPr>
          <a:xfrm>
            <a:off x="457200" y="990600"/>
            <a:ext cx="8229600" cy="5867400"/>
          </a:xfrm>
        </p:spPr>
        <p:txBody>
          <a:bodyPr>
            <a:normAutofit fontScale="85000" lnSpcReduction="10000"/>
          </a:bodyPr>
          <a:lstStyle/>
          <a:p>
            <a:r>
              <a:rPr lang="en-US" dirty="0" smtClean="0"/>
              <a:t>The Object class sits at the top of the class hierarchy tree in the Java development environment. </a:t>
            </a:r>
          </a:p>
          <a:p>
            <a:r>
              <a:rPr lang="en-US" dirty="0" smtClean="0"/>
              <a:t>Every class in the Java system is a descendent (direct or indirect) of the Object class. </a:t>
            </a:r>
          </a:p>
          <a:p>
            <a:r>
              <a:rPr lang="en-US" dirty="0" smtClean="0"/>
              <a:t>The Object class defines the basic state and behavior that all objects must have, such as the ability to compare oneself to another object, to convert to a string, to wait on a condition variable, to notify other objects that a condition variable has changed, and to return the object's class. </a:t>
            </a:r>
          </a:p>
          <a:p>
            <a:endParaRPr lang="en-US" dirty="0" smtClean="0"/>
          </a:p>
          <a:p>
            <a:pPr>
              <a:buNone/>
            </a:pPr>
            <a:r>
              <a:rPr lang="en-US" b="1" dirty="0" smtClean="0"/>
              <a:t>  (1)</a:t>
            </a:r>
            <a:r>
              <a:rPr lang="en-US" b="1" u="sng" dirty="0" err="1" smtClean="0"/>
              <a:t>boolean</a:t>
            </a:r>
            <a:r>
              <a:rPr lang="en-US" b="1" u="sng" dirty="0" smtClean="0"/>
              <a:t> equals(Object):-</a:t>
            </a:r>
          </a:p>
          <a:p>
            <a:r>
              <a:rPr lang="en-US" dirty="0" smtClean="0"/>
              <a:t>Use the equals to compare two objects for equality. This method returns true if the objects are equal, false otherwise. Note that equality does not mean that the objects are the same object.</a:t>
            </a:r>
            <a:endParaRPr lang="en-US" b="1" dirty="0" smtClean="0"/>
          </a:p>
          <a:p>
            <a:pPr>
              <a:buNone/>
            </a:pPr>
            <a:r>
              <a:rPr lang="en-US" sz="2100" dirty="0" smtClean="0">
                <a:solidFill>
                  <a:srgbClr val="C00000"/>
                </a:solidFill>
                <a:latin typeface="Courier New" pitchFamily="49" charset="0"/>
                <a:cs typeface="Times New Roman" pitchFamily="18" charset="0"/>
              </a:rPr>
              <a:t>           Integer one = new Integer(1); </a:t>
            </a:r>
          </a:p>
          <a:p>
            <a:pPr>
              <a:buNone/>
            </a:pPr>
            <a:r>
              <a:rPr lang="en-US" sz="2100" dirty="0" smtClean="0">
                <a:solidFill>
                  <a:srgbClr val="C00000"/>
                </a:solidFill>
                <a:latin typeface="Courier New" pitchFamily="49" charset="0"/>
                <a:cs typeface="Times New Roman" pitchFamily="18" charset="0"/>
              </a:rPr>
              <a:t>           </a:t>
            </a:r>
            <a:r>
              <a:rPr lang="en-US" sz="2100" dirty="0" err="1" smtClean="0">
                <a:solidFill>
                  <a:srgbClr val="C00000"/>
                </a:solidFill>
                <a:latin typeface="Courier New" pitchFamily="49" charset="0"/>
                <a:cs typeface="Times New Roman" pitchFamily="18" charset="0"/>
              </a:rPr>
              <a:t>anotherOne</a:t>
            </a:r>
            <a:r>
              <a:rPr lang="en-US" sz="2100" dirty="0" smtClean="0">
                <a:solidFill>
                  <a:srgbClr val="C00000"/>
                </a:solidFill>
                <a:latin typeface="Courier New" pitchFamily="49" charset="0"/>
                <a:cs typeface="Times New Roman" pitchFamily="18" charset="0"/>
              </a:rPr>
              <a:t> = new Integer(1); </a:t>
            </a:r>
          </a:p>
          <a:p>
            <a:pPr>
              <a:buNone/>
            </a:pPr>
            <a:r>
              <a:rPr lang="en-US" sz="2100" dirty="0" smtClean="0">
                <a:solidFill>
                  <a:srgbClr val="C00000"/>
                </a:solidFill>
                <a:latin typeface="Courier New" pitchFamily="49" charset="0"/>
                <a:cs typeface="Times New Roman" pitchFamily="18" charset="0"/>
              </a:rPr>
              <a:t>           if (</a:t>
            </a:r>
            <a:r>
              <a:rPr lang="en-US" sz="2100" dirty="0" err="1" smtClean="0">
                <a:solidFill>
                  <a:srgbClr val="C00000"/>
                </a:solidFill>
                <a:latin typeface="Courier New" pitchFamily="49" charset="0"/>
                <a:cs typeface="Times New Roman" pitchFamily="18" charset="0"/>
              </a:rPr>
              <a:t>one.equals</a:t>
            </a:r>
            <a:r>
              <a:rPr lang="en-US" sz="2100" dirty="0" smtClean="0">
                <a:solidFill>
                  <a:srgbClr val="C00000"/>
                </a:solidFill>
                <a:latin typeface="Courier New" pitchFamily="49" charset="0"/>
                <a:cs typeface="Times New Roman" pitchFamily="18" charset="0"/>
              </a:rPr>
              <a:t>(</a:t>
            </a:r>
            <a:r>
              <a:rPr lang="en-US" sz="2100" dirty="0" err="1" smtClean="0">
                <a:solidFill>
                  <a:srgbClr val="C00000"/>
                </a:solidFill>
                <a:latin typeface="Courier New" pitchFamily="49" charset="0"/>
                <a:cs typeface="Times New Roman" pitchFamily="18" charset="0"/>
              </a:rPr>
              <a:t>anotherOne</a:t>
            </a:r>
            <a:r>
              <a:rPr lang="en-US" sz="2100" dirty="0" smtClean="0">
                <a:solidFill>
                  <a:srgbClr val="C00000"/>
                </a:solidFill>
                <a:latin typeface="Courier New" pitchFamily="49" charset="0"/>
                <a:cs typeface="Times New Roman" pitchFamily="18" charset="0"/>
              </a:rPr>
              <a:t>)) </a:t>
            </a:r>
          </a:p>
          <a:p>
            <a:pPr>
              <a:buNone/>
            </a:pPr>
            <a:r>
              <a:rPr lang="en-US" sz="2100" dirty="0" smtClean="0">
                <a:solidFill>
                  <a:srgbClr val="C00000"/>
                </a:solidFill>
                <a:latin typeface="Courier New" pitchFamily="49" charset="0"/>
                <a:cs typeface="Times New Roman" pitchFamily="18" charset="0"/>
              </a:rPr>
              <a:t>           </a:t>
            </a:r>
            <a:r>
              <a:rPr lang="en-US" sz="2100" dirty="0" err="1" smtClean="0">
                <a:solidFill>
                  <a:srgbClr val="C00000"/>
                </a:solidFill>
                <a:latin typeface="Courier New" pitchFamily="49" charset="0"/>
                <a:cs typeface="Times New Roman" pitchFamily="18" charset="0"/>
              </a:rPr>
              <a:t>System.out.println</a:t>
            </a:r>
            <a:r>
              <a:rPr lang="en-US" sz="2100" dirty="0" smtClean="0">
                <a:solidFill>
                  <a:srgbClr val="C00000"/>
                </a:solidFill>
                <a:latin typeface="Courier New" pitchFamily="49" charset="0"/>
                <a:cs typeface="Times New Roman" pitchFamily="18" charset="0"/>
              </a:rPr>
              <a:t>("objects are equal");</a:t>
            </a:r>
          </a:p>
          <a:p>
            <a:endParaRPr lang="en-US" b="1" dirty="0" smtClean="0"/>
          </a:p>
          <a:p>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534400" cy="6324600"/>
          </a:xfrm>
        </p:spPr>
        <p:txBody>
          <a:bodyPr>
            <a:normAutofit lnSpcReduction="10000"/>
          </a:bodyPr>
          <a:lstStyle/>
          <a:p>
            <a:pPr>
              <a:buNone/>
            </a:pPr>
            <a:r>
              <a:rPr lang="en-US" b="1" u="sng" dirty="0" smtClean="0"/>
              <a:t>(2)final Class </a:t>
            </a:r>
            <a:r>
              <a:rPr lang="en-US" b="1" u="sng" dirty="0" err="1" smtClean="0"/>
              <a:t>getClass</a:t>
            </a:r>
            <a:r>
              <a:rPr lang="en-US" b="1" u="sng" dirty="0" smtClean="0"/>
              <a:t>():-</a:t>
            </a:r>
          </a:p>
          <a:p>
            <a:pPr>
              <a:buNone/>
            </a:pPr>
            <a:r>
              <a:rPr lang="en-US" dirty="0" smtClean="0"/>
              <a:t>The </a:t>
            </a:r>
            <a:r>
              <a:rPr lang="en-US" dirty="0" err="1" smtClean="0"/>
              <a:t>getClass</a:t>
            </a:r>
            <a:r>
              <a:rPr lang="en-US" dirty="0" smtClean="0"/>
              <a:t> method is a final method (cannot be overridden) that returns a runtime representation of the class of this object. This method returns a Class object.</a:t>
            </a:r>
          </a:p>
          <a:p>
            <a:pPr>
              <a:buNone/>
            </a:pPr>
            <a:r>
              <a:rPr lang="en-US" sz="1900" dirty="0" smtClean="0">
                <a:solidFill>
                  <a:srgbClr val="C00000"/>
                </a:solidFill>
                <a:latin typeface="Courier New" pitchFamily="49" charset="0"/>
                <a:cs typeface="Times New Roman" pitchFamily="18" charset="0"/>
              </a:rPr>
              <a:t>void </a:t>
            </a:r>
            <a:r>
              <a:rPr lang="en-US" sz="1900" dirty="0" err="1" smtClean="0">
                <a:solidFill>
                  <a:srgbClr val="C00000"/>
                </a:solidFill>
                <a:latin typeface="Courier New" pitchFamily="49" charset="0"/>
                <a:cs typeface="Times New Roman" pitchFamily="18" charset="0"/>
              </a:rPr>
              <a:t>PrintClassName</a:t>
            </a:r>
            <a:r>
              <a:rPr lang="en-US" sz="1900" dirty="0" smtClean="0">
                <a:solidFill>
                  <a:srgbClr val="C00000"/>
                </a:solidFill>
                <a:latin typeface="Courier New" pitchFamily="49" charset="0"/>
                <a:cs typeface="Times New Roman" pitchFamily="18" charset="0"/>
              </a:rPr>
              <a:t>(Object </a:t>
            </a:r>
            <a:r>
              <a:rPr lang="en-US" sz="1900" dirty="0" err="1" smtClean="0">
                <a:solidFill>
                  <a:srgbClr val="C00000"/>
                </a:solidFill>
                <a:latin typeface="Courier New" pitchFamily="49" charset="0"/>
                <a:cs typeface="Times New Roman" pitchFamily="18" charset="0"/>
              </a:rPr>
              <a:t>obj</a:t>
            </a:r>
            <a:r>
              <a:rPr lang="en-US" sz="1900" dirty="0" smtClean="0">
                <a:solidFill>
                  <a:srgbClr val="C00000"/>
                </a:solidFill>
                <a:latin typeface="Courier New" pitchFamily="49" charset="0"/>
                <a:cs typeface="Times New Roman" pitchFamily="18" charset="0"/>
              </a:rPr>
              <a:t>) { </a:t>
            </a:r>
            <a:r>
              <a:rPr lang="en-US" sz="1900" dirty="0" err="1" smtClean="0">
                <a:solidFill>
                  <a:srgbClr val="C00000"/>
                </a:solidFill>
                <a:latin typeface="Courier New" pitchFamily="49" charset="0"/>
                <a:cs typeface="Times New Roman" pitchFamily="18" charset="0"/>
              </a:rPr>
              <a:t>System.out.println</a:t>
            </a:r>
            <a:r>
              <a:rPr lang="en-US" sz="1900" dirty="0" smtClean="0">
                <a:solidFill>
                  <a:srgbClr val="C00000"/>
                </a:solidFill>
                <a:latin typeface="Courier New" pitchFamily="49" charset="0"/>
                <a:cs typeface="Times New Roman" pitchFamily="18" charset="0"/>
              </a:rPr>
              <a:t>("The Object's class is " + </a:t>
            </a:r>
            <a:r>
              <a:rPr lang="en-US" sz="1900" dirty="0" err="1" smtClean="0">
                <a:solidFill>
                  <a:srgbClr val="C00000"/>
                </a:solidFill>
                <a:latin typeface="Courier New" pitchFamily="49" charset="0"/>
                <a:cs typeface="Times New Roman" pitchFamily="18" charset="0"/>
              </a:rPr>
              <a:t>obj.get</a:t>
            </a:r>
            <a:endParaRPr lang="en-US" sz="1900" dirty="0" smtClean="0">
              <a:solidFill>
                <a:srgbClr val="C00000"/>
              </a:solidFill>
              <a:latin typeface="Courier New" pitchFamily="49" charset="0"/>
              <a:cs typeface="Times New Roman" pitchFamily="18" charset="0"/>
            </a:endParaRPr>
          </a:p>
          <a:p>
            <a:pPr>
              <a:buNone/>
            </a:pPr>
            <a:r>
              <a:rPr lang="en-US" sz="1900" dirty="0" smtClean="0">
                <a:solidFill>
                  <a:srgbClr val="C00000"/>
                </a:solidFill>
                <a:latin typeface="Courier New" pitchFamily="49" charset="0"/>
                <a:cs typeface="Times New Roman" pitchFamily="18" charset="0"/>
              </a:rPr>
              <a:t>Class().</a:t>
            </a:r>
            <a:r>
              <a:rPr lang="en-US" sz="1900" dirty="0" err="1" smtClean="0">
                <a:solidFill>
                  <a:srgbClr val="C00000"/>
                </a:solidFill>
                <a:latin typeface="Courier New" pitchFamily="49" charset="0"/>
                <a:cs typeface="Times New Roman" pitchFamily="18" charset="0"/>
              </a:rPr>
              <a:t>getName</a:t>
            </a:r>
            <a:r>
              <a:rPr lang="en-US" sz="1900" dirty="0" smtClean="0">
                <a:solidFill>
                  <a:srgbClr val="C00000"/>
                </a:solidFill>
                <a:latin typeface="Courier New" pitchFamily="49" charset="0"/>
                <a:cs typeface="Times New Roman" pitchFamily="18" charset="0"/>
              </a:rPr>
              <a:t>()); }</a:t>
            </a:r>
          </a:p>
          <a:p>
            <a:r>
              <a:rPr lang="en-US" sz="2000" b="1" u="sng" dirty="0" smtClean="0"/>
              <a:t>(3)String  </a:t>
            </a:r>
            <a:r>
              <a:rPr lang="en-US" sz="2000" b="1" u="sng" dirty="0" err="1" smtClean="0"/>
              <a:t>toString</a:t>
            </a:r>
            <a:r>
              <a:rPr lang="en-US" sz="2000" b="1" u="sng" dirty="0" smtClean="0"/>
              <a:t>():-</a:t>
            </a:r>
          </a:p>
          <a:p>
            <a:r>
              <a:rPr lang="en-US" sz="2000" dirty="0" smtClean="0"/>
              <a:t>Object's  </a:t>
            </a:r>
            <a:r>
              <a:rPr lang="en-US" sz="2000" dirty="0" err="1" smtClean="0"/>
              <a:t>toString</a:t>
            </a:r>
            <a:r>
              <a:rPr lang="en-US" sz="2000" dirty="0" smtClean="0"/>
              <a:t>  method returns a String representation of the object. We can use </a:t>
            </a:r>
            <a:r>
              <a:rPr lang="en-US" sz="2000" dirty="0" err="1" smtClean="0"/>
              <a:t>toString</a:t>
            </a:r>
            <a:r>
              <a:rPr lang="en-US" sz="2000" dirty="0" smtClean="0"/>
              <a:t> to display an object. </a:t>
            </a:r>
          </a:p>
          <a:p>
            <a:r>
              <a:rPr lang="en-US" sz="2000" dirty="0" smtClean="0"/>
              <a:t>For example, we could display a String representation of the current Thread like this: </a:t>
            </a:r>
            <a:r>
              <a:rPr lang="en-US" sz="1900" dirty="0" err="1" smtClean="0">
                <a:solidFill>
                  <a:srgbClr val="C00000"/>
                </a:solidFill>
                <a:latin typeface="Courier New" pitchFamily="49" charset="0"/>
                <a:cs typeface="Times New Roman" pitchFamily="18" charset="0"/>
              </a:rPr>
              <a:t>System.out.println</a:t>
            </a:r>
            <a:r>
              <a:rPr lang="en-US" sz="1900" dirty="0" smtClean="0">
                <a:solidFill>
                  <a:srgbClr val="C00000"/>
                </a:solidFill>
                <a:latin typeface="Courier New" pitchFamily="49" charset="0"/>
                <a:cs typeface="Times New Roman" pitchFamily="18" charset="0"/>
              </a:rPr>
              <a:t>(</a:t>
            </a:r>
            <a:r>
              <a:rPr lang="en-US" sz="1900" dirty="0" err="1" smtClean="0">
                <a:solidFill>
                  <a:srgbClr val="C00000"/>
                </a:solidFill>
                <a:latin typeface="Courier New" pitchFamily="49" charset="0"/>
                <a:cs typeface="Times New Roman" pitchFamily="18" charset="0"/>
              </a:rPr>
              <a:t>Thread.currentThread</a:t>
            </a:r>
            <a:r>
              <a:rPr lang="en-US" sz="1900" dirty="0" smtClean="0">
                <a:solidFill>
                  <a:srgbClr val="C00000"/>
                </a:solidFill>
                <a:latin typeface="Courier New" pitchFamily="49" charset="0"/>
                <a:cs typeface="Times New Roman" pitchFamily="18" charset="0"/>
              </a:rPr>
              <a:t>().</a:t>
            </a:r>
            <a:r>
              <a:rPr lang="en-US" sz="1900" dirty="0" err="1" smtClean="0">
                <a:solidFill>
                  <a:srgbClr val="C00000"/>
                </a:solidFill>
                <a:latin typeface="Courier New" pitchFamily="49" charset="0"/>
                <a:cs typeface="Times New Roman" pitchFamily="18" charset="0"/>
              </a:rPr>
              <a:t>toString</a:t>
            </a:r>
            <a:r>
              <a:rPr lang="en-US" sz="1900" dirty="0" smtClean="0">
                <a:solidFill>
                  <a:srgbClr val="C00000"/>
                </a:solidFill>
                <a:latin typeface="Courier New" pitchFamily="49" charset="0"/>
                <a:cs typeface="Times New Roman" pitchFamily="18" charset="0"/>
              </a:rPr>
              <a:t>());</a:t>
            </a:r>
          </a:p>
          <a:p>
            <a:r>
              <a:rPr lang="en-US" sz="2000" dirty="0" smtClean="0"/>
              <a:t>The String representation for an object is entirely dependent on the object. The String representation of an Integer object is the integer value displayed as text. </a:t>
            </a:r>
          </a:p>
          <a:p>
            <a:r>
              <a:rPr lang="en-US" sz="2000" dirty="0" smtClean="0"/>
              <a:t>The String representation of a Thread object contains various attributes about the thread, such as its name and priority</a:t>
            </a:r>
            <a:r>
              <a:rPr lang="en-US" sz="1900" dirty="0" smtClean="0">
                <a:solidFill>
                  <a:srgbClr val="C00000"/>
                </a:solidFill>
                <a:latin typeface="Courier New" pitchFamily="49" charset="0"/>
                <a:cs typeface="Times New Roman" pitchFamily="18" charset="0"/>
              </a:rPr>
              <a:t> .</a:t>
            </a:r>
          </a:p>
          <a:p>
            <a:pPr>
              <a:buNone/>
            </a:pPr>
            <a:r>
              <a:rPr lang="en-US" sz="1900" dirty="0" smtClean="0">
                <a:solidFill>
                  <a:srgbClr val="C00000"/>
                </a:solidFill>
                <a:latin typeface="Courier New" pitchFamily="49" charset="0"/>
                <a:cs typeface="Times New Roman" pitchFamily="18" charset="0"/>
              </a:rPr>
              <a:t>                Thread[main,5,main]</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9144000" cy="5791200"/>
          </a:xfrm>
        </p:spPr>
        <p:txBody>
          <a:bodyPr/>
          <a:lstStyle/>
          <a:p>
            <a:r>
              <a:rPr lang="en-US" dirty="0" smtClean="0"/>
              <a:t>(4) </a:t>
            </a:r>
            <a:r>
              <a:rPr lang="en-US" dirty="0" err="1" smtClean="0"/>
              <a:t>int</a:t>
            </a:r>
            <a:r>
              <a:rPr lang="en-US" dirty="0" smtClean="0"/>
              <a:t> </a:t>
            </a:r>
            <a:r>
              <a:rPr lang="en-US" dirty="0" err="1" smtClean="0"/>
              <a:t>hashCode</a:t>
            </a:r>
            <a:r>
              <a:rPr lang="en-US" dirty="0" smtClean="0"/>
              <a:t>():-</a:t>
            </a:r>
          </a:p>
          <a:p>
            <a:r>
              <a:rPr lang="en-US" dirty="0" smtClean="0"/>
              <a:t>This method returns unique id for an object. It is used in collections.</a:t>
            </a:r>
          </a:p>
          <a:p>
            <a:pPr>
              <a:buNone/>
            </a:pPr>
            <a:r>
              <a:rPr lang="en-US" dirty="0" smtClean="0"/>
              <a:t>(</a:t>
            </a:r>
            <a:r>
              <a:rPr lang="en-US" sz="2400" dirty="0" smtClean="0"/>
              <a:t>5)</a:t>
            </a:r>
            <a:r>
              <a:rPr lang="en-US" sz="2400" u="sng" dirty="0" smtClean="0"/>
              <a:t>Protected Object clone() throws </a:t>
            </a:r>
            <a:r>
              <a:rPr lang="en-US" sz="2400" u="sng" dirty="0" err="1" smtClean="0"/>
              <a:t>CloneNotSupporyedException</a:t>
            </a:r>
            <a:r>
              <a:rPr lang="en-US" sz="2400" u="sng" dirty="0" smtClean="0"/>
              <a:t>:-</a:t>
            </a:r>
          </a:p>
          <a:p>
            <a:pPr>
              <a:buNone/>
            </a:pPr>
            <a:endParaRPr lang="en-US" sz="2400" u="sng" dirty="0" smtClean="0"/>
          </a:p>
          <a:p>
            <a:r>
              <a:rPr lang="en-US" sz="2400" dirty="0" smtClean="0"/>
              <a:t>clone() is a method in the Java programming language for object duplication. </a:t>
            </a:r>
          </a:p>
          <a:p>
            <a:r>
              <a:rPr lang="en-US" sz="2400" dirty="0" smtClean="0"/>
              <a:t>In Java, objects are manipulated through reference variables, and there is no operator for </a:t>
            </a:r>
            <a:r>
              <a:rPr lang="en-US" sz="2400" i="1" dirty="0" smtClean="0"/>
              <a:t>copying</a:t>
            </a:r>
            <a:r>
              <a:rPr lang="en-US" sz="2400" dirty="0" smtClean="0"/>
              <a:t> an object—the assignment operator duplicates the reference, not the object. </a:t>
            </a:r>
          </a:p>
          <a:p>
            <a:r>
              <a:rPr lang="en-US" sz="2400" dirty="0" smtClean="0"/>
              <a:t>The clone() method provides this missing functionality.</a:t>
            </a:r>
          </a:p>
          <a:p>
            <a:r>
              <a:rPr lang="en-US" sz="2400" dirty="0" smtClean="0"/>
              <a:t>The object to be clone must implement </a:t>
            </a:r>
            <a:r>
              <a:rPr lang="en-US" sz="2400" dirty="0" err="1" smtClean="0"/>
              <a:t>Clonable</a:t>
            </a:r>
            <a:r>
              <a:rPr lang="en-US" sz="2400" dirty="0" smtClean="0"/>
              <a:t> interface other wise will get exception.</a:t>
            </a:r>
            <a:endParaRPr lang="en-US" sz="2400"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534400" cy="685800"/>
          </a:xfrm>
        </p:spPr>
        <p:txBody>
          <a:bodyPr>
            <a:normAutofit fontScale="90000"/>
          </a:bodyPr>
          <a:lstStyle/>
          <a:p>
            <a:pPr algn="ct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Wrapper classes</a:t>
            </a:r>
            <a:endParaRPr lang="en-US" dirty="0"/>
          </a:p>
        </p:txBody>
      </p:sp>
      <p:sp>
        <p:nvSpPr>
          <p:cNvPr id="3" name="Content Placeholder 2"/>
          <p:cNvSpPr>
            <a:spLocks noGrp="1"/>
          </p:cNvSpPr>
          <p:nvPr>
            <p:ph idx="1"/>
          </p:nvPr>
        </p:nvSpPr>
        <p:spPr>
          <a:xfrm>
            <a:off x="457200" y="1143000"/>
            <a:ext cx="8229600" cy="5943600"/>
          </a:xfrm>
        </p:spPr>
        <p:txBody>
          <a:bodyPr>
            <a:normAutofit fontScale="85000" lnSpcReduction="20000"/>
          </a:bodyPr>
          <a:lstStyle/>
          <a:p>
            <a:r>
              <a:rPr lang="en-US" dirty="0" smtClean="0"/>
              <a:t>Corresponding to every primitive type , there is a class that represents the primitive values as an object.</a:t>
            </a:r>
          </a:p>
          <a:p>
            <a:r>
              <a:rPr lang="en-US" dirty="0" smtClean="0"/>
              <a:t>These are:</a:t>
            </a:r>
          </a:p>
          <a:p>
            <a:pPr>
              <a:buNone/>
            </a:pPr>
            <a:r>
              <a:rPr lang="en-US" dirty="0" smtClean="0"/>
              <a:t>  Byte , Short , Character , Integer , Float , Long , Double , Boolean , Void.</a:t>
            </a:r>
          </a:p>
          <a:p>
            <a:r>
              <a:rPr lang="en-US" dirty="0" smtClean="0"/>
              <a:t>The Void is non </a:t>
            </a:r>
            <a:r>
              <a:rPr lang="en-US" dirty="0" err="1" smtClean="0"/>
              <a:t>instanceable</a:t>
            </a:r>
            <a:r>
              <a:rPr lang="en-US" dirty="0" smtClean="0"/>
              <a:t> and represents the return type void.</a:t>
            </a:r>
          </a:p>
          <a:p>
            <a:r>
              <a:rPr lang="en-US" dirty="0" smtClean="0"/>
              <a:t>These classes(except </a:t>
            </a:r>
            <a:r>
              <a:rPr lang="en-US" dirty="0" err="1" smtClean="0"/>
              <a:t>charactor</a:t>
            </a:r>
            <a:r>
              <a:rPr lang="en-US" dirty="0" smtClean="0"/>
              <a:t>) provide two constructor to create object.</a:t>
            </a:r>
          </a:p>
          <a:p>
            <a:r>
              <a:rPr lang="en-US" dirty="0" smtClean="0"/>
              <a:t>Since java-5,the primitive values are implicitly converted to the wrapper types and the reverse .This is called </a:t>
            </a:r>
            <a:r>
              <a:rPr lang="en-US" dirty="0" err="1" smtClean="0"/>
              <a:t>autoboxing</a:t>
            </a:r>
            <a:r>
              <a:rPr lang="en-US" dirty="0" smtClean="0"/>
              <a:t> and </a:t>
            </a:r>
            <a:r>
              <a:rPr lang="en-US" dirty="0" err="1" smtClean="0"/>
              <a:t>unboxing</a:t>
            </a:r>
            <a:r>
              <a:rPr lang="en-US" dirty="0" smtClean="0"/>
              <a:t>.</a:t>
            </a:r>
          </a:p>
          <a:p>
            <a:r>
              <a:rPr lang="en-US" dirty="0" smtClean="0"/>
              <a:t>The numeric wrapper classes provide constant:</a:t>
            </a:r>
          </a:p>
          <a:p>
            <a:pPr>
              <a:buNone/>
            </a:pPr>
            <a:r>
              <a:rPr lang="en-US" sz="2200" dirty="0" smtClean="0">
                <a:solidFill>
                  <a:srgbClr val="C00000"/>
                </a:solidFill>
                <a:latin typeface="Courier New" pitchFamily="49" charset="0"/>
                <a:cs typeface="Times New Roman" pitchFamily="18" charset="0"/>
              </a:rPr>
              <a:t>     MIN_VALUE and MAX_VALUE</a:t>
            </a:r>
            <a:r>
              <a:rPr lang="en-US" dirty="0" smtClean="0"/>
              <a:t> to represent the corresponding primitive type.</a:t>
            </a:r>
          </a:p>
          <a:p>
            <a:r>
              <a:rPr lang="en-US" dirty="0" smtClean="0"/>
              <a:t>The numeric wrapper classes provide static method </a:t>
            </a:r>
            <a:r>
              <a:rPr lang="en-US" b="1" u="sng" dirty="0" err="1" smtClean="0"/>
              <a:t>parseX</a:t>
            </a:r>
            <a:r>
              <a:rPr lang="en-US" b="1" u="sng" dirty="0" smtClean="0"/>
              <a:t>() </a:t>
            </a:r>
            <a:r>
              <a:rPr lang="en-US" dirty="0" smtClean="0"/>
              <a:t>to convert the string values in corresponding primitive type.</a:t>
            </a:r>
          </a:p>
          <a:p>
            <a:r>
              <a:rPr lang="en-US" dirty="0" smtClean="0"/>
              <a:t>These method can throw-</a:t>
            </a:r>
            <a:r>
              <a:rPr lang="en-US" u="sng" dirty="0" err="1" smtClean="0"/>
              <a:t>NumberFormatException</a:t>
            </a:r>
            <a:r>
              <a:rPr lang="en-US" dirty="0" smtClean="0"/>
              <a:t>.</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8686800" cy="5943600"/>
          </a:xfrm>
        </p:spPr>
        <p:txBody>
          <a:bodyPr>
            <a:normAutofit fontScale="92500" lnSpcReduction="20000"/>
          </a:bodyPr>
          <a:lstStyle/>
          <a:p>
            <a:pPr>
              <a:buNone/>
            </a:pPr>
            <a:r>
              <a:rPr lang="en-US" dirty="0" smtClean="0"/>
              <a:t>            </a:t>
            </a:r>
          </a:p>
          <a:p>
            <a:pPr>
              <a:buNone/>
            </a:pPr>
            <a:r>
              <a:rPr lang="en-US" sz="2100" dirty="0" smtClean="0">
                <a:solidFill>
                  <a:srgbClr val="C00000"/>
                </a:solidFill>
                <a:latin typeface="Courier New" pitchFamily="49" charset="0"/>
                <a:cs typeface="Times New Roman" pitchFamily="18" charset="0"/>
              </a:rPr>
              <a:t>           Integer i1= new Integer(10);</a:t>
            </a:r>
          </a:p>
          <a:p>
            <a:pPr>
              <a:buNone/>
            </a:pPr>
            <a:r>
              <a:rPr lang="nn-NO" sz="2100" dirty="0" smtClean="0">
                <a:solidFill>
                  <a:srgbClr val="C00000"/>
                </a:solidFill>
                <a:latin typeface="Courier New" pitchFamily="49" charset="0"/>
                <a:cs typeface="Times New Roman" pitchFamily="18" charset="0"/>
              </a:rPr>
              <a:t>            Integer i2= new Integer("10");</a:t>
            </a:r>
          </a:p>
          <a:p>
            <a:pPr>
              <a:buNone/>
            </a:pPr>
            <a:endParaRPr lang="en-US" sz="2100" dirty="0" smtClean="0">
              <a:solidFill>
                <a:srgbClr val="C00000"/>
              </a:solidFill>
              <a:latin typeface="Courier New" pitchFamily="49" charset="0"/>
              <a:cs typeface="Times New Roman" pitchFamily="18" charset="0"/>
            </a:endParaRPr>
          </a:p>
          <a:p>
            <a:pPr>
              <a:buNone/>
            </a:pPr>
            <a:r>
              <a:rPr lang="en-US" sz="2100" dirty="0" smtClean="0">
                <a:solidFill>
                  <a:srgbClr val="C00000"/>
                </a:solidFill>
                <a:latin typeface="Courier New" pitchFamily="49" charset="0"/>
                <a:cs typeface="Times New Roman" pitchFamily="18" charset="0"/>
              </a:rPr>
              <a:t>            Integer i3=10;    //</a:t>
            </a:r>
            <a:r>
              <a:rPr lang="en-US" sz="2100" dirty="0" err="1" smtClean="0">
                <a:solidFill>
                  <a:srgbClr val="C00000"/>
                </a:solidFill>
                <a:latin typeface="Courier New" pitchFamily="49" charset="0"/>
                <a:cs typeface="Times New Roman" pitchFamily="18" charset="0"/>
              </a:rPr>
              <a:t>autoboxing</a:t>
            </a:r>
            <a:endParaRPr lang="en-US" sz="2100" dirty="0" smtClean="0">
              <a:solidFill>
                <a:srgbClr val="C00000"/>
              </a:solidFill>
              <a:latin typeface="Courier New" pitchFamily="49" charset="0"/>
              <a:cs typeface="Times New Roman" pitchFamily="18" charset="0"/>
            </a:endParaRPr>
          </a:p>
          <a:p>
            <a:pPr>
              <a:buNone/>
            </a:pPr>
            <a:r>
              <a:rPr lang="en-US" sz="2100" dirty="0" smtClean="0">
                <a:solidFill>
                  <a:srgbClr val="C00000"/>
                </a:solidFill>
                <a:latin typeface="Courier New" pitchFamily="49" charset="0"/>
                <a:cs typeface="Times New Roman" pitchFamily="18" charset="0"/>
              </a:rPr>
              <a:t>             </a:t>
            </a:r>
            <a:r>
              <a:rPr lang="en-US" sz="2100" dirty="0" err="1" smtClean="0">
                <a:solidFill>
                  <a:srgbClr val="C00000"/>
                </a:solidFill>
                <a:latin typeface="Courier New" pitchFamily="49" charset="0"/>
                <a:cs typeface="Times New Roman" pitchFamily="18" charset="0"/>
              </a:rPr>
              <a:t>int</a:t>
            </a:r>
            <a:r>
              <a:rPr lang="en-US" sz="2100" dirty="0" smtClean="0">
                <a:solidFill>
                  <a:srgbClr val="C00000"/>
                </a:solidFill>
                <a:latin typeface="Courier New" pitchFamily="49" charset="0"/>
                <a:cs typeface="Times New Roman" pitchFamily="18" charset="0"/>
              </a:rPr>
              <a:t> k=i3;       // </a:t>
            </a:r>
            <a:r>
              <a:rPr lang="en-US" sz="2100" dirty="0" err="1" smtClean="0">
                <a:solidFill>
                  <a:srgbClr val="C00000"/>
                </a:solidFill>
                <a:latin typeface="Courier New" pitchFamily="49" charset="0"/>
                <a:cs typeface="Times New Roman" pitchFamily="18" charset="0"/>
              </a:rPr>
              <a:t>unboxing</a:t>
            </a:r>
            <a:endParaRPr lang="en-US" sz="2100" dirty="0" smtClean="0">
              <a:solidFill>
                <a:srgbClr val="C00000"/>
              </a:solidFill>
              <a:latin typeface="Courier New" pitchFamily="49" charset="0"/>
              <a:cs typeface="Times New Roman" pitchFamily="18" charset="0"/>
            </a:endParaRPr>
          </a:p>
          <a:p>
            <a:pPr>
              <a:buNone/>
            </a:pPr>
            <a:endParaRPr lang="en-US" dirty="0" smtClean="0"/>
          </a:p>
          <a:p>
            <a:pPr>
              <a:buNone/>
            </a:pPr>
            <a:r>
              <a:rPr lang="en-US" dirty="0" smtClean="0"/>
              <a:t>Use of </a:t>
            </a:r>
            <a:r>
              <a:rPr lang="en-US" dirty="0" err="1" smtClean="0"/>
              <a:t>parseX</a:t>
            </a:r>
            <a:r>
              <a:rPr lang="en-US" dirty="0" smtClean="0"/>
              <a:t>()</a:t>
            </a:r>
          </a:p>
          <a:p>
            <a:pPr>
              <a:buNone/>
            </a:pPr>
            <a:endParaRPr lang="en-US" dirty="0" smtClean="0"/>
          </a:p>
          <a:p>
            <a:pPr>
              <a:buNone/>
            </a:pPr>
            <a:r>
              <a:rPr lang="en-US" sz="2100" dirty="0" smtClean="0">
                <a:solidFill>
                  <a:srgbClr val="C00000"/>
                </a:solidFill>
                <a:latin typeface="Courier New" pitchFamily="49" charset="0"/>
                <a:cs typeface="Times New Roman" pitchFamily="18" charset="0"/>
              </a:rPr>
              <a:t>                 </a:t>
            </a:r>
            <a:r>
              <a:rPr lang="en-US" sz="2100" dirty="0" err="1" smtClean="0">
                <a:solidFill>
                  <a:srgbClr val="C00000"/>
                </a:solidFill>
                <a:latin typeface="Courier New" pitchFamily="49" charset="0"/>
                <a:cs typeface="Times New Roman" pitchFamily="18" charset="0"/>
              </a:rPr>
              <a:t>int</a:t>
            </a:r>
            <a:r>
              <a:rPr lang="en-US" sz="2100" dirty="0" smtClean="0">
                <a:solidFill>
                  <a:srgbClr val="C00000"/>
                </a:solidFill>
                <a:latin typeface="Courier New" pitchFamily="49" charset="0"/>
                <a:cs typeface="Times New Roman" pitchFamily="18" charset="0"/>
              </a:rPr>
              <a:t> j= </a:t>
            </a:r>
            <a:r>
              <a:rPr lang="en-US" sz="2100" dirty="0" err="1" smtClean="0">
                <a:solidFill>
                  <a:srgbClr val="C00000"/>
                </a:solidFill>
                <a:latin typeface="Courier New" pitchFamily="49" charset="0"/>
                <a:cs typeface="Times New Roman" pitchFamily="18" charset="0"/>
              </a:rPr>
              <a:t>Integer.parseInt</a:t>
            </a:r>
            <a:r>
              <a:rPr lang="en-US" sz="2100" dirty="0" smtClean="0">
                <a:solidFill>
                  <a:srgbClr val="C00000"/>
                </a:solidFill>
                <a:latin typeface="Courier New" pitchFamily="49" charset="0"/>
                <a:cs typeface="Times New Roman" pitchFamily="18" charset="0"/>
              </a:rPr>
              <a:t>("40");</a:t>
            </a:r>
          </a:p>
          <a:p>
            <a:pPr>
              <a:buNone/>
            </a:pPr>
            <a:r>
              <a:rPr lang="en-US" sz="2100" dirty="0" smtClean="0">
                <a:solidFill>
                  <a:srgbClr val="C00000"/>
                </a:solidFill>
                <a:latin typeface="Courier New" pitchFamily="49" charset="0"/>
                <a:cs typeface="Times New Roman" pitchFamily="18" charset="0"/>
              </a:rPr>
              <a:t>                 double d= </a:t>
            </a:r>
            <a:r>
              <a:rPr lang="en-US" sz="2100" dirty="0" err="1" smtClean="0">
                <a:solidFill>
                  <a:srgbClr val="C00000"/>
                </a:solidFill>
                <a:latin typeface="Courier New" pitchFamily="49" charset="0"/>
                <a:cs typeface="Times New Roman" pitchFamily="18" charset="0"/>
              </a:rPr>
              <a:t>Double.parseDouble</a:t>
            </a:r>
            <a:r>
              <a:rPr lang="en-US" sz="2100" dirty="0" smtClean="0">
                <a:solidFill>
                  <a:srgbClr val="C00000"/>
                </a:solidFill>
                <a:latin typeface="Courier New" pitchFamily="49" charset="0"/>
                <a:cs typeface="Times New Roman" pitchFamily="18" charset="0"/>
              </a:rPr>
              <a:t>("2.3");</a:t>
            </a:r>
          </a:p>
          <a:p>
            <a:pPr>
              <a:buNone/>
            </a:pPr>
            <a:endParaRPr lang="en-US" i="1" dirty="0" smtClean="0"/>
          </a:p>
          <a:p>
            <a:pPr>
              <a:buNone/>
            </a:pPr>
            <a:r>
              <a:rPr lang="en-US" dirty="0" smtClean="0"/>
              <a:t>   </a:t>
            </a:r>
            <a:r>
              <a:rPr lang="en-US" sz="2100" dirty="0" err="1" smtClean="0">
                <a:solidFill>
                  <a:srgbClr val="C00000"/>
                </a:solidFill>
                <a:latin typeface="Courier New" pitchFamily="49" charset="0"/>
                <a:cs typeface="Times New Roman" pitchFamily="18" charset="0"/>
              </a:rPr>
              <a:t>int</a:t>
            </a:r>
            <a:r>
              <a:rPr lang="en-US" sz="2100" dirty="0" smtClean="0">
                <a:solidFill>
                  <a:srgbClr val="C00000"/>
                </a:solidFill>
                <a:latin typeface="Courier New" pitchFamily="49" charset="0"/>
                <a:cs typeface="Times New Roman" pitchFamily="18" charset="0"/>
              </a:rPr>
              <a:t> risky=</a:t>
            </a:r>
            <a:r>
              <a:rPr lang="en-US" sz="2100" dirty="0" err="1" smtClean="0">
                <a:solidFill>
                  <a:srgbClr val="C00000"/>
                </a:solidFill>
                <a:latin typeface="Courier New" pitchFamily="49" charset="0"/>
                <a:cs typeface="Times New Roman" pitchFamily="18" charset="0"/>
              </a:rPr>
              <a:t>Integer.parseInt</a:t>
            </a:r>
            <a:r>
              <a:rPr lang="en-US" sz="2100" dirty="0" smtClean="0">
                <a:solidFill>
                  <a:srgbClr val="C00000"/>
                </a:solidFill>
                <a:latin typeface="Courier New" pitchFamily="49" charset="0"/>
                <a:cs typeface="Times New Roman" pitchFamily="18" charset="0"/>
              </a:rPr>
              <a:t>("Abs");//</a:t>
            </a:r>
            <a:r>
              <a:rPr lang="en-US" sz="2100" dirty="0" err="1" smtClean="0">
                <a:solidFill>
                  <a:srgbClr val="C00000"/>
                </a:solidFill>
                <a:latin typeface="Courier New" pitchFamily="49" charset="0"/>
                <a:cs typeface="Times New Roman" pitchFamily="18" charset="0"/>
              </a:rPr>
              <a:t>NumberFormatException</a:t>
            </a:r>
            <a:endParaRPr lang="en-US" sz="2100" dirty="0" smtClean="0">
              <a:solidFill>
                <a:srgbClr val="C00000"/>
              </a:solidFill>
              <a:latin typeface="Courier New" pitchFamily="49" charset="0"/>
              <a:cs typeface="Times New Roman" pitchFamily="18" charset="0"/>
            </a:endParaRPr>
          </a:p>
          <a:p>
            <a:pPr>
              <a:buNone/>
            </a:pPr>
            <a:endParaRPr lang="en-US" i="1" dirty="0" smtClean="0"/>
          </a:p>
          <a:p>
            <a:pPr>
              <a:buNone/>
            </a:pPr>
            <a:r>
              <a:rPr lang="en-US" i="1" dirty="0" smtClean="0"/>
              <a:t>Use of constant</a:t>
            </a:r>
          </a:p>
          <a:p>
            <a:pPr>
              <a:buNone/>
            </a:pPr>
            <a:r>
              <a:rPr lang="en-US" sz="2100" dirty="0" smtClean="0">
                <a:solidFill>
                  <a:srgbClr val="C00000"/>
                </a:solidFill>
                <a:latin typeface="Courier New" pitchFamily="49" charset="0"/>
                <a:cs typeface="Times New Roman" pitchFamily="18" charset="0"/>
              </a:rPr>
              <a:t>                   </a:t>
            </a:r>
            <a:r>
              <a:rPr lang="en-US" sz="2100" dirty="0" err="1" smtClean="0">
                <a:solidFill>
                  <a:srgbClr val="C00000"/>
                </a:solidFill>
                <a:latin typeface="Courier New" pitchFamily="49" charset="0"/>
                <a:cs typeface="Times New Roman" pitchFamily="18" charset="0"/>
              </a:rPr>
              <a:t>Integer.MIN_VALUE</a:t>
            </a:r>
            <a:r>
              <a:rPr lang="en-US" sz="2100" dirty="0" smtClean="0">
                <a:solidFill>
                  <a:srgbClr val="C00000"/>
                </a:solidFill>
                <a:latin typeface="Courier New" pitchFamily="49" charset="0"/>
                <a:cs typeface="Times New Roman" pitchFamily="18" charset="0"/>
              </a:rPr>
              <a:t>;</a:t>
            </a:r>
          </a:p>
          <a:p>
            <a:pPr>
              <a:buNone/>
            </a:pPr>
            <a:r>
              <a:rPr lang="en-US" sz="2100" dirty="0" smtClean="0">
                <a:solidFill>
                  <a:srgbClr val="C00000"/>
                </a:solidFill>
                <a:latin typeface="Courier New" pitchFamily="49" charset="0"/>
                <a:cs typeface="Times New Roman" pitchFamily="18" charset="0"/>
              </a:rPr>
              <a:t>                       </a:t>
            </a:r>
            <a:r>
              <a:rPr lang="en-US" sz="2100" dirty="0" err="1" smtClean="0">
                <a:solidFill>
                  <a:srgbClr val="C00000"/>
                </a:solidFill>
                <a:latin typeface="Courier New" pitchFamily="49" charset="0"/>
                <a:cs typeface="Times New Roman" pitchFamily="18" charset="0"/>
              </a:rPr>
              <a:t>Integer.MAX_VALUE</a:t>
            </a:r>
            <a:r>
              <a:rPr lang="en-US" sz="2100" dirty="0" smtClean="0">
                <a:solidFill>
                  <a:srgbClr val="C00000"/>
                </a:solidFill>
                <a:latin typeface="Courier New" pitchFamily="49" charset="0"/>
                <a:cs typeface="Times New Roman" pitchFamily="18" charset="0"/>
              </a:rPr>
              <a:t>;</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rmAutofit fontScale="90000"/>
          </a:bodyPr>
          <a:lstStyle/>
          <a:p>
            <a:r>
              <a:rPr lang="en-US" dirty="0" smtClean="0"/>
              <a:t>String Class</a:t>
            </a:r>
            <a:endParaRPr lang="en-US" dirty="0"/>
          </a:p>
        </p:txBody>
      </p:sp>
      <p:sp>
        <p:nvSpPr>
          <p:cNvPr id="3" name="Content Placeholder 2"/>
          <p:cNvSpPr>
            <a:spLocks noGrp="1"/>
          </p:cNvSpPr>
          <p:nvPr>
            <p:ph idx="1"/>
          </p:nvPr>
        </p:nvSpPr>
        <p:spPr>
          <a:xfrm>
            <a:off x="457200" y="1447800"/>
            <a:ext cx="8229600" cy="4876800"/>
          </a:xfrm>
        </p:spPr>
        <p:txBody>
          <a:bodyPr>
            <a:normAutofit fontScale="92500" lnSpcReduction="10000"/>
          </a:bodyPr>
          <a:lstStyle/>
          <a:p>
            <a:r>
              <a:rPr lang="en-US" dirty="0" smtClean="0"/>
              <a:t>An objects of String class represents sequence of characters.</a:t>
            </a:r>
          </a:p>
          <a:p>
            <a:r>
              <a:rPr lang="en-US" dirty="0" smtClean="0"/>
              <a:t>The object is  non-changeable/immutable.</a:t>
            </a:r>
          </a:p>
          <a:p>
            <a:r>
              <a:rPr lang="en-US" dirty="0" smtClean="0"/>
              <a:t>The String literals are represent using object of String class.</a:t>
            </a:r>
          </a:p>
          <a:p>
            <a:r>
              <a:rPr lang="en-US" dirty="0" smtClean="0"/>
              <a:t>Two literal with same character sequence are represented by same object.</a:t>
            </a:r>
          </a:p>
          <a:p>
            <a:r>
              <a:rPr lang="en-US" dirty="0" smtClean="0"/>
              <a:t>A simple String can be created using a string literal enclosed inside double quotes as shown;</a:t>
            </a:r>
          </a:p>
          <a:p>
            <a:r>
              <a:rPr lang="en-US" dirty="0" smtClean="0"/>
              <a:t>String str1 = “My name is bob”;</a:t>
            </a:r>
          </a:p>
          <a:p>
            <a:r>
              <a:rPr lang="en-US" dirty="0" smtClean="0"/>
              <a:t>Since a string literal is a reference, it can be manipulated like any other String reference. The reference value of a string literal can be assigned to another String reference.</a:t>
            </a:r>
          </a:p>
          <a:p>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8915400" cy="5867400"/>
          </a:xfrm>
        </p:spPr>
        <p:txBody>
          <a:bodyPr>
            <a:normAutofit/>
          </a:bodyPr>
          <a:lstStyle/>
          <a:p>
            <a:r>
              <a:rPr lang="en-US" dirty="0" smtClean="0"/>
              <a:t>If two or more Strings have the same set of characters in the same sequence then they share the same reference in memory. Below illustrates this phenomenon.</a:t>
            </a:r>
          </a:p>
          <a:p>
            <a:pPr>
              <a:buNone/>
            </a:pPr>
            <a:r>
              <a:rPr lang="en-US" sz="1900" dirty="0" smtClean="0">
                <a:solidFill>
                  <a:srgbClr val="C00000"/>
                </a:solidFill>
                <a:latin typeface="Courier New" pitchFamily="49" charset="0"/>
                <a:cs typeface="Times New Roman" pitchFamily="18" charset="0"/>
              </a:rPr>
              <a:t>  String str1 = “My name is bob”;</a:t>
            </a:r>
            <a:br>
              <a:rPr lang="en-US" sz="1900" dirty="0" smtClean="0">
                <a:solidFill>
                  <a:srgbClr val="C00000"/>
                </a:solidFill>
                <a:latin typeface="Courier New" pitchFamily="49" charset="0"/>
                <a:cs typeface="Times New Roman" pitchFamily="18" charset="0"/>
              </a:rPr>
            </a:br>
            <a:r>
              <a:rPr lang="en-US" sz="1900" dirty="0" smtClean="0">
                <a:solidFill>
                  <a:srgbClr val="C00000"/>
                </a:solidFill>
                <a:latin typeface="Courier New" pitchFamily="49" charset="0"/>
                <a:cs typeface="Times New Roman" pitchFamily="18" charset="0"/>
              </a:rPr>
              <a:t>String str2 = “My name is bob”;</a:t>
            </a:r>
          </a:p>
          <a:p>
            <a:pPr>
              <a:buNone/>
            </a:pPr>
            <a:r>
              <a:rPr lang="en-US" sz="1900" dirty="0" smtClean="0">
                <a:solidFill>
                  <a:srgbClr val="C00000"/>
                </a:solidFill>
                <a:latin typeface="Courier New" pitchFamily="49" charset="0"/>
                <a:cs typeface="Times New Roman" pitchFamily="18" charset="0"/>
              </a:rPr>
              <a:t>  String str3 = “My name ”+ “is bob”;//</a:t>
            </a:r>
            <a:r>
              <a:rPr lang="en-US" sz="1900" dirty="0" err="1" smtClean="0">
                <a:solidFill>
                  <a:srgbClr val="C00000"/>
                </a:solidFill>
                <a:latin typeface="Courier New" pitchFamily="49" charset="0"/>
                <a:cs typeface="Times New Roman" pitchFamily="18" charset="0"/>
              </a:rPr>
              <a:t>Compiletimeexpression</a:t>
            </a:r>
            <a:r>
              <a:rPr lang="en-US" sz="1900" dirty="0" smtClean="0">
                <a:solidFill>
                  <a:srgbClr val="C00000"/>
                </a:solidFill>
                <a:latin typeface="Courier New" pitchFamily="49" charset="0"/>
                <a:cs typeface="Times New Roman" pitchFamily="18" charset="0"/>
              </a:rPr>
              <a:t/>
            </a:r>
            <a:br>
              <a:rPr lang="en-US" sz="1900" dirty="0" smtClean="0">
                <a:solidFill>
                  <a:srgbClr val="C00000"/>
                </a:solidFill>
                <a:latin typeface="Courier New" pitchFamily="49" charset="0"/>
                <a:cs typeface="Times New Roman" pitchFamily="18" charset="0"/>
              </a:rPr>
            </a:br>
            <a:r>
              <a:rPr lang="en-US" sz="1900" dirty="0" smtClean="0">
                <a:solidFill>
                  <a:srgbClr val="C00000"/>
                </a:solidFill>
                <a:latin typeface="Courier New" pitchFamily="49" charset="0"/>
                <a:cs typeface="Times New Roman" pitchFamily="18" charset="0"/>
              </a:rPr>
              <a:t>String name = “bob”;</a:t>
            </a:r>
            <a:br>
              <a:rPr lang="en-US" sz="1900" dirty="0" smtClean="0">
                <a:solidFill>
                  <a:srgbClr val="C00000"/>
                </a:solidFill>
                <a:latin typeface="Courier New" pitchFamily="49" charset="0"/>
                <a:cs typeface="Times New Roman" pitchFamily="18" charset="0"/>
              </a:rPr>
            </a:br>
            <a:r>
              <a:rPr lang="en-US" sz="1900" dirty="0" smtClean="0">
                <a:solidFill>
                  <a:srgbClr val="C00000"/>
                </a:solidFill>
                <a:latin typeface="Courier New" pitchFamily="49" charset="0"/>
                <a:cs typeface="Times New Roman" pitchFamily="18" charset="0"/>
              </a:rPr>
              <a:t>String str4 = “My name is” + name;</a:t>
            </a:r>
            <a:br>
              <a:rPr lang="en-US" sz="1900" dirty="0" smtClean="0">
                <a:solidFill>
                  <a:srgbClr val="C00000"/>
                </a:solidFill>
                <a:latin typeface="Courier New" pitchFamily="49" charset="0"/>
                <a:cs typeface="Times New Roman" pitchFamily="18" charset="0"/>
              </a:rPr>
            </a:br>
            <a:r>
              <a:rPr lang="en-US" sz="1900" dirty="0" smtClean="0">
                <a:solidFill>
                  <a:srgbClr val="C00000"/>
                </a:solidFill>
                <a:latin typeface="Courier New" pitchFamily="49" charset="0"/>
                <a:cs typeface="Times New Roman" pitchFamily="18" charset="0"/>
              </a:rPr>
              <a:t>String str5 = new String(“My name is bob”);</a:t>
            </a:r>
          </a:p>
          <a:p>
            <a:r>
              <a:rPr lang="en-US" dirty="0" smtClean="0"/>
              <a:t>In the above code all the String references str1, str2 and str3 denote the same String object, initialized with the character string: “My name is bob”. But the Strings str4 and str5 denote new String objects.</a:t>
            </a:r>
          </a:p>
          <a:p>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noAutofit/>
          </a:bodyPr>
          <a:lstStyle/>
          <a:p>
            <a:r>
              <a:rPr lang="en-US" sz="3600" dirty="0" smtClean="0"/>
              <a:t>Difference between String , </a:t>
            </a:r>
            <a:r>
              <a:rPr lang="en-US" sz="3600" dirty="0" err="1" smtClean="0"/>
              <a:t>StringBuffer</a:t>
            </a:r>
            <a:r>
              <a:rPr lang="en-US" sz="3600" dirty="0" smtClean="0"/>
              <a:t> and      </a:t>
            </a:r>
            <a:r>
              <a:rPr lang="en-US" sz="3600" dirty="0" err="1" smtClean="0"/>
              <a:t>StringBuilder</a:t>
            </a:r>
            <a:endParaRPr lang="en-US" sz="3600" dirty="0"/>
          </a:p>
        </p:txBody>
      </p:sp>
      <p:sp>
        <p:nvSpPr>
          <p:cNvPr id="3" name="Content Placeholder 2"/>
          <p:cNvSpPr>
            <a:spLocks noGrp="1"/>
          </p:cNvSpPr>
          <p:nvPr>
            <p:ph idx="1"/>
          </p:nvPr>
        </p:nvSpPr>
        <p:spPr>
          <a:xfrm>
            <a:off x="457200" y="1143000"/>
            <a:ext cx="8229600" cy="5715000"/>
          </a:xfrm>
        </p:spPr>
        <p:txBody>
          <a:bodyPr>
            <a:normAutofit fontScale="77500" lnSpcReduction="20000"/>
          </a:bodyPr>
          <a:lstStyle/>
          <a:p>
            <a:endParaRPr lang="en-US" dirty="0" smtClean="0"/>
          </a:p>
          <a:p>
            <a:r>
              <a:rPr lang="en-US" dirty="0" smtClean="0"/>
              <a:t>Well, the most important difference between String and </a:t>
            </a:r>
            <a:r>
              <a:rPr lang="en-US" dirty="0" err="1" smtClean="0"/>
              <a:t>StringBuffer</a:t>
            </a:r>
            <a:r>
              <a:rPr lang="en-US" dirty="0" smtClean="0"/>
              <a:t>/</a:t>
            </a:r>
            <a:r>
              <a:rPr lang="en-US" dirty="0" err="1" smtClean="0"/>
              <a:t>StringBuilder</a:t>
            </a:r>
            <a:r>
              <a:rPr lang="en-US" dirty="0" smtClean="0"/>
              <a:t> in java is that </a:t>
            </a:r>
            <a:r>
              <a:rPr lang="en-US" b="1" dirty="0" smtClean="0"/>
              <a:t>String object is immutable</a:t>
            </a:r>
            <a:r>
              <a:rPr lang="en-US" dirty="0" smtClean="0"/>
              <a:t> whereas </a:t>
            </a:r>
            <a:r>
              <a:rPr lang="en-US" b="1" dirty="0" err="1" smtClean="0"/>
              <a:t>StringBuffer</a:t>
            </a:r>
            <a:r>
              <a:rPr lang="en-US" b="1" dirty="0" smtClean="0"/>
              <a:t>/</a:t>
            </a:r>
            <a:r>
              <a:rPr lang="en-US" b="1" dirty="0" err="1" smtClean="0"/>
              <a:t>StringBuilder</a:t>
            </a:r>
            <a:r>
              <a:rPr lang="en-US" b="1" dirty="0" smtClean="0"/>
              <a:t> objects are mutable.</a:t>
            </a:r>
            <a:endParaRPr lang="en-US" dirty="0" smtClean="0"/>
          </a:p>
          <a:p>
            <a:r>
              <a:rPr lang="en-US" dirty="0" smtClean="0"/>
              <a:t>By immutable, we mean that the value stored in the String object cannot be changed. </a:t>
            </a:r>
          </a:p>
          <a:p>
            <a:r>
              <a:rPr lang="en-US" dirty="0" smtClean="0"/>
              <a:t>Then the next question that comes to our mind is “If String is immutable then how am I able to change the contents of the object whenever I wish to?” . Well, to be precise it’s not the same String object that reflects the changes you do. Internally a new String object is created to do the changes.</a:t>
            </a:r>
          </a:p>
          <a:p>
            <a:r>
              <a:rPr lang="en-US" dirty="0" smtClean="0"/>
              <a:t>So suppose we declare a String object:</a:t>
            </a:r>
          </a:p>
          <a:p>
            <a:pPr>
              <a:buNone/>
            </a:pPr>
            <a:r>
              <a:rPr lang="en-US" sz="2500" dirty="0" smtClean="0">
                <a:solidFill>
                  <a:srgbClr val="C00000"/>
                </a:solidFill>
                <a:latin typeface="Courier New" pitchFamily="49" charset="0"/>
                <a:cs typeface="Times New Roman" pitchFamily="18" charset="0"/>
              </a:rPr>
              <a:t>            String  s = “</a:t>
            </a:r>
            <a:r>
              <a:rPr lang="en-US" sz="2500" dirty="0" err="1" smtClean="0">
                <a:solidFill>
                  <a:srgbClr val="C00000"/>
                </a:solidFill>
                <a:latin typeface="Courier New" pitchFamily="49" charset="0"/>
                <a:cs typeface="Times New Roman" pitchFamily="18" charset="0"/>
              </a:rPr>
              <a:t>abc</a:t>
            </a:r>
            <a:r>
              <a:rPr lang="en-US" sz="2500" dirty="0" smtClean="0">
                <a:solidFill>
                  <a:srgbClr val="C00000"/>
                </a:solidFill>
                <a:latin typeface="Courier New" pitchFamily="49" charset="0"/>
                <a:cs typeface="Times New Roman" pitchFamily="18" charset="0"/>
              </a:rPr>
              <a:t>”;</a:t>
            </a:r>
          </a:p>
          <a:p>
            <a:pPr>
              <a:buNone/>
            </a:pPr>
            <a:r>
              <a:rPr lang="en-US" sz="2500" dirty="0" smtClean="0">
                <a:solidFill>
                  <a:srgbClr val="C00000"/>
                </a:solidFill>
                <a:latin typeface="Courier New" pitchFamily="49" charset="0"/>
                <a:cs typeface="Times New Roman" pitchFamily="18" charset="0"/>
              </a:rPr>
              <a:t>		      String s2=s;</a:t>
            </a:r>
          </a:p>
          <a:p>
            <a:r>
              <a:rPr lang="en-US" dirty="0" smtClean="0"/>
              <a:t>Next, we want to append “Guest” to the same String. What do you do?</a:t>
            </a:r>
          </a:p>
          <a:p>
            <a:pPr>
              <a:buNone/>
            </a:pPr>
            <a:r>
              <a:rPr lang="en-US" sz="2500" dirty="0" smtClean="0">
                <a:solidFill>
                  <a:srgbClr val="C00000"/>
                </a:solidFill>
                <a:latin typeface="Courier New" pitchFamily="49" charset="0"/>
                <a:cs typeface="Times New Roman" pitchFamily="18" charset="0"/>
              </a:rPr>
              <a:t>            s = s + ” def”;</a:t>
            </a:r>
          </a:p>
          <a:p>
            <a:r>
              <a:rPr lang="en-US" dirty="0" smtClean="0"/>
              <a:t>When we print the contents of </a:t>
            </a:r>
            <a:r>
              <a:rPr lang="en-US" dirty="0" err="1" smtClean="0"/>
              <a:t>myString</a:t>
            </a:r>
            <a:r>
              <a:rPr lang="en-US" dirty="0" smtClean="0"/>
              <a:t> the output will be </a:t>
            </a:r>
          </a:p>
          <a:p>
            <a:pPr>
              <a:buNone/>
            </a:pPr>
            <a:r>
              <a:rPr lang="en-US" dirty="0" smtClean="0"/>
              <a:t>              “Hello Guest”.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53000"/>
          </a:xfrm>
        </p:spPr>
        <p:txBody>
          <a:bodyPr/>
          <a:lstStyle/>
          <a:p>
            <a:r>
              <a:rPr lang="en-US" dirty="0" smtClean="0"/>
              <a:t>These .class files contains the byte code of the corresponding class interface.</a:t>
            </a:r>
          </a:p>
          <a:p>
            <a:r>
              <a:rPr lang="en-US" dirty="0" smtClean="0"/>
              <a:t>To execute a Java application we can use  </a:t>
            </a:r>
            <a:r>
              <a:rPr lang="en-US" dirty="0" smtClean="0">
                <a:solidFill>
                  <a:srgbClr val="FF0000"/>
                </a:solidFill>
              </a:rPr>
              <a:t>java</a:t>
            </a:r>
            <a:r>
              <a:rPr lang="en-US" dirty="0" smtClean="0"/>
              <a:t> command.</a:t>
            </a:r>
          </a:p>
          <a:p>
            <a:pPr>
              <a:buNone/>
            </a:pPr>
            <a:r>
              <a:rPr lang="en-US" dirty="0" smtClean="0"/>
              <a:t>      &gt; java &lt;</a:t>
            </a:r>
            <a:r>
              <a:rPr lang="en-US" dirty="0" err="1" smtClean="0"/>
              <a:t>args</a:t>
            </a:r>
            <a:r>
              <a:rPr lang="en-US" dirty="0" smtClean="0"/>
              <a:t>&gt; &lt;</a:t>
            </a:r>
            <a:r>
              <a:rPr lang="en-US" dirty="0" err="1" smtClean="0"/>
              <a:t>ClassHavingMain</a:t>
            </a:r>
            <a:r>
              <a:rPr lang="en-US" dirty="0" smtClean="0"/>
              <a:t>&gt; &lt;</a:t>
            </a:r>
            <a:r>
              <a:rPr lang="en-US" dirty="0" err="1" smtClean="0"/>
              <a:t>args</a:t>
            </a:r>
            <a:r>
              <a:rPr lang="en-US" dirty="0" smtClean="0"/>
              <a:t>&gt;</a:t>
            </a:r>
          </a:p>
          <a:p>
            <a:r>
              <a:rPr lang="en-US" dirty="0" smtClean="0"/>
              <a:t>The command creates the JVM and passes every thing that is given to it</a:t>
            </a:r>
          </a:p>
          <a:p>
            <a:r>
              <a:rPr lang="en-US" dirty="0" smtClean="0"/>
              <a:t>The JVM loads the specified class in memory and called its main method.</a:t>
            </a:r>
            <a:endParaRPr lang="en-US" dirty="0"/>
          </a:p>
        </p:txBody>
      </p:sp>
      <p:cxnSp>
        <p:nvCxnSpPr>
          <p:cNvPr id="4" name="Straight Arrow Connector 3"/>
          <p:cNvCxnSpPr/>
          <p:nvPr/>
        </p:nvCxnSpPr>
        <p:spPr>
          <a:xfrm rot="10800000">
            <a:off x="6858000" y="3429000"/>
            <a:ext cx="5334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rot="5400000">
            <a:off x="7277497" y="3314303"/>
            <a:ext cx="228600" cy="794"/>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914400" y="3124200"/>
            <a:ext cx="6553200" cy="1588"/>
          </a:xfrm>
          <a:prstGeom prst="line">
            <a:avLst/>
          </a:prstGeom>
        </p:spPr>
        <p:style>
          <a:lnRef idx="2">
            <a:schemeClr val="accent4"/>
          </a:lnRef>
          <a:fillRef idx="0">
            <a:schemeClr val="accent4"/>
          </a:fillRef>
          <a:effectRef idx="1">
            <a:schemeClr val="accent4"/>
          </a:effectRef>
          <a:fontRef idx="minor">
            <a:schemeClr val="tx1"/>
          </a:fontRef>
        </p:style>
      </p:cxnSp>
      <p:cxnSp>
        <p:nvCxnSpPr>
          <p:cNvPr id="9" name="Straight Connector 8"/>
          <p:cNvCxnSpPr/>
          <p:nvPr/>
        </p:nvCxnSpPr>
        <p:spPr>
          <a:xfrm>
            <a:off x="914400" y="3581400"/>
            <a:ext cx="6553200" cy="1588"/>
          </a:xfrm>
          <a:prstGeom prst="line">
            <a:avLst/>
          </a:prstGeom>
        </p:spPr>
        <p:style>
          <a:lnRef idx="2">
            <a:schemeClr val="accent4"/>
          </a:lnRef>
          <a:fillRef idx="0">
            <a:schemeClr val="accent4"/>
          </a:fillRef>
          <a:effectRef idx="1">
            <a:schemeClr val="accent4"/>
          </a:effectRef>
          <a:fontRef idx="minor">
            <a:schemeClr val="tx1"/>
          </a:fontRef>
        </p:style>
      </p:cxnSp>
      <p:cxnSp>
        <p:nvCxnSpPr>
          <p:cNvPr id="11" name="Straight Connector 10"/>
          <p:cNvCxnSpPr/>
          <p:nvPr/>
        </p:nvCxnSpPr>
        <p:spPr>
          <a:xfrm rot="5400000">
            <a:off x="7239000" y="3352800"/>
            <a:ext cx="457200" cy="1588"/>
          </a:xfrm>
          <a:prstGeom prst="line">
            <a:avLst/>
          </a:prstGeom>
        </p:spPr>
        <p:style>
          <a:lnRef idx="2">
            <a:schemeClr val="accent4"/>
          </a:lnRef>
          <a:fillRef idx="0">
            <a:schemeClr val="accent4"/>
          </a:fillRef>
          <a:effectRef idx="1">
            <a:schemeClr val="accent4"/>
          </a:effectRef>
          <a:fontRef idx="minor">
            <a:schemeClr val="tx1"/>
          </a:fontRef>
        </p:style>
      </p:cxnSp>
      <p:cxnSp>
        <p:nvCxnSpPr>
          <p:cNvPr id="12" name="Straight Connector 11"/>
          <p:cNvCxnSpPr/>
          <p:nvPr/>
        </p:nvCxnSpPr>
        <p:spPr>
          <a:xfrm rot="5400000">
            <a:off x="686594" y="3352006"/>
            <a:ext cx="457200" cy="1588"/>
          </a:xfrm>
          <a:prstGeom prst="line">
            <a:avLst/>
          </a:prstGeom>
        </p:spPr>
        <p:style>
          <a:lnRef idx="2">
            <a:schemeClr val="accent4"/>
          </a:lnRef>
          <a:fillRef idx="0">
            <a:schemeClr val="accent4"/>
          </a:fillRef>
          <a:effectRef idx="1">
            <a:schemeClr val="accent4"/>
          </a:effectRef>
          <a:fontRef idx="minor">
            <a:schemeClr val="tx1"/>
          </a:fontRef>
        </p:style>
      </p:cxn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tring1.jpg"/>
          <p:cNvPicPr>
            <a:picLocks noGrp="1" noChangeAspect="1"/>
          </p:cNvPicPr>
          <p:nvPr>
            <p:ph sz="half" idx="1"/>
          </p:nvPr>
        </p:nvPicPr>
        <p:blipFill>
          <a:blip r:embed="rId2"/>
          <a:stretch>
            <a:fillRect/>
          </a:stretch>
        </p:blipFill>
        <p:spPr>
          <a:xfrm>
            <a:off x="381000" y="533400"/>
            <a:ext cx="4800600" cy="6058728"/>
          </a:xfrm>
        </p:spPr>
      </p:pic>
      <p:pic>
        <p:nvPicPr>
          <p:cNvPr id="8" name="Content Placeholder 7" descr="String2.jpg"/>
          <p:cNvPicPr>
            <a:picLocks noGrp="1" noChangeAspect="1"/>
          </p:cNvPicPr>
          <p:nvPr>
            <p:ph sz="half" idx="2"/>
          </p:nvPr>
        </p:nvPicPr>
        <p:blipFill>
          <a:blip r:embed="rId3"/>
          <a:stretch>
            <a:fillRect/>
          </a:stretch>
        </p:blipFill>
        <p:spPr>
          <a:xfrm>
            <a:off x="5257800" y="1828800"/>
            <a:ext cx="3678877" cy="3234201"/>
          </a:xfrm>
        </p:spPr>
      </p:pic>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normAutofit fontScale="92500" lnSpcReduction="20000"/>
          </a:bodyPr>
          <a:lstStyle/>
          <a:p>
            <a:r>
              <a:rPr lang="en-US" b="1" dirty="0" smtClean="0"/>
              <a:t>Now isn’t that a performance issue?</a:t>
            </a:r>
            <a:endParaRPr lang="en-US" dirty="0" smtClean="0"/>
          </a:p>
          <a:p>
            <a:r>
              <a:rPr lang="en-US" dirty="0" smtClean="0"/>
              <a:t>Yes, it definitely is.</a:t>
            </a:r>
          </a:p>
          <a:p>
            <a:r>
              <a:rPr lang="en-US" b="1" dirty="0" smtClean="0"/>
              <a:t>Then how do we make our string operations efficient?</a:t>
            </a:r>
            <a:endParaRPr lang="en-US" dirty="0" smtClean="0"/>
          </a:p>
          <a:p>
            <a:r>
              <a:rPr lang="en-US" dirty="0" smtClean="0"/>
              <a:t>By using </a:t>
            </a:r>
            <a:r>
              <a:rPr lang="en-US" dirty="0" err="1" smtClean="0"/>
              <a:t>StringBuffer</a:t>
            </a:r>
            <a:r>
              <a:rPr lang="en-US" dirty="0" smtClean="0"/>
              <a:t> or </a:t>
            </a:r>
            <a:r>
              <a:rPr lang="en-US" dirty="0" err="1" smtClean="0"/>
              <a:t>StringBuilder</a:t>
            </a:r>
            <a:r>
              <a:rPr lang="en-US" dirty="0" smtClean="0"/>
              <a:t>.</a:t>
            </a:r>
          </a:p>
          <a:p>
            <a:r>
              <a:rPr lang="en-US" b="1" dirty="0" smtClean="0"/>
              <a:t>How would that help?</a:t>
            </a:r>
            <a:endParaRPr lang="en-US" dirty="0" smtClean="0"/>
          </a:p>
          <a:p>
            <a:r>
              <a:rPr lang="en-US" dirty="0" smtClean="0"/>
              <a:t>Well, since </a:t>
            </a:r>
            <a:r>
              <a:rPr lang="en-US" dirty="0" err="1" smtClean="0"/>
              <a:t>StringBuffer</a:t>
            </a:r>
            <a:r>
              <a:rPr lang="en-US" dirty="0" smtClean="0"/>
              <a:t>/</a:t>
            </a:r>
            <a:r>
              <a:rPr lang="en-US" dirty="0" err="1" smtClean="0"/>
              <a:t>StringBuilder</a:t>
            </a:r>
            <a:r>
              <a:rPr lang="en-US" dirty="0" smtClean="0"/>
              <a:t> objects are mutable, we can make changes to the value stored in the object. What this effectively means is that string operations such as </a:t>
            </a:r>
            <a:r>
              <a:rPr lang="en-US" b="1" dirty="0" smtClean="0"/>
              <a:t>append</a:t>
            </a:r>
            <a:r>
              <a:rPr lang="en-US" dirty="0" smtClean="0"/>
              <a:t> would be more </a:t>
            </a:r>
            <a:r>
              <a:rPr lang="en-US" b="1" dirty="0" smtClean="0"/>
              <a:t>efficient</a:t>
            </a:r>
            <a:r>
              <a:rPr lang="en-US" dirty="0" smtClean="0"/>
              <a:t> if performed using </a:t>
            </a:r>
            <a:r>
              <a:rPr lang="en-US" b="1" dirty="0" err="1" smtClean="0"/>
              <a:t>StringBuffer</a:t>
            </a:r>
            <a:r>
              <a:rPr lang="en-US" b="1" dirty="0" smtClean="0"/>
              <a:t>/</a:t>
            </a:r>
            <a:r>
              <a:rPr lang="en-US" b="1" dirty="0" err="1" smtClean="0"/>
              <a:t>StringBuilder</a:t>
            </a:r>
            <a:r>
              <a:rPr lang="en-US" dirty="0" smtClean="0"/>
              <a:t> objects than String objects.</a:t>
            </a:r>
          </a:p>
          <a:p>
            <a:r>
              <a:rPr lang="en-US" b="1" dirty="0" smtClean="0"/>
              <a:t>Finally, </a:t>
            </a:r>
            <a:r>
              <a:rPr lang="en-US" b="1" dirty="0" err="1" smtClean="0"/>
              <a:t>whats</a:t>
            </a:r>
            <a:r>
              <a:rPr lang="en-US" b="1" dirty="0" smtClean="0"/>
              <a:t> the difference between </a:t>
            </a:r>
            <a:r>
              <a:rPr lang="en-US" b="1" dirty="0" err="1" smtClean="0"/>
              <a:t>StringBuffer</a:t>
            </a:r>
            <a:r>
              <a:rPr lang="en-US" b="1" dirty="0" smtClean="0"/>
              <a:t> and </a:t>
            </a:r>
            <a:r>
              <a:rPr lang="en-US" b="1" dirty="0" err="1" smtClean="0"/>
              <a:t>StringBuilder</a:t>
            </a:r>
            <a:r>
              <a:rPr lang="en-US" b="1" dirty="0" smtClean="0"/>
              <a:t>?</a:t>
            </a:r>
            <a:endParaRPr lang="en-US" dirty="0" smtClean="0"/>
          </a:p>
          <a:p>
            <a:r>
              <a:rPr lang="en-US" dirty="0" err="1" smtClean="0"/>
              <a:t>StringBuffer</a:t>
            </a:r>
            <a:r>
              <a:rPr lang="en-US" dirty="0" smtClean="0"/>
              <a:t> and </a:t>
            </a:r>
            <a:r>
              <a:rPr lang="en-US" dirty="0" err="1" smtClean="0"/>
              <a:t>StringBuilder</a:t>
            </a:r>
            <a:r>
              <a:rPr lang="en-US" dirty="0" smtClean="0"/>
              <a:t> have the same methods with one difference and that’s of synchronization. </a:t>
            </a:r>
          </a:p>
          <a:p>
            <a:r>
              <a:rPr lang="en-US" dirty="0" err="1" smtClean="0"/>
              <a:t>StringBuffer</a:t>
            </a:r>
            <a:r>
              <a:rPr lang="en-US" dirty="0" smtClean="0"/>
              <a:t> is synchronized(thread safe) whereas </a:t>
            </a:r>
            <a:r>
              <a:rPr lang="en-US" dirty="0" err="1" smtClean="0"/>
              <a:t>StringBuilder</a:t>
            </a:r>
            <a:r>
              <a:rPr lang="en-US" dirty="0" smtClean="0"/>
              <a:t> is not synchronized(it isn’t thread safe).</a:t>
            </a:r>
          </a:p>
          <a:p>
            <a:r>
              <a:rPr lang="en-US" dirty="0" smtClean="0"/>
              <a:t>So, if we aren’t going to use threading then use the </a:t>
            </a:r>
            <a:r>
              <a:rPr lang="en-US" b="1" dirty="0" err="1" smtClean="0"/>
              <a:t>StringBuilder</a:t>
            </a:r>
            <a:r>
              <a:rPr lang="en-US" dirty="0" smtClean="0"/>
              <a:t> class as it’ll be more </a:t>
            </a:r>
            <a:r>
              <a:rPr lang="en-US" b="1" dirty="0" smtClean="0"/>
              <a:t>efficient </a:t>
            </a:r>
            <a:r>
              <a:rPr lang="en-US" dirty="0" smtClean="0"/>
              <a:t>than </a:t>
            </a:r>
            <a:r>
              <a:rPr lang="en-US" b="1" dirty="0" err="1" smtClean="0"/>
              <a:t>StringBuffer</a:t>
            </a:r>
            <a:r>
              <a:rPr lang="en-US" dirty="0" smtClean="0"/>
              <a:t> due to the </a:t>
            </a:r>
            <a:r>
              <a:rPr lang="en-US" b="1" dirty="0" smtClean="0"/>
              <a:t>absence</a:t>
            </a:r>
            <a:r>
              <a:rPr lang="en-US" dirty="0" smtClean="0"/>
              <a:t> of </a:t>
            </a:r>
            <a:r>
              <a:rPr lang="en-US" b="1" dirty="0" smtClean="0"/>
              <a:t>synchronization</a:t>
            </a:r>
            <a:r>
              <a:rPr lang="en-US" dirty="0" smtClean="0"/>
              <a:t>.</a:t>
            </a:r>
          </a:p>
          <a:p>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Oval 2"/>
          <p:cNvSpPr>
            <a:spLocks noChangeArrowheads="1"/>
          </p:cNvSpPr>
          <p:nvPr/>
        </p:nvSpPr>
        <p:spPr bwMode="auto">
          <a:xfrm>
            <a:off x="5067300" y="1987550"/>
            <a:ext cx="938213" cy="957263"/>
          </a:xfrm>
          <a:prstGeom prst="ellipse">
            <a:avLst/>
          </a:prstGeom>
          <a:solidFill>
            <a:srgbClr val="99FF66"/>
          </a:solidFill>
          <a:ln w="12700">
            <a:solidFill>
              <a:schemeClr val="tx1"/>
            </a:solidFill>
            <a:round/>
            <a:headEnd/>
            <a:tailEnd/>
          </a:ln>
          <a:effectLst/>
        </p:spPr>
        <p:txBody>
          <a:bodyPr wrap="none" anchor="ctr"/>
          <a:lstStyle/>
          <a:p>
            <a:pPr algn="ctr" eaLnBrk="0" hangingPunct="0"/>
            <a:endParaRPr lang="en-US" altLang="en-US">
              <a:latin typeface="Times" pitchFamily="18" charset="0"/>
            </a:endParaRPr>
          </a:p>
        </p:txBody>
      </p:sp>
      <p:sp>
        <p:nvSpPr>
          <p:cNvPr id="86019" name="Rectangle 3"/>
          <p:cNvSpPr>
            <a:spLocks noGrp="1" noChangeArrowheads="1"/>
          </p:cNvSpPr>
          <p:nvPr>
            <p:ph type="title"/>
          </p:nvPr>
        </p:nvSpPr>
        <p:spPr/>
        <p:txBody>
          <a:bodyPr/>
          <a:lstStyle/>
          <a:p>
            <a:r>
              <a:rPr lang="en-US" altLang="en-US" dirty="0"/>
              <a:t>The three principles of OOP</a:t>
            </a:r>
          </a:p>
        </p:txBody>
      </p:sp>
      <p:sp>
        <p:nvSpPr>
          <p:cNvPr id="86020" name="Rectangle 4"/>
          <p:cNvSpPr>
            <a:spLocks noGrp="1" noChangeArrowheads="1"/>
          </p:cNvSpPr>
          <p:nvPr>
            <p:ph type="body" sz="half" idx="1"/>
          </p:nvPr>
        </p:nvSpPr>
        <p:spPr>
          <a:xfrm>
            <a:off x="1173163" y="1981200"/>
            <a:ext cx="3810000" cy="4114800"/>
          </a:xfrm>
          <a:noFill/>
          <a:ln/>
        </p:spPr>
        <p:txBody>
          <a:bodyPr lIns="92075" tIns="46038" rIns="92075" bIns="46038"/>
          <a:lstStyle/>
          <a:p>
            <a:pPr>
              <a:lnSpc>
                <a:spcPct val="90000"/>
              </a:lnSpc>
            </a:pPr>
            <a:r>
              <a:rPr lang="en-US" altLang="en-US" sz="2400" dirty="0"/>
              <a:t>Encapsulation</a:t>
            </a:r>
          </a:p>
          <a:p>
            <a:pPr lvl="1">
              <a:lnSpc>
                <a:spcPct val="90000"/>
              </a:lnSpc>
            </a:pPr>
            <a:r>
              <a:rPr lang="en-US" altLang="en-US" sz="2000" dirty="0"/>
              <a:t>Objects hide their functions (</a:t>
            </a:r>
            <a:r>
              <a:rPr lang="en-US" altLang="en-US" sz="2000" b="1" dirty="0"/>
              <a:t>methods</a:t>
            </a:r>
            <a:r>
              <a:rPr lang="en-US" altLang="en-US" sz="2000" dirty="0"/>
              <a:t>) and data (</a:t>
            </a:r>
            <a:r>
              <a:rPr lang="en-US" altLang="en-US" sz="2000" b="1" dirty="0"/>
              <a:t>instance variables</a:t>
            </a:r>
            <a:r>
              <a:rPr lang="en-US" altLang="en-US" sz="2000" dirty="0"/>
              <a:t>)</a:t>
            </a:r>
          </a:p>
          <a:p>
            <a:pPr>
              <a:lnSpc>
                <a:spcPct val="90000"/>
              </a:lnSpc>
            </a:pPr>
            <a:r>
              <a:rPr lang="en-US" altLang="en-US" sz="2400" dirty="0"/>
              <a:t>Inheritance</a:t>
            </a:r>
          </a:p>
          <a:p>
            <a:pPr lvl="1">
              <a:lnSpc>
                <a:spcPct val="90000"/>
              </a:lnSpc>
            </a:pPr>
            <a:r>
              <a:rPr lang="en-US" altLang="en-US" sz="2000" dirty="0"/>
              <a:t>Each </a:t>
            </a:r>
            <a:r>
              <a:rPr lang="en-US" altLang="en-US" sz="2000" b="1" dirty="0"/>
              <a:t>subclass</a:t>
            </a:r>
            <a:r>
              <a:rPr lang="en-US" altLang="en-US" sz="2000" dirty="0"/>
              <a:t> inherits all variables of its </a:t>
            </a:r>
            <a:r>
              <a:rPr lang="en-US" altLang="en-US" sz="2000" b="1" dirty="0" err="1"/>
              <a:t>superclass</a:t>
            </a:r>
            <a:endParaRPr lang="en-US" altLang="en-US" sz="2000" dirty="0"/>
          </a:p>
          <a:p>
            <a:pPr>
              <a:lnSpc>
                <a:spcPct val="90000"/>
              </a:lnSpc>
            </a:pPr>
            <a:r>
              <a:rPr lang="en-US" altLang="en-US" sz="2400" dirty="0"/>
              <a:t>Polymorphism</a:t>
            </a:r>
          </a:p>
          <a:p>
            <a:pPr lvl="1">
              <a:lnSpc>
                <a:spcPct val="90000"/>
              </a:lnSpc>
            </a:pPr>
            <a:r>
              <a:rPr lang="en-US" altLang="en-US" sz="2000" dirty="0"/>
              <a:t>Interface same despite different data types </a:t>
            </a:r>
            <a:endParaRPr lang="en-US" altLang="en-US" sz="2400" dirty="0"/>
          </a:p>
          <a:p>
            <a:pPr>
              <a:lnSpc>
                <a:spcPct val="90000"/>
              </a:lnSpc>
              <a:buClr>
                <a:schemeClr val="tx1"/>
              </a:buClr>
              <a:buFont typeface="Wingdings" pitchFamily="2" charset="2"/>
              <a:buNone/>
            </a:pPr>
            <a:endParaRPr lang="en-US" sz="2000" dirty="0"/>
          </a:p>
        </p:txBody>
      </p:sp>
      <p:sp>
        <p:nvSpPr>
          <p:cNvPr id="86021" name="Oval 5"/>
          <p:cNvSpPr>
            <a:spLocks noChangeArrowheads="1"/>
          </p:cNvSpPr>
          <p:nvPr/>
        </p:nvSpPr>
        <p:spPr bwMode="auto">
          <a:xfrm>
            <a:off x="5499100" y="3476625"/>
            <a:ext cx="541338" cy="541338"/>
          </a:xfrm>
          <a:prstGeom prst="ellipse">
            <a:avLst/>
          </a:prstGeom>
          <a:solidFill>
            <a:srgbClr val="00CCFF"/>
          </a:solidFill>
          <a:ln w="12700">
            <a:solidFill>
              <a:schemeClr val="tx1"/>
            </a:solidFill>
            <a:round/>
            <a:headEnd/>
            <a:tailEnd/>
          </a:ln>
          <a:effectLst/>
        </p:spPr>
        <p:txBody>
          <a:bodyPr wrap="none" anchor="ctr"/>
          <a:lstStyle/>
          <a:p>
            <a:pPr algn="ctr" eaLnBrk="0" hangingPunct="0"/>
            <a:r>
              <a:rPr lang="en-US" altLang="en-US" sz="1600">
                <a:latin typeface="Times" pitchFamily="18" charset="0"/>
              </a:rPr>
              <a:t>car</a:t>
            </a:r>
            <a:endParaRPr lang="en-US" altLang="en-US" sz="1400">
              <a:latin typeface="Times" pitchFamily="18" charset="0"/>
            </a:endParaRPr>
          </a:p>
        </p:txBody>
      </p:sp>
      <p:sp>
        <p:nvSpPr>
          <p:cNvPr id="86022" name="Oval 6"/>
          <p:cNvSpPr>
            <a:spLocks noChangeArrowheads="1"/>
          </p:cNvSpPr>
          <p:nvPr/>
        </p:nvSpPr>
        <p:spPr bwMode="auto">
          <a:xfrm>
            <a:off x="6440488" y="4252913"/>
            <a:ext cx="541337" cy="541337"/>
          </a:xfrm>
          <a:prstGeom prst="ellipse">
            <a:avLst/>
          </a:prstGeom>
          <a:solidFill>
            <a:srgbClr val="00CCFF"/>
          </a:solidFill>
          <a:ln w="12700">
            <a:solidFill>
              <a:schemeClr val="tx1"/>
            </a:solidFill>
            <a:round/>
            <a:headEnd/>
            <a:tailEnd/>
          </a:ln>
          <a:effectLst/>
        </p:spPr>
        <p:txBody>
          <a:bodyPr wrap="none" anchor="ctr"/>
          <a:lstStyle/>
          <a:p>
            <a:pPr algn="ctr" eaLnBrk="0" hangingPunct="0"/>
            <a:r>
              <a:rPr lang="en-US" altLang="en-US" sz="1400" dirty="0">
                <a:latin typeface="Times" pitchFamily="18" charset="0"/>
              </a:rPr>
              <a:t>auto-</a:t>
            </a:r>
          </a:p>
          <a:p>
            <a:pPr algn="ctr" eaLnBrk="0" hangingPunct="0"/>
            <a:r>
              <a:rPr lang="en-US" altLang="en-US" sz="1400" dirty="0" err="1">
                <a:latin typeface="Times" pitchFamily="18" charset="0"/>
              </a:rPr>
              <a:t>matic</a:t>
            </a:r>
            <a:endParaRPr lang="en-US" altLang="en-US" sz="1400" dirty="0">
              <a:latin typeface="Times" pitchFamily="18" charset="0"/>
            </a:endParaRPr>
          </a:p>
        </p:txBody>
      </p:sp>
      <p:sp>
        <p:nvSpPr>
          <p:cNvPr id="86023" name="Oval 7"/>
          <p:cNvSpPr>
            <a:spLocks noChangeArrowheads="1"/>
          </p:cNvSpPr>
          <p:nvPr/>
        </p:nvSpPr>
        <p:spPr bwMode="auto">
          <a:xfrm>
            <a:off x="4689475" y="4270375"/>
            <a:ext cx="541338" cy="541338"/>
          </a:xfrm>
          <a:prstGeom prst="ellipse">
            <a:avLst/>
          </a:prstGeom>
          <a:solidFill>
            <a:srgbClr val="00CCFF"/>
          </a:solidFill>
          <a:ln w="12700">
            <a:solidFill>
              <a:schemeClr val="tx1"/>
            </a:solidFill>
            <a:round/>
            <a:headEnd/>
            <a:tailEnd/>
          </a:ln>
          <a:effectLst/>
        </p:spPr>
        <p:txBody>
          <a:bodyPr wrap="none" anchor="ctr"/>
          <a:lstStyle/>
          <a:p>
            <a:pPr algn="ctr" eaLnBrk="0" hangingPunct="0"/>
            <a:r>
              <a:rPr lang="en-US" altLang="en-US" sz="1400">
                <a:latin typeface="Times" pitchFamily="18" charset="0"/>
              </a:rPr>
              <a:t>manual</a:t>
            </a:r>
            <a:endParaRPr lang="en-US" altLang="en-US" sz="1600">
              <a:latin typeface="Times" pitchFamily="18" charset="0"/>
            </a:endParaRPr>
          </a:p>
        </p:txBody>
      </p:sp>
      <p:cxnSp>
        <p:nvCxnSpPr>
          <p:cNvPr id="86024" name="AutoShape 8"/>
          <p:cNvCxnSpPr>
            <a:cxnSpLocks noChangeShapeType="1"/>
            <a:stCxn id="86021" idx="4"/>
            <a:endCxn id="86023" idx="0"/>
          </p:cNvCxnSpPr>
          <p:nvPr/>
        </p:nvCxnSpPr>
        <p:spPr bwMode="auto">
          <a:xfrm rot="5400000">
            <a:off x="5239545" y="3739356"/>
            <a:ext cx="252412" cy="809625"/>
          </a:xfrm>
          <a:prstGeom prst="bentConnector3">
            <a:avLst>
              <a:gd name="adj1" fmla="val 49685"/>
            </a:avLst>
          </a:prstGeom>
          <a:noFill/>
          <a:ln w="9525">
            <a:solidFill>
              <a:schemeClr val="tx1"/>
            </a:solidFill>
            <a:miter lim="800000"/>
            <a:headEnd/>
            <a:tailEnd/>
          </a:ln>
          <a:effectLst/>
        </p:spPr>
      </p:cxnSp>
      <p:cxnSp>
        <p:nvCxnSpPr>
          <p:cNvPr id="86025" name="AutoShape 9"/>
          <p:cNvCxnSpPr>
            <a:cxnSpLocks noChangeShapeType="1"/>
            <a:stCxn id="86021" idx="4"/>
            <a:endCxn id="86022" idx="0"/>
          </p:cNvCxnSpPr>
          <p:nvPr/>
        </p:nvCxnSpPr>
        <p:spPr bwMode="auto">
          <a:xfrm rot="16200000" flipH="1">
            <a:off x="6123782" y="3664744"/>
            <a:ext cx="234950" cy="941387"/>
          </a:xfrm>
          <a:prstGeom prst="bentConnector3">
            <a:avLst>
              <a:gd name="adj1" fmla="val 50000"/>
            </a:avLst>
          </a:prstGeom>
          <a:noFill/>
          <a:ln w="9525">
            <a:solidFill>
              <a:schemeClr val="tx1"/>
            </a:solidFill>
            <a:miter lim="800000"/>
            <a:headEnd/>
            <a:tailEnd/>
          </a:ln>
          <a:effectLst/>
        </p:spPr>
      </p:cxnSp>
      <p:sp>
        <p:nvSpPr>
          <p:cNvPr id="86026" name="Text Box 10"/>
          <p:cNvSpPr txBox="1">
            <a:spLocks noChangeArrowheads="1"/>
          </p:cNvSpPr>
          <p:nvPr/>
        </p:nvSpPr>
        <p:spPr bwMode="auto">
          <a:xfrm>
            <a:off x="6270625" y="3527425"/>
            <a:ext cx="1563688" cy="457200"/>
          </a:xfrm>
          <a:prstGeom prst="rect">
            <a:avLst/>
          </a:prstGeom>
          <a:noFill/>
          <a:ln w="9525">
            <a:noFill/>
            <a:miter lim="800000"/>
            <a:headEnd/>
            <a:tailEnd/>
          </a:ln>
          <a:effectLst/>
        </p:spPr>
        <p:txBody>
          <a:bodyPr wrap="none">
            <a:spAutoFit/>
          </a:bodyPr>
          <a:lstStyle/>
          <a:p>
            <a:pPr eaLnBrk="0" hangingPunct="0"/>
            <a:r>
              <a:rPr lang="en-US" altLang="en-US">
                <a:latin typeface="Times" pitchFamily="18" charset="0"/>
              </a:rPr>
              <a:t>Super class</a:t>
            </a:r>
          </a:p>
        </p:txBody>
      </p:sp>
      <p:sp>
        <p:nvSpPr>
          <p:cNvPr id="86027" name="Text Box 11"/>
          <p:cNvSpPr txBox="1">
            <a:spLocks noChangeArrowheads="1"/>
          </p:cNvSpPr>
          <p:nvPr/>
        </p:nvSpPr>
        <p:spPr bwMode="auto">
          <a:xfrm>
            <a:off x="7108825" y="4403725"/>
            <a:ext cx="1504950" cy="457200"/>
          </a:xfrm>
          <a:prstGeom prst="rect">
            <a:avLst/>
          </a:prstGeom>
          <a:noFill/>
          <a:ln w="9525">
            <a:noFill/>
            <a:miter lim="800000"/>
            <a:headEnd/>
            <a:tailEnd/>
          </a:ln>
          <a:effectLst/>
        </p:spPr>
        <p:txBody>
          <a:bodyPr wrap="none">
            <a:spAutoFit/>
          </a:bodyPr>
          <a:lstStyle/>
          <a:p>
            <a:pPr eaLnBrk="0" hangingPunct="0"/>
            <a:r>
              <a:rPr lang="en-US" altLang="en-US">
                <a:latin typeface="Times" pitchFamily="18" charset="0"/>
              </a:rPr>
              <a:t>Subclasses</a:t>
            </a:r>
          </a:p>
        </p:txBody>
      </p:sp>
      <p:sp>
        <p:nvSpPr>
          <p:cNvPr id="86028" name="Oval 12"/>
          <p:cNvSpPr>
            <a:spLocks noChangeArrowheads="1"/>
          </p:cNvSpPr>
          <p:nvPr/>
        </p:nvSpPr>
        <p:spPr bwMode="auto">
          <a:xfrm>
            <a:off x="5629275" y="4978400"/>
            <a:ext cx="541338" cy="541338"/>
          </a:xfrm>
          <a:prstGeom prst="ellipse">
            <a:avLst/>
          </a:prstGeom>
          <a:solidFill>
            <a:srgbClr val="00CCFF"/>
          </a:solidFill>
          <a:ln w="12700">
            <a:solidFill>
              <a:schemeClr val="tx1"/>
            </a:solidFill>
            <a:round/>
            <a:headEnd/>
            <a:tailEnd/>
          </a:ln>
          <a:effectLst/>
        </p:spPr>
        <p:txBody>
          <a:bodyPr wrap="none" anchor="ctr"/>
          <a:lstStyle/>
          <a:p>
            <a:endParaRPr lang="en-US"/>
          </a:p>
        </p:txBody>
      </p:sp>
      <p:sp>
        <p:nvSpPr>
          <p:cNvPr id="86029" name="Line 13"/>
          <p:cNvSpPr>
            <a:spLocks noChangeShapeType="1"/>
          </p:cNvSpPr>
          <p:nvPr/>
        </p:nvSpPr>
        <p:spPr bwMode="auto">
          <a:xfrm flipH="1">
            <a:off x="5410200" y="5503863"/>
            <a:ext cx="320675" cy="363537"/>
          </a:xfrm>
          <a:prstGeom prst="line">
            <a:avLst/>
          </a:prstGeom>
          <a:noFill/>
          <a:ln w="28575">
            <a:solidFill>
              <a:schemeClr val="tx1"/>
            </a:solidFill>
            <a:round/>
            <a:headEnd/>
            <a:tailEnd type="triangle" w="med" len="med"/>
          </a:ln>
          <a:effectLst/>
        </p:spPr>
        <p:txBody>
          <a:bodyPr wrap="none" anchor="ctr"/>
          <a:lstStyle/>
          <a:p>
            <a:endParaRPr lang="en-US"/>
          </a:p>
        </p:txBody>
      </p:sp>
      <p:sp>
        <p:nvSpPr>
          <p:cNvPr id="86030" name="Line 14"/>
          <p:cNvSpPr>
            <a:spLocks noChangeShapeType="1"/>
          </p:cNvSpPr>
          <p:nvPr/>
        </p:nvSpPr>
        <p:spPr bwMode="auto">
          <a:xfrm>
            <a:off x="6135688" y="5480050"/>
            <a:ext cx="493712" cy="311150"/>
          </a:xfrm>
          <a:prstGeom prst="line">
            <a:avLst/>
          </a:prstGeom>
          <a:noFill/>
          <a:ln w="28575">
            <a:solidFill>
              <a:schemeClr val="tx1"/>
            </a:solidFill>
            <a:round/>
            <a:headEnd/>
            <a:tailEnd type="triangle" w="med" len="med"/>
          </a:ln>
          <a:effectLst/>
        </p:spPr>
        <p:txBody>
          <a:bodyPr wrap="none" anchor="ctr"/>
          <a:lstStyle/>
          <a:p>
            <a:endParaRPr lang="en-US"/>
          </a:p>
        </p:txBody>
      </p:sp>
      <p:sp>
        <p:nvSpPr>
          <p:cNvPr id="86031" name="AutoShape 15"/>
          <p:cNvSpPr>
            <a:spLocks noChangeArrowheads="1"/>
          </p:cNvSpPr>
          <p:nvPr/>
        </p:nvSpPr>
        <p:spPr bwMode="auto">
          <a:xfrm>
            <a:off x="4876800" y="5791200"/>
            <a:ext cx="685800" cy="685800"/>
          </a:xfrm>
          <a:prstGeom prst="triangle">
            <a:avLst>
              <a:gd name="adj" fmla="val 50000"/>
            </a:avLst>
          </a:prstGeom>
          <a:solidFill>
            <a:srgbClr val="99FF66"/>
          </a:solidFill>
          <a:ln w="9525">
            <a:solidFill>
              <a:schemeClr val="tx1"/>
            </a:solidFill>
            <a:miter lim="800000"/>
            <a:headEnd/>
            <a:tailEnd/>
          </a:ln>
          <a:effectLst/>
        </p:spPr>
        <p:txBody>
          <a:bodyPr wrap="none" anchor="ctr"/>
          <a:lstStyle/>
          <a:p>
            <a:endParaRPr lang="en-US"/>
          </a:p>
        </p:txBody>
      </p:sp>
      <p:sp>
        <p:nvSpPr>
          <p:cNvPr id="86032" name="Text Box 16"/>
          <p:cNvSpPr txBox="1">
            <a:spLocks noChangeArrowheads="1"/>
          </p:cNvSpPr>
          <p:nvPr/>
        </p:nvSpPr>
        <p:spPr bwMode="auto">
          <a:xfrm>
            <a:off x="4572000" y="5334000"/>
            <a:ext cx="996950" cy="457200"/>
          </a:xfrm>
          <a:prstGeom prst="rect">
            <a:avLst/>
          </a:prstGeom>
          <a:noFill/>
          <a:ln w="9525">
            <a:noFill/>
            <a:miter lim="800000"/>
            <a:headEnd/>
            <a:tailEnd/>
          </a:ln>
          <a:effectLst/>
        </p:spPr>
        <p:txBody>
          <a:bodyPr wrap="none">
            <a:spAutoFit/>
          </a:bodyPr>
          <a:lstStyle/>
          <a:p>
            <a:pPr eaLnBrk="0" hangingPunct="0"/>
            <a:r>
              <a:rPr lang="en-US" altLang="en-US">
                <a:latin typeface="Times" pitchFamily="18" charset="0"/>
              </a:rPr>
              <a:t>draw()</a:t>
            </a:r>
          </a:p>
        </p:txBody>
      </p:sp>
      <p:sp>
        <p:nvSpPr>
          <p:cNvPr id="86033" name="Text Box 17"/>
          <p:cNvSpPr txBox="1">
            <a:spLocks noChangeArrowheads="1"/>
          </p:cNvSpPr>
          <p:nvPr/>
        </p:nvSpPr>
        <p:spPr bwMode="auto">
          <a:xfrm>
            <a:off x="6629400" y="5257800"/>
            <a:ext cx="996950" cy="457200"/>
          </a:xfrm>
          <a:prstGeom prst="rect">
            <a:avLst/>
          </a:prstGeom>
          <a:noFill/>
          <a:ln w="9525">
            <a:noFill/>
            <a:miter lim="800000"/>
            <a:headEnd/>
            <a:tailEnd/>
          </a:ln>
          <a:effectLst/>
        </p:spPr>
        <p:txBody>
          <a:bodyPr wrap="none">
            <a:spAutoFit/>
          </a:bodyPr>
          <a:lstStyle/>
          <a:p>
            <a:pPr eaLnBrk="0" hangingPunct="0"/>
            <a:r>
              <a:rPr lang="en-US" altLang="en-US">
                <a:latin typeface="Times" pitchFamily="18" charset="0"/>
              </a:rPr>
              <a:t>draw()</a:t>
            </a:r>
          </a:p>
        </p:txBody>
      </p:sp>
      <p:sp>
        <p:nvSpPr>
          <p:cNvPr id="86034" name="Rectangle 18"/>
          <p:cNvSpPr>
            <a:spLocks noChangeArrowheads="1"/>
          </p:cNvSpPr>
          <p:nvPr/>
        </p:nvSpPr>
        <p:spPr bwMode="auto">
          <a:xfrm>
            <a:off x="6477000" y="5791200"/>
            <a:ext cx="533400" cy="6096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86035" name="Line 19"/>
          <p:cNvSpPr>
            <a:spLocks noChangeShapeType="1"/>
          </p:cNvSpPr>
          <p:nvPr/>
        </p:nvSpPr>
        <p:spPr bwMode="auto">
          <a:xfrm flipV="1">
            <a:off x="5211763" y="2147888"/>
            <a:ext cx="676275" cy="654050"/>
          </a:xfrm>
          <a:prstGeom prst="line">
            <a:avLst/>
          </a:prstGeom>
          <a:noFill/>
          <a:ln w="9525">
            <a:solidFill>
              <a:schemeClr val="tx1"/>
            </a:solidFill>
            <a:round/>
            <a:headEnd/>
            <a:tailEnd/>
          </a:ln>
          <a:effectLst/>
        </p:spPr>
        <p:txBody>
          <a:bodyPr wrap="none" anchor="ctr"/>
          <a:lstStyle/>
          <a:p>
            <a:endParaRPr lang="en-US"/>
          </a:p>
        </p:txBody>
      </p:sp>
      <p:sp>
        <p:nvSpPr>
          <p:cNvPr id="86036" name="Line 20"/>
          <p:cNvSpPr>
            <a:spLocks noChangeShapeType="1"/>
          </p:cNvSpPr>
          <p:nvPr/>
        </p:nvSpPr>
        <p:spPr bwMode="auto">
          <a:xfrm>
            <a:off x="5211763" y="2147888"/>
            <a:ext cx="688975" cy="654050"/>
          </a:xfrm>
          <a:prstGeom prst="line">
            <a:avLst/>
          </a:prstGeom>
          <a:noFill/>
          <a:ln w="9525">
            <a:solidFill>
              <a:schemeClr val="tx1"/>
            </a:solidFill>
            <a:round/>
            <a:headEnd/>
            <a:tailEnd/>
          </a:ln>
          <a:effectLst/>
        </p:spPr>
        <p:txBody>
          <a:bodyPr wrap="none" anchor="ctr"/>
          <a:lstStyle/>
          <a:p>
            <a:endParaRPr lang="en-US"/>
          </a:p>
        </p:txBody>
      </p:sp>
      <p:sp>
        <p:nvSpPr>
          <p:cNvPr id="86037" name="Oval 21"/>
          <p:cNvSpPr>
            <a:spLocks noChangeArrowheads="1"/>
          </p:cNvSpPr>
          <p:nvPr/>
        </p:nvSpPr>
        <p:spPr bwMode="auto">
          <a:xfrm>
            <a:off x="5357813" y="2284413"/>
            <a:ext cx="355600" cy="37941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6038" name="Oval 22"/>
          <p:cNvSpPr>
            <a:spLocks noChangeArrowheads="1"/>
          </p:cNvSpPr>
          <p:nvPr/>
        </p:nvSpPr>
        <p:spPr bwMode="auto">
          <a:xfrm>
            <a:off x="7021513" y="1984375"/>
            <a:ext cx="938212" cy="957263"/>
          </a:xfrm>
          <a:prstGeom prst="ellipse">
            <a:avLst/>
          </a:prstGeom>
          <a:solidFill>
            <a:schemeClr val="hlink"/>
          </a:solidFill>
          <a:ln w="12700">
            <a:solidFill>
              <a:schemeClr val="tx1"/>
            </a:solidFill>
            <a:round/>
            <a:headEnd/>
            <a:tailEnd/>
          </a:ln>
          <a:effectLst/>
        </p:spPr>
        <p:txBody>
          <a:bodyPr wrap="none" anchor="ctr"/>
          <a:lstStyle/>
          <a:p>
            <a:pPr algn="ctr" eaLnBrk="0" hangingPunct="0"/>
            <a:endParaRPr lang="en-US" altLang="en-US">
              <a:latin typeface="Times" pitchFamily="18" charset="0"/>
            </a:endParaRPr>
          </a:p>
        </p:txBody>
      </p:sp>
      <p:sp>
        <p:nvSpPr>
          <p:cNvPr id="86039" name="Line 23"/>
          <p:cNvSpPr>
            <a:spLocks noChangeShapeType="1"/>
          </p:cNvSpPr>
          <p:nvPr/>
        </p:nvSpPr>
        <p:spPr bwMode="auto">
          <a:xfrm flipV="1">
            <a:off x="7165975" y="2144713"/>
            <a:ext cx="676275" cy="654050"/>
          </a:xfrm>
          <a:prstGeom prst="line">
            <a:avLst/>
          </a:prstGeom>
          <a:noFill/>
          <a:ln w="9525">
            <a:solidFill>
              <a:schemeClr val="tx1"/>
            </a:solidFill>
            <a:round/>
            <a:headEnd/>
            <a:tailEnd/>
          </a:ln>
          <a:effectLst/>
        </p:spPr>
        <p:txBody>
          <a:bodyPr wrap="none" anchor="ctr"/>
          <a:lstStyle/>
          <a:p>
            <a:endParaRPr lang="en-US"/>
          </a:p>
        </p:txBody>
      </p:sp>
      <p:sp>
        <p:nvSpPr>
          <p:cNvPr id="86040" name="Line 24"/>
          <p:cNvSpPr>
            <a:spLocks noChangeShapeType="1"/>
          </p:cNvSpPr>
          <p:nvPr/>
        </p:nvSpPr>
        <p:spPr bwMode="auto">
          <a:xfrm>
            <a:off x="7165975" y="2144713"/>
            <a:ext cx="688975" cy="654050"/>
          </a:xfrm>
          <a:prstGeom prst="line">
            <a:avLst/>
          </a:prstGeom>
          <a:noFill/>
          <a:ln w="9525">
            <a:solidFill>
              <a:schemeClr val="tx1"/>
            </a:solidFill>
            <a:round/>
            <a:headEnd/>
            <a:tailEnd/>
          </a:ln>
          <a:effectLst/>
        </p:spPr>
        <p:txBody>
          <a:bodyPr wrap="none" anchor="ctr"/>
          <a:lstStyle/>
          <a:p>
            <a:endParaRPr lang="en-US"/>
          </a:p>
        </p:txBody>
      </p:sp>
      <p:sp>
        <p:nvSpPr>
          <p:cNvPr id="86041" name="Oval 25"/>
          <p:cNvSpPr>
            <a:spLocks noChangeArrowheads="1"/>
          </p:cNvSpPr>
          <p:nvPr/>
        </p:nvSpPr>
        <p:spPr bwMode="auto">
          <a:xfrm>
            <a:off x="7312025" y="2281238"/>
            <a:ext cx="355600" cy="379412"/>
          </a:xfrm>
          <a:prstGeom prst="ellipse">
            <a:avLst/>
          </a:prstGeom>
          <a:solidFill>
            <a:schemeClr val="accent2"/>
          </a:solidFill>
          <a:ln w="9525">
            <a:solidFill>
              <a:schemeClr val="tx1"/>
            </a:solidFill>
            <a:round/>
            <a:headEnd/>
            <a:tailEnd/>
          </a:ln>
          <a:effectLst/>
        </p:spPr>
        <p:txBody>
          <a:bodyPr wrap="none" anchor="ctr"/>
          <a:lstStyle/>
          <a:p>
            <a:endParaRPr lang="en-US"/>
          </a:p>
        </p:txBody>
      </p:sp>
      <p:sp>
        <p:nvSpPr>
          <p:cNvPr id="86042" name="Freeform 26"/>
          <p:cNvSpPr>
            <a:spLocks/>
          </p:cNvSpPr>
          <p:nvPr/>
        </p:nvSpPr>
        <p:spPr bwMode="auto">
          <a:xfrm>
            <a:off x="5708650" y="1611313"/>
            <a:ext cx="1722438" cy="406400"/>
          </a:xfrm>
          <a:custGeom>
            <a:avLst/>
            <a:gdLst/>
            <a:ahLst/>
            <a:cxnLst>
              <a:cxn ang="0">
                <a:pos x="0" y="249"/>
              </a:cxn>
              <a:cxn ang="0">
                <a:pos x="352" y="62"/>
              </a:cxn>
              <a:cxn ang="0">
                <a:pos x="793" y="2"/>
              </a:cxn>
              <a:cxn ang="0">
                <a:pos x="995" y="69"/>
              </a:cxn>
              <a:cxn ang="0">
                <a:pos x="1085" y="256"/>
              </a:cxn>
            </a:cxnLst>
            <a:rect l="0" t="0" r="r" b="b"/>
            <a:pathLst>
              <a:path w="1085" h="256">
                <a:moveTo>
                  <a:pt x="0" y="249"/>
                </a:moveTo>
                <a:cubicBezTo>
                  <a:pt x="109" y="176"/>
                  <a:pt x="219" y="103"/>
                  <a:pt x="352" y="62"/>
                </a:cubicBezTo>
                <a:cubicBezTo>
                  <a:pt x="484" y="20"/>
                  <a:pt x="686" y="0"/>
                  <a:pt x="793" y="2"/>
                </a:cubicBezTo>
                <a:cubicBezTo>
                  <a:pt x="900" y="3"/>
                  <a:pt x="946" y="26"/>
                  <a:pt x="995" y="69"/>
                </a:cubicBezTo>
                <a:cubicBezTo>
                  <a:pt x="1043" y="111"/>
                  <a:pt x="1070" y="224"/>
                  <a:pt x="1085" y="256"/>
                </a:cubicBezTo>
              </a:path>
            </a:pathLst>
          </a:custGeom>
          <a:noFill/>
          <a:ln w="19050" cmpd="sng">
            <a:solidFill>
              <a:schemeClr val="tx1"/>
            </a:solidFill>
            <a:round/>
            <a:headEnd type="none" w="med" len="med"/>
            <a:tailEnd type="triangle" w="med" len="med"/>
          </a:ln>
          <a:effectLst/>
        </p:spPr>
        <p:txBody>
          <a:bodyPr wrap="none" anchor="ctr"/>
          <a:lstStyle/>
          <a:p>
            <a:endParaRPr lang="en-US"/>
          </a:p>
        </p:txBody>
      </p:sp>
      <p:sp>
        <p:nvSpPr>
          <p:cNvPr id="86043" name="Freeform 27"/>
          <p:cNvSpPr>
            <a:spLocks/>
          </p:cNvSpPr>
          <p:nvPr/>
        </p:nvSpPr>
        <p:spPr bwMode="auto">
          <a:xfrm>
            <a:off x="5780088" y="2635250"/>
            <a:ext cx="1863725" cy="701675"/>
          </a:xfrm>
          <a:custGeom>
            <a:avLst/>
            <a:gdLst/>
            <a:ahLst/>
            <a:cxnLst>
              <a:cxn ang="0">
                <a:pos x="0" y="157"/>
              </a:cxn>
              <a:cxn ang="0">
                <a:pos x="397" y="404"/>
              </a:cxn>
              <a:cxn ang="0">
                <a:pos x="883" y="389"/>
              </a:cxn>
              <a:cxn ang="0">
                <a:pos x="1137" y="247"/>
              </a:cxn>
              <a:cxn ang="0">
                <a:pos x="1107" y="0"/>
              </a:cxn>
            </a:cxnLst>
            <a:rect l="0" t="0" r="r" b="b"/>
            <a:pathLst>
              <a:path w="1174" h="442">
                <a:moveTo>
                  <a:pt x="0" y="157"/>
                </a:moveTo>
                <a:cubicBezTo>
                  <a:pt x="124" y="261"/>
                  <a:pt x="249" y="365"/>
                  <a:pt x="397" y="404"/>
                </a:cubicBezTo>
                <a:cubicBezTo>
                  <a:pt x="544" y="442"/>
                  <a:pt x="759" y="415"/>
                  <a:pt x="883" y="389"/>
                </a:cubicBezTo>
                <a:cubicBezTo>
                  <a:pt x="1006" y="362"/>
                  <a:pt x="1099" y="311"/>
                  <a:pt x="1137" y="247"/>
                </a:cubicBezTo>
                <a:cubicBezTo>
                  <a:pt x="1174" y="182"/>
                  <a:pt x="1140" y="91"/>
                  <a:pt x="1107" y="0"/>
                </a:cubicBezTo>
              </a:path>
            </a:pathLst>
          </a:custGeom>
          <a:noFill/>
          <a:ln w="19050" cmpd="sng">
            <a:solidFill>
              <a:schemeClr val="tx1"/>
            </a:solidFill>
            <a:round/>
            <a:headEnd type="none" w="med" len="med"/>
            <a:tailEnd type="triangle" w="med" len="med"/>
          </a:ln>
          <a:effectLst/>
        </p:spPr>
        <p:txBody>
          <a:bodyPr wrap="none" anchor="ctr"/>
          <a:lstStyle/>
          <a:p>
            <a:endParaRPr lang="en-US"/>
          </a:p>
        </p:txBody>
      </p:sp>
      <p:sp>
        <p:nvSpPr>
          <p:cNvPr id="86044" name="Line 28"/>
          <p:cNvSpPr>
            <a:spLocks noChangeShapeType="1"/>
          </p:cNvSpPr>
          <p:nvPr/>
        </p:nvSpPr>
        <p:spPr bwMode="auto">
          <a:xfrm>
            <a:off x="6872288" y="3122613"/>
            <a:ext cx="309562" cy="342900"/>
          </a:xfrm>
          <a:prstGeom prst="line">
            <a:avLst/>
          </a:prstGeom>
          <a:noFill/>
          <a:ln w="38100">
            <a:solidFill>
              <a:srgbClr val="FF0000"/>
            </a:solidFill>
            <a:round/>
            <a:headEnd/>
            <a:tailEnd/>
          </a:ln>
          <a:effectLst/>
        </p:spPr>
        <p:txBody>
          <a:bodyPr wrap="none" anchor="ctr"/>
          <a:lstStyle/>
          <a:p>
            <a:endParaRPr lang="en-US"/>
          </a:p>
        </p:txBody>
      </p:sp>
      <p:sp>
        <p:nvSpPr>
          <p:cNvPr id="86045" name="Line 29"/>
          <p:cNvSpPr>
            <a:spLocks noChangeShapeType="1"/>
          </p:cNvSpPr>
          <p:nvPr/>
        </p:nvSpPr>
        <p:spPr bwMode="auto">
          <a:xfrm flipV="1">
            <a:off x="6896100" y="3051175"/>
            <a:ext cx="296863" cy="461963"/>
          </a:xfrm>
          <a:prstGeom prst="line">
            <a:avLst/>
          </a:prstGeom>
          <a:noFill/>
          <a:ln w="38100">
            <a:solidFill>
              <a:srgbClr val="FF0000"/>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Using objects</a:t>
            </a:r>
          </a:p>
        </p:txBody>
      </p:sp>
      <p:sp>
        <p:nvSpPr>
          <p:cNvPr id="77827" name="Rectangle 3"/>
          <p:cNvSpPr>
            <a:spLocks noGrp="1" noChangeArrowheads="1"/>
          </p:cNvSpPr>
          <p:nvPr>
            <p:ph type="body" idx="1"/>
          </p:nvPr>
        </p:nvSpPr>
        <p:spPr/>
        <p:txBody>
          <a:bodyPr/>
          <a:lstStyle/>
          <a:p>
            <a:pPr>
              <a:buClr>
                <a:schemeClr val="tx1"/>
              </a:buClr>
            </a:pPr>
            <a:r>
              <a:rPr lang="en-US" sz="2800"/>
              <a:t>Here, code in one class creates an instance of another class and does something with it …</a:t>
            </a:r>
          </a:p>
          <a:p>
            <a:pPr lvl="1">
              <a:buClr>
                <a:schemeClr val="tx1"/>
              </a:buClr>
              <a:buFontTx/>
              <a:buNone/>
            </a:pPr>
            <a:r>
              <a:rPr lang="en-US" sz="2400">
                <a:solidFill>
                  <a:schemeClr val="accent2"/>
                </a:solidFill>
              </a:rPr>
              <a:t>Fruit plum=new Fruit();</a:t>
            </a:r>
          </a:p>
          <a:p>
            <a:pPr lvl="1">
              <a:buClr>
                <a:schemeClr val="tx1"/>
              </a:buClr>
              <a:buFontTx/>
              <a:buNone/>
            </a:pPr>
            <a:r>
              <a:rPr lang="en-US" sz="2400">
                <a:solidFill>
                  <a:schemeClr val="accent2"/>
                </a:solidFill>
              </a:rPr>
              <a:t>int cals;</a:t>
            </a:r>
          </a:p>
          <a:p>
            <a:pPr lvl="1">
              <a:buClr>
                <a:schemeClr val="tx1"/>
              </a:buClr>
              <a:buFontTx/>
              <a:buNone/>
            </a:pPr>
            <a:r>
              <a:rPr lang="en-US" sz="2400">
                <a:solidFill>
                  <a:schemeClr val="accent2"/>
                </a:solidFill>
              </a:rPr>
              <a:t>cals = plum.total_calories();</a:t>
            </a:r>
          </a:p>
          <a:p>
            <a:pPr lvl="1">
              <a:buClr>
                <a:schemeClr val="tx1"/>
              </a:buClr>
              <a:buFontTx/>
              <a:buNone/>
            </a:pPr>
            <a:endParaRPr lang="en-US" sz="2400">
              <a:solidFill>
                <a:schemeClr val="accent2"/>
              </a:solidFill>
            </a:endParaRPr>
          </a:p>
          <a:p>
            <a:pPr>
              <a:buClr>
                <a:schemeClr val="tx1"/>
              </a:buClr>
            </a:pPr>
            <a:r>
              <a:rPr lang="en-US" sz="2800" b="1" i="1"/>
              <a:t>Dot operator</a:t>
            </a:r>
            <a:r>
              <a:rPr lang="en-US" sz="2800"/>
              <a:t> allows you to access (public) data/methods inside Fruit class</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a:xfrm>
            <a:off x="533400" y="2971800"/>
            <a:ext cx="7772400" cy="914400"/>
          </a:xfrm>
        </p:spPr>
        <p:txBody>
          <a:bodyPr/>
          <a:lstStyle/>
          <a:p>
            <a:pPr algn="ctr"/>
            <a:r>
              <a:rPr lang="en-US" sz="5400" dirty="0"/>
              <a:t>Stream Manipulation</a:t>
            </a:r>
            <a:endParaRPr lang="en-US" sz="8000"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ADCCE7C-7AD2-4E0D-A1DD-56042D7FFB3F}" type="slidenum">
              <a:rPr lang="en-US"/>
              <a:pPr/>
              <a:t>135</a:t>
            </a:fld>
            <a:endParaRPr lang="en-US"/>
          </a:p>
        </p:txBody>
      </p:sp>
      <p:sp>
        <p:nvSpPr>
          <p:cNvPr id="94210" name="Rectangle 2"/>
          <p:cNvSpPr>
            <a:spLocks noGrp="1" noChangeArrowheads="1"/>
          </p:cNvSpPr>
          <p:nvPr>
            <p:ph type="title"/>
          </p:nvPr>
        </p:nvSpPr>
        <p:spPr>
          <a:xfrm>
            <a:off x="457200" y="152400"/>
            <a:ext cx="8229600" cy="990600"/>
          </a:xfrm>
          <a:noFill/>
          <a:ln/>
        </p:spPr>
        <p:txBody>
          <a:bodyPr lIns="92075" tIns="46038" rIns="92075" bIns="46038"/>
          <a:lstStyle/>
          <a:p>
            <a:r>
              <a:rPr lang="en-US" dirty="0"/>
              <a:t>Streams and I/O</a:t>
            </a:r>
          </a:p>
        </p:txBody>
      </p:sp>
      <p:sp>
        <p:nvSpPr>
          <p:cNvPr id="94211" name="Rectangle 3"/>
          <p:cNvSpPr>
            <a:spLocks noGrp="1" noChangeArrowheads="1"/>
          </p:cNvSpPr>
          <p:nvPr>
            <p:ph type="body" idx="1"/>
          </p:nvPr>
        </p:nvSpPr>
        <p:spPr>
          <a:xfrm>
            <a:off x="457201" y="1295400"/>
            <a:ext cx="8458199" cy="4953000"/>
          </a:xfrm>
          <a:noFill/>
          <a:ln/>
        </p:spPr>
        <p:txBody>
          <a:bodyPr lIns="92075" tIns="46038" rIns="92075" bIns="46038">
            <a:normAutofit/>
          </a:bodyPr>
          <a:lstStyle/>
          <a:p>
            <a:pPr>
              <a:buClr>
                <a:srgbClr val="FFFF00"/>
              </a:buClr>
            </a:pPr>
            <a:r>
              <a:rPr lang="en-US" sz="2400" dirty="0" smtClean="0"/>
              <a:t>Stream is a general mechanism of I/O in java.</a:t>
            </a:r>
          </a:p>
          <a:p>
            <a:pPr>
              <a:buClr>
                <a:srgbClr val="FFFF00"/>
              </a:buClr>
            </a:pPr>
            <a:r>
              <a:rPr lang="en-US" sz="2400" dirty="0" smtClean="0"/>
              <a:t>Stream provides sequential access of data.</a:t>
            </a:r>
          </a:p>
          <a:p>
            <a:pPr>
              <a:buClr>
                <a:srgbClr val="FFFF00"/>
              </a:buClr>
            </a:pPr>
            <a:r>
              <a:rPr lang="en-US" sz="2400" dirty="0" smtClean="0"/>
              <a:t>An input stream can be used by an application to read data. An output stream to write data.</a:t>
            </a:r>
          </a:p>
          <a:p>
            <a:pPr>
              <a:buClr>
                <a:srgbClr val="FFFF00"/>
              </a:buClr>
            </a:pPr>
            <a:r>
              <a:rPr lang="en-US" sz="2400" dirty="0" smtClean="0"/>
              <a:t>Streams are categorized as:</a:t>
            </a:r>
          </a:p>
          <a:p>
            <a:pPr marL="457200" indent="-457200">
              <a:buClr>
                <a:srgbClr val="FFFF00"/>
              </a:buClr>
              <a:buFont typeface="+mj-lt"/>
              <a:buAutoNum type="arabicPeriod"/>
            </a:pPr>
            <a:r>
              <a:rPr lang="en-US" sz="2400" dirty="0" smtClean="0"/>
              <a:t>Byte Stream :Binary</a:t>
            </a:r>
          </a:p>
          <a:p>
            <a:pPr marL="457200" indent="-457200">
              <a:buClr>
                <a:srgbClr val="FFFF00"/>
              </a:buClr>
              <a:buFont typeface="+mj-lt"/>
              <a:buAutoNum type="arabicPeriod"/>
            </a:pPr>
            <a:r>
              <a:rPr lang="en-US" sz="2400" dirty="0" smtClean="0"/>
              <a:t>Character  </a:t>
            </a:r>
            <a:r>
              <a:rPr lang="en-US" sz="2400" dirty="0" err="1" smtClean="0"/>
              <a:t>Stream:Text</a:t>
            </a:r>
            <a:endParaRPr lang="en-US" sz="2400" dirty="0" smtClean="0"/>
          </a:p>
          <a:p>
            <a:pPr>
              <a:buClr>
                <a:srgbClr val="FFFF00"/>
              </a:buClr>
            </a:pPr>
            <a:r>
              <a:rPr lang="en-US" sz="2400" dirty="0" smtClean="0"/>
              <a:t>A file , network connection , arrays can act as stream.</a:t>
            </a:r>
          </a:p>
          <a:p>
            <a:pPr>
              <a:buClr>
                <a:srgbClr val="FFFF00"/>
              </a:buClr>
            </a:pPr>
            <a:r>
              <a:rPr lang="en-US" sz="2400" dirty="0" smtClean="0"/>
              <a:t>Whenever we have to make  program of I/O then we use java.io package</a:t>
            </a:r>
          </a:p>
          <a:p>
            <a:pPr>
              <a:buClr>
                <a:srgbClr val="FFFF00"/>
              </a:buClr>
            </a:pPr>
            <a:endParaRPr lang="en-US" sz="2400" dirty="0" smtClean="0"/>
          </a:p>
        </p:txBody>
      </p:sp>
    </p:spTree>
  </p:cSld>
  <p:clrMapOvr>
    <a:masterClrMapping/>
  </p:clrMapOvr>
  <p:transition>
    <p:split/>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o1.jpg"/>
          <p:cNvPicPr>
            <a:picLocks noGrp="1" noChangeAspect="1"/>
          </p:cNvPicPr>
          <p:nvPr>
            <p:ph idx="1"/>
          </p:nvPr>
        </p:nvPicPr>
        <p:blipFill>
          <a:blip r:embed="rId2"/>
          <a:stretch>
            <a:fillRect/>
          </a:stretch>
        </p:blipFill>
        <p:spPr>
          <a:xfrm>
            <a:off x="152400" y="152400"/>
            <a:ext cx="8763000" cy="6553200"/>
          </a:xfrm>
        </p:spPr>
      </p:pic>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610600" cy="5867400"/>
          </a:xfrm>
        </p:spPr>
        <p:txBody>
          <a:bodyPr>
            <a:normAutofit/>
          </a:bodyPr>
          <a:lstStyle/>
          <a:p>
            <a:pPr>
              <a:buClr>
                <a:srgbClr val="FFFF00"/>
              </a:buClr>
            </a:pPr>
            <a:r>
              <a:rPr lang="en-US" sz="2800" dirty="0" smtClean="0"/>
              <a:t>Basic classes for file IO</a:t>
            </a:r>
          </a:p>
          <a:p>
            <a:pPr lvl="1"/>
            <a:r>
              <a:rPr lang="en-US" sz="2800" u="sng" dirty="0" err="1" smtClean="0"/>
              <a:t>FileInputStream</a:t>
            </a:r>
            <a:r>
              <a:rPr lang="en-US" sz="2800" u="sng" dirty="0" smtClean="0"/>
              <a:t> </a:t>
            </a:r>
            <a:r>
              <a:rPr lang="en-US" sz="2800" dirty="0" smtClean="0"/>
              <a:t> ,  for reading from a file</a:t>
            </a:r>
          </a:p>
          <a:p>
            <a:pPr lvl="1"/>
            <a:r>
              <a:rPr lang="en-US" sz="2800" u="sng" dirty="0" err="1" smtClean="0"/>
              <a:t>FileOutputStream</a:t>
            </a:r>
            <a:r>
              <a:rPr lang="en-US" sz="2800" u="sng" dirty="0" smtClean="0"/>
              <a:t> </a:t>
            </a:r>
            <a:r>
              <a:rPr lang="en-US" sz="2800" dirty="0" smtClean="0"/>
              <a:t> ,  for writing to a file</a:t>
            </a:r>
          </a:p>
          <a:p>
            <a:pPr>
              <a:buClr>
                <a:srgbClr val="FFFF00"/>
              </a:buClr>
            </a:pPr>
            <a:r>
              <a:rPr lang="en-US" sz="2800" dirty="0" smtClean="0"/>
              <a:t>Example:</a:t>
            </a:r>
          </a:p>
          <a:p>
            <a:pPr>
              <a:buClr>
                <a:srgbClr val="FFFF00"/>
              </a:buClr>
            </a:pPr>
            <a:endParaRPr lang="en-US" sz="2800" dirty="0" smtClean="0"/>
          </a:p>
          <a:p>
            <a:pPr>
              <a:buFont typeface="Wingdings" pitchFamily="2" charset="2"/>
              <a:buNone/>
            </a:pPr>
            <a:r>
              <a:rPr lang="en-US" sz="2800" dirty="0" smtClean="0"/>
              <a:t>                     Open a file "myfile.txt" for  </a:t>
            </a:r>
            <a:r>
              <a:rPr lang="en-US" sz="2800" dirty="0" smtClean="0">
                <a:solidFill>
                  <a:schemeClr val="tx1">
                    <a:lumMod val="95000"/>
                    <a:lumOff val="5000"/>
                  </a:schemeClr>
                </a:solidFill>
              </a:rPr>
              <a:t>reading</a:t>
            </a:r>
            <a:r>
              <a:rPr lang="en-US" sz="2800" dirty="0" smtClean="0"/>
              <a:t> </a:t>
            </a:r>
            <a:r>
              <a:rPr lang="en-US" sz="1900" dirty="0" err="1" smtClean="0">
                <a:solidFill>
                  <a:srgbClr val="C00000"/>
                </a:solidFill>
                <a:latin typeface="Courier New" pitchFamily="49" charset="0"/>
                <a:cs typeface="Times New Roman" pitchFamily="18" charset="0"/>
              </a:rPr>
              <a:t>FileInputStream</a:t>
            </a:r>
            <a:r>
              <a:rPr lang="en-US" sz="1900" dirty="0" smtClean="0">
                <a:solidFill>
                  <a:srgbClr val="C00000"/>
                </a:solidFill>
                <a:latin typeface="Courier New" pitchFamily="49" charset="0"/>
                <a:cs typeface="Times New Roman" pitchFamily="18" charset="0"/>
              </a:rPr>
              <a:t> </a:t>
            </a:r>
            <a:r>
              <a:rPr lang="en-US" sz="1900" dirty="0" err="1" smtClean="0">
                <a:solidFill>
                  <a:srgbClr val="C00000"/>
                </a:solidFill>
                <a:latin typeface="Courier New" pitchFamily="49" charset="0"/>
                <a:cs typeface="Times New Roman" pitchFamily="18" charset="0"/>
              </a:rPr>
              <a:t>fis</a:t>
            </a:r>
            <a:r>
              <a:rPr lang="en-US" sz="1900" dirty="0" smtClean="0">
                <a:solidFill>
                  <a:srgbClr val="C00000"/>
                </a:solidFill>
                <a:latin typeface="Courier New" pitchFamily="49" charset="0"/>
                <a:cs typeface="Times New Roman" pitchFamily="18" charset="0"/>
              </a:rPr>
              <a:t>= new </a:t>
            </a:r>
            <a:r>
              <a:rPr lang="en-US" sz="1900" dirty="0" err="1" smtClean="0">
                <a:solidFill>
                  <a:srgbClr val="C00000"/>
                </a:solidFill>
                <a:latin typeface="Courier New" pitchFamily="49" charset="0"/>
                <a:cs typeface="Times New Roman" pitchFamily="18" charset="0"/>
              </a:rPr>
              <a:t>FileInputStream</a:t>
            </a:r>
            <a:r>
              <a:rPr lang="en-US" sz="1900" dirty="0" smtClean="0">
                <a:solidFill>
                  <a:srgbClr val="C00000"/>
                </a:solidFill>
                <a:latin typeface="Courier New" pitchFamily="49" charset="0"/>
                <a:cs typeface="Times New Roman" pitchFamily="18" charset="0"/>
              </a:rPr>
              <a:t>("myfile.txt");</a:t>
            </a:r>
          </a:p>
          <a:p>
            <a:pPr>
              <a:buFont typeface="Wingdings" pitchFamily="2" charset="2"/>
              <a:buNone/>
            </a:pPr>
            <a:endParaRPr lang="en-US" sz="2800" dirty="0" smtClean="0"/>
          </a:p>
          <a:p>
            <a:pPr>
              <a:buFont typeface="Wingdings" pitchFamily="2" charset="2"/>
              <a:buNone/>
            </a:pPr>
            <a:r>
              <a:rPr lang="en-US" sz="2800" dirty="0" smtClean="0"/>
              <a:t>                   Open a file "outfile.txt" for  </a:t>
            </a:r>
            <a:r>
              <a:rPr lang="en-US" sz="2800" dirty="0" smtClean="0">
                <a:solidFill>
                  <a:schemeClr val="tx1">
                    <a:lumMod val="95000"/>
                    <a:lumOff val="5000"/>
                  </a:schemeClr>
                </a:solidFill>
              </a:rPr>
              <a:t>writing </a:t>
            </a:r>
          </a:p>
          <a:p>
            <a:pPr>
              <a:buFont typeface="Wingdings" pitchFamily="2" charset="2"/>
              <a:buNone/>
            </a:pPr>
            <a:r>
              <a:rPr lang="en-US" sz="1900" dirty="0" err="1" smtClean="0">
                <a:solidFill>
                  <a:srgbClr val="C00000"/>
                </a:solidFill>
                <a:latin typeface="Courier New" pitchFamily="49" charset="0"/>
                <a:cs typeface="Times New Roman" pitchFamily="18" charset="0"/>
              </a:rPr>
              <a:t>FileOutputStream</a:t>
            </a:r>
            <a:r>
              <a:rPr lang="en-US" sz="1900" dirty="0" smtClean="0">
                <a:solidFill>
                  <a:srgbClr val="C00000"/>
                </a:solidFill>
                <a:latin typeface="Courier New" pitchFamily="49" charset="0"/>
                <a:cs typeface="Times New Roman" pitchFamily="18" charset="0"/>
              </a:rPr>
              <a:t> </a:t>
            </a:r>
            <a:r>
              <a:rPr lang="en-US" sz="1900" dirty="0" err="1" smtClean="0">
                <a:solidFill>
                  <a:srgbClr val="C00000"/>
                </a:solidFill>
                <a:latin typeface="Courier New" pitchFamily="49" charset="0"/>
                <a:cs typeface="Times New Roman" pitchFamily="18" charset="0"/>
              </a:rPr>
              <a:t>fos</a:t>
            </a:r>
            <a:r>
              <a:rPr lang="en-US" sz="1900" dirty="0" smtClean="0">
                <a:solidFill>
                  <a:srgbClr val="C00000"/>
                </a:solidFill>
                <a:latin typeface="Courier New" pitchFamily="49" charset="0"/>
                <a:cs typeface="Times New Roman" pitchFamily="18" charset="0"/>
              </a:rPr>
              <a:t> = new </a:t>
            </a:r>
            <a:r>
              <a:rPr lang="en-US" sz="1900" dirty="0" err="1" smtClean="0">
                <a:solidFill>
                  <a:srgbClr val="C00000"/>
                </a:solidFill>
                <a:latin typeface="Courier New" pitchFamily="49" charset="0"/>
                <a:cs typeface="Times New Roman" pitchFamily="18" charset="0"/>
              </a:rPr>
              <a:t>FileOutputStream</a:t>
            </a:r>
            <a:r>
              <a:rPr lang="en-US" sz="1900" dirty="0" smtClean="0">
                <a:solidFill>
                  <a:srgbClr val="C00000"/>
                </a:solidFill>
                <a:latin typeface="Courier New" pitchFamily="49" charset="0"/>
                <a:cs typeface="Times New Roman" pitchFamily="18" charset="0"/>
              </a:rPr>
              <a:t>("myfile.txt");</a:t>
            </a:r>
          </a:p>
          <a:p>
            <a:pPr lvl="1">
              <a:buFontTx/>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0A0D7A4-6A28-45D2-94EB-142F447FEAD4}" type="slidenum">
              <a:rPr lang="en-US"/>
              <a:pPr/>
              <a:t>138</a:t>
            </a:fld>
            <a:endParaRPr lang="en-US"/>
          </a:p>
        </p:txBody>
      </p:sp>
      <p:sp>
        <p:nvSpPr>
          <p:cNvPr id="95234" name="Rectangle 2"/>
          <p:cNvSpPr>
            <a:spLocks noGrp="1" noChangeArrowheads="1"/>
          </p:cNvSpPr>
          <p:nvPr>
            <p:ph type="title"/>
          </p:nvPr>
        </p:nvSpPr>
        <p:spPr>
          <a:xfrm>
            <a:off x="1370013" y="261938"/>
            <a:ext cx="7772400" cy="657225"/>
          </a:xfrm>
          <a:noFill/>
          <a:ln/>
        </p:spPr>
        <p:txBody>
          <a:bodyPr lIns="92075" tIns="46038" rIns="92075" bIns="46038"/>
          <a:lstStyle/>
          <a:p>
            <a:r>
              <a:rPr lang="en-US" sz="3600"/>
              <a:t>Display File Contents</a:t>
            </a:r>
          </a:p>
        </p:txBody>
      </p:sp>
      <p:sp>
        <p:nvSpPr>
          <p:cNvPr id="95235" name="Rectangle 3"/>
          <p:cNvSpPr>
            <a:spLocks noChangeArrowheads="1"/>
          </p:cNvSpPr>
          <p:nvPr/>
        </p:nvSpPr>
        <p:spPr bwMode="auto">
          <a:xfrm>
            <a:off x="381000" y="990600"/>
            <a:ext cx="8391525" cy="5355954"/>
          </a:xfrm>
          <a:prstGeom prst="rect">
            <a:avLst/>
          </a:prstGeom>
          <a:noFill/>
          <a:ln w="9525">
            <a:noFill/>
            <a:miter lim="800000"/>
            <a:headEnd/>
            <a:tailEnd/>
          </a:ln>
          <a:effectLst/>
        </p:spPr>
        <p:txBody>
          <a:bodyPr wrap="square" lIns="92075" tIns="46038" rIns="92075" bIns="46038">
            <a:spAutoFit/>
          </a:bodyPr>
          <a:lstStyle/>
          <a:p>
            <a:pPr eaLnBrk="0" hangingPunct="0"/>
            <a:r>
              <a:rPr lang="en-US" sz="1900" dirty="0"/>
              <a:t>import java.io.*;</a:t>
            </a:r>
          </a:p>
          <a:p>
            <a:pPr eaLnBrk="0" hangingPunct="0"/>
            <a:r>
              <a:rPr lang="en-US" sz="1900" dirty="0"/>
              <a:t>public class FileToOut1 {</a:t>
            </a:r>
          </a:p>
          <a:p>
            <a:pPr eaLnBrk="0" hangingPunct="0"/>
            <a:r>
              <a:rPr lang="en-US" sz="1900" dirty="0"/>
              <a:t>    public static void main(String </a:t>
            </a:r>
            <a:r>
              <a:rPr lang="en-US" sz="1900" dirty="0" err="1"/>
              <a:t>args</a:t>
            </a:r>
            <a:r>
              <a:rPr lang="en-US" sz="1900" dirty="0"/>
              <a:t>[]) {</a:t>
            </a:r>
          </a:p>
          <a:p>
            <a:pPr eaLnBrk="0" hangingPunct="0"/>
            <a:r>
              <a:rPr lang="en-US" sz="1900" dirty="0"/>
              <a:t>        try   {</a:t>
            </a:r>
          </a:p>
          <a:p>
            <a:pPr eaLnBrk="0" hangingPunct="0"/>
            <a:r>
              <a:rPr lang="en-US" sz="1900" dirty="0"/>
              <a:t>            </a:t>
            </a:r>
            <a:r>
              <a:rPr lang="en-US" sz="1900" dirty="0" err="1"/>
              <a:t>FileInputStream</a:t>
            </a:r>
            <a:r>
              <a:rPr lang="en-US" sz="1900" dirty="0"/>
              <a:t> </a:t>
            </a:r>
            <a:r>
              <a:rPr lang="en-US" sz="1900" dirty="0" err="1"/>
              <a:t>infile</a:t>
            </a:r>
            <a:r>
              <a:rPr lang="en-US" sz="1900" dirty="0"/>
              <a:t> = new </a:t>
            </a:r>
            <a:r>
              <a:rPr lang="en-US" sz="1900" dirty="0" err="1"/>
              <a:t>FileInputStream</a:t>
            </a:r>
            <a:r>
              <a:rPr lang="en-US" sz="1900" dirty="0"/>
              <a:t>("testfile.txt");</a:t>
            </a:r>
          </a:p>
          <a:p>
            <a:pPr eaLnBrk="0" hangingPunct="0"/>
            <a:r>
              <a:rPr lang="en-US" sz="1900" dirty="0"/>
              <a:t>            byte buffer[] = new byte[50];</a:t>
            </a:r>
          </a:p>
          <a:p>
            <a:pPr eaLnBrk="0" hangingPunct="0"/>
            <a:r>
              <a:rPr lang="en-US" sz="1900" dirty="0"/>
              <a:t>            </a:t>
            </a:r>
            <a:r>
              <a:rPr lang="en-US" sz="1900" dirty="0" err="1"/>
              <a:t>int</a:t>
            </a:r>
            <a:r>
              <a:rPr lang="en-US" sz="1900" dirty="0"/>
              <a:t> </a:t>
            </a:r>
            <a:r>
              <a:rPr lang="en-US" sz="1900" dirty="0" err="1"/>
              <a:t>nBytesRead</a:t>
            </a:r>
            <a:r>
              <a:rPr lang="en-US" sz="1900" dirty="0"/>
              <a:t>;</a:t>
            </a:r>
          </a:p>
          <a:p>
            <a:pPr eaLnBrk="0" hangingPunct="0"/>
            <a:r>
              <a:rPr lang="en-US" sz="1900" dirty="0"/>
              <a:t>            do   {</a:t>
            </a:r>
          </a:p>
          <a:p>
            <a:pPr eaLnBrk="0" hangingPunct="0"/>
            <a:r>
              <a:rPr lang="en-US" sz="1900" dirty="0"/>
              <a:t>                </a:t>
            </a:r>
            <a:r>
              <a:rPr lang="en-US" sz="1900" dirty="0" err="1"/>
              <a:t>nBytesRead</a:t>
            </a:r>
            <a:r>
              <a:rPr lang="en-US" sz="1900" dirty="0"/>
              <a:t> = </a:t>
            </a:r>
            <a:r>
              <a:rPr lang="en-US" sz="1900" dirty="0" err="1"/>
              <a:t>infile.read</a:t>
            </a:r>
            <a:r>
              <a:rPr lang="en-US" sz="1900" dirty="0"/>
              <a:t>(buffer);</a:t>
            </a:r>
          </a:p>
          <a:p>
            <a:pPr eaLnBrk="0" hangingPunct="0"/>
            <a:r>
              <a:rPr lang="en-US" sz="1900" dirty="0"/>
              <a:t>     	 </a:t>
            </a:r>
            <a:r>
              <a:rPr lang="en-US" sz="1900" dirty="0" err="1"/>
              <a:t>System.out.write</a:t>
            </a:r>
            <a:r>
              <a:rPr lang="en-US" sz="1900" dirty="0"/>
              <a:t>(buffer, 0, </a:t>
            </a:r>
            <a:r>
              <a:rPr lang="en-US" sz="1900" dirty="0" err="1"/>
              <a:t>nBytesRead</a:t>
            </a:r>
            <a:r>
              <a:rPr lang="en-US" sz="1900" dirty="0"/>
              <a:t>);</a:t>
            </a:r>
          </a:p>
          <a:p>
            <a:pPr eaLnBrk="0" hangingPunct="0"/>
            <a:r>
              <a:rPr lang="en-US" sz="1900" dirty="0"/>
              <a:t>            } while (</a:t>
            </a:r>
            <a:r>
              <a:rPr lang="en-US" sz="1900" dirty="0" err="1"/>
              <a:t>nBytesRead</a:t>
            </a:r>
            <a:r>
              <a:rPr lang="en-US" sz="1900" dirty="0"/>
              <a:t> == </a:t>
            </a:r>
            <a:r>
              <a:rPr lang="en-US" sz="1900" dirty="0" err="1"/>
              <a:t>buffer.length</a:t>
            </a:r>
            <a:r>
              <a:rPr lang="en-US" sz="1900" dirty="0"/>
              <a:t>);</a:t>
            </a:r>
          </a:p>
          <a:p>
            <a:pPr eaLnBrk="0" hangingPunct="0"/>
            <a:r>
              <a:rPr lang="en-US" sz="1900" dirty="0"/>
              <a:t>        }</a:t>
            </a:r>
          </a:p>
          <a:p>
            <a:pPr eaLnBrk="0" hangingPunct="0"/>
            <a:r>
              <a:rPr lang="en-US" sz="1900" dirty="0"/>
              <a:t>        catch (</a:t>
            </a:r>
            <a:r>
              <a:rPr lang="en-US" sz="1900" dirty="0" err="1"/>
              <a:t>FileNotFoundException</a:t>
            </a:r>
            <a:r>
              <a:rPr lang="en-US" sz="1900" dirty="0"/>
              <a:t> e)  {</a:t>
            </a:r>
          </a:p>
          <a:p>
            <a:pPr eaLnBrk="0" hangingPunct="0"/>
            <a:r>
              <a:rPr lang="en-US" sz="1900" dirty="0"/>
              <a:t>            </a:t>
            </a:r>
            <a:r>
              <a:rPr lang="en-US" sz="1900" dirty="0" err="1"/>
              <a:t>System.err.println</a:t>
            </a:r>
            <a:r>
              <a:rPr lang="en-US" sz="1900" dirty="0"/>
              <a:t>("File not found");</a:t>
            </a:r>
          </a:p>
          <a:p>
            <a:pPr eaLnBrk="0" hangingPunct="0"/>
            <a:r>
              <a:rPr lang="en-US" sz="1900" dirty="0"/>
              <a:t>        }  </a:t>
            </a:r>
          </a:p>
          <a:p>
            <a:pPr eaLnBrk="0" hangingPunct="0"/>
            <a:r>
              <a:rPr lang="en-US" sz="1900" dirty="0"/>
              <a:t>        catch (</a:t>
            </a:r>
            <a:r>
              <a:rPr lang="en-US" sz="1900" dirty="0" err="1"/>
              <a:t>IOException</a:t>
            </a:r>
            <a:r>
              <a:rPr lang="en-US" sz="1900" dirty="0"/>
              <a:t> e) { </a:t>
            </a:r>
            <a:r>
              <a:rPr lang="en-US" sz="1900" dirty="0" err="1"/>
              <a:t>System.err.println</a:t>
            </a:r>
            <a:r>
              <a:rPr lang="en-US" sz="1900" dirty="0"/>
              <a:t>("Read failed"); }</a:t>
            </a:r>
          </a:p>
          <a:p>
            <a:pPr eaLnBrk="0" hangingPunct="0"/>
            <a:r>
              <a:rPr lang="en-US" sz="1900" dirty="0"/>
              <a:t>    }</a:t>
            </a:r>
          </a:p>
          <a:p>
            <a:pPr eaLnBrk="0" hangingPunct="0"/>
            <a:r>
              <a:rPr lang="en-US" sz="1900" dirty="0"/>
              <a:t>}</a:t>
            </a:r>
            <a:endParaRPr lang="en-US" sz="2000" dirty="0"/>
          </a:p>
        </p:txBody>
      </p:sp>
    </p:spTree>
  </p:cSld>
  <p:clrMapOvr>
    <a:masterClrMapping/>
  </p:clrMapOvr>
  <p:transition>
    <p:split/>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69D5622-7D9E-4A48-9C86-AFE8E1E9669D}" type="slidenum">
              <a:rPr lang="en-US"/>
              <a:pPr/>
              <a:t>139</a:t>
            </a:fld>
            <a:endParaRPr lang="en-US"/>
          </a:p>
        </p:txBody>
      </p:sp>
      <p:sp>
        <p:nvSpPr>
          <p:cNvPr id="99330" name="Rectangle 2"/>
          <p:cNvSpPr>
            <a:spLocks noGrp="1" noChangeArrowheads="1"/>
          </p:cNvSpPr>
          <p:nvPr>
            <p:ph type="title"/>
          </p:nvPr>
        </p:nvSpPr>
        <p:spPr>
          <a:xfrm>
            <a:off x="381000" y="304801"/>
            <a:ext cx="8564563" cy="761999"/>
          </a:xfrm>
          <a:noFill/>
          <a:ln/>
        </p:spPr>
        <p:txBody>
          <a:bodyPr lIns="92075" tIns="46038" rIns="92075" bIns="46038">
            <a:normAutofit fontScale="90000"/>
          </a:bodyPr>
          <a:lstStyle/>
          <a:p>
            <a:r>
              <a:rPr lang="en-US" dirty="0"/>
              <a:t>Object serialization</a:t>
            </a:r>
          </a:p>
        </p:txBody>
      </p:sp>
      <p:sp>
        <p:nvSpPr>
          <p:cNvPr id="99331" name="Rectangle 3"/>
          <p:cNvSpPr>
            <a:spLocks noChangeArrowheads="1"/>
          </p:cNvSpPr>
          <p:nvPr/>
        </p:nvSpPr>
        <p:spPr bwMode="auto">
          <a:xfrm>
            <a:off x="228599" y="990600"/>
            <a:ext cx="8758239" cy="5263621"/>
          </a:xfrm>
          <a:prstGeom prst="rect">
            <a:avLst/>
          </a:prstGeom>
          <a:noFill/>
          <a:ln w="9525">
            <a:noFill/>
            <a:miter lim="800000"/>
            <a:headEnd/>
            <a:tailEnd/>
          </a:ln>
          <a:effectLst/>
        </p:spPr>
        <p:txBody>
          <a:bodyPr wrap="square" lIns="92075" tIns="46038" rIns="92075" bIns="46038">
            <a:spAutoFit/>
          </a:bodyPr>
          <a:lstStyle/>
          <a:p>
            <a:pPr eaLnBrk="0" hangingPunct="0">
              <a:buFont typeface="Arial" pitchFamily="34" charset="0"/>
              <a:buChar char="•"/>
            </a:pPr>
            <a:r>
              <a:rPr lang="en-US" sz="2400" dirty="0" smtClean="0"/>
              <a:t>Primary purpose of java serialization is to write an object into a stream, so that it can be transported through a network and that object can be rebuilt again.</a:t>
            </a:r>
          </a:p>
          <a:p>
            <a:pPr eaLnBrk="0" hangingPunct="0">
              <a:buFont typeface="Arial" pitchFamily="34" charset="0"/>
              <a:buChar char="•"/>
            </a:pPr>
            <a:r>
              <a:rPr lang="en-US" sz="2400" dirty="0" smtClean="0"/>
              <a:t>Write </a:t>
            </a:r>
            <a:r>
              <a:rPr lang="en-US" sz="2400" dirty="0"/>
              <a:t>objects to a file, instead of writing primitive types</a:t>
            </a:r>
            <a:r>
              <a:rPr lang="en-US" sz="2400" dirty="0" smtClean="0"/>
              <a:t>.</a:t>
            </a:r>
          </a:p>
          <a:p>
            <a:pPr eaLnBrk="0" hangingPunct="0">
              <a:buFont typeface="Arial" pitchFamily="34" charset="0"/>
              <a:buChar char="•"/>
            </a:pPr>
            <a:r>
              <a:rPr lang="en-US" sz="2400" dirty="0" smtClean="0"/>
              <a:t>During serialization the following information is send to the stream:</a:t>
            </a:r>
          </a:p>
          <a:p>
            <a:pPr eaLnBrk="0" hangingPunct="0">
              <a:buFont typeface="Arial" pitchFamily="34" charset="0"/>
              <a:buChar char="•"/>
            </a:pPr>
            <a:r>
              <a:rPr lang="en-US" sz="2400" dirty="0" smtClean="0"/>
              <a:t>The values of all non-transient and non- static fields</a:t>
            </a:r>
          </a:p>
          <a:p>
            <a:pPr eaLnBrk="0" hangingPunct="0">
              <a:buFont typeface="Arial" pitchFamily="34" charset="0"/>
              <a:buChar char="•"/>
            </a:pPr>
            <a:r>
              <a:rPr lang="en-US" sz="2400" dirty="0" smtClean="0"/>
              <a:t>The class information needed to reconstruct the object</a:t>
            </a:r>
          </a:p>
          <a:p>
            <a:pPr eaLnBrk="0" hangingPunct="0"/>
            <a:r>
              <a:rPr lang="en-US" sz="2400" dirty="0" smtClean="0"/>
              <a:t>      (class name , package etc.).</a:t>
            </a:r>
          </a:p>
          <a:p>
            <a:pPr eaLnBrk="0" hangingPunct="0">
              <a:buFont typeface="Arial" pitchFamily="34" charset="0"/>
              <a:buChar char="•"/>
            </a:pPr>
            <a:r>
              <a:rPr lang="en-US" sz="2400" dirty="0" smtClean="0"/>
              <a:t>During serialization aggregate state is implicitly serialized.</a:t>
            </a:r>
          </a:p>
          <a:p>
            <a:pPr eaLnBrk="0" hangingPunct="0">
              <a:buFont typeface="Arial" pitchFamily="34" charset="0"/>
              <a:buChar char="•"/>
            </a:pPr>
            <a:r>
              <a:rPr lang="en-US" sz="2400" dirty="0" smtClean="0"/>
              <a:t>The object to be serialized must implements </a:t>
            </a:r>
            <a:r>
              <a:rPr lang="en-US" sz="2400" dirty="0" err="1" smtClean="0"/>
              <a:t>Serializable</a:t>
            </a:r>
            <a:r>
              <a:rPr lang="en-US" sz="2400" dirty="0" smtClean="0"/>
              <a:t> interface</a:t>
            </a:r>
            <a:endParaRPr lang="en-US" sz="2400" dirty="0"/>
          </a:p>
          <a:p>
            <a:pPr eaLnBrk="0" hangingPunct="0">
              <a:buFont typeface="Arial" pitchFamily="34" charset="0"/>
              <a:buChar char="•"/>
            </a:pPr>
            <a:r>
              <a:rPr lang="en-US" sz="2400" dirty="0" smtClean="0"/>
              <a:t>Use </a:t>
            </a:r>
            <a:r>
              <a:rPr lang="en-US" sz="2400" dirty="0"/>
              <a:t>the </a:t>
            </a:r>
            <a:r>
              <a:rPr lang="en-US" sz="2400" dirty="0" err="1" smtClean="0">
                <a:solidFill>
                  <a:schemeClr val="tx1">
                    <a:lumMod val="95000"/>
                    <a:lumOff val="5000"/>
                  </a:schemeClr>
                </a:solidFill>
              </a:rPr>
              <a:t>ObjectInputStream</a:t>
            </a:r>
            <a:r>
              <a:rPr lang="en-US" sz="2400" dirty="0" smtClean="0">
                <a:solidFill>
                  <a:schemeClr val="tx1">
                    <a:lumMod val="95000"/>
                    <a:lumOff val="5000"/>
                  </a:schemeClr>
                </a:solidFill>
              </a:rPr>
              <a:t> , </a:t>
            </a:r>
            <a:r>
              <a:rPr lang="en-US" sz="2400" dirty="0" err="1">
                <a:solidFill>
                  <a:schemeClr val="tx1">
                    <a:lumMod val="95000"/>
                    <a:lumOff val="5000"/>
                  </a:schemeClr>
                </a:solidFill>
              </a:rPr>
              <a:t>ObjectOutputStream</a:t>
            </a:r>
            <a:r>
              <a:rPr lang="en-US" sz="2400" dirty="0">
                <a:solidFill>
                  <a:schemeClr val="tx1">
                    <a:lumMod val="95000"/>
                    <a:lumOff val="5000"/>
                  </a:schemeClr>
                </a:solidFill>
              </a:rPr>
              <a:t> classes, the same way that filters are used.</a:t>
            </a:r>
          </a:p>
        </p:txBody>
      </p:sp>
    </p:spTree>
  </p:cSld>
  <p:clrMapOvr>
    <a:masterClrMapping/>
  </p:clrMapOvr>
  <p:transition>
    <p:spli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457200" y="304800"/>
            <a:ext cx="8229600" cy="609600"/>
          </a:xfrm>
        </p:spPr>
        <p:txBody>
          <a:bodyPr>
            <a:normAutofit fontScale="90000"/>
          </a:bodyPr>
          <a:lstStyle/>
          <a:p>
            <a:pPr algn="ctr"/>
            <a:r>
              <a:rPr lang="en-US" sz="5400" b="1" dirty="0"/>
              <a:t>Creating Java Classes </a:t>
            </a:r>
            <a:r>
              <a:rPr lang="en-US" sz="2800" b="1" dirty="0"/>
              <a:t>(1)</a:t>
            </a:r>
          </a:p>
        </p:txBody>
      </p:sp>
      <p:sp>
        <p:nvSpPr>
          <p:cNvPr id="111619" name="Rectangle 3"/>
          <p:cNvSpPr>
            <a:spLocks noGrp="1" noChangeArrowheads="1"/>
          </p:cNvSpPr>
          <p:nvPr>
            <p:ph type="body" idx="1"/>
          </p:nvPr>
        </p:nvSpPr>
        <p:spPr>
          <a:xfrm>
            <a:off x="457200" y="990600"/>
            <a:ext cx="8229600" cy="5486400"/>
          </a:xfrm>
        </p:spPr>
        <p:txBody>
          <a:bodyPr>
            <a:normAutofit fontScale="92500" lnSpcReduction="20000"/>
          </a:bodyPr>
          <a:lstStyle/>
          <a:p>
            <a:r>
              <a:rPr lang="en-US" sz="2800" dirty="0"/>
              <a:t>A class in Java is just a blueprint telling what the objects created from it will look and act like.</a:t>
            </a:r>
          </a:p>
          <a:p>
            <a:r>
              <a:rPr lang="en-US" sz="2800" dirty="0"/>
              <a:t>Every class in Java is a subclass of the ultimate base class “Object”</a:t>
            </a:r>
          </a:p>
          <a:p>
            <a:r>
              <a:rPr lang="en-US" sz="2800" dirty="0" smtClean="0"/>
              <a:t>Class </a:t>
            </a:r>
            <a:r>
              <a:rPr lang="en-US" sz="2800" dirty="0"/>
              <a:t>has </a:t>
            </a:r>
            <a:r>
              <a:rPr lang="en-US" sz="2800" dirty="0" smtClean="0"/>
              <a:t>these </a:t>
            </a:r>
            <a:r>
              <a:rPr lang="en-US" sz="2800" dirty="0"/>
              <a:t>components:</a:t>
            </a:r>
          </a:p>
          <a:p>
            <a:pPr lvl="1"/>
            <a:r>
              <a:rPr lang="en-US" sz="2400" dirty="0"/>
              <a:t>Instance variables </a:t>
            </a:r>
            <a:r>
              <a:rPr lang="en-US" sz="2400" dirty="0" smtClean="0"/>
              <a:t>.</a:t>
            </a:r>
          </a:p>
          <a:p>
            <a:pPr lvl="1"/>
            <a:r>
              <a:rPr lang="en-US" dirty="0" smtClean="0"/>
              <a:t>Static  variables </a:t>
            </a:r>
            <a:endParaRPr lang="en-US" sz="2400" dirty="0"/>
          </a:p>
          <a:p>
            <a:pPr lvl="1"/>
            <a:r>
              <a:rPr lang="en-US" sz="2400" dirty="0" smtClean="0"/>
              <a:t>Instance methods.</a:t>
            </a:r>
          </a:p>
          <a:p>
            <a:pPr lvl="1"/>
            <a:r>
              <a:rPr lang="en-US" dirty="0" smtClean="0"/>
              <a:t>Static methods.</a:t>
            </a:r>
            <a:endParaRPr lang="en-US" sz="2400" dirty="0"/>
          </a:p>
          <a:p>
            <a:pPr lvl="1"/>
            <a:r>
              <a:rPr lang="en-US" sz="2400" dirty="0"/>
              <a:t>Constructors. ( For initialization and consistency</a:t>
            </a:r>
            <a:r>
              <a:rPr lang="en-US" sz="2400" dirty="0" smtClean="0"/>
              <a:t>)</a:t>
            </a:r>
          </a:p>
          <a:p>
            <a:pPr lvl="1"/>
            <a:r>
              <a:rPr lang="en-US" sz="2400" dirty="0" smtClean="0"/>
              <a:t>Inner  classes</a:t>
            </a:r>
          </a:p>
          <a:p>
            <a:pPr lvl="1"/>
            <a:r>
              <a:rPr lang="en-US" dirty="0" smtClean="0"/>
              <a:t>Nested class</a:t>
            </a:r>
            <a:endParaRPr lang="en-US" sz="2400" dirty="0" smtClean="0"/>
          </a:p>
          <a:p>
            <a:pPr lvl="1"/>
            <a:r>
              <a:rPr lang="en-US" dirty="0" smtClean="0"/>
              <a:t>Init Block</a:t>
            </a:r>
          </a:p>
          <a:p>
            <a:pPr lvl="1"/>
            <a:r>
              <a:rPr lang="en-US" dirty="0" smtClean="0"/>
              <a:t>Static Init block</a:t>
            </a:r>
            <a:endParaRPr lang="en-US" sz="2400" dirty="0"/>
          </a:p>
          <a:p>
            <a:r>
              <a:rPr lang="en-US" sz="2800" dirty="0"/>
              <a:t>Class body is delineated by braces </a:t>
            </a:r>
            <a:r>
              <a:rPr lang="en-US" sz="2800" dirty="0">
                <a:latin typeface="Courier New" pitchFamily="49" charset="0"/>
              </a:rPr>
              <a:t>{ }</a:t>
            </a:r>
          </a:p>
        </p:txBody>
      </p:sp>
    </p:spTree>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61ECC22-8D64-401F-8D0A-14E76F5350A0}" type="slidenum">
              <a:rPr lang="en-US"/>
              <a:pPr/>
              <a:t>140</a:t>
            </a:fld>
            <a:endParaRPr lang="en-US"/>
          </a:p>
        </p:txBody>
      </p:sp>
      <p:sp>
        <p:nvSpPr>
          <p:cNvPr id="100354" name="Rectangle 2"/>
          <p:cNvSpPr>
            <a:spLocks noGrp="1" noChangeArrowheads="1"/>
          </p:cNvSpPr>
          <p:nvPr>
            <p:ph type="title"/>
          </p:nvPr>
        </p:nvSpPr>
        <p:spPr>
          <a:xfrm>
            <a:off x="1316038" y="242888"/>
            <a:ext cx="7772400" cy="603250"/>
          </a:xfrm>
          <a:noFill/>
          <a:ln/>
        </p:spPr>
        <p:txBody>
          <a:bodyPr lIns="92075" tIns="46038" rIns="92075" bIns="46038">
            <a:normAutofit fontScale="90000"/>
          </a:bodyPr>
          <a:lstStyle/>
          <a:p>
            <a:r>
              <a:rPr lang="en-US" dirty="0"/>
              <a:t>Write an object to a file</a:t>
            </a:r>
          </a:p>
        </p:txBody>
      </p:sp>
      <p:sp>
        <p:nvSpPr>
          <p:cNvPr id="100355" name="Rectangle 3"/>
          <p:cNvSpPr>
            <a:spLocks noChangeArrowheads="1"/>
          </p:cNvSpPr>
          <p:nvPr/>
        </p:nvSpPr>
        <p:spPr bwMode="auto">
          <a:xfrm>
            <a:off x="304801" y="1192213"/>
            <a:ext cx="8305800" cy="5325177"/>
          </a:xfrm>
          <a:prstGeom prst="rect">
            <a:avLst/>
          </a:prstGeom>
          <a:noFill/>
          <a:ln w="9525">
            <a:noFill/>
            <a:miter lim="800000"/>
            <a:headEnd/>
            <a:tailEnd/>
          </a:ln>
          <a:effectLst/>
        </p:spPr>
        <p:txBody>
          <a:bodyPr wrap="square" lIns="92075" tIns="46038" rIns="92075" bIns="46038">
            <a:spAutoFit/>
          </a:bodyPr>
          <a:lstStyle/>
          <a:p>
            <a:pPr eaLnBrk="0" hangingPunct="0"/>
            <a:r>
              <a:rPr lang="en-US" sz="2000" dirty="0"/>
              <a:t>import java.io.*;</a:t>
            </a:r>
          </a:p>
          <a:p>
            <a:pPr eaLnBrk="0" hangingPunct="0"/>
            <a:r>
              <a:rPr lang="en-US" sz="2000" dirty="0"/>
              <a:t>import </a:t>
            </a:r>
            <a:r>
              <a:rPr lang="en-US" sz="2000" dirty="0" err="1"/>
              <a:t>java.util</a:t>
            </a:r>
            <a:r>
              <a:rPr lang="en-US" sz="2000" dirty="0"/>
              <a:t>.*;</a:t>
            </a:r>
          </a:p>
          <a:p>
            <a:pPr eaLnBrk="0" hangingPunct="0"/>
            <a:r>
              <a:rPr lang="en-US" sz="2000" dirty="0"/>
              <a:t>public class </a:t>
            </a:r>
            <a:r>
              <a:rPr lang="en-US" sz="2000" dirty="0" err="1"/>
              <a:t>WriteDate</a:t>
            </a:r>
            <a:r>
              <a:rPr lang="en-US" sz="2000" dirty="0"/>
              <a:t> {</a:t>
            </a:r>
          </a:p>
          <a:p>
            <a:pPr eaLnBrk="0" hangingPunct="0"/>
            <a:r>
              <a:rPr lang="en-US" sz="2000" dirty="0"/>
              <a:t>    public </a:t>
            </a:r>
            <a:r>
              <a:rPr lang="en-US" sz="2000" dirty="0" err="1"/>
              <a:t>WriteDate</a:t>
            </a:r>
            <a:r>
              <a:rPr lang="en-US" sz="2000" dirty="0"/>
              <a:t> () {</a:t>
            </a:r>
          </a:p>
          <a:p>
            <a:pPr eaLnBrk="0" hangingPunct="0"/>
            <a:r>
              <a:rPr lang="en-US" sz="2000" dirty="0"/>
              <a:t>         Date d = new Date();</a:t>
            </a:r>
          </a:p>
          <a:p>
            <a:pPr eaLnBrk="0" hangingPunct="0"/>
            <a:r>
              <a:rPr lang="en-US" sz="2000" dirty="0"/>
              <a:t>         try {</a:t>
            </a:r>
          </a:p>
          <a:p>
            <a:pPr eaLnBrk="0" hangingPunct="0"/>
            <a:r>
              <a:rPr lang="en-US" sz="2000" dirty="0"/>
              <a:t>	</a:t>
            </a:r>
            <a:r>
              <a:rPr lang="en-US" sz="2000" dirty="0" err="1"/>
              <a:t>FileOutputStream</a:t>
            </a:r>
            <a:r>
              <a:rPr lang="en-US" sz="2000" dirty="0"/>
              <a:t> f = new </a:t>
            </a:r>
            <a:r>
              <a:rPr lang="en-US" sz="2000" dirty="0" err="1"/>
              <a:t>FileOutputStream</a:t>
            </a:r>
            <a:r>
              <a:rPr lang="en-US" sz="2000" dirty="0"/>
              <a:t>("date.ser");</a:t>
            </a:r>
          </a:p>
          <a:p>
            <a:pPr eaLnBrk="0" hangingPunct="0"/>
            <a:r>
              <a:rPr lang="en-US" sz="2000" dirty="0"/>
              <a:t>	</a:t>
            </a:r>
            <a:r>
              <a:rPr lang="en-US" sz="2000" dirty="0" err="1"/>
              <a:t>ObjectOutputStream</a:t>
            </a:r>
            <a:r>
              <a:rPr lang="en-US" sz="2000" dirty="0"/>
              <a:t> s = new </a:t>
            </a:r>
            <a:r>
              <a:rPr lang="en-US" sz="2000" dirty="0" err="1"/>
              <a:t>ObjectOutputStream</a:t>
            </a:r>
            <a:r>
              <a:rPr lang="en-US" sz="2000" dirty="0"/>
              <a:t> (f);</a:t>
            </a:r>
          </a:p>
          <a:p>
            <a:pPr eaLnBrk="0" hangingPunct="0"/>
            <a:r>
              <a:rPr lang="en-US" sz="2000" dirty="0"/>
              <a:t>	</a:t>
            </a:r>
            <a:r>
              <a:rPr lang="en-US" sz="2000" b="1" dirty="0" err="1">
                <a:solidFill>
                  <a:schemeClr val="accent2"/>
                </a:solidFill>
              </a:rPr>
              <a:t>s.writeObject</a:t>
            </a:r>
            <a:r>
              <a:rPr lang="en-US" sz="2000" b="1" dirty="0">
                <a:solidFill>
                  <a:schemeClr val="accent2"/>
                </a:solidFill>
              </a:rPr>
              <a:t> (d);</a:t>
            </a:r>
          </a:p>
          <a:p>
            <a:pPr eaLnBrk="0" hangingPunct="0"/>
            <a:r>
              <a:rPr lang="en-US" sz="2000" dirty="0"/>
              <a:t>	</a:t>
            </a:r>
            <a:r>
              <a:rPr lang="en-US" sz="2000" dirty="0" err="1"/>
              <a:t>s.close</a:t>
            </a:r>
            <a:r>
              <a:rPr lang="en-US" sz="2000" dirty="0"/>
              <a:t> ();</a:t>
            </a:r>
          </a:p>
          <a:p>
            <a:pPr eaLnBrk="0" hangingPunct="0"/>
            <a:r>
              <a:rPr lang="en-US" sz="2000" dirty="0"/>
              <a:t>         } </a:t>
            </a:r>
          </a:p>
          <a:p>
            <a:pPr eaLnBrk="0" hangingPunct="0"/>
            <a:r>
              <a:rPr lang="en-US" sz="2000" dirty="0"/>
              <a:t>         catch (</a:t>
            </a:r>
            <a:r>
              <a:rPr lang="en-US" sz="2000" dirty="0" err="1"/>
              <a:t>IOException</a:t>
            </a:r>
            <a:r>
              <a:rPr lang="en-US" sz="2000" dirty="0"/>
              <a:t> e) { </a:t>
            </a:r>
            <a:r>
              <a:rPr lang="en-US" sz="2000" dirty="0" err="1"/>
              <a:t>e.printStackTrace</a:t>
            </a:r>
            <a:r>
              <a:rPr lang="en-US" sz="2000" dirty="0"/>
              <a:t>(); }</a:t>
            </a:r>
          </a:p>
          <a:p>
            <a:pPr eaLnBrk="0" hangingPunct="0"/>
            <a:r>
              <a:rPr lang="en-US" sz="2000" dirty="0"/>
              <a:t>     </a:t>
            </a:r>
          </a:p>
          <a:p>
            <a:pPr eaLnBrk="0" hangingPunct="0"/>
            <a:r>
              <a:rPr lang="en-US" sz="2000" dirty="0"/>
              <a:t>     public static void main (String </a:t>
            </a:r>
            <a:r>
              <a:rPr lang="en-US" sz="2000" dirty="0" err="1"/>
              <a:t>args</a:t>
            </a:r>
            <a:r>
              <a:rPr lang="en-US" sz="2000" dirty="0"/>
              <a:t>[]) {</a:t>
            </a:r>
          </a:p>
          <a:p>
            <a:pPr eaLnBrk="0" hangingPunct="0"/>
            <a:r>
              <a:rPr lang="en-US" sz="2000" dirty="0"/>
              <a:t>        new </a:t>
            </a:r>
            <a:r>
              <a:rPr lang="en-US" sz="2000" dirty="0" err="1"/>
              <a:t>WriteDate</a:t>
            </a:r>
            <a:r>
              <a:rPr lang="en-US" sz="2000" dirty="0"/>
              <a:t> ();</a:t>
            </a:r>
          </a:p>
          <a:p>
            <a:pPr eaLnBrk="0" hangingPunct="0"/>
            <a:r>
              <a:rPr lang="en-US" sz="2000" dirty="0"/>
              <a:t>     }</a:t>
            </a:r>
          </a:p>
          <a:p>
            <a:pPr eaLnBrk="0" hangingPunct="0"/>
            <a:r>
              <a:rPr lang="en-US" sz="2000" dirty="0"/>
              <a:t>}</a:t>
            </a:r>
          </a:p>
        </p:txBody>
      </p:sp>
    </p:spTree>
  </p:cSld>
  <p:clrMapOvr>
    <a:masterClrMapping/>
  </p:clrMapOvr>
  <p:transition>
    <p:split/>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888874E-EB71-4C16-9E88-3FA9AADB28B7}" type="slidenum">
              <a:rPr lang="en-US"/>
              <a:pPr/>
              <a:t>141</a:t>
            </a:fld>
            <a:endParaRPr lang="en-US"/>
          </a:p>
        </p:txBody>
      </p:sp>
      <p:sp>
        <p:nvSpPr>
          <p:cNvPr id="101378" name="Rectangle 2"/>
          <p:cNvSpPr>
            <a:spLocks noGrp="1" noChangeArrowheads="1"/>
          </p:cNvSpPr>
          <p:nvPr>
            <p:ph type="title"/>
          </p:nvPr>
        </p:nvSpPr>
        <p:spPr>
          <a:xfrm>
            <a:off x="1241425" y="169863"/>
            <a:ext cx="7772400" cy="566737"/>
          </a:xfrm>
          <a:noFill/>
          <a:ln/>
        </p:spPr>
        <p:txBody>
          <a:bodyPr lIns="92075" tIns="46038" rIns="92075" bIns="46038">
            <a:normAutofit fontScale="90000"/>
          </a:bodyPr>
          <a:lstStyle/>
          <a:p>
            <a:r>
              <a:rPr lang="en-US" dirty="0"/>
              <a:t>Read an object from a file</a:t>
            </a:r>
          </a:p>
        </p:txBody>
      </p:sp>
      <p:sp>
        <p:nvSpPr>
          <p:cNvPr id="101379" name="Rectangle 3"/>
          <p:cNvSpPr>
            <a:spLocks noChangeArrowheads="1"/>
          </p:cNvSpPr>
          <p:nvPr/>
        </p:nvSpPr>
        <p:spPr bwMode="auto">
          <a:xfrm>
            <a:off x="381001" y="838200"/>
            <a:ext cx="8229600" cy="5355954"/>
          </a:xfrm>
          <a:prstGeom prst="rect">
            <a:avLst/>
          </a:prstGeom>
          <a:noFill/>
          <a:ln w="9525">
            <a:noFill/>
            <a:miter lim="800000"/>
            <a:headEnd/>
            <a:tailEnd/>
          </a:ln>
          <a:effectLst/>
        </p:spPr>
        <p:txBody>
          <a:bodyPr wrap="square" lIns="92075" tIns="46038" rIns="92075" bIns="46038">
            <a:spAutoFit/>
          </a:bodyPr>
          <a:lstStyle/>
          <a:p>
            <a:pPr eaLnBrk="0" hangingPunct="0"/>
            <a:r>
              <a:rPr lang="en-US" sz="1900" dirty="0"/>
              <a:t>import </a:t>
            </a:r>
            <a:r>
              <a:rPr lang="en-US" sz="1900" dirty="0" err="1"/>
              <a:t>java.util</a:t>
            </a:r>
            <a:r>
              <a:rPr lang="en-US" sz="1900" dirty="0"/>
              <a:t>.*;</a:t>
            </a:r>
          </a:p>
          <a:p>
            <a:pPr eaLnBrk="0" hangingPunct="0"/>
            <a:r>
              <a:rPr lang="en-US" sz="1900" dirty="0"/>
              <a:t>public class </a:t>
            </a:r>
            <a:r>
              <a:rPr lang="en-US" sz="1900" dirty="0" err="1"/>
              <a:t>ReadDate</a:t>
            </a:r>
            <a:r>
              <a:rPr lang="en-US" sz="1900" dirty="0"/>
              <a:t> {</a:t>
            </a:r>
          </a:p>
          <a:p>
            <a:pPr eaLnBrk="0" hangingPunct="0"/>
            <a:r>
              <a:rPr lang="en-US" sz="1900" dirty="0"/>
              <a:t>  public </a:t>
            </a:r>
            <a:r>
              <a:rPr lang="en-US" sz="1900" dirty="0" err="1"/>
              <a:t>ReadDate</a:t>
            </a:r>
            <a:r>
              <a:rPr lang="en-US" sz="1900" dirty="0"/>
              <a:t> () {</a:t>
            </a:r>
          </a:p>
          <a:p>
            <a:pPr eaLnBrk="0" hangingPunct="0"/>
            <a:r>
              <a:rPr lang="en-US" sz="1900" dirty="0"/>
              <a:t>    Date d = null;</a:t>
            </a:r>
          </a:p>
          <a:p>
            <a:pPr eaLnBrk="0" hangingPunct="0"/>
            <a:r>
              <a:rPr lang="en-US" sz="1900" dirty="0"/>
              <a:t>    </a:t>
            </a:r>
            <a:r>
              <a:rPr lang="en-US" sz="1900" dirty="0" err="1"/>
              <a:t>ObjectInputStream</a:t>
            </a:r>
            <a:r>
              <a:rPr lang="en-US" sz="1900" dirty="0"/>
              <a:t> s = null;</a:t>
            </a:r>
          </a:p>
          <a:p>
            <a:pPr eaLnBrk="0" hangingPunct="0"/>
            <a:r>
              <a:rPr lang="en-US" sz="1900" dirty="0"/>
              <a:t>    try {  </a:t>
            </a:r>
            <a:r>
              <a:rPr lang="en-US" sz="1900" dirty="0" err="1"/>
              <a:t>FileInputStream</a:t>
            </a:r>
            <a:r>
              <a:rPr lang="en-US" sz="1900" dirty="0"/>
              <a:t> f = new </a:t>
            </a:r>
            <a:r>
              <a:rPr lang="en-US" sz="1900" dirty="0" err="1"/>
              <a:t>FileInputStream</a:t>
            </a:r>
            <a:r>
              <a:rPr lang="en-US" sz="1900" dirty="0"/>
              <a:t> ("date.ser");</a:t>
            </a:r>
          </a:p>
          <a:p>
            <a:pPr eaLnBrk="0" hangingPunct="0"/>
            <a:r>
              <a:rPr lang="en-US" sz="1900" dirty="0"/>
              <a:t>      s = new </a:t>
            </a:r>
            <a:r>
              <a:rPr lang="en-US" sz="1900" dirty="0" err="1"/>
              <a:t>ObjectInputStream</a:t>
            </a:r>
            <a:r>
              <a:rPr lang="en-US" sz="1900" dirty="0"/>
              <a:t> (f);</a:t>
            </a:r>
          </a:p>
          <a:p>
            <a:pPr eaLnBrk="0" hangingPunct="0"/>
            <a:r>
              <a:rPr lang="en-US" sz="1900" dirty="0"/>
              <a:t>    } catch (</a:t>
            </a:r>
            <a:r>
              <a:rPr lang="en-US" sz="1900" dirty="0" err="1"/>
              <a:t>IOException</a:t>
            </a:r>
            <a:r>
              <a:rPr lang="en-US" sz="1900" dirty="0"/>
              <a:t> e) { </a:t>
            </a:r>
            <a:r>
              <a:rPr lang="en-US" sz="1900" dirty="0" err="1"/>
              <a:t>e.printStackTrace</a:t>
            </a:r>
            <a:r>
              <a:rPr lang="en-US" sz="1900" dirty="0"/>
              <a:t>(); }</a:t>
            </a:r>
          </a:p>
          <a:p>
            <a:pPr eaLnBrk="0" hangingPunct="0"/>
            <a:r>
              <a:rPr lang="en-US" sz="1900" dirty="0"/>
              <a:t>    try { d = (Date)</a:t>
            </a:r>
            <a:r>
              <a:rPr lang="en-US" sz="1900" b="1" dirty="0" err="1">
                <a:solidFill>
                  <a:schemeClr val="accent2"/>
                </a:solidFill>
              </a:rPr>
              <a:t>s.readObject</a:t>
            </a:r>
            <a:r>
              <a:rPr lang="en-US" sz="1900" dirty="0"/>
              <a:t> (); }</a:t>
            </a:r>
          </a:p>
          <a:p>
            <a:pPr eaLnBrk="0" hangingPunct="0"/>
            <a:r>
              <a:rPr lang="en-US" sz="1900" dirty="0"/>
              <a:t>    catch (</a:t>
            </a:r>
            <a:r>
              <a:rPr lang="en-US" sz="1900" dirty="0" err="1"/>
              <a:t>ClassNotFoundException</a:t>
            </a:r>
            <a:r>
              <a:rPr lang="en-US" sz="1900" dirty="0"/>
              <a:t> e) { </a:t>
            </a:r>
            <a:r>
              <a:rPr lang="en-US" sz="1900" dirty="0" err="1"/>
              <a:t>e.printStackTrace</a:t>
            </a:r>
            <a:r>
              <a:rPr lang="en-US" sz="1900" dirty="0"/>
              <a:t>(); } </a:t>
            </a:r>
          </a:p>
          <a:p>
            <a:pPr eaLnBrk="0" hangingPunct="0"/>
            <a:r>
              <a:rPr lang="en-US" sz="1900" dirty="0"/>
              <a:t>    catch (</a:t>
            </a:r>
            <a:r>
              <a:rPr lang="en-US" sz="1900" dirty="0" err="1"/>
              <a:t>InvalidClassException</a:t>
            </a:r>
            <a:r>
              <a:rPr lang="en-US" sz="1900" dirty="0"/>
              <a:t> e) { </a:t>
            </a:r>
            <a:r>
              <a:rPr lang="en-US" sz="1900" dirty="0" err="1"/>
              <a:t>e.printStackTrace</a:t>
            </a:r>
            <a:r>
              <a:rPr lang="en-US" sz="1900" dirty="0"/>
              <a:t>(); } </a:t>
            </a:r>
          </a:p>
          <a:p>
            <a:pPr eaLnBrk="0" hangingPunct="0"/>
            <a:r>
              <a:rPr lang="en-US" sz="1900" dirty="0"/>
              <a:t>    catch (</a:t>
            </a:r>
            <a:r>
              <a:rPr lang="en-US" sz="1900" dirty="0" err="1"/>
              <a:t>StreamCorruptedException</a:t>
            </a:r>
            <a:r>
              <a:rPr lang="en-US" sz="1900" dirty="0"/>
              <a:t> e) { </a:t>
            </a:r>
            <a:r>
              <a:rPr lang="en-US" sz="1900" dirty="0" err="1"/>
              <a:t>e.printStackTrace</a:t>
            </a:r>
            <a:r>
              <a:rPr lang="en-US" sz="1900" dirty="0"/>
              <a:t>(); } </a:t>
            </a:r>
          </a:p>
          <a:p>
            <a:pPr eaLnBrk="0" hangingPunct="0"/>
            <a:r>
              <a:rPr lang="en-US" sz="1900" dirty="0"/>
              <a:t>    catch (</a:t>
            </a:r>
            <a:r>
              <a:rPr lang="en-US" sz="1900" dirty="0" err="1"/>
              <a:t>OptionalDataException</a:t>
            </a:r>
            <a:r>
              <a:rPr lang="en-US" sz="1900" dirty="0"/>
              <a:t> e) { </a:t>
            </a:r>
            <a:r>
              <a:rPr lang="en-US" sz="1900" dirty="0" err="1"/>
              <a:t>e.printStackTrace</a:t>
            </a:r>
            <a:r>
              <a:rPr lang="en-US" sz="1900" dirty="0"/>
              <a:t>(); } </a:t>
            </a:r>
          </a:p>
          <a:p>
            <a:pPr eaLnBrk="0" hangingPunct="0"/>
            <a:r>
              <a:rPr lang="en-US" sz="1900" dirty="0"/>
              <a:t>    catch (</a:t>
            </a:r>
            <a:r>
              <a:rPr lang="en-US" sz="1900" dirty="0" err="1"/>
              <a:t>IOException</a:t>
            </a:r>
            <a:r>
              <a:rPr lang="en-US" sz="1900" dirty="0"/>
              <a:t> e) { </a:t>
            </a:r>
            <a:r>
              <a:rPr lang="en-US" sz="1900" dirty="0" err="1"/>
              <a:t>e.printStackTrace</a:t>
            </a:r>
            <a:r>
              <a:rPr lang="en-US" sz="1900" dirty="0"/>
              <a:t>(); }</a:t>
            </a:r>
          </a:p>
          <a:p>
            <a:pPr eaLnBrk="0" hangingPunct="0"/>
            <a:r>
              <a:rPr lang="en-US" sz="1900" dirty="0"/>
              <a:t>    </a:t>
            </a:r>
            <a:r>
              <a:rPr lang="en-US" sz="1900" dirty="0" err="1"/>
              <a:t>System.out.println</a:t>
            </a:r>
            <a:r>
              <a:rPr lang="en-US" sz="1900" dirty="0"/>
              <a:t> ("Date serialized at: "+ d);</a:t>
            </a:r>
          </a:p>
          <a:p>
            <a:pPr eaLnBrk="0" hangingPunct="0"/>
            <a:r>
              <a:rPr lang="en-US" sz="1900" dirty="0"/>
              <a:t>  }</a:t>
            </a:r>
          </a:p>
          <a:p>
            <a:pPr eaLnBrk="0" hangingPunct="0"/>
            <a:r>
              <a:rPr lang="en-US" sz="1900" dirty="0"/>
              <a:t>  public static void main (String </a:t>
            </a:r>
            <a:r>
              <a:rPr lang="en-US" sz="1900" dirty="0" err="1"/>
              <a:t>args</a:t>
            </a:r>
            <a:r>
              <a:rPr lang="en-US" sz="1900" dirty="0"/>
              <a:t>[]) { new </a:t>
            </a:r>
            <a:r>
              <a:rPr lang="en-US" sz="1900" dirty="0" err="1"/>
              <a:t>ReadDate</a:t>
            </a:r>
            <a:r>
              <a:rPr lang="en-US" sz="1900" dirty="0"/>
              <a:t> ();  }</a:t>
            </a:r>
          </a:p>
          <a:p>
            <a:pPr eaLnBrk="0" hangingPunct="0"/>
            <a:r>
              <a:rPr lang="en-US" sz="1900" dirty="0"/>
              <a:t>}</a:t>
            </a:r>
          </a:p>
        </p:txBody>
      </p:sp>
    </p:spTree>
  </p:cSld>
  <p:clrMapOvr>
    <a:masterClrMapping/>
  </p:clrMapOvr>
  <p:transition>
    <p:split/>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a:r>
              <a:rPr lang="en-US" dirty="0"/>
              <a:t>Java Collections</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28600"/>
            <a:ext cx="8229600" cy="762000"/>
          </a:xfrm>
        </p:spPr>
        <p:txBody>
          <a:bodyPr>
            <a:normAutofit fontScale="90000"/>
          </a:bodyPr>
          <a:lstStyle/>
          <a:p>
            <a:r>
              <a:rPr lang="en-US" dirty="0"/>
              <a:t>Java Collections Framework</a:t>
            </a:r>
          </a:p>
        </p:txBody>
      </p:sp>
      <p:sp>
        <p:nvSpPr>
          <p:cNvPr id="3075" name="Rectangle 3"/>
          <p:cNvSpPr>
            <a:spLocks noGrp="1" noChangeArrowheads="1"/>
          </p:cNvSpPr>
          <p:nvPr>
            <p:ph type="body" idx="1"/>
          </p:nvPr>
        </p:nvSpPr>
        <p:spPr>
          <a:xfrm>
            <a:off x="457200" y="1219200"/>
            <a:ext cx="8229600" cy="5334000"/>
          </a:xfrm>
        </p:spPr>
        <p:txBody>
          <a:bodyPr>
            <a:normAutofit fontScale="85000" lnSpcReduction="20000"/>
          </a:bodyPr>
          <a:lstStyle/>
          <a:p>
            <a:pPr>
              <a:lnSpc>
                <a:spcPct val="90000"/>
              </a:lnSpc>
            </a:pPr>
            <a:r>
              <a:rPr lang="en-US" dirty="0"/>
              <a:t>The Java language API provides many of the data structures from this class for you.</a:t>
            </a:r>
          </a:p>
          <a:p>
            <a:pPr>
              <a:lnSpc>
                <a:spcPct val="90000"/>
              </a:lnSpc>
            </a:pPr>
            <a:r>
              <a:rPr lang="en-US" dirty="0"/>
              <a:t>It defines a “collection” as “an object that represents a group of objects”.</a:t>
            </a:r>
          </a:p>
          <a:p>
            <a:pPr>
              <a:lnSpc>
                <a:spcPct val="90000"/>
              </a:lnSpc>
            </a:pPr>
            <a:r>
              <a:rPr lang="en-US" dirty="0"/>
              <a:t>It defines a collections framework as “a unified architecture for representing and manipulating collections, allowing them to be manipulated independent of the details of their representation</a:t>
            </a:r>
            <a:r>
              <a:rPr lang="en-US" dirty="0" smtClean="0"/>
              <a:t>.”</a:t>
            </a:r>
          </a:p>
          <a:p>
            <a:pPr>
              <a:lnSpc>
                <a:spcPct val="90000"/>
              </a:lnSpc>
            </a:pPr>
            <a:r>
              <a:rPr lang="en-US" dirty="0" smtClean="0"/>
              <a:t>The core collection interfaces encapsulate different types of collections.  They represent the abstract data types that are part of the collections framework.  They are interfaces so they do not provide an implementation!</a:t>
            </a:r>
          </a:p>
          <a:p>
            <a:r>
              <a:rPr lang="en-US" dirty="0" smtClean="0"/>
              <a:t>Three meanings for "collection":</a:t>
            </a:r>
          </a:p>
          <a:p>
            <a:pPr marL="514350" indent="-514350">
              <a:buNone/>
            </a:pPr>
            <a:r>
              <a:rPr lang="en-US" b="1" dirty="0" smtClean="0"/>
              <a:t>1.  collection</a:t>
            </a:r>
            <a:r>
              <a:rPr lang="en-US" dirty="0" smtClean="0"/>
              <a:t> </a:t>
            </a:r>
            <a:r>
              <a:rPr lang="en-US" b="1" dirty="0" smtClean="0"/>
              <a:t>(lowercase c):</a:t>
            </a:r>
            <a:r>
              <a:rPr lang="en-US" dirty="0" smtClean="0"/>
              <a:t> Represents the data structure in which objects are stored</a:t>
            </a:r>
          </a:p>
          <a:p>
            <a:pPr marL="514350" indent="-514350">
              <a:buNone/>
            </a:pPr>
            <a:r>
              <a:rPr lang="en-US" dirty="0" smtClean="0"/>
              <a:t>2. </a:t>
            </a:r>
            <a:r>
              <a:rPr lang="en-US" b="1" dirty="0" smtClean="0"/>
              <a:t>Collection(</a:t>
            </a:r>
            <a:r>
              <a:rPr lang="en-US" b="1" dirty="0" err="1" smtClean="0"/>
              <a:t>java.util.Collection</a:t>
            </a:r>
            <a:r>
              <a:rPr lang="en-US" b="1" dirty="0" smtClean="0"/>
              <a:t>):</a:t>
            </a:r>
            <a:r>
              <a:rPr lang="en-US" dirty="0" smtClean="0"/>
              <a:t>It is an interface from which Set and List extend</a:t>
            </a:r>
          </a:p>
          <a:p>
            <a:pPr marL="514350" indent="-514350">
              <a:buNone/>
            </a:pPr>
            <a:r>
              <a:rPr lang="en-US" dirty="0" smtClean="0"/>
              <a:t>3. </a:t>
            </a:r>
            <a:r>
              <a:rPr lang="en-US" b="1" dirty="0" smtClean="0"/>
              <a:t>Collections(</a:t>
            </a:r>
            <a:r>
              <a:rPr lang="en-US" b="1" dirty="0" err="1" smtClean="0"/>
              <a:t>java.util.Collections</a:t>
            </a:r>
            <a:r>
              <a:rPr lang="en-US" b="1" dirty="0" smtClean="0"/>
              <a:t>): </a:t>
            </a:r>
            <a:r>
              <a:rPr lang="en-US" dirty="0" smtClean="0"/>
              <a:t>A class that holds static collection utility methods</a:t>
            </a:r>
          </a:p>
          <a:p>
            <a:pPr>
              <a:lnSpc>
                <a:spcPct val="90000"/>
              </a:lnSpc>
            </a:pPr>
            <a:endParaRPr lang="en-US"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normAutofit fontScale="85000" lnSpcReduction="10000"/>
          </a:bodyPr>
          <a:lstStyle/>
          <a:p>
            <a:r>
              <a:rPr lang="en-US" b="1" u="sng" dirty="0" err="1" smtClean="0"/>
              <a:t>ArrayList</a:t>
            </a:r>
            <a:r>
              <a:rPr lang="en-US" u="sng" dirty="0" smtClean="0"/>
              <a:t>: </a:t>
            </a:r>
            <a:r>
              <a:rPr lang="en-US" dirty="0" smtClean="0"/>
              <a:t>Fast iteration and fast random access.</a:t>
            </a:r>
          </a:p>
          <a:p>
            <a:r>
              <a:rPr lang="en-US" dirty="0" smtClean="0"/>
              <a:t> Vector: It's like a slower </a:t>
            </a:r>
            <a:r>
              <a:rPr lang="en-US" dirty="0" err="1" smtClean="0"/>
              <a:t>ArrayList</a:t>
            </a:r>
            <a:r>
              <a:rPr lang="en-US" dirty="0" smtClean="0"/>
              <a:t>, but it has synchronized methods.</a:t>
            </a:r>
          </a:p>
          <a:p>
            <a:r>
              <a:rPr lang="en-US" dirty="0" smtClean="0"/>
              <a:t> </a:t>
            </a:r>
            <a:r>
              <a:rPr lang="en-US" b="1" u="sng" dirty="0" err="1" smtClean="0"/>
              <a:t>LinkedList</a:t>
            </a:r>
            <a:r>
              <a:rPr lang="en-US" b="1" u="sng" dirty="0" smtClean="0"/>
              <a:t>: </a:t>
            </a:r>
            <a:r>
              <a:rPr lang="en-US" dirty="0" smtClean="0"/>
              <a:t>Good for adding elements to the ends, i.e., stacks and queues.</a:t>
            </a:r>
          </a:p>
          <a:p>
            <a:r>
              <a:rPr lang="en-US" dirty="0" smtClean="0"/>
              <a:t> </a:t>
            </a:r>
            <a:r>
              <a:rPr lang="en-US" b="1" u="sng" dirty="0" err="1" smtClean="0"/>
              <a:t>HashSet</a:t>
            </a:r>
            <a:r>
              <a:rPr lang="en-US" b="1" u="sng" dirty="0" smtClean="0"/>
              <a:t>:</a:t>
            </a:r>
            <a:r>
              <a:rPr lang="en-US" dirty="0" smtClean="0"/>
              <a:t> Fast access, assures no duplicates, provides no ordering.</a:t>
            </a:r>
          </a:p>
          <a:p>
            <a:r>
              <a:rPr lang="en-US" dirty="0" smtClean="0"/>
              <a:t> </a:t>
            </a:r>
            <a:r>
              <a:rPr lang="en-US" b="1" u="sng" dirty="0" err="1" smtClean="0"/>
              <a:t>LinkedHashSet</a:t>
            </a:r>
            <a:r>
              <a:rPr lang="en-US" b="1" u="sng" dirty="0" smtClean="0"/>
              <a:t>:</a:t>
            </a:r>
            <a:r>
              <a:rPr lang="en-US" dirty="0" smtClean="0"/>
              <a:t> No duplicates; iterates by insertion order.</a:t>
            </a:r>
          </a:p>
          <a:p>
            <a:r>
              <a:rPr lang="en-US" b="1" u="sng" dirty="0" err="1" smtClean="0"/>
              <a:t>TreeSet</a:t>
            </a:r>
            <a:r>
              <a:rPr lang="en-US" b="1" u="sng" dirty="0" smtClean="0"/>
              <a:t>:</a:t>
            </a:r>
            <a:r>
              <a:rPr lang="en-US" dirty="0" smtClean="0"/>
              <a:t> No duplicates; iterates in sorted order.</a:t>
            </a:r>
          </a:p>
          <a:p>
            <a:r>
              <a:rPr lang="en-US" b="1" u="sng" dirty="0" err="1" smtClean="0"/>
              <a:t>HashMap</a:t>
            </a:r>
            <a:r>
              <a:rPr lang="en-US" b="1" u="sng" dirty="0" smtClean="0"/>
              <a:t>:</a:t>
            </a:r>
            <a:r>
              <a:rPr lang="en-US" dirty="0" smtClean="0"/>
              <a:t> Fastest updates (key/values); allows one null key, many null values.</a:t>
            </a:r>
          </a:p>
          <a:p>
            <a:r>
              <a:rPr lang="en-US" dirty="0" smtClean="0"/>
              <a:t> </a:t>
            </a:r>
            <a:r>
              <a:rPr lang="en-US" b="1" u="sng" dirty="0" err="1" smtClean="0"/>
              <a:t>Hashtable</a:t>
            </a:r>
            <a:r>
              <a:rPr lang="en-US" b="1" u="sng" dirty="0" smtClean="0"/>
              <a:t>:</a:t>
            </a:r>
            <a:r>
              <a:rPr lang="en-US" dirty="0" smtClean="0"/>
              <a:t> Like a slower </a:t>
            </a:r>
            <a:r>
              <a:rPr lang="en-US" dirty="0" err="1" smtClean="0"/>
              <a:t>HashMap</a:t>
            </a:r>
            <a:r>
              <a:rPr lang="en-US" dirty="0" smtClean="0"/>
              <a:t> (as with Vector, due to its synchronized methods). No null values or null keys allowed.</a:t>
            </a:r>
          </a:p>
          <a:p>
            <a:r>
              <a:rPr lang="en-US" b="1" u="sng" dirty="0" err="1" smtClean="0"/>
              <a:t>LinkedHashMap</a:t>
            </a:r>
            <a:r>
              <a:rPr lang="en-US" b="1" u="sng" dirty="0" smtClean="0"/>
              <a:t>:</a:t>
            </a:r>
            <a:r>
              <a:rPr lang="en-US" dirty="0" smtClean="0"/>
              <a:t> Faster iterations; iterates by insertion order or last accessed; allows one null key, many null values.</a:t>
            </a:r>
          </a:p>
          <a:p>
            <a:r>
              <a:rPr lang="en-US" dirty="0" smtClean="0"/>
              <a:t> </a:t>
            </a:r>
            <a:r>
              <a:rPr lang="en-US" b="1" u="sng" dirty="0" err="1" smtClean="0"/>
              <a:t>TreeMap</a:t>
            </a:r>
            <a:r>
              <a:rPr lang="en-US" b="1" u="sng" dirty="0" smtClean="0"/>
              <a:t>:</a:t>
            </a:r>
            <a:r>
              <a:rPr lang="en-US" dirty="0" smtClean="0"/>
              <a:t> A sorted map.</a:t>
            </a:r>
          </a:p>
          <a:p>
            <a:r>
              <a:rPr lang="en-US" dirty="0" smtClean="0"/>
              <a:t> </a:t>
            </a:r>
            <a:r>
              <a:rPr lang="en-US" b="1" u="sng" dirty="0" err="1" smtClean="0"/>
              <a:t>PriorityQueue</a:t>
            </a:r>
            <a:r>
              <a:rPr lang="en-US" b="1" u="sng" dirty="0" smtClean="0"/>
              <a:t>:</a:t>
            </a:r>
            <a:r>
              <a:rPr lang="en-US" dirty="0" smtClean="0"/>
              <a:t>  A to-do list ordered by the elements' priority.</a:t>
            </a:r>
            <a:endParaRPr lang="en-US"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dirty="0"/>
          </a:p>
        </p:txBody>
      </p:sp>
      <p:pic>
        <p:nvPicPr>
          <p:cNvPr id="8" name="Content Placeholder 7" descr="Collection 1.jpg"/>
          <p:cNvPicPr>
            <a:picLocks noGrp="1" noChangeAspect="1"/>
          </p:cNvPicPr>
          <p:nvPr>
            <p:ph idx="1"/>
          </p:nvPr>
        </p:nvPicPr>
        <p:blipFill>
          <a:blip r:embed="rId2"/>
          <a:stretch>
            <a:fillRect/>
          </a:stretch>
        </p:blipFill>
        <p:spPr>
          <a:xfrm>
            <a:off x="152400" y="0"/>
            <a:ext cx="5029200" cy="3648075"/>
          </a:xfrm>
        </p:spPr>
      </p:pic>
      <p:pic>
        <p:nvPicPr>
          <p:cNvPr id="9" name="Content Placeholder 8" descr="Collection 2.jpg"/>
          <p:cNvPicPr>
            <a:picLocks noGrp="1" noChangeAspect="1"/>
          </p:cNvPicPr>
          <p:nvPr>
            <p:ph sz="half" idx="4294967295"/>
          </p:nvPr>
        </p:nvPicPr>
        <p:blipFill>
          <a:blip r:embed="rId3"/>
          <a:stretch>
            <a:fillRect/>
          </a:stretch>
        </p:blipFill>
        <p:spPr>
          <a:xfrm>
            <a:off x="5257800" y="0"/>
            <a:ext cx="3886200" cy="3657600"/>
          </a:xfrm>
        </p:spPr>
      </p:pic>
      <p:pic>
        <p:nvPicPr>
          <p:cNvPr id="376834" name="Picture 2" descr="D:\java ppt\image f ppt\Collection 3.jpg"/>
          <p:cNvPicPr>
            <a:picLocks noChangeAspect="1" noChangeArrowheads="1"/>
          </p:cNvPicPr>
          <p:nvPr/>
        </p:nvPicPr>
        <p:blipFill>
          <a:blip r:embed="rId4"/>
          <a:srcRect/>
          <a:stretch>
            <a:fillRect/>
          </a:stretch>
        </p:blipFill>
        <p:spPr bwMode="auto">
          <a:xfrm>
            <a:off x="3047999" y="3733800"/>
            <a:ext cx="3212757" cy="2971800"/>
          </a:xfrm>
          <a:prstGeom prst="rect">
            <a:avLst/>
          </a:prstGeom>
          <a:noFill/>
        </p:spPr>
      </p:pic>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04800"/>
            <a:ext cx="8229600" cy="1554163"/>
          </a:xfrm>
        </p:spPr>
        <p:txBody>
          <a:bodyPr>
            <a:normAutofit fontScale="90000"/>
          </a:bodyPr>
          <a:lstStyle/>
          <a:p>
            <a:r>
              <a:rPr lang="en-US" b="1" dirty="0"/>
              <a:t>public interface Collection&lt;E&gt;</a:t>
            </a:r>
            <a:br>
              <a:rPr lang="en-US" b="1" dirty="0"/>
            </a:br>
            <a:r>
              <a:rPr lang="en-US" b="1" dirty="0"/>
              <a:t>extends </a:t>
            </a:r>
            <a:r>
              <a:rPr lang="en-US" b="1" dirty="0" err="1"/>
              <a:t>Iterable</a:t>
            </a:r>
            <a:r>
              <a:rPr lang="en-US" b="1" dirty="0"/>
              <a:t>&lt;E&gt;</a:t>
            </a:r>
          </a:p>
        </p:txBody>
      </p:sp>
      <p:sp>
        <p:nvSpPr>
          <p:cNvPr id="5124" name="Rectangle 4"/>
          <p:cNvSpPr>
            <a:spLocks noGrp="1" noChangeArrowheads="1"/>
          </p:cNvSpPr>
          <p:nvPr>
            <p:ph type="body" idx="1"/>
          </p:nvPr>
        </p:nvSpPr>
        <p:spPr>
          <a:xfrm>
            <a:off x="381000" y="1981200"/>
            <a:ext cx="8229600" cy="4525963"/>
          </a:xfrm>
        </p:spPr>
        <p:txBody>
          <a:bodyPr/>
          <a:lstStyle/>
          <a:p>
            <a:pPr>
              <a:lnSpc>
                <a:spcPct val="90000"/>
              </a:lnSpc>
            </a:pPr>
            <a:r>
              <a:rPr lang="en-US" sz="2400" dirty="0"/>
              <a:t>Collection — the root of the collection hierarchy. A collection represents a group of objects known as its </a:t>
            </a:r>
            <a:r>
              <a:rPr lang="en-US" sz="2400" i="1" dirty="0"/>
              <a:t>elements</a:t>
            </a:r>
            <a:r>
              <a:rPr lang="en-US" sz="2400" dirty="0"/>
              <a:t>. The Collection interface is the least common denominator that all collections implement and is used to pass collections around and to manipulate them when maximum generality is desired. Some types of collections allow duplicate elements, and others do not. Some are ordered and others are unordered. The Java platform doesn't provide any direct implementations of this interface but provides implementations of more specific </a:t>
            </a:r>
            <a:r>
              <a:rPr lang="en-US" sz="2400" dirty="0" err="1"/>
              <a:t>subinterfaces</a:t>
            </a:r>
            <a:r>
              <a:rPr lang="en-US" sz="2400" dirty="0"/>
              <a:t>, such as Set and List. </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r>
              <a:rPr lang="en-US" sz="4000" b="1" dirty="0"/>
              <a:t>public interface Collection&lt;E&gt;</a:t>
            </a:r>
            <a:br>
              <a:rPr lang="en-US" sz="4000" b="1" dirty="0"/>
            </a:br>
            <a:r>
              <a:rPr lang="en-US" sz="4000" b="1" dirty="0"/>
              <a:t>extends </a:t>
            </a:r>
            <a:r>
              <a:rPr lang="en-US" sz="4000" b="1" dirty="0" err="1"/>
              <a:t>Iterable</a:t>
            </a:r>
            <a:r>
              <a:rPr lang="en-US" sz="4000" b="1" dirty="0"/>
              <a:t>&lt;E&gt;</a:t>
            </a:r>
          </a:p>
        </p:txBody>
      </p:sp>
      <p:sp>
        <p:nvSpPr>
          <p:cNvPr id="16387" name="Rectangle 3"/>
          <p:cNvSpPr>
            <a:spLocks noGrp="1" noChangeArrowheads="1"/>
          </p:cNvSpPr>
          <p:nvPr>
            <p:ph type="body" idx="1"/>
          </p:nvPr>
        </p:nvSpPr>
        <p:spPr/>
        <p:txBody>
          <a:bodyPr/>
          <a:lstStyle/>
          <a:p>
            <a:pPr>
              <a:lnSpc>
                <a:spcPct val="80000"/>
              </a:lnSpc>
              <a:buFontTx/>
              <a:buNone/>
            </a:pPr>
            <a:r>
              <a:rPr lang="en-US" sz="1400" dirty="0">
                <a:latin typeface="Courier New" pitchFamily="49" charset="0"/>
              </a:rPr>
              <a:t> public interface Collection&lt;E&gt; extends </a:t>
            </a:r>
            <a:r>
              <a:rPr lang="en-US" sz="1400" dirty="0" err="1">
                <a:latin typeface="Courier New" pitchFamily="49" charset="0"/>
              </a:rPr>
              <a:t>Iterable</a:t>
            </a:r>
            <a:r>
              <a:rPr lang="en-US" sz="1400" dirty="0">
                <a:latin typeface="Courier New" pitchFamily="49" charset="0"/>
              </a:rPr>
              <a:t>&lt;E&gt; {</a:t>
            </a:r>
          </a:p>
          <a:p>
            <a:pPr>
              <a:lnSpc>
                <a:spcPct val="80000"/>
              </a:lnSpc>
              <a:buFontTx/>
              <a:buNone/>
            </a:pPr>
            <a:r>
              <a:rPr lang="en-US" sz="1400" dirty="0">
                <a:latin typeface="Courier New" pitchFamily="49" charset="0"/>
              </a:rPr>
              <a:t>    // Basic operations</a:t>
            </a:r>
          </a:p>
          <a:p>
            <a:pPr>
              <a:lnSpc>
                <a:spcPct val="80000"/>
              </a:lnSpc>
              <a:buFontTx/>
              <a:buNone/>
            </a:pPr>
            <a:r>
              <a:rPr lang="en-US" sz="1400" dirty="0">
                <a:latin typeface="Courier New" pitchFamily="49" charset="0"/>
              </a:rPr>
              <a:t>    int size();</a:t>
            </a:r>
          </a:p>
          <a:p>
            <a:pPr>
              <a:lnSpc>
                <a:spcPct val="80000"/>
              </a:lnSpc>
              <a:buFontTx/>
              <a:buNone/>
            </a:pPr>
            <a:r>
              <a:rPr lang="en-US" sz="1400" dirty="0">
                <a:latin typeface="Courier New" pitchFamily="49" charset="0"/>
              </a:rPr>
              <a:t>    </a:t>
            </a:r>
            <a:r>
              <a:rPr lang="en-US" sz="1400" dirty="0" err="1">
                <a:latin typeface="Courier New" pitchFamily="49" charset="0"/>
              </a:rPr>
              <a:t>boolean</a:t>
            </a:r>
            <a:r>
              <a:rPr lang="en-US" sz="1400" dirty="0">
                <a:latin typeface="Courier New" pitchFamily="49" charset="0"/>
              </a:rPr>
              <a:t> </a:t>
            </a:r>
            <a:r>
              <a:rPr lang="en-US" sz="1400" dirty="0" err="1">
                <a:latin typeface="Courier New" pitchFamily="49" charset="0"/>
              </a:rPr>
              <a:t>isEmpty</a:t>
            </a:r>
            <a:r>
              <a:rPr lang="en-US" sz="1400" dirty="0">
                <a:latin typeface="Courier New" pitchFamily="49" charset="0"/>
              </a:rPr>
              <a:t>();</a:t>
            </a:r>
          </a:p>
          <a:p>
            <a:pPr>
              <a:lnSpc>
                <a:spcPct val="80000"/>
              </a:lnSpc>
              <a:buFontTx/>
              <a:buNone/>
            </a:pPr>
            <a:r>
              <a:rPr lang="en-US" sz="1400" dirty="0">
                <a:latin typeface="Courier New" pitchFamily="49" charset="0"/>
              </a:rPr>
              <a:t>    </a:t>
            </a:r>
            <a:r>
              <a:rPr lang="en-US" sz="1400" dirty="0" err="1">
                <a:latin typeface="Courier New" pitchFamily="49" charset="0"/>
              </a:rPr>
              <a:t>boolean</a:t>
            </a:r>
            <a:r>
              <a:rPr lang="en-US" sz="1400" dirty="0">
                <a:latin typeface="Courier New" pitchFamily="49" charset="0"/>
              </a:rPr>
              <a:t> contains(Object element);</a:t>
            </a:r>
          </a:p>
          <a:p>
            <a:pPr>
              <a:lnSpc>
                <a:spcPct val="80000"/>
              </a:lnSpc>
              <a:buFontTx/>
              <a:buNone/>
            </a:pPr>
            <a:r>
              <a:rPr lang="en-US" sz="1400" dirty="0">
                <a:latin typeface="Courier New" pitchFamily="49" charset="0"/>
              </a:rPr>
              <a:t>    </a:t>
            </a:r>
            <a:r>
              <a:rPr lang="en-US" sz="1400" dirty="0" err="1">
                <a:latin typeface="Courier New" pitchFamily="49" charset="0"/>
              </a:rPr>
              <a:t>boolean</a:t>
            </a:r>
            <a:r>
              <a:rPr lang="en-US" sz="1400" dirty="0">
                <a:latin typeface="Courier New" pitchFamily="49" charset="0"/>
              </a:rPr>
              <a:t> add(E element);         //optional</a:t>
            </a:r>
          </a:p>
          <a:p>
            <a:pPr>
              <a:lnSpc>
                <a:spcPct val="80000"/>
              </a:lnSpc>
              <a:buFontTx/>
              <a:buNone/>
            </a:pPr>
            <a:r>
              <a:rPr lang="en-US" sz="1400" dirty="0">
                <a:latin typeface="Courier New" pitchFamily="49" charset="0"/>
              </a:rPr>
              <a:t>    </a:t>
            </a:r>
            <a:r>
              <a:rPr lang="en-US" sz="1400" dirty="0" err="1">
                <a:latin typeface="Courier New" pitchFamily="49" charset="0"/>
              </a:rPr>
              <a:t>boolean</a:t>
            </a:r>
            <a:r>
              <a:rPr lang="en-US" sz="1400" dirty="0">
                <a:latin typeface="Courier New" pitchFamily="49" charset="0"/>
              </a:rPr>
              <a:t> remove(Object element); //optional</a:t>
            </a:r>
          </a:p>
          <a:p>
            <a:pPr>
              <a:lnSpc>
                <a:spcPct val="80000"/>
              </a:lnSpc>
              <a:buFontTx/>
              <a:buNone/>
            </a:pPr>
            <a:r>
              <a:rPr lang="en-US" sz="1400" dirty="0">
                <a:latin typeface="Courier New" pitchFamily="49" charset="0"/>
              </a:rPr>
              <a:t>    </a:t>
            </a:r>
            <a:r>
              <a:rPr lang="en-US" sz="1400" dirty="0" err="1">
                <a:latin typeface="Courier New" pitchFamily="49" charset="0"/>
              </a:rPr>
              <a:t>Iterator</a:t>
            </a:r>
            <a:r>
              <a:rPr lang="en-US" sz="1400" dirty="0">
                <a:latin typeface="Courier New" pitchFamily="49" charset="0"/>
              </a:rPr>
              <a:t>&lt;E&gt; </a:t>
            </a:r>
            <a:r>
              <a:rPr lang="en-US" sz="1400" dirty="0" err="1">
                <a:latin typeface="Courier New" pitchFamily="49" charset="0"/>
              </a:rPr>
              <a:t>iterator</a:t>
            </a:r>
            <a:r>
              <a:rPr lang="en-US" sz="1400" dirty="0">
                <a:latin typeface="Courier New" pitchFamily="49" charset="0"/>
              </a:rPr>
              <a:t>();</a:t>
            </a:r>
          </a:p>
          <a:p>
            <a:pPr>
              <a:lnSpc>
                <a:spcPct val="80000"/>
              </a:lnSpc>
              <a:buFontTx/>
              <a:buNone/>
            </a:pPr>
            <a:endParaRPr lang="en-US" sz="1400" dirty="0">
              <a:latin typeface="Courier New" pitchFamily="49" charset="0"/>
            </a:endParaRPr>
          </a:p>
          <a:p>
            <a:pPr>
              <a:lnSpc>
                <a:spcPct val="80000"/>
              </a:lnSpc>
              <a:buFontTx/>
              <a:buNone/>
            </a:pPr>
            <a:r>
              <a:rPr lang="en-US" sz="1400" dirty="0">
                <a:latin typeface="Courier New" pitchFamily="49" charset="0"/>
              </a:rPr>
              <a:t>    // Bulk operations</a:t>
            </a:r>
          </a:p>
          <a:p>
            <a:pPr>
              <a:lnSpc>
                <a:spcPct val="80000"/>
              </a:lnSpc>
              <a:buFontTx/>
              <a:buNone/>
            </a:pPr>
            <a:r>
              <a:rPr lang="en-US" sz="1400" dirty="0">
                <a:latin typeface="Courier New" pitchFamily="49" charset="0"/>
              </a:rPr>
              <a:t>    </a:t>
            </a:r>
            <a:r>
              <a:rPr lang="en-US" sz="1400" dirty="0" err="1">
                <a:latin typeface="Courier New" pitchFamily="49" charset="0"/>
              </a:rPr>
              <a:t>boolean</a:t>
            </a:r>
            <a:r>
              <a:rPr lang="en-US" sz="1400" dirty="0">
                <a:latin typeface="Courier New" pitchFamily="49" charset="0"/>
              </a:rPr>
              <a:t> </a:t>
            </a:r>
            <a:r>
              <a:rPr lang="en-US" sz="1400" dirty="0" err="1">
                <a:latin typeface="Courier New" pitchFamily="49" charset="0"/>
              </a:rPr>
              <a:t>containsAll</a:t>
            </a:r>
            <a:r>
              <a:rPr lang="en-US" sz="1400" dirty="0">
                <a:latin typeface="Courier New" pitchFamily="49" charset="0"/>
              </a:rPr>
              <a:t>(Collection&lt;?&gt; c);</a:t>
            </a:r>
          </a:p>
          <a:p>
            <a:pPr>
              <a:lnSpc>
                <a:spcPct val="80000"/>
              </a:lnSpc>
              <a:buFontTx/>
              <a:buNone/>
            </a:pPr>
            <a:r>
              <a:rPr lang="en-US" sz="1400" dirty="0">
                <a:latin typeface="Courier New" pitchFamily="49" charset="0"/>
              </a:rPr>
              <a:t>    </a:t>
            </a:r>
            <a:r>
              <a:rPr lang="en-US" sz="1400" dirty="0" err="1">
                <a:latin typeface="Courier New" pitchFamily="49" charset="0"/>
              </a:rPr>
              <a:t>boolean</a:t>
            </a:r>
            <a:r>
              <a:rPr lang="en-US" sz="1400" dirty="0">
                <a:latin typeface="Courier New" pitchFamily="49" charset="0"/>
              </a:rPr>
              <a:t> </a:t>
            </a:r>
            <a:r>
              <a:rPr lang="en-US" sz="1400" dirty="0" err="1">
                <a:latin typeface="Courier New" pitchFamily="49" charset="0"/>
              </a:rPr>
              <a:t>addAll</a:t>
            </a:r>
            <a:r>
              <a:rPr lang="en-US" sz="1400" dirty="0">
                <a:latin typeface="Courier New" pitchFamily="49" charset="0"/>
              </a:rPr>
              <a:t>(Collection&lt;? extends E&gt; c); //optional</a:t>
            </a:r>
          </a:p>
          <a:p>
            <a:pPr>
              <a:lnSpc>
                <a:spcPct val="80000"/>
              </a:lnSpc>
              <a:buFontTx/>
              <a:buNone/>
            </a:pPr>
            <a:r>
              <a:rPr lang="en-US" sz="1400" dirty="0">
                <a:latin typeface="Courier New" pitchFamily="49" charset="0"/>
              </a:rPr>
              <a:t>    </a:t>
            </a:r>
            <a:r>
              <a:rPr lang="en-US" sz="1400" dirty="0" err="1">
                <a:latin typeface="Courier New" pitchFamily="49" charset="0"/>
              </a:rPr>
              <a:t>boolean</a:t>
            </a:r>
            <a:r>
              <a:rPr lang="en-US" sz="1400" dirty="0">
                <a:latin typeface="Courier New" pitchFamily="49" charset="0"/>
              </a:rPr>
              <a:t> </a:t>
            </a:r>
            <a:r>
              <a:rPr lang="en-US" sz="1400" dirty="0" err="1">
                <a:latin typeface="Courier New" pitchFamily="49" charset="0"/>
              </a:rPr>
              <a:t>removeAll</a:t>
            </a:r>
            <a:r>
              <a:rPr lang="en-US" sz="1400" dirty="0">
                <a:latin typeface="Courier New" pitchFamily="49" charset="0"/>
              </a:rPr>
              <a:t>(Collection&lt;?&gt; c);        //optional</a:t>
            </a:r>
          </a:p>
          <a:p>
            <a:pPr>
              <a:lnSpc>
                <a:spcPct val="80000"/>
              </a:lnSpc>
              <a:buFontTx/>
              <a:buNone/>
            </a:pPr>
            <a:r>
              <a:rPr lang="en-US" sz="1400" dirty="0">
                <a:latin typeface="Courier New" pitchFamily="49" charset="0"/>
              </a:rPr>
              <a:t>    </a:t>
            </a:r>
            <a:r>
              <a:rPr lang="en-US" sz="1400" dirty="0" err="1">
                <a:latin typeface="Courier New" pitchFamily="49" charset="0"/>
              </a:rPr>
              <a:t>boolean</a:t>
            </a:r>
            <a:r>
              <a:rPr lang="en-US" sz="1400" dirty="0">
                <a:latin typeface="Courier New" pitchFamily="49" charset="0"/>
              </a:rPr>
              <a:t> </a:t>
            </a:r>
            <a:r>
              <a:rPr lang="en-US" sz="1400" dirty="0" err="1">
                <a:latin typeface="Courier New" pitchFamily="49" charset="0"/>
              </a:rPr>
              <a:t>retainAll</a:t>
            </a:r>
            <a:r>
              <a:rPr lang="en-US" sz="1400" dirty="0">
                <a:latin typeface="Courier New" pitchFamily="49" charset="0"/>
              </a:rPr>
              <a:t>(Collection&lt;?&gt; c);        //optional</a:t>
            </a:r>
          </a:p>
          <a:p>
            <a:pPr>
              <a:lnSpc>
                <a:spcPct val="80000"/>
              </a:lnSpc>
              <a:buFontTx/>
              <a:buNone/>
            </a:pPr>
            <a:r>
              <a:rPr lang="en-US" sz="1400" dirty="0">
                <a:latin typeface="Courier New" pitchFamily="49" charset="0"/>
              </a:rPr>
              <a:t>    void clear();                              //optional</a:t>
            </a:r>
          </a:p>
          <a:p>
            <a:pPr>
              <a:lnSpc>
                <a:spcPct val="80000"/>
              </a:lnSpc>
              <a:buFontTx/>
              <a:buNone/>
            </a:pPr>
            <a:endParaRPr lang="en-US" sz="1400" dirty="0">
              <a:latin typeface="Courier New" pitchFamily="49" charset="0"/>
            </a:endParaRPr>
          </a:p>
          <a:p>
            <a:pPr>
              <a:lnSpc>
                <a:spcPct val="80000"/>
              </a:lnSpc>
              <a:buFontTx/>
              <a:buNone/>
            </a:pPr>
            <a:r>
              <a:rPr lang="en-US" sz="1400" dirty="0">
                <a:latin typeface="Courier New" pitchFamily="49" charset="0"/>
              </a:rPr>
              <a:t>    // Array operations</a:t>
            </a:r>
          </a:p>
          <a:p>
            <a:pPr>
              <a:lnSpc>
                <a:spcPct val="80000"/>
              </a:lnSpc>
              <a:buFontTx/>
              <a:buNone/>
            </a:pPr>
            <a:r>
              <a:rPr lang="en-US" sz="1400" dirty="0">
                <a:latin typeface="Courier New" pitchFamily="49" charset="0"/>
              </a:rPr>
              <a:t>    Object[] </a:t>
            </a:r>
            <a:r>
              <a:rPr lang="en-US" sz="1400" dirty="0" err="1">
                <a:latin typeface="Courier New" pitchFamily="49" charset="0"/>
              </a:rPr>
              <a:t>toArray</a:t>
            </a:r>
            <a:r>
              <a:rPr lang="en-US" sz="1400" dirty="0">
                <a:latin typeface="Courier New" pitchFamily="49" charset="0"/>
              </a:rPr>
              <a:t>();</a:t>
            </a:r>
          </a:p>
          <a:p>
            <a:pPr>
              <a:lnSpc>
                <a:spcPct val="80000"/>
              </a:lnSpc>
              <a:buFontTx/>
              <a:buNone/>
            </a:pPr>
            <a:r>
              <a:rPr lang="en-US" sz="1400" dirty="0">
                <a:latin typeface="Courier New" pitchFamily="49" charset="0"/>
              </a:rPr>
              <a:t>    </a:t>
            </a:r>
            <a:r>
              <a:rPr lang="de-DE" sz="1400" dirty="0">
                <a:latin typeface="Courier New" pitchFamily="49" charset="0"/>
              </a:rPr>
              <a:t>&lt;T&gt; T[] toArray(T[] a);</a:t>
            </a:r>
          </a:p>
          <a:p>
            <a:pPr>
              <a:lnSpc>
                <a:spcPct val="80000"/>
              </a:lnSpc>
              <a:buFontTx/>
              <a:buNone/>
            </a:pPr>
            <a:r>
              <a:rPr lang="en-US" sz="1400" dirty="0">
                <a:latin typeface="Courier New" pitchFamily="49" charset="0"/>
              </a:rPr>
              <a:t>}</a:t>
            </a:r>
          </a:p>
          <a:p>
            <a:pPr>
              <a:lnSpc>
                <a:spcPct val="80000"/>
              </a:lnSpc>
              <a:buFontTx/>
              <a:buNone/>
            </a:pPr>
            <a:endParaRPr lang="en-US" sz="1400"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A note on </a:t>
            </a:r>
            <a:r>
              <a:rPr lang="en-US" dirty="0" err="1"/>
              <a:t>iterators</a:t>
            </a:r>
            <a:endParaRPr lang="en-US" dirty="0"/>
          </a:p>
        </p:txBody>
      </p:sp>
      <p:sp>
        <p:nvSpPr>
          <p:cNvPr id="22531" name="Rectangle 3"/>
          <p:cNvSpPr>
            <a:spLocks noGrp="1" noChangeArrowheads="1"/>
          </p:cNvSpPr>
          <p:nvPr>
            <p:ph type="body" idx="1"/>
          </p:nvPr>
        </p:nvSpPr>
        <p:spPr/>
        <p:txBody>
          <a:bodyPr/>
          <a:lstStyle/>
          <a:p>
            <a:pPr>
              <a:lnSpc>
                <a:spcPct val="90000"/>
              </a:lnSpc>
            </a:pPr>
            <a:r>
              <a:rPr lang="en-US" sz="2400" dirty="0"/>
              <a:t>An </a:t>
            </a:r>
            <a:r>
              <a:rPr lang="en-US" sz="2400" dirty="0" err="1" smtClean="0">
                <a:latin typeface="Courier New" pitchFamily="49" charset="0"/>
              </a:rPr>
              <a:t>Iterator</a:t>
            </a:r>
            <a:r>
              <a:rPr lang="en-US" sz="2400" dirty="0">
                <a:latin typeface="Courier New" pitchFamily="49" charset="0"/>
              </a:rPr>
              <a:t> </a:t>
            </a:r>
            <a:r>
              <a:rPr lang="en-US" sz="2400" dirty="0" smtClean="0"/>
              <a:t>is </a:t>
            </a:r>
            <a:r>
              <a:rPr lang="en-US" sz="2400" dirty="0"/>
              <a:t>an object that enables you to traverse through a collection and to remove elements from the collection selectively, if desired.  You get an </a:t>
            </a:r>
            <a:r>
              <a:rPr lang="en-US" sz="2400" dirty="0" err="1">
                <a:latin typeface="Courier New" pitchFamily="49" charset="0"/>
              </a:rPr>
              <a:t>Iterator</a:t>
            </a:r>
            <a:r>
              <a:rPr lang="en-US" sz="2400" dirty="0"/>
              <a:t> for a collection by calling its </a:t>
            </a:r>
            <a:r>
              <a:rPr lang="en-US" sz="2400" dirty="0" err="1">
                <a:latin typeface="Courier New" pitchFamily="49" charset="0"/>
              </a:rPr>
              <a:t>iterator</a:t>
            </a:r>
            <a:r>
              <a:rPr lang="en-US" sz="2400" dirty="0">
                <a:latin typeface="Courier New" pitchFamily="49" charset="0"/>
              </a:rPr>
              <a:t>()</a:t>
            </a:r>
            <a:r>
              <a:rPr lang="en-US" sz="2400" dirty="0"/>
              <a:t> method. The following is the </a:t>
            </a:r>
            <a:r>
              <a:rPr lang="en-US" sz="2400" dirty="0" err="1">
                <a:latin typeface="Courier New" pitchFamily="49" charset="0"/>
              </a:rPr>
              <a:t>Iterator</a:t>
            </a:r>
            <a:r>
              <a:rPr lang="en-US" sz="2400" dirty="0"/>
              <a:t> interface. </a:t>
            </a:r>
          </a:p>
          <a:p>
            <a:pPr>
              <a:lnSpc>
                <a:spcPct val="90000"/>
              </a:lnSpc>
              <a:buFontTx/>
              <a:buNone/>
            </a:pPr>
            <a:endParaRPr lang="en-US" sz="2400" dirty="0"/>
          </a:p>
          <a:p>
            <a:pPr>
              <a:lnSpc>
                <a:spcPct val="90000"/>
              </a:lnSpc>
              <a:buFontTx/>
              <a:buNone/>
            </a:pPr>
            <a:r>
              <a:rPr lang="en-US" sz="2400" dirty="0">
                <a:latin typeface="Courier New" pitchFamily="49" charset="0"/>
              </a:rPr>
              <a:t>public interface </a:t>
            </a:r>
            <a:r>
              <a:rPr lang="en-US" sz="2400" dirty="0" err="1">
                <a:latin typeface="Courier New" pitchFamily="49" charset="0"/>
              </a:rPr>
              <a:t>Iterator</a:t>
            </a:r>
            <a:r>
              <a:rPr lang="en-US" sz="2400" dirty="0">
                <a:latin typeface="Courier New" pitchFamily="49" charset="0"/>
              </a:rPr>
              <a:t>&lt;E&gt; {</a:t>
            </a:r>
          </a:p>
          <a:p>
            <a:pPr>
              <a:lnSpc>
                <a:spcPct val="90000"/>
              </a:lnSpc>
              <a:buFontTx/>
              <a:buNone/>
            </a:pPr>
            <a:r>
              <a:rPr lang="en-US" sz="2400" dirty="0">
                <a:latin typeface="Courier New" pitchFamily="49" charset="0"/>
              </a:rPr>
              <a:t>    </a:t>
            </a:r>
            <a:r>
              <a:rPr lang="en-US" sz="2400" dirty="0" err="1">
                <a:latin typeface="Courier New" pitchFamily="49" charset="0"/>
              </a:rPr>
              <a:t>boolean</a:t>
            </a:r>
            <a:r>
              <a:rPr lang="en-US" sz="2400" dirty="0">
                <a:latin typeface="Courier New" pitchFamily="49" charset="0"/>
              </a:rPr>
              <a:t> </a:t>
            </a:r>
            <a:r>
              <a:rPr lang="en-US" sz="2400" dirty="0" err="1">
                <a:latin typeface="Courier New" pitchFamily="49" charset="0"/>
              </a:rPr>
              <a:t>hasNext</a:t>
            </a:r>
            <a:r>
              <a:rPr lang="en-US" sz="2400" dirty="0">
                <a:latin typeface="Courier New" pitchFamily="49" charset="0"/>
              </a:rPr>
              <a:t>();</a:t>
            </a:r>
          </a:p>
          <a:p>
            <a:pPr>
              <a:lnSpc>
                <a:spcPct val="90000"/>
              </a:lnSpc>
              <a:buFontTx/>
              <a:buNone/>
            </a:pPr>
            <a:r>
              <a:rPr lang="en-US" sz="2400" dirty="0">
                <a:latin typeface="Courier New" pitchFamily="49" charset="0"/>
              </a:rPr>
              <a:t>    E next();</a:t>
            </a:r>
          </a:p>
          <a:p>
            <a:pPr>
              <a:lnSpc>
                <a:spcPct val="90000"/>
              </a:lnSpc>
              <a:buFontTx/>
              <a:buNone/>
            </a:pPr>
            <a:r>
              <a:rPr lang="en-US" sz="2400" dirty="0">
                <a:latin typeface="Courier New" pitchFamily="49" charset="0"/>
              </a:rPr>
              <a:t>    void remove(); //optional</a:t>
            </a:r>
          </a:p>
          <a:p>
            <a:pPr>
              <a:lnSpc>
                <a:spcPct val="90000"/>
              </a:lnSpc>
              <a:buFontTx/>
              <a:buNone/>
            </a:pPr>
            <a:r>
              <a:rPr lang="en-US" sz="2400" dirty="0">
                <a:latin typeface="Courier New" pitchFamily="49" charset="0"/>
              </a:rPr>
              <a:t>}</a:t>
            </a:r>
            <a:endParaRPr lang="en-US" sz="2400"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457200"/>
            <a:ext cx="8915400" cy="914400"/>
          </a:xfrm>
        </p:spPr>
        <p:txBody>
          <a:bodyPr>
            <a:normAutofit fontScale="90000"/>
          </a:bodyPr>
          <a:lstStyle/>
          <a:p>
            <a:r>
              <a:rPr lang="en-US" sz="4000" dirty="0" smtClean="0"/>
              <a:t>  public </a:t>
            </a:r>
            <a:r>
              <a:rPr lang="en-US" sz="4000" dirty="0"/>
              <a:t>interface </a:t>
            </a:r>
            <a:r>
              <a:rPr lang="en-US" sz="4000" b="1" dirty="0" smtClean="0"/>
              <a:t>Set&lt;E&gt; </a:t>
            </a:r>
            <a:r>
              <a:rPr lang="en-US" sz="4000" dirty="0" smtClean="0"/>
              <a:t>extends </a:t>
            </a:r>
            <a:r>
              <a:rPr lang="en-US" sz="4000" dirty="0"/>
              <a:t>Collection&lt;E&gt;</a:t>
            </a:r>
          </a:p>
        </p:txBody>
      </p:sp>
      <p:sp>
        <p:nvSpPr>
          <p:cNvPr id="7171" name="Rectangle 3"/>
          <p:cNvSpPr>
            <a:spLocks noGrp="1" noChangeArrowheads="1"/>
          </p:cNvSpPr>
          <p:nvPr>
            <p:ph type="body" idx="1"/>
          </p:nvPr>
        </p:nvSpPr>
        <p:spPr>
          <a:xfrm>
            <a:off x="457200" y="1676400"/>
            <a:ext cx="8229600" cy="4953000"/>
          </a:xfrm>
        </p:spPr>
        <p:txBody>
          <a:bodyPr/>
          <a:lstStyle/>
          <a:p>
            <a:r>
              <a:rPr lang="en-US" dirty="0"/>
              <a:t>Set — </a:t>
            </a:r>
            <a:r>
              <a:rPr lang="en-US" dirty="0" smtClean="0"/>
              <a:t>A Set cares about uniqueness—it doesn't allow duplicates elements</a:t>
            </a:r>
            <a:r>
              <a:rPr lang="en-US" dirty="0"/>
              <a:t>. </a:t>
            </a:r>
            <a:endParaRPr lang="en-US" dirty="0" smtClean="0"/>
          </a:p>
          <a:p>
            <a:r>
              <a:rPr lang="en-US" dirty="0" smtClean="0"/>
              <a:t>The three Set implementations are:</a:t>
            </a:r>
          </a:p>
          <a:p>
            <a:r>
              <a:rPr lang="en-US" dirty="0" err="1" smtClean="0"/>
              <a:t>HashSet</a:t>
            </a:r>
            <a:endParaRPr lang="en-US" dirty="0" smtClean="0"/>
          </a:p>
          <a:p>
            <a:r>
              <a:rPr lang="en-US" dirty="0" err="1" smtClean="0"/>
              <a:t>LinkedHashSet</a:t>
            </a:r>
            <a:endParaRPr lang="en-US" dirty="0" smtClean="0"/>
          </a:p>
          <a:p>
            <a:r>
              <a:rPr lang="en-US" dirty="0" err="1" smtClean="0"/>
              <a:t>TreeSet</a:t>
            </a:r>
            <a:endParaRPr lang="en-US" dirty="0" smtClean="0"/>
          </a:p>
        </p:txBody>
      </p:sp>
      <p:pic>
        <p:nvPicPr>
          <p:cNvPr id="250881" name="Picture 1" descr="D:\java ppt\image f ppt\Set.jpg"/>
          <p:cNvPicPr>
            <a:picLocks noChangeAspect="1" noChangeArrowheads="1"/>
          </p:cNvPicPr>
          <p:nvPr/>
        </p:nvPicPr>
        <p:blipFill>
          <a:blip r:embed="rId2"/>
          <a:srcRect/>
          <a:stretch>
            <a:fillRect/>
          </a:stretch>
        </p:blipFill>
        <p:spPr bwMode="auto">
          <a:xfrm>
            <a:off x="2743200" y="4419600"/>
            <a:ext cx="5000625" cy="216217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fontScale="90000"/>
          </a:bodyPr>
          <a:lstStyle/>
          <a:p>
            <a:pPr algn="ctr"/>
            <a:r>
              <a:rPr lang="en-US" sz="4800" b="1" dirty="0" smtClean="0"/>
              <a:t>Creating Java Classes </a:t>
            </a:r>
            <a:r>
              <a:rPr lang="en-US" sz="2400" b="1" dirty="0" smtClean="0"/>
              <a:t>(2)</a:t>
            </a:r>
            <a:endParaRPr lang="en-US" dirty="0"/>
          </a:p>
        </p:txBody>
      </p:sp>
      <p:sp>
        <p:nvSpPr>
          <p:cNvPr id="3" name="Content Placeholder 2"/>
          <p:cNvSpPr>
            <a:spLocks noGrp="1"/>
          </p:cNvSpPr>
          <p:nvPr>
            <p:ph idx="1"/>
          </p:nvPr>
        </p:nvSpPr>
        <p:spPr>
          <a:xfrm>
            <a:off x="457200" y="1143000"/>
            <a:ext cx="8458200" cy="5181600"/>
          </a:xfrm>
        </p:spPr>
        <p:txBody>
          <a:bodyPr>
            <a:normAutofit fontScale="92500" lnSpcReduction="20000"/>
          </a:bodyPr>
          <a:lstStyle/>
          <a:p>
            <a:pPr>
              <a:buNone/>
            </a:pPr>
            <a:r>
              <a:rPr lang="en-US" dirty="0" smtClean="0"/>
              <a:t>&lt;modifiers&gt; </a:t>
            </a:r>
            <a:r>
              <a:rPr lang="en-US" dirty="0" smtClean="0">
                <a:solidFill>
                  <a:srgbClr val="C00000"/>
                </a:solidFill>
              </a:rPr>
              <a:t>class</a:t>
            </a:r>
            <a:r>
              <a:rPr lang="en-US" dirty="0" smtClean="0"/>
              <a:t> &lt;name&gt; &lt;extends&gt; &lt;implements&gt;</a:t>
            </a:r>
          </a:p>
          <a:p>
            <a:pPr>
              <a:buNone/>
            </a:pPr>
            <a:endParaRPr lang="en-US" dirty="0" smtClean="0"/>
          </a:p>
          <a:p>
            <a:pPr>
              <a:buNone/>
            </a:pPr>
            <a:r>
              <a:rPr lang="en-US" dirty="0" smtClean="0"/>
              <a:t>{</a:t>
            </a:r>
          </a:p>
          <a:p>
            <a:pPr>
              <a:buNone/>
            </a:pPr>
            <a:r>
              <a:rPr lang="en-US" dirty="0" smtClean="0"/>
              <a:t>	//constructors</a:t>
            </a:r>
          </a:p>
          <a:p>
            <a:pPr>
              <a:buNone/>
            </a:pPr>
            <a:endParaRPr lang="en-US" dirty="0" smtClean="0"/>
          </a:p>
          <a:p>
            <a:pPr>
              <a:buNone/>
            </a:pPr>
            <a:r>
              <a:rPr lang="en-US" dirty="0" smtClean="0"/>
              <a:t>	// member variables</a:t>
            </a:r>
          </a:p>
          <a:p>
            <a:pPr>
              <a:buNone/>
            </a:pPr>
            <a:endParaRPr lang="en-US" dirty="0" smtClean="0"/>
          </a:p>
          <a:p>
            <a:pPr>
              <a:buNone/>
            </a:pPr>
            <a:r>
              <a:rPr lang="en-US" dirty="0" smtClean="0"/>
              <a:t>	 // member methods</a:t>
            </a:r>
          </a:p>
          <a:p>
            <a:pPr>
              <a:buNone/>
            </a:pPr>
            <a:endParaRPr lang="en-US" dirty="0" smtClean="0"/>
          </a:p>
          <a:p>
            <a:pPr>
              <a:buNone/>
            </a:pPr>
            <a:r>
              <a:rPr lang="en-US" dirty="0" smtClean="0"/>
              <a:t>	// nested class</a:t>
            </a:r>
          </a:p>
          <a:p>
            <a:pPr>
              <a:buNone/>
            </a:pPr>
            <a:endParaRPr lang="en-US" dirty="0" smtClean="0"/>
          </a:p>
          <a:p>
            <a:pPr>
              <a:buNone/>
            </a:pPr>
            <a:r>
              <a:rPr lang="en-US" dirty="0" smtClean="0"/>
              <a:t>	// block</a:t>
            </a:r>
          </a:p>
          <a:p>
            <a:pPr>
              <a:buNone/>
            </a:pPr>
            <a:endParaRPr lang="en-US" dirty="0" smtClean="0"/>
          </a:p>
          <a:p>
            <a:pPr>
              <a:buNone/>
            </a:pPr>
            <a:r>
              <a:rPr lang="en-US" dirty="0" smtClean="0"/>
              <a:t>}//end of class</a:t>
            </a:r>
            <a:endParaRPr lang="en-US" dirty="0"/>
          </a:p>
        </p:txBody>
      </p:sp>
      <p:cxnSp>
        <p:nvCxnSpPr>
          <p:cNvPr id="5" name="Straight Connector 4"/>
          <p:cNvCxnSpPr/>
          <p:nvPr/>
        </p:nvCxnSpPr>
        <p:spPr>
          <a:xfrm>
            <a:off x="3581400" y="3124200"/>
            <a:ext cx="12192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a:off x="2133600" y="5334000"/>
            <a:ext cx="26670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rot="5400000">
            <a:off x="3694906" y="4229100"/>
            <a:ext cx="2210594" cy="794"/>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4800600" y="3352800"/>
            <a:ext cx="1143000" cy="762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a:off x="4800600" y="4114800"/>
            <a:ext cx="1143000" cy="533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7" name="Rectangle 16"/>
          <p:cNvSpPr/>
          <p:nvPr/>
        </p:nvSpPr>
        <p:spPr>
          <a:xfrm>
            <a:off x="6019800" y="2819400"/>
            <a:ext cx="2057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Static</a:t>
            </a:r>
            <a:endParaRPr lang="en-US" dirty="0"/>
          </a:p>
        </p:txBody>
      </p:sp>
      <p:sp>
        <p:nvSpPr>
          <p:cNvPr id="18" name="Rectangle 17"/>
          <p:cNvSpPr/>
          <p:nvPr/>
        </p:nvSpPr>
        <p:spPr>
          <a:xfrm>
            <a:off x="6019800" y="4191000"/>
            <a:ext cx="2057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Instance</a:t>
            </a:r>
            <a:endParaRPr 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304800"/>
            <a:ext cx="8915400" cy="627888"/>
          </a:xfrm>
        </p:spPr>
        <p:txBody>
          <a:bodyPr>
            <a:normAutofit fontScale="90000"/>
          </a:bodyPr>
          <a:lstStyle/>
          <a:p>
            <a:pPr algn="ctr"/>
            <a:r>
              <a:rPr lang="en-US" sz="4000" dirty="0"/>
              <a:t>public interface </a:t>
            </a:r>
            <a:r>
              <a:rPr lang="en-US" sz="4000" b="1" dirty="0" smtClean="0"/>
              <a:t>Set&lt;E&gt;</a:t>
            </a:r>
            <a:r>
              <a:rPr lang="en-US" sz="4000" dirty="0" smtClean="0"/>
              <a:t>extends Collection&lt;E</a:t>
            </a:r>
            <a:r>
              <a:rPr lang="en-US" sz="4000" dirty="0"/>
              <a:t>&gt;</a:t>
            </a:r>
          </a:p>
        </p:txBody>
      </p:sp>
      <p:sp>
        <p:nvSpPr>
          <p:cNvPr id="17411" name="Rectangle 3"/>
          <p:cNvSpPr>
            <a:spLocks noGrp="1" noChangeArrowheads="1"/>
          </p:cNvSpPr>
          <p:nvPr>
            <p:ph type="body" idx="1"/>
          </p:nvPr>
        </p:nvSpPr>
        <p:spPr>
          <a:xfrm>
            <a:off x="457200" y="1371600"/>
            <a:ext cx="8229600" cy="4572000"/>
          </a:xfrm>
        </p:spPr>
        <p:txBody>
          <a:bodyPr/>
          <a:lstStyle/>
          <a:p>
            <a:pPr>
              <a:lnSpc>
                <a:spcPct val="80000"/>
              </a:lnSpc>
              <a:buFontTx/>
              <a:buNone/>
            </a:pPr>
            <a:r>
              <a:rPr lang="en-US" sz="1400" dirty="0">
                <a:latin typeface="Courier New" pitchFamily="49" charset="0"/>
              </a:rPr>
              <a:t>public interface Set&lt;E&gt; extends Collection&lt;E&gt; {</a:t>
            </a:r>
          </a:p>
          <a:p>
            <a:pPr>
              <a:lnSpc>
                <a:spcPct val="80000"/>
              </a:lnSpc>
              <a:buFontTx/>
              <a:buNone/>
            </a:pPr>
            <a:r>
              <a:rPr lang="en-US" sz="1400" dirty="0">
                <a:latin typeface="Courier New" pitchFamily="49" charset="0"/>
              </a:rPr>
              <a:t>    // Basic operations</a:t>
            </a:r>
          </a:p>
          <a:p>
            <a:pPr>
              <a:lnSpc>
                <a:spcPct val="80000"/>
              </a:lnSpc>
              <a:buFontTx/>
              <a:buNone/>
            </a:pPr>
            <a:r>
              <a:rPr lang="en-US" sz="1400" dirty="0">
                <a:latin typeface="Courier New" pitchFamily="49" charset="0"/>
              </a:rPr>
              <a:t>    </a:t>
            </a:r>
            <a:r>
              <a:rPr lang="en-US" sz="1400" dirty="0" err="1">
                <a:latin typeface="Courier New" pitchFamily="49" charset="0"/>
              </a:rPr>
              <a:t>int</a:t>
            </a:r>
            <a:r>
              <a:rPr lang="en-US" sz="1400" dirty="0">
                <a:latin typeface="Courier New" pitchFamily="49" charset="0"/>
              </a:rPr>
              <a:t> size();</a:t>
            </a:r>
          </a:p>
          <a:p>
            <a:pPr>
              <a:lnSpc>
                <a:spcPct val="80000"/>
              </a:lnSpc>
              <a:buFontTx/>
              <a:buNone/>
            </a:pPr>
            <a:r>
              <a:rPr lang="en-US" sz="1400" dirty="0">
                <a:latin typeface="Courier New" pitchFamily="49" charset="0"/>
              </a:rPr>
              <a:t>    </a:t>
            </a:r>
            <a:r>
              <a:rPr lang="en-US" sz="1400" dirty="0" err="1">
                <a:latin typeface="Courier New" pitchFamily="49" charset="0"/>
              </a:rPr>
              <a:t>boolean</a:t>
            </a:r>
            <a:r>
              <a:rPr lang="en-US" sz="1400" dirty="0">
                <a:latin typeface="Courier New" pitchFamily="49" charset="0"/>
              </a:rPr>
              <a:t> </a:t>
            </a:r>
            <a:r>
              <a:rPr lang="en-US" sz="1400" dirty="0" err="1">
                <a:latin typeface="Courier New" pitchFamily="49" charset="0"/>
              </a:rPr>
              <a:t>isEmpty</a:t>
            </a:r>
            <a:r>
              <a:rPr lang="en-US" sz="1400" dirty="0">
                <a:latin typeface="Courier New" pitchFamily="49" charset="0"/>
              </a:rPr>
              <a:t>();</a:t>
            </a:r>
          </a:p>
          <a:p>
            <a:pPr>
              <a:lnSpc>
                <a:spcPct val="80000"/>
              </a:lnSpc>
              <a:buFontTx/>
              <a:buNone/>
            </a:pPr>
            <a:r>
              <a:rPr lang="en-US" sz="1400" dirty="0">
                <a:latin typeface="Courier New" pitchFamily="49" charset="0"/>
              </a:rPr>
              <a:t>    </a:t>
            </a:r>
            <a:r>
              <a:rPr lang="en-US" sz="1400" dirty="0" err="1">
                <a:latin typeface="Courier New" pitchFamily="49" charset="0"/>
              </a:rPr>
              <a:t>boolean</a:t>
            </a:r>
            <a:r>
              <a:rPr lang="en-US" sz="1400" dirty="0">
                <a:latin typeface="Courier New" pitchFamily="49" charset="0"/>
              </a:rPr>
              <a:t> contains(Object element);</a:t>
            </a:r>
          </a:p>
          <a:p>
            <a:pPr>
              <a:lnSpc>
                <a:spcPct val="80000"/>
              </a:lnSpc>
              <a:buFontTx/>
              <a:buNone/>
            </a:pPr>
            <a:r>
              <a:rPr lang="en-US" sz="1400" dirty="0">
                <a:latin typeface="Courier New" pitchFamily="49" charset="0"/>
              </a:rPr>
              <a:t>    </a:t>
            </a:r>
            <a:r>
              <a:rPr lang="en-US" sz="1400" dirty="0" err="1">
                <a:latin typeface="Courier New" pitchFamily="49" charset="0"/>
              </a:rPr>
              <a:t>boolean</a:t>
            </a:r>
            <a:r>
              <a:rPr lang="en-US" sz="1400" dirty="0">
                <a:latin typeface="Courier New" pitchFamily="49" charset="0"/>
              </a:rPr>
              <a:t> add(E element);         //optional</a:t>
            </a:r>
          </a:p>
          <a:p>
            <a:pPr>
              <a:lnSpc>
                <a:spcPct val="80000"/>
              </a:lnSpc>
              <a:buFontTx/>
              <a:buNone/>
            </a:pPr>
            <a:r>
              <a:rPr lang="en-US" sz="1400" dirty="0">
                <a:latin typeface="Courier New" pitchFamily="49" charset="0"/>
              </a:rPr>
              <a:t>    </a:t>
            </a:r>
            <a:r>
              <a:rPr lang="en-US" sz="1400" dirty="0" err="1">
                <a:latin typeface="Courier New" pitchFamily="49" charset="0"/>
              </a:rPr>
              <a:t>boolean</a:t>
            </a:r>
            <a:r>
              <a:rPr lang="en-US" sz="1400" dirty="0">
                <a:latin typeface="Courier New" pitchFamily="49" charset="0"/>
              </a:rPr>
              <a:t> remove(Object element); //optional</a:t>
            </a:r>
          </a:p>
          <a:p>
            <a:pPr>
              <a:lnSpc>
                <a:spcPct val="80000"/>
              </a:lnSpc>
              <a:buFontTx/>
              <a:buNone/>
            </a:pPr>
            <a:r>
              <a:rPr lang="en-US" sz="1400" dirty="0">
                <a:latin typeface="Courier New" pitchFamily="49" charset="0"/>
              </a:rPr>
              <a:t>    </a:t>
            </a:r>
            <a:r>
              <a:rPr lang="en-US" sz="1400" dirty="0" err="1">
                <a:latin typeface="Courier New" pitchFamily="49" charset="0"/>
              </a:rPr>
              <a:t>Iterator</a:t>
            </a:r>
            <a:r>
              <a:rPr lang="en-US" sz="1400" dirty="0">
                <a:latin typeface="Courier New" pitchFamily="49" charset="0"/>
              </a:rPr>
              <a:t>&lt;E&gt; </a:t>
            </a:r>
            <a:r>
              <a:rPr lang="en-US" sz="1400" dirty="0" err="1">
                <a:latin typeface="Courier New" pitchFamily="49" charset="0"/>
              </a:rPr>
              <a:t>iterator</a:t>
            </a:r>
            <a:r>
              <a:rPr lang="en-US" sz="1400" dirty="0">
                <a:latin typeface="Courier New" pitchFamily="49" charset="0"/>
              </a:rPr>
              <a:t>();</a:t>
            </a:r>
          </a:p>
          <a:p>
            <a:pPr>
              <a:lnSpc>
                <a:spcPct val="80000"/>
              </a:lnSpc>
              <a:buFontTx/>
              <a:buNone/>
            </a:pPr>
            <a:endParaRPr lang="en-US" sz="1400" dirty="0">
              <a:latin typeface="Courier New" pitchFamily="49" charset="0"/>
            </a:endParaRPr>
          </a:p>
          <a:p>
            <a:pPr>
              <a:lnSpc>
                <a:spcPct val="80000"/>
              </a:lnSpc>
              <a:buFontTx/>
              <a:buNone/>
            </a:pPr>
            <a:r>
              <a:rPr lang="en-US" sz="1400" dirty="0">
                <a:latin typeface="Courier New" pitchFamily="49" charset="0"/>
              </a:rPr>
              <a:t>    // Bulk operations</a:t>
            </a:r>
          </a:p>
          <a:p>
            <a:pPr>
              <a:lnSpc>
                <a:spcPct val="80000"/>
              </a:lnSpc>
              <a:buFontTx/>
              <a:buNone/>
            </a:pPr>
            <a:r>
              <a:rPr lang="en-US" sz="1400" dirty="0">
                <a:latin typeface="Courier New" pitchFamily="49" charset="0"/>
              </a:rPr>
              <a:t>    </a:t>
            </a:r>
            <a:r>
              <a:rPr lang="en-US" sz="1400" dirty="0" err="1">
                <a:latin typeface="Courier New" pitchFamily="49" charset="0"/>
              </a:rPr>
              <a:t>boolean</a:t>
            </a:r>
            <a:r>
              <a:rPr lang="en-US" sz="1400" dirty="0">
                <a:latin typeface="Courier New" pitchFamily="49" charset="0"/>
              </a:rPr>
              <a:t> </a:t>
            </a:r>
            <a:r>
              <a:rPr lang="en-US" sz="1400" dirty="0" err="1">
                <a:latin typeface="Courier New" pitchFamily="49" charset="0"/>
              </a:rPr>
              <a:t>containsAll</a:t>
            </a:r>
            <a:r>
              <a:rPr lang="en-US" sz="1400" dirty="0">
                <a:latin typeface="Courier New" pitchFamily="49" charset="0"/>
              </a:rPr>
              <a:t>(Collection&lt;?&gt; c);</a:t>
            </a:r>
          </a:p>
          <a:p>
            <a:pPr>
              <a:lnSpc>
                <a:spcPct val="80000"/>
              </a:lnSpc>
              <a:buFontTx/>
              <a:buNone/>
            </a:pPr>
            <a:r>
              <a:rPr lang="en-US" sz="1400" dirty="0">
                <a:latin typeface="Courier New" pitchFamily="49" charset="0"/>
              </a:rPr>
              <a:t>    </a:t>
            </a:r>
            <a:r>
              <a:rPr lang="en-US" sz="1400" dirty="0" err="1">
                <a:latin typeface="Courier New" pitchFamily="49" charset="0"/>
              </a:rPr>
              <a:t>boolean</a:t>
            </a:r>
            <a:r>
              <a:rPr lang="en-US" sz="1400" dirty="0">
                <a:latin typeface="Courier New" pitchFamily="49" charset="0"/>
              </a:rPr>
              <a:t> </a:t>
            </a:r>
            <a:r>
              <a:rPr lang="en-US" sz="1400" dirty="0" err="1">
                <a:latin typeface="Courier New" pitchFamily="49" charset="0"/>
              </a:rPr>
              <a:t>addAll</a:t>
            </a:r>
            <a:r>
              <a:rPr lang="en-US" sz="1400" dirty="0">
                <a:latin typeface="Courier New" pitchFamily="49" charset="0"/>
              </a:rPr>
              <a:t>(Collection&lt;? extends E&gt; c); //optional</a:t>
            </a:r>
          </a:p>
          <a:p>
            <a:pPr>
              <a:lnSpc>
                <a:spcPct val="80000"/>
              </a:lnSpc>
              <a:buFontTx/>
              <a:buNone/>
            </a:pPr>
            <a:r>
              <a:rPr lang="en-US" sz="1400" dirty="0">
                <a:latin typeface="Courier New" pitchFamily="49" charset="0"/>
              </a:rPr>
              <a:t>    </a:t>
            </a:r>
            <a:r>
              <a:rPr lang="en-US" sz="1400" dirty="0" err="1">
                <a:latin typeface="Courier New" pitchFamily="49" charset="0"/>
              </a:rPr>
              <a:t>boolean</a:t>
            </a:r>
            <a:r>
              <a:rPr lang="en-US" sz="1400" dirty="0">
                <a:latin typeface="Courier New" pitchFamily="49" charset="0"/>
              </a:rPr>
              <a:t> </a:t>
            </a:r>
            <a:r>
              <a:rPr lang="en-US" sz="1400" dirty="0" err="1">
                <a:latin typeface="Courier New" pitchFamily="49" charset="0"/>
              </a:rPr>
              <a:t>removeAll</a:t>
            </a:r>
            <a:r>
              <a:rPr lang="en-US" sz="1400" dirty="0">
                <a:latin typeface="Courier New" pitchFamily="49" charset="0"/>
              </a:rPr>
              <a:t>(Collection&lt;?&gt; c);        //optional</a:t>
            </a:r>
          </a:p>
          <a:p>
            <a:pPr>
              <a:lnSpc>
                <a:spcPct val="80000"/>
              </a:lnSpc>
              <a:buFontTx/>
              <a:buNone/>
            </a:pPr>
            <a:r>
              <a:rPr lang="en-US" sz="1400" dirty="0">
                <a:latin typeface="Courier New" pitchFamily="49" charset="0"/>
              </a:rPr>
              <a:t>    </a:t>
            </a:r>
            <a:r>
              <a:rPr lang="en-US" sz="1400" dirty="0" err="1">
                <a:latin typeface="Courier New" pitchFamily="49" charset="0"/>
              </a:rPr>
              <a:t>boolean</a:t>
            </a:r>
            <a:r>
              <a:rPr lang="en-US" sz="1400" dirty="0">
                <a:latin typeface="Courier New" pitchFamily="49" charset="0"/>
              </a:rPr>
              <a:t> </a:t>
            </a:r>
            <a:r>
              <a:rPr lang="en-US" sz="1400" dirty="0" err="1">
                <a:latin typeface="Courier New" pitchFamily="49" charset="0"/>
              </a:rPr>
              <a:t>retainAll</a:t>
            </a:r>
            <a:r>
              <a:rPr lang="en-US" sz="1400" dirty="0">
                <a:latin typeface="Courier New" pitchFamily="49" charset="0"/>
              </a:rPr>
              <a:t>(Collection&lt;?&gt; c);        //optional</a:t>
            </a:r>
          </a:p>
          <a:p>
            <a:pPr>
              <a:lnSpc>
                <a:spcPct val="80000"/>
              </a:lnSpc>
              <a:buFontTx/>
              <a:buNone/>
            </a:pPr>
            <a:r>
              <a:rPr lang="en-US" sz="1400" dirty="0">
                <a:latin typeface="Courier New" pitchFamily="49" charset="0"/>
              </a:rPr>
              <a:t>    void clear();                              //optional</a:t>
            </a:r>
          </a:p>
          <a:p>
            <a:pPr>
              <a:lnSpc>
                <a:spcPct val="80000"/>
              </a:lnSpc>
              <a:buFontTx/>
              <a:buNone/>
            </a:pPr>
            <a:endParaRPr lang="en-US" sz="1400" dirty="0">
              <a:latin typeface="Courier New" pitchFamily="49" charset="0"/>
            </a:endParaRPr>
          </a:p>
          <a:p>
            <a:pPr>
              <a:lnSpc>
                <a:spcPct val="80000"/>
              </a:lnSpc>
              <a:buFontTx/>
              <a:buNone/>
            </a:pPr>
            <a:r>
              <a:rPr lang="en-US" sz="1400" dirty="0">
                <a:latin typeface="Courier New" pitchFamily="49" charset="0"/>
              </a:rPr>
              <a:t>    // Array Operations</a:t>
            </a:r>
          </a:p>
          <a:p>
            <a:pPr>
              <a:lnSpc>
                <a:spcPct val="80000"/>
              </a:lnSpc>
              <a:buFontTx/>
              <a:buNone/>
            </a:pPr>
            <a:r>
              <a:rPr lang="en-US" sz="1400" dirty="0">
                <a:latin typeface="Courier New" pitchFamily="49" charset="0"/>
              </a:rPr>
              <a:t>    Object[] </a:t>
            </a:r>
            <a:r>
              <a:rPr lang="en-US" sz="1400" dirty="0" err="1">
                <a:latin typeface="Courier New" pitchFamily="49" charset="0"/>
              </a:rPr>
              <a:t>toArray</a:t>
            </a:r>
            <a:r>
              <a:rPr lang="en-US" sz="1400" dirty="0">
                <a:latin typeface="Courier New" pitchFamily="49" charset="0"/>
              </a:rPr>
              <a:t>();</a:t>
            </a:r>
          </a:p>
          <a:p>
            <a:pPr>
              <a:lnSpc>
                <a:spcPct val="80000"/>
              </a:lnSpc>
              <a:buFontTx/>
              <a:buNone/>
            </a:pPr>
            <a:r>
              <a:rPr lang="en-US" sz="1400" dirty="0">
                <a:latin typeface="Courier New" pitchFamily="49" charset="0"/>
              </a:rPr>
              <a:t>    </a:t>
            </a:r>
            <a:r>
              <a:rPr lang="de-DE" sz="1400" dirty="0">
                <a:latin typeface="Courier New" pitchFamily="49" charset="0"/>
              </a:rPr>
              <a:t>&lt;T&gt; T[] toArray(T[] a);</a:t>
            </a:r>
          </a:p>
          <a:p>
            <a:pPr>
              <a:lnSpc>
                <a:spcPct val="80000"/>
              </a:lnSpc>
              <a:buFontTx/>
              <a:buNone/>
            </a:pPr>
            <a:r>
              <a:rPr lang="en-US" sz="1400" dirty="0">
                <a:latin typeface="Courier New" pitchFamily="49" charset="0"/>
              </a:rPr>
              <a:t>}</a:t>
            </a:r>
            <a:endParaRPr lang="en-US" sz="1400"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8600" y="381000"/>
            <a:ext cx="8686800" cy="627888"/>
          </a:xfrm>
        </p:spPr>
        <p:txBody>
          <a:bodyPr>
            <a:normAutofit fontScale="90000"/>
          </a:bodyPr>
          <a:lstStyle/>
          <a:p>
            <a:r>
              <a:rPr lang="en-US" sz="4000" dirty="0"/>
              <a:t>public interface </a:t>
            </a:r>
            <a:r>
              <a:rPr lang="en-US" sz="4000" b="1" dirty="0" smtClean="0"/>
              <a:t>List&lt;E&gt;</a:t>
            </a:r>
            <a:r>
              <a:rPr lang="en-US" sz="4000" dirty="0" smtClean="0"/>
              <a:t>extends </a:t>
            </a:r>
            <a:r>
              <a:rPr lang="en-US" sz="4000" dirty="0"/>
              <a:t>Collection&lt;E&gt;</a:t>
            </a:r>
          </a:p>
        </p:txBody>
      </p:sp>
      <p:sp>
        <p:nvSpPr>
          <p:cNvPr id="8195" name="Rectangle 3"/>
          <p:cNvSpPr>
            <a:spLocks noGrp="1" noChangeArrowheads="1"/>
          </p:cNvSpPr>
          <p:nvPr>
            <p:ph type="body" idx="1"/>
          </p:nvPr>
        </p:nvSpPr>
        <p:spPr>
          <a:xfrm>
            <a:off x="457200" y="1143000"/>
            <a:ext cx="8229600" cy="5410200"/>
          </a:xfrm>
        </p:spPr>
        <p:txBody>
          <a:bodyPr>
            <a:normAutofit fontScale="92500" lnSpcReduction="20000"/>
          </a:bodyPr>
          <a:lstStyle/>
          <a:p>
            <a:r>
              <a:rPr lang="en-US" dirty="0"/>
              <a:t>List — an ordered collection (sometimes called a </a:t>
            </a:r>
            <a:r>
              <a:rPr lang="en-US" i="1" dirty="0"/>
              <a:t>sequence</a:t>
            </a:r>
            <a:r>
              <a:rPr lang="en-US" dirty="0"/>
              <a:t>). </a:t>
            </a:r>
            <a:endParaRPr lang="en-US" dirty="0" smtClean="0"/>
          </a:p>
          <a:p>
            <a:r>
              <a:rPr lang="en-US" dirty="0" smtClean="0"/>
              <a:t>Lists </a:t>
            </a:r>
            <a:r>
              <a:rPr lang="en-US" dirty="0"/>
              <a:t>can contain duplicate elements. The user of a List generally has precise control over where in the list each element is inserted and can access elements by their integer index (position</a:t>
            </a:r>
            <a:r>
              <a:rPr lang="en-US" dirty="0" smtClean="0"/>
              <a:t>).</a:t>
            </a:r>
          </a:p>
          <a:p>
            <a:r>
              <a:rPr lang="en-US" dirty="0" smtClean="0"/>
              <a:t> A List cares about the index. The one thing that List has that non-lists don't have is a set of methods related to the index. Those key methods include things like get(</a:t>
            </a:r>
            <a:r>
              <a:rPr lang="en-US" dirty="0" err="1" smtClean="0"/>
              <a:t>int</a:t>
            </a:r>
            <a:r>
              <a:rPr lang="en-US" dirty="0" smtClean="0"/>
              <a:t>  index), </a:t>
            </a:r>
            <a:r>
              <a:rPr lang="en-US" dirty="0" err="1" smtClean="0"/>
              <a:t>indexOf</a:t>
            </a:r>
            <a:r>
              <a:rPr lang="en-US" dirty="0" smtClean="0"/>
              <a:t>(Object  o), add(</a:t>
            </a:r>
            <a:r>
              <a:rPr lang="en-US" dirty="0" err="1" smtClean="0"/>
              <a:t>int</a:t>
            </a:r>
            <a:r>
              <a:rPr lang="en-US" dirty="0" smtClean="0"/>
              <a:t>  index, Object  </a:t>
            </a:r>
            <a:r>
              <a:rPr lang="en-US" dirty="0" err="1" smtClean="0"/>
              <a:t>obj</a:t>
            </a:r>
            <a:r>
              <a:rPr lang="en-US" dirty="0" smtClean="0"/>
              <a:t>), and so on.</a:t>
            </a:r>
          </a:p>
          <a:p>
            <a:r>
              <a:rPr lang="en-US" dirty="0" smtClean="0"/>
              <a:t>All three List implementations are ordered by index position:-</a:t>
            </a:r>
          </a:p>
          <a:p>
            <a:pPr>
              <a:buNone/>
            </a:pPr>
            <a:r>
              <a:rPr lang="en-US" dirty="0" smtClean="0"/>
              <a:t>(1) </a:t>
            </a:r>
            <a:r>
              <a:rPr lang="en-US" dirty="0" err="1" smtClean="0"/>
              <a:t>ArrayList</a:t>
            </a:r>
            <a:endParaRPr lang="en-US" dirty="0" smtClean="0"/>
          </a:p>
          <a:p>
            <a:pPr>
              <a:buNone/>
            </a:pPr>
            <a:r>
              <a:rPr lang="en-US" dirty="0" smtClean="0"/>
              <a:t>(2)Vector</a:t>
            </a:r>
          </a:p>
          <a:p>
            <a:pPr>
              <a:buNone/>
            </a:pPr>
            <a:r>
              <a:rPr lang="en-US" dirty="0" smtClean="0"/>
              <a:t>(3) </a:t>
            </a:r>
            <a:r>
              <a:rPr lang="en-US" dirty="0" err="1" smtClean="0"/>
              <a:t>LinkedList</a:t>
            </a:r>
            <a:endParaRPr lang="en-US" dirty="0" smtClean="0"/>
          </a:p>
          <a:p>
            <a:endParaRPr lang="en-US" dirty="0"/>
          </a:p>
        </p:txBody>
      </p:sp>
      <p:pic>
        <p:nvPicPr>
          <p:cNvPr id="248833" name="Picture 1" descr="D:\java ppt\image f ppt\List.jpg"/>
          <p:cNvPicPr>
            <a:picLocks noChangeAspect="1" noChangeArrowheads="1"/>
          </p:cNvPicPr>
          <p:nvPr/>
        </p:nvPicPr>
        <p:blipFill>
          <a:blip r:embed="rId2"/>
          <a:srcRect/>
          <a:stretch>
            <a:fillRect/>
          </a:stretch>
        </p:blipFill>
        <p:spPr bwMode="auto">
          <a:xfrm>
            <a:off x="2571750" y="5029200"/>
            <a:ext cx="6343650" cy="1285875"/>
          </a:xfrm>
          <a:prstGeom prst="rect">
            <a:avLst/>
          </a:prstGeom>
          <a:noFill/>
        </p:spPr>
      </p:pic>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228600"/>
            <a:ext cx="8915400" cy="762000"/>
          </a:xfrm>
        </p:spPr>
        <p:txBody>
          <a:bodyPr>
            <a:normAutofit fontScale="90000"/>
          </a:bodyPr>
          <a:lstStyle/>
          <a:p>
            <a:r>
              <a:rPr lang="en-US" sz="4000" dirty="0" smtClean="0"/>
              <a:t>  public </a:t>
            </a:r>
            <a:r>
              <a:rPr lang="en-US" sz="4000" dirty="0"/>
              <a:t>interface </a:t>
            </a:r>
            <a:r>
              <a:rPr lang="en-US" sz="4000" b="1" dirty="0" smtClean="0"/>
              <a:t>List&lt;E&gt;</a:t>
            </a:r>
            <a:r>
              <a:rPr lang="en-US" sz="4000" dirty="0" smtClean="0"/>
              <a:t>extends </a:t>
            </a:r>
            <a:r>
              <a:rPr lang="en-US" sz="4000" dirty="0"/>
              <a:t>Collection&lt;E&gt;</a:t>
            </a:r>
          </a:p>
        </p:txBody>
      </p:sp>
      <p:sp>
        <p:nvSpPr>
          <p:cNvPr id="18435" name="Rectangle 3"/>
          <p:cNvSpPr>
            <a:spLocks noGrp="1" noChangeArrowheads="1"/>
          </p:cNvSpPr>
          <p:nvPr>
            <p:ph type="body" idx="1"/>
          </p:nvPr>
        </p:nvSpPr>
        <p:spPr>
          <a:xfrm>
            <a:off x="457200" y="1143000"/>
            <a:ext cx="8229600" cy="5257800"/>
          </a:xfrm>
        </p:spPr>
        <p:txBody>
          <a:bodyPr/>
          <a:lstStyle/>
          <a:p>
            <a:pPr>
              <a:lnSpc>
                <a:spcPct val="80000"/>
              </a:lnSpc>
              <a:buFontTx/>
              <a:buNone/>
            </a:pPr>
            <a:r>
              <a:rPr lang="en-US" sz="1600" dirty="0">
                <a:latin typeface="Courier New" pitchFamily="49" charset="0"/>
              </a:rPr>
              <a:t>public interface List&lt;E&gt; </a:t>
            </a:r>
            <a:r>
              <a:rPr lang="en-US" sz="1600" dirty="0" smtClean="0">
                <a:latin typeface="Courier New" pitchFamily="49" charset="0"/>
              </a:rPr>
              <a:t>extends </a:t>
            </a:r>
            <a:r>
              <a:rPr lang="en-US" sz="1600" dirty="0">
                <a:latin typeface="Courier New" pitchFamily="49" charset="0"/>
              </a:rPr>
              <a:t>Collection&lt;E&gt; {</a:t>
            </a:r>
          </a:p>
          <a:p>
            <a:pPr>
              <a:lnSpc>
                <a:spcPct val="80000"/>
              </a:lnSpc>
              <a:buFontTx/>
              <a:buNone/>
            </a:pPr>
            <a:r>
              <a:rPr lang="en-US" sz="1600" dirty="0">
                <a:latin typeface="Courier New" pitchFamily="49" charset="0"/>
              </a:rPr>
              <a:t>    // Positional access</a:t>
            </a:r>
          </a:p>
          <a:p>
            <a:pPr>
              <a:lnSpc>
                <a:spcPct val="80000"/>
              </a:lnSpc>
              <a:buFontTx/>
              <a:buNone/>
            </a:pPr>
            <a:r>
              <a:rPr lang="en-US" sz="1600" dirty="0">
                <a:latin typeface="Courier New" pitchFamily="49" charset="0"/>
              </a:rPr>
              <a:t>    E get(</a:t>
            </a:r>
            <a:r>
              <a:rPr lang="en-US" sz="1600" dirty="0" err="1">
                <a:latin typeface="Courier New" pitchFamily="49" charset="0"/>
              </a:rPr>
              <a:t>int</a:t>
            </a:r>
            <a:r>
              <a:rPr lang="en-US" sz="1600" dirty="0">
                <a:latin typeface="Courier New" pitchFamily="49" charset="0"/>
              </a:rPr>
              <a:t> index);</a:t>
            </a:r>
          </a:p>
          <a:p>
            <a:pPr>
              <a:lnSpc>
                <a:spcPct val="80000"/>
              </a:lnSpc>
              <a:buFontTx/>
              <a:buNone/>
            </a:pPr>
            <a:r>
              <a:rPr lang="en-US" sz="1600" dirty="0">
                <a:latin typeface="Courier New" pitchFamily="49" charset="0"/>
              </a:rPr>
              <a:t>    E set(</a:t>
            </a:r>
            <a:r>
              <a:rPr lang="en-US" sz="1600" dirty="0" err="1">
                <a:latin typeface="Courier New" pitchFamily="49" charset="0"/>
              </a:rPr>
              <a:t>int</a:t>
            </a:r>
            <a:r>
              <a:rPr lang="en-US" sz="1600" dirty="0">
                <a:latin typeface="Courier New" pitchFamily="49" charset="0"/>
              </a:rPr>
              <a:t> index, E element);    //optional</a:t>
            </a:r>
          </a:p>
          <a:p>
            <a:pPr>
              <a:lnSpc>
                <a:spcPct val="80000"/>
              </a:lnSpc>
              <a:buFontTx/>
              <a:buNone/>
            </a:pPr>
            <a:r>
              <a:rPr lang="en-US" sz="1600" dirty="0">
                <a:latin typeface="Courier New" pitchFamily="49" charset="0"/>
              </a:rPr>
              <a:t>    </a:t>
            </a:r>
            <a:r>
              <a:rPr lang="en-US" sz="1600" dirty="0" err="1">
                <a:latin typeface="Courier New" pitchFamily="49" charset="0"/>
              </a:rPr>
              <a:t>boolean</a:t>
            </a:r>
            <a:r>
              <a:rPr lang="en-US" sz="1600" dirty="0">
                <a:latin typeface="Courier New" pitchFamily="49" charset="0"/>
              </a:rPr>
              <a:t> add(E element);         //optional</a:t>
            </a:r>
          </a:p>
          <a:p>
            <a:pPr>
              <a:lnSpc>
                <a:spcPct val="80000"/>
              </a:lnSpc>
              <a:buFontTx/>
              <a:buNone/>
            </a:pPr>
            <a:r>
              <a:rPr lang="en-US" sz="1600" dirty="0">
                <a:latin typeface="Courier New" pitchFamily="49" charset="0"/>
              </a:rPr>
              <a:t>    void add(</a:t>
            </a:r>
            <a:r>
              <a:rPr lang="en-US" sz="1600" dirty="0" err="1">
                <a:latin typeface="Courier New" pitchFamily="49" charset="0"/>
              </a:rPr>
              <a:t>int</a:t>
            </a:r>
            <a:r>
              <a:rPr lang="en-US" sz="1600" dirty="0">
                <a:latin typeface="Courier New" pitchFamily="49" charset="0"/>
              </a:rPr>
              <a:t> index, E element); //optional</a:t>
            </a:r>
          </a:p>
          <a:p>
            <a:pPr>
              <a:lnSpc>
                <a:spcPct val="80000"/>
              </a:lnSpc>
              <a:buFontTx/>
              <a:buNone/>
            </a:pPr>
            <a:r>
              <a:rPr lang="en-US" sz="1600" dirty="0">
                <a:latin typeface="Courier New" pitchFamily="49" charset="0"/>
              </a:rPr>
              <a:t>    E remove(</a:t>
            </a:r>
            <a:r>
              <a:rPr lang="en-US" sz="1600" dirty="0" err="1">
                <a:latin typeface="Courier New" pitchFamily="49" charset="0"/>
              </a:rPr>
              <a:t>int</a:t>
            </a:r>
            <a:r>
              <a:rPr lang="en-US" sz="1600" dirty="0">
                <a:latin typeface="Courier New" pitchFamily="49" charset="0"/>
              </a:rPr>
              <a:t> index);            //optional</a:t>
            </a:r>
          </a:p>
          <a:p>
            <a:pPr>
              <a:lnSpc>
                <a:spcPct val="80000"/>
              </a:lnSpc>
              <a:buFontTx/>
              <a:buNone/>
            </a:pPr>
            <a:r>
              <a:rPr lang="en-US" sz="1600" dirty="0">
                <a:latin typeface="Courier New" pitchFamily="49" charset="0"/>
              </a:rPr>
              <a:t>    </a:t>
            </a:r>
            <a:r>
              <a:rPr lang="en-US" sz="1600" dirty="0" err="1">
                <a:latin typeface="Courier New" pitchFamily="49" charset="0"/>
              </a:rPr>
              <a:t>boolean</a:t>
            </a:r>
            <a:r>
              <a:rPr lang="en-US" sz="1600" dirty="0">
                <a:latin typeface="Courier New" pitchFamily="49" charset="0"/>
              </a:rPr>
              <a:t> </a:t>
            </a:r>
            <a:r>
              <a:rPr lang="en-US" sz="1600" dirty="0" err="1">
                <a:latin typeface="Courier New" pitchFamily="49" charset="0"/>
              </a:rPr>
              <a:t>addAll</a:t>
            </a:r>
            <a:r>
              <a:rPr lang="en-US" sz="1600" dirty="0">
                <a:latin typeface="Courier New" pitchFamily="49" charset="0"/>
              </a:rPr>
              <a:t>(</a:t>
            </a:r>
            <a:r>
              <a:rPr lang="en-US" sz="1600" dirty="0" err="1">
                <a:latin typeface="Courier New" pitchFamily="49" charset="0"/>
              </a:rPr>
              <a:t>int</a:t>
            </a:r>
            <a:r>
              <a:rPr lang="en-US" sz="1600" dirty="0">
                <a:latin typeface="Courier New" pitchFamily="49" charset="0"/>
              </a:rPr>
              <a:t> index,</a:t>
            </a:r>
          </a:p>
          <a:p>
            <a:pPr>
              <a:lnSpc>
                <a:spcPct val="80000"/>
              </a:lnSpc>
              <a:buFontTx/>
              <a:buNone/>
            </a:pPr>
            <a:r>
              <a:rPr lang="en-US" sz="1600" dirty="0">
                <a:latin typeface="Courier New" pitchFamily="49" charset="0"/>
              </a:rPr>
              <a:t>        Collection&lt;? extends E&gt; c); //optional</a:t>
            </a:r>
          </a:p>
          <a:p>
            <a:pPr>
              <a:lnSpc>
                <a:spcPct val="80000"/>
              </a:lnSpc>
              <a:buFontTx/>
              <a:buNone/>
            </a:pPr>
            <a:endParaRPr lang="en-US" sz="1600" dirty="0">
              <a:latin typeface="Courier New" pitchFamily="49" charset="0"/>
            </a:endParaRPr>
          </a:p>
          <a:p>
            <a:pPr>
              <a:lnSpc>
                <a:spcPct val="80000"/>
              </a:lnSpc>
              <a:buFontTx/>
              <a:buNone/>
            </a:pPr>
            <a:r>
              <a:rPr lang="en-US" sz="1600" dirty="0">
                <a:latin typeface="Courier New" pitchFamily="49" charset="0"/>
              </a:rPr>
              <a:t>    // Search</a:t>
            </a:r>
          </a:p>
          <a:p>
            <a:pPr>
              <a:lnSpc>
                <a:spcPct val="80000"/>
              </a:lnSpc>
              <a:buFontTx/>
              <a:buNone/>
            </a:pPr>
            <a:r>
              <a:rPr lang="en-US" sz="1600" dirty="0">
                <a:latin typeface="Courier New" pitchFamily="49" charset="0"/>
              </a:rPr>
              <a:t>    </a:t>
            </a:r>
            <a:r>
              <a:rPr lang="en-US" sz="1600" dirty="0" err="1">
                <a:latin typeface="Courier New" pitchFamily="49" charset="0"/>
              </a:rPr>
              <a:t>int</a:t>
            </a:r>
            <a:r>
              <a:rPr lang="en-US" sz="1600" dirty="0">
                <a:latin typeface="Courier New" pitchFamily="49" charset="0"/>
              </a:rPr>
              <a:t> </a:t>
            </a:r>
            <a:r>
              <a:rPr lang="en-US" sz="1600" dirty="0" err="1">
                <a:latin typeface="Courier New" pitchFamily="49" charset="0"/>
              </a:rPr>
              <a:t>indexOf</a:t>
            </a:r>
            <a:r>
              <a:rPr lang="en-US" sz="1600" dirty="0">
                <a:latin typeface="Courier New" pitchFamily="49" charset="0"/>
              </a:rPr>
              <a:t>(Object o);</a:t>
            </a:r>
          </a:p>
          <a:p>
            <a:pPr>
              <a:lnSpc>
                <a:spcPct val="80000"/>
              </a:lnSpc>
              <a:buFontTx/>
              <a:buNone/>
            </a:pPr>
            <a:r>
              <a:rPr lang="en-US" sz="1600" dirty="0">
                <a:latin typeface="Courier New" pitchFamily="49" charset="0"/>
              </a:rPr>
              <a:t>    </a:t>
            </a:r>
            <a:r>
              <a:rPr lang="en-US" sz="1600" dirty="0" err="1">
                <a:latin typeface="Courier New" pitchFamily="49" charset="0"/>
              </a:rPr>
              <a:t>int</a:t>
            </a:r>
            <a:r>
              <a:rPr lang="en-US" sz="1600" dirty="0">
                <a:latin typeface="Courier New" pitchFamily="49" charset="0"/>
              </a:rPr>
              <a:t> </a:t>
            </a:r>
            <a:r>
              <a:rPr lang="en-US" sz="1600" dirty="0" err="1">
                <a:latin typeface="Courier New" pitchFamily="49" charset="0"/>
              </a:rPr>
              <a:t>lastIndexOf</a:t>
            </a:r>
            <a:r>
              <a:rPr lang="en-US" sz="1600" dirty="0">
                <a:latin typeface="Courier New" pitchFamily="49" charset="0"/>
              </a:rPr>
              <a:t>(Object o);</a:t>
            </a:r>
          </a:p>
          <a:p>
            <a:pPr>
              <a:lnSpc>
                <a:spcPct val="80000"/>
              </a:lnSpc>
              <a:buFontTx/>
              <a:buNone/>
            </a:pPr>
            <a:endParaRPr lang="en-US" sz="1600" dirty="0">
              <a:latin typeface="Courier New" pitchFamily="49" charset="0"/>
            </a:endParaRPr>
          </a:p>
          <a:p>
            <a:pPr>
              <a:lnSpc>
                <a:spcPct val="80000"/>
              </a:lnSpc>
              <a:buFontTx/>
              <a:buNone/>
            </a:pPr>
            <a:r>
              <a:rPr lang="en-US" sz="1600" dirty="0">
                <a:latin typeface="Courier New" pitchFamily="49" charset="0"/>
              </a:rPr>
              <a:t>    // Iteration</a:t>
            </a:r>
          </a:p>
          <a:p>
            <a:pPr>
              <a:lnSpc>
                <a:spcPct val="80000"/>
              </a:lnSpc>
              <a:buFontTx/>
              <a:buNone/>
            </a:pPr>
            <a:r>
              <a:rPr lang="en-US" sz="1600" dirty="0">
                <a:latin typeface="Courier New" pitchFamily="49" charset="0"/>
              </a:rPr>
              <a:t>    </a:t>
            </a:r>
            <a:r>
              <a:rPr lang="en-US" sz="1600" dirty="0" err="1">
                <a:latin typeface="Courier New" pitchFamily="49" charset="0"/>
              </a:rPr>
              <a:t>ListIterator</a:t>
            </a:r>
            <a:r>
              <a:rPr lang="en-US" sz="1600" dirty="0">
                <a:latin typeface="Courier New" pitchFamily="49" charset="0"/>
              </a:rPr>
              <a:t>&lt;E&gt; </a:t>
            </a:r>
            <a:r>
              <a:rPr lang="en-US" sz="1600" dirty="0" err="1">
                <a:latin typeface="Courier New" pitchFamily="49" charset="0"/>
              </a:rPr>
              <a:t>listIterator</a:t>
            </a:r>
            <a:r>
              <a:rPr lang="en-US" sz="1600" dirty="0">
                <a:latin typeface="Courier New" pitchFamily="49" charset="0"/>
              </a:rPr>
              <a:t>();</a:t>
            </a:r>
          </a:p>
          <a:p>
            <a:pPr>
              <a:lnSpc>
                <a:spcPct val="80000"/>
              </a:lnSpc>
              <a:buFontTx/>
              <a:buNone/>
            </a:pPr>
            <a:r>
              <a:rPr lang="en-US" sz="1600" dirty="0">
                <a:latin typeface="Courier New" pitchFamily="49" charset="0"/>
              </a:rPr>
              <a:t>    </a:t>
            </a:r>
            <a:r>
              <a:rPr lang="en-US" sz="1600" dirty="0" err="1">
                <a:latin typeface="Courier New" pitchFamily="49" charset="0"/>
              </a:rPr>
              <a:t>ListIterator</a:t>
            </a:r>
            <a:r>
              <a:rPr lang="en-US" sz="1600" dirty="0">
                <a:latin typeface="Courier New" pitchFamily="49" charset="0"/>
              </a:rPr>
              <a:t>&lt;E&gt; </a:t>
            </a:r>
            <a:r>
              <a:rPr lang="en-US" sz="1600" dirty="0" err="1">
                <a:latin typeface="Courier New" pitchFamily="49" charset="0"/>
              </a:rPr>
              <a:t>listIterator</a:t>
            </a:r>
            <a:r>
              <a:rPr lang="en-US" sz="1600" dirty="0">
                <a:latin typeface="Courier New" pitchFamily="49" charset="0"/>
              </a:rPr>
              <a:t>(</a:t>
            </a:r>
            <a:r>
              <a:rPr lang="en-US" sz="1600" dirty="0" err="1">
                <a:latin typeface="Courier New" pitchFamily="49" charset="0"/>
              </a:rPr>
              <a:t>int</a:t>
            </a:r>
            <a:r>
              <a:rPr lang="en-US" sz="1600" dirty="0">
                <a:latin typeface="Courier New" pitchFamily="49" charset="0"/>
              </a:rPr>
              <a:t> index);</a:t>
            </a:r>
          </a:p>
          <a:p>
            <a:pPr>
              <a:lnSpc>
                <a:spcPct val="80000"/>
              </a:lnSpc>
              <a:buFontTx/>
              <a:buNone/>
            </a:pPr>
            <a:endParaRPr lang="en-US" sz="1600" dirty="0">
              <a:latin typeface="Courier New" pitchFamily="49" charset="0"/>
            </a:endParaRPr>
          </a:p>
          <a:p>
            <a:pPr>
              <a:lnSpc>
                <a:spcPct val="80000"/>
              </a:lnSpc>
              <a:buFontTx/>
              <a:buNone/>
            </a:pPr>
            <a:r>
              <a:rPr lang="en-US" sz="1600" dirty="0">
                <a:latin typeface="Courier New" pitchFamily="49" charset="0"/>
              </a:rPr>
              <a:t>    // Range-view</a:t>
            </a:r>
          </a:p>
          <a:p>
            <a:pPr>
              <a:lnSpc>
                <a:spcPct val="80000"/>
              </a:lnSpc>
              <a:buFontTx/>
              <a:buNone/>
            </a:pPr>
            <a:r>
              <a:rPr lang="en-US" sz="1600" dirty="0">
                <a:latin typeface="Courier New" pitchFamily="49" charset="0"/>
              </a:rPr>
              <a:t>    List&lt;E&gt; </a:t>
            </a:r>
            <a:r>
              <a:rPr lang="en-US" sz="1600" dirty="0" err="1">
                <a:latin typeface="Courier New" pitchFamily="49" charset="0"/>
              </a:rPr>
              <a:t>subList</a:t>
            </a:r>
            <a:r>
              <a:rPr lang="en-US" sz="1600" dirty="0">
                <a:latin typeface="Courier New" pitchFamily="49" charset="0"/>
              </a:rPr>
              <a:t>(</a:t>
            </a:r>
            <a:r>
              <a:rPr lang="en-US" sz="1600" dirty="0" err="1">
                <a:latin typeface="Courier New" pitchFamily="49" charset="0"/>
              </a:rPr>
              <a:t>int</a:t>
            </a:r>
            <a:r>
              <a:rPr lang="en-US" sz="1600" dirty="0">
                <a:latin typeface="Courier New" pitchFamily="49" charset="0"/>
              </a:rPr>
              <a:t> from, </a:t>
            </a:r>
            <a:r>
              <a:rPr lang="en-US" sz="1600" dirty="0" err="1">
                <a:latin typeface="Courier New" pitchFamily="49" charset="0"/>
              </a:rPr>
              <a:t>int</a:t>
            </a:r>
            <a:r>
              <a:rPr lang="en-US" sz="1600" dirty="0">
                <a:latin typeface="Courier New" pitchFamily="49" charset="0"/>
              </a:rPr>
              <a:t> to);</a:t>
            </a:r>
          </a:p>
          <a:p>
            <a:pPr>
              <a:lnSpc>
                <a:spcPct val="80000"/>
              </a:lnSpc>
              <a:buFontTx/>
              <a:buNone/>
            </a:pPr>
            <a:r>
              <a:rPr lang="en-US" sz="1600" dirty="0">
                <a:latin typeface="Courier New" pitchFamily="49" charset="0"/>
              </a:rPr>
              <a:t>}</a:t>
            </a:r>
            <a:endParaRPr lang="en-US" sz="1600"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52400"/>
            <a:ext cx="8229600" cy="685800"/>
          </a:xfrm>
        </p:spPr>
        <p:txBody>
          <a:bodyPr/>
          <a:lstStyle/>
          <a:p>
            <a:r>
              <a:rPr lang="en-US" sz="4000"/>
              <a:t>A note on ListIterators</a:t>
            </a:r>
          </a:p>
        </p:txBody>
      </p:sp>
      <p:sp>
        <p:nvSpPr>
          <p:cNvPr id="23555" name="Rectangle 3"/>
          <p:cNvSpPr>
            <a:spLocks noGrp="1" noChangeArrowheads="1"/>
          </p:cNvSpPr>
          <p:nvPr>
            <p:ph type="body" idx="1"/>
          </p:nvPr>
        </p:nvSpPr>
        <p:spPr>
          <a:xfrm>
            <a:off x="457200" y="914400"/>
            <a:ext cx="8229600" cy="5791200"/>
          </a:xfrm>
        </p:spPr>
        <p:txBody>
          <a:bodyPr/>
          <a:lstStyle/>
          <a:p>
            <a:pPr>
              <a:lnSpc>
                <a:spcPct val="80000"/>
              </a:lnSpc>
            </a:pPr>
            <a:r>
              <a:rPr lang="en-US" sz="1600"/>
              <a:t>The three methods that ListIterator inherits from Iterator (hasNext, next, and remove) do exactly the same thing in both interfaces. The hasPrevious and the previous operations are exact analogues of hasNext and next. The former operations refer to the element before the (implicit) cursor, whereas the latter refer to the element after the cursor. The previous operation moves the cursor backward, whereas next moves it forward. </a:t>
            </a:r>
          </a:p>
          <a:p>
            <a:pPr>
              <a:lnSpc>
                <a:spcPct val="80000"/>
              </a:lnSpc>
            </a:pPr>
            <a:r>
              <a:rPr lang="en-US" sz="1600"/>
              <a:t>The nextIndex method returns the index of the element that would be returned by a subsequent call to next, and previousIndex returns the index of the element that would be returned by a subsequent call to previous </a:t>
            </a:r>
          </a:p>
          <a:p>
            <a:pPr>
              <a:lnSpc>
                <a:spcPct val="80000"/>
              </a:lnSpc>
            </a:pPr>
            <a:r>
              <a:rPr lang="en-US" sz="1600"/>
              <a:t>The set method overwrites the last element returned by next or previous with the specified element. </a:t>
            </a:r>
          </a:p>
          <a:p>
            <a:pPr>
              <a:lnSpc>
                <a:spcPct val="80000"/>
              </a:lnSpc>
            </a:pPr>
            <a:r>
              <a:rPr lang="en-US" sz="1600"/>
              <a:t>The add method inserts a new element into the list immediately before the current cursor position. </a:t>
            </a:r>
          </a:p>
          <a:p>
            <a:pPr>
              <a:lnSpc>
                <a:spcPct val="80000"/>
              </a:lnSpc>
            </a:pPr>
            <a:endParaRPr lang="en-US" sz="1600"/>
          </a:p>
          <a:p>
            <a:pPr>
              <a:lnSpc>
                <a:spcPct val="80000"/>
              </a:lnSpc>
              <a:buFontTx/>
              <a:buNone/>
            </a:pPr>
            <a:r>
              <a:rPr lang="en-US" sz="1600">
                <a:latin typeface="Courier New" pitchFamily="49" charset="0"/>
              </a:rPr>
              <a:t>public interface ListIterator&lt;E&gt; extends Iterator&lt;E&gt; {</a:t>
            </a:r>
          </a:p>
          <a:p>
            <a:pPr>
              <a:lnSpc>
                <a:spcPct val="80000"/>
              </a:lnSpc>
              <a:buFontTx/>
              <a:buNone/>
            </a:pPr>
            <a:r>
              <a:rPr lang="en-US" sz="1600">
                <a:latin typeface="Courier New" pitchFamily="49" charset="0"/>
              </a:rPr>
              <a:t>    boolean hasNext();</a:t>
            </a:r>
          </a:p>
          <a:p>
            <a:pPr>
              <a:lnSpc>
                <a:spcPct val="80000"/>
              </a:lnSpc>
              <a:buFontTx/>
              <a:buNone/>
            </a:pPr>
            <a:r>
              <a:rPr lang="en-US" sz="1600">
                <a:latin typeface="Courier New" pitchFamily="49" charset="0"/>
              </a:rPr>
              <a:t>    E next();</a:t>
            </a:r>
          </a:p>
          <a:p>
            <a:pPr>
              <a:lnSpc>
                <a:spcPct val="80000"/>
              </a:lnSpc>
              <a:buFontTx/>
              <a:buNone/>
            </a:pPr>
            <a:r>
              <a:rPr lang="en-US" sz="1600">
                <a:latin typeface="Courier New" pitchFamily="49" charset="0"/>
              </a:rPr>
              <a:t>    boolean hasPrevious();</a:t>
            </a:r>
          </a:p>
          <a:p>
            <a:pPr>
              <a:lnSpc>
                <a:spcPct val="80000"/>
              </a:lnSpc>
              <a:buFontTx/>
              <a:buNone/>
            </a:pPr>
            <a:r>
              <a:rPr lang="en-US" sz="1600">
                <a:latin typeface="Courier New" pitchFamily="49" charset="0"/>
              </a:rPr>
              <a:t>    E previous();</a:t>
            </a:r>
          </a:p>
          <a:p>
            <a:pPr>
              <a:lnSpc>
                <a:spcPct val="80000"/>
              </a:lnSpc>
              <a:buFontTx/>
              <a:buNone/>
            </a:pPr>
            <a:r>
              <a:rPr lang="en-US" sz="1600">
                <a:latin typeface="Courier New" pitchFamily="49" charset="0"/>
              </a:rPr>
              <a:t>    int nextIndex();</a:t>
            </a:r>
          </a:p>
          <a:p>
            <a:pPr>
              <a:lnSpc>
                <a:spcPct val="80000"/>
              </a:lnSpc>
              <a:buFontTx/>
              <a:buNone/>
            </a:pPr>
            <a:r>
              <a:rPr lang="en-US" sz="1600">
                <a:latin typeface="Courier New" pitchFamily="49" charset="0"/>
              </a:rPr>
              <a:t>    int previousIndex();</a:t>
            </a:r>
          </a:p>
          <a:p>
            <a:pPr>
              <a:lnSpc>
                <a:spcPct val="80000"/>
              </a:lnSpc>
              <a:buFontTx/>
              <a:buNone/>
            </a:pPr>
            <a:r>
              <a:rPr lang="en-US" sz="1600">
                <a:latin typeface="Courier New" pitchFamily="49" charset="0"/>
              </a:rPr>
              <a:t>    void remove(); //optional</a:t>
            </a:r>
          </a:p>
          <a:p>
            <a:pPr>
              <a:lnSpc>
                <a:spcPct val="80000"/>
              </a:lnSpc>
              <a:buFontTx/>
              <a:buNone/>
            </a:pPr>
            <a:r>
              <a:rPr lang="en-US" sz="1600">
                <a:latin typeface="Courier New" pitchFamily="49" charset="0"/>
              </a:rPr>
              <a:t>    </a:t>
            </a:r>
            <a:r>
              <a:rPr lang="de-DE" sz="1600">
                <a:latin typeface="Courier New" pitchFamily="49" charset="0"/>
              </a:rPr>
              <a:t>void set(E e); //optional</a:t>
            </a:r>
          </a:p>
          <a:p>
            <a:pPr>
              <a:lnSpc>
                <a:spcPct val="80000"/>
              </a:lnSpc>
              <a:buFontTx/>
              <a:buNone/>
            </a:pPr>
            <a:r>
              <a:rPr lang="de-DE" sz="1600">
                <a:latin typeface="Courier New" pitchFamily="49" charset="0"/>
              </a:rPr>
              <a:t>    void add(E e); //optional</a:t>
            </a:r>
          </a:p>
          <a:p>
            <a:pPr>
              <a:lnSpc>
                <a:spcPct val="80000"/>
              </a:lnSpc>
              <a:buFontTx/>
              <a:buNone/>
            </a:pPr>
            <a:r>
              <a:rPr lang="en-US" sz="1600">
                <a:latin typeface="Courier New" pitchFamily="49" charset="0"/>
              </a:rPr>
              <a:t>}</a:t>
            </a:r>
          </a:p>
        </p:txBody>
      </p:sp>
      <p:pic>
        <p:nvPicPr>
          <p:cNvPr id="23556" name="Picture 4"/>
          <p:cNvPicPr>
            <a:picLocks noChangeAspect="1" noChangeArrowheads="1"/>
          </p:cNvPicPr>
          <p:nvPr/>
        </p:nvPicPr>
        <p:blipFill>
          <a:blip r:embed="rId2"/>
          <a:srcRect/>
          <a:stretch>
            <a:fillRect/>
          </a:stretch>
        </p:blipFill>
        <p:spPr bwMode="auto">
          <a:xfrm>
            <a:off x="5029200" y="5105400"/>
            <a:ext cx="3495675" cy="638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762000"/>
            <a:ext cx="9144000" cy="780288"/>
          </a:xfrm>
        </p:spPr>
        <p:txBody>
          <a:bodyPr>
            <a:normAutofit fontScale="90000"/>
          </a:bodyPr>
          <a:lstStyle/>
          <a:p>
            <a:r>
              <a:rPr lang="en-US" sz="4000" dirty="0"/>
              <a:t>public interface </a:t>
            </a:r>
            <a:r>
              <a:rPr lang="en-US" sz="4000" b="1" dirty="0" smtClean="0"/>
              <a:t>Queue&lt;E&gt;</a:t>
            </a:r>
            <a:r>
              <a:rPr lang="en-US" sz="4000" dirty="0" smtClean="0"/>
              <a:t>extends </a:t>
            </a:r>
            <a:r>
              <a:rPr lang="en-US" sz="4000" dirty="0"/>
              <a:t>Collection&lt;E&gt;</a:t>
            </a:r>
          </a:p>
        </p:txBody>
      </p:sp>
      <p:sp>
        <p:nvSpPr>
          <p:cNvPr id="9219" name="Rectangle 3"/>
          <p:cNvSpPr>
            <a:spLocks noGrp="1" noChangeArrowheads="1"/>
          </p:cNvSpPr>
          <p:nvPr>
            <p:ph type="body" idx="1"/>
          </p:nvPr>
        </p:nvSpPr>
        <p:spPr>
          <a:xfrm>
            <a:off x="457200" y="1981200"/>
            <a:ext cx="8229600" cy="4144963"/>
          </a:xfrm>
        </p:spPr>
        <p:txBody>
          <a:bodyPr>
            <a:normAutofit fontScale="85000" lnSpcReduction="10000"/>
          </a:bodyPr>
          <a:lstStyle/>
          <a:p>
            <a:r>
              <a:rPr lang="en-US" dirty="0"/>
              <a:t>Queue — a collection used to hold multiple elements prior to processing. Besides basic Collection operations, a Queue provides additional insertion, extraction, and inspection operations. </a:t>
            </a:r>
            <a:endParaRPr lang="en-US" dirty="0" smtClean="0"/>
          </a:p>
          <a:p>
            <a:r>
              <a:rPr lang="en-US" dirty="0" smtClean="0"/>
              <a:t>Although other orders are possible, queues are typically thought of as FIFO (first-</a:t>
            </a:r>
            <a:r>
              <a:rPr lang="en-US" dirty="0" err="1" smtClean="0"/>
              <a:t>in,first</a:t>
            </a:r>
            <a:r>
              <a:rPr lang="en-US" dirty="0" smtClean="0"/>
              <a:t>-out).</a:t>
            </a:r>
          </a:p>
          <a:p>
            <a:r>
              <a:rPr lang="en-US" b="1" u="sng" dirty="0" err="1" smtClean="0"/>
              <a:t>PriorityQueue</a:t>
            </a:r>
            <a:r>
              <a:rPr lang="en-US" b="1" u="sng" dirty="0" smtClean="0"/>
              <a:t>:-</a:t>
            </a:r>
          </a:p>
          <a:p>
            <a:r>
              <a:rPr lang="en-US" b="1" dirty="0" smtClean="0"/>
              <a:t> </a:t>
            </a:r>
            <a:r>
              <a:rPr lang="en-US" dirty="0" smtClean="0"/>
              <a:t>This class is new with Java 5. </a:t>
            </a:r>
          </a:p>
          <a:p>
            <a:r>
              <a:rPr lang="en-US" dirty="0" smtClean="0"/>
              <a:t>Since the </a:t>
            </a:r>
            <a:r>
              <a:rPr lang="en-US" dirty="0" err="1" smtClean="0"/>
              <a:t>LinkedList</a:t>
            </a:r>
            <a:r>
              <a:rPr lang="en-US" dirty="0" smtClean="0"/>
              <a:t> class has been enhanced to implement the Queue interface, basic queues can be handled with a </a:t>
            </a:r>
            <a:r>
              <a:rPr lang="en-US" dirty="0" err="1" smtClean="0"/>
              <a:t>LinkedList</a:t>
            </a:r>
            <a:r>
              <a:rPr lang="en-US" dirty="0" smtClean="0"/>
              <a:t>. </a:t>
            </a:r>
          </a:p>
          <a:p>
            <a:r>
              <a:rPr lang="en-US" dirty="0" smtClean="0"/>
              <a:t>The purpose of a </a:t>
            </a:r>
            <a:r>
              <a:rPr lang="en-US" dirty="0" err="1" smtClean="0"/>
              <a:t>PriorityQueue</a:t>
            </a:r>
            <a:r>
              <a:rPr lang="en-US" dirty="0" smtClean="0"/>
              <a:t> is to create a “priority-in, priority-out” queue as opposed to a typical FIFO queue.</a:t>
            </a:r>
            <a:endParaRPr lang="en-US"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685800"/>
            <a:ext cx="9144000" cy="780288"/>
          </a:xfrm>
        </p:spPr>
        <p:txBody>
          <a:bodyPr>
            <a:normAutofit fontScale="90000"/>
          </a:bodyPr>
          <a:lstStyle/>
          <a:p>
            <a:r>
              <a:rPr lang="en-US" sz="4000" dirty="0"/>
              <a:t>public interface </a:t>
            </a:r>
            <a:r>
              <a:rPr lang="en-US" sz="4000" b="1" dirty="0" smtClean="0"/>
              <a:t>Queue&lt;E&gt;</a:t>
            </a:r>
            <a:r>
              <a:rPr lang="en-US" sz="4000" dirty="0" smtClean="0"/>
              <a:t>extends </a:t>
            </a:r>
            <a:r>
              <a:rPr lang="en-US" sz="4000" dirty="0"/>
              <a:t>Collection&lt;E&gt;</a:t>
            </a:r>
          </a:p>
        </p:txBody>
      </p:sp>
      <p:sp>
        <p:nvSpPr>
          <p:cNvPr id="19459" name="Rectangle 3"/>
          <p:cNvSpPr>
            <a:spLocks noGrp="1" noChangeArrowheads="1"/>
          </p:cNvSpPr>
          <p:nvPr>
            <p:ph type="body" idx="1"/>
          </p:nvPr>
        </p:nvSpPr>
        <p:spPr>
          <a:xfrm>
            <a:off x="304800" y="1828800"/>
            <a:ext cx="8458200" cy="4297363"/>
          </a:xfrm>
        </p:spPr>
        <p:txBody>
          <a:bodyPr/>
          <a:lstStyle/>
          <a:p>
            <a:pPr>
              <a:buFontTx/>
              <a:buNone/>
            </a:pPr>
            <a:r>
              <a:rPr lang="en-US" sz="2800" dirty="0">
                <a:latin typeface="Courier New" pitchFamily="49" charset="0"/>
              </a:rPr>
              <a:t>public interface Queue&lt;E&gt; extends Collection&lt;E&gt; {</a:t>
            </a:r>
          </a:p>
          <a:p>
            <a:pPr>
              <a:buFontTx/>
              <a:buNone/>
            </a:pPr>
            <a:r>
              <a:rPr lang="en-US" sz="2800" dirty="0">
                <a:latin typeface="Courier New" pitchFamily="49" charset="0"/>
              </a:rPr>
              <a:t>    </a:t>
            </a:r>
            <a:r>
              <a:rPr lang="de-DE" sz="2800" dirty="0">
                <a:latin typeface="Courier New" pitchFamily="49" charset="0"/>
              </a:rPr>
              <a:t>E element();			//throws</a:t>
            </a:r>
          </a:p>
          <a:p>
            <a:pPr>
              <a:buFontTx/>
              <a:buNone/>
            </a:pPr>
            <a:r>
              <a:rPr lang="de-DE" sz="2800" dirty="0">
                <a:latin typeface="Courier New" pitchFamily="49" charset="0"/>
              </a:rPr>
              <a:t>    E peek();			//null</a:t>
            </a:r>
          </a:p>
          <a:p>
            <a:pPr>
              <a:buFontTx/>
              <a:buNone/>
            </a:pPr>
            <a:r>
              <a:rPr lang="de-DE" sz="2800" dirty="0">
                <a:latin typeface="Courier New" pitchFamily="49" charset="0"/>
              </a:rPr>
              <a:t>    boolean offer(E e);	//add - bool</a:t>
            </a:r>
          </a:p>
          <a:p>
            <a:pPr>
              <a:buFontTx/>
              <a:buNone/>
            </a:pPr>
            <a:r>
              <a:rPr lang="en-US" sz="2800" dirty="0">
                <a:latin typeface="Courier New" pitchFamily="49" charset="0"/>
              </a:rPr>
              <a:t>    E remove();			//throws</a:t>
            </a:r>
          </a:p>
          <a:p>
            <a:pPr>
              <a:buFontTx/>
              <a:buNone/>
            </a:pPr>
            <a:r>
              <a:rPr lang="en-US" sz="2800" dirty="0">
                <a:latin typeface="Courier New" pitchFamily="49" charset="0"/>
              </a:rPr>
              <a:t>    E poll();			//null</a:t>
            </a:r>
          </a:p>
          <a:p>
            <a:pPr>
              <a:buFontTx/>
              <a:buNone/>
            </a:pPr>
            <a:r>
              <a:rPr lang="en-US" sz="2800" dirty="0">
                <a:latin typeface="Courier New" pitchFamily="49" charset="0"/>
              </a:rPr>
              <a:t>}</a:t>
            </a: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381000"/>
            <a:ext cx="8229600" cy="609600"/>
          </a:xfrm>
        </p:spPr>
        <p:txBody>
          <a:bodyPr>
            <a:normAutofit fontScale="90000"/>
          </a:bodyPr>
          <a:lstStyle/>
          <a:p>
            <a:r>
              <a:rPr lang="en-US" dirty="0"/>
              <a:t>public interface </a:t>
            </a:r>
            <a:r>
              <a:rPr lang="en-US" b="1" dirty="0"/>
              <a:t>Map&lt;K,V&gt;</a:t>
            </a:r>
            <a:r>
              <a:rPr lang="en-US" dirty="0"/>
              <a:t> </a:t>
            </a:r>
          </a:p>
        </p:txBody>
      </p:sp>
      <p:sp>
        <p:nvSpPr>
          <p:cNvPr id="10243" name="Rectangle 3"/>
          <p:cNvSpPr>
            <a:spLocks noGrp="1" noChangeArrowheads="1"/>
          </p:cNvSpPr>
          <p:nvPr>
            <p:ph type="body" idx="1"/>
          </p:nvPr>
        </p:nvSpPr>
        <p:spPr>
          <a:xfrm>
            <a:off x="152400" y="990600"/>
            <a:ext cx="8534400" cy="5135563"/>
          </a:xfrm>
        </p:spPr>
        <p:txBody>
          <a:bodyPr/>
          <a:lstStyle/>
          <a:p>
            <a:r>
              <a:rPr lang="en-US" dirty="0"/>
              <a:t>Map — an object that maps keys to values. A Map cannot contain duplicate keys; each key can map to at most one value. If you've used </a:t>
            </a:r>
            <a:r>
              <a:rPr lang="en-US" dirty="0" err="1"/>
              <a:t>Hashtable</a:t>
            </a:r>
            <a:r>
              <a:rPr lang="en-US" dirty="0"/>
              <a:t>, you're already familiar with the basics of Map. </a:t>
            </a:r>
            <a:endParaRPr lang="en-US" dirty="0" smtClean="0"/>
          </a:p>
          <a:p>
            <a:r>
              <a:rPr lang="en-US" dirty="0" smtClean="0"/>
              <a:t>The three Set implementations are:</a:t>
            </a:r>
          </a:p>
          <a:p>
            <a:r>
              <a:rPr lang="en-US" dirty="0" err="1" smtClean="0"/>
              <a:t>HashMap</a:t>
            </a:r>
            <a:endParaRPr lang="en-US" dirty="0" smtClean="0"/>
          </a:p>
          <a:p>
            <a:r>
              <a:rPr lang="en-US" dirty="0" err="1" smtClean="0"/>
              <a:t>Hashtable</a:t>
            </a:r>
            <a:endParaRPr lang="en-US" dirty="0" smtClean="0"/>
          </a:p>
          <a:p>
            <a:r>
              <a:rPr lang="en-US" dirty="0" err="1" smtClean="0"/>
              <a:t>LinkedHashMap</a:t>
            </a:r>
            <a:endParaRPr lang="en-US" dirty="0" smtClean="0"/>
          </a:p>
          <a:p>
            <a:r>
              <a:rPr lang="en-US" dirty="0" err="1" smtClean="0"/>
              <a:t>TreeMap</a:t>
            </a:r>
            <a:endParaRPr lang="en-US" dirty="0"/>
          </a:p>
        </p:txBody>
      </p:sp>
      <p:pic>
        <p:nvPicPr>
          <p:cNvPr id="243713" name="Picture 1" descr="D:\java ppt\image f ppt\map.jpg"/>
          <p:cNvPicPr>
            <a:picLocks noChangeAspect="1" noChangeArrowheads="1"/>
          </p:cNvPicPr>
          <p:nvPr/>
        </p:nvPicPr>
        <p:blipFill>
          <a:blip r:embed="rId2"/>
          <a:srcRect/>
          <a:stretch>
            <a:fillRect/>
          </a:stretch>
        </p:blipFill>
        <p:spPr bwMode="auto">
          <a:xfrm>
            <a:off x="3048000" y="3276600"/>
            <a:ext cx="5867400" cy="2057400"/>
          </a:xfrm>
          <a:prstGeom prst="rect">
            <a:avLst/>
          </a:prstGeom>
          <a:noFill/>
        </p:spPr>
      </p:pic>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0"/>
            <a:ext cx="8229600" cy="914400"/>
          </a:xfrm>
        </p:spPr>
        <p:txBody>
          <a:bodyPr/>
          <a:lstStyle/>
          <a:p>
            <a:r>
              <a:rPr lang="en-US"/>
              <a:t>public interface </a:t>
            </a:r>
            <a:r>
              <a:rPr lang="en-US" b="1"/>
              <a:t>Map&lt;K,V&gt;</a:t>
            </a:r>
          </a:p>
        </p:txBody>
      </p:sp>
      <p:sp>
        <p:nvSpPr>
          <p:cNvPr id="20483" name="Rectangle 3"/>
          <p:cNvSpPr>
            <a:spLocks noGrp="1" noChangeArrowheads="1"/>
          </p:cNvSpPr>
          <p:nvPr>
            <p:ph type="body" idx="1"/>
          </p:nvPr>
        </p:nvSpPr>
        <p:spPr>
          <a:xfrm>
            <a:off x="457200" y="1143000"/>
            <a:ext cx="8229600" cy="5410200"/>
          </a:xfrm>
        </p:spPr>
        <p:txBody>
          <a:bodyPr>
            <a:normAutofit lnSpcReduction="10000"/>
          </a:bodyPr>
          <a:lstStyle/>
          <a:p>
            <a:pPr>
              <a:lnSpc>
                <a:spcPct val="80000"/>
              </a:lnSpc>
              <a:buFontTx/>
              <a:buNone/>
            </a:pPr>
            <a:r>
              <a:rPr lang="en-US" sz="1400" dirty="0">
                <a:latin typeface="Courier New" pitchFamily="49" charset="0"/>
              </a:rPr>
              <a:t>public interface Map&lt;K,V&gt; {</a:t>
            </a:r>
          </a:p>
          <a:p>
            <a:pPr>
              <a:lnSpc>
                <a:spcPct val="80000"/>
              </a:lnSpc>
              <a:buFontTx/>
              <a:buNone/>
            </a:pPr>
            <a:endParaRPr lang="en-US" sz="1400" dirty="0">
              <a:latin typeface="Courier New" pitchFamily="49" charset="0"/>
            </a:endParaRPr>
          </a:p>
          <a:p>
            <a:pPr>
              <a:lnSpc>
                <a:spcPct val="80000"/>
              </a:lnSpc>
              <a:buFontTx/>
              <a:buNone/>
            </a:pPr>
            <a:r>
              <a:rPr lang="en-US" sz="1400" dirty="0">
                <a:latin typeface="Courier New" pitchFamily="49" charset="0"/>
              </a:rPr>
              <a:t>    // Basic operations</a:t>
            </a:r>
          </a:p>
          <a:p>
            <a:pPr>
              <a:lnSpc>
                <a:spcPct val="80000"/>
              </a:lnSpc>
              <a:buFontTx/>
              <a:buNone/>
            </a:pPr>
            <a:r>
              <a:rPr lang="en-US" sz="1400" dirty="0">
                <a:latin typeface="Courier New" pitchFamily="49" charset="0"/>
              </a:rPr>
              <a:t>    V put(K key, V value);</a:t>
            </a:r>
          </a:p>
          <a:p>
            <a:pPr>
              <a:lnSpc>
                <a:spcPct val="80000"/>
              </a:lnSpc>
              <a:buFontTx/>
              <a:buNone/>
            </a:pPr>
            <a:r>
              <a:rPr lang="en-US" sz="1400" dirty="0">
                <a:latin typeface="Courier New" pitchFamily="49" charset="0"/>
              </a:rPr>
              <a:t>    V get(Object key);</a:t>
            </a:r>
          </a:p>
          <a:p>
            <a:pPr>
              <a:lnSpc>
                <a:spcPct val="80000"/>
              </a:lnSpc>
              <a:buFontTx/>
              <a:buNone/>
            </a:pPr>
            <a:r>
              <a:rPr lang="en-US" sz="1400" dirty="0">
                <a:latin typeface="Courier New" pitchFamily="49" charset="0"/>
              </a:rPr>
              <a:t>    V remove(Object key);</a:t>
            </a:r>
          </a:p>
          <a:p>
            <a:pPr>
              <a:lnSpc>
                <a:spcPct val="80000"/>
              </a:lnSpc>
              <a:buFontTx/>
              <a:buNone/>
            </a:pPr>
            <a:r>
              <a:rPr lang="en-US" sz="1400" dirty="0">
                <a:latin typeface="Courier New" pitchFamily="49" charset="0"/>
              </a:rPr>
              <a:t>    </a:t>
            </a:r>
            <a:r>
              <a:rPr lang="en-US" sz="1400" dirty="0" err="1">
                <a:latin typeface="Courier New" pitchFamily="49" charset="0"/>
              </a:rPr>
              <a:t>boolean</a:t>
            </a:r>
            <a:r>
              <a:rPr lang="en-US" sz="1400" dirty="0">
                <a:latin typeface="Courier New" pitchFamily="49" charset="0"/>
              </a:rPr>
              <a:t> </a:t>
            </a:r>
            <a:r>
              <a:rPr lang="en-US" sz="1400" dirty="0" err="1">
                <a:latin typeface="Courier New" pitchFamily="49" charset="0"/>
              </a:rPr>
              <a:t>containsKey</a:t>
            </a:r>
            <a:r>
              <a:rPr lang="en-US" sz="1400" dirty="0">
                <a:latin typeface="Courier New" pitchFamily="49" charset="0"/>
              </a:rPr>
              <a:t>(Object key);</a:t>
            </a:r>
          </a:p>
          <a:p>
            <a:pPr>
              <a:lnSpc>
                <a:spcPct val="80000"/>
              </a:lnSpc>
              <a:buFontTx/>
              <a:buNone/>
            </a:pPr>
            <a:r>
              <a:rPr lang="en-US" sz="1400" dirty="0">
                <a:latin typeface="Courier New" pitchFamily="49" charset="0"/>
              </a:rPr>
              <a:t>    </a:t>
            </a:r>
            <a:r>
              <a:rPr lang="en-US" sz="1400" dirty="0" err="1">
                <a:latin typeface="Courier New" pitchFamily="49" charset="0"/>
              </a:rPr>
              <a:t>boolean</a:t>
            </a:r>
            <a:r>
              <a:rPr lang="en-US" sz="1400" dirty="0">
                <a:latin typeface="Courier New" pitchFamily="49" charset="0"/>
              </a:rPr>
              <a:t> </a:t>
            </a:r>
            <a:r>
              <a:rPr lang="en-US" sz="1400" dirty="0" err="1">
                <a:latin typeface="Courier New" pitchFamily="49" charset="0"/>
              </a:rPr>
              <a:t>containsValue</a:t>
            </a:r>
            <a:r>
              <a:rPr lang="en-US" sz="1400" dirty="0">
                <a:latin typeface="Courier New" pitchFamily="49" charset="0"/>
              </a:rPr>
              <a:t>(Object value);</a:t>
            </a:r>
          </a:p>
          <a:p>
            <a:pPr>
              <a:lnSpc>
                <a:spcPct val="80000"/>
              </a:lnSpc>
              <a:buFontTx/>
              <a:buNone/>
            </a:pPr>
            <a:r>
              <a:rPr lang="en-US" sz="1400" dirty="0">
                <a:latin typeface="Courier New" pitchFamily="49" charset="0"/>
              </a:rPr>
              <a:t>    </a:t>
            </a:r>
            <a:r>
              <a:rPr lang="en-US" sz="1400" dirty="0" err="1">
                <a:latin typeface="Courier New" pitchFamily="49" charset="0"/>
              </a:rPr>
              <a:t>int</a:t>
            </a:r>
            <a:r>
              <a:rPr lang="en-US" sz="1400" dirty="0">
                <a:latin typeface="Courier New" pitchFamily="49" charset="0"/>
              </a:rPr>
              <a:t> size();</a:t>
            </a:r>
          </a:p>
          <a:p>
            <a:pPr>
              <a:lnSpc>
                <a:spcPct val="80000"/>
              </a:lnSpc>
              <a:buFontTx/>
              <a:buNone/>
            </a:pPr>
            <a:r>
              <a:rPr lang="en-US" sz="1400" dirty="0">
                <a:latin typeface="Courier New" pitchFamily="49" charset="0"/>
              </a:rPr>
              <a:t>    </a:t>
            </a:r>
            <a:r>
              <a:rPr lang="en-US" sz="1400" dirty="0" err="1">
                <a:latin typeface="Courier New" pitchFamily="49" charset="0"/>
              </a:rPr>
              <a:t>boolean</a:t>
            </a:r>
            <a:r>
              <a:rPr lang="en-US" sz="1400" dirty="0">
                <a:latin typeface="Courier New" pitchFamily="49" charset="0"/>
              </a:rPr>
              <a:t> </a:t>
            </a:r>
            <a:r>
              <a:rPr lang="en-US" sz="1400" dirty="0" err="1">
                <a:latin typeface="Courier New" pitchFamily="49" charset="0"/>
              </a:rPr>
              <a:t>isEmpty</a:t>
            </a:r>
            <a:r>
              <a:rPr lang="en-US" sz="1400" dirty="0">
                <a:latin typeface="Courier New" pitchFamily="49" charset="0"/>
              </a:rPr>
              <a:t>();</a:t>
            </a:r>
          </a:p>
          <a:p>
            <a:pPr>
              <a:lnSpc>
                <a:spcPct val="80000"/>
              </a:lnSpc>
              <a:buFontTx/>
              <a:buNone/>
            </a:pPr>
            <a:endParaRPr lang="en-US" sz="1400" dirty="0">
              <a:latin typeface="Courier New" pitchFamily="49" charset="0"/>
            </a:endParaRPr>
          </a:p>
          <a:p>
            <a:pPr>
              <a:lnSpc>
                <a:spcPct val="80000"/>
              </a:lnSpc>
              <a:buFontTx/>
              <a:buNone/>
            </a:pPr>
            <a:r>
              <a:rPr lang="en-US" sz="1400" dirty="0">
                <a:latin typeface="Courier New" pitchFamily="49" charset="0"/>
              </a:rPr>
              <a:t>    // Bulk operations</a:t>
            </a:r>
          </a:p>
          <a:p>
            <a:pPr>
              <a:lnSpc>
                <a:spcPct val="80000"/>
              </a:lnSpc>
              <a:buFontTx/>
              <a:buNone/>
            </a:pPr>
            <a:r>
              <a:rPr lang="en-US" sz="1400" dirty="0">
                <a:latin typeface="Courier New" pitchFamily="49" charset="0"/>
              </a:rPr>
              <a:t>    void </a:t>
            </a:r>
            <a:r>
              <a:rPr lang="en-US" sz="1400" dirty="0" err="1">
                <a:latin typeface="Courier New" pitchFamily="49" charset="0"/>
              </a:rPr>
              <a:t>putAll</a:t>
            </a:r>
            <a:r>
              <a:rPr lang="en-US" sz="1400" dirty="0">
                <a:latin typeface="Courier New" pitchFamily="49" charset="0"/>
              </a:rPr>
              <a:t>(Map&lt;? extends K, ? extends V&gt; m);</a:t>
            </a:r>
          </a:p>
          <a:p>
            <a:pPr>
              <a:lnSpc>
                <a:spcPct val="80000"/>
              </a:lnSpc>
              <a:buFontTx/>
              <a:buNone/>
            </a:pPr>
            <a:r>
              <a:rPr lang="en-US" sz="1400" dirty="0">
                <a:latin typeface="Courier New" pitchFamily="49" charset="0"/>
              </a:rPr>
              <a:t>    void clear();</a:t>
            </a:r>
          </a:p>
          <a:p>
            <a:pPr>
              <a:lnSpc>
                <a:spcPct val="80000"/>
              </a:lnSpc>
              <a:buFontTx/>
              <a:buNone/>
            </a:pPr>
            <a:endParaRPr lang="en-US" sz="1400" dirty="0">
              <a:latin typeface="Courier New" pitchFamily="49" charset="0"/>
            </a:endParaRPr>
          </a:p>
          <a:p>
            <a:pPr>
              <a:lnSpc>
                <a:spcPct val="80000"/>
              </a:lnSpc>
              <a:buFontTx/>
              <a:buNone/>
            </a:pPr>
            <a:r>
              <a:rPr lang="en-US" sz="1400" dirty="0">
                <a:latin typeface="Courier New" pitchFamily="49" charset="0"/>
              </a:rPr>
              <a:t>    // Collection Views</a:t>
            </a:r>
          </a:p>
          <a:p>
            <a:pPr>
              <a:lnSpc>
                <a:spcPct val="80000"/>
              </a:lnSpc>
              <a:buFontTx/>
              <a:buNone/>
            </a:pPr>
            <a:r>
              <a:rPr lang="en-US" sz="1400" dirty="0">
                <a:latin typeface="Courier New" pitchFamily="49" charset="0"/>
              </a:rPr>
              <a:t>    public Set&lt;K&gt; </a:t>
            </a:r>
            <a:r>
              <a:rPr lang="en-US" sz="1400" dirty="0" err="1">
                <a:latin typeface="Courier New" pitchFamily="49" charset="0"/>
              </a:rPr>
              <a:t>keySet</a:t>
            </a:r>
            <a:r>
              <a:rPr lang="en-US" sz="1400" dirty="0">
                <a:latin typeface="Courier New" pitchFamily="49" charset="0"/>
              </a:rPr>
              <a:t>();</a:t>
            </a:r>
          </a:p>
          <a:p>
            <a:pPr>
              <a:lnSpc>
                <a:spcPct val="80000"/>
              </a:lnSpc>
              <a:buFontTx/>
              <a:buNone/>
            </a:pPr>
            <a:r>
              <a:rPr lang="en-US" sz="1400" dirty="0">
                <a:latin typeface="Courier New" pitchFamily="49" charset="0"/>
              </a:rPr>
              <a:t>    public Collection&lt;V&gt; values();</a:t>
            </a:r>
          </a:p>
          <a:p>
            <a:pPr>
              <a:lnSpc>
                <a:spcPct val="80000"/>
              </a:lnSpc>
              <a:buFontTx/>
              <a:buNone/>
            </a:pPr>
            <a:r>
              <a:rPr lang="en-US" sz="1400" dirty="0">
                <a:latin typeface="Courier New" pitchFamily="49" charset="0"/>
              </a:rPr>
              <a:t>    public Set&lt;</a:t>
            </a:r>
            <a:r>
              <a:rPr lang="en-US" sz="1400" dirty="0" err="1">
                <a:latin typeface="Courier New" pitchFamily="49" charset="0"/>
              </a:rPr>
              <a:t>Map.Entry</a:t>
            </a:r>
            <a:r>
              <a:rPr lang="en-US" sz="1400" dirty="0">
                <a:latin typeface="Courier New" pitchFamily="49" charset="0"/>
              </a:rPr>
              <a:t>&lt;K,V&gt;&gt; </a:t>
            </a:r>
            <a:r>
              <a:rPr lang="en-US" sz="1400" dirty="0" err="1">
                <a:latin typeface="Courier New" pitchFamily="49" charset="0"/>
              </a:rPr>
              <a:t>entrySet</a:t>
            </a:r>
            <a:r>
              <a:rPr lang="en-US" sz="1400" dirty="0">
                <a:latin typeface="Courier New" pitchFamily="49" charset="0"/>
              </a:rPr>
              <a:t>();</a:t>
            </a:r>
          </a:p>
          <a:p>
            <a:pPr>
              <a:lnSpc>
                <a:spcPct val="80000"/>
              </a:lnSpc>
              <a:buFontTx/>
              <a:buNone/>
            </a:pPr>
            <a:endParaRPr lang="en-US" sz="1400" dirty="0">
              <a:latin typeface="Courier New" pitchFamily="49" charset="0"/>
            </a:endParaRPr>
          </a:p>
          <a:p>
            <a:pPr>
              <a:lnSpc>
                <a:spcPct val="80000"/>
              </a:lnSpc>
              <a:buFontTx/>
              <a:buNone/>
            </a:pPr>
            <a:r>
              <a:rPr lang="en-US" sz="1400" dirty="0">
                <a:latin typeface="Courier New" pitchFamily="49" charset="0"/>
              </a:rPr>
              <a:t>    // Interface for </a:t>
            </a:r>
            <a:r>
              <a:rPr lang="en-US" sz="1400" dirty="0" err="1">
                <a:latin typeface="Courier New" pitchFamily="49" charset="0"/>
              </a:rPr>
              <a:t>entrySet</a:t>
            </a:r>
            <a:r>
              <a:rPr lang="en-US" sz="1400" dirty="0">
                <a:latin typeface="Courier New" pitchFamily="49" charset="0"/>
              </a:rPr>
              <a:t> elements</a:t>
            </a:r>
          </a:p>
          <a:p>
            <a:pPr>
              <a:lnSpc>
                <a:spcPct val="80000"/>
              </a:lnSpc>
              <a:buFontTx/>
              <a:buNone/>
            </a:pPr>
            <a:r>
              <a:rPr lang="en-US" sz="1400" dirty="0">
                <a:latin typeface="Courier New" pitchFamily="49" charset="0"/>
              </a:rPr>
              <a:t>    public interface Entry {</a:t>
            </a:r>
          </a:p>
          <a:p>
            <a:pPr>
              <a:lnSpc>
                <a:spcPct val="80000"/>
              </a:lnSpc>
              <a:buFontTx/>
              <a:buNone/>
            </a:pPr>
            <a:r>
              <a:rPr lang="en-US" sz="1400" dirty="0">
                <a:latin typeface="Courier New" pitchFamily="49" charset="0"/>
              </a:rPr>
              <a:t>        K </a:t>
            </a:r>
            <a:r>
              <a:rPr lang="en-US" sz="1400" dirty="0" err="1">
                <a:latin typeface="Courier New" pitchFamily="49" charset="0"/>
              </a:rPr>
              <a:t>getKey</a:t>
            </a:r>
            <a:r>
              <a:rPr lang="en-US" sz="1400" dirty="0">
                <a:latin typeface="Courier New" pitchFamily="49" charset="0"/>
              </a:rPr>
              <a:t>();</a:t>
            </a:r>
          </a:p>
          <a:p>
            <a:pPr>
              <a:lnSpc>
                <a:spcPct val="80000"/>
              </a:lnSpc>
              <a:buFontTx/>
              <a:buNone/>
            </a:pPr>
            <a:r>
              <a:rPr lang="en-US" sz="1400" dirty="0">
                <a:latin typeface="Courier New" pitchFamily="49" charset="0"/>
              </a:rPr>
              <a:t>        V </a:t>
            </a:r>
            <a:r>
              <a:rPr lang="en-US" sz="1400" dirty="0" err="1">
                <a:latin typeface="Courier New" pitchFamily="49" charset="0"/>
              </a:rPr>
              <a:t>getValue</a:t>
            </a:r>
            <a:r>
              <a:rPr lang="en-US" sz="1400" dirty="0">
                <a:latin typeface="Courier New" pitchFamily="49" charset="0"/>
              </a:rPr>
              <a:t>();</a:t>
            </a:r>
          </a:p>
          <a:p>
            <a:pPr>
              <a:lnSpc>
                <a:spcPct val="80000"/>
              </a:lnSpc>
              <a:buFontTx/>
              <a:buNone/>
            </a:pPr>
            <a:r>
              <a:rPr lang="en-US" sz="1400" dirty="0">
                <a:latin typeface="Courier New" pitchFamily="49" charset="0"/>
              </a:rPr>
              <a:t>        V </a:t>
            </a:r>
            <a:r>
              <a:rPr lang="en-US" sz="1400" dirty="0" err="1">
                <a:latin typeface="Courier New" pitchFamily="49" charset="0"/>
              </a:rPr>
              <a:t>setValue</a:t>
            </a:r>
            <a:r>
              <a:rPr lang="en-US" sz="1400" dirty="0">
                <a:latin typeface="Courier New" pitchFamily="49" charset="0"/>
              </a:rPr>
              <a:t>(V value);</a:t>
            </a:r>
          </a:p>
          <a:p>
            <a:pPr>
              <a:lnSpc>
                <a:spcPct val="80000"/>
              </a:lnSpc>
              <a:buFontTx/>
              <a:buNone/>
            </a:pPr>
            <a:r>
              <a:rPr lang="en-US" sz="1400" dirty="0">
                <a:latin typeface="Courier New" pitchFamily="49" charset="0"/>
              </a:rPr>
              <a:t>    }</a:t>
            </a:r>
          </a:p>
          <a:p>
            <a:pPr>
              <a:lnSpc>
                <a:spcPct val="80000"/>
              </a:lnSpc>
              <a:buFontTx/>
              <a:buNone/>
            </a:pPr>
            <a:r>
              <a:rPr lang="en-US" sz="1400" dirty="0">
                <a:latin typeface="Courier New" pitchFamily="49" charset="0"/>
              </a:rPr>
              <a:t>}</a:t>
            </a:r>
            <a:endParaRPr lang="en-US" sz="1400" dirty="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llection 4.jpg"/>
          <p:cNvPicPr>
            <a:picLocks noGrp="1" noChangeAspect="1"/>
          </p:cNvPicPr>
          <p:nvPr>
            <p:ph idx="1"/>
          </p:nvPr>
        </p:nvPicPr>
        <p:blipFill>
          <a:blip r:embed="rId2"/>
          <a:stretch>
            <a:fillRect/>
          </a:stretch>
        </p:blipFill>
        <p:spPr>
          <a:xfrm>
            <a:off x="304800" y="228600"/>
            <a:ext cx="8610599" cy="6423973"/>
          </a:xfrm>
        </p:spPr>
      </p:pic>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3200"/>
            <a:ext cx="8229600" cy="1008888"/>
          </a:xfrm>
        </p:spPr>
        <p:txBody>
          <a:bodyPr/>
          <a:lstStyle/>
          <a:p>
            <a:pPr algn="ctr"/>
            <a:r>
              <a:rPr lang="en-US" sz="5400" b="1" dirty="0" smtClean="0"/>
              <a:t>Java Threads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Static (Keyword)</a:t>
            </a:r>
            <a:endParaRPr lang="en-US" dirty="0"/>
          </a:p>
        </p:txBody>
      </p:sp>
      <p:sp>
        <p:nvSpPr>
          <p:cNvPr id="3" name="Content Placeholder 2"/>
          <p:cNvSpPr>
            <a:spLocks noGrp="1"/>
          </p:cNvSpPr>
          <p:nvPr>
            <p:ph idx="1"/>
          </p:nvPr>
        </p:nvSpPr>
        <p:spPr/>
        <p:txBody>
          <a:bodyPr/>
          <a:lstStyle/>
          <a:p>
            <a:r>
              <a:rPr lang="en-US" dirty="0" smtClean="0"/>
              <a:t>These Members are prefixed with keyword ‘static’.</a:t>
            </a:r>
          </a:p>
          <a:p>
            <a:r>
              <a:rPr lang="en-US" dirty="0" smtClean="0"/>
              <a:t>These are associated with class and the class need not be instanced to access these members.</a:t>
            </a:r>
          </a:p>
          <a:p>
            <a:r>
              <a:rPr lang="en-US" dirty="0" smtClean="0"/>
              <a:t>These members are accessible using either class name or object reference.</a:t>
            </a:r>
          </a:p>
          <a:p>
            <a:r>
              <a:rPr lang="en-US" dirty="0" smtClean="0"/>
              <a:t>A static field is created when its class is loaded in memory.</a:t>
            </a:r>
          </a:p>
          <a:p>
            <a:r>
              <a:rPr lang="en-US" dirty="0" smtClean="0"/>
              <a:t>A class is loaded when it is used first time during the execution of a program</a:t>
            </a:r>
            <a:endParaRPr lang="en-US"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A40973F-AABC-4657-A116-19F91242ADBC}" type="slidenum">
              <a:rPr lang="en-US"/>
              <a:pPr/>
              <a:t>160</a:t>
            </a:fld>
            <a:endParaRPr lang="en-US"/>
          </a:p>
        </p:txBody>
      </p:sp>
      <p:sp>
        <p:nvSpPr>
          <p:cNvPr id="8194" name="Rectangle 2"/>
          <p:cNvSpPr>
            <a:spLocks noGrp="1" noChangeArrowheads="1"/>
          </p:cNvSpPr>
          <p:nvPr>
            <p:ph type="title"/>
          </p:nvPr>
        </p:nvSpPr>
        <p:spPr>
          <a:xfrm>
            <a:off x="457200" y="381000"/>
            <a:ext cx="8229600" cy="762000"/>
          </a:xfrm>
        </p:spPr>
        <p:txBody>
          <a:bodyPr>
            <a:normAutofit fontScale="90000"/>
          </a:bodyPr>
          <a:lstStyle/>
          <a:p>
            <a:r>
              <a:rPr lang="en-US" dirty="0"/>
              <a:t>Multitasking and Multithreading</a:t>
            </a:r>
          </a:p>
        </p:txBody>
      </p:sp>
      <p:sp>
        <p:nvSpPr>
          <p:cNvPr id="8195" name="Rectangle 3"/>
          <p:cNvSpPr>
            <a:spLocks noGrp="1" noChangeArrowheads="1"/>
          </p:cNvSpPr>
          <p:nvPr>
            <p:ph type="body" idx="1"/>
          </p:nvPr>
        </p:nvSpPr>
        <p:spPr>
          <a:xfrm>
            <a:off x="304800" y="1447800"/>
            <a:ext cx="8610600" cy="5029200"/>
          </a:xfrm>
        </p:spPr>
        <p:txBody>
          <a:bodyPr>
            <a:normAutofit/>
          </a:bodyPr>
          <a:lstStyle/>
          <a:p>
            <a:pPr>
              <a:lnSpc>
                <a:spcPct val="100000"/>
              </a:lnSpc>
            </a:pPr>
            <a:r>
              <a:rPr lang="en-US" sz="2800" dirty="0">
                <a:solidFill>
                  <a:schemeClr val="tx1">
                    <a:lumMod val="95000"/>
                    <a:lumOff val="5000"/>
                  </a:schemeClr>
                </a:solidFill>
              </a:rPr>
              <a:t>Multitasking: </a:t>
            </a:r>
          </a:p>
          <a:p>
            <a:pPr lvl="1">
              <a:lnSpc>
                <a:spcPct val="100000"/>
              </a:lnSpc>
            </a:pPr>
            <a:r>
              <a:rPr lang="en-US" sz="2400" dirty="0"/>
              <a:t>refers to a computer's ability to perform multiple jobs concurrently</a:t>
            </a:r>
          </a:p>
          <a:p>
            <a:pPr lvl="1">
              <a:lnSpc>
                <a:spcPct val="100000"/>
              </a:lnSpc>
            </a:pPr>
            <a:r>
              <a:rPr lang="en-US" sz="2400" dirty="0"/>
              <a:t>more than one program are running concurrently, e.g., UNIX</a:t>
            </a:r>
          </a:p>
          <a:p>
            <a:pPr>
              <a:lnSpc>
                <a:spcPct val="100000"/>
              </a:lnSpc>
            </a:pPr>
            <a:r>
              <a:rPr lang="en-US" sz="2800" dirty="0">
                <a:solidFill>
                  <a:schemeClr val="tx1">
                    <a:lumMod val="95000"/>
                    <a:lumOff val="5000"/>
                  </a:schemeClr>
                </a:solidFill>
              </a:rPr>
              <a:t>Multithreading:</a:t>
            </a:r>
          </a:p>
          <a:p>
            <a:pPr lvl="1">
              <a:lnSpc>
                <a:spcPct val="100000"/>
              </a:lnSpc>
            </a:pPr>
            <a:r>
              <a:rPr lang="en-US" sz="2400" dirty="0"/>
              <a:t>A </a:t>
            </a:r>
            <a:r>
              <a:rPr lang="en-US" sz="2400" dirty="0">
                <a:solidFill>
                  <a:schemeClr val="tx1">
                    <a:lumMod val="95000"/>
                    <a:lumOff val="5000"/>
                  </a:schemeClr>
                </a:solidFill>
              </a:rPr>
              <a:t>thread</a:t>
            </a:r>
            <a:r>
              <a:rPr lang="en-US" sz="2400" dirty="0"/>
              <a:t> is a single sequence of execution within a program</a:t>
            </a:r>
          </a:p>
          <a:p>
            <a:pPr lvl="1">
              <a:lnSpc>
                <a:spcPct val="100000"/>
              </a:lnSpc>
            </a:pPr>
            <a:r>
              <a:rPr lang="en-US" sz="2400" dirty="0"/>
              <a:t>refers to multiple threads of control within a single program</a:t>
            </a:r>
          </a:p>
          <a:p>
            <a:pPr lvl="1">
              <a:lnSpc>
                <a:spcPct val="100000"/>
              </a:lnSpc>
            </a:pPr>
            <a:r>
              <a:rPr lang="en-US" sz="2400" dirty="0"/>
              <a:t>each program can run multiple threads of control within it, e.g., Web Browser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1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1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1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p:cNvSpPr>
            <a:spLocks noGrp="1"/>
          </p:cNvSpPr>
          <p:nvPr>
            <p:ph type="sldNum" sz="quarter" idx="10"/>
          </p:nvPr>
        </p:nvSpPr>
        <p:spPr/>
        <p:txBody>
          <a:bodyPr/>
          <a:lstStyle/>
          <a:p>
            <a:fld id="{E749AC2B-9D3D-4597-88A5-627B99075A4D}" type="slidenum">
              <a:rPr lang="en-US"/>
              <a:pPr/>
              <a:t>161</a:t>
            </a:fld>
            <a:endParaRPr lang="en-US"/>
          </a:p>
        </p:txBody>
      </p:sp>
      <p:sp>
        <p:nvSpPr>
          <p:cNvPr id="101378" name="Rectangle 1026"/>
          <p:cNvSpPr>
            <a:spLocks noGrp="1" noChangeArrowheads="1"/>
          </p:cNvSpPr>
          <p:nvPr>
            <p:ph type="title"/>
          </p:nvPr>
        </p:nvSpPr>
        <p:spPr>
          <a:xfrm>
            <a:off x="457200" y="533400"/>
            <a:ext cx="8229600" cy="838200"/>
          </a:xfrm>
        </p:spPr>
        <p:txBody>
          <a:bodyPr/>
          <a:lstStyle/>
          <a:p>
            <a:r>
              <a:rPr lang="en-US" dirty="0"/>
              <a:t>Concurrency vs. Parallelism</a:t>
            </a:r>
          </a:p>
        </p:txBody>
      </p:sp>
      <p:sp>
        <p:nvSpPr>
          <p:cNvPr id="101379" name="AutoShape 1027"/>
          <p:cNvSpPr>
            <a:spLocks noChangeArrowheads="1"/>
          </p:cNvSpPr>
          <p:nvPr/>
        </p:nvSpPr>
        <p:spPr bwMode="auto">
          <a:xfrm>
            <a:off x="838200" y="1905000"/>
            <a:ext cx="1676400" cy="3886200"/>
          </a:xfrm>
          <a:prstGeom prst="roundRect">
            <a:avLst>
              <a:gd name="adj" fmla="val 16667"/>
            </a:avLst>
          </a:prstGeom>
          <a:solidFill>
            <a:srgbClr val="FFFFCC"/>
          </a:solidFill>
          <a:ln w="9525">
            <a:solidFill>
              <a:schemeClr val="tx1"/>
            </a:solidFill>
            <a:round/>
            <a:headEnd/>
            <a:tailEnd/>
          </a:ln>
          <a:effectLst/>
        </p:spPr>
        <p:txBody>
          <a:bodyPr wrap="none" anchor="ctr"/>
          <a:lstStyle/>
          <a:p>
            <a:endParaRPr lang="en-US" b="0" u="none">
              <a:solidFill>
                <a:schemeClr val="tx1"/>
              </a:solidFill>
              <a:latin typeface="Tahoma" pitchFamily="34" charset="0"/>
              <a:cs typeface="Times New Roman (Hebrew)" charset="-79"/>
            </a:endParaRPr>
          </a:p>
        </p:txBody>
      </p:sp>
      <p:sp>
        <p:nvSpPr>
          <p:cNvPr id="101380" name="Rectangle 1028"/>
          <p:cNvSpPr>
            <a:spLocks noChangeArrowheads="1"/>
          </p:cNvSpPr>
          <p:nvPr/>
        </p:nvSpPr>
        <p:spPr bwMode="auto">
          <a:xfrm>
            <a:off x="1028700" y="2209800"/>
            <a:ext cx="1295400" cy="1066800"/>
          </a:xfrm>
          <a:prstGeom prst="rect">
            <a:avLst/>
          </a:prstGeom>
          <a:solidFill>
            <a:srgbClr val="CCECFF"/>
          </a:solidFill>
          <a:ln w="9525">
            <a:solidFill>
              <a:schemeClr val="tx1"/>
            </a:solidFill>
            <a:miter lim="800000"/>
            <a:headEnd/>
            <a:tailEnd/>
          </a:ln>
          <a:effectLst/>
        </p:spPr>
        <p:txBody>
          <a:bodyPr wrap="none" anchor="ctr"/>
          <a:lstStyle/>
          <a:p>
            <a:endParaRPr lang="en-US"/>
          </a:p>
        </p:txBody>
      </p:sp>
      <p:sp>
        <p:nvSpPr>
          <p:cNvPr id="101381" name="Rectangle 1029"/>
          <p:cNvSpPr>
            <a:spLocks noChangeArrowheads="1"/>
          </p:cNvSpPr>
          <p:nvPr/>
        </p:nvSpPr>
        <p:spPr bwMode="auto">
          <a:xfrm>
            <a:off x="1028700" y="3886200"/>
            <a:ext cx="1295400" cy="762000"/>
          </a:xfrm>
          <a:prstGeom prst="rect">
            <a:avLst/>
          </a:prstGeom>
          <a:solidFill>
            <a:srgbClr val="CCECFF"/>
          </a:solidFill>
          <a:ln w="9525">
            <a:solidFill>
              <a:schemeClr val="tx1"/>
            </a:solidFill>
            <a:miter lim="800000"/>
            <a:headEnd/>
            <a:tailEnd/>
          </a:ln>
          <a:effectLst/>
        </p:spPr>
        <p:txBody>
          <a:bodyPr wrap="none" anchor="ctr"/>
          <a:lstStyle/>
          <a:p>
            <a:endParaRPr lang="en-US"/>
          </a:p>
        </p:txBody>
      </p:sp>
      <p:sp>
        <p:nvSpPr>
          <p:cNvPr id="101382" name="Rectangle 1030"/>
          <p:cNvSpPr>
            <a:spLocks noChangeArrowheads="1"/>
          </p:cNvSpPr>
          <p:nvPr/>
        </p:nvSpPr>
        <p:spPr bwMode="auto">
          <a:xfrm>
            <a:off x="1028700" y="3352800"/>
            <a:ext cx="1295400" cy="457200"/>
          </a:xfrm>
          <a:prstGeom prst="rect">
            <a:avLst/>
          </a:prstGeom>
          <a:solidFill>
            <a:srgbClr val="CCCCFF"/>
          </a:solidFill>
          <a:ln w="9525">
            <a:solidFill>
              <a:schemeClr val="tx1"/>
            </a:solidFill>
            <a:miter lim="800000"/>
            <a:headEnd/>
            <a:tailEnd/>
          </a:ln>
          <a:effectLst/>
        </p:spPr>
        <p:txBody>
          <a:bodyPr wrap="none" anchor="ctr"/>
          <a:lstStyle/>
          <a:p>
            <a:endParaRPr lang="en-US"/>
          </a:p>
        </p:txBody>
      </p:sp>
      <p:sp>
        <p:nvSpPr>
          <p:cNvPr id="101383" name="Rectangle 1031"/>
          <p:cNvSpPr>
            <a:spLocks noChangeArrowheads="1"/>
          </p:cNvSpPr>
          <p:nvPr/>
        </p:nvSpPr>
        <p:spPr bwMode="auto">
          <a:xfrm>
            <a:off x="1028700" y="4724400"/>
            <a:ext cx="1295400" cy="762000"/>
          </a:xfrm>
          <a:prstGeom prst="rect">
            <a:avLst/>
          </a:prstGeom>
          <a:solidFill>
            <a:srgbClr val="CCCCFF"/>
          </a:solidFill>
          <a:ln w="9525">
            <a:solidFill>
              <a:schemeClr val="tx1"/>
            </a:solidFill>
            <a:miter lim="800000"/>
            <a:headEnd/>
            <a:tailEnd/>
          </a:ln>
          <a:effectLst/>
        </p:spPr>
        <p:txBody>
          <a:bodyPr wrap="none" anchor="ctr"/>
          <a:lstStyle/>
          <a:p>
            <a:endParaRPr lang="en-US"/>
          </a:p>
        </p:txBody>
      </p:sp>
      <p:sp>
        <p:nvSpPr>
          <p:cNvPr id="101384" name="AutoShape 1032"/>
          <p:cNvSpPr>
            <a:spLocks noChangeArrowheads="1"/>
          </p:cNvSpPr>
          <p:nvPr/>
        </p:nvSpPr>
        <p:spPr bwMode="auto">
          <a:xfrm>
            <a:off x="4343400" y="1905000"/>
            <a:ext cx="1676400" cy="3886200"/>
          </a:xfrm>
          <a:prstGeom prst="roundRect">
            <a:avLst>
              <a:gd name="adj" fmla="val 16667"/>
            </a:avLst>
          </a:prstGeom>
          <a:solidFill>
            <a:srgbClr val="FFFFCC"/>
          </a:solidFill>
          <a:ln w="9525">
            <a:solidFill>
              <a:schemeClr val="tx1"/>
            </a:solidFill>
            <a:round/>
            <a:headEnd/>
            <a:tailEnd/>
          </a:ln>
          <a:effectLst/>
        </p:spPr>
        <p:txBody>
          <a:bodyPr wrap="none" anchor="ctr"/>
          <a:lstStyle/>
          <a:p>
            <a:endParaRPr lang="en-US"/>
          </a:p>
        </p:txBody>
      </p:sp>
      <p:sp>
        <p:nvSpPr>
          <p:cNvPr id="101385" name="Rectangle 1033"/>
          <p:cNvSpPr>
            <a:spLocks noChangeArrowheads="1"/>
          </p:cNvSpPr>
          <p:nvPr/>
        </p:nvSpPr>
        <p:spPr bwMode="auto">
          <a:xfrm>
            <a:off x="4724400" y="2209800"/>
            <a:ext cx="914400" cy="3276600"/>
          </a:xfrm>
          <a:prstGeom prst="rect">
            <a:avLst/>
          </a:prstGeom>
          <a:solidFill>
            <a:srgbClr val="CCECFF"/>
          </a:solidFill>
          <a:ln w="9525">
            <a:solidFill>
              <a:schemeClr val="tx1"/>
            </a:solidFill>
            <a:miter lim="800000"/>
            <a:headEnd/>
            <a:tailEnd/>
          </a:ln>
          <a:effectLst/>
        </p:spPr>
        <p:txBody>
          <a:bodyPr wrap="none" anchor="ctr"/>
          <a:lstStyle/>
          <a:p>
            <a:endParaRPr lang="en-US"/>
          </a:p>
        </p:txBody>
      </p:sp>
      <p:sp>
        <p:nvSpPr>
          <p:cNvPr id="101386" name="AutoShape 1034"/>
          <p:cNvSpPr>
            <a:spLocks noChangeArrowheads="1"/>
          </p:cNvSpPr>
          <p:nvPr/>
        </p:nvSpPr>
        <p:spPr bwMode="auto">
          <a:xfrm>
            <a:off x="6553200" y="1905000"/>
            <a:ext cx="1676400" cy="3886200"/>
          </a:xfrm>
          <a:prstGeom prst="roundRect">
            <a:avLst>
              <a:gd name="adj" fmla="val 16667"/>
            </a:avLst>
          </a:prstGeom>
          <a:solidFill>
            <a:srgbClr val="FFFFCC"/>
          </a:solidFill>
          <a:ln w="9525">
            <a:solidFill>
              <a:schemeClr val="tx1"/>
            </a:solidFill>
            <a:round/>
            <a:headEnd/>
            <a:tailEnd/>
          </a:ln>
          <a:effectLst/>
        </p:spPr>
        <p:txBody>
          <a:bodyPr wrap="none" anchor="ctr"/>
          <a:lstStyle/>
          <a:p>
            <a:endParaRPr lang="en-US"/>
          </a:p>
        </p:txBody>
      </p:sp>
      <p:sp>
        <p:nvSpPr>
          <p:cNvPr id="101387" name="Rectangle 1035"/>
          <p:cNvSpPr>
            <a:spLocks noChangeArrowheads="1"/>
          </p:cNvSpPr>
          <p:nvPr/>
        </p:nvSpPr>
        <p:spPr bwMode="auto">
          <a:xfrm>
            <a:off x="6934200" y="2209800"/>
            <a:ext cx="914400" cy="3276600"/>
          </a:xfrm>
          <a:prstGeom prst="rect">
            <a:avLst/>
          </a:prstGeom>
          <a:solidFill>
            <a:srgbClr val="CCCCFF"/>
          </a:solidFill>
          <a:ln w="9525">
            <a:solidFill>
              <a:schemeClr val="tx1"/>
            </a:solidFill>
            <a:miter lim="800000"/>
            <a:headEnd/>
            <a:tailEnd/>
          </a:ln>
          <a:effectLst/>
        </p:spPr>
        <p:txBody>
          <a:bodyPr wrap="none" anchor="ctr"/>
          <a:lstStyle/>
          <a:p>
            <a:endParaRPr lang="en-US"/>
          </a:p>
        </p:txBody>
      </p:sp>
      <p:sp>
        <p:nvSpPr>
          <p:cNvPr id="101388" name="Text Box 1036"/>
          <p:cNvSpPr txBox="1">
            <a:spLocks noChangeArrowheads="1"/>
          </p:cNvSpPr>
          <p:nvPr/>
        </p:nvSpPr>
        <p:spPr bwMode="auto">
          <a:xfrm>
            <a:off x="1377950" y="1311275"/>
            <a:ext cx="595313" cy="366713"/>
          </a:xfrm>
          <a:prstGeom prst="rect">
            <a:avLst/>
          </a:prstGeom>
          <a:noFill/>
          <a:ln w="9525">
            <a:noFill/>
            <a:miter lim="800000"/>
            <a:headEnd/>
            <a:tailEnd/>
          </a:ln>
          <a:effectLst/>
        </p:spPr>
        <p:txBody>
          <a:bodyPr wrap="none">
            <a:spAutoFit/>
          </a:bodyPr>
          <a:lstStyle/>
          <a:p>
            <a:pPr algn="l"/>
            <a:r>
              <a:rPr lang="en-US" b="0" u="none">
                <a:solidFill>
                  <a:schemeClr val="tx1"/>
                </a:solidFill>
                <a:latin typeface="Tahoma" pitchFamily="34" charset="0"/>
                <a:cs typeface="Times New Roman (Hebrew)" charset="-79"/>
              </a:rPr>
              <a:t>CPU</a:t>
            </a:r>
          </a:p>
        </p:txBody>
      </p:sp>
      <p:sp>
        <p:nvSpPr>
          <p:cNvPr id="101389" name="Text Box 1037"/>
          <p:cNvSpPr txBox="1">
            <a:spLocks noChangeArrowheads="1"/>
          </p:cNvSpPr>
          <p:nvPr/>
        </p:nvSpPr>
        <p:spPr bwMode="auto">
          <a:xfrm>
            <a:off x="4821238" y="1311275"/>
            <a:ext cx="720725" cy="366713"/>
          </a:xfrm>
          <a:prstGeom prst="rect">
            <a:avLst/>
          </a:prstGeom>
          <a:noFill/>
          <a:ln w="9525">
            <a:noFill/>
            <a:miter lim="800000"/>
            <a:headEnd/>
            <a:tailEnd/>
          </a:ln>
          <a:effectLst/>
        </p:spPr>
        <p:txBody>
          <a:bodyPr wrap="none">
            <a:spAutoFit/>
          </a:bodyPr>
          <a:lstStyle/>
          <a:p>
            <a:pPr algn="l"/>
            <a:r>
              <a:rPr lang="en-US" b="0" u="none">
                <a:solidFill>
                  <a:schemeClr val="tx1"/>
                </a:solidFill>
                <a:latin typeface="Tahoma" pitchFamily="34" charset="0"/>
                <a:cs typeface="Times New Roman (Hebrew)" charset="-79"/>
              </a:rPr>
              <a:t>CPU1</a:t>
            </a:r>
          </a:p>
        </p:txBody>
      </p:sp>
      <p:sp>
        <p:nvSpPr>
          <p:cNvPr id="101390" name="Text Box 1038"/>
          <p:cNvSpPr txBox="1">
            <a:spLocks noChangeArrowheads="1"/>
          </p:cNvSpPr>
          <p:nvPr/>
        </p:nvSpPr>
        <p:spPr bwMode="auto">
          <a:xfrm>
            <a:off x="7031038" y="1311275"/>
            <a:ext cx="720725" cy="366713"/>
          </a:xfrm>
          <a:prstGeom prst="rect">
            <a:avLst/>
          </a:prstGeom>
          <a:noFill/>
          <a:ln w="9525">
            <a:noFill/>
            <a:miter lim="800000"/>
            <a:headEnd/>
            <a:tailEnd/>
          </a:ln>
          <a:effectLst/>
        </p:spPr>
        <p:txBody>
          <a:bodyPr wrap="none">
            <a:spAutoFit/>
          </a:bodyPr>
          <a:lstStyle/>
          <a:p>
            <a:pPr algn="l"/>
            <a:r>
              <a:rPr lang="en-US" b="0" u="none">
                <a:solidFill>
                  <a:schemeClr val="tx1"/>
                </a:solidFill>
                <a:latin typeface="Tahoma" pitchFamily="34" charset="0"/>
                <a:cs typeface="Times New Roman (Hebrew)" charset="-79"/>
              </a:rPr>
              <a:t>CPU2</a:t>
            </a:r>
          </a:p>
        </p:txBody>
      </p:sp>
      <p:sp>
        <p:nvSpPr>
          <p:cNvPr id="101391" name="Line 1039"/>
          <p:cNvSpPr>
            <a:spLocks noChangeShapeType="1"/>
          </p:cNvSpPr>
          <p:nvPr/>
        </p:nvSpPr>
        <p:spPr bwMode="auto">
          <a:xfrm>
            <a:off x="3352800" y="1371600"/>
            <a:ext cx="0" cy="4724400"/>
          </a:xfrm>
          <a:prstGeom prst="line">
            <a:avLst/>
          </a:prstGeom>
          <a:noFill/>
          <a:ln w="76200">
            <a:solidFill>
              <a:schemeClr val="tx1"/>
            </a:solidFill>
            <a:prstDash val="sysDot"/>
            <a:round/>
            <a:headEnd/>
            <a:tailEn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1379"/>
                                        </p:tgtEl>
                                        <p:attrNameLst>
                                          <p:attrName>style.visibility</p:attrName>
                                        </p:attrNameLst>
                                      </p:cBhvr>
                                      <p:to>
                                        <p:strVal val="visible"/>
                                      </p:to>
                                    </p:set>
                                    <p:animEffect transition="in" filter="wipe(up)">
                                      <p:cBhvr>
                                        <p:cTn id="7" dur="500"/>
                                        <p:tgtEl>
                                          <p:spTgt spid="1013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1380"/>
                                        </p:tgtEl>
                                        <p:attrNameLst>
                                          <p:attrName>style.visibility</p:attrName>
                                        </p:attrNameLst>
                                      </p:cBhvr>
                                      <p:to>
                                        <p:strVal val="visible"/>
                                      </p:to>
                                    </p:set>
                                    <p:animEffect transition="in" filter="wipe(up)">
                                      <p:cBhvr>
                                        <p:cTn id="12" dur="500"/>
                                        <p:tgtEl>
                                          <p:spTgt spid="101380"/>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01382"/>
                                        </p:tgtEl>
                                        <p:attrNameLst>
                                          <p:attrName>style.visibility</p:attrName>
                                        </p:attrNameLst>
                                      </p:cBhvr>
                                      <p:to>
                                        <p:strVal val="visible"/>
                                      </p:to>
                                    </p:set>
                                    <p:animEffect transition="in" filter="wipe(up)">
                                      <p:cBhvr>
                                        <p:cTn id="16" dur="500"/>
                                        <p:tgtEl>
                                          <p:spTgt spid="101382"/>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01381"/>
                                        </p:tgtEl>
                                        <p:attrNameLst>
                                          <p:attrName>style.visibility</p:attrName>
                                        </p:attrNameLst>
                                      </p:cBhvr>
                                      <p:to>
                                        <p:strVal val="visible"/>
                                      </p:to>
                                    </p:set>
                                    <p:animEffect transition="in" filter="wipe(up)">
                                      <p:cBhvr>
                                        <p:cTn id="20" dur="500"/>
                                        <p:tgtEl>
                                          <p:spTgt spid="101381"/>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01383"/>
                                        </p:tgtEl>
                                        <p:attrNameLst>
                                          <p:attrName>style.visibility</p:attrName>
                                        </p:attrNameLst>
                                      </p:cBhvr>
                                      <p:to>
                                        <p:strVal val="visible"/>
                                      </p:to>
                                    </p:set>
                                    <p:animEffect transition="in" filter="wipe(up)">
                                      <p:cBhvr>
                                        <p:cTn id="24" dur="500"/>
                                        <p:tgtEl>
                                          <p:spTgt spid="10138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01384"/>
                                        </p:tgtEl>
                                        <p:attrNameLst>
                                          <p:attrName>style.visibility</p:attrName>
                                        </p:attrNameLst>
                                      </p:cBhvr>
                                      <p:to>
                                        <p:strVal val="visible"/>
                                      </p:to>
                                    </p:set>
                                    <p:animEffect transition="in" filter="wipe(up)">
                                      <p:cBhvr>
                                        <p:cTn id="29" dur="500"/>
                                        <p:tgtEl>
                                          <p:spTgt spid="101384"/>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101386"/>
                                        </p:tgtEl>
                                        <p:attrNameLst>
                                          <p:attrName>style.visibility</p:attrName>
                                        </p:attrNameLst>
                                      </p:cBhvr>
                                      <p:to>
                                        <p:strVal val="visible"/>
                                      </p:to>
                                    </p:set>
                                    <p:animEffect transition="in" filter="wipe(up)">
                                      <p:cBhvr>
                                        <p:cTn id="33" dur="500"/>
                                        <p:tgtEl>
                                          <p:spTgt spid="10138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01385"/>
                                        </p:tgtEl>
                                        <p:attrNameLst>
                                          <p:attrName>style.visibility</p:attrName>
                                        </p:attrNameLst>
                                      </p:cBhvr>
                                      <p:to>
                                        <p:strVal val="visible"/>
                                      </p:to>
                                    </p:set>
                                    <p:animEffect transition="in" filter="wipe(up)">
                                      <p:cBhvr>
                                        <p:cTn id="38" dur="500"/>
                                        <p:tgtEl>
                                          <p:spTgt spid="101385"/>
                                        </p:tgtEl>
                                      </p:cBhvr>
                                    </p:animEffect>
                                  </p:childTnLst>
                                </p:cTn>
                              </p:par>
                            </p:childTnLst>
                          </p:cTn>
                        </p:par>
                        <p:par>
                          <p:cTn id="39" fill="hold">
                            <p:stCondLst>
                              <p:cond delay="500"/>
                            </p:stCondLst>
                            <p:childTnLst>
                              <p:par>
                                <p:cTn id="40" presetID="22" presetClass="entr" presetSubtype="1" fill="hold" grpId="0" nodeType="afterEffect">
                                  <p:stCondLst>
                                    <p:cond delay="0"/>
                                  </p:stCondLst>
                                  <p:childTnLst>
                                    <p:set>
                                      <p:cBhvr>
                                        <p:cTn id="41" dur="1" fill="hold">
                                          <p:stCondLst>
                                            <p:cond delay="0"/>
                                          </p:stCondLst>
                                        </p:cTn>
                                        <p:tgtEl>
                                          <p:spTgt spid="101387"/>
                                        </p:tgtEl>
                                        <p:attrNameLst>
                                          <p:attrName>style.visibility</p:attrName>
                                        </p:attrNameLst>
                                      </p:cBhvr>
                                      <p:to>
                                        <p:strVal val="visible"/>
                                      </p:to>
                                    </p:set>
                                    <p:animEffect transition="in" filter="wipe(up)">
                                      <p:cBhvr>
                                        <p:cTn id="42" dur="500"/>
                                        <p:tgtEl>
                                          <p:spTgt spid="101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animBg="1" autoUpdateAnimBg="0"/>
      <p:bldP spid="101380" grpId="0" animBg="1"/>
      <p:bldP spid="101381" grpId="0" animBg="1"/>
      <p:bldP spid="101382" grpId="0" animBg="1"/>
      <p:bldP spid="101383" grpId="0" animBg="1"/>
      <p:bldP spid="101384" grpId="0" animBg="1"/>
      <p:bldP spid="101385" grpId="0" animBg="1"/>
      <p:bldP spid="101386" grpId="0" animBg="1"/>
      <p:bldP spid="101387" grpId="0" animBg="1"/>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0"/>
          </p:nvPr>
        </p:nvSpPr>
        <p:spPr/>
        <p:txBody>
          <a:bodyPr/>
          <a:lstStyle/>
          <a:p>
            <a:fld id="{76380B9D-0ED4-4F7F-9F2A-3E6D8323F014}" type="slidenum">
              <a:rPr lang="en-US"/>
              <a:pPr/>
              <a:t>162</a:t>
            </a:fld>
            <a:endParaRPr lang="en-US"/>
          </a:p>
        </p:txBody>
      </p:sp>
      <p:sp>
        <p:nvSpPr>
          <p:cNvPr id="98306" name="Rectangle 1026"/>
          <p:cNvSpPr>
            <a:spLocks noGrp="1" noChangeArrowheads="1"/>
          </p:cNvSpPr>
          <p:nvPr>
            <p:ph type="title"/>
          </p:nvPr>
        </p:nvSpPr>
        <p:spPr>
          <a:xfrm>
            <a:off x="457200" y="457200"/>
            <a:ext cx="8229600" cy="762000"/>
          </a:xfrm>
        </p:spPr>
        <p:txBody>
          <a:bodyPr>
            <a:normAutofit fontScale="90000"/>
          </a:bodyPr>
          <a:lstStyle/>
          <a:p>
            <a:r>
              <a:rPr lang="en-US" dirty="0"/>
              <a:t>Threads and Processes</a:t>
            </a:r>
          </a:p>
        </p:txBody>
      </p:sp>
      <p:sp>
        <p:nvSpPr>
          <p:cNvPr id="98307" name="Text Box 1027"/>
          <p:cNvSpPr txBox="1">
            <a:spLocks noChangeArrowheads="1"/>
          </p:cNvSpPr>
          <p:nvPr/>
        </p:nvSpPr>
        <p:spPr bwMode="auto">
          <a:xfrm>
            <a:off x="4273550" y="1381125"/>
            <a:ext cx="609600" cy="366713"/>
          </a:xfrm>
          <a:prstGeom prst="rect">
            <a:avLst/>
          </a:prstGeom>
          <a:noFill/>
          <a:ln w="9525">
            <a:noFill/>
            <a:miter lim="800000"/>
            <a:headEnd/>
            <a:tailEnd/>
          </a:ln>
          <a:effectLst/>
        </p:spPr>
        <p:txBody>
          <a:bodyPr wrap="none">
            <a:spAutoFit/>
          </a:bodyPr>
          <a:lstStyle/>
          <a:p>
            <a:pPr algn="l"/>
            <a:r>
              <a:rPr lang="en-US" b="0" u="none">
                <a:solidFill>
                  <a:schemeClr val="tx1"/>
                </a:solidFill>
                <a:latin typeface="Comic Sans MS" pitchFamily="66" charset="0"/>
                <a:cs typeface="Times New Roman (Hebrew)" charset="-79"/>
              </a:rPr>
              <a:t>CPU</a:t>
            </a:r>
          </a:p>
        </p:txBody>
      </p:sp>
      <p:sp>
        <p:nvSpPr>
          <p:cNvPr id="98308" name="AutoShape 1028"/>
          <p:cNvSpPr>
            <a:spLocks noChangeArrowheads="1"/>
          </p:cNvSpPr>
          <p:nvPr/>
        </p:nvSpPr>
        <p:spPr bwMode="auto">
          <a:xfrm>
            <a:off x="647700" y="1905000"/>
            <a:ext cx="7848600" cy="3886200"/>
          </a:xfrm>
          <a:prstGeom prst="roundRect">
            <a:avLst>
              <a:gd name="adj" fmla="val 16667"/>
            </a:avLst>
          </a:prstGeom>
          <a:solidFill>
            <a:srgbClr val="FFFFCC"/>
          </a:solidFill>
          <a:ln w="9525">
            <a:solidFill>
              <a:schemeClr val="tx1"/>
            </a:solidFill>
            <a:round/>
            <a:headEnd/>
            <a:tailEnd/>
          </a:ln>
          <a:effectLst/>
        </p:spPr>
        <p:txBody>
          <a:bodyPr wrap="none" anchorCtr="1"/>
          <a:lstStyle/>
          <a:p>
            <a:endParaRPr lang="en-US" b="0" u="none">
              <a:solidFill>
                <a:schemeClr val="tx1"/>
              </a:solidFill>
              <a:latin typeface="Comic Sans MS" pitchFamily="66" charset="0"/>
              <a:cs typeface="Times New Roman (Hebrew)" charset="-79"/>
            </a:endParaRPr>
          </a:p>
        </p:txBody>
      </p:sp>
      <p:sp>
        <p:nvSpPr>
          <p:cNvPr id="98309" name="Rectangle 1029"/>
          <p:cNvSpPr>
            <a:spLocks noChangeArrowheads="1"/>
          </p:cNvSpPr>
          <p:nvPr/>
        </p:nvSpPr>
        <p:spPr bwMode="auto">
          <a:xfrm>
            <a:off x="1028700" y="2209800"/>
            <a:ext cx="1447800" cy="3276600"/>
          </a:xfrm>
          <a:prstGeom prst="rect">
            <a:avLst/>
          </a:prstGeom>
          <a:solidFill>
            <a:srgbClr val="CCECFF"/>
          </a:solidFill>
          <a:ln w="9525">
            <a:solidFill>
              <a:schemeClr val="tx1"/>
            </a:solidFill>
            <a:miter lim="800000"/>
            <a:headEnd/>
            <a:tailEnd/>
          </a:ln>
          <a:effectLst/>
        </p:spPr>
        <p:txBody>
          <a:bodyPr wrap="none" anchor="ctr"/>
          <a:lstStyle/>
          <a:p>
            <a:r>
              <a:rPr lang="en-US" b="0" u="none">
                <a:solidFill>
                  <a:schemeClr val="tx1"/>
                </a:solidFill>
                <a:latin typeface="Comic Sans MS" pitchFamily="66" charset="0"/>
                <a:cs typeface="Times New Roman (Hebrew)" charset="-79"/>
              </a:rPr>
              <a:t>Process 1</a:t>
            </a:r>
          </a:p>
        </p:txBody>
      </p:sp>
      <p:sp>
        <p:nvSpPr>
          <p:cNvPr id="98310" name="Rectangle 1030"/>
          <p:cNvSpPr>
            <a:spLocks noChangeArrowheads="1"/>
          </p:cNvSpPr>
          <p:nvPr/>
        </p:nvSpPr>
        <p:spPr bwMode="auto">
          <a:xfrm>
            <a:off x="4762500" y="2209800"/>
            <a:ext cx="1447800" cy="3276600"/>
          </a:xfrm>
          <a:prstGeom prst="rect">
            <a:avLst/>
          </a:prstGeom>
          <a:solidFill>
            <a:srgbClr val="CCECFF"/>
          </a:solidFill>
          <a:ln w="9525">
            <a:solidFill>
              <a:schemeClr val="tx1"/>
            </a:solidFill>
            <a:miter lim="800000"/>
            <a:headEnd/>
            <a:tailEnd/>
          </a:ln>
          <a:effectLst/>
        </p:spPr>
        <p:txBody>
          <a:bodyPr wrap="none" anchor="ctr"/>
          <a:lstStyle/>
          <a:p>
            <a:r>
              <a:rPr lang="en-US" b="0" u="none">
                <a:solidFill>
                  <a:schemeClr val="tx1"/>
                </a:solidFill>
                <a:latin typeface="Comic Sans MS" pitchFamily="66" charset="0"/>
                <a:cs typeface="Times New Roman (Hebrew)" charset="-79"/>
              </a:rPr>
              <a:t>Process 3</a:t>
            </a:r>
          </a:p>
        </p:txBody>
      </p:sp>
      <p:sp>
        <p:nvSpPr>
          <p:cNvPr id="98311" name="Rectangle 1031"/>
          <p:cNvSpPr>
            <a:spLocks noChangeArrowheads="1"/>
          </p:cNvSpPr>
          <p:nvPr/>
        </p:nvSpPr>
        <p:spPr bwMode="auto">
          <a:xfrm>
            <a:off x="2933700" y="2209800"/>
            <a:ext cx="1447800" cy="3276600"/>
          </a:xfrm>
          <a:prstGeom prst="rect">
            <a:avLst/>
          </a:prstGeom>
          <a:solidFill>
            <a:srgbClr val="CCECFF"/>
          </a:solidFill>
          <a:ln w="9525">
            <a:solidFill>
              <a:schemeClr val="tx1"/>
            </a:solidFill>
            <a:miter lim="800000"/>
            <a:headEnd/>
            <a:tailEnd/>
          </a:ln>
          <a:effectLst/>
        </p:spPr>
        <p:txBody>
          <a:bodyPr wrap="none" anchor="ctr"/>
          <a:lstStyle/>
          <a:p>
            <a:r>
              <a:rPr lang="en-US" b="0" u="none">
                <a:solidFill>
                  <a:schemeClr val="tx1"/>
                </a:solidFill>
                <a:latin typeface="Comic Sans MS" pitchFamily="66" charset="0"/>
                <a:cs typeface="Times New Roman (Hebrew)" charset="-79"/>
              </a:rPr>
              <a:t>Process 2</a:t>
            </a:r>
          </a:p>
        </p:txBody>
      </p:sp>
      <p:sp>
        <p:nvSpPr>
          <p:cNvPr id="98312" name="Rectangle 1032"/>
          <p:cNvSpPr>
            <a:spLocks noChangeArrowheads="1"/>
          </p:cNvSpPr>
          <p:nvPr/>
        </p:nvSpPr>
        <p:spPr bwMode="auto">
          <a:xfrm>
            <a:off x="6591300" y="2209800"/>
            <a:ext cx="1447800" cy="3276600"/>
          </a:xfrm>
          <a:prstGeom prst="rect">
            <a:avLst/>
          </a:prstGeom>
          <a:solidFill>
            <a:srgbClr val="CCECFF"/>
          </a:solidFill>
          <a:ln w="9525">
            <a:solidFill>
              <a:schemeClr val="tx1"/>
            </a:solidFill>
            <a:miter lim="800000"/>
            <a:headEnd/>
            <a:tailEnd/>
          </a:ln>
          <a:effectLst/>
        </p:spPr>
        <p:txBody>
          <a:bodyPr wrap="none" anchor="ctr"/>
          <a:lstStyle/>
          <a:p>
            <a:r>
              <a:rPr lang="en-US" b="0" u="none">
                <a:solidFill>
                  <a:schemeClr val="tx1"/>
                </a:solidFill>
                <a:latin typeface="Comic Sans MS" pitchFamily="66" charset="0"/>
                <a:cs typeface="Times New Roman (Hebrew)" charset="-79"/>
              </a:rPr>
              <a:t>Process 4</a:t>
            </a:r>
          </a:p>
        </p:txBody>
      </p:sp>
      <p:sp>
        <p:nvSpPr>
          <p:cNvPr id="98313" name="Oval 1033"/>
          <p:cNvSpPr>
            <a:spLocks noChangeArrowheads="1"/>
          </p:cNvSpPr>
          <p:nvPr/>
        </p:nvSpPr>
        <p:spPr bwMode="auto">
          <a:xfrm>
            <a:off x="4914900" y="2286000"/>
            <a:ext cx="1066800" cy="609600"/>
          </a:xfrm>
          <a:prstGeom prst="ellipse">
            <a:avLst/>
          </a:prstGeom>
          <a:solidFill>
            <a:srgbClr val="CCCCFF"/>
          </a:solidFill>
          <a:ln w="9525">
            <a:solidFill>
              <a:schemeClr val="tx1"/>
            </a:solidFill>
            <a:round/>
            <a:headEnd/>
            <a:tailEnd/>
          </a:ln>
          <a:effectLst/>
        </p:spPr>
        <p:txBody>
          <a:bodyPr wrap="none" anchor="ctr"/>
          <a:lstStyle/>
          <a:p>
            <a:r>
              <a:rPr lang="en-US" b="0" u="none">
                <a:solidFill>
                  <a:schemeClr val="tx1"/>
                </a:solidFill>
                <a:latin typeface="Comic Sans MS" pitchFamily="66" charset="0"/>
                <a:cs typeface="Times New Roman (Hebrew)" charset="-79"/>
              </a:rPr>
              <a:t>main</a:t>
            </a:r>
          </a:p>
        </p:txBody>
      </p:sp>
      <p:sp>
        <p:nvSpPr>
          <p:cNvPr id="98314" name="Oval 1034"/>
          <p:cNvSpPr>
            <a:spLocks noChangeArrowheads="1"/>
          </p:cNvSpPr>
          <p:nvPr/>
        </p:nvSpPr>
        <p:spPr bwMode="auto">
          <a:xfrm>
            <a:off x="4914900" y="3048000"/>
            <a:ext cx="1066800" cy="609600"/>
          </a:xfrm>
          <a:prstGeom prst="ellipse">
            <a:avLst/>
          </a:prstGeom>
          <a:solidFill>
            <a:srgbClr val="CCCCFF"/>
          </a:solidFill>
          <a:ln w="9525">
            <a:solidFill>
              <a:schemeClr val="tx1"/>
            </a:solidFill>
            <a:round/>
            <a:headEnd/>
            <a:tailEnd/>
          </a:ln>
          <a:effectLst/>
        </p:spPr>
        <p:txBody>
          <a:bodyPr wrap="none" anchor="ctr"/>
          <a:lstStyle/>
          <a:p>
            <a:r>
              <a:rPr lang="en-US" b="0" u="none">
                <a:solidFill>
                  <a:schemeClr val="tx1"/>
                </a:solidFill>
                <a:latin typeface="Comic Sans MS" pitchFamily="66" charset="0"/>
                <a:cs typeface="Times New Roman (Hebrew)" charset="-79"/>
              </a:rPr>
              <a:t>run</a:t>
            </a:r>
          </a:p>
        </p:txBody>
      </p:sp>
      <p:sp>
        <p:nvSpPr>
          <p:cNvPr id="98315" name="Oval 1035"/>
          <p:cNvSpPr>
            <a:spLocks noChangeArrowheads="1"/>
          </p:cNvSpPr>
          <p:nvPr/>
        </p:nvSpPr>
        <p:spPr bwMode="auto">
          <a:xfrm>
            <a:off x="4991100" y="4648200"/>
            <a:ext cx="1066800" cy="609600"/>
          </a:xfrm>
          <a:prstGeom prst="ellipse">
            <a:avLst/>
          </a:prstGeom>
          <a:solidFill>
            <a:srgbClr val="CCCCFF"/>
          </a:solidFill>
          <a:ln w="9525">
            <a:solidFill>
              <a:schemeClr val="tx1"/>
            </a:solidFill>
            <a:round/>
            <a:headEnd/>
            <a:tailEnd/>
          </a:ln>
          <a:effectLst/>
        </p:spPr>
        <p:txBody>
          <a:bodyPr wrap="none" anchor="ctr"/>
          <a:lstStyle/>
          <a:p>
            <a:r>
              <a:rPr lang="en-US" b="0" u="none">
                <a:solidFill>
                  <a:schemeClr val="tx1"/>
                </a:solidFill>
                <a:latin typeface="Comic Sans MS" pitchFamily="66" charset="0"/>
                <a:cs typeface="Times New Roman (Hebrew)" charset="-79"/>
              </a:rPr>
              <a:t>GC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8309"/>
                                        </p:tgtEl>
                                        <p:attrNameLst>
                                          <p:attrName>style.visibility</p:attrName>
                                        </p:attrNameLst>
                                      </p:cBhvr>
                                      <p:to>
                                        <p:strVal val="visible"/>
                                      </p:to>
                                    </p:set>
                                    <p:animEffect transition="in" filter="wipe(up)">
                                      <p:cBhvr>
                                        <p:cTn id="7" dur="500"/>
                                        <p:tgtEl>
                                          <p:spTgt spid="983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8311"/>
                                        </p:tgtEl>
                                        <p:attrNameLst>
                                          <p:attrName>style.visibility</p:attrName>
                                        </p:attrNameLst>
                                      </p:cBhvr>
                                      <p:to>
                                        <p:strVal val="visible"/>
                                      </p:to>
                                    </p:set>
                                    <p:animEffect transition="in" filter="wipe(up)">
                                      <p:cBhvr>
                                        <p:cTn id="12" dur="500"/>
                                        <p:tgtEl>
                                          <p:spTgt spid="983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8310"/>
                                        </p:tgtEl>
                                        <p:attrNameLst>
                                          <p:attrName>style.visibility</p:attrName>
                                        </p:attrNameLst>
                                      </p:cBhvr>
                                      <p:to>
                                        <p:strVal val="visible"/>
                                      </p:to>
                                    </p:set>
                                    <p:animEffect transition="in" filter="wipe(up)">
                                      <p:cBhvr>
                                        <p:cTn id="17" dur="500"/>
                                        <p:tgtEl>
                                          <p:spTgt spid="983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8312"/>
                                        </p:tgtEl>
                                        <p:attrNameLst>
                                          <p:attrName>style.visibility</p:attrName>
                                        </p:attrNameLst>
                                      </p:cBhvr>
                                      <p:to>
                                        <p:strVal val="visible"/>
                                      </p:to>
                                    </p:set>
                                    <p:animEffect transition="in" filter="wipe(up)">
                                      <p:cBhvr>
                                        <p:cTn id="22" dur="500"/>
                                        <p:tgtEl>
                                          <p:spTgt spid="983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8313"/>
                                        </p:tgtEl>
                                        <p:attrNameLst>
                                          <p:attrName>style.visibility</p:attrName>
                                        </p:attrNameLst>
                                      </p:cBhvr>
                                      <p:to>
                                        <p:strVal val="visible"/>
                                      </p:to>
                                    </p:set>
                                    <p:animEffect transition="in" filter="dissolve">
                                      <p:cBhvr>
                                        <p:cTn id="27" dur="500"/>
                                        <p:tgtEl>
                                          <p:spTgt spid="98313"/>
                                        </p:tgtEl>
                                      </p:cBhvr>
                                    </p:animEffect>
                                  </p:childTnLst>
                                </p:cTn>
                              </p:par>
                            </p:childTnLst>
                          </p:cTn>
                        </p:par>
                        <p:par>
                          <p:cTn id="28" fill="hold">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98314"/>
                                        </p:tgtEl>
                                        <p:attrNameLst>
                                          <p:attrName>style.visibility</p:attrName>
                                        </p:attrNameLst>
                                      </p:cBhvr>
                                      <p:to>
                                        <p:strVal val="visible"/>
                                      </p:to>
                                    </p:set>
                                    <p:animEffect transition="in" filter="dissolve">
                                      <p:cBhvr>
                                        <p:cTn id="31" dur="500"/>
                                        <p:tgtEl>
                                          <p:spTgt spid="98314"/>
                                        </p:tgtEl>
                                      </p:cBhvr>
                                    </p:animEffect>
                                  </p:childTnLst>
                                </p:cTn>
                              </p:par>
                            </p:childTnLst>
                          </p:cTn>
                        </p:par>
                        <p:par>
                          <p:cTn id="32" fill="hold">
                            <p:stCondLst>
                              <p:cond delay="1000"/>
                            </p:stCondLst>
                            <p:childTnLst>
                              <p:par>
                                <p:cTn id="33" presetID="9" presetClass="entr" presetSubtype="0" fill="hold" grpId="0" nodeType="afterEffect">
                                  <p:stCondLst>
                                    <p:cond delay="0"/>
                                  </p:stCondLst>
                                  <p:childTnLst>
                                    <p:set>
                                      <p:cBhvr>
                                        <p:cTn id="34" dur="1" fill="hold">
                                          <p:stCondLst>
                                            <p:cond delay="0"/>
                                          </p:stCondLst>
                                        </p:cTn>
                                        <p:tgtEl>
                                          <p:spTgt spid="98315"/>
                                        </p:tgtEl>
                                        <p:attrNameLst>
                                          <p:attrName>style.visibility</p:attrName>
                                        </p:attrNameLst>
                                      </p:cBhvr>
                                      <p:to>
                                        <p:strVal val="visible"/>
                                      </p:to>
                                    </p:set>
                                    <p:animEffect transition="in" filter="dissolve">
                                      <p:cBhvr>
                                        <p:cTn id="35" dur="500"/>
                                        <p:tgtEl>
                                          <p:spTgt spid="98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animBg="1" autoUpdateAnimBg="0"/>
      <p:bldP spid="98310" grpId="0" animBg="1" autoUpdateAnimBg="0"/>
      <p:bldP spid="98311" grpId="0" animBg="1" autoUpdateAnimBg="0"/>
      <p:bldP spid="98312" grpId="0" animBg="1" autoUpdateAnimBg="0"/>
      <p:bldP spid="98313" grpId="0" animBg="1" autoUpdateAnimBg="0"/>
      <p:bldP spid="98314" grpId="0" animBg="1" autoUpdateAnimBg="0"/>
      <p:bldP spid="98315" grpId="0" animBg="1" autoUpdateAnimBg="0"/>
    </p:bldLst>
  </p:timing>
</p:sld>
</file>

<file path=ppt/slides/slide1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6E20755-59B0-485B-B434-7E143E364166}" type="slidenum">
              <a:rPr lang="en-US"/>
              <a:pPr/>
              <a:t>163</a:t>
            </a:fld>
            <a:endParaRPr lang="en-US"/>
          </a:p>
        </p:txBody>
      </p:sp>
      <p:sp>
        <p:nvSpPr>
          <p:cNvPr id="102402" name="Rectangle 1026"/>
          <p:cNvSpPr>
            <a:spLocks noGrp="1" noChangeArrowheads="1"/>
          </p:cNvSpPr>
          <p:nvPr>
            <p:ph type="title"/>
          </p:nvPr>
        </p:nvSpPr>
        <p:spPr/>
        <p:txBody>
          <a:bodyPr/>
          <a:lstStyle/>
          <a:p>
            <a:r>
              <a:rPr lang="en-US"/>
              <a:t>What are Threads Good For?</a:t>
            </a:r>
          </a:p>
        </p:txBody>
      </p:sp>
      <p:sp>
        <p:nvSpPr>
          <p:cNvPr id="102403" name="Rectangle 1027"/>
          <p:cNvSpPr>
            <a:spLocks noGrp="1" noChangeArrowheads="1"/>
          </p:cNvSpPr>
          <p:nvPr>
            <p:ph type="body" idx="1"/>
          </p:nvPr>
        </p:nvSpPr>
        <p:spPr/>
        <p:txBody>
          <a:bodyPr/>
          <a:lstStyle/>
          <a:p>
            <a:r>
              <a:rPr lang="en-US" sz="2800"/>
              <a:t>To maintain responsiveness of an application during a long running task</a:t>
            </a:r>
          </a:p>
          <a:p>
            <a:r>
              <a:rPr lang="en-US" sz="2800"/>
              <a:t>To enable cancellation of separable tasks</a:t>
            </a:r>
          </a:p>
          <a:p>
            <a:r>
              <a:rPr lang="en-US" sz="2800"/>
              <a:t>Some problems are intrinsically parallel</a:t>
            </a:r>
          </a:p>
          <a:p>
            <a:r>
              <a:rPr lang="en-US" sz="2800"/>
              <a:t>To monitor status of some resource (e.g., DB)</a:t>
            </a:r>
          </a:p>
          <a:p>
            <a:r>
              <a:rPr lang="en-US" sz="2800"/>
              <a:t>Some APIs and systems demand it (e.g., Swing)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0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02403">
                                            <p:txEl>
                                              <p:pRg st="0" end="0"/>
                                            </p:txEl>
                                          </p:spTgt>
                                        </p:tgtEl>
                                        <p:attrNameLst>
                                          <p:attrName>ppt_c</p:attrName>
                                        </p:attrNameLst>
                                      </p:cBhvr>
                                      <p:to>
                                        <a:schemeClr val="folHlink"/>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0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02403">
                                            <p:txEl>
                                              <p:pRg st="1" end="1"/>
                                            </p:txEl>
                                          </p:spTgt>
                                        </p:tgtEl>
                                        <p:attrNameLst>
                                          <p:attrName>ppt_c</p:attrName>
                                        </p:attrNameLst>
                                      </p:cBhvr>
                                      <p:to>
                                        <a:schemeClr val="folHlink"/>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0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02403">
                                            <p:txEl>
                                              <p:pRg st="2" end="2"/>
                                            </p:txEl>
                                          </p:spTgt>
                                        </p:tgtEl>
                                        <p:attrNameLst>
                                          <p:attrName>ppt_c</p:attrName>
                                        </p:attrNameLst>
                                      </p:cBhvr>
                                      <p:to>
                                        <a:schemeClr val="folHlink"/>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0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02403">
                                            <p:txEl>
                                              <p:pRg st="3" end="3"/>
                                            </p:txEl>
                                          </p:spTgt>
                                        </p:tgtEl>
                                        <p:attrNameLst>
                                          <p:attrName>ppt_c</p:attrName>
                                        </p:attrNameLst>
                                      </p:cBhvr>
                                      <p:to>
                                        <a:schemeClr val="folHlink"/>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240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02403">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bldLvl="5" autoUpdateAnimBg="0"/>
    </p:bldLst>
  </p:timing>
</p:sld>
</file>

<file path=ppt/slides/slide1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B61C972-E2F7-4D85-93F9-DD0B57B18282}" type="slidenum">
              <a:rPr lang="en-US"/>
              <a:pPr/>
              <a:t>164</a:t>
            </a:fld>
            <a:endParaRPr lang="en-US"/>
          </a:p>
        </p:txBody>
      </p:sp>
      <p:sp>
        <p:nvSpPr>
          <p:cNvPr id="10242" name="Rectangle 2"/>
          <p:cNvSpPr>
            <a:spLocks noGrp="1" noChangeArrowheads="1"/>
          </p:cNvSpPr>
          <p:nvPr>
            <p:ph type="title"/>
          </p:nvPr>
        </p:nvSpPr>
        <p:spPr/>
        <p:txBody>
          <a:bodyPr/>
          <a:lstStyle/>
          <a:p>
            <a:r>
              <a:rPr lang="en-US"/>
              <a:t>Application Thread</a:t>
            </a:r>
          </a:p>
        </p:txBody>
      </p:sp>
      <p:sp>
        <p:nvSpPr>
          <p:cNvPr id="10243" name="Rectangle 3"/>
          <p:cNvSpPr>
            <a:spLocks noGrp="1" noChangeArrowheads="1"/>
          </p:cNvSpPr>
          <p:nvPr>
            <p:ph type="body" idx="1"/>
          </p:nvPr>
        </p:nvSpPr>
        <p:spPr/>
        <p:txBody>
          <a:bodyPr/>
          <a:lstStyle/>
          <a:p>
            <a:pPr marL="609600" indent="-609600">
              <a:lnSpc>
                <a:spcPct val="120000"/>
              </a:lnSpc>
            </a:pPr>
            <a:r>
              <a:rPr lang="en-US"/>
              <a:t>When we execute an application:</a:t>
            </a:r>
          </a:p>
          <a:p>
            <a:pPr marL="990600" lvl="1" indent="-533400">
              <a:lnSpc>
                <a:spcPct val="120000"/>
              </a:lnSpc>
              <a:buFontTx/>
              <a:buAutoNum type="arabicPeriod"/>
            </a:pPr>
            <a:r>
              <a:rPr lang="en-US"/>
              <a:t>The JVM </a:t>
            </a:r>
            <a:r>
              <a:rPr lang="en-US">
                <a:solidFill>
                  <a:schemeClr val="accent2"/>
                </a:solidFill>
              </a:rPr>
              <a:t>creates </a:t>
            </a:r>
            <a:r>
              <a:rPr lang="en-US"/>
              <a:t>a Thread object whose task is defined by the</a:t>
            </a:r>
            <a:r>
              <a:rPr lang="en-US">
                <a:latin typeface="Courier New" pitchFamily="49" charset="0"/>
                <a:cs typeface="Courier New" pitchFamily="49" charset="0"/>
              </a:rPr>
              <a:t> </a:t>
            </a:r>
            <a:r>
              <a:rPr lang="en-US" b="1">
                <a:latin typeface="Courier New" pitchFamily="49" charset="0"/>
                <a:cs typeface="Courier New" pitchFamily="49" charset="0"/>
              </a:rPr>
              <a:t>main()</a:t>
            </a:r>
            <a:r>
              <a:rPr lang="en-US"/>
              <a:t> method </a:t>
            </a:r>
          </a:p>
          <a:p>
            <a:pPr marL="990600" lvl="1" indent="-533400">
              <a:lnSpc>
                <a:spcPct val="120000"/>
              </a:lnSpc>
              <a:buFontTx/>
              <a:buAutoNum type="arabicPeriod"/>
            </a:pPr>
            <a:r>
              <a:rPr lang="en-US"/>
              <a:t>The JVM </a:t>
            </a:r>
            <a:r>
              <a:rPr lang="en-US">
                <a:solidFill>
                  <a:schemeClr val="accent2"/>
                </a:solidFill>
              </a:rPr>
              <a:t>starts </a:t>
            </a:r>
            <a:r>
              <a:rPr lang="en-US"/>
              <a:t>the thread</a:t>
            </a:r>
          </a:p>
          <a:p>
            <a:pPr marL="990600" lvl="1" indent="-533400">
              <a:lnSpc>
                <a:spcPct val="120000"/>
              </a:lnSpc>
              <a:buFontTx/>
              <a:buAutoNum type="arabicPeriod"/>
            </a:pPr>
            <a:r>
              <a:rPr lang="en-US"/>
              <a:t>The thread</a:t>
            </a:r>
            <a:r>
              <a:rPr lang="en-US">
                <a:solidFill>
                  <a:schemeClr val="accent2"/>
                </a:solidFill>
              </a:rPr>
              <a:t> executes</a:t>
            </a:r>
            <a:r>
              <a:rPr lang="en-US"/>
              <a:t> the statements of the program one by one</a:t>
            </a:r>
          </a:p>
          <a:p>
            <a:pPr marL="990600" lvl="1" indent="-533400">
              <a:lnSpc>
                <a:spcPct val="120000"/>
              </a:lnSpc>
              <a:buFontTx/>
              <a:buAutoNum type="arabicPeriod"/>
            </a:pPr>
            <a:r>
              <a:rPr lang="en-US"/>
              <a:t>After executing all the statements, the method returns and the </a:t>
            </a:r>
            <a:r>
              <a:rPr lang="en-US">
                <a:solidFill>
                  <a:schemeClr val="accent2"/>
                </a:solidFill>
              </a:rPr>
              <a:t>thread dies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024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0243">
                                            <p:txEl>
                                              <p:pRg st="1" end="1"/>
                                            </p:txEl>
                                          </p:spTgt>
                                        </p:tgtEl>
                                        <p:attrNameLst>
                                          <p:attrName>ppt_c</p:attrName>
                                        </p:attrNameLst>
                                      </p:cBhvr>
                                      <p:to>
                                        <a:schemeClr val="tx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0243">
                                            <p:txEl>
                                              <p:pRg st="2" end="2"/>
                                            </p:txEl>
                                          </p:spTgt>
                                        </p:tgtEl>
                                        <p:attrNameLst>
                                          <p:attrName>ppt_c</p:attrName>
                                        </p:attrNameLst>
                                      </p:cBhvr>
                                      <p:to>
                                        <a:schemeClr val="tx1"/>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0243">
                                            <p:txEl>
                                              <p:pRg st="3" end="3"/>
                                            </p:txEl>
                                          </p:spTgt>
                                        </p:tgtEl>
                                        <p:attrNameLst>
                                          <p:attrName>ppt_c</p:attrName>
                                        </p:attrNameLst>
                                      </p:cBhvr>
                                      <p:to>
                                        <a:schemeClr val="tx1"/>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24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0243">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bldLvl="2" autoUpdateAnimBg="0"/>
    </p:bldLst>
  </p:timing>
</p:sld>
</file>

<file path=ppt/slides/slide1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A5A6F11-FA6B-4716-83A0-6992FF9F1375}" type="slidenum">
              <a:rPr lang="en-US"/>
              <a:pPr/>
              <a:t>165</a:t>
            </a:fld>
            <a:endParaRPr lang="en-US"/>
          </a:p>
        </p:txBody>
      </p:sp>
      <p:sp>
        <p:nvSpPr>
          <p:cNvPr id="38914" name="Rectangle 2"/>
          <p:cNvSpPr>
            <a:spLocks noGrp="1" noChangeArrowheads="1"/>
          </p:cNvSpPr>
          <p:nvPr>
            <p:ph type="title"/>
          </p:nvPr>
        </p:nvSpPr>
        <p:spPr/>
        <p:txBody>
          <a:bodyPr>
            <a:normAutofit fontScale="90000"/>
          </a:bodyPr>
          <a:lstStyle/>
          <a:p>
            <a:r>
              <a:rPr lang="en-US"/>
              <a:t>Multiple Threads in an Application</a:t>
            </a:r>
          </a:p>
        </p:txBody>
      </p:sp>
      <p:sp>
        <p:nvSpPr>
          <p:cNvPr id="38915" name="Rectangle 3"/>
          <p:cNvSpPr>
            <a:spLocks noGrp="1" noChangeArrowheads="1"/>
          </p:cNvSpPr>
          <p:nvPr>
            <p:ph type="body" idx="1"/>
          </p:nvPr>
        </p:nvSpPr>
        <p:spPr/>
        <p:txBody>
          <a:bodyPr>
            <a:normAutofit fontScale="92500"/>
          </a:bodyPr>
          <a:lstStyle/>
          <a:p>
            <a:pPr>
              <a:lnSpc>
                <a:spcPct val="120000"/>
              </a:lnSpc>
            </a:pPr>
            <a:r>
              <a:rPr lang="en-US" sz="2800"/>
              <a:t>Each thread has its private run-time stack </a:t>
            </a:r>
          </a:p>
          <a:p>
            <a:pPr>
              <a:lnSpc>
                <a:spcPct val="120000"/>
              </a:lnSpc>
            </a:pPr>
            <a:r>
              <a:rPr lang="en-US" sz="2800"/>
              <a:t>If two threads execute the same method, each will have its own copy of the local variables the methods uses</a:t>
            </a:r>
          </a:p>
          <a:p>
            <a:pPr>
              <a:lnSpc>
                <a:spcPct val="120000"/>
              </a:lnSpc>
            </a:pPr>
            <a:r>
              <a:rPr lang="en-US" sz="2800"/>
              <a:t>However, all threads see the same dynamic memory, i.e., heap (are there variables on the heap?)</a:t>
            </a:r>
          </a:p>
          <a:p>
            <a:pPr>
              <a:lnSpc>
                <a:spcPct val="120000"/>
              </a:lnSpc>
            </a:pPr>
            <a:r>
              <a:rPr lang="en-US" sz="2800"/>
              <a:t>Two different threads can act on the same object and same static fields concurrently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8915">
                                            <p:txEl>
                                              <p:pRg st="0" end="0"/>
                                            </p:txEl>
                                          </p:spTgt>
                                        </p:tgtEl>
                                        <p:attrNameLst>
                                          <p:attrName>ppt_c</p:attrName>
                                        </p:attrNameLst>
                                      </p:cBhvr>
                                      <p:to>
                                        <a:schemeClr val="folHlink"/>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91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8915">
                                            <p:txEl>
                                              <p:pRg st="1" end="1"/>
                                            </p:txEl>
                                          </p:spTgt>
                                        </p:tgtEl>
                                        <p:attrNameLst>
                                          <p:attrName>ppt_c</p:attrName>
                                        </p:attrNameLst>
                                      </p:cBhvr>
                                      <p:to>
                                        <a:schemeClr val="folHlink"/>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91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8915">
                                            <p:txEl>
                                              <p:pRg st="2" end="2"/>
                                            </p:txEl>
                                          </p:spTgt>
                                        </p:tgtEl>
                                        <p:attrNameLst>
                                          <p:attrName>ppt_c</p:attrName>
                                        </p:attrNameLst>
                                      </p:cBhvr>
                                      <p:to>
                                        <a:schemeClr val="folHlink"/>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91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8915">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0C48FEF-FC23-47BE-991C-8F1FA3CA4491}" type="slidenum">
              <a:rPr lang="en-US"/>
              <a:pPr/>
              <a:t>166</a:t>
            </a:fld>
            <a:endParaRPr lang="en-US"/>
          </a:p>
        </p:txBody>
      </p:sp>
      <p:sp>
        <p:nvSpPr>
          <p:cNvPr id="3074" name="Rectangle 2"/>
          <p:cNvSpPr>
            <a:spLocks noGrp="1" noChangeArrowheads="1"/>
          </p:cNvSpPr>
          <p:nvPr>
            <p:ph type="title"/>
          </p:nvPr>
        </p:nvSpPr>
        <p:spPr>
          <a:xfrm>
            <a:off x="457200" y="533400"/>
            <a:ext cx="8229600" cy="667512"/>
          </a:xfrm>
        </p:spPr>
        <p:txBody>
          <a:bodyPr>
            <a:normAutofit fontScale="90000"/>
          </a:bodyPr>
          <a:lstStyle/>
          <a:p>
            <a:r>
              <a:rPr lang="en-US" dirty="0"/>
              <a:t>Creating Threads</a:t>
            </a:r>
          </a:p>
        </p:txBody>
      </p:sp>
      <p:sp>
        <p:nvSpPr>
          <p:cNvPr id="3075" name="Rectangle 3"/>
          <p:cNvSpPr>
            <a:spLocks noGrp="1" noChangeArrowheads="1"/>
          </p:cNvSpPr>
          <p:nvPr>
            <p:ph type="body" idx="1"/>
          </p:nvPr>
        </p:nvSpPr>
        <p:spPr>
          <a:xfrm>
            <a:off x="457200" y="1219200"/>
            <a:ext cx="8458200" cy="5334000"/>
          </a:xfrm>
        </p:spPr>
        <p:txBody>
          <a:bodyPr>
            <a:noAutofit/>
          </a:bodyPr>
          <a:lstStyle/>
          <a:p>
            <a:pPr marL="609600" indent="-609600"/>
            <a:r>
              <a:rPr lang="en-US" sz="2000" dirty="0"/>
              <a:t>There are two ways to create our own </a:t>
            </a:r>
            <a:r>
              <a:rPr lang="en-US" sz="2000" b="1" dirty="0">
                <a:cs typeface="Courier New" pitchFamily="49" charset="0"/>
              </a:rPr>
              <a:t>Thread </a:t>
            </a:r>
            <a:r>
              <a:rPr lang="en-US" sz="2000" dirty="0" smtClean="0"/>
              <a:t>object</a:t>
            </a:r>
          </a:p>
          <a:p>
            <a:pPr marL="609600" indent="-609600">
              <a:buNone/>
            </a:pPr>
            <a:r>
              <a:rPr lang="en-US" sz="2000" dirty="0" smtClean="0">
                <a:solidFill>
                  <a:schemeClr val="accent1">
                    <a:lumMod val="50000"/>
                  </a:schemeClr>
                </a:solidFill>
              </a:rPr>
              <a:t>(1)</a:t>
            </a:r>
            <a:r>
              <a:rPr lang="en-US" sz="2000" dirty="0" err="1" smtClean="0">
                <a:solidFill>
                  <a:schemeClr val="accent1">
                    <a:lumMod val="50000"/>
                  </a:schemeClr>
                </a:solidFill>
              </a:rPr>
              <a:t>Subclassing</a:t>
            </a:r>
            <a:r>
              <a:rPr lang="en-US" sz="2000" dirty="0" smtClean="0">
                <a:solidFill>
                  <a:schemeClr val="accent1">
                    <a:lumMod val="50000"/>
                  </a:schemeClr>
                </a:solidFill>
              </a:rPr>
              <a:t> </a:t>
            </a:r>
            <a:r>
              <a:rPr lang="en-US" sz="2000" dirty="0">
                <a:solidFill>
                  <a:schemeClr val="accent1">
                    <a:lumMod val="50000"/>
                  </a:schemeClr>
                </a:solidFill>
              </a:rPr>
              <a:t>the </a:t>
            </a:r>
            <a:r>
              <a:rPr lang="en-US" sz="2000" b="1" dirty="0">
                <a:solidFill>
                  <a:schemeClr val="accent1">
                    <a:lumMod val="50000"/>
                  </a:schemeClr>
                </a:solidFill>
              </a:rPr>
              <a:t>Thread</a:t>
            </a:r>
            <a:r>
              <a:rPr lang="en-US" sz="2000" dirty="0">
                <a:solidFill>
                  <a:schemeClr val="accent1">
                    <a:lumMod val="50000"/>
                  </a:schemeClr>
                </a:solidFill>
              </a:rPr>
              <a:t> class and instantiating a new object of that </a:t>
            </a:r>
            <a:r>
              <a:rPr lang="en-US" sz="2000" dirty="0" smtClean="0">
                <a:solidFill>
                  <a:schemeClr val="accent1">
                    <a:lumMod val="50000"/>
                  </a:schemeClr>
                </a:solidFill>
              </a:rPr>
              <a:t>class</a:t>
            </a:r>
          </a:p>
          <a:p>
            <a:pPr marL="609600" indent="-609600">
              <a:buNone/>
            </a:pPr>
            <a:r>
              <a:rPr lang="en-US" sz="2000" dirty="0" smtClean="0">
                <a:solidFill>
                  <a:schemeClr val="accent1">
                    <a:lumMod val="50000"/>
                  </a:schemeClr>
                </a:solidFill>
              </a:rPr>
              <a:t>(2)Implementing the </a:t>
            </a:r>
            <a:r>
              <a:rPr lang="en-US" sz="2000" b="1" dirty="0" err="1" smtClean="0">
                <a:solidFill>
                  <a:schemeClr val="accent1">
                    <a:lumMod val="50000"/>
                  </a:schemeClr>
                </a:solidFill>
                <a:cs typeface="Courier New" pitchFamily="49" charset="0"/>
              </a:rPr>
              <a:t>Runnable</a:t>
            </a:r>
            <a:r>
              <a:rPr lang="en-US" sz="2000" dirty="0" smtClean="0">
                <a:solidFill>
                  <a:schemeClr val="accent1">
                    <a:lumMod val="50000"/>
                  </a:schemeClr>
                </a:solidFill>
              </a:rPr>
              <a:t> interface</a:t>
            </a:r>
          </a:p>
          <a:p>
            <a:pPr marL="609600" indent="-609600">
              <a:buNone/>
            </a:pPr>
            <a:r>
              <a:rPr lang="en-US" sz="2000" dirty="0" smtClean="0"/>
              <a:t>    In </a:t>
            </a:r>
            <a:r>
              <a:rPr lang="en-US" sz="2000" dirty="0"/>
              <a:t>both cases the </a:t>
            </a:r>
            <a:r>
              <a:rPr lang="en-US" sz="2000" b="1" dirty="0">
                <a:cs typeface="Courier New" pitchFamily="49" charset="0"/>
              </a:rPr>
              <a:t>run()</a:t>
            </a:r>
            <a:r>
              <a:rPr lang="en-US" sz="2000" dirty="0"/>
              <a:t> method should be </a:t>
            </a:r>
            <a:r>
              <a:rPr lang="en-US" sz="2000" dirty="0" smtClean="0"/>
              <a:t>implemented</a:t>
            </a:r>
          </a:p>
          <a:p>
            <a:r>
              <a:rPr lang="en-US" sz="2000" dirty="0" smtClean="0"/>
              <a:t>Thread objects can also be created by calling the Thread constructor that takes a </a:t>
            </a:r>
            <a:r>
              <a:rPr lang="en-US" sz="2000" dirty="0" err="1" smtClean="0"/>
              <a:t>Runnable</a:t>
            </a:r>
            <a:r>
              <a:rPr lang="en-US" sz="2000" dirty="0" smtClean="0"/>
              <a:t> argument. The </a:t>
            </a:r>
            <a:r>
              <a:rPr lang="en-US" sz="2000" dirty="0" err="1" smtClean="0"/>
              <a:t>Runnable</a:t>
            </a:r>
            <a:r>
              <a:rPr lang="en-US" sz="2000" dirty="0" smtClean="0"/>
              <a:t> object is said to be the </a:t>
            </a:r>
            <a:r>
              <a:rPr lang="en-US" sz="2000" i="1" dirty="0" smtClean="0"/>
              <a:t>target of  </a:t>
            </a:r>
            <a:r>
              <a:rPr lang="en-US" sz="2000" dirty="0" smtClean="0"/>
              <a:t>the thread.</a:t>
            </a:r>
          </a:p>
          <a:p>
            <a:r>
              <a:rPr lang="en-US" sz="2000" dirty="0" smtClean="0"/>
              <a:t>We can call start() on a Thread object only once. If start() is called more than once on a Thread object, it will throw a </a:t>
            </a:r>
            <a:r>
              <a:rPr lang="en-US" sz="2000" dirty="0" err="1" smtClean="0"/>
              <a:t>RuntimeException</a:t>
            </a:r>
            <a:r>
              <a:rPr lang="en-US" sz="2000" dirty="0" smtClean="0"/>
              <a:t>.</a:t>
            </a:r>
          </a:p>
          <a:p>
            <a:r>
              <a:rPr lang="en-US" sz="2000" dirty="0" smtClean="0"/>
              <a:t>It is legal to create many Thread objects using the same </a:t>
            </a:r>
            <a:r>
              <a:rPr lang="en-US" sz="2000" dirty="0" err="1" smtClean="0"/>
              <a:t>Runnable</a:t>
            </a:r>
            <a:r>
              <a:rPr lang="en-US" sz="2000" dirty="0" smtClean="0"/>
              <a:t> object as the target.</a:t>
            </a:r>
          </a:p>
          <a:p>
            <a:r>
              <a:rPr lang="en-US" sz="2000" dirty="0" smtClean="0"/>
              <a:t>When a Thread object is created, it does not become a </a:t>
            </a:r>
            <a:r>
              <a:rPr lang="en-US" sz="2000" i="1" dirty="0" smtClean="0"/>
              <a:t>thread of execution </a:t>
            </a:r>
            <a:r>
              <a:rPr lang="en-US" sz="2000" dirty="0" smtClean="0"/>
              <a:t>until its start() method is invoked. When a Thread object exists but hasn't been started, it is in the </a:t>
            </a:r>
            <a:r>
              <a:rPr lang="en-US" sz="2000" i="1" dirty="0" smtClean="0"/>
              <a:t>new state and is not considered alive.</a:t>
            </a:r>
            <a:endParaRPr lang="en-US" sz="2000" dirty="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704088"/>
            <a:ext cx="8229600" cy="896112"/>
          </a:xfrm>
        </p:spPr>
        <p:txBody>
          <a:bodyPr/>
          <a:lstStyle/>
          <a:p>
            <a:r>
              <a:rPr lang="en-US" dirty="0" smtClean="0"/>
              <a:t>Extending Thread</a:t>
            </a:r>
            <a:endParaRPr lang="en-US" dirty="0"/>
          </a:p>
        </p:txBody>
      </p:sp>
      <p:sp>
        <p:nvSpPr>
          <p:cNvPr id="103427" name="Rectangle 1027"/>
          <p:cNvSpPr>
            <a:spLocks noGrp="1" noChangeArrowheads="1"/>
          </p:cNvSpPr>
          <p:nvPr>
            <p:ph idx="1"/>
          </p:nvPr>
        </p:nvSpPr>
        <p:spPr>
          <a:xfrm>
            <a:off x="457200" y="1935480"/>
            <a:ext cx="8229600" cy="4008120"/>
          </a:xfrm>
        </p:spPr>
        <p:txBody>
          <a:bodyPr>
            <a:normAutofit lnSpcReduction="10000"/>
          </a:bodyPr>
          <a:lstStyle/>
          <a:p>
            <a:pPr>
              <a:buNone/>
            </a:pPr>
            <a:r>
              <a:rPr lang="en-US" sz="2000" b="1" dirty="0" smtClean="0">
                <a:latin typeface="Courier New" pitchFamily="49" charset="0"/>
                <a:cs typeface="Courier New" pitchFamily="49" charset="0"/>
              </a:rPr>
              <a:t> </a:t>
            </a:r>
            <a:r>
              <a:rPr lang="en-US" sz="2800" dirty="0" smtClean="0">
                <a:solidFill>
                  <a:srgbClr val="C00000"/>
                </a:solidFill>
              </a:rPr>
              <a:t>class </a:t>
            </a:r>
            <a:r>
              <a:rPr lang="en-US" sz="2800" dirty="0" err="1" smtClean="0">
                <a:solidFill>
                  <a:srgbClr val="C00000"/>
                </a:solidFill>
              </a:rPr>
              <a:t>MyThread</a:t>
            </a:r>
            <a:r>
              <a:rPr lang="en-US" sz="2800" dirty="0" smtClean="0">
                <a:solidFill>
                  <a:srgbClr val="C00000"/>
                </a:solidFill>
              </a:rPr>
              <a:t> extends Thread </a:t>
            </a:r>
          </a:p>
          <a:p>
            <a:pPr>
              <a:buNone/>
            </a:pPr>
            <a:r>
              <a:rPr lang="en-US" sz="2800" dirty="0" smtClean="0">
                <a:solidFill>
                  <a:srgbClr val="C00000"/>
                </a:solidFill>
              </a:rPr>
              <a:t>{</a:t>
            </a:r>
          </a:p>
          <a:p>
            <a:pPr>
              <a:buNone/>
            </a:pPr>
            <a:r>
              <a:rPr lang="en-US" sz="2800" dirty="0" smtClean="0">
                <a:solidFill>
                  <a:srgbClr val="C00000"/>
                </a:solidFill>
              </a:rPr>
              <a:t>	public void run()</a:t>
            </a:r>
          </a:p>
          <a:p>
            <a:pPr>
              <a:buNone/>
            </a:pPr>
            <a:r>
              <a:rPr lang="en-US" sz="2800" dirty="0" smtClean="0">
                <a:solidFill>
                  <a:srgbClr val="C00000"/>
                </a:solidFill>
              </a:rPr>
              <a:t>	 {</a:t>
            </a:r>
          </a:p>
          <a:p>
            <a:pPr>
              <a:buNone/>
            </a:pPr>
            <a:r>
              <a:rPr lang="en-US" sz="2800" dirty="0" smtClean="0">
                <a:solidFill>
                  <a:srgbClr val="C00000"/>
                </a:solidFill>
              </a:rPr>
              <a:t>		</a:t>
            </a:r>
            <a:r>
              <a:rPr lang="en-US" sz="2800" dirty="0" err="1" smtClean="0">
                <a:solidFill>
                  <a:srgbClr val="C00000"/>
                </a:solidFill>
              </a:rPr>
              <a:t>System.out.println</a:t>
            </a:r>
            <a:r>
              <a:rPr lang="en-US" sz="2800" dirty="0" smtClean="0">
                <a:solidFill>
                  <a:srgbClr val="C00000"/>
                </a:solidFill>
              </a:rPr>
              <a:t>("Important job running in 						</a:t>
            </a:r>
            <a:r>
              <a:rPr lang="en-US" sz="2800" dirty="0" err="1" smtClean="0">
                <a:solidFill>
                  <a:srgbClr val="C00000"/>
                </a:solidFill>
              </a:rPr>
              <a:t>MyThread</a:t>
            </a:r>
            <a:r>
              <a:rPr lang="en-US" sz="2800" dirty="0" smtClean="0">
                <a:solidFill>
                  <a:srgbClr val="C00000"/>
                </a:solidFill>
              </a:rPr>
              <a:t>");</a:t>
            </a:r>
          </a:p>
          <a:p>
            <a:pPr>
              <a:buNone/>
            </a:pPr>
            <a:r>
              <a:rPr lang="en-US" sz="2800" dirty="0" smtClean="0">
                <a:solidFill>
                  <a:srgbClr val="C00000"/>
                </a:solidFill>
              </a:rPr>
              <a:t>	}</a:t>
            </a:r>
          </a:p>
          <a:p>
            <a:pPr>
              <a:buNone/>
            </a:pPr>
            <a:r>
              <a:rPr lang="en-US" sz="2800" dirty="0" smtClean="0">
                <a:solidFill>
                  <a:srgbClr val="C00000"/>
                </a:solidFill>
              </a:rPr>
              <a:t>}</a:t>
            </a:r>
            <a:endParaRPr lang="en-US" sz="2800" b="1" dirty="0">
              <a:solidFill>
                <a:srgbClr val="C00000"/>
              </a:solidFill>
              <a:latin typeface="Courier New" pitchFamily="49" charset="0"/>
              <a:cs typeface="Courier New" pitchFamily="49" charset="0"/>
            </a:endParaRPr>
          </a:p>
        </p:txBody>
      </p:sp>
      <p:sp>
        <p:nvSpPr>
          <p:cNvPr id="7" name="Slide Number Placeholder 3"/>
          <p:cNvSpPr>
            <a:spLocks noGrp="1"/>
          </p:cNvSpPr>
          <p:nvPr>
            <p:ph type="sldNum" sz="quarter" idx="12"/>
          </p:nvPr>
        </p:nvSpPr>
        <p:spPr/>
        <p:txBody>
          <a:bodyPr/>
          <a:lstStyle/>
          <a:p>
            <a:fld id="{00721077-18C6-44C3-82CA-B7EF3FBCE58F}" type="slidenum">
              <a:rPr lang="en-US"/>
              <a:pPr/>
              <a:t>167</a:t>
            </a:fld>
            <a:endParaRPr lang="en-US"/>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21949EB-98ED-47CC-835C-F40950AE87FD}" type="slidenum">
              <a:rPr lang="en-US"/>
              <a:pPr/>
              <a:t>168</a:t>
            </a:fld>
            <a:endParaRPr lang="en-US"/>
          </a:p>
        </p:txBody>
      </p:sp>
      <p:sp>
        <p:nvSpPr>
          <p:cNvPr id="104450" name="Rectangle 2"/>
          <p:cNvSpPr>
            <a:spLocks noGrp="1" noChangeArrowheads="1"/>
          </p:cNvSpPr>
          <p:nvPr>
            <p:ph type="title"/>
          </p:nvPr>
        </p:nvSpPr>
        <p:spPr>
          <a:xfrm>
            <a:off x="457200" y="457200"/>
            <a:ext cx="8229600" cy="838200"/>
          </a:xfrm>
        </p:spPr>
        <p:txBody>
          <a:bodyPr/>
          <a:lstStyle/>
          <a:p>
            <a:r>
              <a:rPr lang="en-US" dirty="0"/>
              <a:t>Thread Methods</a:t>
            </a:r>
          </a:p>
        </p:txBody>
      </p:sp>
      <p:sp>
        <p:nvSpPr>
          <p:cNvPr id="104451" name="Rectangle 3"/>
          <p:cNvSpPr>
            <a:spLocks noGrp="1" noChangeArrowheads="1"/>
          </p:cNvSpPr>
          <p:nvPr>
            <p:ph type="body" idx="1"/>
          </p:nvPr>
        </p:nvSpPr>
        <p:spPr>
          <a:xfrm>
            <a:off x="457200" y="1524000"/>
            <a:ext cx="8229600" cy="4800600"/>
          </a:xfrm>
          <a:ln>
            <a:solidFill>
              <a:schemeClr val="bg1"/>
            </a:solidFill>
          </a:ln>
        </p:spPr>
        <p:txBody>
          <a:bodyPr/>
          <a:lstStyle/>
          <a:p>
            <a:pPr>
              <a:buFontTx/>
              <a:buNone/>
            </a:pPr>
            <a:r>
              <a:rPr lang="en-US" sz="2800" b="1" dirty="0">
                <a:solidFill>
                  <a:schemeClr val="accent1">
                    <a:lumMod val="50000"/>
                  </a:schemeClr>
                </a:solidFill>
              </a:rPr>
              <a:t>void start()</a:t>
            </a:r>
          </a:p>
          <a:p>
            <a:pPr lvl="1"/>
            <a:r>
              <a:rPr lang="en-US" dirty="0"/>
              <a:t>Creates a new thread and makes it </a:t>
            </a:r>
            <a:r>
              <a:rPr lang="en-US" dirty="0" err="1"/>
              <a:t>runnable</a:t>
            </a:r>
            <a:endParaRPr lang="en-US" dirty="0"/>
          </a:p>
          <a:p>
            <a:pPr lvl="1"/>
            <a:r>
              <a:rPr lang="en-US" dirty="0">
                <a:cs typeface="Times New Roman" pitchFamily="18" charset="0"/>
              </a:rPr>
              <a:t>This method can be called only once</a:t>
            </a:r>
            <a:endParaRPr lang="en-US" sz="1200" dirty="0"/>
          </a:p>
          <a:p>
            <a:pPr>
              <a:buFontTx/>
              <a:buNone/>
            </a:pPr>
            <a:r>
              <a:rPr lang="en-US" sz="2800" b="1" dirty="0">
                <a:solidFill>
                  <a:schemeClr val="accent1">
                    <a:lumMod val="50000"/>
                  </a:schemeClr>
                </a:solidFill>
              </a:rPr>
              <a:t>void run()</a:t>
            </a:r>
          </a:p>
          <a:p>
            <a:pPr lvl="1"/>
            <a:r>
              <a:rPr lang="en-US" dirty="0"/>
              <a:t>The new thread begins its life inside this method</a:t>
            </a:r>
          </a:p>
          <a:p>
            <a:pPr>
              <a:buFontTx/>
              <a:buNone/>
            </a:pPr>
            <a:r>
              <a:rPr lang="en-US" sz="2800" b="1" dirty="0">
                <a:solidFill>
                  <a:schemeClr val="accent1">
                    <a:lumMod val="50000"/>
                  </a:schemeClr>
                </a:solidFill>
                <a:cs typeface="Courier New" pitchFamily="49" charset="0"/>
              </a:rPr>
              <a:t>void stop() </a:t>
            </a:r>
            <a:r>
              <a:rPr lang="en-US" sz="2800" dirty="0">
                <a:solidFill>
                  <a:schemeClr val="accent1">
                    <a:lumMod val="50000"/>
                  </a:schemeClr>
                </a:solidFill>
                <a:cs typeface="Times New Roman" pitchFamily="18" charset="0"/>
              </a:rPr>
              <a:t>(deprecated)</a:t>
            </a:r>
          </a:p>
          <a:p>
            <a:pPr lvl="1"/>
            <a:r>
              <a:rPr lang="en-US" dirty="0"/>
              <a:t>The thread is being terminated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45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04451">
                                            <p:txEl>
                                              <p:pRg st="0" end="0"/>
                                            </p:txEl>
                                          </p:spTgt>
                                        </p:tgtEl>
                                        <p:attrNameLst>
                                          <p:attrName>ppt_c</p:attrName>
                                        </p:attrNameLst>
                                      </p:cBhvr>
                                      <p:to>
                                        <a:schemeClr val="tx1"/>
                                      </p:to>
                                    </p:animClr>
                                  </p:subTnLst>
                                </p:cTn>
                              </p:par>
                              <p:par>
                                <p:cTn id="7" presetID="1" presetClass="entr" presetSubtype="0" fill="hold" grpId="0" nodeType="withEffect">
                                  <p:stCondLst>
                                    <p:cond delay="0"/>
                                  </p:stCondLst>
                                  <p:childTnLst>
                                    <p:set>
                                      <p:cBhvr>
                                        <p:cTn id="8" dur="1" fill="hold">
                                          <p:stCondLst>
                                            <p:cond delay="499"/>
                                          </p:stCondLst>
                                        </p:cTn>
                                        <p:tgtEl>
                                          <p:spTgt spid="104451">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04451">
                                            <p:txEl>
                                              <p:pRg st="1" end="1"/>
                                            </p:txEl>
                                          </p:spTgt>
                                        </p:tgtEl>
                                        <p:attrNameLst>
                                          <p:attrName>ppt_c</p:attrName>
                                        </p:attrNameLst>
                                      </p:cBhvr>
                                      <p:to>
                                        <a:schemeClr val="tx1"/>
                                      </p:to>
                                    </p:animClr>
                                  </p:subTnLst>
                                </p:cTn>
                              </p:par>
                              <p:par>
                                <p:cTn id="9" presetID="1" presetClass="entr" presetSubtype="0" fill="hold" grpId="0" nodeType="withEffect">
                                  <p:stCondLst>
                                    <p:cond delay="0"/>
                                  </p:stCondLst>
                                  <p:childTnLst>
                                    <p:set>
                                      <p:cBhvr>
                                        <p:cTn id="10" dur="1" fill="hold">
                                          <p:stCondLst>
                                            <p:cond delay="499"/>
                                          </p:stCondLst>
                                        </p:cTn>
                                        <p:tgtEl>
                                          <p:spTgt spid="104451">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04451">
                                            <p:txEl>
                                              <p:pRg st="2" end="2"/>
                                            </p:txEl>
                                          </p:spTgt>
                                        </p:tgtEl>
                                        <p:attrNameLst>
                                          <p:attrName>ppt_c</p:attrName>
                                        </p:attrNameLst>
                                      </p:cBhvr>
                                      <p:to>
                                        <a:schemeClr val="tx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451">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04451">
                                            <p:txEl>
                                              <p:pRg st="3" end="3"/>
                                            </p:txEl>
                                          </p:spTgt>
                                        </p:tgtEl>
                                        <p:attrNameLst>
                                          <p:attrName>ppt_c</p:attrName>
                                        </p:attrNameLst>
                                      </p:cBhvr>
                                      <p:to>
                                        <a:schemeClr val="tx1"/>
                                      </p:to>
                                    </p:animClr>
                                  </p:subTnLst>
                                </p:cTn>
                              </p:par>
                              <p:par>
                                <p:cTn id="15" presetID="1" presetClass="entr" presetSubtype="0" fill="hold" grpId="0" nodeType="withEffect">
                                  <p:stCondLst>
                                    <p:cond delay="0"/>
                                  </p:stCondLst>
                                  <p:childTnLst>
                                    <p:set>
                                      <p:cBhvr>
                                        <p:cTn id="16" dur="1" fill="hold">
                                          <p:stCondLst>
                                            <p:cond delay="499"/>
                                          </p:stCondLst>
                                        </p:cTn>
                                        <p:tgtEl>
                                          <p:spTgt spid="104451">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04451">
                                            <p:txEl>
                                              <p:pRg st="4" end="4"/>
                                            </p:txEl>
                                          </p:spTgt>
                                        </p:tgtEl>
                                        <p:attrNameLst>
                                          <p:attrName>ppt_c</p:attrName>
                                        </p:attrNameLst>
                                      </p:cBhvr>
                                      <p:to>
                                        <a:schemeClr val="tx1"/>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04451">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04451">
                                            <p:txEl>
                                              <p:pRg st="5" end="5"/>
                                            </p:txEl>
                                          </p:spTgt>
                                        </p:tgtEl>
                                        <p:attrNameLst>
                                          <p:attrName>ppt_c</p:attrName>
                                        </p:attrNameLst>
                                      </p:cBhvr>
                                      <p:to>
                                        <a:schemeClr val="tx1"/>
                                      </p:to>
                                    </p:animClr>
                                  </p:subTnLst>
                                </p:cTn>
                              </p:par>
                              <p:par>
                                <p:cTn id="21" presetID="1" presetClass="entr" presetSubtype="0" fill="hold" grpId="0" nodeType="withEffect">
                                  <p:stCondLst>
                                    <p:cond delay="0"/>
                                  </p:stCondLst>
                                  <p:childTnLst>
                                    <p:set>
                                      <p:cBhvr>
                                        <p:cTn id="22" dur="1" fill="hold">
                                          <p:stCondLst>
                                            <p:cond delay="499"/>
                                          </p:stCondLst>
                                        </p:cTn>
                                        <p:tgtEl>
                                          <p:spTgt spid="104451">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104451">
                                            <p:txEl>
                                              <p:pRg st="6" end="6"/>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autoUpdateAnimBg="0"/>
    </p:bldLst>
  </p:timing>
</p:sld>
</file>

<file path=ppt/slides/slide1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6BB32A-BD1C-4B07-8EB9-CABEDF8D85FD}" type="slidenum">
              <a:rPr lang="en-US"/>
              <a:pPr/>
              <a:t>169</a:t>
            </a:fld>
            <a:endParaRPr lang="en-US"/>
          </a:p>
        </p:txBody>
      </p:sp>
      <p:sp>
        <p:nvSpPr>
          <p:cNvPr id="108546" name="Rectangle 2"/>
          <p:cNvSpPr>
            <a:spLocks noGrp="1" noChangeArrowheads="1"/>
          </p:cNvSpPr>
          <p:nvPr>
            <p:ph type="title"/>
          </p:nvPr>
        </p:nvSpPr>
        <p:spPr>
          <a:xfrm>
            <a:off x="457200" y="457200"/>
            <a:ext cx="8229600" cy="762000"/>
          </a:xfrm>
        </p:spPr>
        <p:txBody>
          <a:bodyPr>
            <a:normAutofit fontScale="90000"/>
          </a:bodyPr>
          <a:lstStyle/>
          <a:p>
            <a:r>
              <a:rPr lang="en-US" dirty="0"/>
              <a:t>Thread Methods</a:t>
            </a:r>
          </a:p>
        </p:txBody>
      </p:sp>
      <p:sp>
        <p:nvSpPr>
          <p:cNvPr id="108547" name="Rectangle 3"/>
          <p:cNvSpPr>
            <a:spLocks noGrp="1" noChangeArrowheads="1"/>
          </p:cNvSpPr>
          <p:nvPr>
            <p:ph type="body" idx="1"/>
          </p:nvPr>
        </p:nvSpPr>
        <p:spPr>
          <a:xfrm>
            <a:off x="457200" y="1295400"/>
            <a:ext cx="8305800" cy="4876800"/>
          </a:xfrm>
        </p:spPr>
        <p:txBody>
          <a:bodyPr/>
          <a:lstStyle/>
          <a:p>
            <a:pPr>
              <a:lnSpc>
                <a:spcPct val="120000"/>
              </a:lnSpc>
              <a:buFontTx/>
              <a:buNone/>
            </a:pPr>
            <a:r>
              <a:rPr lang="en-US" sz="2800" b="1" dirty="0">
                <a:solidFill>
                  <a:schemeClr val="accent1">
                    <a:lumMod val="50000"/>
                  </a:schemeClr>
                </a:solidFill>
                <a:cs typeface="Courier New" pitchFamily="49" charset="0"/>
              </a:rPr>
              <a:t>void yield()</a:t>
            </a:r>
          </a:p>
          <a:p>
            <a:pPr lvl="1">
              <a:lnSpc>
                <a:spcPct val="120000"/>
              </a:lnSpc>
            </a:pPr>
            <a:r>
              <a:rPr lang="en-US" dirty="0">
                <a:cs typeface="Times New Roman" pitchFamily="18" charset="0"/>
              </a:rPr>
              <a:t>Causes the currently executing thread object to temporarily pause and allow other threads to execute</a:t>
            </a:r>
          </a:p>
          <a:p>
            <a:pPr lvl="1">
              <a:lnSpc>
                <a:spcPct val="120000"/>
              </a:lnSpc>
            </a:pPr>
            <a:r>
              <a:rPr lang="en-US" dirty="0">
                <a:cs typeface="Times New Roman" pitchFamily="18" charset="0"/>
              </a:rPr>
              <a:t>Allow only threads of the same priority to run</a:t>
            </a:r>
          </a:p>
          <a:p>
            <a:pPr>
              <a:lnSpc>
                <a:spcPct val="120000"/>
              </a:lnSpc>
              <a:buFontTx/>
              <a:buNone/>
            </a:pPr>
            <a:r>
              <a:rPr lang="en-US" sz="2800" b="1" dirty="0">
                <a:solidFill>
                  <a:schemeClr val="accent1">
                    <a:lumMod val="50000"/>
                  </a:schemeClr>
                </a:solidFill>
                <a:cs typeface="Courier New" pitchFamily="49" charset="0"/>
              </a:rPr>
              <a:t>void sleep(</a:t>
            </a:r>
            <a:r>
              <a:rPr lang="en-US" sz="2800" b="1" dirty="0" err="1">
                <a:solidFill>
                  <a:schemeClr val="accent1">
                    <a:lumMod val="50000"/>
                  </a:schemeClr>
                </a:solidFill>
                <a:cs typeface="Courier New" pitchFamily="49" charset="0"/>
              </a:rPr>
              <a:t>int</a:t>
            </a:r>
            <a:r>
              <a:rPr lang="en-US" sz="2800" b="1" i="1" dirty="0">
                <a:solidFill>
                  <a:schemeClr val="accent1">
                    <a:lumMod val="50000"/>
                  </a:schemeClr>
                </a:solidFill>
                <a:cs typeface="Courier New" pitchFamily="49" charset="0"/>
              </a:rPr>
              <a:t> m</a:t>
            </a:r>
            <a:r>
              <a:rPr lang="en-US" sz="2800" b="1" dirty="0">
                <a:solidFill>
                  <a:schemeClr val="accent1">
                    <a:lumMod val="50000"/>
                  </a:schemeClr>
                </a:solidFill>
                <a:cs typeface="Courier New" pitchFamily="49" charset="0"/>
              </a:rPr>
              <a:t>) </a:t>
            </a:r>
            <a:r>
              <a:rPr lang="en-US" sz="2800" b="1" dirty="0">
                <a:solidFill>
                  <a:schemeClr val="accent1">
                    <a:lumMod val="50000"/>
                  </a:schemeClr>
                </a:solidFill>
                <a:cs typeface="Times New Roman" pitchFamily="18" charset="0"/>
              </a:rPr>
              <a:t>or </a:t>
            </a:r>
            <a:r>
              <a:rPr lang="en-US" sz="2800" b="1" dirty="0">
                <a:solidFill>
                  <a:schemeClr val="accent1">
                    <a:lumMod val="50000"/>
                  </a:schemeClr>
                </a:solidFill>
                <a:cs typeface="Courier New" pitchFamily="49" charset="0"/>
              </a:rPr>
              <a:t>sleep(</a:t>
            </a:r>
            <a:r>
              <a:rPr lang="en-US" sz="2800" b="1" dirty="0" err="1">
                <a:solidFill>
                  <a:schemeClr val="accent1">
                    <a:lumMod val="50000"/>
                  </a:schemeClr>
                </a:solidFill>
                <a:cs typeface="Courier New" pitchFamily="49" charset="0"/>
              </a:rPr>
              <a:t>int</a:t>
            </a:r>
            <a:r>
              <a:rPr lang="en-US" sz="2800" b="1" i="1" dirty="0">
                <a:solidFill>
                  <a:schemeClr val="accent1">
                    <a:lumMod val="50000"/>
                  </a:schemeClr>
                </a:solidFill>
                <a:cs typeface="Courier New" pitchFamily="49" charset="0"/>
              </a:rPr>
              <a:t> m</a:t>
            </a:r>
            <a:r>
              <a:rPr lang="en-US" sz="2800" b="1" dirty="0">
                <a:solidFill>
                  <a:schemeClr val="accent1">
                    <a:lumMod val="50000"/>
                  </a:schemeClr>
                </a:solidFill>
                <a:cs typeface="Courier New" pitchFamily="49" charset="0"/>
              </a:rPr>
              <a:t>, </a:t>
            </a:r>
            <a:r>
              <a:rPr lang="en-US" sz="2800" b="1" dirty="0" err="1">
                <a:solidFill>
                  <a:schemeClr val="accent1">
                    <a:lumMod val="50000"/>
                  </a:schemeClr>
                </a:solidFill>
                <a:cs typeface="Courier New" pitchFamily="49" charset="0"/>
              </a:rPr>
              <a:t>int</a:t>
            </a:r>
            <a:r>
              <a:rPr lang="en-US" sz="2800" b="1" dirty="0">
                <a:solidFill>
                  <a:schemeClr val="accent1">
                    <a:lumMod val="50000"/>
                  </a:schemeClr>
                </a:solidFill>
                <a:cs typeface="Courier New" pitchFamily="49" charset="0"/>
              </a:rPr>
              <a:t> </a:t>
            </a:r>
            <a:r>
              <a:rPr lang="en-US" sz="2800" b="1" i="1" dirty="0">
                <a:solidFill>
                  <a:schemeClr val="accent1">
                    <a:lumMod val="50000"/>
                  </a:schemeClr>
                </a:solidFill>
                <a:cs typeface="Courier New" pitchFamily="49" charset="0"/>
              </a:rPr>
              <a:t>n</a:t>
            </a:r>
            <a:r>
              <a:rPr lang="en-US" sz="2800" b="1" dirty="0">
                <a:solidFill>
                  <a:schemeClr val="accent1">
                    <a:lumMod val="50000"/>
                  </a:schemeClr>
                </a:solidFill>
                <a:cs typeface="Courier New" pitchFamily="49" charset="0"/>
              </a:rPr>
              <a:t>)</a:t>
            </a:r>
            <a:r>
              <a:rPr lang="en-US" b="1" dirty="0">
                <a:solidFill>
                  <a:schemeClr val="accent1">
                    <a:lumMod val="50000"/>
                  </a:schemeClr>
                </a:solidFill>
                <a:latin typeface="Comic Sans MS"/>
                <a:cs typeface="Times New Roman" pitchFamily="18" charset="0"/>
              </a:rPr>
              <a:t>  </a:t>
            </a:r>
            <a:endParaRPr lang="en-US" b="1" dirty="0">
              <a:solidFill>
                <a:schemeClr val="accent1">
                  <a:lumMod val="50000"/>
                </a:schemeClr>
              </a:solidFill>
              <a:cs typeface="Times New Roman" pitchFamily="18" charset="0"/>
            </a:endParaRPr>
          </a:p>
          <a:p>
            <a:pPr lvl="1">
              <a:lnSpc>
                <a:spcPct val="120000"/>
              </a:lnSpc>
            </a:pPr>
            <a:r>
              <a:rPr lang="en-US" dirty="0">
                <a:cs typeface="Times New Roman" pitchFamily="18" charset="0"/>
              </a:rPr>
              <a:t>The thread sleeps for </a:t>
            </a:r>
            <a:r>
              <a:rPr lang="en-US" i="1" dirty="0">
                <a:cs typeface="Times New Roman" pitchFamily="18" charset="0"/>
              </a:rPr>
              <a:t>m</a:t>
            </a:r>
            <a:r>
              <a:rPr lang="en-US" dirty="0">
                <a:cs typeface="Times New Roman" pitchFamily="18" charset="0"/>
              </a:rPr>
              <a:t> milliseconds, plus </a:t>
            </a:r>
            <a:r>
              <a:rPr lang="en-US" i="1" dirty="0">
                <a:cs typeface="Times New Roman" pitchFamily="18" charset="0"/>
              </a:rPr>
              <a:t>n</a:t>
            </a:r>
            <a:r>
              <a:rPr lang="en-US" dirty="0">
                <a:cs typeface="Times New Roman" pitchFamily="18" charset="0"/>
              </a:rPr>
              <a:t> nanoseconds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854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08547">
                                            <p:txEl>
                                              <p:pRg st="0" end="0"/>
                                            </p:txEl>
                                          </p:spTgt>
                                        </p:tgtEl>
                                        <p:attrNameLst>
                                          <p:attrName>ppt_c</p:attrName>
                                        </p:attrNameLst>
                                      </p:cBhvr>
                                      <p:to>
                                        <a:schemeClr val="tx1"/>
                                      </p:to>
                                    </p:animClr>
                                  </p:subTnLst>
                                </p:cTn>
                              </p:par>
                              <p:par>
                                <p:cTn id="7" presetID="1" presetClass="entr" presetSubtype="0" fill="hold" grpId="0" nodeType="withEffect">
                                  <p:stCondLst>
                                    <p:cond delay="0"/>
                                  </p:stCondLst>
                                  <p:childTnLst>
                                    <p:set>
                                      <p:cBhvr>
                                        <p:cTn id="8" dur="1" fill="hold">
                                          <p:stCondLst>
                                            <p:cond delay="499"/>
                                          </p:stCondLst>
                                        </p:cTn>
                                        <p:tgtEl>
                                          <p:spTgt spid="10854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08547">
                                            <p:txEl>
                                              <p:pRg st="1" end="1"/>
                                            </p:txEl>
                                          </p:spTgt>
                                        </p:tgtEl>
                                        <p:attrNameLst>
                                          <p:attrName>ppt_c</p:attrName>
                                        </p:attrNameLst>
                                      </p:cBhvr>
                                      <p:to>
                                        <a:schemeClr val="tx1"/>
                                      </p:to>
                                    </p:animClr>
                                  </p:subTnLst>
                                </p:cTn>
                              </p:par>
                              <p:par>
                                <p:cTn id="9" presetID="1" presetClass="entr" presetSubtype="0" fill="hold" grpId="0" nodeType="withEffect">
                                  <p:stCondLst>
                                    <p:cond delay="0"/>
                                  </p:stCondLst>
                                  <p:childTnLst>
                                    <p:set>
                                      <p:cBhvr>
                                        <p:cTn id="10" dur="1" fill="hold">
                                          <p:stCondLst>
                                            <p:cond delay="499"/>
                                          </p:stCondLst>
                                        </p:cTn>
                                        <p:tgtEl>
                                          <p:spTgt spid="10854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08547">
                                            <p:txEl>
                                              <p:pRg st="2" end="2"/>
                                            </p:txEl>
                                          </p:spTgt>
                                        </p:tgtEl>
                                        <p:attrNameLst>
                                          <p:attrName>ppt_c</p:attrName>
                                        </p:attrNameLst>
                                      </p:cBhvr>
                                      <p:to>
                                        <a:schemeClr val="tx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854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08547">
                                            <p:txEl>
                                              <p:pRg st="3" end="3"/>
                                            </p:txEl>
                                          </p:spTgt>
                                        </p:tgtEl>
                                        <p:attrNameLst>
                                          <p:attrName>ppt_c</p:attrName>
                                        </p:attrNameLst>
                                      </p:cBhvr>
                                      <p:to>
                                        <a:schemeClr val="tx1"/>
                                      </p:to>
                                    </p:animClr>
                                  </p:subTnLst>
                                </p:cTn>
                              </p:par>
                              <p:par>
                                <p:cTn id="15" presetID="1" presetClass="entr" presetSubtype="0" fill="hold" grpId="0" nodeType="withEffect">
                                  <p:stCondLst>
                                    <p:cond delay="0"/>
                                  </p:stCondLst>
                                  <p:childTnLst>
                                    <p:set>
                                      <p:cBhvr>
                                        <p:cTn id="16" dur="1" fill="hold">
                                          <p:stCondLst>
                                            <p:cond delay="499"/>
                                          </p:stCondLst>
                                        </p:cTn>
                                        <p:tgtEl>
                                          <p:spTgt spid="10854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08547">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Instance</a:t>
            </a:r>
            <a:endParaRPr lang="en-US" dirty="0"/>
          </a:p>
        </p:txBody>
      </p:sp>
      <p:sp>
        <p:nvSpPr>
          <p:cNvPr id="3" name="Content Placeholder 2"/>
          <p:cNvSpPr>
            <a:spLocks noGrp="1"/>
          </p:cNvSpPr>
          <p:nvPr>
            <p:ph idx="1"/>
          </p:nvPr>
        </p:nvSpPr>
        <p:spPr>
          <a:xfrm>
            <a:off x="457200" y="2743200"/>
            <a:ext cx="8229600" cy="3581400"/>
          </a:xfrm>
        </p:spPr>
        <p:txBody>
          <a:bodyPr/>
          <a:lstStyle/>
          <a:p>
            <a:r>
              <a:rPr lang="en-US" dirty="0" smtClean="0"/>
              <a:t>These members are associated with objects of the class and are accessible using object reference.</a:t>
            </a:r>
          </a:p>
          <a:p>
            <a:r>
              <a:rPr lang="en-US" dirty="0" smtClean="0"/>
              <a:t>An instance field is created when an object of a class is created</a:t>
            </a:r>
            <a:endParaRPr lang="en-US"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763000" cy="762000"/>
          </a:xfrm>
        </p:spPr>
        <p:txBody>
          <a:bodyPr>
            <a:normAutofit fontScale="90000"/>
          </a:bodyPr>
          <a:lstStyle/>
          <a:p>
            <a:r>
              <a:rPr lang="en-US" b="1" dirty="0" smtClean="0"/>
              <a:t>Transitioning Between Thread States</a:t>
            </a:r>
            <a:endParaRPr lang="en-US" dirty="0"/>
          </a:p>
        </p:txBody>
      </p:sp>
      <p:sp>
        <p:nvSpPr>
          <p:cNvPr id="3" name="Content Placeholder 2"/>
          <p:cNvSpPr>
            <a:spLocks noGrp="1"/>
          </p:cNvSpPr>
          <p:nvPr>
            <p:ph idx="1"/>
          </p:nvPr>
        </p:nvSpPr>
        <p:spPr>
          <a:xfrm>
            <a:off x="457200" y="1143000"/>
            <a:ext cx="8229600" cy="3352800"/>
          </a:xfrm>
        </p:spPr>
        <p:txBody>
          <a:bodyPr>
            <a:normAutofit fontScale="92500" lnSpcReduction="10000"/>
          </a:bodyPr>
          <a:lstStyle/>
          <a:p>
            <a:r>
              <a:rPr lang="en-US" dirty="0" smtClean="0"/>
              <a:t>Once a new thread is started, it will always enter the </a:t>
            </a:r>
            <a:r>
              <a:rPr lang="en-US" dirty="0" err="1" smtClean="0"/>
              <a:t>runnable</a:t>
            </a:r>
            <a:r>
              <a:rPr lang="en-US" dirty="0" smtClean="0"/>
              <a:t> state.</a:t>
            </a:r>
          </a:p>
          <a:p>
            <a:r>
              <a:rPr lang="en-US" dirty="0" smtClean="0"/>
              <a:t> The thread scheduler can move a thread back and forth between the </a:t>
            </a:r>
            <a:r>
              <a:rPr lang="en-US" dirty="0" err="1" smtClean="0"/>
              <a:t>runnable</a:t>
            </a:r>
            <a:r>
              <a:rPr lang="en-US" dirty="0" smtClean="0"/>
              <a:t> state and the running state.</a:t>
            </a:r>
          </a:p>
          <a:p>
            <a:r>
              <a:rPr lang="en-US" dirty="0" smtClean="0"/>
              <a:t> For a typical single-processor machine, only one thread can be running at a time, although many threads may be in the </a:t>
            </a:r>
            <a:r>
              <a:rPr lang="en-US" dirty="0" err="1" smtClean="0"/>
              <a:t>runnable</a:t>
            </a:r>
            <a:r>
              <a:rPr lang="en-US" dirty="0" smtClean="0"/>
              <a:t> state.</a:t>
            </a:r>
          </a:p>
          <a:p>
            <a:r>
              <a:rPr lang="en-US" dirty="0" smtClean="0"/>
              <a:t> There is no guarantee that the order in which threads were started determines the order in which they'll run.</a:t>
            </a:r>
          </a:p>
          <a:p>
            <a:endParaRPr lang="en-US" dirty="0"/>
          </a:p>
        </p:txBody>
      </p:sp>
      <p:pic>
        <p:nvPicPr>
          <p:cNvPr id="377862" name="Picture 6" descr="D:\java ppt\image f ppt\threading.jpg"/>
          <p:cNvPicPr>
            <a:picLocks noChangeAspect="1" noChangeArrowheads="1"/>
          </p:cNvPicPr>
          <p:nvPr/>
        </p:nvPicPr>
        <p:blipFill>
          <a:blip r:embed="rId2"/>
          <a:srcRect/>
          <a:stretch>
            <a:fillRect/>
          </a:stretch>
        </p:blipFill>
        <p:spPr bwMode="auto">
          <a:xfrm>
            <a:off x="1676400" y="4572000"/>
            <a:ext cx="6172200" cy="2000250"/>
          </a:xfrm>
          <a:prstGeom prst="rect">
            <a:avLst/>
          </a:prstGeom>
          <a:noFill/>
        </p:spPr>
      </p:pic>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685800"/>
            <a:ext cx="8229600" cy="5943600"/>
          </a:xfrm>
        </p:spPr>
        <p:txBody>
          <a:bodyPr>
            <a:normAutofit fontScale="92500" lnSpcReduction="20000"/>
          </a:bodyPr>
          <a:lstStyle/>
          <a:p>
            <a:r>
              <a:rPr lang="en-US" dirty="0" smtClean="0"/>
              <a:t>There's no guarantee that threads will take turns in any fair way. It's up to the thread scheduler, as determined by the particular virtual machine implementation. If you want a guarantee that your threads will take turns regardless of the underlying JVM, you can use the sleep() method. This prevents one thread from hogging the running process while another thread starves. (In most cases, though, yield() works well enough to encourage your threads to play together nicely.)</a:t>
            </a:r>
          </a:p>
          <a:p>
            <a:r>
              <a:rPr lang="en-US" dirty="0" smtClean="0"/>
              <a:t> A running thread may enter a blocked/waiting state by a wait(), sleep(),or join() call.</a:t>
            </a:r>
          </a:p>
          <a:p>
            <a:r>
              <a:rPr lang="en-US" dirty="0" smtClean="0"/>
              <a:t> A running thread may enter a blocked/waiting state because it can't acquire the lock for a synchronized block of code.</a:t>
            </a:r>
          </a:p>
          <a:p>
            <a:r>
              <a:rPr lang="en-US" dirty="0" smtClean="0"/>
              <a:t> When the sleep or wait is over, or an object's lock becomes available, the thread can only re-enter the </a:t>
            </a:r>
            <a:r>
              <a:rPr lang="en-US" dirty="0" err="1" smtClean="0"/>
              <a:t>runnable</a:t>
            </a:r>
            <a:r>
              <a:rPr lang="en-US" dirty="0" smtClean="0"/>
              <a:t> state. It will </a:t>
            </a:r>
            <a:r>
              <a:rPr lang="en-US" i="1" dirty="0" smtClean="0"/>
              <a:t>go directly from waiting to </a:t>
            </a:r>
            <a:r>
              <a:rPr lang="en-US" dirty="0" smtClean="0"/>
              <a:t>running (well, for all practical purposes anyway).</a:t>
            </a:r>
          </a:p>
          <a:p>
            <a:r>
              <a:rPr lang="en-US" dirty="0" smtClean="0"/>
              <a:t> A dead thread cannot be started again.</a:t>
            </a:r>
          </a:p>
          <a:p>
            <a:endParaRPr lang="en-US"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5D67867E-CCD9-43D3-8B45-327D4A9AD287}" type="slidenum">
              <a:rPr lang="en-US"/>
              <a:pPr/>
              <a:t>172</a:t>
            </a:fld>
            <a:endParaRPr lang="en-US"/>
          </a:p>
        </p:txBody>
      </p:sp>
      <p:sp>
        <p:nvSpPr>
          <p:cNvPr id="12290" name="Rectangle 2"/>
          <p:cNvSpPr>
            <a:spLocks noGrp="1" noChangeArrowheads="1"/>
          </p:cNvSpPr>
          <p:nvPr>
            <p:ph type="title"/>
          </p:nvPr>
        </p:nvSpPr>
        <p:spPr>
          <a:xfrm>
            <a:off x="457200" y="533400"/>
            <a:ext cx="8229600" cy="838200"/>
          </a:xfrm>
        </p:spPr>
        <p:txBody>
          <a:bodyPr>
            <a:normAutofit/>
          </a:bodyPr>
          <a:lstStyle/>
          <a:p>
            <a:r>
              <a:rPr lang="en-US" dirty="0"/>
              <a:t>Implementing </a:t>
            </a:r>
            <a:r>
              <a:rPr lang="en-US" dirty="0" err="1"/>
              <a:t>Runnable</a:t>
            </a:r>
            <a:endParaRPr lang="en-US" dirty="0"/>
          </a:p>
        </p:txBody>
      </p:sp>
      <p:sp>
        <p:nvSpPr>
          <p:cNvPr id="12291" name="Rectangle 3"/>
          <p:cNvSpPr>
            <a:spLocks noGrp="1" noChangeArrowheads="1"/>
          </p:cNvSpPr>
          <p:nvPr>
            <p:ph type="body" idx="1"/>
          </p:nvPr>
        </p:nvSpPr>
        <p:spPr>
          <a:xfrm>
            <a:off x="457200" y="1935480"/>
            <a:ext cx="8229600" cy="4160520"/>
          </a:xfrm>
        </p:spPr>
        <p:txBody>
          <a:bodyPr>
            <a:normAutofit/>
          </a:bodyPr>
          <a:lstStyle/>
          <a:p>
            <a:pPr>
              <a:buNone/>
            </a:pPr>
            <a:r>
              <a:rPr lang="en-US" sz="2800" dirty="0" smtClean="0">
                <a:solidFill>
                  <a:srgbClr val="C00000"/>
                </a:solidFill>
              </a:rPr>
              <a:t> class </a:t>
            </a:r>
            <a:r>
              <a:rPr lang="en-US" sz="2800" dirty="0" err="1" smtClean="0">
                <a:solidFill>
                  <a:srgbClr val="C00000"/>
                </a:solidFill>
              </a:rPr>
              <a:t>MyRunnable</a:t>
            </a:r>
            <a:r>
              <a:rPr lang="en-US" sz="2800" dirty="0" smtClean="0">
                <a:solidFill>
                  <a:srgbClr val="C00000"/>
                </a:solidFill>
              </a:rPr>
              <a:t>  implements  </a:t>
            </a:r>
            <a:r>
              <a:rPr lang="en-US" sz="2800" dirty="0" err="1" smtClean="0">
                <a:solidFill>
                  <a:srgbClr val="C00000"/>
                </a:solidFill>
              </a:rPr>
              <a:t>Runnable</a:t>
            </a:r>
            <a:r>
              <a:rPr lang="en-US" sz="2800" dirty="0" smtClean="0">
                <a:solidFill>
                  <a:srgbClr val="C00000"/>
                </a:solidFill>
              </a:rPr>
              <a:t> </a:t>
            </a:r>
          </a:p>
          <a:p>
            <a:pPr>
              <a:buNone/>
            </a:pPr>
            <a:r>
              <a:rPr lang="en-US" sz="2800" dirty="0" smtClean="0">
                <a:solidFill>
                  <a:srgbClr val="C00000"/>
                </a:solidFill>
              </a:rPr>
              <a:t>{</a:t>
            </a:r>
          </a:p>
          <a:p>
            <a:pPr>
              <a:buNone/>
            </a:pPr>
            <a:r>
              <a:rPr lang="en-US" sz="2800" dirty="0" smtClean="0">
                <a:solidFill>
                  <a:srgbClr val="C00000"/>
                </a:solidFill>
              </a:rPr>
              <a:t>	public void run() </a:t>
            </a:r>
          </a:p>
          <a:p>
            <a:pPr>
              <a:buNone/>
            </a:pPr>
            <a:r>
              <a:rPr lang="en-US" sz="2800" dirty="0" smtClean="0">
                <a:solidFill>
                  <a:srgbClr val="C00000"/>
                </a:solidFill>
              </a:rPr>
              <a:t>		{</a:t>
            </a:r>
          </a:p>
          <a:p>
            <a:pPr>
              <a:buNone/>
            </a:pPr>
            <a:r>
              <a:rPr lang="en-US" sz="2800" dirty="0" smtClean="0">
                <a:solidFill>
                  <a:srgbClr val="C00000"/>
                </a:solidFill>
              </a:rPr>
              <a:t>           </a:t>
            </a:r>
            <a:r>
              <a:rPr lang="en-US" sz="2800" dirty="0" err="1" smtClean="0">
                <a:solidFill>
                  <a:srgbClr val="C00000"/>
                </a:solidFill>
              </a:rPr>
              <a:t>System.out.println</a:t>
            </a:r>
            <a:r>
              <a:rPr lang="en-US" sz="2800" dirty="0" smtClean="0">
                <a:solidFill>
                  <a:srgbClr val="C00000"/>
                </a:solidFill>
              </a:rPr>
              <a:t>("Important job running in 						</a:t>
            </a:r>
            <a:r>
              <a:rPr lang="en-US" sz="2800" dirty="0" err="1" smtClean="0">
                <a:solidFill>
                  <a:srgbClr val="C00000"/>
                </a:solidFill>
              </a:rPr>
              <a:t>MyRunnable</a:t>
            </a:r>
            <a:r>
              <a:rPr lang="en-US" sz="2800" dirty="0" smtClean="0">
                <a:solidFill>
                  <a:srgbClr val="C00000"/>
                </a:solidFill>
              </a:rPr>
              <a:t>");</a:t>
            </a:r>
          </a:p>
          <a:p>
            <a:pPr>
              <a:buNone/>
            </a:pPr>
            <a:r>
              <a:rPr lang="en-US" sz="2800" dirty="0" smtClean="0">
                <a:solidFill>
                  <a:srgbClr val="C00000"/>
                </a:solidFill>
              </a:rPr>
              <a:t>		}</a:t>
            </a:r>
          </a:p>
          <a:p>
            <a:pPr>
              <a:buNone/>
            </a:pPr>
            <a:r>
              <a:rPr lang="en-US" sz="2800" dirty="0" smtClean="0">
                <a:solidFill>
                  <a:srgbClr val="C00000"/>
                </a:solidFill>
              </a:rPr>
              <a:t>}</a:t>
            </a: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24CFDE99-5848-4164-871D-FB8007B9A30C}" type="slidenum">
              <a:rPr lang="en-US"/>
              <a:pPr/>
              <a:t>173</a:t>
            </a:fld>
            <a:endParaRPr lang="en-US"/>
          </a:p>
        </p:txBody>
      </p:sp>
      <p:sp>
        <p:nvSpPr>
          <p:cNvPr id="15362" name="Rectangle 2"/>
          <p:cNvSpPr>
            <a:spLocks noGrp="1" noChangeArrowheads="1"/>
          </p:cNvSpPr>
          <p:nvPr>
            <p:ph type="title"/>
          </p:nvPr>
        </p:nvSpPr>
        <p:spPr/>
        <p:txBody>
          <a:bodyPr/>
          <a:lstStyle/>
          <a:p>
            <a:r>
              <a:rPr lang="en-US"/>
              <a:t>A Runnable Object</a:t>
            </a:r>
          </a:p>
        </p:txBody>
      </p:sp>
      <p:sp>
        <p:nvSpPr>
          <p:cNvPr id="15363" name="Rectangle 3"/>
          <p:cNvSpPr>
            <a:spLocks noGrp="1" noChangeArrowheads="1"/>
          </p:cNvSpPr>
          <p:nvPr>
            <p:ph type="body" idx="1"/>
          </p:nvPr>
        </p:nvSpPr>
        <p:spPr/>
        <p:txBody>
          <a:bodyPr/>
          <a:lstStyle/>
          <a:p>
            <a:r>
              <a:rPr lang="en-US" dirty="0"/>
              <a:t>When running the </a:t>
            </a:r>
            <a:r>
              <a:rPr lang="en-US" dirty="0" err="1"/>
              <a:t>Runnable</a:t>
            </a:r>
            <a:r>
              <a:rPr lang="en-US" dirty="0"/>
              <a:t> object, a Thread object is created from the </a:t>
            </a:r>
            <a:r>
              <a:rPr lang="en-US" dirty="0" err="1"/>
              <a:t>Runnable</a:t>
            </a:r>
            <a:r>
              <a:rPr lang="en-US" dirty="0"/>
              <a:t> object</a:t>
            </a:r>
          </a:p>
          <a:p>
            <a:r>
              <a:rPr lang="en-US" dirty="0"/>
              <a:t>The Thread object</a:t>
            </a:r>
            <a:r>
              <a:rPr lang="en-US" dirty="0">
                <a:latin typeface="Comic Sans MS"/>
              </a:rPr>
              <a:t>’</a:t>
            </a:r>
            <a:r>
              <a:rPr lang="en-US" dirty="0"/>
              <a:t>s </a:t>
            </a:r>
            <a:r>
              <a:rPr lang="en-US" sz="2800" b="1" dirty="0">
                <a:cs typeface="Courier New" pitchFamily="49" charset="0"/>
              </a:rPr>
              <a:t>run()</a:t>
            </a:r>
            <a:r>
              <a:rPr lang="en-US" dirty="0"/>
              <a:t> method calls the </a:t>
            </a:r>
            <a:r>
              <a:rPr lang="en-US" dirty="0" err="1"/>
              <a:t>Runnable</a:t>
            </a:r>
            <a:r>
              <a:rPr lang="en-US" dirty="0"/>
              <a:t> object</a:t>
            </a:r>
            <a:r>
              <a:rPr lang="en-US" dirty="0">
                <a:latin typeface="Comic Sans MS"/>
              </a:rPr>
              <a:t>’</a:t>
            </a:r>
            <a:r>
              <a:rPr lang="en-US" dirty="0"/>
              <a:t>s </a:t>
            </a:r>
            <a:r>
              <a:rPr lang="en-US" sz="2800" b="1" dirty="0">
                <a:cs typeface="Courier New" pitchFamily="49" charset="0"/>
              </a:rPr>
              <a:t>run()</a:t>
            </a:r>
            <a:r>
              <a:rPr lang="en-US" dirty="0"/>
              <a:t> method</a:t>
            </a:r>
          </a:p>
          <a:p>
            <a:r>
              <a:rPr lang="en-US" dirty="0"/>
              <a:t>Allows threads to run inside any object, regardless of inheritance</a:t>
            </a: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D831932B-AB64-4B88-A198-7D4BE00B623F}" type="slidenum">
              <a:rPr lang="en-US"/>
              <a:pPr/>
              <a:t>174</a:t>
            </a:fld>
            <a:endParaRPr lang="en-US"/>
          </a:p>
        </p:txBody>
      </p:sp>
      <p:sp>
        <p:nvSpPr>
          <p:cNvPr id="4098" name="Rectangle 2"/>
          <p:cNvSpPr>
            <a:spLocks noGrp="1" noChangeArrowheads="1"/>
          </p:cNvSpPr>
          <p:nvPr>
            <p:ph type="title"/>
          </p:nvPr>
        </p:nvSpPr>
        <p:spPr>
          <a:xfrm>
            <a:off x="533400" y="457200"/>
            <a:ext cx="8229600" cy="780288"/>
          </a:xfrm>
        </p:spPr>
        <p:txBody>
          <a:bodyPr>
            <a:normAutofit fontScale="90000"/>
          </a:bodyPr>
          <a:lstStyle/>
          <a:p>
            <a:r>
              <a:rPr lang="en-US" dirty="0"/>
              <a:t>Starting the Threads</a:t>
            </a:r>
          </a:p>
        </p:txBody>
      </p:sp>
      <p:sp>
        <p:nvSpPr>
          <p:cNvPr id="4099" name="Rectangle 3"/>
          <p:cNvSpPr>
            <a:spLocks noGrp="1" noChangeArrowheads="1"/>
          </p:cNvSpPr>
          <p:nvPr>
            <p:ph type="body" idx="1"/>
          </p:nvPr>
        </p:nvSpPr>
        <p:spPr>
          <a:xfrm>
            <a:off x="457200" y="1447800"/>
            <a:ext cx="8229600" cy="4876800"/>
          </a:xfrm>
        </p:spPr>
        <p:txBody>
          <a:bodyPr>
            <a:normAutofit fontScale="92500" lnSpcReduction="10000"/>
          </a:bodyPr>
          <a:lstStyle/>
          <a:p>
            <a:pPr>
              <a:buNone/>
            </a:pPr>
            <a:r>
              <a:rPr lang="en-US" sz="2800" dirty="0" smtClean="0">
                <a:solidFill>
                  <a:srgbClr val="C00000"/>
                </a:solidFill>
              </a:rPr>
              <a:t> public class </a:t>
            </a:r>
            <a:r>
              <a:rPr lang="en-US" sz="2800" dirty="0" err="1" smtClean="0">
                <a:solidFill>
                  <a:srgbClr val="C00000"/>
                </a:solidFill>
              </a:rPr>
              <a:t>TestThreads</a:t>
            </a:r>
            <a:r>
              <a:rPr lang="en-US" sz="2800" dirty="0" smtClean="0">
                <a:solidFill>
                  <a:srgbClr val="C00000"/>
                </a:solidFill>
              </a:rPr>
              <a:t> </a:t>
            </a:r>
          </a:p>
          <a:p>
            <a:pPr>
              <a:buNone/>
            </a:pPr>
            <a:r>
              <a:rPr lang="en-US" sz="2800" dirty="0" smtClean="0">
                <a:solidFill>
                  <a:srgbClr val="C00000"/>
                </a:solidFill>
              </a:rPr>
              <a:t>{</a:t>
            </a:r>
          </a:p>
          <a:p>
            <a:pPr>
              <a:buNone/>
            </a:pPr>
            <a:r>
              <a:rPr lang="en-US" sz="2800" dirty="0" smtClean="0">
                <a:solidFill>
                  <a:srgbClr val="C00000"/>
                </a:solidFill>
              </a:rPr>
              <a:t>	public static void main (String [] </a:t>
            </a:r>
            <a:r>
              <a:rPr lang="en-US" sz="2800" dirty="0" err="1" smtClean="0">
                <a:solidFill>
                  <a:srgbClr val="C00000"/>
                </a:solidFill>
              </a:rPr>
              <a:t>args</a:t>
            </a:r>
            <a:r>
              <a:rPr lang="en-US" sz="2800" dirty="0" smtClean="0">
                <a:solidFill>
                  <a:srgbClr val="C00000"/>
                </a:solidFill>
              </a:rPr>
              <a:t>) </a:t>
            </a:r>
          </a:p>
          <a:p>
            <a:pPr>
              <a:buNone/>
            </a:pPr>
            <a:r>
              <a:rPr lang="en-US" sz="2800" dirty="0" smtClean="0">
                <a:solidFill>
                  <a:srgbClr val="C00000"/>
                </a:solidFill>
              </a:rPr>
              <a:t>		{</a:t>
            </a:r>
          </a:p>
          <a:p>
            <a:pPr>
              <a:buNone/>
            </a:pPr>
            <a:r>
              <a:rPr lang="en-US" sz="2800" dirty="0" smtClean="0">
                <a:solidFill>
                  <a:srgbClr val="C00000"/>
                </a:solidFill>
              </a:rPr>
              <a:t>		</a:t>
            </a:r>
            <a:r>
              <a:rPr lang="en-US" sz="2800" dirty="0" err="1" smtClean="0">
                <a:solidFill>
                  <a:srgbClr val="C00000"/>
                </a:solidFill>
              </a:rPr>
              <a:t>MyRunnable</a:t>
            </a:r>
            <a:r>
              <a:rPr lang="en-US" sz="2800" dirty="0" smtClean="0">
                <a:solidFill>
                  <a:srgbClr val="C00000"/>
                </a:solidFill>
              </a:rPr>
              <a:t>  r = new </a:t>
            </a:r>
            <a:r>
              <a:rPr lang="en-US" sz="2800" dirty="0" err="1" smtClean="0">
                <a:solidFill>
                  <a:srgbClr val="C00000"/>
                </a:solidFill>
              </a:rPr>
              <a:t>MyRunnable</a:t>
            </a:r>
            <a:r>
              <a:rPr lang="en-US" sz="2800" dirty="0" smtClean="0">
                <a:solidFill>
                  <a:srgbClr val="C00000"/>
                </a:solidFill>
              </a:rPr>
              <a:t>();</a:t>
            </a:r>
          </a:p>
          <a:p>
            <a:pPr>
              <a:buNone/>
            </a:pPr>
            <a:r>
              <a:rPr lang="en-US" sz="2800" dirty="0" smtClean="0">
                <a:solidFill>
                  <a:srgbClr val="C00000"/>
                </a:solidFill>
              </a:rPr>
              <a:t>			Thread </a:t>
            </a:r>
            <a:r>
              <a:rPr lang="en-US" sz="2800" dirty="0" err="1" smtClean="0">
                <a:solidFill>
                  <a:srgbClr val="C00000"/>
                </a:solidFill>
              </a:rPr>
              <a:t>foo</a:t>
            </a:r>
            <a:r>
              <a:rPr lang="en-US" sz="2800" dirty="0" smtClean="0">
                <a:solidFill>
                  <a:srgbClr val="C00000"/>
                </a:solidFill>
              </a:rPr>
              <a:t> = new Thread(r);</a:t>
            </a:r>
          </a:p>
          <a:p>
            <a:pPr>
              <a:buNone/>
            </a:pPr>
            <a:r>
              <a:rPr lang="en-US" sz="2800" dirty="0" smtClean="0">
                <a:solidFill>
                  <a:srgbClr val="C00000"/>
                </a:solidFill>
              </a:rPr>
              <a:t>			Thread bar = new Thread(r);</a:t>
            </a:r>
          </a:p>
          <a:p>
            <a:pPr>
              <a:buNone/>
            </a:pPr>
            <a:r>
              <a:rPr lang="en-US" sz="2800" dirty="0" smtClean="0">
                <a:solidFill>
                  <a:srgbClr val="C00000"/>
                </a:solidFill>
              </a:rPr>
              <a:t>			Thread bat = new Thread(r);</a:t>
            </a:r>
          </a:p>
          <a:p>
            <a:pPr>
              <a:buNone/>
            </a:pPr>
            <a:r>
              <a:rPr lang="en-US" sz="2800" dirty="0" smtClean="0">
                <a:solidFill>
                  <a:srgbClr val="C00000"/>
                </a:solidFill>
              </a:rPr>
              <a:t>		}</a:t>
            </a:r>
          </a:p>
          <a:p>
            <a:pPr>
              <a:buNone/>
            </a:pPr>
            <a:r>
              <a:rPr lang="en-US" sz="2800" dirty="0" smtClean="0">
                <a:solidFill>
                  <a:srgbClr val="C00000"/>
                </a:solidFill>
              </a:rPr>
              <a:t>}</a:t>
            </a:r>
          </a:p>
          <a:p>
            <a:pPr>
              <a:lnSpc>
                <a:spcPct val="80000"/>
              </a:lnSpc>
              <a:spcBef>
                <a:spcPct val="50000"/>
              </a:spcBef>
              <a:buNone/>
            </a:pPr>
            <a:r>
              <a:rPr lang="en-US" sz="2800" dirty="0" smtClean="0">
                <a:solidFill>
                  <a:srgbClr val="C00000"/>
                </a:solidFill>
              </a:rPr>
              <a:t>		</a:t>
            </a:r>
            <a:r>
              <a:rPr lang="en-US" sz="2000" dirty="0"/>
              <a:t>			</a:t>
            </a:r>
            <a:r>
              <a:rPr lang="en-US" sz="2000" dirty="0">
                <a:solidFill>
                  <a:srgbClr val="6699FF"/>
                </a:solidFill>
              </a:rPr>
              <a:t>	</a:t>
            </a:r>
            <a:endParaRPr lang="en-US" sz="2000"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3"/>
          <p:cNvSpPr>
            <a:spLocks noGrp="1"/>
          </p:cNvSpPr>
          <p:nvPr>
            <p:ph type="sldNum" sz="quarter" idx="10"/>
          </p:nvPr>
        </p:nvSpPr>
        <p:spPr/>
        <p:txBody>
          <a:bodyPr/>
          <a:lstStyle/>
          <a:p>
            <a:fld id="{C5B6B666-6507-46E7-9ED7-C418447D6781}" type="slidenum">
              <a:rPr lang="en-US"/>
              <a:pPr/>
              <a:t>175</a:t>
            </a:fld>
            <a:endParaRPr lang="en-US"/>
          </a:p>
        </p:txBody>
      </p:sp>
      <p:sp>
        <p:nvSpPr>
          <p:cNvPr id="18462" name="Oval 30"/>
          <p:cNvSpPr>
            <a:spLocks noChangeArrowheads="1"/>
          </p:cNvSpPr>
          <p:nvPr/>
        </p:nvSpPr>
        <p:spPr bwMode="auto">
          <a:xfrm>
            <a:off x="6324600" y="2362200"/>
            <a:ext cx="914400" cy="19812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18461" name="Rectangle 29"/>
          <p:cNvSpPr>
            <a:spLocks noChangeArrowheads="1"/>
          </p:cNvSpPr>
          <p:nvPr/>
        </p:nvSpPr>
        <p:spPr bwMode="auto">
          <a:xfrm>
            <a:off x="3429000" y="1524000"/>
            <a:ext cx="2209800" cy="4572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8460" name="Oval 28"/>
          <p:cNvSpPr>
            <a:spLocks noChangeArrowheads="1"/>
          </p:cNvSpPr>
          <p:nvPr/>
        </p:nvSpPr>
        <p:spPr bwMode="auto">
          <a:xfrm>
            <a:off x="914400" y="990600"/>
            <a:ext cx="1143000" cy="11430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18434" name="Rectangle 2"/>
          <p:cNvSpPr>
            <a:spLocks noGrp="1" noChangeArrowheads="1"/>
          </p:cNvSpPr>
          <p:nvPr>
            <p:ph type="title"/>
          </p:nvPr>
        </p:nvSpPr>
        <p:spPr>
          <a:xfrm>
            <a:off x="685800" y="0"/>
            <a:ext cx="7772400" cy="1143000"/>
          </a:xfrm>
        </p:spPr>
        <p:txBody>
          <a:bodyPr/>
          <a:lstStyle/>
          <a:p>
            <a:r>
              <a:rPr lang="en-US"/>
              <a:t>Scheduling Threads</a:t>
            </a:r>
          </a:p>
        </p:txBody>
      </p:sp>
      <p:sp>
        <p:nvSpPr>
          <p:cNvPr id="18435" name="Oval 3"/>
          <p:cNvSpPr>
            <a:spLocks noChangeArrowheads="1"/>
          </p:cNvSpPr>
          <p:nvPr/>
        </p:nvSpPr>
        <p:spPr bwMode="auto">
          <a:xfrm>
            <a:off x="1143000" y="1600200"/>
            <a:ext cx="304800" cy="304800"/>
          </a:xfrm>
          <a:prstGeom prst="ellipse">
            <a:avLst/>
          </a:prstGeom>
          <a:solidFill>
            <a:schemeClr val="tx2"/>
          </a:solidFill>
          <a:ln w="19050">
            <a:solidFill>
              <a:schemeClr val="tx2"/>
            </a:solidFill>
            <a:round/>
            <a:headEnd/>
            <a:tailEnd/>
          </a:ln>
          <a:effectLst/>
        </p:spPr>
        <p:txBody>
          <a:bodyPr wrap="none" lIns="92075" tIns="46038" rIns="92075" bIns="46038" anchor="ctr"/>
          <a:lstStyle/>
          <a:p>
            <a:endParaRPr lang="en-US"/>
          </a:p>
        </p:txBody>
      </p:sp>
      <p:sp>
        <p:nvSpPr>
          <p:cNvPr id="18436" name="Oval 4"/>
          <p:cNvSpPr>
            <a:spLocks noChangeArrowheads="1"/>
          </p:cNvSpPr>
          <p:nvPr/>
        </p:nvSpPr>
        <p:spPr bwMode="auto">
          <a:xfrm>
            <a:off x="1371600" y="1143000"/>
            <a:ext cx="304800" cy="304800"/>
          </a:xfrm>
          <a:prstGeom prst="ellipse">
            <a:avLst/>
          </a:prstGeom>
          <a:solidFill>
            <a:schemeClr val="tx2"/>
          </a:solidFill>
          <a:ln w="19050">
            <a:solidFill>
              <a:schemeClr val="tx2"/>
            </a:solidFill>
            <a:round/>
            <a:headEnd/>
            <a:tailEnd/>
          </a:ln>
          <a:effectLst/>
        </p:spPr>
        <p:txBody>
          <a:bodyPr wrap="none" lIns="92075" tIns="46038" rIns="92075" bIns="46038" anchor="ctr"/>
          <a:lstStyle/>
          <a:p>
            <a:endParaRPr lang="en-US"/>
          </a:p>
        </p:txBody>
      </p:sp>
      <p:sp>
        <p:nvSpPr>
          <p:cNvPr id="18437" name="Oval 5"/>
          <p:cNvSpPr>
            <a:spLocks noChangeArrowheads="1"/>
          </p:cNvSpPr>
          <p:nvPr/>
        </p:nvSpPr>
        <p:spPr bwMode="auto">
          <a:xfrm>
            <a:off x="1600200" y="1524000"/>
            <a:ext cx="304800" cy="304800"/>
          </a:xfrm>
          <a:prstGeom prst="ellipse">
            <a:avLst/>
          </a:prstGeom>
          <a:solidFill>
            <a:schemeClr val="tx2"/>
          </a:solidFill>
          <a:ln w="19050">
            <a:solidFill>
              <a:schemeClr val="tx2"/>
            </a:solidFill>
            <a:round/>
            <a:headEnd/>
            <a:tailEnd/>
          </a:ln>
          <a:effectLst/>
        </p:spPr>
        <p:txBody>
          <a:bodyPr wrap="none" lIns="92075" tIns="46038" rIns="92075" bIns="46038" anchor="ctr"/>
          <a:lstStyle/>
          <a:p>
            <a:endParaRPr lang="en-US"/>
          </a:p>
        </p:txBody>
      </p:sp>
      <p:sp>
        <p:nvSpPr>
          <p:cNvPr id="18438" name="Oval 6"/>
          <p:cNvSpPr>
            <a:spLocks noChangeArrowheads="1"/>
          </p:cNvSpPr>
          <p:nvPr/>
        </p:nvSpPr>
        <p:spPr bwMode="auto">
          <a:xfrm>
            <a:off x="3505200" y="1600200"/>
            <a:ext cx="304800" cy="304800"/>
          </a:xfrm>
          <a:prstGeom prst="ellipse">
            <a:avLst/>
          </a:prstGeom>
          <a:solidFill>
            <a:schemeClr val="tx2"/>
          </a:solidFill>
          <a:ln w="19050">
            <a:solidFill>
              <a:schemeClr val="tx2"/>
            </a:solidFill>
            <a:round/>
            <a:headEnd/>
            <a:tailEnd/>
          </a:ln>
          <a:effectLst/>
        </p:spPr>
        <p:txBody>
          <a:bodyPr wrap="none" lIns="92075" tIns="46038" rIns="92075" bIns="46038" anchor="ctr"/>
          <a:lstStyle/>
          <a:p>
            <a:endParaRPr lang="en-US"/>
          </a:p>
        </p:txBody>
      </p:sp>
      <p:sp>
        <p:nvSpPr>
          <p:cNvPr id="18439" name="Oval 7"/>
          <p:cNvSpPr>
            <a:spLocks noChangeArrowheads="1"/>
          </p:cNvSpPr>
          <p:nvPr/>
        </p:nvSpPr>
        <p:spPr bwMode="auto">
          <a:xfrm>
            <a:off x="4343400" y="1600200"/>
            <a:ext cx="304800" cy="304800"/>
          </a:xfrm>
          <a:prstGeom prst="ellipse">
            <a:avLst/>
          </a:prstGeom>
          <a:solidFill>
            <a:schemeClr val="tx2"/>
          </a:solidFill>
          <a:ln w="19050">
            <a:solidFill>
              <a:schemeClr val="tx2"/>
            </a:solidFill>
            <a:round/>
            <a:headEnd/>
            <a:tailEnd/>
          </a:ln>
          <a:effectLst/>
        </p:spPr>
        <p:txBody>
          <a:bodyPr wrap="none" lIns="92075" tIns="46038" rIns="92075" bIns="46038" anchor="ctr"/>
          <a:lstStyle/>
          <a:p>
            <a:endParaRPr lang="en-US"/>
          </a:p>
        </p:txBody>
      </p:sp>
      <p:sp>
        <p:nvSpPr>
          <p:cNvPr id="18440" name="Oval 8"/>
          <p:cNvSpPr>
            <a:spLocks noChangeArrowheads="1"/>
          </p:cNvSpPr>
          <p:nvPr/>
        </p:nvSpPr>
        <p:spPr bwMode="auto">
          <a:xfrm>
            <a:off x="5257800" y="1600200"/>
            <a:ext cx="304800" cy="304800"/>
          </a:xfrm>
          <a:prstGeom prst="ellipse">
            <a:avLst/>
          </a:prstGeom>
          <a:solidFill>
            <a:schemeClr val="tx2"/>
          </a:solidFill>
          <a:ln w="19050">
            <a:solidFill>
              <a:schemeClr val="tx2"/>
            </a:solidFill>
            <a:round/>
            <a:headEnd/>
            <a:tailEnd/>
          </a:ln>
          <a:effectLst/>
        </p:spPr>
        <p:txBody>
          <a:bodyPr wrap="none" lIns="92075" tIns="46038" rIns="92075" bIns="46038" anchor="ctr"/>
          <a:lstStyle/>
          <a:p>
            <a:endParaRPr lang="en-US"/>
          </a:p>
        </p:txBody>
      </p:sp>
      <p:sp>
        <p:nvSpPr>
          <p:cNvPr id="18443" name="Line 11"/>
          <p:cNvSpPr>
            <a:spLocks noChangeShapeType="1"/>
          </p:cNvSpPr>
          <p:nvPr/>
        </p:nvSpPr>
        <p:spPr bwMode="auto">
          <a:xfrm>
            <a:off x="3886200" y="1752600"/>
            <a:ext cx="381000" cy="0"/>
          </a:xfrm>
          <a:prstGeom prst="line">
            <a:avLst/>
          </a:prstGeom>
          <a:noFill/>
          <a:ln w="28575">
            <a:solidFill>
              <a:schemeClr val="tx1"/>
            </a:solidFill>
            <a:round/>
            <a:headEnd/>
            <a:tailEnd type="triangle" w="med" len="med"/>
          </a:ln>
          <a:effectLst/>
        </p:spPr>
        <p:txBody>
          <a:bodyPr wrap="none" lIns="92075" tIns="46038" rIns="92075" bIns="46038" anchor="ctr"/>
          <a:lstStyle/>
          <a:p>
            <a:endParaRPr lang="en-US"/>
          </a:p>
        </p:txBody>
      </p:sp>
      <p:sp>
        <p:nvSpPr>
          <p:cNvPr id="18444" name="Line 12"/>
          <p:cNvSpPr>
            <a:spLocks noChangeShapeType="1"/>
          </p:cNvSpPr>
          <p:nvPr/>
        </p:nvSpPr>
        <p:spPr bwMode="auto">
          <a:xfrm>
            <a:off x="4800600" y="1752600"/>
            <a:ext cx="381000" cy="0"/>
          </a:xfrm>
          <a:prstGeom prst="line">
            <a:avLst/>
          </a:prstGeom>
          <a:noFill/>
          <a:ln w="28575">
            <a:solidFill>
              <a:schemeClr val="tx1"/>
            </a:solidFill>
            <a:round/>
            <a:headEnd/>
            <a:tailEnd type="triangle" w="med" len="med"/>
          </a:ln>
          <a:effectLst/>
        </p:spPr>
        <p:txBody>
          <a:bodyPr wrap="none" lIns="92075" tIns="46038" rIns="92075" bIns="46038" anchor="ctr"/>
          <a:lstStyle/>
          <a:p>
            <a:endParaRPr lang="en-US"/>
          </a:p>
        </p:txBody>
      </p:sp>
      <p:sp>
        <p:nvSpPr>
          <p:cNvPr id="18445" name="Line 13"/>
          <p:cNvSpPr>
            <a:spLocks noChangeShapeType="1"/>
          </p:cNvSpPr>
          <p:nvPr/>
        </p:nvSpPr>
        <p:spPr bwMode="auto">
          <a:xfrm flipV="1">
            <a:off x="2057400" y="1752600"/>
            <a:ext cx="1371600" cy="76200"/>
          </a:xfrm>
          <a:prstGeom prst="line">
            <a:avLst/>
          </a:prstGeom>
          <a:noFill/>
          <a:ln w="28575">
            <a:solidFill>
              <a:schemeClr val="tx1"/>
            </a:solidFill>
            <a:prstDash val="dash"/>
            <a:round/>
            <a:headEnd/>
            <a:tailEnd type="triangle" w="med" len="med"/>
          </a:ln>
          <a:effectLst/>
        </p:spPr>
        <p:txBody>
          <a:bodyPr wrap="none" lIns="92075" tIns="46038" rIns="92075" bIns="46038" anchor="ctr"/>
          <a:lstStyle/>
          <a:p>
            <a:endParaRPr lang="en-US"/>
          </a:p>
        </p:txBody>
      </p:sp>
      <p:sp>
        <p:nvSpPr>
          <p:cNvPr id="18446" name="Oval 14"/>
          <p:cNvSpPr>
            <a:spLocks noChangeArrowheads="1"/>
          </p:cNvSpPr>
          <p:nvPr/>
        </p:nvSpPr>
        <p:spPr bwMode="auto">
          <a:xfrm>
            <a:off x="6553200" y="3505200"/>
            <a:ext cx="304800" cy="304800"/>
          </a:xfrm>
          <a:prstGeom prst="ellipse">
            <a:avLst/>
          </a:prstGeom>
          <a:solidFill>
            <a:schemeClr val="tx2"/>
          </a:solidFill>
          <a:ln w="19050">
            <a:solidFill>
              <a:schemeClr val="tx2"/>
            </a:solidFill>
            <a:round/>
            <a:headEnd/>
            <a:tailEnd/>
          </a:ln>
          <a:effectLst/>
        </p:spPr>
        <p:txBody>
          <a:bodyPr wrap="none" lIns="92075" tIns="46038" rIns="92075" bIns="46038" anchor="ctr"/>
          <a:lstStyle/>
          <a:p>
            <a:endParaRPr lang="en-US"/>
          </a:p>
        </p:txBody>
      </p:sp>
      <p:sp>
        <p:nvSpPr>
          <p:cNvPr id="18447" name="Oval 15"/>
          <p:cNvSpPr>
            <a:spLocks noChangeArrowheads="1"/>
          </p:cNvSpPr>
          <p:nvPr/>
        </p:nvSpPr>
        <p:spPr bwMode="auto">
          <a:xfrm>
            <a:off x="6629400" y="2590800"/>
            <a:ext cx="304800" cy="304800"/>
          </a:xfrm>
          <a:prstGeom prst="ellipse">
            <a:avLst/>
          </a:prstGeom>
          <a:solidFill>
            <a:schemeClr val="tx2"/>
          </a:solidFill>
          <a:ln w="19050">
            <a:solidFill>
              <a:schemeClr val="tx2"/>
            </a:solidFill>
            <a:round/>
            <a:headEnd/>
            <a:tailEnd/>
          </a:ln>
          <a:effectLst/>
        </p:spPr>
        <p:txBody>
          <a:bodyPr wrap="none" lIns="92075" tIns="46038" rIns="92075" bIns="46038" anchor="ctr"/>
          <a:lstStyle/>
          <a:p>
            <a:endParaRPr lang="en-US"/>
          </a:p>
        </p:txBody>
      </p:sp>
      <p:sp>
        <p:nvSpPr>
          <p:cNvPr id="18448" name="Oval 16"/>
          <p:cNvSpPr>
            <a:spLocks noChangeArrowheads="1"/>
          </p:cNvSpPr>
          <p:nvPr/>
        </p:nvSpPr>
        <p:spPr bwMode="auto">
          <a:xfrm>
            <a:off x="6705600" y="3048000"/>
            <a:ext cx="304800" cy="304800"/>
          </a:xfrm>
          <a:prstGeom prst="ellipse">
            <a:avLst/>
          </a:prstGeom>
          <a:solidFill>
            <a:schemeClr val="tx2"/>
          </a:solidFill>
          <a:ln w="19050">
            <a:solidFill>
              <a:schemeClr val="tx2"/>
            </a:solidFill>
            <a:round/>
            <a:headEnd/>
            <a:tailEnd/>
          </a:ln>
          <a:effectLst/>
        </p:spPr>
        <p:txBody>
          <a:bodyPr wrap="none" lIns="92075" tIns="46038" rIns="92075" bIns="46038" anchor="ctr"/>
          <a:lstStyle/>
          <a:p>
            <a:endParaRPr lang="en-US"/>
          </a:p>
        </p:txBody>
      </p:sp>
      <p:sp>
        <p:nvSpPr>
          <p:cNvPr id="18450" name="Oval 18"/>
          <p:cNvSpPr>
            <a:spLocks noChangeArrowheads="1"/>
          </p:cNvSpPr>
          <p:nvPr/>
        </p:nvSpPr>
        <p:spPr bwMode="auto">
          <a:xfrm>
            <a:off x="4343400" y="2819400"/>
            <a:ext cx="304800" cy="304800"/>
          </a:xfrm>
          <a:prstGeom prst="ellipse">
            <a:avLst/>
          </a:prstGeom>
          <a:solidFill>
            <a:srgbClr val="FF0000"/>
          </a:solidFill>
          <a:ln w="19050">
            <a:solidFill>
              <a:srgbClr val="FF0000"/>
            </a:solidFill>
            <a:round/>
            <a:headEnd/>
            <a:tailEnd/>
          </a:ln>
          <a:effectLst/>
        </p:spPr>
        <p:txBody>
          <a:bodyPr wrap="none" lIns="92075" tIns="46038" rIns="92075" bIns="46038" anchor="ctr"/>
          <a:lstStyle/>
          <a:p>
            <a:endParaRPr lang="en-US"/>
          </a:p>
        </p:txBody>
      </p:sp>
      <p:sp>
        <p:nvSpPr>
          <p:cNvPr id="18452" name="Freeform 20"/>
          <p:cNvSpPr>
            <a:spLocks/>
          </p:cNvSpPr>
          <p:nvPr/>
        </p:nvSpPr>
        <p:spPr bwMode="auto">
          <a:xfrm>
            <a:off x="4724400" y="2133600"/>
            <a:ext cx="990600" cy="838200"/>
          </a:xfrm>
          <a:custGeom>
            <a:avLst/>
            <a:gdLst/>
            <a:ahLst/>
            <a:cxnLst>
              <a:cxn ang="0">
                <a:pos x="576" y="0"/>
              </a:cxn>
              <a:cxn ang="0">
                <a:pos x="528" y="528"/>
              </a:cxn>
              <a:cxn ang="0">
                <a:pos x="0" y="720"/>
              </a:cxn>
            </a:cxnLst>
            <a:rect l="0" t="0" r="r" b="b"/>
            <a:pathLst>
              <a:path w="624" h="720">
                <a:moveTo>
                  <a:pt x="576" y="0"/>
                </a:moveTo>
                <a:cubicBezTo>
                  <a:pt x="600" y="204"/>
                  <a:pt x="624" y="408"/>
                  <a:pt x="528" y="528"/>
                </a:cubicBezTo>
                <a:cubicBezTo>
                  <a:pt x="432" y="648"/>
                  <a:pt x="216" y="684"/>
                  <a:pt x="0" y="720"/>
                </a:cubicBezTo>
              </a:path>
            </a:pathLst>
          </a:custGeom>
          <a:noFill/>
          <a:ln w="28575" cap="flat" cmpd="sng">
            <a:solidFill>
              <a:schemeClr val="tx1"/>
            </a:solidFill>
            <a:prstDash val="dash"/>
            <a:round/>
            <a:headEnd type="none" w="med" len="med"/>
            <a:tailEnd type="triangle" w="med" len="med"/>
          </a:ln>
          <a:effectLst/>
        </p:spPr>
        <p:txBody>
          <a:bodyPr wrap="none" lIns="92075" tIns="46038" rIns="92075" bIns="46038" anchor="ctr"/>
          <a:lstStyle/>
          <a:p>
            <a:endParaRPr lang="en-US"/>
          </a:p>
        </p:txBody>
      </p:sp>
      <p:sp>
        <p:nvSpPr>
          <p:cNvPr id="18453" name="Freeform 21"/>
          <p:cNvSpPr>
            <a:spLocks/>
          </p:cNvSpPr>
          <p:nvPr/>
        </p:nvSpPr>
        <p:spPr bwMode="auto">
          <a:xfrm>
            <a:off x="4648200" y="3124200"/>
            <a:ext cx="1600200" cy="622300"/>
          </a:xfrm>
          <a:custGeom>
            <a:avLst/>
            <a:gdLst/>
            <a:ahLst/>
            <a:cxnLst>
              <a:cxn ang="0">
                <a:pos x="0" y="0"/>
              </a:cxn>
              <a:cxn ang="0">
                <a:pos x="432" y="336"/>
              </a:cxn>
              <a:cxn ang="0">
                <a:pos x="1008" y="336"/>
              </a:cxn>
            </a:cxnLst>
            <a:rect l="0" t="0" r="r" b="b"/>
            <a:pathLst>
              <a:path w="1008" h="392">
                <a:moveTo>
                  <a:pt x="0" y="0"/>
                </a:moveTo>
                <a:cubicBezTo>
                  <a:pt x="132" y="140"/>
                  <a:pt x="264" y="280"/>
                  <a:pt x="432" y="336"/>
                </a:cubicBezTo>
                <a:cubicBezTo>
                  <a:pt x="600" y="392"/>
                  <a:pt x="804" y="364"/>
                  <a:pt x="1008" y="336"/>
                </a:cubicBezTo>
              </a:path>
            </a:pathLst>
          </a:custGeom>
          <a:noFill/>
          <a:ln w="28575" cap="flat" cmpd="sng">
            <a:solidFill>
              <a:schemeClr val="tx1"/>
            </a:solidFill>
            <a:prstDash val="dash"/>
            <a:round/>
            <a:headEnd type="none" w="med" len="med"/>
            <a:tailEnd type="triangle" w="med" len="med"/>
          </a:ln>
          <a:effectLst/>
        </p:spPr>
        <p:txBody>
          <a:bodyPr wrap="none" lIns="92075" tIns="46038" rIns="92075" bIns="46038" anchor="ctr"/>
          <a:lstStyle/>
          <a:p>
            <a:endParaRPr lang="en-US"/>
          </a:p>
        </p:txBody>
      </p:sp>
      <p:sp>
        <p:nvSpPr>
          <p:cNvPr id="18454" name="Freeform 22"/>
          <p:cNvSpPr>
            <a:spLocks/>
          </p:cNvSpPr>
          <p:nvPr/>
        </p:nvSpPr>
        <p:spPr bwMode="auto">
          <a:xfrm>
            <a:off x="3505200" y="2057400"/>
            <a:ext cx="762000" cy="914400"/>
          </a:xfrm>
          <a:custGeom>
            <a:avLst/>
            <a:gdLst/>
            <a:ahLst/>
            <a:cxnLst>
              <a:cxn ang="0">
                <a:pos x="456" y="672"/>
              </a:cxn>
              <a:cxn ang="0">
                <a:pos x="72" y="432"/>
              </a:cxn>
              <a:cxn ang="0">
                <a:pos x="24" y="0"/>
              </a:cxn>
            </a:cxnLst>
            <a:rect l="0" t="0" r="r" b="b"/>
            <a:pathLst>
              <a:path w="456" h="672">
                <a:moveTo>
                  <a:pt x="456" y="672"/>
                </a:moveTo>
                <a:cubicBezTo>
                  <a:pt x="300" y="608"/>
                  <a:pt x="144" y="544"/>
                  <a:pt x="72" y="432"/>
                </a:cubicBezTo>
                <a:cubicBezTo>
                  <a:pt x="0" y="320"/>
                  <a:pt x="12" y="160"/>
                  <a:pt x="24" y="0"/>
                </a:cubicBezTo>
              </a:path>
            </a:pathLst>
          </a:custGeom>
          <a:noFill/>
          <a:ln w="28575" cap="flat" cmpd="sng">
            <a:solidFill>
              <a:schemeClr val="tx1"/>
            </a:solidFill>
            <a:prstDash val="dash"/>
            <a:round/>
            <a:headEnd type="none" w="med" len="med"/>
            <a:tailEnd type="triangle" w="med" len="med"/>
          </a:ln>
          <a:effectLst/>
        </p:spPr>
        <p:txBody>
          <a:bodyPr wrap="none" lIns="92075" tIns="46038" rIns="92075" bIns="46038" anchor="ctr"/>
          <a:lstStyle/>
          <a:p>
            <a:endParaRPr lang="en-US"/>
          </a:p>
        </p:txBody>
      </p:sp>
      <p:sp>
        <p:nvSpPr>
          <p:cNvPr id="18455" name="Freeform 23"/>
          <p:cNvSpPr>
            <a:spLocks/>
          </p:cNvSpPr>
          <p:nvPr/>
        </p:nvSpPr>
        <p:spPr bwMode="auto">
          <a:xfrm>
            <a:off x="2971800" y="2133600"/>
            <a:ext cx="3124200" cy="2400300"/>
          </a:xfrm>
          <a:custGeom>
            <a:avLst/>
            <a:gdLst/>
            <a:ahLst/>
            <a:cxnLst>
              <a:cxn ang="0">
                <a:pos x="2080" y="1296"/>
              </a:cxn>
              <a:cxn ang="0">
                <a:pos x="304" y="1440"/>
              </a:cxn>
              <a:cxn ang="0">
                <a:pos x="256" y="0"/>
              </a:cxn>
            </a:cxnLst>
            <a:rect l="0" t="0" r="r" b="b"/>
            <a:pathLst>
              <a:path w="2080" h="1656">
                <a:moveTo>
                  <a:pt x="2080" y="1296"/>
                </a:moveTo>
                <a:cubicBezTo>
                  <a:pt x="1344" y="1476"/>
                  <a:pt x="608" y="1656"/>
                  <a:pt x="304" y="1440"/>
                </a:cubicBezTo>
                <a:cubicBezTo>
                  <a:pt x="0" y="1224"/>
                  <a:pt x="128" y="612"/>
                  <a:pt x="256" y="0"/>
                </a:cubicBezTo>
              </a:path>
            </a:pathLst>
          </a:custGeom>
          <a:noFill/>
          <a:ln w="28575" cap="flat" cmpd="sng">
            <a:solidFill>
              <a:schemeClr val="tx1"/>
            </a:solidFill>
            <a:prstDash val="dash"/>
            <a:round/>
            <a:headEnd type="none" w="med" len="med"/>
            <a:tailEnd type="triangle" w="med" len="med"/>
          </a:ln>
          <a:effectLst/>
        </p:spPr>
        <p:txBody>
          <a:bodyPr wrap="none" lIns="92075" tIns="46038" rIns="92075" bIns="46038" anchor="ctr"/>
          <a:lstStyle/>
          <a:p>
            <a:endParaRPr lang="en-US"/>
          </a:p>
        </p:txBody>
      </p:sp>
      <p:sp>
        <p:nvSpPr>
          <p:cNvPr id="18456" name="Oval 24"/>
          <p:cNvSpPr>
            <a:spLocks noChangeArrowheads="1"/>
          </p:cNvSpPr>
          <p:nvPr/>
        </p:nvSpPr>
        <p:spPr bwMode="auto">
          <a:xfrm>
            <a:off x="6629400" y="3886200"/>
            <a:ext cx="304800" cy="304800"/>
          </a:xfrm>
          <a:prstGeom prst="ellipse">
            <a:avLst/>
          </a:prstGeom>
          <a:solidFill>
            <a:schemeClr val="tx2"/>
          </a:solidFill>
          <a:ln w="19050">
            <a:solidFill>
              <a:schemeClr val="tx2"/>
            </a:solidFill>
            <a:round/>
            <a:headEnd/>
            <a:tailEnd/>
          </a:ln>
          <a:effectLst/>
        </p:spPr>
        <p:txBody>
          <a:bodyPr wrap="none" lIns="92075" tIns="46038" rIns="92075" bIns="46038" anchor="ctr"/>
          <a:lstStyle/>
          <a:p>
            <a:endParaRPr lang="en-US"/>
          </a:p>
        </p:txBody>
      </p:sp>
      <p:sp>
        <p:nvSpPr>
          <p:cNvPr id="18458" name="Text Box 26"/>
          <p:cNvSpPr txBox="1">
            <a:spLocks noChangeArrowheads="1"/>
          </p:cNvSpPr>
          <p:nvPr/>
        </p:nvSpPr>
        <p:spPr bwMode="auto">
          <a:xfrm>
            <a:off x="2819400" y="4387850"/>
            <a:ext cx="3408363" cy="327025"/>
          </a:xfrm>
          <a:prstGeom prst="rect">
            <a:avLst/>
          </a:prstGeom>
          <a:noFill/>
          <a:ln w="9525">
            <a:noFill/>
            <a:miter lim="800000"/>
            <a:headEnd/>
            <a:tailEnd/>
          </a:ln>
          <a:effectLst/>
        </p:spPr>
        <p:txBody>
          <a:bodyPr wrap="none" lIns="92075" tIns="46038" rIns="92075" bIns="46038">
            <a:spAutoFit/>
          </a:bodyPr>
          <a:lstStyle/>
          <a:p>
            <a:pPr algn="l">
              <a:lnSpc>
                <a:spcPct val="70000"/>
              </a:lnSpc>
              <a:spcBef>
                <a:spcPct val="20000"/>
              </a:spcBef>
              <a:buClr>
                <a:schemeClr val="accent2"/>
              </a:buClr>
              <a:buSzPct val="75000"/>
              <a:buFont typeface="Monotype Sorts" charset="2"/>
              <a:buNone/>
            </a:pPr>
            <a:r>
              <a:rPr lang="en-US" sz="2200" b="0" u="none">
                <a:solidFill>
                  <a:schemeClr val="tx1"/>
                </a:solidFill>
                <a:latin typeface="Comic Sans MS" pitchFamily="66" charset="0"/>
                <a:cs typeface="Times New Roman (Hebrew)" charset="-79"/>
              </a:rPr>
              <a:t>I/O operation completes</a:t>
            </a:r>
          </a:p>
        </p:txBody>
      </p:sp>
      <p:sp>
        <p:nvSpPr>
          <p:cNvPr id="18459" name="Text Box 27"/>
          <p:cNvSpPr txBox="1">
            <a:spLocks noChangeArrowheads="1"/>
          </p:cNvSpPr>
          <p:nvPr/>
        </p:nvSpPr>
        <p:spPr bwMode="auto">
          <a:xfrm>
            <a:off x="2362200" y="1339850"/>
            <a:ext cx="1065213" cy="327025"/>
          </a:xfrm>
          <a:prstGeom prst="rect">
            <a:avLst/>
          </a:prstGeom>
          <a:noFill/>
          <a:ln w="9525">
            <a:noFill/>
            <a:miter lim="800000"/>
            <a:headEnd/>
            <a:tailEnd/>
          </a:ln>
          <a:effectLst/>
        </p:spPr>
        <p:txBody>
          <a:bodyPr wrap="none" lIns="92075" tIns="46038" rIns="92075" bIns="46038">
            <a:spAutoFit/>
          </a:bodyPr>
          <a:lstStyle/>
          <a:p>
            <a:pPr algn="l">
              <a:lnSpc>
                <a:spcPct val="70000"/>
              </a:lnSpc>
              <a:spcBef>
                <a:spcPct val="20000"/>
              </a:spcBef>
              <a:buClr>
                <a:schemeClr val="accent2"/>
              </a:buClr>
              <a:buSzPct val="75000"/>
              <a:buFont typeface="Monotype Sorts" charset="2"/>
              <a:buNone/>
            </a:pPr>
            <a:r>
              <a:rPr lang="en-US" sz="2200" b="0" u="none">
                <a:solidFill>
                  <a:schemeClr val="tx1"/>
                </a:solidFill>
                <a:latin typeface="Comic Sans MS" pitchFamily="66" charset="0"/>
                <a:cs typeface="Times New Roman (Hebrew)" charset="-79"/>
              </a:rPr>
              <a:t>start()</a:t>
            </a:r>
          </a:p>
        </p:txBody>
      </p:sp>
      <p:grpSp>
        <p:nvGrpSpPr>
          <p:cNvPr id="2" name="Group 37"/>
          <p:cNvGrpSpPr>
            <a:grpSpLocks/>
          </p:cNvGrpSpPr>
          <p:nvPr/>
        </p:nvGrpSpPr>
        <p:grpSpPr bwMode="auto">
          <a:xfrm>
            <a:off x="381000" y="3124200"/>
            <a:ext cx="3962400" cy="1223963"/>
            <a:chOff x="336" y="2208"/>
            <a:chExt cx="2208" cy="771"/>
          </a:xfrm>
        </p:grpSpPr>
        <p:sp>
          <p:nvSpPr>
            <p:cNvPr id="18451" name="Text Box 19"/>
            <p:cNvSpPr txBox="1">
              <a:spLocks noChangeArrowheads="1"/>
            </p:cNvSpPr>
            <p:nvPr/>
          </p:nvSpPr>
          <p:spPr bwMode="auto">
            <a:xfrm>
              <a:off x="336" y="2583"/>
              <a:ext cx="1511" cy="396"/>
            </a:xfrm>
            <a:prstGeom prst="rect">
              <a:avLst/>
            </a:prstGeom>
            <a:noFill/>
            <a:ln w="9525">
              <a:noFill/>
              <a:miter lim="800000"/>
              <a:headEnd/>
              <a:tailEnd/>
            </a:ln>
            <a:effectLst/>
          </p:spPr>
          <p:txBody>
            <a:bodyPr wrap="none" lIns="92075" tIns="46038" rIns="92075" bIns="46038">
              <a:spAutoFit/>
            </a:bodyPr>
            <a:lstStyle/>
            <a:p>
              <a:pPr algn="l">
                <a:lnSpc>
                  <a:spcPct val="70000"/>
                </a:lnSpc>
                <a:spcBef>
                  <a:spcPct val="20000"/>
                </a:spcBef>
                <a:buClr>
                  <a:schemeClr val="accent2"/>
                </a:buClr>
                <a:buSzPct val="75000"/>
                <a:buFont typeface="Monotype Sorts" charset="2"/>
                <a:buNone/>
              </a:pPr>
              <a:r>
                <a:rPr lang="en-US" sz="2200" b="0" u="none">
                  <a:solidFill>
                    <a:srgbClr val="009900"/>
                  </a:solidFill>
                  <a:latin typeface="Comic Sans MS" pitchFamily="66" charset="0"/>
                  <a:cs typeface="Times New Roman (Hebrew)" charset="-79"/>
                </a:rPr>
                <a:t>Currently executed</a:t>
              </a:r>
            </a:p>
            <a:p>
              <a:pPr algn="l">
                <a:lnSpc>
                  <a:spcPct val="70000"/>
                </a:lnSpc>
                <a:spcBef>
                  <a:spcPct val="20000"/>
                </a:spcBef>
                <a:buClr>
                  <a:schemeClr val="accent2"/>
                </a:buClr>
                <a:buSzPct val="75000"/>
                <a:buFont typeface="Monotype Sorts" charset="2"/>
                <a:buNone/>
              </a:pPr>
              <a:r>
                <a:rPr lang="en-US" sz="2200" b="0" u="none">
                  <a:solidFill>
                    <a:srgbClr val="009900"/>
                  </a:solidFill>
                  <a:latin typeface="Comic Sans MS" pitchFamily="66" charset="0"/>
                  <a:cs typeface="Times New Roman (Hebrew)" charset="-79"/>
                </a:rPr>
                <a:t>thread</a:t>
              </a:r>
            </a:p>
          </p:txBody>
        </p:sp>
        <p:sp>
          <p:nvSpPr>
            <p:cNvPr id="18463" name="Line 31"/>
            <p:cNvSpPr>
              <a:spLocks noChangeShapeType="1"/>
            </p:cNvSpPr>
            <p:nvPr/>
          </p:nvSpPr>
          <p:spPr bwMode="auto">
            <a:xfrm flipV="1">
              <a:off x="1296" y="2208"/>
              <a:ext cx="1248" cy="288"/>
            </a:xfrm>
            <a:prstGeom prst="line">
              <a:avLst/>
            </a:prstGeom>
            <a:noFill/>
            <a:ln w="9525">
              <a:solidFill>
                <a:schemeClr val="tx1"/>
              </a:solidFill>
              <a:round/>
              <a:headEnd/>
              <a:tailEnd type="triangle" w="med" len="med"/>
            </a:ln>
            <a:effectLst/>
          </p:spPr>
          <p:txBody>
            <a:bodyPr/>
            <a:lstStyle/>
            <a:p>
              <a:endParaRPr lang="en-US"/>
            </a:p>
          </p:txBody>
        </p:sp>
      </p:grpSp>
      <p:grpSp>
        <p:nvGrpSpPr>
          <p:cNvPr id="3" name="Group 36"/>
          <p:cNvGrpSpPr>
            <a:grpSpLocks/>
          </p:cNvGrpSpPr>
          <p:nvPr/>
        </p:nvGrpSpPr>
        <p:grpSpPr bwMode="auto">
          <a:xfrm>
            <a:off x="5791200" y="1662113"/>
            <a:ext cx="2782888" cy="327025"/>
            <a:chOff x="3648" y="1287"/>
            <a:chExt cx="1753" cy="206"/>
          </a:xfrm>
        </p:grpSpPr>
        <p:sp>
          <p:nvSpPr>
            <p:cNvPr id="18442" name="Text Box 10"/>
            <p:cNvSpPr txBox="1">
              <a:spLocks noChangeArrowheads="1"/>
            </p:cNvSpPr>
            <p:nvPr/>
          </p:nvSpPr>
          <p:spPr bwMode="auto">
            <a:xfrm>
              <a:off x="4272" y="1287"/>
              <a:ext cx="1129" cy="206"/>
            </a:xfrm>
            <a:prstGeom prst="rect">
              <a:avLst/>
            </a:prstGeom>
            <a:noFill/>
            <a:ln w="9525">
              <a:noFill/>
              <a:miter lim="800000"/>
              <a:headEnd/>
              <a:tailEnd/>
            </a:ln>
            <a:effectLst/>
          </p:spPr>
          <p:txBody>
            <a:bodyPr wrap="none" lIns="92075" tIns="46038" rIns="92075" bIns="46038">
              <a:spAutoFit/>
            </a:bodyPr>
            <a:lstStyle/>
            <a:p>
              <a:pPr algn="l">
                <a:lnSpc>
                  <a:spcPct val="70000"/>
                </a:lnSpc>
                <a:spcBef>
                  <a:spcPct val="20000"/>
                </a:spcBef>
                <a:buClr>
                  <a:schemeClr val="accent2"/>
                </a:buClr>
                <a:buSzPct val="75000"/>
                <a:buFont typeface="Monotype Sorts" charset="2"/>
                <a:buNone/>
              </a:pPr>
              <a:r>
                <a:rPr lang="en-US" sz="2200" b="0" u="none">
                  <a:solidFill>
                    <a:srgbClr val="009900"/>
                  </a:solidFill>
                  <a:latin typeface="Comic Sans MS" pitchFamily="66" charset="0"/>
                  <a:cs typeface="Times New Roman (Hebrew)" charset="-79"/>
                </a:rPr>
                <a:t>Ready queue</a:t>
              </a:r>
            </a:p>
          </p:txBody>
        </p:sp>
        <p:sp>
          <p:nvSpPr>
            <p:cNvPr id="18464" name="Line 32"/>
            <p:cNvSpPr>
              <a:spLocks noChangeShapeType="1"/>
            </p:cNvSpPr>
            <p:nvPr/>
          </p:nvSpPr>
          <p:spPr bwMode="auto">
            <a:xfrm flipH="1">
              <a:off x="3648" y="1344"/>
              <a:ext cx="576" cy="0"/>
            </a:xfrm>
            <a:prstGeom prst="line">
              <a:avLst/>
            </a:prstGeom>
            <a:noFill/>
            <a:ln w="9525">
              <a:solidFill>
                <a:schemeClr val="tx1"/>
              </a:solidFill>
              <a:round/>
              <a:headEnd/>
              <a:tailEnd type="triangle" w="med" len="med"/>
            </a:ln>
            <a:effectLst/>
          </p:spPr>
          <p:txBody>
            <a:bodyPr/>
            <a:lstStyle/>
            <a:p>
              <a:endParaRPr lang="en-US"/>
            </a:p>
          </p:txBody>
        </p:sp>
      </p:grpSp>
      <p:grpSp>
        <p:nvGrpSpPr>
          <p:cNvPr id="4" name="Group 38"/>
          <p:cNvGrpSpPr>
            <a:grpSpLocks/>
          </p:cNvGrpSpPr>
          <p:nvPr/>
        </p:nvGrpSpPr>
        <p:grpSpPr bwMode="auto">
          <a:xfrm>
            <a:off x="3124200" y="4267200"/>
            <a:ext cx="5891213" cy="2055813"/>
            <a:chOff x="2304" y="2976"/>
            <a:chExt cx="3711" cy="1295"/>
          </a:xfrm>
        </p:grpSpPr>
        <p:sp>
          <p:nvSpPr>
            <p:cNvPr id="18457" name="Text Box 25"/>
            <p:cNvSpPr txBox="1">
              <a:spLocks noChangeArrowheads="1"/>
            </p:cNvSpPr>
            <p:nvPr/>
          </p:nvSpPr>
          <p:spPr bwMode="auto">
            <a:xfrm>
              <a:off x="2304" y="3495"/>
              <a:ext cx="3711" cy="776"/>
            </a:xfrm>
            <a:prstGeom prst="rect">
              <a:avLst/>
            </a:prstGeom>
            <a:noFill/>
            <a:ln w="9525">
              <a:noFill/>
              <a:miter lim="800000"/>
              <a:headEnd/>
              <a:tailEnd/>
            </a:ln>
            <a:effectLst/>
          </p:spPr>
          <p:txBody>
            <a:bodyPr wrap="none" lIns="92075" tIns="46038" rIns="92075" bIns="46038">
              <a:spAutoFit/>
            </a:bodyPr>
            <a:lstStyle/>
            <a:p>
              <a:pPr algn="l">
                <a:lnSpc>
                  <a:spcPct val="70000"/>
                </a:lnSpc>
                <a:spcBef>
                  <a:spcPct val="20000"/>
                </a:spcBef>
                <a:buClr>
                  <a:schemeClr val="tx1"/>
                </a:buClr>
                <a:buSzPct val="75000"/>
                <a:buFontTx/>
                <a:buChar char="•"/>
              </a:pPr>
              <a:r>
                <a:rPr lang="en-US" sz="2200" b="0" u="none">
                  <a:solidFill>
                    <a:srgbClr val="009900"/>
                  </a:solidFill>
                  <a:latin typeface="Comic Sans MS" pitchFamily="66" charset="0"/>
                  <a:cs typeface="Times New Roman (Hebrew)" charset="-79"/>
                </a:rPr>
                <a:t>Waiting for I/O operation to be completed</a:t>
              </a:r>
            </a:p>
            <a:p>
              <a:pPr algn="l">
                <a:lnSpc>
                  <a:spcPct val="70000"/>
                </a:lnSpc>
                <a:spcBef>
                  <a:spcPct val="20000"/>
                </a:spcBef>
                <a:buClr>
                  <a:schemeClr val="tx1"/>
                </a:buClr>
                <a:buSzPct val="75000"/>
                <a:buFontTx/>
                <a:buChar char="•"/>
              </a:pPr>
              <a:r>
                <a:rPr lang="en-US" sz="2200" b="0" u="none">
                  <a:solidFill>
                    <a:srgbClr val="009900"/>
                  </a:solidFill>
                  <a:latin typeface="Comic Sans MS" pitchFamily="66" charset="0"/>
                  <a:cs typeface="Times New Roman (Hebrew)" charset="-79"/>
                </a:rPr>
                <a:t>Waiting to be notified</a:t>
              </a:r>
            </a:p>
            <a:p>
              <a:pPr algn="l">
                <a:lnSpc>
                  <a:spcPct val="70000"/>
                </a:lnSpc>
                <a:spcBef>
                  <a:spcPct val="20000"/>
                </a:spcBef>
                <a:buClr>
                  <a:schemeClr val="tx1"/>
                </a:buClr>
                <a:buSzPct val="75000"/>
                <a:buFontTx/>
                <a:buChar char="•"/>
              </a:pPr>
              <a:r>
                <a:rPr lang="en-US" sz="2200" b="0" u="none">
                  <a:solidFill>
                    <a:srgbClr val="009900"/>
                  </a:solidFill>
                  <a:latin typeface="Comic Sans MS" pitchFamily="66" charset="0"/>
                  <a:cs typeface="Times New Roman (Hebrew)" charset="-79"/>
                </a:rPr>
                <a:t>Sleeping</a:t>
              </a:r>
            </a:p>
            <a:p>
              <a:pPr algn="l">
                <a:lnSpc>
                  <a:spcPct val="70000"/>
                </a:lnSpc>
                <a:spcBef>
                  <a:spcPct val="20000"/>
                </a:spcBef>
                <a:buClr>
                  <a:schemeClr val="tx1"/>
                </a:buClr>
                <a:buSzPct val="75000"/>
                <a:buFontTx/>
                <a:buChar char="•"/>
              </a:pPr>
              <a:r>
                <a:rPr lang="en-US" sz="2200" b="0" u="none">
                  <a:solidFill>
                    <a:srgbClr val="009900"/>
                  </a:solidFill>
                  <a:latin typeface="Comic Sans MS" pitchFamily="66" charset="0"/>
                  <a:cs typeface="Times New Roman (Hebrew)" charset="-79"/>
                </a:rPr>
                <a:t>Waiting to enter a synchronized section</a:t>
              </a:r>
            </a:p>
          </p:txBody>
        </p:sp>
        <p:sp>
          <p:nvSpPr>
            <p:cNvPr id="18465" name="Line 33"/>
            <p:cNvSpPr>
              <a:spLocks noChangeShapeType="1"/>
            </p:cNvSpPr>
            <p:nvPr/>
          </p:nvSpPr>
          <p:spPr bwMode="auto">
            <a:xfrm flipV="1">
              <a:off x="3600" y="2976"/>
              <a:ext cx="480" cy="528"/>
            </a:xfrm>
            <a:prstGeom prst="line">
              <a:avLst/>
            </a:prstGeom>
            <a:noFill/>
            <a:ln w="9525">
              <a:solidFill>
                <a:schemeClr val="tx1"/>
              </a:solidFill>
              <a:round/>
              <a:headEnd/>
              <a:tailEnd type="triangle" w="med" len="med"/>
            </a:ln>
            <a:effectLst/>
          </p:spPr>
          <p:txBody>
            <a:bodyPr/>
            <a:lstStyle/>
            <a:p>
              <a:endParaRPr lang="en-US"/>
            </a:p>
          </p:txBody>
        </p:sp>
      </p:grpSp>
      <p:grpSp>
        <p:nvGrpSpPr>
          <p:cNvPr id="5" name="Group 35"/>
          <p:cNvGrpSpPr>
            <a:grpSpLocks/>
          </p:cNvGrpSpPr>
          <p:nvPr/>
        </p:nvGrpSpPr>
        <p:grpSpPr bwMode="auto">
          <a:xfrm>
            <a:off x="762000" y="2209800"/>
            <a:ext cx="2076450" cy="919163"/>
            <a:chOff x="480" y="1632"/>
            <a:chExt cx="1308" cy="579"/>
          </a:xfrm>
        </p:grpSpPr>
        <p:sp>
          <p:nvSpPr>
            <p:cNvPr id="18441" name="Text Box 9"/>
            <p:cNvSpPr txBox="1">
              <a:spLocks noChangeArrowheads="1"/>
            </p:cNvSpPr>
            <p:nvPr/>
          </p:nvSpPr>
          <p:spPr bwMode="auto">
            <a:xfrm>
              <a:off x="480" y="1815"/>
              <a:ext cx="1308" cy="396"/>
            </a:xfrm>
            <a:prstGeom prst="rect">
              <a:avLst/>
            </a:prstGeom>
            <a:noFill/>
            <a:ln w="9525">
              <a:noFill/>
              <a:miter lim="800000"/>
              <a:headEnd/>
              <a:tailEnd/>
            </a:ln>
            <a:effectLst/>
          </p:spPr>
          <p:txBody>
            <a:bodyPr wrap="none" lIns="92075" tIns="46038" rIns="92075" bIns="46038">
              <a:spAutoFit/>
            </a:bodyPr>
            <a:lstStyle/>
            <a:p>
              <a:pPr algn="l">
                <a:lnSpc>
                  <a:spcPct val="70000"/>
                </a:lnSpc>
                <a:spcBef>
                  <a:spcPct val="20000"/>
                </a:spcBef>
                <a:buClr>
                  <a:schemeClr val="accent2"/>
                </a:buClr>
                <a:buSzPct val="75000"/>
                <a:buFont typeface="Monotype Sorts" charset="2"/>
                <a:buNone/>
              </a:pPr>
              <a:r>
                <a:rPr lang="en-US" sz="2200" b="0" u="none">
                  <a:solidFill>
                    <a:srgbClr val="009900"/>
                  </a:solidFill>
                  <a:latin typeface="Comic Sans MS" pitchFamily="66" charset="0"/>
                  <a:cs typeface="Times New Roman (Hebrew)" charset="-79"/>
                </a:rPr>
                <a:t>Newly created</a:t>
              </a:r>
            </a:p>
            <a:p>
              <a:pPr algn="l">
                <a:lnSpc>
                  <a:spcPct val="70000"/>
                </a:lnSpc>
                <a:spcBef>
                  <a:spcPct val="20000"/>
                </a:spcBef>
                <a:buClr>
                  <a:schemeClr val="accent2"/>
                </a:buClr>
                <a:buSzPct val="75000"/>
                <a:buFont typeface="Monotype Sorts" charset="2"/>
                <a:buNone/>
              </a:pPr>
              <a:r>
                <a:rPr lang="en-US" sz="2200" b="0" u="none">
                  <a:solidFill>
                    <a:srgbClr val="009900"/>
                  </a:solidFill>
                  <a:latin typeface="Comic Sans MS" pitchFamily="66" charset="0"/>
                  <a:cs typeface="Times New Roman (Hebrew)" charset="-79"/>
                </a:rPr>
                <a:t>threads</a:t>
              </a:r>
            </a:p>
          </p:txBody>
        </p:sp>
        <p:sp>
          <p:nvSpPr>
            <p:cNvPr id="18466" name="Line 34"/>
            <p:cNvSpPr>
              <a:spLocks noChangeShapeType="1"/>
            </p:cNvSpPr>
            <p:nvPr/>
          </p:nvSpPr>
          <p:spPr bwMode="auto">
            <a:xfrm flipV="1">
              <a:off x="720" y="1632"/>
              <a:ext cx="48" cy="192"/>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subTnLst>
                                    <p:animClr clrSpc="rgb" dir="cw">
                                      <p:cBhvr override="childStyle">
                                        <p:cTn dur="1" fill="hold" display="0" masterRel="nextClick" afterEffect="1"/>
                                        <p:tgtEl>
                                          <p:spTgt spid="5"/>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subTnLst>
                                    <p:animClr clrSpc="rgb" dir="cw">
                                      <p:cBhvr override="childStyle">
                                        <p:cTn dur="1" fill="hold" display="0" masterRel="nextClick" afterEffect="1"/>
                                        <p:tgtEl>
                                          <p:spTgt spid="2"/>
                                        </p:tgtEl>
                                        <p:attrNameLst>
                                          <p:attrName>ppt_c</p:attrName>
                                        </p:attrNameLst>
                                      </p:cBhvr>
                                      <p:to>
                                        <a:schemeClr val="tx1"/>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10"/>
          </p:nvPr>
        </p:nvSpPr>
        <p:spPr/>
        <p:txBody>
          <a:bodyPr/>
          <a:lstStyle/>
          <a:p>
            <a:fld id="{97663BDC-EE18-46F7-A2E5-BC9CD5E85F7D}" type="slidenum">
              <a:rPr lang="en-US"/>
              <a:pPr/>
              <a:t>176</a:t>
            </a:fld>
            <a:endParaRPr lang="en-US"/>
          </a:p>
        </p:txBody>
      </p:sp>
      <p:sp>
        <p:nvSpPr>
          <p:cNvPr id="107522" name="AutoShape 1026"/>
          <p:cNvSpPr>
            <a:spLocks noChangeArrowheads="1"/>
          </p:cNvSpPr>
          <p:nvPr/>
        </p:nvSpPr>
        <p:spPr bwMode="auto">
          <a:xfrm rot="16200000">
            <a:off x="1257300" y="800100"/>
            <a:ext cx="4267200" cy="6019800"/>
          </a:xfrm>
          <a:prstGeom prst="roundRect">
            <a:avLst>
              <a:gd name="adj" fmla="val 16667"/>
            </a:avLst>
          </a:prstGeom>
          <a:solidFill>
            <a:srgbClr val="FFFFCC"/>
          </a:solidFill>
          <a:ln w="9525">
            <a:solidFill>
              <a:schemeClr val="tx2"/>
            </a:solidFill>
            <a:round/>
            <a:headEnd/>
            <a:tailEnd/>
          </a:ln>
          <a:effectLst/>
        </p:spPr>
        <p:txBody>
          <a:bodyPr vert="eaVert" wrap="none" anchorCtr="1"/>
          <a:lstStyle/>
          <a:p>
            <a:r>
              <a:rPr lang="en-US" b="0" u="none">
                <a:solidFill>
                  <a:schemeClr val="tx1"/>
                </a:solidFill>
                <a:latin typeface="Comic Sans MS" pitchFamily="66" charset="0"/>
                <a:cs typeface="Times New Roman (Hebrew)" charset="-79"/>
              </a:rPr>
              <a:t>Alive</a:t>
            </a:r>
          </a:p>
        </p:txBody>
      </p:sp>
      <p:sp>
        <p:nvSpPr>
          <p:cNvPr id="107523" name="Rectangle 1027"/>
          <p:cNvSpPr>
            <a:spLocks noGrp="1" noChangeArrowheads="1"/>
          </p:cNvSpPr>
          <p:nvPr>
            <p:ph type="title"/>
          </p:nvPr>
        </p:nvSpPr>
        <p:spPr/>
        <p:txBody>
          <a:bodyPr/>
          <a:lstStyle/>
          <a:p>
            <a:r>
              <a:rPr lang="en-US"/>
              <a:t>Thread State Diagram</a:t>
            </a:r>
          </a:p>
        </p:txBody>
      </p:sp>
      <p:sp>
        <p:nvSpPr>
          <p:cNvPr id="107524" name="AutoShape 1028"/>
          <p:cNvSpPr>
            <a:spLocks noChangeArrowheads="1"/>
          </p:cNvSpPr>
          <p:nvPr/>
        </p:nvSpPr>
        <p:spPr bwMode="auto">
          <a:xfrm>
            <a:off x="457200" y="3581400"/>
            <a:ext cx="1447800" cy="685800"/>
          </a:xfrm>
          <a:prstGeom prst="flowChartAlternateProcess">
            <a:avLst/>
          </a:prstGeom>
          <a:solidFill>
            <a:srgbClr val="CCECFF"/>
          </a:solidFill>
          <a:ln w="9525">
            <a:solidFill>
              <a:schemeClr val="tx2"/>
            </a:solidFill>
            <a:miter lim="800000"/>
            <a:headEnd/>
            <a:tailEnd/>
          </a:ln>
          <a:effectLst/>
        </p:spPr>
        <p:txBody>
          <a:bodyPr wrap="none" anchor="ctr"/>
          <a:lstStyle/>
          <a:p>
            <a:r>
              <a:rPr lang="en-US" b="0" u="none">
                <a:solidFill>
                  <a:schemeClr val="tx1"/>
                </a:solidFill>
                <a:latin typeface="Comic Sans MS" pitchFamily="66" charset="0"/>
                <a:cs typeface="Times New Roman (Hebrew)" charset="-79"/>
              </a:rPr>
              <a:t>New Thread</a:t>
            </a:r>
          </a:p>
        </p:txBody>
      </p:sp>
      <p:sp>
        <p:nvSpPr>
          <p:cNvPr id="107525" name="AutoShape 1029"/>
          <p:cNvSpPr>
            <a:spLocks noChangeArrowheads="1"/>
          </p:cNvSpPr>
          <p:nvPr/>
        </p:nvSpPr>
        <p:spPr bwMode="auto">
          <a:xfrm>
            <a:off x="7239000" y="3581400"/>
            <a:ext cx="1447800" cy="685800"/>
          </a:xfrm>
          <a:prstGeom prst="flowChartAlternateProcess">
            <a:avLst/>
          </a:prstGeom>
          <a:solidFill>
            <a:srgbClr val="CCECFF"/>
          </a:solidFill>
          <a:ln w="9525">
            <a:solidFill>
              <a:schemeClr val="tx2"/>
            </a:solidFill>
            <a:miter lim="800000"/>
            <a:headEnd/>
            <a:tailEnd/>
          </a:ln>
          <a:effectLst/>
        </p:spPr>
        <p:txBody>
          <a:bodyPr wrap="none" anchor="ctr"/>
          <a:lstStyle/>
          <a:p>
            <a:r>
              <a:rPr lang="en-US" b="0" u="none">
                <a:solidFill>
                  <a:schemeClr val="tx1"/>
                </a:solidFill>
                <a:latin typeface="Comic Sans MS" pitchFamily="66" charset="0"/>
                <a:cs typeface="Times New Roman (Hebrew)" charset="-79"/>
              </a:rPr>
              <a:t>Dead Thread</a:t>
            </a:r>
          </a:p>
        </p:txBody>
      </p:sp>
      <p:sp>
        <p:nvSpPr>
          <p:cNvPr id="107526" name="AutoShape 1030"/>
          <p:cNvSpPr>
            <a:spLocks noChangeArrowheads="1"/>
          </p:cNvSpPr>
          <p:nvPr/>
        </p:nvSpPr>
        <p:spPr bwMode="auto">
          <a:xfrm rot="16200000">
            <a:off x="3581400" y="2057400"/>
            <a:ext cx="2209800" cy="3124200"/>
          </a:xfrm>
          <a:prstGeom prst="roundRect">
            <a:avLst>
              <a:gd name="adj" fmla="val 16667"/>
            </a:avLst>
          </a:prstGeom>
          <a:solidFill>
            <a:srgbClr val="FFFFCC"/>
          </a:solidFill>
          <a:ln w="9525">
            <a:solidFill>
              <a:schemeClr val="tx2"/>
            </a:solidFill>
            <a:round/>
            <a:headEnd/>
            <a:tailEnd/>
          </a:ln>
          <a:effectLst/>
        </p:spPr>
        <p:txBody>
          <a:bodyPr vert="eaVert" wrap="none" anchorCtr="1"/>
          <a:lstStyle/>
          <a:p>
            <a:r>
              <a:rPr lang="en-US" b="0" u="none">
                <a:solidFill>
                  <a:schemeClr val="tx1"/>
                </a:solidFill>
                <a:latin typeface="Comic Sans MS" pitchFamily="66" charset="0"/>
                <a:cs typeface="Times New Roman (Hebrew)" charset="-79"/>
              </a:rPr>
              <a:t>Running</a:t>
            </a:r>
          </a:p>
        </p:txBody>
      </p:sp>
      <p:sp>
        <p:nvSpPr>
          <p:cNvPr id="107527" name="AutoShape 1031"/>
          <p:cNvSpPr>
            <a:spLocks noChangeArrowheads="1"/>
          </p:cNvSpPr>
          <p:nvPr/>
        </p:nvSpPr>
        <p:spPr bwMode="auto">
          <a:xfrm>
            <a:off x="4191000" y="3581400"/>
            <a:ext cx="1143000" cy="685800"/>
          </a:xfrm>
          <a:prstGeom prst="flowChartAlternateProcess">
            <a:avLst/>
          </a:prstGeom>
          <a:solidFill>
            <a:srgbClr val="CCECFF"/>
          </a:solidFill>
          <a:ln w="9525">
            <a:solidFill>
              <a:schemeClr val="tx2"/>
            </a:solidFill>
            <a:miter lim="800000"/>
            <a:headEnd/>
            <a:tailEnd/>
          </a:ln>
          <a:effectLst/>
        </p:spPr>
        <p:txBody>
          <a:bodyPr wrap="none" anchor="ctr"/>
          <a:lstStyle/>
          <a:p>
            <a:r>
              <a:rPr lang="en-US" b="0" u="none">
                <a:solidFill>
                  <a:schemeClr val="tx1"/>
                </a:solidFill>
                <a:latin typeface="Comic Sans MS" pitchFamily="66" charset="0"/>
                <a:cs typeface="Times New Roman (Hebrew)" charset="-79"/>
              </a:rPr>
              <a:t>Runnable</a:t>
            </a:r>
          </a:p>
        </p:txBody>
      </p:sp>
      <p:sp>
        <p:nvSpPr>
          <p:cNvPr id="107528" name="Text Box 1032"/>
          <p:cNvSpPr txBox="1">
            <a:spLocks noChangeArrowheads="1"/>
          </p:cNvSpPr>
          <p:nvPr/>
        </p:nvSpPr>
        <p:spPr bwMode="auto">
          <a:xfrm>
            <a:off x="381000" y="3048000"/>
            <a:ext cx="3200400" cy="366713"/>
          </a:xfrm>
          <a:prstGeom prst="rect">
            <a:avLst/>
          </a:prstGeom>
          <a:noFill/>
          <a:ln w="9525">
            <a:noFill/>
            <a:miter lim="800000"/>
            <a:headEnd/>
            <a:tailEnd/>
          </a:ln>
          <a:effectLst/>
        </p:spPr>
        <p:txBody>
          <a:bodyPr>
            <a:spAutoFit/>
          </a:bodyPr>
          <a:lstStyle/>
          <a:p>
            <a:pPr algn="l"/>
            <a:r>
              <a:rPr lang="en-US" b="0" u="none">
                <a:solidFill>
                  <a:schemeClr val="tx1"/>
                </a:solidFill>
                <a:latin typeface="Comic Sans MS" pitchFamily="66" charset="0"/>
                <a:cs typeface="Times New Roman (Hebrew)" charset="-79"/>
              </a:rPr>
              <a:t>new ThreadExample();</a:t>
            </a:r>
          </a:p>
        </p:txBody>
      </p:sp>
      <p:sp>
        <p:nvSpPr>
          <p:cNvPr id="107529" name="Text Box 1033"/>
          <p:cNvSpPr txBox="1">
            <a:spLocks noChangeArrowheads="1"/>
          </p:cNvSpPr>
          <p:nvPr/>
        </p:nvSpPr>
        <p:spPr bwMode="auto">
          <a:xfrm>
            <a:off x="6629400" y="4276725"/>
            <a:ext cx="2436813" cy="366713"/>
          </a:xfrm>
          <a:prstGeom prst="rect">
            <a:avLst/>
          </a:prstGeom>
          <a:noFill/>
          <a:ln w="9525">
            <a:noFill/>
            <a:miter lim="800000"/>
            <a:headEnd/>
            <a:tailEnd/>
          </a:ln>
          <a:effectLst/>
        </p:spPr>
        <p:txBody>
          <a:bodyPr wrap="none">
            <a:spAutoFit/>
          </a:bodyPr>
          <a:lstStyle/>
          <a:p>
            <a:pPr algn="l"/>
            <a:r>
              <a:rPr lang="en-US" b="0" u="none">
                <a:solidFill>
                  <a:schemeClr val="tx1"/>
                </a:solidFill>
                <a:latin typeface="Comic Sans MS" pitchFamily="66" charset="0"/>
                <a:cs typeface="Times New Roman (Hebrew)" charset="-79"/>
              </a:rPr>
              <a:t>run() method returns</a:t>
            </a:r>
          </a:p>
        </p:txBody>
      </p:sp>
      <p:sp>
        <p:nvSpPr>
          <p:cNvPr id="107530" name="Text Box 1034"/>
          <p:cNvSpPr txBox="1">
            <a:spLocks noChangeArrowheads="1"/>
          </p:cNvSpPr>
          <p:nvPr/>
        </p:nvSpPr>
        <p:spPr bwMode="auto">
          <a:xfrm>
            <a:off x="4191000" y="3148013"/>
            <a:ext cx="1641475" cy="366712"/>
          </a:xfrm>
          <a:prstGeom prst="rect">
            <a:avLst/>
          </a:prstGeom>
          <a:noFill/>
          <a:ln w="9525">
            <a:noFill/>
            <a:miter lim="800000"/>
            <a:headEnd/>
            <a:tailEnd/>
          </a:ln>
          <a:effectLst/>
        </p:spPr>
        <p:txBody>
          <a:bodyPr wrap="none">
            <a:spAutoFit/>
          </a:bodyPr>
          <a:lstStyle/>
          <a:p>
            <a:pPr algn="l"/>
            <a:r>
              <a:rPr lang="en-US" b="0" u="none">
                <a:solidFill>
                  <a:schemeClr val="tx1"/>
                </a:solidFill>
                <a:latin typeface="Comic Sans MS" pitchFamily="66" charset="0"/>
                <a:cs typeface="Times New Roman (Hebrew)" charset="-79"/>
              </a:rPr>
              <a:t>while (…) { … }</a:t>
            </a:r>
          </a:p>
        </p:txBody>
      </p:sp>
      <p:sp>
        <p:nvSpPr>
          <p:cNvPr id="107531" name="AutoShape 1035"/>
          <p:cNvSpPr>
            <a:spLocks noChangeArrowheads="1"/>
          </p:cNvSpPr>
          <p:nvPr/>
        </p:nvSpPr>
        <p:spPr bwMode="auto">
          <a:xfrm>
            <a:off x="4191000" y="4953000"/>
            <a:ext cx="1143000" cy="685800"/>
          </a:xfrm>
          <a:prstGeom prst="flowChartAlternateProcess">
            <a:avLst/>
          </a:prstGeom>
          <a:solidFill>
            <a:srgbClr val="CCECFF"/>
          </a:solidFill>
          <a:ln w="9525">
            <a:solidFill>
              <a:schemeClr val="tx2"/>
            </a:solidFill>
            <a:miter lim="800000"/>
            <a:headEnd/>
            <a:tailEnd/>
          </a:ln>
          <a:effectLst/>
        </p:spPr>
        <p:txBody>
          <a:bodyPr wrap="none" anchor="ctr"/>
          <a:lstStyle/>
          <a:p>
            <a:r>
              <a:rPr lang="en-US" b="0" u="none">
                <a:solidFill>
                  <a:schemeClr val="tx1"/>
                </a:solidFill>
                <a:latin typeface="Comic Sans MS" pitchFamily="66" charset="0"/>
                <a:cs typeface="Times New Roman (Hebrew)" charset="-79"/>
              </a:rPr>
              <a:t>Blocked</a:t>
            </a:r>
          </a:p>
        </p:txBody>
      </p:sp>
      <p:cxnSp>
        <p:nvCxnSpPr>
          <p:cNvPr id="107532" name="AutoShape 1036"/>
          <p:cNvCxnSpPr>
            <a:cxnSpLocks noChangeShapeType="1"/>
            <a:stCxn id="107524" idx="3"/>
            <a:endCxn id="107527" idx="1"/>
          </p:cNvCxnSpPr>
          <p:nvPr/>
        </p:nvCxnSpPr>
        <p:spPr bwMode="auto">
          <a:xfrm>
            <a:off x="1905000" y="3924300"/>
            <a:ext cx="2286000" cy="0"/>
          </a:xfrm>
          <a:prstGeom prst="straightConnector1">
            <a:avLst/>
          </a:prstGeom>
          <a:noFill/>
          <a:ln w="38100">
            <a:solidFill>
              <a:schemeClr val="tx2"/>
            </a:solidFill>
            <a:round/>
            <a:headEnd/>
            <a:tailEnd type="triangle" w="med" len="med"/>
          </a:ln>
          <a:effectLst/>
        </p:spPr>
      </p:cxnSp>
      <p:cxnSp>
        <p:nvCxnSpPr>
          <p:cNvPr id="107533" name="AutoShape 1037"/>
          <p:cNvCxnSpPr>
            <a:cxnSpLocks noChangeShapeType="1"/>
            <a:stCxn id="107527" idx="3"/>
            <a:endCxn id="107525" idx="1"/>
          </p:cNvCxnSpPr>
          <p:nvPr/>
        </p:nvCxnSpPr>
        <p:spPr bwMode="auto">
          <a:xfrm>
            <a:off x="5334000" y="3924300"/>
            <a:ext cx="1905000" cy="0"/>
          </a:xfrm>
          <a:prstGeom prst="straightConnector1">
            <a:avLst/>
          </a:prstGeom>
          <a:noFill/>
          <a:ln w="38100">
            <a:solidFill>
              <a:schemeClr val="tx2"/>
            </a:solidFill>
            <a:round/>
            <a:headEnd/>
            <a:tailEnd type="triangle" w="med" len="med"/>
          </a:ln>
          <a:effectLst/>
        </p:spPr>
      </p:cxnSp>
      <p:cxnSp>
        <p:nvCxnSpPr>
          <p:cNvPr id="107534" name="AutoShape 1038"/>
          <p:cNvCxnSpPr>
            <a:cxnSpLocks noChangeShapeType="1"/>
            <a:stCxn id="107527" idx="2"/>
            <a:endCxn id="107531" idx="1"/>
          </p:cNvCxnSpPr>
          <p:nvPr/>
        </p:nvCxnSpPr>
        <p:spPr bwMode="auto">
          <a:xfrm rot="5400000">
            <a:off x="3962400" y="4495800"/>
            <a:ext cx="1028700" cy="571500"/>
          </a:xfrm>
          <a:prstGeom prst="curvedConnector4">
            <a:avLst>
              <a:gd name="adj1" fmla="val 33333"/>
              <a:gd name="adj2" fmla="val 140000"/>
            </a:avLst>
          </a:prstGeom>
          <a:noFill/>
          <a:ln w="38100">
            <a:solidFill>
              <a:schemeClr val="tx2"/>
            </a:solidFill>
            <a:round/>
            <a:headEnd type="triangle" w="med" len="med"/>
            <a:tailEnd/>
          </a:ln>
          <a:effectLst/>
        </p:spPr>
      </p:cxnSp>
      <p:cxnSp>
        <p:nvCxnSpPr>
          <p:cNvPr id="107535" name="AutoShape 1039"/>
          <p:cNvCxnSpPr>
            <a:cxnSpLocks noChangeShapeType="1"/>
            <a:stCxn id="107531" idx="3"/>
            <a:endCxn id="107527" idx="2"/>
          </p:cNvCxnSpPr>
          <p:nvPr/>
        </p:nvCxnSpPr>
        <p:spPr bwMode="auto">
          <a:xfrm flipH="1" flipV="1">
            <a:off x="4762500" y="4267200"/>
            <a:ext cx="571500" cy="1028700"/>
          </a:xfrm>
          <a:prstGeom prst="curvedConnector4">
            <a:avLst>
              <a:gd name="adj1" fmla="val -40000"/>
              <a:gd name="adj2" fmla="val 66667"/>
            </a:avLst>
          </a:prstGeom>
          <a:noFill/>
          <a:ln w="38100">
            <a:solidFill>
              <a:schemeClr val="tx2"/>
            </a:solidFill>
            <a:round/>
            <a:headEnd type="triangle" w="med" len="med"/>
            <a:tailEnd/>
          </a:ln>
          <a:effectLst/>
        </p:spPr>
      </p:cxnSp>
      <p:sp>
        <p:nvSpPr>
          <p:cNvPr id="107536" name="Text Box 1040"/>
          <p:cNvSpPr txBox="1">
            <a:spLocks noChangeArrowheads="1"/>
          </p:cNvSpPr>
          <p:nvPr/>
        </p:nvSpPr>
        <p:spPr bwMode="auto">
          <a:xfrm>
            <a:off x="5562600" y="5343525"/>
            <a:ext cx="2314575" cy="1190625"/>
          </a:xfrm>
          <a:prstGeom prst="rect">
            <a:avLst/>
          </a:prstGeom>
          <a:noFill/>
          <a:ln w="9525">
            <a:noFill/>
            <a:miter lim="800000"/>
            <a:headEnd/>
            <a:tailEnd/>
          </a:ln>
          <a:effectLst/>
        </p:spPr>
        <p:txBody>
          <a:bodyPr wrap="none">
            <a:spAutoFit/>
          </a:bodyPr>
          <a:lstStyle/>
          <a:p>
            <a:pPr algn="l"/>
            <a:r>
              <a:rPr lang="en-US" b="0" u="none">
                <a:solidFill>
                  <a:schemeClr val="tx1"/>
                </a:solidFill>
                <a:latin typeface="Comic Sans MS" pitchFamily="66" charset="0"/>
                <a:cs typeface="Times New Roman (Hebrew)" charset="-79"/>
              </a:rPr>
              <a:t>Object.wait()</a:t>
            </a:r>
          </a:p>
          <a:p>
            <a:pPr algn="l"/>
            <a:r>
              <a:rPr lang="en-US" b="0" u="none">
                <a:solidFill>
                  <a:schemeClr val="tx1"/>
                </a:solidFill>
                <a:latin typeface="Comic Sans MS" pitchFamily="66" charset="0"/>
                <a:cs typeface="Times New Roman (Hebrew)" charset="-79"/>
              </a:rPr>
              <a:t>Thread.sleep()</a:t>
            </a:r>
          </a:p>
          <a:p>
            <a:pPr algn="l"/>
            <a:r>
              <a:rPr lang="en-US" b="0" u="none">
                <a:solidFill>
                  <a:schemeClr val="tx1"/>
                </a:solidFill>
                <a:latin typeface="Comic Sans MS" pitchFamily="66" charset="0"/>
                <a:cs typeface="Times New Roman (Hebrew)" charset="-79"/>
              </a:rPr>
              <a:t>blocking IO call</a:t>
            </a:r>
          </a:p>
          <a:p>
            <a:pPr algn="l"/>
            <a:r>
              <a:rPr lang="en-US" b="0" u="none">
                <a:solidFill>
                  <a:schemeClr val="tx1"/>
                </a:solidFill>
                <a:latin typeface="Comic Sans MS" pitchFamily="66" charset="0"/>
                <a:cs typeface="Times New Roman (Hebrew)" charset="-79"/>
              </a:rPr>
              <a:t>waiting on a monitor</a:t>
            </a:r>
          </a:p>
        </p:txBody>
      </p:sp>
      <p:sp>
        <p:nvSpPr>
          <p:cNvPr id="107537" name="Text Box 1041"/>
          <p:cNvSpPr txBox="1">
            <a:spLocks noChangeArrowheads="1"/>
          </p:cNvSpPr>
          <p:nvPr/>
        </p:nvSpPr>
        <p:spPr bwMode="auto">
          <a:xfrm>
            <a:off x="1981200" y="4048125"/>
            <a:ext cx="1758950" cy="366713"/>
          </a:xfrm>
          <a:prstGeom prst="rect">
            <a:avLst/>
          </a:prstGeom>
          <a:noFill/>
          <a:ln w="9525">
            <a:noFill/>
            <a:miter lim="800000"/>
            <a:headEnd/>
            <a:tailEnd/>
          </a:ln>
          <a:effectLst/>
        </p:spPr>
        <p:txBody>
          <a:bodyPr wrap="none">
            <a:spAutoFit/>
          </a:bodyPr>
          <a:lstStyle/>
          <a:p>
            <a:pPr algn="l"/>
            <a:r>
              <a:rPr lang="en-US" b="0" u="none">
                <a:solidFill>
                  <a:schemeClr val="tx1"/>
                </a:solidFill>
                <a:latin typeface="Comic Sans MS" pitchFamily="66" charset="0"/>
                <a:cs typeface="Times New Roman (Hebrew)" charset="-79"/>
              </a:rPr>
              <a:t>thread.start();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7528"/>
                                        </p:tgtEl>
                                        <p:attrNameLst>
                                          <p:attrName>style.visibility</p:attrName>
                                        </p:attrNameLst>
                                      </p:cBhvr>
                                      <p:to>
                                        <p:strVal val="visible"/>
                                      </p:to>
                                    </p:set>
                                    <p:animEffect transition="in" filter="dissolve">
                                      <p:cBhvr>
                                        <p:cTn id="7" dur="500"/>
                                        <p:tgtEl>
                                          <p:spTgt spid="10752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7524"/>
                                        </p:tgtEl>
                                        <p:attrNameLst>
                                          <p:attrName>style.visibility</p:attrName>
                                        </p:attrNameLst>
                                      </p:cBhvr>
                                      <p:to>
                                        <p:strVal val="visible"/>
                                      </p:to>
                                    </p:set>
                                    <p:animEffect transition="in" filter="dissolve">
                                      <p:cBhvr>
                                        <p:cTn id="11" dur="500"/>
                                        <p:tgtEl>
                                          <p:spTgt spid="10752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07537"/>
                                        </p:tgtEl>
                                        <p:attrNameLst>
                                          <p:attrName>style.visibility</p:attrName>
                                        </p:attrNameLst>
                                      </p:cBhvr>
                                      <p:to>
                                        <p:strVal val="visible"/>
                                      </p:to>
                                    </p:set>
                                    <p:animEffect transition="in" filter="dissolve">
                                      <p:cBhvr>
                                        <p:cTn id="16" dur="500"/>
                                        <p:tgtEl>
                                          <p:spTgt spid="10753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07532"/>
                                        </p:tgtEl>
                                        <p:attrNameLst>
                                          <p:attrName>style.visibility</p:attrName>
                                        </p:attrNameLst>
                                      </p:cBhvr>
                                      <p:to>
                                        <p:strVal val="visible"/>
                                      </p:to>
                                    </p:set>
                                    <p:animEffect transition="in" filter="wipe(left)">
                                      <p:cBhvr>
                                        <p:cTn id="20" dur="500"/>
                                        <p:tgtEl>
                                          <p:spTgt spid="10753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07530"/>
                                        </p:tgtEl>
                                        <p:attrNameLst>
                                          <p:attrName>style.visibility</p:attrName>
                                        </p:attrNameLst>
                                      </p:cBhvr>
                                      <p:to>
                                        <p:strVal val="visible"/>
                                      </p:to>
                                    </p:set>
                                    <p:animEffect transition="in" filter="dissolve">
                                      <p:cBhvr>
                                        <p:cTn id="25" dur="500"/>
                                        <p:tgtEl>
                                          <p:spTgt spid="107530"/>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107527"/>
                                        </p:tgtEl>
                                        <p:attrNameLst>
                                          <p:attrName>style.visibility</p:attrName>
                                        </p:attrNameLst>
                                      </p:cBhvr>
                                      <p:to>
                                        <p:strVal val="visible"/>
                                      </p:to>
                                    </p:set>
                                    <p:animEffect transition="in" filter="dissolve">
                                      <p:cBhvr>
                                        <p:cTn id="29" dur="500"/>
                                        <p:tgtEl>
                                          <p:spTgt spid="10752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07535"/>
                                        </p:tgtEl>
                                        <p:attrNameLst>
                                          <p:attrName>style.visibility</p:attrName>
                                        </p:attrNameLst>
                                      </p:cBhvr>
                                      <p:to>
                                        <p:strVal val="visible"/>
                                      </p:to>
                                    </p:set>
                                    <p:animEffect transition="in" filter="wipe(up)">
                                      <p:cBhvr>
                                        <p:cTn id="34" dur="500"/>
                                        <p:tgtEl>
                                          <p:spTgt spid="107535"/>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10753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07531"/>
                                        </p:tgtEl>
                                        <p:attrNameLst>
                                          <p:attrName>style.visibility</p:attrName>
                                        </p:attrNameLst>
                                      </p:cBhvr>
                                      <p:to>
                                        <p:strVal val="visible"/>
                                      </p:to>
                                    </p:set>
                                    <p:animEffect transition="in" filter="dissolve">
                                      <p:cBhvr>
                                        <p:cTn id="42" dur="500"/>
                                        <p:tgtEl>
                                          <p:spTgt spid="1075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07534"/>
                                        </p:tgtEl>
                                        <p:attrNameLst>
                                          <p:attrName>style.visibility</p:attrName>
                                        </p:attrNameLst>
                                      </p:cBhvr>
                                      <p:to>
                                        <p:strVal val="visible"/>
                                      </p:to>
                                    </p:set>
                                    <p:animEffect transition="in" filter="wipe(down)">
                                      <p:cBhvr>
                                        <p:cTn id="47" dur="500"/>
                                        <p:tgtEl>
                                          <p:spTgt spid="10753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0752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07522"/>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07533"/>
                                        </p:tgtEl>
                                        <p:attrNameLst>
                                          <p:attrName>style.visibility</p:attrName>
                                        </p:attrNameLst>
                                      </p:cBhvr>
                                      <p:to>
                                        <p:strVal val="visible"/>
                                      </p:to>
                                    </p:set>
                                    <p:animEffect transition="in" filter="wipe(left)">
                                      <p:cBhvr>
                                        <p:cTn id="60" dur="500"/>
                                        <p:tgtEl>
                                          <p:spTgt spid="107533"/>
                                        </p:tgtEl>
                                      </p:cBhvr>
                                    </p:animEffect>
                                  </p:childTnLst>
                                </p:cTn>
                              </p:par>
                            </p:childTnLst>
                          </p:cTn>
                        </p:par>
                        <p:par>
                          <p:cTn id="61" fill="hold">
                            <p:stCondLst>
                              <p:cond delay="500"/>
                            </p:stCondLst>
                            <p:childTnLst>
                              <p:par>
                                <p:cTn id="62" presetID="9" presetClass="entr" presetSubtype="0" fill="hold" grpId="0" nodeType="afterEffect">
                                  <p:stCondLst>
                                    <p:cond delay="0"/>
                                  </p:stCondLst>
                                  <p:childTnLst>
                                    <p:set>
                                      <p:cBhvr>
                                        <p:cTn id="63" dur="1" fill="hold">
                                          <p:stCondLst>
                                            <p:cond delay="0"/>
                                          </p:stCondLst>
                                        </p:cTn>
                                        <p:tgtEl>
                                          <p:spTgt spid="107529"/>
                                        </p:tgtEl>
                                        <p:attrNameLst>
                                          <p:attrName>style.visibility</p:attrName>
                                        </p:attrNameLst>
                                      </p:cBhvr>
                                      <p:to>
                                        <p:strVal val="visible"/>
                                      </p:to>
                                    </p:set>
                                    <p:animEffect transition="in" filter="dissolve">
                                      <p:cBhvr>
                                        <p:cTn id="64" dur="500"/>
                                        <p:tgtEl>
                                          <p:spTgt spid="10752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107525"/>
                                        </p:tgtEl>
                                        <p:attrNameLst>
                                          <p:attrName>style.visibility</p:attrName>
                                        </p:attrNameLst>
                                      </p:cBhvr>
                                      <p:to>
                                        <p:strVal val="visible"/>
                                      </p:to>
                                    </p:set>
                                    <p:animEffect transition="in" filter="dissolve">
                                      <p:cBhvr>
                                        <p:cTn id="69" dur="500"/>
                                        <p:tgtEl>
                                          <p:spTgt spid="107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animBg="1" autoUpdateAnimBg="0"/>
      <p:bldP spid="107524" grpId="0" animBg="1" autoUpdateAnimBg="0"/>
      <p:bldP spid="107525" grpId="0" animBg="1" autoUpdateAnimBg="0"/>
      <p:bldP spid="107526" grpId="0" animBg="1" autoUpdateAnimBg="0"/>
      <p:bldP spid="107527" grpId="0" animBg="1" autoUpdateAnimBg="0"/>
      <p:bldP spid="107528" grpId="0" autoUpdateAnimBg="0"/>
      <p:bldP spid="107529" grpId="0" autoUpdateAnimBg="0"/>
      <p:bldP spid="107530" grpId="0" autoUpdateAnimBg="0"/>
      <p:bldP spid="107531" grpId="0" animBg="1" autoUpdateAnimBg="0"/>
      <p:bldP spid="107536" grpId="0" autoUpdateAnimBg="0"/>
      <p:bldP spid="107537" grpId="0" autoUpdateAnimBg="0"/>
    </p:bldLst>
  </p:timing>
</p:sld>
</file>

<file path=ppt/slides/slide1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C839164-74A9-4402-9BBC-C355916F0C19}" type="slidenum">
              <a:rPr lang="en-US"/>
              <a:pPr/>
              <a:t>177</a:t>
            </a:fld>
            <a:endParaRPr lang="en-US"/>
          </a:p>
        </p:txBody>
      </p:sp>
      <p:sp>
        <p:nvSpPr>
          <p:cNvPr id="19458" name="Rectangle 2"/>
          <p:cNvSpPr>
            <a:spLocks noGrp="1" noChangeArrowheads="1"/>
          </p:cNvSpPr>
          <p:nvPr>
            <p:ph type="title"/>
          </p:nvPr>
        </p:nvSpPr>
        <p:spPr>
          <a:xfrm>
            <a:off x="457200" y="533400"/>
            <a:ext cx="8229600" cy="819912"/>
          </a:xfrm>
        </p:spPr>
        <p:txBody>
          <a:bodyPr/>
          <a:lstStyle/>
          <a:p>
            <a:r>
              <a:rPr lang="en-US" dirty="0"/>
              <a:t>Scheduling</a:t>
            </a:r>
          </a:p>
        </p:txBody>
      </p:sp>
      <p:sp>
        <p:nvSpPr>
          <p:cNvPr id="19459" name="Rectangle 3"/>
          <p:cNvSpPr>
            <a:spLocks noGrp="1" noChangeArrowheads="1"/>
          </p:cNvSpPr>
          <p:nvPr>
            <p:ph type="body" idx="1"/>
          </p:nvPr>
        </p:nvSpPr>
        <p:spPr>
          <a:xfrm>
            <a:off x="457200" y="1600200"/>
            <a:ext cx="8229600" cy="5257800"/>
          </a:xfrm>
        </p:spPr>
        <p:txBody>
          <a:bodyPr>
            <a:normAutofit lnSpcReduction="10000"/>
          </a:bodyPr>
          <a:lstStyle/>
          <a:p>
            <a:r>
              <a:rPr lang="en-US" dirty="0">
                <a:cs typeface="Times New Roman" pitchFamily="18" charset="0"/>
              </a:rPr>
              <a:t>Thread </a:t>
            </a:r>
            <a:r>
              <a:rPr lang="en-US" dirty="0">
                <a:solidFill>
                  <a:schemeClr val="tx1">
                    <a:lumMod val="95000"/>
                    <a:lumOff val="5000"/>
                  </a:schemeClr>
                </a:solidFill>
                <a:cs typeface="Times New Roman" pitchFamily="18" charset="0"/>
              </a:rPr>
              <a:t>scheduling</a:t>
            </a:r>
            <a:r>
              <a:rPr lang="en-US" dirty="0">
                <a:cs typeface="Times New Roman" pitchFamily="18" charset="0"/>
              </a:rPr>
              <a:t> is the mechanism used to determine how </a:t>
            </a:r>
            <a:r>
              <a:rPr lang="en-US" dirty="0" err="1">
                <a:cs typeface="Times New Roman" pitchFamily="18" charset="0"/>
              </a:rPr>
              <a:t>runnable</a:t>
            </a:r>
            <a:r>
              <a:rPr lang="en-US" dirty="0">
                <a:cs typeface="Times New Roman" pitchFamily="18" charset="0"/>
              </a:rPr>
              <a:t> threads are allocated CPU </a:t>
            </a:r>
            <a:r>
              <a:rPr lang="en-US" dirty="0" smtClean="0">
                <a:cs typeface="Times New Roman" pitchFamily="18" charset="0"/>
              </a:rPr>
              <a:t>time.</a:t>
            </a:r>
            <a:endParaRPr lang="en-US" dirty="0">
              <a:cs typeface="Times New Roman" pitchFamily="18" charset="0"/>
            </a:endParaRPr>
          </a:p>
          <a:p>
            <a:r>
              <a:rPr lang="en-US" dirty="0">
                <a:cs typeface="Times New Roman" pitchFamily="18" charset="0"/>
              </a:rPr>
              <a:t>A thread-scheduling mechanism is either </a:t>
            </a:r>
            <a:r>
              <a:rPr lang="en-US" dirty="0">
                <a:solidFill>
                  <a:schemeClr val="tx1">
                    <a:lumMod val="95000"/>
                    <a:lumOff val="5000"/>
                  </a:schemeClr>
                </a:solidFill>
                <a:cs typeface="Times New Roman" pitchFamily="18" charset="0"/>
              </a:rPr>
              <a:t>preemptive </a:t>
            </a:r>
            <a:r>
              <a:rPr lang="en-US" dirty="0">
                <a:cs typeface="Times New Roman" pitchFamily="18" charset="0"/>
              </a:rPr>
              <a:t>or </a:t>
            </a:r>
            <a:r>
              <a:rPr lang="en-US" dirty="0" err="1" smtClean="0">
                <a:solidFill>
                  <a:schemeClr val="tx1">
                    <a:lumMod val="95000"/>
                    <a:lumOff val="5000"/>
                  </a:schemeClr>
                </a:solidFill>
                <a:cs typeface="Times New Roman" pitchFamily="18" charset="0"/>
              </a:rPr>
              <a:t>nonpreemptive</a:t>
            </a:r>
            <a:r>
              <a:rPr lang="en-US" dirty="0" smtClean="0">
                <a:solidFill>
                  <a:schemeClr val="tx1">
                    <a:lumMod val="95000"/>
                    <a:lumOff val="5000"/>
                  </a:schemeClr>
                </a:solidFill>
                <a:cs typeface="Times New Roman" pitchFamily="18" charset="0"/>
              </a:rPr>
              <a:t>.</a:t>
            </a:r>
          </a:p>
          <a:p>
            <a:r>
              <a:rPr lang="en-US" sz="2400" dirty="0" smtClean="0">
                <a:solidFill>
                  <a:schemeClr val="tx1">
                    <a:lumMod val="95000"/>
                    <a:lumOff val="5000"/>
                  </a:schemeClr>
                </a:solidFill>
                <a:cs typeface="Times New Roman" pitchFamily="18" charset="0"/>
              </a:rPr>
              <a:t>Preemptive scheduling </a:t>
            </a:r>
            <a:r>
              <a:rPr lang="en-US" sz="2400" dirty="0" smtClean="0">
                <a:cs typeface="Times New Roman" pitchFamily="18" charset="0"/>
              </a:rPr>
              <a:t>– the thread scheduler preempts (pauses) a running thread to allow different threads to execute</a:t>
            </a:r>
          </a:p>
          <a:p>
            <a:r>
              <a:rPr lang="en-US" sz="2400" dirty="0" err="1" smtClean="0">
                <a:solidFill>
                  <a:schemeClr val="tx1">
                    <a:lumMod val="95000"/>
                    <a:lumOff val="5000"/>
                  </a:schemeClr>
                </a:solidFill>
                <a:cs typeface="Times New Roman" pitchFamily="18" charset="0"/>
              </a:rPr>
              <a:t>Nonpreemptive</a:t>
            </a:r>
            <a:r>
              <a:rPr lang="en-US" sz="2400" dirty="0" smtClean="0">
                <a:solidFill>
                  <a:schemeClr val="tx1">
                    <a:lumMod val="95000"/>
                    <a:lumOff val="5000"/>
                  </a:schemeClr>
                </a:solidFill>
                <a:cs typeface="Times New Roman" pitchFamily="18" charset="0"/>
              </a:rPr>
              <a:t> scheduling </a:t>
            </a:r>
            <a:r>
              <a:rPr lang="en-US" sz="2400" dirty="0" smtClean="0">
                <a:cs typeface="Times New Roman" pitchFamily="18" charset="0"/>
              </a:rPr>
              <a:t>– the scheduler never interrupts a running thread.</a:t>
            </a:r>
          </a:p>
          <a:p>
            <a:r>
              <a:rPr lang="en-US" sz="2400" dirty="0" smtClean="0">
                <a:cs typeface="Times New Roman" pitchFamily="18" charset="0"/>
              </a:rPr>
              <a:t>The </a:t>
            </a:r>
            <a:r>
              <a:rPr lang="en-US" sz="2400" dirty="0" err="1" smtClean="0">
                <a:solidFill>
                  <a:schemeClr val="tx1">
                    <a:lumMod val="95000"/>
                    <a:lumOff val="5000"/>
                  </a:schemeClr>
                </a:solidFill>
                <a:cs typeface="Times New Roman" pitchFamily="18" charset="0"/>
              </a:rPr>
              <a:t>nonpreemptive</a:t>
            </a:r>
            <a:r>
              <a:rPr lang="en-US" sz="2400" dirty="0" smtClean="0">
                <a:solidFill>
                  <a:schemeClr val="tx1">
                    <a:lumMod val="95000"/>
                    <a:lumOff val="5000"/>
                  </a:schemeClr>
                </a:solidFill>
                <a:cs typeface="Times New Roman" pitchFamily="18" charset="0"/>
              </a:rPr>
              <a:t> scheduler </a:t>
            </a:r>
            <a:r>
              <a:rPr lang="en-US" sz="2400" dirty="0" smtClean="0">
                <a:cs typeface="Times New Roman" pitchFamily="18" charset="0"/>
              </a:rPr>
              <a:t>relies on the running thread to yield control of the CPU so that other threads may execute.</a:t>
            </a:r>
          </a:p>
          <a:p>
            <a:endParaRPr lang="en-US" dirty="0">
              <a:solidFill>
                <a:schemeClr val="tx1">
                  <a:lumMod val="95000"/>
                  <a:lumOff val="5000"/>
                </a:schemeClr>
              </a:solidFill>
              <a:cs typeface="Times New Roman" pitchFamily="18" charset="0"/>
            </a:endParaRPr>
          </a:p>
          <a:p>
            <a:pPr lvl="1"/>
            <a:endParaRPr lang="en-US" dirty="0">
              <a:solidFill>
                <a:schemeClr val="tx2"/>
              </a:solidFill>
              <a:cs typeface="Times New Roman" pitchFamily="18" charset="0"/>
            </a:endParaRPr>
          </a:p>
          <a:p>
            <a:endParaRPr lang="en-US"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9459">
                                            <p:txEl>
                                              <p:pRg st="0" end="0"/>
                                            </p:txEl>
                                          </p:spTgt>
                                        </p:tgtEl>
                                        <p:attrNameLst>
                                          <p:attrName>ppt_c</p:attrName>
                                        </p:attrNameLst>
                                      </p:cBhvr>
                                      <p:to>
                                        <a:schemeClr val="accent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5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9459">
                                            <p:txEl>
                                              <p:pRg st="1" end="1"/>
                                            </p:txEl>
                                          </p:spTgt>
                                        </p:tgtEl>
                                        <p:attrNameLst>
                                          <p:attrName>ppt_c</p:attrName>
                                        </p:attrNameLst>
                                      </p:cBhvr>
                                      <p:to>
                                        <a:schemeClr val="accent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45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9459">
                                            <p:txEl>
                                              <p:pRg st="2" end="2"/>
                                            </p:txEl>
                                          </p:spTgt>
                                        </p:tgtEl>
                                        <p:attrNameLst>
                                          <p:attrName>ppt_c</p:attrName>
                                        </p:attrNameLst>
                                      </p:cBhvr>
                                      <p:to>
                                        <a:schemeClr val="accent1"/>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45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9459">
                                            <p:txEl>
                                              <p:pRg st="3" end="3"/>
                                            </p:txEl>
                                          </p:spTgt>
                                        </p:tgtEl>
                                        <p:attrNameLst>
                                          <p:attrName>ppt_c</p:attrName>
                                        </p:attrNameLst>
                                      </p:cBhvr>
                                      <p:to>
                                        <a:schemeClr val="accent1"/>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459">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9459">
                                            <p:txEl>
                                              <p:pRg st="4" end="4"/>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bldLvl="5" autoUpdateAnimBg="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1DFED07-EF51-42BE-9A0B-361463E882A2}" type="slidenum">
              <a:rPr lang="en-US"/>
              <a:pPr/>
              <a:t>178</a:t>
            </a:fld>
            <a:endParaRPr lang="en-US"/>
          </a:p>
        </p:txBody>
      </p:sp>
      <p:sp>
        <p:nvSpPr>
          <p:cNvPr id="22530" name="Rectangle 2"/>
          <p:cNvSpPr>
            <a:spLocks noGrp="1" noChangeArrowheads="1"/>
          </p:cNvSpPr>
          <p:nvPr>
            <p:ph type="title"/>
          </p:nvPr>
        </p:nvSpPr>
        <p:spPr/>
        <p:txBody>
          <a:bodyPr/>
          <a:lstStyle/>
          <a:p>
            <a:r>
              <a:rPr lang="en-US"/>
              <a:t>Starvation</a:t>
            </a:r>
          </a:p>
        </p:txBody>
      </p:sp>
      <p:sp>
        <p:nvSpPr>
          <p:cNvPr id="22531" name="Rectangle 3"/>
          <p:cNvSpPr>
            <a:spLocks noGrp="1" noChangeArrowheads="1"/>
          </p:cNvSpPr>
          <p:nvPr>
            <p:ph type="body" idx="1"/>
          </p:nvPr>
        </p:nvSpPr>
        <p:spPr/>
        <p:txBody>
          <a:bodyPr/>
          <a:lstStyle/>
          <a:p>
            <a:r>
              <a:rPr lang="en-US" dirty="0"/>
              <a:t>A </a:t>
            </a:r>
            <a:r>
              <a:rPr lang="en-US" dirty="0" err="1"/>
              <a:t>nonpreemptive</a:t>
            </a:r>
            <a:r>
              <a:rPr lang="en-US" dirty="0"/>
              <a:t> scheduler may cause </a:t>
            </a:r>
            <a:r>
              <a:rPr lang="en-US" dirty="0">
                <a:solidFill>
                  <a:schemeClr val="tx1">
                    <a:lumMod val="95000"/>
                    <a:lumOff val="5000"/>
                  </a:schemeClr>
                </a:solidFill>
              </a:rPr>
              <a:t>starvation </a:t>
            </a:r>
            <a:r>
              <a:rPr lang="en-US" dirty="0"/>
              <a:t>(</a:t>
            </a:r>
            <a:r>
              <a:rPr lang="en-US" dirty="0" err="1"/>
              <a:t>runnable</a:t>
            </a:r>
            <a:r>
              <a:rPr lang="en-US" dirty="0"/>
              <a:t> threads, ready to be executed, wait to be executed in the CPU a very long time, maybe even forever)</a:t>
            </a:r>
          </a:p>
          <a:p>
            <a:r>
              <a:rPr lang="en-US" dirty="0"/>
              <a:t>Sometimes, starvation is also called a </a:t>
            </a:r>
            <a:r>
              <a:rPr lang="en-US" dirty="0" err="1">
                <a:solidFill>
                  <a:schemeClr val="tx1">
                    <a:lumMod val="95000"/>
                    <a:lumOff val="5000"/>
                  </a:schemeClr>
                </a:solidFill>
              </a:rPr>
              <a:t>livelock</a:t>
            </a:r>
            <a:endParaRPr lang="en-US" dirty="0">
              <a:solidFill>
                <a:schemeClr val="tx1">
                  <a:lumMod val="95000"/>
                  <a:lumOff val="5000"/>
                </a:schemeClr>
              </a:solidFill>
            </a:endParaRPr>
          </a:p>
          <a:p>
            <a:pPr>
              <a:buFontTx/>
              <a:buNone/>
            </a:pPr>
            <a:endParaRPr lang="en-US" dirty="0">
              <a:solidFill>
                <a:schemeClr val="tx2"/>
              </a:solidFill>
            </a:endParaRP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C45F69F-77FD-4123-A955-B46B549A65DB}" type="slidenum">
              <a:rPr lang="en-US"/>
              <a:pPr/>
              <a:t>179</a:t>
            </a:fld>
            <a:endParaRPr lang="en-US"/>
          </a:p>
        </p:txBody>
      </p:sp>
      <p:sp>
        <p:nvSpPr>
          <p:cNvPr id="23554" name="Rectangle 2"/>
          <p:cNvSpPr>
            <a:spLocks noGrp="1" noChangeArrowheads="1"/>
          </p:cNvSpPr>
          <p:nvPr>
            <p:ph type="title"/>
          </p:nvPr>
        </p:nvSpPr>
        <p:spPr>
          <a:xfrm>
            <a:off x="457200" y="704088"/>
            <a:ext cx="8229600" cy="667512"/>
          </a:xfrm>
        </p:spPr>
        <p:txBody>
          <a:bodyPr>
            <a:normAutofit fontScale="90000"/>
          </a:bodyPr>
          <a:lstStyle/>
          <a:p>
            <a:r>
              <a:rPr lang="en-US" dirty="0"/>
              <a:t>Time-Sliced Scheduling </a:t>
            </a:r>
          </a:p>
        </p:txBody>
      </p:sp>
      <p:sp>
        <p:nvSpPr>
          <p:cNvPr id="23555" name="Rectangle 3"/>
          <p:cNvSpPr>
            <a:spLocks noGrp="1" noChangeArrowheads="1"/>
          </p:cNvSpPr>
          <p:nvPr>
            <p:ph type="body" idx="1"/>
          </p:nvPr>
        </p:nvSpPr>
        <p:spPr>
          <a:xfrm>
            <a:off x="304800" y="1447800"/>
            <a:ext cx="8458200" cy="4876800"/>
          </a:xfrm>
        </p:spPr>
        <p:txBody>
          <a:bodyPr/>
          <a:lstStyle/>
          <a:p>
            <a:pPr>
              <a:lnSpc>
                <a:spcPct val="120000"/>
              </a:lnSpc>
            </a:pPr>
            <a:r>
              <a:rPr lang="en-US" sz="2800" dirty="0">
                <a:solidFill>
                  <a:schemeClr val="tx1">
                    <a:lumMod val="95000"/>
                    <a:lumOff val="5000"/>
                  </a:schemeClr>
                </a:solidFill>
                <a:cs typeface="Times New Roman" pitchFamily="18" charset="0"/>
              </a:rPr>
              <a:t>Time-sliced scheduling </a:t>
            </a:r>
          </a:p>
          <a:p>
            <a:pPr lvl="1">
              <a:lnSpc>
                <a:spcPct val="120000"/>
              </a:lnSpc>
            </a:pPr>
            <a:r>
              <a:rPr lang="en-US" sz="2400" dirty="0">
                <a:cs typeface="Times New Roman" pitchFamily="18" charset="0"/>
              </a:rPr>
              <a:t>the scheduler allocates a period of time that each thread can use the CPU</a:t>
            </a:r>
          </a:p>
          <a:p>
            <a:pPr lvl="1">
              <a:lnSpc>
                <a:spcPct val="120000"/>
              </a:lnSpc>
            </a:pPr>
            <a:r>
              <a:rPr lang="en-US" sz="2400" dirty="0">
                <a:cs typeface="Times New Roman" pitchFamily="18" charset="0"/>
              </a:rPr>
              <a:t>when that amount of time has elapsed, the scheduler preempts the thread and switches to a different thread</a:t>
            </a:r>
          </a:p>
          <a:p>
            <a:pPr>
              <a:lnSpc>
                <a:spcPct val="120000"/>
              </a:lnSpc>
            </a:pPr>
            <a:r>
              <a:rPr lang="en-US" sz="2800" dirty="0" err="1">
                <a:solidFill>
                  <a:schemeClr val="tx1">
                    <a:lumMod val="95000"/>
                    <a:lumOff val="5000"/>
                  </a:schemeClr>
                </a:solidFill>
                <a:cs typeface="Times New Roman" pitchFamily="18" charset="0"/>
              </a:rPr>
              <a:t>Nontime</a:t>
            </a:r>
            <a:r>
              <a:rPr lang="en-US" sz="2800" dirty="0">
                <a:solidFill>
                  <a:schemeClr val="tx1">
                    <a:lumMod val="95000"/>
                    <a:lumOff val="5000"/>
                  </a:schemeClr>
                </a:solidFill>
                <a:cs typeface="Times New Roman" pitchFamily="18" charset="0"/>
              </a:rPr>
              <a:t>-sliced scheduler </a:t>
            </a:r>
          </a:p>
          <a:p>
            <a:pPr lvl="1">
              <a:lnSpc>
                <a:spcPct val="120000"/>
              </a:lnSpc>
            </a:pPr>
            <a:r>
              <a:rPr lang="en-US" sz="2400" dirty="0">
                <a:cs typeface="Times New Roman" pitchFamily="18" charset="0"/>
              </a:rPr>
              <a:t>the scheduler does not use elapsed time to determine when to preempt a thread</a:t>
            </a:r>
          </a:p>
          <a:p>
            <a:pPr lvl="1">
              <a:lnSpc>
                <a:spcPct val="120000"/>
              </a:lnSpc>
            </a:pPr>
            <a:r>
              <a:rPr lang="en-US" sz="2400" dirty="0">
                <a:cs typeface="Times New Roman" pitchFamily="18" charset="0"/>
              </a:rPr>
              <a:t> it uses other criteria such as priority or I/O</a:t>
            </a:r>
            <a:r>
              <a:rPr lang="en-US" sz="2400" dirty="0"/>
              <a:t> status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35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35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5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35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35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pPr algn="ctr"/>
            <a:r>
              <a:rPr lang="en-US" dirty="0" smtClean="0"/>
              <a:t/>
            </a:r>
            <a:br>
              <a:rPr lang="en-US" dirty="0" smtClean="0"/>
            </a:br>
            <a:r>
              <a:rPr lang="en-US" sz="4000" b="1" dirty="0" smtClean="0"/>
              <a:t>Different ways of creating object in java</a:t>
            </a:r>
            <a:r>
              <a:rPr lang="en-US" b="1" dirty="0" smtClean="0"/>
              <a:t/>
            </a:r>
            <a:br>
              <a:rPr lang="en-US" b="1" dirty="0" smtClean="0"/>
            </a:br>
            <a:endParaRPr lang="en-US" dirty="0"/>
          </a:p>
        </p:txBody>
      </p:sp>
      <p:sp>
        <p:nvSpPr>
          <p:cNvPr id="3" name="Content Placeholder 2"/>
          <p:cNvSpPr>
            <a:spLocks noGrp="1"/>
          </p:cNvSpPr>
          <p:nvPr>
            <p:ph idx="1"/>
          </p:nvPr>
        </p:nvSpPr>
        <p:spPr>
          <a:xfrm>
            <a:off x="0" y="1295400"/>
            <a:ext cx="9144000" cy="5029200"/>
          </a:xfrm>
        </p:spPr>
        <p:txBody>
          <a:bodyPr>
            <a:normAutofit/>
          </a:bodyPr>
          <a:lstStyle/>
          <a:p>
            <a:r>
              <a:rPr lang="en-US" b="1" u="sng" dirty="0" smtClean="0"/>
              <a:t>Using new keyword :-</a:t>
            </a:r>
            <a:endParaRPr lang="en-US" u="sng" dirty="0" smtClean="0"/>
          </a:p>
          <a:p>
            <a:r>
              <a:rPr lang="en-US" dirty="0" smtClean="0"/>
              <a:t>This is the most common way to create an object in java.</a:t>
            </a:r>
          </a:p>
          <a:p>
            <a:r>
              <a:rPr lang="en-US" dirty="0" smtClean="0"/>
              <a:t>Car  </a:t>
            </a:r>
            <a:r>
              <a:rPr lang="en-US" dirty="0" err="1" smtClean="0"/>
              <a:t>car</a:t>
            </a:r>
            <a:r>
              <a:rPr lang="en-US" dirty="0" smtClean="0"/>
              <a:t> = new Car();</a:t>
            </a:r>
          </a:p>
          <a:p>
            <a:pPr>
              <a:buNone/>
            </a:pPr>
            <a:endParaRPr lang="en-US" dirty="0" smtClean="0"/>
          </a:p>
          <a:p>
            <a:r>
              <a:rPr lang="en-US" b="1" u="sng" dirty="0" smtClean="0"/>
              <a:t>Using </a:t>
            </a:r>
            <a:r>
              <a:rPr lang="en-US" b="1" u="sng" dirty="0" err="1" smtClean="0"/>
              <a:t>Class.forName</a:t>
            </a:r>
            <a:r>
              <a:rPr lang="en-US" b="1" u="sng" dirty="0" smtClean="0"/>
              <a:t>():-</a:t>
            </a:r>
            <a:endParaRPr lang="en-US" u="sng" dirty="0" smtClean="0"/>
          </a:p>
          <a:p>
            <a:r>
              <a:rPr lang="en-US" dirty="0" smtClean="0"/>
              <a:t>If we know the name of the class &amp; if it has a public default constructor we can create an object in this way. It is also known as reflection.</a:t>
            </a:r>
            <a:r>
              <a:rPr lang="en-US" b="1" dirty="0" smtClean="0"/>
              <a:t> </a:t>
            </a:r>
            <a:endParaRPr lang="en-US" dirty="0" smtClean="0"/>
          </a:p>
          <a:p>
            <a:r>
              <a:rPr lang="en-US" dirty="0" smtClean="0"/>
              <a:t>Car </a:t>
            </a:r>
            <a:r>
              <a:rPr lang="en-US" dirty="0" err="1" smtClean="0"/>
              <a:t>car</a:t>
            </a:r>
            <a:r>
              <a:rPr lang="en-US" dirty="0" smtClean="0"/>
              <a:t> =(Car)</a:t>
            </a:r>
            <a:r>
              <a:rPr lang="en-US" dirty="0" err="1" smtClean="0"/>
              <a:t>Class.forName</a:t>
            </a:r>
            <a:r>
              <a:rPr lang="en-US" dirty="0" smtClean="0"/>
              <a:t>(“com.abc. Car”).</a:t>
            </a:r>
            <a:r>
              <a:rPr lang="en-US" dirty="0" err="1" smtClean="0"/>
              <a:t>newInstance</a:t>
            </a:r>
            <a:r>
              <a:rPr lang="en-US" dirty="0" smtClean="0"/>
              <a:t>();</a:t>
            </a:r>
          </a:p>
          <a:p>
            <a:endParaRPr lang="en-US" dirty="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dirty="0" smtClean="0"/>
              <a:t>Java Scheduling</a:t>
            </a:r>
            <a:endParaRPr lang="en-US" dirty="0"/>
          </a:p>
        </p:txBody>
      </p:sp>
      <p:sp>
        <p:nvSpPr>
          <p:cNvPr id="3" name="Content Placeholder 2"/>
          <p:cNvSpPr>
            <a:spLocks noGrp="1"/>
          </p:cNvSpPr>
          <p:nvPr>
            <p:ph idx="1"/>
          </p:nvPr>
        </p:nvSpPr>
        <p:spPr>
          <a:xfrm>
            <a:off x="457200" y="914400"/>
            <a:ext cx="8229600" cy="5715000"/>
          </a:xfrm>
        </p:spPr>
        <p:txBody>
          <a:bodyPr>
            <a:normAutofit fontScale="85000" lnSpcReduction="10000"/>
          </a:bodyPr>
          <a:lstStyle/>
          <a:p>
            <a:r>
              <a:rPr lang="en-US" dirty="0" smtClean="0"/>
              <a:t>Execution of multiple threads in some order on a single CPU system is called </a:t>
            </a:r>
            <a:r>
              <a:rPr lang="en-US" b="1" dirty="0" smtClean="0"/>
              <a:t>scheduling</a:t>
            </a:r>
            <a:r>
              <a:rPr lang="en-US" dirty="0" smtClean="0"/>
              <a:t> .</a:t>
            </a:r>
          </a:p>
          <a:p>
            <a:r>
              <a:rPr lang="en-US" dirty="0" smtClean="0"/>
              <a:t>Java uses </a:t>
            </a:r>
            <a:r>
              <a:rPr lang="en-US" b="1" dirty="0" smtClean="0"/>
              <a:t>fixed-priority scheduling algorithms</a:t>
            </a:r>
            <a:r>
              <a:rPr lang="en-US" dirty="0" smtClean="0"/>
              <a:t> to decide which thread to execute</a:t>
            </a:r>
          </a:p>
          <a:p>
            <a:r>
              <a:rPr lang="en-US" dirty="0" smtClean="0"/>
              <a:t> The thread with the highest priority runs first </a:t>
            </a:r>
          </a:p>
          <a:p>
            <a:r>
              <a:rPr lang="en-US" dirty="0" smtClean="0"/>
              <a:t>if another thread with a higher priority is started, Java makes the lower priority thread wait</a:t>
            </a:r>
          </a:p>
          <a:p>
            <a:r>
              <a:rPr lang="en-US" dirty="0" smtClean="0"/>
              <a:t> If more than one thread exists with the same priority, Java quickly switches between them in round-robin fashion BUT only if the operating system uses time-slicing.</a:t>
            </a:r>
          </a:p>
          <a:p>
            <a:r>
              <a:rPr lang="en-US" dirty="0" smtClean="0"/>
              <a:t>It is possible to assign a thread priority.</a:t>
            </a:r>
          </a:p>
          <a:p>
            <a:r>
              <a:rPr lang="en-US" sz="2800" dirty="0" smtClean="0"/>
              <a:t>Top priority is  10, lowest priority is  1 , Normal  priority i.e. priority by default is 5.</a:t>
            </a:r>
          </a:p>
          <a:p>
            <a:pPr>
              <a:buNone/>
            </a:pPr>
            <a:r>
              <a:rPr lang="en-US" sz="2800" dirty="0" smtClean="0"/>
              <a:t>		</a:t>
            </a:r>
            <a:r>
              <a:rPr lang="en-US" sz="2800" dirty="0" err="1" smtClean="0">
                <a:solidFill>
                  <a:srgbClr val="C00000"/>
                </a:solidFill>
              </a:rPr>
              <a:t>Thread.MIN_PRIORITY</a:t>
            </a:r>
            <a:r>
              <a:rPr lang="en-US" sz="2800" dirty="0" smtClean="0"/>
              <a:t> - minimum thread priority</a:t>
            </a:r>
          </a:p>
          <a:p>
            <a:pPr>
              <a:buNone/>
            </a:pPr>
            <a:r>
              <a:rPr lang="en-US" sz="2800" dirty="0" smtClean="0"/>
              <a:t>		</a:t>
            </a:r>
            <a:r>
              <a:rPr lang="en-US" sz="2800" dirty="0" err="1" smtClean="0">
                <a:solidFill>
                  <a:srgbClr val="C00000"/>
                </a:solidFill>
              </a:rPr>
              <a:t>Thread.MAX_PRIORITY</a:t>
            </a:r>
            <a:r>
              <a:rPr lang="en-US" sz="2800" dirty="0" smtClean="0">
                <a:solidFill>
                  <a:srgbClr val="C00000"/>
                </a:solidFill>
              </a:rPr>
              <a:t> </a:t>
            </a:r>
            <a:r>
              <a:rPr lang="en-US" sz="2800" dirty="0" smtClean="0"/>
              <a:t>- maximum thread priority</a:t>
            </a:r>
          </a:p>
          <a:p>
            <a:pPr>
              <a:buNone/>
            </a:pPr>
            <a:r>
              <a:rPr lang="en-US" sz="2800" dirty="0" smtClean="0"/>
              <a:t>		</a:t>
            </a:r>
            <a:r>
              <a:rPr lang="en-US" sz="2800" dirty="0" err="1" smtClean="0">
                <a:solidFill>
                  <a:srgbClr val="C00000"/>
                </a:solidFill>
              </a:rPr>
              <a:t>Thread.NORM_PRIORITY</a:t>
            </a:r>
            <a:r>
              <a:rPr lang="en-US" sz="2800" dirty="0" smtClean="0">
                <a:solidFill>
                  <a:srgbClr val="C00000"/>
                </a:solidFill>
              </a:rPr>
              <a:t> </a:t>
            </a:r>
            <a:r>
              <a:rPr lang="en-US" sz="2800" dirty="0" smtClean="0"/>
              <a:t>- maximum thread priority</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92500"/>
          </a:bodyPr>
          <a:lstStyle/>
          <a:p>
            <a:r>
              <a:rPr lang="en-US" dirty="0" smtClean="0"/>
              <a:t>when a thread is created, it takes the priority of the thread which created it</a:t>
            </a:r>
          </a:p>
          <a:p>
            <a:r>
              <a:rPr lang="en-US" dirty="0" smtClean="0"/>
              <a:t> We  can check a threads priority using </a:t>
            </a:r>
            <a:r>
              <a:rPr lang="en-US" dirty="0" err="1" smtClean="0"/>
              <a:t>getPriority</a:t>
            </a:r>
            <a:r>
              <a:rPr lang="en-US" dirty="0" smtClean="0"/>
              <a:t>() </a:t>
            </a:r>
          </a:p>
          <a:p>
            <a:r>
              <a:rPr lang="en-US" dirty="0" smtClean="0"/>
              <a:t>We can change a threads priority using </a:t>
            </a:r>
            <a:r>
              <a:rPr lang="en-US" dirty="0" err="1" smtClean="0"/>
              <a:t>setPriority</a:t>
            </a:r>
            <a:r>
              <a:rPr lang="en-US" dirty="0" smtClean="0"/>
              <a:t>()</a:t>
            </a:r>
          </a:p>
          <a:p>
            <a:r>
              <a:rPr lang="en-US" dirty="0" smtClean="0"/>
              <a:t> If we change the priority on an executing thread to a lesser priority, it may stop executing as there may be another thread with a higher-priority</a:t>
            </a:r>
          </a:p>
          <a:p>
            <a:r>
              <a:rPr lang="en-US" b="1" dirty="0" smtClean="0"/>
              <a:t>Actual Scheduling depends on the OS</a:t>
            </a:r>
          </a:p>
          <a:p>
            <a:r>
              <a:rPr lang="en-US" dirty="0" smtClean="0"/>
              <a:t>the above act as a guide to scheduling however the actual implementation depends on the Operating System </a:t>
            </a:r>
          </a:p>
          <a:p>
            <a:r>
              <a:rPr lang="en-US" dirty="0" smtClean="0"/>
              <a:t>DO NOT rely on </a:t>
            </a:r>
            <a:r>
              <a:rPr lang="en-US" b="1" dirty="0" smtClean="0"/>
              <a:t>thread priority</a:t>
            </a:r>
            <a:r>
              <a:rPr lang="en-US" dirty="0" smtClean="0"/>
              <a:t> as a guarantee that the highest priority thread will always be running; the operating system has the final say </a:t>
            </a:r>
          </a:p>
          <a:p>
            <a:r>
              <a:rPr lang="en-US" dirty="0" smtClean="0"/>
              <a:t>priorities are used as </a:t>
            </a:r>
            <a:r>
              <a:rPr lang="en-US" b="1" dirty="0" smtClean="0"/>
              <a:t>guides</a:t>
            </a:r>
            <a:r>
              <a:rPr lang="en-US" dirty="0" smtClean="0"/>
              <a:t> to efficiency </a:t>
            </a: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70CD60A-0816-45CA-B599-991144578C45}" type="slidenum">
              <a:rPr lang="en-US"/>
              <a:pPr/>
              <a:t>182</a:t>
            </a:fld>
            <a:endParaRPr lang="en-US"/>
          </a:p>
        </p:txBody>
      </p:sp>
      <p:sp>
        <p:nvSpPr>
          <p:cNvPr id="26626" name="Rectangle 2"/>
          <p:cNvSpPr>
            <a:spLocks noGrp="1" noChangeArrowheads="1"/>
          </p:cNvSpPr>
          <p:nvPr>
            <p:ph type="title"/>
          </p:nvPr>
        </p:nvSpPr>
        <p:spPr>
          <a:xfrm>
            <a:off x="457200" y="457200"/>
            <a:ext cx="8229600" cy="762000"/>
          </a:xfrm>
        </p:spPr>
        <p:txBody>
          <a:bodyPr>
            <a:normAutofit fontScale="90000"/>
          </a:bodyPr>
          <a:lstStyle/>
          <a:p>
            <a:r>
              <a:rPr lang="en-US" dirty="0"/>
              <a:t>Daemon Threads</a:t>
            </a:r>
          </a:p>
        </p:txBody>
      </p:sp>
      <p:sp>
        <p:nvSpPr>
          <p:cNvPr id="26627" name="Rectangle 3"/>
          <p:cNvSpPr>
            <a:spLocks noGrp="1" noChangeArrowheads="1"/>
          </p:cNvSpPr>
          <p:nvPr>
            <p:ph type="body" idx="1"/>
          </p:nvPr>
        </p:nvSpPr>
        <p:spPr>
          <a:xfrm>
            <a:off x="304800" y="1371600"/>
            <a:ext cx="8610600" cy="4953000"/>
          </a:xfrm>
        </p:spPr>
        <p:txBody>
          <a:bodyPr>
            <a:normAutofit/>
          </a:bodyPr>
          <a:lstStyle/>
          <a:p>
            <a:pPr>
              <a:lnSpc>
                <a:spcPct val="120000"/>
              </a:lnSpc>
            </a:pPr>
            <a:r>
              <a:rPr lang="en-US" sz="2800" dirty="0">
                <a:solidFill>
                  <a:schemeClr val="tx1">
                    <a:lumMod val="95000"/>
                    <a:lumOff val="5000"/>
                  </a:schemeClr>
                </a:solidFill>
              </a:rPr>
              <a:t>Daemon </a:t>
            </a:r>
            <a:r>
              <a:rPr lang="en-US" sz="2800" dirty="0"/>
              <a:t>threads are “</a:t>
            </a:r>
            <a:r>
              <a:rPr lang="en-US" sz="2800" dirty="0">
                <a:cs typeface="Times New Roman" pitchFamily="18" charset="0"/>
              </a:rPr>
              <a:t>background” threads, that provide services to other threads, e.g., the garbage collection thread</a:t>
            </a:r>
            <a:endParaRPr lang="en-US" sz="2800" dirty="0"/>
          </a:p>
          <a:p>
            <a:pPr>
              <a:lnSpc>
                <a:spcPct val="120000"/>
              </a:lnSpc>
            </a:pPr>
            <a:r>
              <a:rPr lang="en-US" sz="2800" dirty="0"/>
              <a:t>The Java VM </a:t>
            </a:r>
            <a:r>
              <a:rPr lang="en-US" sz="2800" dirty="0">
                <a:solidFill>
                  <a:schemeClr val="tx1">
                    <a:lumMod val="95000"/>
                    <a:lumOff val="5000"/>
                  </a:schemeClr>
                </a:solidFill>
              </a:rPr>
              <a:t>will not exit </a:t>
            </a:r>
            <a:r>
              <a:rPr lang="en-US" sz="2800" dirty="0"/>
              <a:t>if non-Daemon threads are executing</a:t>
            </a:r>
          </a:p>
          <a:p>
            <a:pPr>
              <a:lnSpc>
                <a:spcPct val="120000"/>
              </a:lnSpc>
            </a:pPr>
            <a:r>
              <a:rPr lang="en-US" sz="2800" dirty="0"/>
              <a:t>The Java VM </a:t>
            </a:r>
            <a:r>
              <a:rPr lang="en-US" sz="2800" dirty="0">
                <a:solidFill>
                  <a:schemeClr val="tx1">
                    <a:lumMod val="95000"/>
                    <a:lumOff val="5000"/>
                  </a:schemeClr>
                </a:solidFill>
              </a:rPr>
              <a:t>will exit </a:t>
            </a:r>
            <a:r>
              <a:rPr lang="en-US" sz="2800" dirty="0"/>
              <a:t>if only Daemon threads are executing</a:t>
            </a:r>
          </a:p>
          <a:p>
            <a:pPr>
              <a:lnSpc>
                <a:spcPct val="120000"/>
              </a:lnSpc>
            </a:pPr>
            <a:r>
              <a:rPr lang="en-US" sz="2800" dirty="0"/>
              <a:t>Daemon threads die when the Java VM </a:t>
            </a:r>
            <a:r>
              <a:rPr lang="en-US" sz="2800" dirty="0" smtClean="0"/>
              <a:t>exits</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6627">
                                            <p:txEl>
                                              <p:pRg st="0" end="0"/>
                                            </p:txEl>
                                          </p:spTgt>
                                        </p:tgtEl>
                                        <p:attrNameLst>
                                          <p:attrName>ppt_c</p:attrName>
                                        </p:attrNameLst>
                                      </p:cBhvr>
                                      <p:to>
                                        <a:schemeClr val="accent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62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6627">
                                            <p:txEl>
                                              <p:pRg st="1" end="1"/>
                                            </p:txEl>
                                          </p:spTgt>
                                        </p:tgtEl>
                                        <p:attrNameLst>
                                          <p:attrName>ppt_c</p:attrName>
                                        </p:attrNameLst>
                                      </p:cBhvr>
                                      <p:to>
                                        <a:schemeClr val="accent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62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6627">
                                            <p:txEl>
                                              <p:pRg st="2" end="2"/>
                                            </p:txEl>
                                          </p:spTgt>
                                        </p:tgtEl>
                                        <p:attrNameLst>
                                          <p:attrName>ppt_c</p:attrName>
                                        </p:attrNameLst>
                                      </p:cBhvr>
                                      <p:to>
                                        <a:schemeClr val="accent1"/>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62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6627">
                                            <p:txEl>
                                              <p:pRg st="3" end="3"/>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rmAutofit/>
          </a:bodyPr>
          <a:lstStyle/>
          <a:p>
            <a:r>
              <a:rPr lang="en-US" b="1" dirty="0" smtClean="0"/>
              <a:t>Deadlocked Threads</a:t>
            </a:r>
            <a:endParaRPr lang="en-US" dirty="0"/>
          </a:p>
        </p:txBody>
      </p:sp>
      <p:sp>
        <p:nvSpPr>
          <p:cNvPr id="3" name="Content Placeholder 2"/>
          <p:cNvSpPr>
            <a:spLocks noGrp="1"/>
          </p:cNvSpPr>
          <p:nvPr>
            <p:ph idx="1"/>
          </p:nvPr>
        </p:nvSpPr>
        <p:spPr>
          <a:xfrm>
            <a:off x="457200" y="1752600"/>
            <a:ext cx="8229600" cy="4800600"/>
          </a:xfrm>
        </p:spPr>
        <p:txBody>
          <a:bodyPr>
            <a:normAutofit/>
          </a:bodyPr>
          <a:lstStyle/>
          <a:p>
            <a:r>
              <a:rPr lang="en-US" dirty="0" smtClean="0"/>
              <a:t>Deadlocking is when thread execution grinds to a halt because the code is waiting for locks to be removed from objects.</a:t>
            </a:r>
          </a:p>
          <a:p>
            <a:r>
              <a:rPr lang="en-US" dirty="0" smtClean="0"/>
              <a:t> Deadlocking can occur when a locked object attempts to access another locked object that is trying to access the first locked object. In other words, both threads are waiting for each other's locks to be released; therefore, the locks will </a:t>
            </a:r>
            <a:r>
              <a:rPr lang="en-US" i="1" dirty="0" smtClean="0"/>
              <a:t>never be released!</a:t>
            </a:r>
          </a:p>
          <a:p>
            <a:r>
              <a:rPr lang="en-US" dirty="0" smtClean="0"/>
              <a:t> Deadlocking is bad. Don't do it.</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704088"/>
          </a:xfrm>
        </p:spPr>
        <p:txBody>
          <a:bodyPr>
            <a:normAutofit fontScale="90000"/>
          </a:bodyPr>
          <a:lstStyle/>
          <a:p>
            <a:r>
              <a:rPr lang="en-US" dirty="0" smtClean="0"/>
              <a:t>Synchronization</a:t>
            </a:r>
            <a:endParaRPr lang="en-US" dirty="0"/>
          </a:p>
        </p:txBody>
      </p:sp>
      <p:sp>
        <p:nvSpPr>
          <p:cNvPr id="3" name="Content Placeholder 2"/>
          <p:cNvSpPr>
            <a:spLocks noGrp="1"/>
          </p:cNvSpPr>
          <p:nvPr>
            <p:ph idx="1"/>
          </p:nvPr>
        </p:nvSpPr>
        <p:spPr>
          <a:xfrm>
            <a:off x="457200" y="1066800"/>
            <a:ext cx="8229600" cy="5486400"/>
          </a:xfrm>
        </p:spPr>
        <p:txBody>
          <a:bodyPr>
            <a:normAutofit fontScale="92500" lnSpcReduction="10000"/>
          </a:bodyPr>
          <a:lstStyle/>
          <a:p>
            <a:r>
              <a:rPr lang="en-US" dirty="0" smtClean="0"/>
              <a:t>synchronized methods prevent more than one thread from accessing an object's critical method code simultaneously.</a:t>
            </a:r>
          </a:p>
          <a:p>
            <a:r>
              <a:rPr lang="en-US" dirty="0" smtClean="0"/>
              <a:t>We can use the synchronized keyword as a method modifier, or to start a synchronized block of code.</a:t>
            </a:r>
          </a:p>
          <a:p>
            <a:r>
              <a:rPr lang="en-US" dirty="0" smtClean="0"/>
              <a:t> To synchronize a block of code (in other words, a scope smaller than the whole method), we must specify an argument that is the object whose lock we want to synchronize on.</a:t>
            </a:r>
          </a:p>
          <a:p>
            <a:r>
              <a:rPr lang="en-US" dirty="0" smtClean="0"/>
              <a:t>While only one thread can be accessing synchronized code of a particular instance, multiple threads can still access the same object's </a:t>
            </a:r>
            <a:r>
              <a:rPr lang="en-US" i="1" dirty="0" smtClean="0"/>
              <a:t>unsynchronized code.</a:t>
            </a:r>
          </a:p>
          <a:p>
            <a:r>
              <a:rPr lang="en-US" dirty="0" smtClean="0"/>
              <a:t> When a thread goes to sleep, its locks will be unavailable to other threads.</a:t>
            </a:r>
          </a:p>
          <a:p>
            <a:r>
              <a:rPr lang="en-US" dirty="0" smtClean="0"/>
              <a:t>static methods can be synchronized, using the lock from the </a:t>
            </a:r>
            <a:r>
              <a:rPr lang="en-US" dirty="0" err="1" smtClean="0"/>
              <a:t>java.lang.Class</a:t>
            </a:r>
            <a:r>
              <a:rPr lang="en-US" dirty="0" smtClean="0"/>
              <a:t> instance representing that class.</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981200"/>
            <a:ext cx="8229600" cy="1752600"/>
          </a:xfrm>
        </p:spPr>
        <p:txBody>
          <a:bodyPr>
            <a:normAutofit/>
          </a:bodyPr>
          <a:lstStyle/>
          <a:p>
            <a:pPr algn="ctr"/>
            <a:r>
              <a:rPr lang="en-US" sz="8800" b="1" dirty="0" smtClean="0"/>
              <a:t>Getting GUI</a:t>
            </a:r>
            <a:endParaRPr lang="en-US" sz="8800" b="1"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en-US"/>
              <a:t>Introduction to JFC Swing</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Agenda</a:t>
            </a:r>
          </a:p>
        </p:txBody>
      </p:sp>
      <p:sp>
        <p:nvSpPr>
          <p:cNvPr id="3075" name="Rectangle 3"/>
          <p:cNvSpPr>
            <a:spLocks noGrp="1" noChangeArrowheads="1"/>
          </p:cNvSpPr>
          <p:nvPr>
            <p:ph type="body" idx="1"/>
          </p:nvPr>
        </p:nvSpPr>
        <p:spPr/>
        <p:txBody>
          <a:bodyPr/>
          <a:lstStyle/>
          <a:p>
            <a:r>
              <a:rPr lang="en-US"/>
              <a:t>About JFC and Swing</a:t>
            </a:r>
          </a:p>
          <a:p>
            <a:r>
              <a:rPr lang="en-US"/>
              <a:t>Pluggable Look and Feel</a:t>
            </a:r>
          </a:p>
          <a:p>
            <a:r>
              <a:rPr lang="en-US"/>
              <a:t>Swing Components</a:t>
            </a:r>
          </a:p>
          <a:p>
            <a:r>
              <a:rPr lang="en-US"/>
              <a:t>Borders</a:t>
            </a:r>
          </a:p>
          <a:p>
            <a:r>
              <a:rPr lang="en-US"/>
              <a:t>Layout Management</a:t>
            </a:r>
          </a:p>
          <a:p>
            <a:r>
              <a:rPr lang="en-US"/>
              <a:t>Events Handling</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533400"/>
            <a:ext cx="8229600" cy="914400"/>
          </a:xfrm>
        </p:spPr>
        <p:txBody>
          <a:bodyPr/>
          <a:lstStyle/>
          <a:p>
            <a:r>
              <a:rPr lang="en-US" dirty="0"/>
              <a:t>About JFC and Swing</a:t>
            </a:r>
          </a:p>
        </p:txBody>
      </p:sp>
      <p:sp>
        <p:nvSpPr>
          <p:cNvPr id="4099" name="Rectangle 3"/>
          <p:cNvSpPr>
            <a:spLocks noGrp="1" noChangeArrowheads="1"/>
          </p:cNvSpPr>
          <p:nvPr>
            <p:ph type="body" idx="1"/>
          </p:nvPr>
        </p:nvSpPr>
        <p:spPr>
          <a:xfrm>
            <a:off x="685800" y="1524000"/>
            <a:ext cx="7772400" cy="4343400"/>
          </a:xfrm>
        </p:spPr>
        <p:txBody>
          <a:bodyPr>
            <a:normAutofit fontScale="85000" lnSpcReduction="20000"/>
          </a:bodyPr>
          <a:lstStyle/>
          <a:p>
            <a:r>
              <a:rPr lang="en-US" sz="2800" dirty="0"/>
              <a:t>JFC – </a:t>
            </a:r>
            <a:r>
              <a:rPr lang="en-US" sz="2800" dirty="0" err="1"/>
              <a:t>Java</a:t>
            </a:r>
            <a:r>
              <a:rPr lang="en-US" sz="2800" baseline="30000" dirty="0" err="1"/>
              <a:t>TM</a:t>
            </a:r>
            <a:r>
              <a:rPr lang="en-US" sz="2800" baseline="-25000" dirty="0"/>
              <a:t> </a:t>
            </a:r>
            <a:r>
              <a:rPr lang="en-US" sz="2800" dirty="0"/>
              <a:t>Foundation Classes</a:t>
            </a:r>
          </a:p>
          <a:p>
            <a:r>
              <a:rPr lang="en-US" sz="2800" dirty="0"/>
              <a:t>Encompass a group of features for  constructing graphical user interfaces (GUI</a:t>
            </a:r>
            <a:r>
              <a:rPr lang="en-US" sz="2800" dirty="0" smtClean="0"/>
              <a:t>).</a:t>
            </a:r>
          </a:p>
          <a:p>
            <a:r>
              <a:rPr lang="en-US" sz="2800" dirty="0" smtClean="0"/>
              <a:t>Java provides two APIs for creating GUI application using java</a:t>
            </a:r>
          </a:p>
          <a:p>
            <a:pPr>
              <a:buNone/>
            </a:pPr>
            <a:r>
              <a:rPr lang="en-US" sz="2800" dirty="0" smtClean="0"/>
              <a:t>(1)AWT</a:t>
            </a:r>
            <a:endParaRPr lang="en-US" sz="2800" dirty="0"/>
          </a:p>
          <a:p>
            <a:r>
              <a:rPr lang="en-US" sz="2800" dirty="0"/>
              <a:t>Implemented without any native code.</a:t>
            </a:r>
          </a:p>
          <a:p>
            <a:r>
              <a:rPr lang="en-US" sz="2800" dirty="0"/>
              <a:t>“Swing” is the codename of the project that developed the first JFC </a:t>
            </a:r>
            <a:r>
              <a:rPr lang="en-US" sz="2800" dirty="0" smtClean="0"/>
              <a:t>components.</a:t>
            </a:r>
            <a:endParaRPr lang="en-US" sz="2800" dirty="0"/>
          </a:p>
          <a:p>
            <a:r>
              <a:rPr lang="en-US" sz="2800" dirty="0"/>
              <a:t>The name “Swing” is frequently used to refer to new components and related API.</a:t>
            </a:r>
          </a:p>
          <a:p>
            <a:r>
              <a:rPr lang="en-US" sz="2800" dirty="0" smtClean="0"/>
              <a:t>                                                                                                                                                                                                                                       </a:t>
            </a:r>
            <a:endParaRPr lang="en-US" sz="2800"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27888"/>
          </a:xfrm>
        </p:spPr>
        <p:txBody>
          <a:bodyPr>
            <a:normAutofit fontScale="90000"/>
          </a:bodyPr>
          <a:lstStyle/>
          <a:p>
            <a:r>
              <a:rPr lang="en-US" dirty="0" smtClean="0"/>
              <a:t/>
            </a:r>
            <a:br>
              <a:rPr lang="en-US" dirty="0" smtClean="0"/>
            </a:br>
            <a:r>
              <a:rPr lang="en-US" sz="5400" b="1" dirty="0" smtClean="0"/>
              <a:t> </a:t>
            </a:r>
            <a:r>
              <a:rPr lang="en-US" sz="4000" b="1" dirty="0" smtClean="0"/>
              <a:t>Main Differences between Swing and AWT</a:t>
            </a:r>
            <a:endParaRPr lang="en-US" sz="4000" dirty="0"/>
          </a:p>
        </p:txBody>
      </p:sp>
      <p:sp>
        <p:nvSpPr>
          <p:cNvPr id="3" name="Content Placeholder 2"/>
          <p:cNvSpPr>
            <a:spLocks noGrp="1"/>
          </p:cNvSpPr>
          <p:nvPr>
            <p:ph idx="1"/>
          </p:nvPr>
        </p:nvSpPr>
        <p:spPr>
          <a:xfrm>
            <a:off x="457200" y="1219200"/>
            <a:ext cx="8229600" cy="5486400"/>
          </a:xfrm>
        </p:spPr>
        <p:txBody>
          <a:bodyPr>
            <a:normAutofit fontScale="85000" lnSpcReduction="20000"/>
          </a:bodyPr>
          <a:lstStyle/>
          <a:p>
            <a:r>
              <a:rPr lang="en-US" dirty="0" smtClean="0"/>
              <a:t>Swing </a:t>
            </a:r>
            <a:r>
              <a:rPr lang="en-US" dirty="0" err="1" smtClean="0"/>
              <a:t>comonents</a:t>
            </a:r>
            <a:r>
              <a:rPr lang="en-US" dirty="0" smtClean="0"/>
              <a:t> are light-weight as compared to AWT components for the simple reason that they don't make use of the native UI components of the underlying platform.</a:t>
            </a:r>
          </a:p>
          <a:p>
            <a:r>
              <a:rPr lang="en-US" dirty="0" smtClean="0"/>
              <a:t>Swing components have been written completely in Java language. Not the same with AWT as it uses native libraries.</a:t>
            </a:r>
          </a:p>
          <a:p>
            <a:r>
              <a:rPr lang="en-US" dirty="0" smtClean="0"/>
              <a:t>Swing components use relatively less number of classes as compared to AWT components not only because the it doesn't depend on native code, but also because it has a better design due to its evolution from AWT.</a:t>
            </a:r>
          </a:p>
          <a:p>
            <a:r>
              <a:rPr lang="en-US" dirty="0" smtClean="0"/>
              <a:t>The look and feel of the Swing components is defined only by the Swing extension classes and it's pluggable to have the look and feel of the underlying platform as well whereas the look and feel of the AWT </a:t>
            </a:r>
            <a:r>
              <a:rPr lang="en-US" dirty="0" err="1" smtClean="0"/>
              <a:t>comonents</a:t>
            </a:r>
            <a:r>
              <a:rPr lang="en-US" dirty="0" smtClean="0"/>
              <a:t> is mostly </a:t>
            </a:r>
            <a:r>
              <a:rPr lang="en-US" dirty="0" err="1" smtClean="0"/>
              <a:t>goverened</a:t>
            </a:r>
            <a:r>
              <a:rPr lang="en-US" dirty="0" smtClean="0"/>
              <a:t> by the underlying platform. By default, Swing components open up in their own look and feel.</a:t>
            </a:r>
          </a:p>
          <a:p>
            <a:r>
              <a:rPr lang="en-US" dirty="0" smtClean="0"/>
              <a:t>Swing extension is completely based on the MVC (Model View Controller) architecture and hence the inherent benefits of the MVC design pattern add more value to the usage of Swing.</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991600" cy="5867400"/>
          </a:xfrm>
        </p:spPr>
        <p:txBody>
          <a:bodyPr>
            <a:normAutofit fontScale="92500" lnSpcReduction="10000"/>
          </a:bodyPr>
          <a:lstStyle/>
          <a:p>
            <a:r>
              <a:rPr lang="en-US" b="1" u="sng" dirty="0" smtClean="0"/>
              <a:t>Using clone() :-</a:t>
            </a:r>
            <a:endParaRPr lang="en-US" u="sng" dirty="0" smtClean="0"/>
          </a:p>
          <a:p>
            <a:r>
              <a:rPr lang="en-US" dirty="0" smtClean="0"/>
              <a:t>The clone() can be used to create a copy of an existing object.</a:t>
            </a:r>
          </a:p>
          <a:p>
            <a:pPr>
              <a:buNone/>
            </a:pPr>
            <a:r>
              <a:rPr lang="en-US" dirty="0" smtClean="0"/>
              <a:t>    Car  car1 = new Car();</a:t>
            </a:r>
          </a:p>
          <a:p>
            <a:pPr>
              <a:buNone/>
            </a:pPr>
            <a:r>
              <a:rPr lang="en-US" dirty="0" smtClean="0"/>
              <a:t>     Car  </a:t>
            </a:r>
            <a:r>
              <a:rPr lang="en-US" dirty="0" err="1" smtClean="0"/>
              <a:t>car</a:t>
            </a:r>
            <a:r>
              <a:rPr lang="en-US" dirty="0" smtClean="0"/>
              <a:t> = car1.clone();</a:t>
            </a:r>
          </a:p>
          <a:p>
            <a:pPr>
              <a:buNone/>
            </a:pPr>
            <a:endParaRPr lang="en-US" dirty="0" smtClean="0"/>
          </a:p>
          <a:p>
            <a:r>
              <a:rPr lang="en-US" b="1" u="sng" dirty="0" smtClean="0"/>
              <a:t>Using object </a:t>
            </a:r>
            <a:r>
              <a:rPr lang="en-US" b="1" u="sng" dirty="0" err="1" smtClean="0"/>
              <a:t>deserialization</a:t>
            </a:r>
            <a:r>
              <a:rPr lang="en-US" b="1" u="sng" dirty="0" smtClean="0"/>
              <a:t> :-</a:t>
            </a:r>
            <a:endParaRPr lang="en-US" u="sng" dirty="0" smtClean="0"/>
          </a:p>
          <a:p>
            <a:r>
              <a:rPr lang="en-US" dirty="0" smtClean="0"/>
              <a:t>Object </a:t>
            </a:r>
            <a:r>
              <a:rPr lang="en-US" dirty="0" err="1" smtClean="0"/>
              <a:t>deserialization</a:t>
            </a:r>
            <a:r>
              <a:rPr lang="en-US" dirty="0" smtClean="0"/>
              <a:t> is nothing but creating an object from its serialized form.</a:t>
            </a:r>
          </a:p>
          <a:p>
            <a:pPr>
              <a:buNone/>
            </a:pPr>
            <a:r>
              <a:rPr lang="en-US" dirty="0" smtClean="0"/>
              <a:t>  </a:t>
            </a:r>
            <a:r>
              <a:rPr lang="en-US" dirty="0" err="1" smtClean="0"/>
              <a:t>ObjectInputStream</a:t>
            </a:r>
            <a:r>
              <a:rPr lang="en-US" dirty="0" smtClean="0"/>
              <a:t> in = new </a:t>
            </a:r>
            <a:r>
              <a:rPr lang="en-US" dirty="0" err="1" smtClean="0"/>
              <a:t>OjectInputStream</a:t>
            </a:r>
            <a:r>
              <a:rPr lang="en-US" dirty="0" smtClean="0"/>
              <a:t>(</a:t>
            </a:r>
            <a:r>
              <a:rPr lang="en-US" dirty="0" err="1" smtClean="0"/>
              <a:t>anInputStream</a:t>
            </a:r>
            <a:r>
              <a:rPr lang="en-US" dirty="0" smtClean="0"/>
              <a:t> );</a:t>
            </a:r>
          </a:p>
          <a:p>
            <a:pPr>
              <a:buNone/>
            </a:pPr>
            <a:r>
              <a:rPr lang="en-US" dirty="0" smtClean="0"/>
              <a:t>      Car </a:t>
            </a:r>
            <a:r>
              <a:rPr lang="en-US" dirty="0" err="1" smtClean="0"/>
              <a:t>car</a:t>
            </a:r>
            <a:r>
              <a:rPr lang="en-US" dirty="0" smtClean="0"/>
              <a:t> = (Car) </a:t>
            </a:r>
            <a:r>
              <a:rPr lang="en-US" dirty="0" err="1" smtClean="0"/>
              <a:t>in.readObject</a:t>
            </a:r>
            <a:r>
              <a:rPr lang="en-US" dirty="0" smtClean="0"/>
              <a:t>();</a:t>
            </a:r>
          </a:p>
          <a:p>
            <a:pPr>
              <a:buNone/>
            </a:pPr>
            <a:endParaRPr lang="en-US" dirty="0" smtClean="0"/>
          </a:p>
          <a:p>
            <a:r>
              <a:rPr lang="en-US" b="1" u="sng" dirty="0" smtClean="0"/>
              <a:t>Using reflection</a:t>
            </a:r>
            <a:r>
              <a:rPr lang="en-US" dirty="0" smtClean="0"/>
              <a:t>:-(in another way)</a:t>
            </a:r>
          </a:p>
          <a:p>
            <a:pPr>
              <a:buNone/>
            </a:pPr>
            <a:r>
              <a:rPr lang="en-US" dirty="0" smtClean="0"/>
              <a:t>   </a:t>
            </a:r>
            <a:r>
              <a:rPr lang="en-US" dirty="0" err="1" smtClean="0"/>
              <a:t>this.getClass</a:t>
            </a:r>
            <a:r>
              <a:rPr lang="en-US" dirty="0" smtClean="0"/>
              <a:t>().</a:t>
            </a:r>
            <a:r>
              <a:rPr lang="en-US" dirty="0" err="1" smtClean="0"/>
              <a:t>getClassLoader</a:t>
            </a:r>
            <a:r>
              <a:rPr lang="en-US" dirty="0" smtClean="0"/>
              <a:t>().</a:t>
            </a:r>
            <a:r>
              <a:rPr lang="en-US" dirty="0" err="1" smtClean="0"/>
              <a:t>loadClass</a:t>
            </a:r>
            <a:r>
              <a:rPr lang="en-US" dirty="0" smtClean="0"/>
              <a:t>(“</a:t>
            </a:r>
            <a:r>
              <a:rPr lang="en-US" dirty="0" err="1" smtClean="0"/>
              <a:t>com.abc.car</a:t>
            </a:r>
            <a:r>
              <a:rPr lang="en-US" dirty="0" smtClean="0"/>
              <a:t>”)</a:t>
            </a:r>
          </a:p>
          <a:p>
            <a:pPr>
              <a:buNone/>
            </a:pPr>
            <a:r>
              <a:rPr lang="en-US" dirty="0" smtClean="0"/>
              <a:t>.</a:t>
            </a:r>
            <a:r>
              <a:rPr lang="en-US" dirty="0" err="1" smtClean="0"/>
              <a:t>newInstance</a:t>
            </a:r>
            <a:r>
              <a:rPr lang="en-US" dirty="0" smtClean="0"/>
              <a:t>();</a:t>
            </a:r>
          </a:p>
          <a:p>
            <a:endParaRPr lang="en-US" dirty="0" smtClean="0"/>
          </a:p>
          <a:p>
            <a:endParaRPr lang="en-US" dirty="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About JFC and Swing (cont)</a:t>
            </a:r>
          </a:p>
        </p:txBody>
      </p:sp>
      <p:sp>
        <p:nvSpPr>
          <p:cNvPr id="5123" name="Rectangle 3"/>
          <p:cNvSpPr>
            <a:spLocks noGrp="1" noChangeArrowheads="1"/>
          </p:cNvSpPr>
          <p:nvPr>
            <p:ph type="body" idx="1"/>
          </p:nvPr>
        </p:nvSpPr>
        <p:spPr/>
        <p:txBody>
          <a:bodyPr/>
          <a:lstStyle/>
          <a:p>
            <a:pPr>
              <a:lnSpc>
                <a:spcPct val="90000"/>
              </a:lnSpc>
            </a:pPr>
            <a:r>
              <a:rPr lang="en-US"/>
              <a:t>Swing features:</a:t>
            </a:r>
          </a:p>
          <a:p>
            <a:pPr lvl="1">
              <a:lnSpc>
                <a:spcPct val="90000"/>
              </a:lnSpc>
            </a:pPr>
            <a:r>
              <a:rPr lang="en-US"/>
              <a:t>The Swing Components</a:t>
            </a:r>
          </a:p>
          <a:p>
            <a:pPr lvl="2">
              <a:lnSpc>
                <a:spcPct val="90000"/>
              </a:lnSpc>
            </a:pPr>
            <a:r>
              <a:rPr lang="en-US"/>
              <a:t>Dialog, Tabbed pane, Buttons, File Chooser, ...</a:t>
            </a:r>
          </a:p>
          <a:p>
            <a:pPr lvl="1">
              <a:lnSpc>
                <a:spcPct val="90000"/>
              </a:lnSpc>
            </a:pPr>
            <a:r>
              <a:rPr lang="en-US"/>
              <a:t>Pluggable Look and Feel</a:t>
            </a:r>
          </a:p>
          <a:p>
            <a:pPr lvl="1">
              <a:lnSpc>
                <a:spcPct val="90000"/>
              </a:lnSpc>
            </a:pPr>
            <a:r>
              <a:rPr lang="en-US"/>
              <a:t>Accessibility API</a:t>
            </a:r>
          </a:p>
          <a:p>
            <a:pPr lvl="2">
              <a:lnSpc>
                <a:spcPct val="90000"/>
              </a:lnSpc>
            </a:pPr>
            <a:r>
              <a:rPr lang="en-US"/>
              <a:t>Screen readers, Braille displays, ...</a:t>
            </a:r>
          </a:p>
          <a:p>
            <a:pPr lvl="1">
              <a:lnSpc>
                <a:spcPct val="90000"/>
              </a:lnSpc>
            </a:pPr>
            <a:r>
              <a:rPr lang="en-US"/>
              <a:t>Java 2D</a:t>
            </a:r>
            <a:r>
              <a:rPr lang="en-US" baseline="30000"/>
              <a:t>TM</a:t>
            </a:r>
            <a:r>
              <a:rPr lang="en-US"/>
              <a:t> API (Java 2 Platform only)</a:t>
            </a:r>
          </a:p>
          <a:p>
            <a:pPr lvl="1">
              <a:lnSpc>
                <a:spcPct val="90000"/>
              </a:lnSpc>
            </a:pPr>
            <a:r>
              <a:rPr lang="en-US"/>
              <a:t>Drag and Drop (Java 2 Platform only)</a:t>
            </a:r>
          </a:p>
          <a:p>
            <a:pPr lvl="2">
              <a:lnSpc>
                <a:spcPct val="90000"/>
              </a:lnSpc>
            </a:pPr>
            <a:r>
              <a:rPr lang="en-US"/>
              <a:t>Between Java applications and native applications.</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p:cNvSpPr>
            <a:spLocks noGrp="1" noChangeArrowheads="1"/>
          </p:cNvSpPr>
          <p:nvPr>
            <p:ph type="title"/>
          </p:nvPr>
        </p:nvSpPr>
        <p:spPr/>
        <p:txBody>
          <a:bodyPr/>
          <a:lstStyle/>
          <a:p>
            <a:r>
              <a:rPr lang="en-US"/>
              <a:t>Pluggable Look and Feel</a:t>
            </a:r>
          </a:p>
        </p:txBody>
      </p:sp>
      <p:sp>
        <p:nvSpPr>
          <p:cNvPr id="43011" name="Rectangle 1027"/>
          <p:cNvSpPr>
            <a:spLocks noGrp="1" noChangeArrowheads="1"/>
          </p:cNvSpPr>
          <p:nvPr>
            <p:ph type="body" idx="1"/>
          </p:nvPr>
        </p:nvSpPr>
        <p:spPr>
          <a:xfrm>
            <a:off x="685800" y="1828800"/>
            <a:ext cx="7772400" cy="990600"/>
          </a:xfrm>
        </p:spPr>
        <p:txBody>
          <a:bodyPr/>
          <a:lstStyle/>
          <a:p>
            <a:pPr>
              <a:buFontTx/>
              <a:buNone/>
            </a:pPr>
            <a:r>
              <a:rPr lang="en-US" sz="2800"/>
              <a:t>	Each picture shows the same program but with a different look and feel</a:t>
            </a:r>
          </a:p>
        </p:txBody>
      </p:sp>
      <p:sp>
        <p:nvSpPr>
          <p:cNvPr id="43012" name="Rectangle 1028"/>
          <p:cNvSpPr>
            <a:spLocks noChangeArrowheads="1"/>
          </p:cNvSpPr>
          <p:nvPr/>
        </p:nvSpPr>
        <p:spPr bwMode="auto">
          <a:xfrm>
            <a:off x="30163" y="3017838"/>
            <a:ext cx="9144000" cy="0"/>
          </a:xfrm>
          <a:prstGeom prst="rect">
            <a:avLst/>
          </a:prstGeom>
          <a:noFill/>
          <a:ln w="9525">
            <a:noFill/>
            <a:miter lim="800000"/>
            <a:headEnd/>
            <a:tailEnd/>
          </a:ln>
          <a:effectLst/>
        </p:spPr>
        <p:txBody>
          <a:bodyPr>
            <a:spAutoFit/>
          </a:bodyPr>
          <a:lstStyle/>
          <a:p>
            <a:endParaRPr lang="en-US"/>
          </a:p>
        </p:txBody>
      </p:sp>
      <p:sp>
        <p:nvSpPr>
          <p:cNvPr id="43023" name="Rectangle 1039"/>
          <p:cNvSpPr>
            <a:spLocks noChangeArrowheads="1"/>
          </p:cNvSpPr>
          <p:nvPr/>
        </p:nvSpPr>
        <p:spPr bwMode="auto">
          <a:xfrm>
            <a:off x="30163" y="3017838"/>
            <a:ext cx="9144000" cy="0"/>
          </a:xfrm>
          <a:prstGeom prst="rect">
            <a:avLst/>
          </a:prstGeom>
          <a:noFill/>
          <a:ln w="9525">
            <a:noFill/>
            <a:miter lim="800000"/>
            <a:headEnd/>
            <a:tailEnd/>
          </a:ln>
          <a:effectLst/>
        </p:spPr>
        <p:txBody>
          <a:bodyPr>
            <a:spAutoFit/>
          </a:bodyPr>
          <a:lstStyle/>
          <a:p>
            <a:endParaRPr lang="en-US"/>
          </a:p>
        </p:txBody>
      </p:sp>
      <p:pic>
        <p:nvPicPr>
          <p:cNvPr id="43025" name="Picture 1041" descr="Java look and feel"/>
          <p:cNvPicPr>
            <a:picLocks noChangeAspect="1" noChangeArrowheads="1"/>
          </p:cNvPicPr>
          <p:nvPr/>
        </p:nvPicPr>
        <p:blipFill>
          <a:blip r:embed="rId2"/>
          <a:srcRect/>
          <a:stretch>
            <a:fillRect/>
          </a:stretch>
        </p:blipFill>
        <p:spPr bwMode="auto">
          <a:xfrm>
            <a:off x="2736850" y="2971800"/>
            <a:ext cx="3668713" cy="731838"/>
          </a:xfrm>
          <a:prstGeom prst="rect">
            <a:avLst/>
          </a:prstGeom>
          <a:noFill/>
        </p:spPr>
      </p:pic>
      <p:pic>
        <p:nvPicPr>
          <p:cNvPr id="43028" name="Picture 1044" descr="CDE/Motif look and feel"/>
          <p:cNvPicPr>
            <a:picLocks noChangeAspect="1" noChangeArrowheads="1"/>
          </p:cNvPicPr>
          <p:nvPr/>
        </p:nvPicPr>
        <p:blipFill>
          <a:blip r:embed="rId3"/>
          <a:srcRect/>
          <a:stretch>
            <a:fillRect/>
          </a:stretch>
        </p:blipFill>
        <p:spPr bwMode="auto">
          <a:xfrm>
            <a:off x="2776538" y="4038600"/>
            <a:ext cx="3589337" cy="846138"/>
          </a:xfrm>
          <a:prstGeom prst="rect">
            <a:avLst/>
          </a:prstGeom>
          <a:noFill/>
        </p:spPr>
      </p:pic>
      <p:pic>
        <p:nvPicPr>
          <p:cNvPr id="43034" name="Picture 1050" descr="Windows look and feel"/>
          <p:cNvPicPr>
            <a:picLocks noChangeAspect="1" noChangeArrowheads="1"/>
          </p:cNvPicPr>
          <p:nvPr/>
        </p:nvPicPr>
        <p:blipFill>
          <a:blip r:embed="rId4"/>
          <a:srcRect/>
          <a:stretch>
            <a:fillRect/>
          </a:stretch>
        </p:blipFill>
        <p:spPr bwMode="auto">
          <a:xfrm>
            <a:off x="2789238" y="5257800"/>
            <a:ext cx="3565525" cy="731838"/>
          </a:xfrm>
          <a:prstGeom prst="rect">
            <a:avLst/>
          </a:prstGeom>
          <a:noFill/>
        </p:spPr>
      </p:pic>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200400" y="457200"/>
            <a:ext cx="2133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Component&lt;abs&gt;</a:t>
            </a:r>
            <a:endParaRPr lang="en-US" dirty="0"/>
          </a:p>
        </p:txBody>
      </p:sp>
      <p:sp>
        <p:nvSpPr>
          <p:cNvPr id="5" name="Rounded Rectangle 4"/>
          <p:cNvSpPr/>
          <p:nvPr/>
        </p:nvSpPr>
        <p:spPr>
          <a:xfrm>
            <a:off x="3200400" y="1371600"/>
            <a:ext cx="2133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Container&lt;abs&gt;</a:t>
            </a:r>
            <a:endParaRPr lang="en-US" dirty="0"/>
          </a:p>
        </p:txBody>
      </p:sp>
      <p:sp>
        <p:nvSpPr>
          <p:cNvPr id="6" name="Rounded Rectangle 5"/>
          <p:cNvSpPr/>
          <p:nvPr/>
        </p:nvSpPr>
        <p:spPr>
          <a:xfrm>
            <a:off x="7543800" y="2971800"/>
            <a:ext cx="1447800" cy="838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All Swing control Component</a:t>
            </a:r>
            <a:endParaRPr lang="en-US" dirty="0"/>
          </a:p>
        </p:txBody>
      </p:sp>
      <p:sp>
        <p:nvSpPr>
          <p:cNvPr id="7" name="Rounded Rectangle 6"/>
          <p:cNvSpPr/>
          <p:nvPr/>
        </p:nvSpPr>
        <p:spPr>
          <a:xfrm>
            <a:off x="228600" y="2743200"/>
            <a:ext cx="12192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Panel</a:t>
            </a:r>
            <a:endParaRPr lang="en-US" dirty="0"/>
          </a:p>
        </p:txBody>
      </p:sp>
      <p:sp>
        <p:nvSpPr>
          <p:cNvPr id="8" name="Rounded Rectangle 7"/>
          <p:cNvSpPr/>
          <p:nvPr/>
        </p:nvSpPr>
        <p:spPr>
          <a:xfrm>
            <a:off x="2438400" y="2743200"/>
            <a:ext cx="2057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Window</a:t>
            </a:r>
            <a:endParaRPr lang="en-US" dirty="0"/>
          </a:p>
        </p:txBody>
      </p:sp>
      <p:sp>
        <p:nvSpPr>
          <p:cNvPr id="9" name="Rounded Rectangle 8"/>
          <p:cNvSpPr/>
          <p:nvPr/>
        </p:nvSpPr>
        <p:spPr>
          <a:xfrm>
            <a:off x="1676400" y="4648200"/>
            <a:ext cx="1143000" cy="381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t>JDialog</a:t>
            </a:r>
            <a:endParaRPr lang="en-US" dirty="0"/>
          </a:p>
        </p:txBody>
      </p:sp>
      <p:sp>
        <p:nvSpPr>
          <p:cNvPr id="10" name="Rounded Rectangle 9"/>
          <p:cNvSpPr/>
          <p:nvPr/>
        </p:nvSpPr>
        <p:spPr>
          <a:xfrm>
            <a:off x="1828800" y="3810000"/>
            <a:ext cx="1066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Dialog</a:t>
            </a:r>
            <a:endParaRPr lang="en-US" dirty="0"/>
          </a:p>
        </p:txBody>
      </p:sp>
      <p:sp>
        <p:nvSpPr>
          <p:cNvPr id="11" name="Rounded Rectangle 10"/>
          <p:cNvSpPr/>
          <p:nvPr/>
        </p:nvSpPr>
        <p:spPr>
          <a:xfrm>
            <a:off x="152400" y="4648200"/>
            <a:ext cx="1371600"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t>JApplet</a:t>
            </a:r>
            <a:endParaRPr lang="en-US" dirty="0"/>
          </a:p>
        </p:txBody>
      </p:sp>
      <p:cxnSp>
        <p:nvCxnSpPr>
          <p:cNvPr id="15" name="Straight Arrow Connector 14"/>
          <p:cNvCxnSpPr>
            <a:stCxn id="5" idx="0"/>
            <a:endCxn id="4" idx="2"/>
          </p:cNvCxnSpPr>
          <p:nvPr/>
        </p:nvCxnSpPr>
        <p:spPr>
          <a:xfrm rot="5400000" flipH="1" flipV="1">
            <a:off x="4038600" y="11430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0" name="Oval 19"/>
          <p:cNvSpPr/>
          <p:nvPr/>
        </p:nvSpPr>
        <p:spPr>
          <a:xfrm>
            <a:off x="6172200" y="685800"/>
            <a:ext cx="22860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All   AWT controls components</a:t>
            </a:r>
            <a:endParaRPr lang="en-US" dirty="0"/>
          </a:p>
        </p:txBody>
      </p:sp>
      <p:cxnSp>
        <p:nvCxnSpPr>
          <p:cNvPr id="22" name="Straight Arrow Connector 21"/>
          <p:cNvCxnSpPr>
            <a:endCxn id="20" idx="2"/>
          </p:cNvCxnSpPr>
          <p:nvPr/>
        </p:nvCxnSpPr>
        <p:spPr>
          <a:xfrm flipV="1">
            <a:off x="4267200" y="1181100"/>
            <a:ext cx="1905000" cy="381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Rounded Rectangle 22"/>
          <p:cNvSpPr/>
          <p:nvPr/>
        </p:nvSpPr>
        <p:spPr>
          <a:xfrm>
            <a:off x="152400" y="3810000"/>
            <a:ext cx="1371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Applet</a:t>
            </a:r>
            <a:endParaRPr lang="en-US" dirty="0"/>
          </a:p>
        </p:txBody>
      </p:sp>
      <p:cxnSp>
        <p:nvCxnSpPr>
          <p:cNvPr id="27" name="Straight Arrow Connector 26"/>
          <p:cNvCxnSpPr>
            <a:endCxn id="5" idx="2"/>
          </p:cNvCxnSpPr>
          <p:nvPr/>
        </p:nvCxnSpPr>
        <p:spPr>
          <a:xfrm rot="5400000" flipH="1" flipV="1">
            <a:off x="4038600" y="20574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rot="10800000">
            <a:off x="533400" y="2286000"/>
            <a:ext cx="5638800" cy="1588"/>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a:xfrm rot="5400000">
            <a:off x="304800" y="2514600"/>
            <a:ext cx="457200" cy="1588"/>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p:cNvCxnSpPr/>
          <p:nvPr/>
        </p:nvCxnSpPr>
        <p:spPr>
          <a:xfrm rot="5400000">
            <a:off x="3505994" y="2513806"/>
            <a:ext cx="457200" cy="1588"/>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Arrow Connector 34"/>
          <p:cNvCxnSpPr>
            <a:stCxn id="11" idx="0"/>
            <a:endCxn id="23" idx="2"/>
          </p:cNvCxnSpPr>
          <p:nvPr/>
        </p:nvCxnSpPr>
        <p:spPr>
          <a:xfrm rot="5400000" flipH="1" flipV="1">
            <a:off x="609600" y="44196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p:cNvCxnSpPr>
            <a:stCxn id="23" idx="0"/>
            <a:endCxn id="7" idx="2"/>
          </p:cNvCxnSpPr>
          <p:nvPr/>
        </p:nvCxnSpPr>
        <p:spPr>
          <a:xfrm rot="5400000" flipH="1" flipV="1">
            <a:off x="495300" y="3467100"/>
            <a:ext cx="685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3" name="Straight Arrow Connector 42"/>
          <p:cNvCxnSpPr/>
          <p:nvPr/>
        </p:nvCxnSpPr>
        <p:spPr>
          <a:xfrm rot="5400000" flipH="1" flipV="1">
            <a:off x="2172494" y="3466306"/>
            <a:ext cx="685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4" name="Straight Arrow Connector 43"/>
          <p:cNvCxnSpPr/>
          <p:nvPr/>
        </p:nvCxnSpPr>
        <p:spPr>
          <a:xfrm rot="5400000" flipH="1" flipV="1">
            <a:off x="2286794" y="4418806"/>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5" name="Rounded Rectangle 44"/>
          <p:cNvSpPr/>
          <p:nvPr/>
        </p:nvSpPr>
        <p:spPr>
          <a:xfrm>
            <a:off x="5181600" y="2743200"/>
            <a:ext cx="2057400" cy="381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t>JComponent</a:t>
            </a:r>
            <a:endParaRPr lang="en-US" dirty="0"/>
          </a:p>
        </p:txBody>
      </p:sp>
      <p:cxnSp>
        <p:nvCxnSpPr>
          <p:cNvPr id="46" name="Straight Connector 45"/>
          <p:cNvCxnSpPr/>
          <p:nvPr/>
        </p:nvCxnSpPr>
        <p:spPr>
          <a:xfrm rot="5400000">
            <a:off x="5944394" y="2513806"/>
            <a:ext cx="457200" cy="1588"/>
          </a:xfrm>
          <a:prstGeom prst="line">
            <a:avLst/>
          </a:prstGeom>
        </p:spPr>
        <p:style>
          <a:lnRef idx="2">
            <a:schemeClr val="dk1"/>
          </a:lnRef>
          <a:fillRef idx="0">
            <a:schemeClr val="dk1"/>
          </a:fillRef>
          <a:effectRef idx="1">
            <a:schemeClr val="dk1"/>
          </a:effectRef>
          <a:fontRef idx="minor">
            <a:schemeClr val="tx1"/>
          </a:fontRef>
        </p:style>
      </p:cxnSp>
      <p:sp>
        <p:nvSpPr>
          <p:cNvPr id="48" name="Rounded Rectangle 47"/>
          <p:cNvSpPr/>
          <p:nvPr/>
        </p:nvSpPr>
        <p:spPr>
          <a:xfrm>
            <a:off x="3048000" y="3810000"/>
            <a:ext cx="1066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Frame</a:t>
            </a:r>
            <a:endParaRPr lang="en-US" dirty="0"/>
          </a:p>
        </p:txBody>
      </p:sp>
      <p:sp>
        <p:nvSpPr>
          <p:cNvPr id="50" name="Rounded Rectangle 49"/>
          <p:cNvSpPr/>
          <p:nvPr/>
        </p:nvSpPr>
        <p:spPr>
          <a:xfrm>
            <a:off x="2971800" y="4648200"/>
            <a:ext cx="1066800" cy="381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t>JFrame</a:t>
            </a:r>
            <a:endParaRPr lang="en-US" dirty="0"/>
          </a:p>
        </p:txBody>
      </p:sp>
      <p:sp>
        <p:nvSpPr>
          <p:cNvPr id="51" name="Rounded Rectangle 50"/>
          <p:cNvSpPr/>
          <p:nvPr/>
        </p:nvSpPr>
        <p:spPr>
          <a:xfrm>
            <a:off x="4191000" y="4648200"/>
            <a:ext cx="1219200" cy="381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t>JWindow</a:t>
            </a:r>
            <a:endParaRPr lang="en-US" dirty="0"/>
          </a:p>
        </p:txBody>
      </p:sp>
      <p:sp>
        <p:nvSpPr>
          <p:cNvPr id="52" name="Rounded Rectangle 51"/>
          <p:cNvSpPr/>
          <p:nvPr/>
        </p:nvSpPr>
        <p:spPr>
          <a:xfrm>
            <a:off x="7543800" y="4648200"/>
            <a:ext cx="1066800" cy="381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t>JPanel</a:t>
            </a:r>
            <a:endParaRPr lang="en-US" dirty="0"/>
          </a:p>
        </p:txBody>
      </p:sp>
      <p:sp>
        <p:nvSpPr>
          <p:cNvPr id="53" name="Rounded Rectangle 52"/>
          <p:cNvSpPr/>
          <p:nvPr/>
        </p:nvSpPr>
        <p:spPr>
          <a:xfrm>
            <a:off x="5562600" y="4648200"/>
            <a:ext cx="1752600" cy="381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t>JInternalFrame</a:t>
            </a:r>
            <a:endParaRPr lang="en-US" dirty="0"/>
          </a:p>
        </p:txBody>
      </p:sp>
      <p:cxnSp>
        <p:nvCxnSpPr>
          <p:cNvPr id="54" name="Straight Arrow Connector 53"/>
          <p:cNvCxnSpPr/>
          <p:nvPr/>
        </p:nvCxnSpPr>
        <p:spPr>
          <a:xfrm rot="5400000" flipH="1" flipV="1">
            <a:off x="3086894" y="3466306"/>
            <a:ext cx="685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5" name="Straight Arrow Connector 54"/>
          <p:cNvCxnSpPr/>
          <p:nvPr/>
        </p:nvCxnSpPr>
        <p:spPr>
          <a:xfrm rot="5400000" flipH="1" flipV="1">
            <a:off x="3277394" y="4418806"/>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7" name="Straight Arrow Connector 56"/>
          <p:cNvCxnSpPr>
            <a:stCxn id="51" idx="0"/>
          </p:cNvCxnSpPr>
          <p:nvPr/>
        </p:nvCxnSpPr>
        <p:spPr>
          <a:xfrm rot="16200000" flipV="1">
            <a:off x="3733800" y="3581400"/>
            <a:ext cx="1524000" cy="609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9" name="Straight Arrow Connector 58"/>
          <p:cNvCxnSpPr/>
          <p:nvPr/>
        </p:nvCxnSpPr>
        <p:spPr>
          <a:xfrm rot="5400000" flipH="1" flipV="1">
            <a:off x="5182394" y="3886200"/>
            <a:ext cx="1523206" cy="7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rot="16200000" flipV="1">
            <a:off x="6172200" y="3276600"/>
            <a:ext cx="1524000" cy="1219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7" name="Straight Arrow Connector 66"/>
          <p:cNvCxnSpPr/>
          <p:nvPr/>
        </p:nvCxnSpPr>
        <p:spPr>
          <a:xfrm rot="10800000">
            <a:off x="6934200" y="3124200"/>
            <a:ext cx="609600" cy="457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Swing Components</a:t>
            </a:r>
          </a:p>
        </p:txBody>
      </p:sp>
      <p:sp>
        <p:nvSpPr>
          <p:cNvPr id="6147" name="Rectangle 3"/>
          <p:cNvSpPr>
            <a:spLocks noGrp="1" noChangeArrowheads="1"/>
          </p:cNvSpPr>
          <p:nvPr>
            <p:ph type="body" idx="1"/>
          </p:nvPr>
        </p:nvSpPr>
        <p:spPr>
          <a:xfrm>
            <a:off x="685800" y="1981200"/>
            <a:ext cx="7772400" cy="4343400"/>
          </a:xfrm>
        </p:spPr>
        <p:txBody>
          <a:bodyPr>
            <a:normAutofit fontScale="85000" lnSpcReduction="20000"/>
          </a:bodyPr>
          <a:lstStyle/>
          <a:p>
            <a:r>
              <a:rPr lang="en-US" sz="2800" dirty="0"/>
              <a:t>Swing provides many standard GUI </a:t>
            </a:r>
            <a:r>
              <a:rPr lang="en-US" sz="2800" b="1" dirty="0"/>
              <a:t>components</a:t>
            </a:r>
            <a:r>
              <a:rPr lang="en-US" sz="2800" dirty="0"/>
              <a:t> such as buttons, lists, menus, and text areas, which you combine to create your program's GUI</a:t>
            </a:r>
            <a:r>
              <a:rPr lang="en-US" sz="2800" dirty="0" smtClean="0"/>
              <a:t>.</a:t>
            </a:r>
          </a:p>
          <a:p>
            <a:r>
              <a:rPr lang="en-US" sz="2800" dirty="0" err="1" smtClean="0"/>
              <a:t>Japplet</a:t>
            </a:r>
            <a:r>
              <a:rPr lang="en-US" sz="2800" dirty="0" smtClean="0"/>
              <a:t> , </a:t>
            </a:r>
            <a:r>
              <a:rPr lang="en-US" sz="2800" dirty="0" err="1" smtClean="0"/>
              <a:t>Jdialog</a:t>
            </a:r>
            <a:r>
              <a:rPr lang="en-US" sz="2800" dirty="0" smtClean="0"/>
              <a:t> , </a:t>
            </a:r>
            <a:r>
              <a:rPr lang="en-US" sz="2800" dirty="0" err="1" smtClean="0"/>
              <a:t>Jframe</a:t>
            </a:r>
            <a:r>
              <a:rPr lang="en-US" sz="2800" dirty="0" smtClean="0"/>
              <a:t> , </a:t>
            </a:r>
            <a:r>
              <a:rPr lang="en-US" sz="2800" dirty="0" err="1" smtClean="0"/>
              <a:t>Jwindow</a:t>
            </a:r>
            <a:r>
              <a:rPr lang="en-US" sz="2800" dirty="0" smtClean="0"/>
              <a:t> , </a:t>
            </a:r>
            <a:r>
              <a:rPr lang="en-US" sz="2800" dirty="0" err="1" smtClean="0"/>
              <a:t>JInternalFrame</a:t>
            </a:r>
            <a:r>
              <a:rPr lang="en-US" sz="2800" dirty="0" smtClean="0"/>
              <a:t> are root components i.e. They cannot be added each other.</a:t>
            </a:r>
          </a:p>
          <a:p>
            <a:r>
              <a:rPr lang="en-US" sz="2800" dirty="0" smtClean="0"/>
              <a:t>The main area of root component is represented by </a:t>
            </a:r>
            <a:r>
              <a:rPr lang="en-US" sz="2800" dirty="0" err="1" smtClean="0"/>
              <a:t>JRootPane</a:t>
            </a:r>
            <a:r>
              <a:rPr lang="en-US" sz="2800" dirty="0" smtClean="0"/>
              <a:t>.</a:t>
            </a:r>
          </a:p>
          <a:p>
            <a:r>
              <a:rPr lang="en-US" sz="2800" dirty="0" smtClean="0"/>
              <a:t>The main area contains two layers(object of </a:t>
            </a:r>
            <a:r>
              <a:rPr lang="en-US" sz="2800" dirty="0" err="1" smtClean="0"/>
              <a:t>JLayeredPane</a:t>
            </a:r>
            <a:r>
              <a:rPr lang="en-US" sz="2800" dirty="0" smtClean="0"/>
              <a:t>)</a:t>
            </a:r>
          </a:p>
          <a:p>
            <a:pPr>
              <a:buNone/>
            </a:pPr>
            <a:r>
              <a:rPr lang="en-US" sz="2800" dirty="0" smtClean="0"/>
              <a:t>(1)One layer contains the content pane (object of Container).Here the components are added and layout managers are apply.</a:t>
            </a:r>
          </a:p>
          <a:p>
            <a:pPr>
              <a:buNone/>
            </a:pPr>
            <a:r>
              <a:rPr lang="en-US" sz="2800" dirty="0" smtClean="0"/>
              <a:t>(2)The second layer contains </a:t>
            </a:r>
            <a:r>
              <a:rPr lang="en-US" sz="2800" dirty="0" err="1" smtClean="0"/>
              <a:t>Menubar</a:t>
            </a:r>
            <a:r>
              <a:rPr lang="en-US" sz="2800" dirty="0" smtClean="0"/>
              <a:t>.</a:t>
            </a:r>
            <a:endParaRPr lang="en-US" sz="2800"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a:xfrm>
            <a:off x="457200" y="609600"/>
            <a:ext cx="8229600" cy="838200"/>
          </a:xfrm>
        </p:spPr>
        <p:txBody>
          <a:bodyPr>
            <a:normAutofit/>
          </a:bodyPr>
          <a:lstStyle/>
          <a:p>
            <a:r>
              <a:rPr lang="en-US" dirty="0"/>
              <a:t>Containers</a:t>
            </a:r>
          </a:p>
        </p:txBody>
      </p:sp>
      <p:sp>
        <p:nvSpPr>
          <p:cNvPr id="21507" name="Rectangle 1027"/>
          <p:cNvSpPr>
            <a:spLocks noGrp="1" noChangeArrowheads="1"/>
          </p:cNvSpPr>
          <p:nvPr>
            <p:ph type="body" idx="1"/>
          </p:nvPr>
        </p:nvSpPr>
        <p:spPr/>
        <p:txBody>
          <a:bodyPr/>
          <a:lstStyle/>
          <a:p>
            <a:pPr>
              <a:lnSpc>
                <a:spcPct val="90000"/>
              </a:lnSpc>
            </a:pPr>
            <a:r>
              <a:rPr lang="en-US" sz="2800" dirty="0"/>
              <a:t>Descendents of the </a:t>
            </a:r>
            <a:r>
              <a:rPr lang="en-US" sz="2800" dirty="0" err="1"/>
              <a:t>java.awt.Container</a:t>
            </a:r>
            <a:r>
              <a:rPr lang="en-US" sz="2800" dirty="0"/>
              <a:t> class</a:t>
            </a:r>
          </a:p>
          <a:p>
            <a:pPr>
              <a:lnSpc>
                <a:spcPct val="90000"/>
              </a:lnSpc>
            </a:pPr>
            <a:r>
              <a:rPr lang="en-US" sz="2800" dirty="0"/>
              <a:t>Components that can contain other components.</a:t>
            </a:r>
          </a:p>
          <a:p>
            <a:pPr>
              <a:lnSpc>
                <a:spcPct val="90000"/>
              </a:lnSpc>
            </a:pPr>
            <a:r>
              <a:rPr lang="en-US" sz="2800" dirty="0"/>
              <a:t>Use a layout manager to position and size the components contained in them.</a:t>
            </a:r>
          </a:p>
          <a:p>
            <a:pPr>
              <a:lnSpc>
                <a:spcPct val="90000"/>
              </a:lnSpc>
            </a:pPr>
            <a:r>
              <a:rPr lang="en-US" sz="2800" dirty="0"/>
              <a:t>Components are added to a container using one of the various forms of its </a:t>
            </a:r>
            <a:r>
              <a:rPr lang="en-US" sz="2800" b="1" dirty="0"/>
              <a:t>add</a:t>
            </a:r>
            <a:r>
              <a:rPr lang="en-US" sz="2800" dirty="0"/>
              <a:t> method</a:t>
            </a:r>
          </a:p>
          <a:p>
            <a:pPr lvl="1">
              <a:lnSpc>
                <a:spcPct val="90000"/>
              </a:lnSpc>
            </a:pPr>
            <a:r>
              <a:rPr lang="en-US" sz="2400" dirty="0"/>
              <a:t>Depending on which layout manager is used by the container</a:t>
            </a:r>
          </a:p>
          <a:p>
            <a:pPr>
              <a:lnSpc>
                <a:spcPct val="90000"/>
              </a:lnSpc>
              <a:buFontTx/>
              <a:buNone/>
            </a:pPr>
            <a:r>
              <a:rPr lang="en-US" sz="2800" dirty="0"/>
              <a:t>		</a:t>
            </a:r>
            <a:r>
              <a:rPr lang="en-US" sz="2000" b="1" dirty="0" err="1">
                <a:latin typeface="Courier New" pitchFamily="49" charset="0"/>
              </a:rPr>
              <a:t>panel.</a:t>
            </a:r>
            <a:r>
              <a:rPr lang="en-US" sz="2000" b="1" dirty="0" err="1">
                <a:solidFill>
                  <a:schemeClr val="accent2"/>
                </a:solidFill>
                <a:latin typeface="Courier New" pitchFamily="49" charset="0"/>
              </a:rPr>
              <a:t>add</a:t>
            </a:r>
            <a:r>
              <a:rPr lang="en-US" sz="2000" b="1" dirty="0">
                <a:solidFill>
                  <a:schemeClr val="accent2"/>
                </a:solidFill>
                <a:latin typeface="Courier New" pitchFamily="49" charset="0"/>
              </a:rPr>
              <a:t>(</a:t>
            </a:r>
            <a:r>
              <a:rPr lang="en-US" sz="2000" b="1" dirty="0">
                <a:latin typeface="Courier New" pitchFamily="49" charset="0"/>
              </a:rPr>
              <a:t>component</a:t>
            </a:r>
            <a:r>
              <a:rPr lang="en-US" sz="2000" b="1" dirty="0">
                <a:solidFill>
                  <a:schemeClr val="accent2"/>
                </a:solidFill>
                <a:latin typeface="Courier New" pitchFamily="49" charset="0"/>
              </a:rPr>
              <a:t>)</a:t>
            </a:r>
            <a:r>
              <a:rPr lang="en-US" sz="2000" b="1" dirty="0">
                <a:latin typeface="Courier New" pitchFamily="49" charset="0"/>
              </a:rPr>
              <a:t>;</a:t>
            </a:r>
            <a:endParaRPr lang="en-US" sz="2800" dirty="0"/>
          </a:p>
          <a:p>
            <a:pPr>
              <a:lnSpc>
                <a:spcPct val="90000"/>
              </a:lnSpc>
              <a:buFontTx/>
              <a:buNone/>
            </a:pPr>
            <a:endParaRPr lang="en-US" sz="2800" dirty="0"/>
          </a:p>
          <a:p>
            <a:pPr>
              <a:lnSpc>
                <a:spcPct val="90000"/>
              </a:lnSpc>
            </a:pPr>
            <a:endParaRPr lang="en-US" sz="2800"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457200"/>
            <a:ext cx="8229600" cy="762000"/>
          </a:xfrm>
        </p:spPr>
        <p:txBody>
          <a:bodyPr>
            <a:normAutofit fontScale="90000"/>
          </a:bodyPr>
          <a:lstStyle/>
          <a:p>
            <a:r>
              <a:rPr lang="en-US" dirty="0" err="1"/>
              <a:t>JFrame</a:t>
            </a:r>
            <a:endParaRPr lang="en-US" dirty="0"/>
          </a:p>
        </p:txBody>
      </p:sp>
      <p:sp>
        <p:nvSpPr>
          <p:cNvPr id="8195" name="Rectangle 3"/>
          <p:cNvSpPr>
            <a:spLocks noGrp="1" noChangeArrowheads="1"/>
          </p:cNvSpPr>
          <p:nvPr>
            <p:ph type="body" idx="1"/>
          </p:nvPr>
        </p:nvSpPr>
        <p:spPr>
          <a:xfrm>
            <a:off x="457200" y="1219200"/>
            <a:ext cx="8229600" cy="5105400"/>
          </a:xfrm>
        </p:spPr>
        <p:txBody>
          <a:bodyPr>
            <a:normAutofit fontScale="85000" lnSpcReduction="20000"/>
          </a:bodyPr>
          <a:lstStyle/>
          <a:p>
            <a:pPr>
              <a:lnSpc>
                <a:spcPct val="90000"/>
              </a:lnSpc>
            </a:pPr>
            <a:r>
              <a:rPr lang="en-US" dirty="0" smtClean="0"/>
              <a:t>We can start our GUI by using </a:t>
            </a:r>
            <a:r>
              <a:rPr lang="en-US" dirty="0" err="1" smtClean="0"/>
              <a:t>JFrame</a:t>
            </a:r>
            <a:r>
              <a:rPr lang="en-US" dirty="0" smtClean="0"/>
              <a:t>.</a:t>
            </a:r>
          </a:p>
          <a:p>
            <a:pPr>
              <a:lnSpc>
                <a:spcPct val="90000"/>
              </a:lnSpc>
            </a:pPr>
            <a:r>
              <a:rPr lang="en-US" dirty="0" smtClean="0"/>
              <a:t>By default a </a:t>
            </a:r>
            <a:r>
              <a:rPr lang="en-US" dirty="0" err="1" smtClean="0"/>
              <a:t>Jframe</a:t>
            </a:r>
            <a:r>
              <a:rPr lang="en-US" dirty="0" smtClean="0"/>
              <a:t> is invisible and of size zero</a:t>
            </a:r>
          </a:p>
          <a:p>
            <a:pPr>
              <a:lnSpc>
                <a:spcPct val="90000"/>
              </a:lnSpc>
            </a:pPr>
            <a:r>
              <a:rPr lang="en-US" dirty="0" smtClean="0"/>
              <a:t>When a user click on (X) cross button of a </a:t>
            </a:r>
            <a:r>
              <a:rPr lang="en-US" dirty="0" err="1" smtClean="0"/>
              <a:t>Jframe</a:t>
            </a:r>
            <a:r>
              <a:rPr lang="en-US" dirty="0" smtClean="0"/>
              <a:t> ,it becomes invisible.</a:t>
            </a:r>
          </a:p>
          <a:p>
            <a:pPr>
              <a:lnSpc>
                <a:spcPct val="90000"/>
              </a:lnSpc>
            </a:pPr>
            <a:r>
              <a:rPr lang="en-US" dirty="0" err="1" smtClean="0"/>
              <a:t>JFrame</a:t>
            </a:r>
            <a:r>
              <a:rPr lang="en-US" dirty="0" smtClean="0"/>
              <a:t> has </a:t>
            </a:r>
            <a:r>
              <a:rPr lang="en-US" dirty="0" err="1" smtClean="0"/>
              <a:t>BorderLayout</a:t>
            </a:r>
            <a:r>
              <a:rPr lang="en-US" dirty="0" smtClean="0"/>
              <a:t> by-default.</a:t>
            </a:r>
          </a:p>
          <a:p>
            <a:pPr>
              <a:lnSpc>
                <a:spcPct val="90000"/>
              </a:lnSpc>
            </a:pPr>
            <a:r>
              <a:rPr lang="en-US" dirty="0" err="1" smtClean="0"/>
              <a:t>Jframe</a:t>
            </a:r>
            <a:r>
              <a:rPr lang="en-US" dirty="0" smtClean="0"/>
              <a:t> is </a:t>
            </a:r>
            <a:r>
              <a:rPr lang="en-US" dirty="0" err="1" smtClean="0"/>
              <a:t>plateform</a:t>
            </a:r>
            <a:r>
              <a:rPr lang="en-US" dirty="0" smtClean="0"/>
              <a:t> dependent because it is inherited the Frame class.</a:t>
            </a:r>
          </a:p>
          <a:p>
            <a:pPr>
              <a:lnSpc>
                <a:spcPct val="90000"/>
              </a:lnSpc>
              <a:buNone/>
            </a:pPr>
            <a:endParaRPr lang="en-US" dirty="0" smtClean="0"/>
          </a:p>
          <a:p>
            <a:pPr>
              <a:lnSpc>
                <a:spcPct val="90000"/>
              </a:lnSpc>
            </a:pPr>
            <a:r>
              <a:rPr lang="en-US" dirty="0" smtClean="0"/>
              <a:t>Constructor:</a:t>
            </a:r>
          </a:p>
          <a:p>
            <a:pPr>
              <a:lnSpc>
                <a:spcPct val="90000"/>
              </a:lnSpc>
              <a:buNone/>
            </a:pPr>
            <a:r>
              <a:rPr lang="en-US" dirty="0" smtClean="0"/>
              <a:t>(1)</a:t>
            </a:r>
            <a:r>
              <a:rPr lang="en-US" dirty="0" err="1" smtClean="0"/>
              <a:t>JFrame</a:t>
            </a:r>
            <a:r>
              <a:rPr lang="en-US" dirty="0" smtClean="0"/>
              <a:t>()</a:t>
            </a:r>
          </a:p>
          <a:p>
            <a:pPr>
              <a:lnSpc>
                <a:spcPct val="90000"/>
              </a:lnSpc>
              <a:buNone/>
            </a:pPr>
            <a:r>
              <a:rPr lang="en-US" dirty="0" smtClean="0"/>
              <a:t>(2)</a:t>
            </a:r>
            <a:r>
              <a:rPr lang="en-US" dirty="0" err="1" smtClean="0"/>
              <a:t>JFrame</a:t>
            </a:r>
            <a:r>
              <a:rPr lang="en-US" dirty="0" smtClean="0"/>
              <a:t>(String title)</a:t>
            </a:r>
          </a:p>
          <a:p>
            <a:pPr>
              <a:lnSpc>
                <a:spcPct val="90000"/>
              </a:lnSpc>
              <a:buNone/>
            </a:pPr>
            <a:endParaRPr lang="en-US" dirty="0" smtClean="0"/>
          </a:p>
          <a:p>
            <a:pPr>
              <a:lnSpc>
                <a:spcPct val="90000"/>
              </a:lnSpc>
            </a:pPr>
            <a:r>
              <a:rPr lang="en-US" dirty="0" smtClean="0"/>
              <a:t>Methods:-</a:t>
            </a:r>
          </a:p>
          <a:p>
            <a:pPr>
              <a:lnSpc>
                <a:spcPct val="90000"/>
              </a:lnSpc>
              <a:buNone/>
            </a:pPr>
            <a:r>
              <a:rPr lang="en-US" dirty="0" smtClean="0"/>
              <a:t>(1)Void </a:t>
            </a:r>
            <a:r>
              <a:rPr lang="en-US" dirty="0" err="1" smtClean="0"/>
              <a:t>setDefaultCloseOperation</a:t>
            </a:r>
            <a:r>
              <a:rPr lang="en-US" dirty="0" smtClean="0"/>
              <a:t>(</a:t>
            </a:r>
            <a:r>
              <a:rPr lang="en-US" dirty="0" err="1" smtClean="0"/>
              <a:t>int</a:t>
            </a:r>
            <a:r>
              <a:rPr lang="en-US" dirty="0" smtClean="0"/>
              <a:t>)</a:t>
            </a:r>
          </a:p>
          <a:p>
            <a:pPr>
              <a:lnSpc>
                <a:spcPct val="90000"/>
              </a:lnSpc>
              <a:buNone/>
            </a:pPr>
            <a:r>
              <a:rPr lang="en-US" dirty="0" smtClean="0"/>
              <a:t>(2)Void  </a:t>
            </a:r>
            <a:r>
              <a:rPr lang="en-US" dirty="0" err="1" smtClean="0"/>
              <a:t>setUndecorated</a:t>
            </a:r>
            <a:r>
              <a:rPr lang="en-US" dirty="0" smtClean="0"/>
              <a:t>(</a:t>
            </a:r>
            <a:r>
              <a:rPr lang="en-US" dirty="0" err="1" smtClean="0"/>
              <a:t>boolean</a:t>
            </a:r>
            <a:r>
              <a:rPr lang="en-US" dirty="0" smtClean="0"/>
              <a:t>)</a:t>
            </a:r>
          </a:p>
          <a:p>
            <a:pPr>
              <a:lnSpc>
                <a:spcPct val="90000"/>
              </a:lnSpc>
              <a:buNone/>
            </a:pPr>
            <a:r>
              <a:rPr lang="en-US" dirty="0" smtClean="0"/>
              <a:t>(3)Void </a:t>
            </a:r>
            <a:r>
              <a:rPr lang="en-US" dirty="0" err="1" smtClean="0"/>
              <a:t>setIconImage</a:t>
            </a:r>
            <a:r>
              <a:rPr lang="en-US" dirty="0" smtClean="0"/>
              <a:t>(Image)</a:t>
            </a:r>
          </a:p>
          <a:p>
            <a:pPr>
              <a:lnSpc>
                <a:spcPct val="90000"/>
              </a:lnSpc>
              <a:buNone/>
            </a:pPr>
            <a:r>
              <a:rPr lang="en-US" dirty="0" smtClean="0"/>
              <a:t>(4)Static void </a:t>
            </a:r>
            <a:r>
              <a:rPr lang="en-US" dirty="0" err="1" smtClean="0"/>
              <a:t>setDefaultLookAndFeelDecorated</a:t>
            </a:r>
            <a:r>
              <a:rPr lang="en-US" dirty="0" smtClean="0"/>
              <a:t>(</a:t>
            </a:r>
            <a:r>
              <a:rPr lang="en-US" dirty="0" err="1" smtClean="0"/>
              <a:t>boolean</a:t>
            </a:r>
            <a:r>
              <a:rPr lang="en-US" dirty="0" smtClean="0"/>
              <a:t>)</a:t>
            </a:r>
          </a:p>
          <a:p>
            <a:pPr>
              <a:lnSpc>
                <a:spcPct val="90000"/>
              </a:lnSpc>
              <a:buNone/>
            </a:pPr>
            <a:endParaRPr lang="en-US" dirty="0" smtClean="0"/>
          </a:p>
          <a:p>
            <a:pPr>
              <a:lnSpc>
                <a:spcPct val="90000"/>
              </a:lnSpc>
              <a:buNone/>
            </a:pPr>
            <a:endParaRPr lang="en-US" dirty="0" smtClean="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a:xfrm>
            <a:off x="457200" y="381000"/>
            <a:ext cx="8229600" cy="838200"/>
          </a:xfrm>
        </p:spPr>
        <p:txBody>
          <a:bodyPr>
            <a:normAutofit/>
          </a:bodyPr>
          <a:lstStyle/>
          <a:p>
            <a:r>
              <a:rPr lang="en-US" dirty="0" smtClean="0"/>
              <a:t>Example</a:t>
            </a:r>
            <a:endParaRPr lang="en-US" dirty="0"/>
          </a:p>
        </p:txBody>
      </p:sp>
      <p:sp>
        <p:nvSpPr>
          <p:cNvPr id="14340" name="Rectangle 1028"/>
          <p:cNvSpPr>
            <a:spLocks noGrp="1" noChangeArrowheads="1"/>
          </p:cNvSpPr>
          <p:nvPr>
            <p:ph type="body" idx="1"/>
          </p:nvPr>
        </p:nvSpPr>
        <p:spPr>
          <a:xfrm>
            <a:off x="685800" y="1295400"/>
            <a:ext cx="7772400" cy="5181600"/>
          </a:xfrm>
          <a:noFill/>
          <a:ln/>
        </p:spPr>
        <p:txBody>
          <a:bodyPr>
            <a:normAutofit/>
          </a:bodyPr>
          <a:lstStyle/>
          <a:p>
            <a:pPr>
              <a:buFontTx/>
              <a:buNone/>
            </a:pPr>
            <a:r>
              <a:rPr lang="en-US" sz="1900" dirty="0" smtClean="0">
                <a:solidFill>
                  <a:srgbClr val="C00000"/>
                </a:solidFill>
                <a:latin typeface="Courier New" pitchFamily="49" charset="0"/>
                <a:cs typeface="Times New Roman" pitchFamily="18" charset="0"/>
              </a:rPr>
              <a:t>import </a:t>
            </a:r>
            <a:r>
              <a:rPr lang="en-US" sz="1900" dirty="0" err="1" smtClean="0">
                <a:solidFill>
                  <a:srgbClr val="C00000"/>
                </a:solidFill>
                <a:latin typeface="Courier New" pitchFamily="49" charset="0"/>
                <a:cs typeface="Times New Roman" pitchFamily="18" charset="0"/>
              </a:rPr>
              <a:t>javax.swing</a:t>
            </a:r>
            <a:r>
              <a:rPr lang="en-US" sz="1900" dirty="0" smtClean="0">
                <a:solidFill>
                  <a:srgbClr val="C00000"/>
                </a:solidFill>
                <a:latin typeface="Courier New" pitchFamily="49" charset="0"/>
                <a:cs typeface="Times New Roman" pitchFamily="18" charset="0"/>
              </a:rPr>
              <a:t>.*;</a:t>
            </a:r>
          </a:p>
          <a:p>
            <a:pPr>
              <a:buFontTx/>
              <a:buNone/>
            </a:pPr>
            <a:r>
              <a:rPr lang="en-US" sz="1900" dirty="0" smtClean="0">
                <a:solidFill>
                  <a:srgbClr val="C00000"/>
                </a:solidFill>
                <a:latin typeface="Courier New" pitchFamily="49" charset="0"/>
                <a:cs typeface="Times New Roman" pitchFamily="18" charset="0"/>
              </a:rPr>
              <a:t>public class </a:t>
            </a:r>
            <a:r>
              <a:rPr lang="en-US" sz="1900" dirty="0" err="1" smtClean="0">
                <a:solidFill>
                  <a:srgbClr val="C00000"/>
                </a:solidFill>
                <a:latin typeface="Courier New" pitchFamily="49" charset="0"/>
                <a:cs typeface="Times New Roman" pitchFamily="18" charset="0"/>
              </a:rPr>
              <a:t>HelloWorldFrame</a:t>
            </a:r>
            <a:r>
              <a:rPr lang="en-US" sz="1900" dirty="0" smtClean="0">
                <a:solidFill>
                  <a:srgbClr val="C00000"/>
                </a:solidFill>
                <a:latin typeface="Courier New" pitchFamily="49" charset="0"/>
                <a:cs typeface="Times New Roman" pitchFamily="18" charset="0"/>
              </a:rPr>
              <a:t> extends </a:t>
            </a:r>
            <a:r>
              <a:rPr lang="en-US" sz="1900" dirty="0" err="1" smtClean="0">
                <a:solidFill>
                  <a:srgbClr val="C00000"/>
                </a:solidFill>
                <a:latin typeface="Courier New" pitchFamily="49" charset="0"/>
                <a:cs typeface="Times New Roman" pitchFamily="18" charset="0"/>
              </a:rPr>
              <a:t>JFrame</a:t>
            </a:r>
            <a:r>
              <a:rPr lang="en-US" sz="1900" dirty="0" smtClean="0">
                <a:solidFill>
                  <a:srgbClr val="C00000"/>
                </a:solidFill>
                <a:latin typeface="Courier New" pitchFamily="49" charset="0"/>
                <a:cs typeface="Times New Roman" pitchFamily="18" charset="0"/>
              </a:rPr>
              <a:t> {</a:t>
            </a:r>
          </a:p>
          <a:p>
            <a:pPr>
              <a:buFontTx/>
              <a:buNone/>
            </a:pPr>
            <a:r>
              <a:rPr lang="en-US" sz="1900" dirty="0" smtClean="0">
                <a:solidFill>
                  <a:srgbClr val="C00000"/>
                </a:solidFill>
                <a:latin typeface="Courier New" pitchFamily="49" charset="0"/>
                <a:cs typeface="Times New Roman" pitchFamily="18" charset="0"/>
              </a:rPr>
              <a:t>  public </a:t>
            </a:r>
            <a:r>
              <a:rPr lang="en-US" sz="1900" dirty="0" err="1" smtClean="0">
                <a:solidFill>
                  <a:srgbClr val="C00000"/>
                </a:solidFill>
                <a:latin typeface="Courier New" pitchFamily="49" charset="0"/>
                <a:cs typeface="Times New Roman" pitchFamily="18" charset="0"/>
              </a:rPr>
              <a:t>HelloWorldFrame</a:t>
            </a:r>
            <a:r>
              <a:rPr lang="en-US" sz="1900" dirty="0" smtClean="0">
                <a:solidFill>
                  <a:srgbClr val="C00000"/>
                </a:solidFill>
                <a:latin typeface="Courier New" pitchFamily="49" charset="0"/>
                <a:cs typeface="Times New Roman" pitchFamily="18" charset="0"/>
              </a:rPr>
              <a:t>() {</a:t>
            </a:r>
          </a:p>
          <a:p>
            <a:pPr>
              <a:buFontTx/>
              <a:buNone/>
            </a:pPr>
            <a:r>
              <a:rPr lang="en-US" sz="1900" dirty="0" smtClean="0">
                <a:solidFill>
                  <a:srgbClr val="C00000"/>
                </a:solidFill>
                <a:latin typeface="Courier New" pitchFamily="49" charset="0"/>
                <a:cs typeface="Times New Roman" pitchFamily="18" charset="0"/>
              </a:rPr>
              <a:t>    super(“</a:t>
            </a:r>
            <a:r>
              <a:rPr lang="en-US" sz="1900" dirty="0" err="1" smtClean="0">
                <a:solidFill>
                  <a:srgbClr val="C00000"/>
                </a:solidFill>
                <a:latin typeface="Courier New" pitchFamily="49" charset="0"/>
                <a:cs typeface="Times New Roman" pitchFamily="18" charset="0"/>
              </a:rPr>
              <a:t>HelloWorldSwing</a:t>
            </a:r>
            <a:r>
              <a:rPr lang="en-US" sz="1900" dirty="0" smtClean="0">
                <a:solidFill>
                  <a:srgbClr val="C00000"/>
                </a:solidFill>
                <a:latin typeface="Courier New" pitchFamily="49" charset="0"/>
                <a:cs typeface="Times New Roman" pitchFamily="18" charset="0"/>
              </a:rPr>
              <a:t>”);</a:t>
            </a:r>
          </a:p>
          <a:p>
            <a:pPr>
              <a:buFontTx/>
              <a:buNone/>
            </a:pPr>
            <a:r>
              <a:rPr lang="en-US" sz="1900" dirty="0" smtClean="0">
                <a:solidFill>
                  <a:srgbClr val="C00000"/>
                </a:solidFill>
                <a:latin typeface="Courier New" pitchFamily="49" charset="0"/>
                <a:cs typeface="Times New Roman" pitchFamily="18" charset="0"/>
              </a:rPr>
              <a:t>    final </a:t>
            </a:r>
            <a:r>
              <a:rPr lang="en-US" sz="1900" dirty="0" err="1" smtClean="0">
                <a:solidFill>
                  <a:srgbClr val="C00000"/>
                </a:solidFill>
                <a:latin typeface="Courier New" pitchFamily="49" charset="0"/>
                <a:cs typeface="Times New Roman" pitchFamily="18" charset="0"/>
              </a:rPr>
              <a:t>JLabel</a:t>
            </a:r>
            <a:r>
              <a:rPr lang="en-US" sz="1900" dirty="0" smtClean="0">
                <a:solidFill>
                  <a:srgbClr val="C00000"/>
                </a:solidFill>
                <a:latin typeface="Courier New" pitchFamily="49" charset="0"/>
                <a:cs typeface="Times New Roman" pitchFamily="18" charset="0"/>
              </a:rPr>
              <a:t> label = new </a:t>
            </a:r>
            <a:r>
              <a:rPr lang="en-US" sz="1900" dirty="0" err="1" smtClean="0">
                <a:solidFill>
                  <a:srgbClr val="C00000"/>
                </a:solidFill>
                <a:latin typeface="Courier New" pitchFamily="49" charset="0"/>
                <a:cs typeface="Times New Roman" pitchFamily="18" charset="0"/>
              </a:rPr>
              <a:t>JLabel</a:t>
            </a:r>
            <a:r>
              <a:rPr lang="en-US" sz="1900" dirty="0" smtClean="0">
                <a:solidFill>
                  <a:srgbClr val="C00000"/>
                </a:solidFill>
                <a:latin typeface="Courier New" pitchFamily="49" charset="0"/>
                <a:cs typeface="Times New Roman" pitchFamily="18" charset="0"/>
              </a:rPr>
              <a:t>("Hello World");</a:t>
            </a:r>
          </a:p>
          <a:p>
            <a:pPr>
              <a:buFontTx/>
              <a:buNone/>
            </a:pPr>
            <a:r>
              <a:rPr lang="en-US" sz="1900" dirty="0" smtClean="0">
                <a:solidFill>
                  <a:srgbClr val="C00000"/>
                </a:solidFill>
                <a:latin typeface="Courier New" pitchFamily="49" charset="0"/>
                <a:cs typeface="Times New Roman" pitchFamily="18" charset="0"/>
              </a:rPr>
              <a:t>    </a:t>
            </a:r>
            <a:r>
              <a:rPr lang="en-US" sz="1900" dirty="0" err="1" smtClean="0">
                <a:solidFill>
                  <a:srgbClr val="C00000"/>
                </a:solidFill>
                <a:latin typeface="Courier New" pitchFamily="49" charset="0"/>
                <a:cs typeface="Times New Roman" pitchFamily="18" charset="0"/>
              </a:rPr>
              <a:t>getContentPane</a:t>
            </a:r>
            <a:r>
              <a:rPr lang="en-US" sz="1900" dirty="0" smtClean="0">
                <a:solidFill>
                  <a:srgbClr val="C00000"/>
                </a:solidFill>
                <a:latin typeface="Courier New" pitchFamily="49" charset="0"/>
                <a:cs typeface="Times New Roman" pitchFamily="18" charset="0"/>
              </a:rPr>
              <a:t>().add(label);</a:t>
            </a:r>
          </a:p>
          <a:p>
            <a:pPr>
              <a:buFontTx/>
              <a:buNone/>
            </a:pPr>
            <a:r>
              <a:rPr lang="en-US" sz="1900" dirty="0" smtClean="0">
                <a:solidFill>
                  <a:srgbClr val="C00000"/>
                </a:solidFill>
                <a:latin typeface="Courier New" pitchFamily="49" charset="0"/>
                <a:cs typeface="Times New Roman" pitchFamily="18" charset="0"/>
              </a:rPr>
              <a:t>    </a:t>
            </a:r>
            <a:r>
              <a:rPr lang="en-US" sz="1900" dirty="0" err="1" smtClean="0">
                <a:solidFill>
                  <a:srgbClr val="C00000"/>
                </a:solidFill>
                <a:latin typeface="Courier New" pitchFamily="49" charset="0"/>
                <a:cs typeface="Times New Roman" pitchFamily="18" charset="0"/>
              </a:rPr>
              <a:t>setDefaultCloseOperation</a:t>
            </a:r>
            <a:r>
              <a:rPr lang="en-US" sz="1900" dirty="0" smtClean="0">
                <a:solidFill>
                  <a:srgbClr val="C00000"/>
                </a:solidFill>
                <a:latin typeface="Courier New" pitchFamily="49" charset="0"/>
                <a:cs typeface="Times New Roman" pitchFamily="18" charset="0"/>
              </a:rPr>
              <a:t>(</a:t>
            </a:r>
            <a:r>
              <a:rPr lang="en-US" sz="1900" dirty="0" err="1" smtClean="0">
                <a:solidFill>
                  <a:srgbClr val="C00000"/>
                </a:solidFill>
                <a:latin typeface="Courier New" pitchFamily="49" charset="0"/>
                <a:cs typeface="Times New Roman" pitchFamily="18" charset="0"/>
              </a:rPr>
              <a:t>JFrame.EXIT_ON_CLOSE</a:t>
            </a:r>
            <a:r>
              <a:rPr lang="en-US" sz="1900" dirty="0" smtClean="0">
                <a:solidFill>
                  <a:srgbClr val="C00000"/>
                </a:solidFill>
                <a:latin typeface="Courier New" pitchFamily="49" charset="0"/>
                <a:cs typeface="Times New Roman" pitchFamily="18" charset="0"/>
              </a:rPr>
              <a:t>);</a:t>
            </a:r>
          </a:p>
          <a:p>
            <a:pPr>
              <a:buFontTx/>
              <a:buNone/>
            </a:pPr>
            <a:r>
              <a:rPr lang="en-US" sz="1900" dirty="0" smtClean="0">
                <a:solidFill>
                  <a:srgbClr val="C00000"/>
                </a:solidFill>
                <a:latin typeface="Courier New" pitchFamily="49" charset="0"/>
                <a:cs typeface="Times New Roman" pitchFamily="18" charset="0"/>
              </a:rPr>
              <a:t>    pack();</a:t>
            </a:r>
          </a:p>
          <a:p>
            <a:pPr>
              <a:buFontTx/>
              <a:buNone/>
            </a:pPr>
            <a:r>
              <a:rPr lang="en-US" sz="1900" dirty="0" smtClean="0">
                <a:solidFill>
                  <a:srgbClr val="C00000"/>
                </a:solidFill>
                <a:latin typeface="Courier New" pitchFamily="49" charset="0"/>
                <a:cs typeface="Times New Roman" pitchFamily="18" charset="0"/>
              </a:rPr>
              <a:t>    </a:t>
            </a:r>
            <a:r>
              <a:rPr lang="en-US" sz="1900" dirty="0" err="1" smtClean="0">
                <a:solidFill>
                  <a:srgbClr val="C00000"/>
                </a:solidFill>
                <a:latin typeface="Courier New" pitchFamily="49" charset="0"/>
                <a:cs typeface="Times New Roman" pitchFamily="18" charset="0"/>
              </a:rPr>
              <a:t>setVisible</a:t>
            </a:r>
            <a:r>
              <a:rPr lang="en-US" sz="1900" dirty="0" smtClean="0">
                <a:solidFill>
                  <a:srgbClr val="C00000"/>
                </a:solidFill>
                <a:latin typeface="Courier New" pitchFamily="49" charset="0"/>
                <a:cs typeface="Times New Roman" pitchFamily="18" charset="0"/>
              </a:rPr>
              <a:t>(true);</a:t>
            </a:r>
          </a:p>
          <a:p>
            <a:pPr>
              <a:buFontTx/>
              <a:buNone/>
            </a:pPr>
            <a:r>
              <a:rPr lang="en-US" sz="1900" dirty="0" smtClean="0">
                <a:solidFill>
                  <a:srgbClr val="C00000"/>
                </a:solidFill>
                <a:latin typeface="Courier New" pitchFamily="49" charset="0"/>
                <a:cs typeface="Times New Roman" pitchFamily="18" charset="0"/>
              </a:rPr>
              <a:t>  }</a:t>
            </a:r>
          </a:p>
          <a:p>
            <a:pPr>
              <a:buFontTx/>
              <a:buNone/>
            </a:pPr>
            <a:r>
              <a:rPr lang="en-US" sz="1900" dirty="0" smtClean="0">
                <a:solidFill>
                  <a:srgbClr val="C00000"/>
                </a:solidFill>
                <a:latin typeface="Courier New" pitchFamily="49" charset="0"/>
                <a:cs typeface="Times New Roman" pitchFamily="18" charset="0"/>
              </a:rPr>
              <a:t>  public static void main(String[] </a:t>
            </a:r>
            <a:r>
              <a:rPr lang="en-US" sz="1900" dirty="0" err="1" smtClean="0">
                <a:solidFill>
                  <a:srgbClr val="C00000"/>
                </a:solidFill>
                <a:latin typeface="Courier New" pitchFamily="49" charset="0"/>
                <a:cs typeface="Times New Roman" pitchFamily="18" charset="0"/>
              </a:rPr>
              <a:t>args</a:t>
            </a:r>
            <a:r>
              <a:rPr lang="en-US" sz="1900" dirty="0" smtClean="0">
                <a:solidFill>
                  <a:srgbClr val="C00000"/>
                </a:solidFill>
                <a:latin typeface="Courier New" pitchFamily="49" charset="0"/>
                <a:cs typeface="Times New Roman" pitchFamily="18" charset="0"/>
              </a:rPr>
              <a:t>) {</a:t>
            </a:r>
          </a:p>
          <a:p>
            <a:pPr>
              <a:buFontTx/>
              <a:buNone/>
            </a:pPr>
            <a:r>
              <a:rPr lang="en-US" sz="1900" dirty="0" smtClean="0">
                <a:solidFill>
                  <a:srgbClr val="C00000"/>
                </a:solidFill>
                <a:latin typeface="Courier New" pitchFamily="49" charset="0"/>
                <a:cs typeface="Times New Roman" pitchFamily="18" charset="0"/>
              </a:rPr>
              <a:t>    </a:t>
            </a:r>
            <a:r>
              <a:rPr lang="en-US" sz="1900" dirty="0" err="1" smtClean="0">
                <a:solidFill>
                  <a:srgbClr val="C00000"/>
                </a:solidFill>
                <a:latin typeface="Courier New" pitchFamily="49" charset="0"/>
                <a:cs typeface="Times New Roman" pitchFamily="18" charset="0"/>
              </a:rPr>
              <a:t>HelloWorldFrame</a:t>
            </a:r>
            <a:r>
              <a:rPr lang="en-US" sz="1900" dirty="0" smtClean="0">
                <a:solidFill>
                  <a:srgbClr val="C00000"/>
                </a:solidFill>
                <a:latin typeface="Courier New" pitchFamily="49" charset="0"/>
                <a:cs typeface="Times New Roman" pitchFamily="18" charset="0"/>
              </a:rPr>
              <a:t> frame = new </a:t>
            </a:r>
            <a:r>
              <a:rPr lang="en-US" sz="1900" dirty="0" err="1" smtClean="0">
                <a:solidFill>
                  <a:srgbClr val="C00000"/>
                </a:solidFill>
                <a:latin typeface="Courier New" pitchFamily="49" charset="0"/>
                <a:cs typeface="Times New Roman" pitchFamily="18" charset="0"/>
              </a:rPr>
              <a:t>HelloWorldFrame</a:t>
            </a:r>
            <a:r>
              <a:rPr lang="en-US" sz="1900" dirty="0" smtClean="0">
                <a:solidFill>
                  <a:srgbClr val="C00000"/>
                </a:solidFill>
                <a:latin typeface="Courier New" pitchFamily="49" charset="0"/>
                <a:cs typeface="Times New Roman" pitchFamily="18" charset="0"/>
              </a:rPr>
              <a:t>();</a:t>
            </a:r>
          </a:p>
          <a:p>
            <a:pPr>
              <a:buFontTx/>
              <a:buNone/>
            </a:pPr>
            <a:r>
              <a:rPr lang="en-US" sz="1900" dirty="0" smtClean="0">
                <a:solidFill>
                  <a:srgbClr val="C00000"/>
                </a:solidFill>
                <a:latin typeface="Courier New" pitchFamily="49" charset="0"/>
                <a:cs typeface="Times New Roman" pitchFamily="18" charset="0"/>
              </a:rPr>
              <a:t>  }</a:t>
            </a:r>
          </a:p>
          <a:p>
            <a:pPr>
              <a:buFontTx/>
              <a:buNone/>
            </a:pPr>
            <a:r>
              <a:rPr lang="en-US" sz="1900" dirty="0" smtClean="0">
                <a:solidFill>
                  <a:srgbClr val="C00000"/>
                </a:solidFill>
                <a:latin typeface="Courier New" pitchFamily="49" charset="0"/>
                <a:cs typeface="Times New Roman" pitchFamily="18" charset="0"/>
              </a:rPr>
              <a:t>}</a:t>
            </a:r>
          </a:p>
          <a:p>
            <a:pPr>
              <a:buFontTx/>
              <a:buNone/>
            </a:pPr>
            <a:endParaRPr lang="en-US" sz="1600" b="1" dirty="0">
              <a:latin typeface="Courier New" pitchFamily="49" charset="0"/>
            </a:endParaRPr>
          </a:p>
        </p:txBody>
      </p:sp>
      <p:pic>
        <p:nvPicPr>
          <p:cNvPr id="5" name="Picture 8" descr="The HelloWorldSwing application."/>
          <p:cNvPicPr>
            <a:picLocks noChangeAspect="1" noChangeArrowheads="1"/>
          </p:cNvPicPr>
          <p:nvPr/>
        </p:nvPicPr>
        <p:blipFill>
          <a:blip r:embed="rId2"/>
          <a:srcRect/>
          <a:stretch>
            <a:fillRect/>
          </a:stretch>
        </p:blipFill>
        <p:spPr bwMode="auto">
          <a:xfrm>
            <a:off x="3352800" y="5638800"/>
            <a:ext cx="3203575" cy="942975"/>
          </a:xfrm>
          <a:prstGeom prst="rect">
            <a:avLst/>
          </a:prstGeom>
          <a:noFill/>
        </p:spPr>
      </p:pic>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JComponent</a:t>
            </a:r>
          </a:p>
        </p:txBody>
      </p:sp>
      <p:sp>
        <p:nvSpPr>
          <p:cNvPr id="19459" name="Rectangle 3"/>
          <p:cNvSpPr>
            <a:spLocks noGrp="1" noChangeArrowheads="1"/>
          </p:cNvSpPr>
          <p:nvPr>
            <p:ph type="body" idx="1"/>
          </p:nvPr>
        </p:nvSpPr>
        <p:spPr/>
        <p:txBody>
          <a:bodyPr/>
          <a:lstStyle/>
          <a:p>
            <a:r>
              <a:rPr lang="en-US" dirty="0" err="1"/>
              <a:t>JComponent</a:t>
            </a:r>
            <a:r>
              <a:rPr lang="en-US" dirty="0"/>
              <a:t> is the base class for all Swing components except top-level containers.</a:t>
            </a:r>
          </a:p>
          <a:p>
            <a:pPr lvl="1"/>
            <a:r>
              <a:rPr lang="en-US" dirty="0" err="1"/>
              <a:t>JLabel</a:t>
            </a:r>
            <a:r>
              <a:rPr lang="en-US" dirty="0"/>
              <a:t>, </a:t>
            </a:r>
            <a:r>
              <a:rPr lang="en-US" dirty="0" err="1"/>
              <a:t>JButton</a:t>
            </a:r>
            <a:r>
              <a:rPr lang="en-US" dirty="0"/>
              <a:t>, </a:t>
            </a:r>
            <a:r>
              <a:rPr lang="en-US" dirty="0" err="1"/>
              <a:t>JList</a:t>
            </a:r>
            <a:r>
              <a:rPr lang="en-US" dirty="0"/>
              <a:t>, </a:t>
            </a:r>
            <a:r>
              <a:rPr lang="en-US" dirty="0" err="1"/>
              <a:t>JPanel</a:t>
            </a:r>
            <a:r>
              <a:rPr lang="en-US" dirty="0"/>
              <a:t>, </a:t>
            </a:r>
            <a:r>
              <a:rPr lang="en-US" dirty="0" err="1"/>
              <a:t>JTable</a:t>
            </a:r>
            <a:r>
              <a:rPr lang="en-US" dirty="0"/>
              <a:t>, ...</a:t>
            </a:r>
          </a:p>
          <a:p>
            <a:r>
              <a:rPr lang="en-US" dirty="0"/>
              <a:t>To use a component that inherits from </a:t>
            </a:r>
            <a:r>
              <a:rPr lang="en-US" dirty="0" err="1"/>
              <a:t>JComponent</a:t>
            </a:r>
            <a:r>
              <a:rPr lang="en-US" dirty="0"/>
              <a:t>, it must be placed in a containment hierarchy who’s base is a top-level container.</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JComponent (cont)</a:t>
            </a:r>
          </a:p>
        </p:txBody>
      </p:sp>
      <p:sp>
        <p:nvSpPr>
          <p:cNvPr id="20483" name="Rectangle 3"/>
          <p:cNvSpPr>
            <a:spLocks noGrp="1" noChangeArrowheads="1"/>
          </p:cNvSpPr>
          <p:nvPr>
            <p:ph type="body" idx="1"/>
          </p:nvPr>
        </p:nvSpPr>
        <p:spPr/>
        <p:txBody>
          <a:bodyPr/>
          <a:lstStyle/>
          <a:p>
            <a:pPr>
              <a:lnSpc>
                <a:spcPct val="90000"/>
              </a:lnSpc>
            </a:pPr>
            <a:r>
              <a:rPr lang="en-US" sz="2800"/>
              <a:t>The JComponent class provides the following (partial list):</a:t>
            </a:r>
          </a:p>
          <a:p>
            <a:pPr lvl="1">
              <a:lnSpc>
                <a:spcPct val="90000"/>
              </a:lnSpc>
            </a:pPr>
            <a:r>
              <a:rPr lang="en-US" sz="2000"/>
              <a:t>Pluggable Look &amp; Feel</a:t>
            </a:r>
          </a:p>
          <a:p>
            <a:pPr lvl="1">
              <a:lnSpc>
                <a:spcPct val="90000"/>
              </a:lnSpc>
            </a:pPr>
            <a:r>
              <a:rPr lang="en-US" sz="2000"/>
              <a:t>Keystroke handling</a:t>
            </a:r>
          </a:p>
          <a:p>
            <a:pPr lvl="1">
              <a:lnSpc>
                <a:spcPct val="90000"/>
              </a:lnSpc>
            </a:pPr>
            <a:r>
              <a:rPr lang="en-US" sz="2000"/>
              <a:t>Tooltip support</a:t>
            </a:r>
          </a:p>
          <a:p>
            <a:pPr lvl="1">
              <a:lnSpc>
                <a:spcPct val="90000"/>
              </a:lnSpc>
            </a:pPr>
            <a:r>
              <a:rPr lang="en-US" sz="2000"/>
              <a:t>Accessibility</a:t>
            </a:r>
          </a:p>
          <a:p>
            <a:pPr lvl="1">
              <a:lnSpc>
                <a:spcPct val="90000"/>
              </a:lnSpc>
            </a:pPr>
            <a:r>
              <a:rPr lang="en-US" sz="2000"/>
              <a:t>An infrastructure for painting</a:t>
            </a:r>
          </a:p>
          <a:p>
            <a:pPr lvl="1">
              <a:lnSpc>
                <a:spcPct val="90000"/>
              </a:lnSpc>
            </a:pPr>
            <a:r>
              <a:rPr lang="en-US" sz="2000"/>
              <a:t>Support for borders.</a:t>
            </a:r>
          </a:p>
          <a:p>
            <a:pPr>
              <a:lnSpc>
                <a:spcPct val="90000"/>
              </a:lnSpc>
            </a:pPr>
            <a:r>
              <a:rPr lang="en-US" sz="2800"/>
              <a:t>All descendents of JComponent are also Containers</a:t>
            </a:r>
          </a:p>
          <a:p>
            <a:pPr lvl="1">
              <a:lnSpc>
                <a:spcPct val="90000"/>
              </a:lnSpc>
            </a:pPr>
            <a:r>
              <a:rPr lang="en-US" sz="2000"/>
              <a:t>A JButton can contain text, icons etc.</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JLable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Labels display </a:t>
            </a:r>
            <a:r>
              <a:rPr lang="en-US" b="1" dirty="0" smtClean="0"/>
              <a:t>fixed text or images</a:t>
            </a:r>
            <a:r>
              <a:rPr lang="en-US" dirty="0" smtClean="0"/>
              <a:t> on a GUI as information to the user, for example, as a label in front of a </a:t>
            </a:r>
            <a:r>
              <a:rPr lang="en-US" dirty="0" err="1" smtClean="0"/>
              <a:t>a</a:t>
            </a:r>
            <a:r>
              <a:rPr lang="en-US" dirty="0" smtClean="0"/>
              <a:t> </a:t>
            </a:r>
            <a:r>
              <a:rPr lang="en-US" dirty="0" err="1" smtClean="0"/>
              <a:t>JTextField</a:t>
            </a:r>
            <a:r>
              <a:rPr lang="en-US" dirty="0" smtClean="0"/>
              <a:t>.</a:t>
            </a:r>
          </a:p>
          <a:p>
            <a:r>
              <a:rPr lang="en-US" dirty="0" smtClean="0"/>
              <a:t> A </a:t>
            </a:r>
            <a:r>
              <a:rPr lang="en-US" dirty="0" err="1" smtClean="0"/>
              <a:t>JLabel</a:t>
            </a:r>
            <a:r>
              <a:rPr lang="en-US" dirty="0" smtClean="0"/>
              <a:t> has a transparent background, so it will always match </a:t>
            </a:r>
          </a:p>
          <a:p>
            <a:r>
              <a:rPr lang="en-US" dirty="0" smtClean="0"/>
              <a:t>A </a:t>
            </a:r>
            <a:r>
              <a:rPr lang="en-US" dirty="0" err="1" smtClean="0"/>
              <a:t>JLabel</a:t>
            </a:r>
            <a:r>
              <a:rPr lang="en-US" dirty="0" smtClean="0"/>
              <a:t> has three major features that Label does not. the container it is in. </a:t>
            </a:r>
          </a:p>
          <a:p>
            <a:pPr>
              <a:buNone/>
            </a:pPr>
            <a:r>
              <a:rPr lang="en-US" dirty="0" smtClean="0"/>
              <a:t>(1) The first is the ability to display images.</a:t>
            </a:r>
          </a:p>
          <a:p>
            <a:pPr>
              <a:buNone/>
            </a:pPr>
            <a:r>
              <a:rPr lang="en-US" dirty="0" smtClean="0"/>
              <a:t>(2) The second new feature is the ability to place borders around the labels.</a:t>
            </a:r>
          </a:p>
          <a:p>
            <a:pPr>
              <a:buNone/>
            </a:pPr>
            <a:r>
              <a:rPr lang="en-US" dirty="0" smtClean="0"/>
              <a:t>(3) The third new feature, is the ability to use HTML to format the label.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411162"/>
          </a:xfrm>
        </p:spPr>
        <p:txBody>
          <a:bodyPr>
            <a:normAutofit fontScale="90000"/>
          </a:bodyPr>
          <a:lstStyle/>
          <a:p>
            <a:pPr>
              <a:defRPr/>
            </a:pPr>
            <a:r>
              <a:rPr lang="en-US" u="sng" dirty="0" smtClean="0"/>
              <a:t>Contents</a:t>
            </a:r>
            <a:endParaRPr lang="en-US" u="sng" dirty="0"/>
          </a:p>
        </p:txBody>
      </p:sp>
      <p:sp>
        <p:nvSpPr>
          <p:cNvPr id="14339" name="TextBox 2"/>
          <p:cNvSpPr txBox="1">
            <a:spLocks noChangeArrowheads="1"/>
          </p:cNvSpPr>
          <p:nvPr/>
        </p:nvSpPr>
        <p:spPr bwMode="auto">
          <a:xfrm>
            <a:off x="1600200" y="914400"/>
            <a:ext cx="5638800" cy="5755422"/>
          </a:xfrm>
          <a:prstGeom prst="rect">
            <a:avLst/>
          </a:prstGeom>
          <a:noFill/>
          <a:ln w="9525">
            <a:noFill/>
            <a:miter lim="800000"/>
            <a:headEnd/>
            <a:tailEnd/>
          </a:ln>
        </p:spPr>
        <p:txBody>
          <a:bodyPr>
            <a:spAutoFit/>
          </a:bodyPr>
          <a:lstStyle/>
          <a:p>
            <a:pPr>
              <a:buFont typeface="Arial" pitchFamily="34" charset="0"/>
              <a:buChar char="•"/>
            </a:pPr>
            <a:r>
              <a:rPr lang="en-US" dirty="0" smtClean="0"/>
              <a:t>What is Java </a:t>
            </a:r>
          </a:p>
          <a:p>
            <a:pPr>
              <a:buFont typeface="Arial" pitchFamily="34" charset="0"/>
              <a:buChar char="•"/>
            </a:pPr>
            <a:r>
              <a:rPr lang="en-US" dirty="0" smtClean="0"/>
              <a:t>Basic rules of Java</a:t>
            </a:r>
          </a:p>
          <a:p>
            <a:pPr>
              <a:buFont typeface="Arial" pitchFamily="34" charset="0"/>
              <a:buChar char="•"/>
            </a:pPr>
            <a:r>
              <a:rPr lang="en-US" sz="1600" dirty="0" smtClean="0"/>
              <a:t>OOP Principle</a:t>
            </a:r>
            <a:endParaRPr lang="en-US" sz="1600" dirty="0"/>
          </a:p>
          <a:p>
            <a:pPr>
              <a:buFont typeface="Arial" pitchFamily="34" charset="0"/>
              <a:buChar char="•"/>
            </a:pPr>
            <a:r>
              <a:rPr lang="en-US" sz="1600" dirty="0" smtClean="0"/>
              <a:t>Exception Handling</a:t>
            </a:r>
          </a:p>
          <a:p>
            <a:pPr>
              <a:buFont typeface="Arial" pitchFamily="34" charset="0"/>
              <a:buChar char="•"/>
            </a:pPr>
            <a:r>
              <a:rPr lang="en-US" sz="1600" dirty="0" err="1" smtClean="0"/>
              <a:t>Mulyithreading</a:t>
            </a:r>
            <a:endParaRPr lang="en-US" sz="1600" dirty="0" smtClean="0"/>
          </a:p>
          <a:p>
            <a:pPr>
              <a:buFont typeface="Arial" pitchFamily="34" charset="0"/>
              <a:buChar char="•"/>
            </a:pPr>
            <a:r>
              <a:rPr lang="en-US" sz="1600" smtClean="0"/>
              <a:t>Input/output</a:t>
            </a:r>
            <a:endParaRPr lang="en-US" sz="1600" dirty="0"/>
          </a:p>
          <a:p>
            <a:pPr>
              <a:buFont typeface="Arial" pitchFamily="34" charset="0"/>
              <a:buChar char="•"/>
            </a:pPr>
            <a:r>
              <a:rPr lang="en-US" sz="1600" dirty="0" smtClean="0"/>
              <a:t>Collections </a:t>
            </a:r>
            <a:r>
              <a:rPr lang="en-US" sz="1600" dirty="0"/>
              <a:t>in Java</a:t>
            </a:r>
          </a:p>
          <a:p>
            <a:pPr>
              <a:buFont typeface="Arial" pitchFamily="34" charset="0"/>
              <a:buChar char="•"/>
            </a:pPr>
            <a:r>
              <a:rPr lang="en-US" sz="1600" dirty="0" smtClean="0"/>
              <a:t>Swing </a:t>
            </a:r>
            <a:r>
              <a:rPr lang="en-US" sz="1600" dirty="0"/>
              <a:t>Overview</a:t>
            </a:r>
          </a:p>
          <a:p>
            <a:pPr>
              <a:buFont typeface="Arial" pitchFamily="34" charset="0"/>
              <a:buChar char="•"/>
            </a:pPr>
            <a:r>
              <a:rPr lang="en-US" sz="1600" dirty="0"/>
              <a:t>Architecture/ Hierarchy of Swing</a:t>
            </a:r>
          </a:p>
          <a:p>
            <a:pPr>
              <a:buFont typeface="Arial" pitchFamily="34" charset="0"/>
              <a:buChar char="•"/>
            </a:pPr>
            <a:r>
              <a:rPr lang="en-US" sz="1600" dirty="0"/>
              <a:t>Top Level Containers/ Middle Level Containers</a:t>
            </a:r>
          </a:p>
          <a:p>
            <a:pPr>
              <a:buFont typeface="Arial" pitchFamily="34" charset="0"/>
              <a:buChar char="•"/>
            </a:pPr>
            <a:r>
              <a:rPr lang="en-US" sz="1600" dirty="0"/>
              <a:t>Layout Managers</a:t>
            </a:r>
          </a:p>
          <a:p>
            <a:pPr>
              <a:buFont typeface="Arial" pitchFamily="34" charset="0"/>
              <a:buChar char="•"/>
            </a:pPr>
            <a:r>
              <a:rPr lang="en-US" sz="1600" dirty="0"/>
              <a:t>Menus</a:t>
            </a:r>
          </a:p>
          <a:p>
            <a:pPr>
              <a:buFont typeface="Arial" pitchFamily="34" charset="0"/>
              <a:buChar char="•"/>
            </a:pPr>
            <a:r>
              <a:rPr lang="en-US" sz="1600" dirty="0"/>
              <a:t>Bounded Range Components</a:t>
            </a:r>
          </a:p>
          <a:p>
            <a:pPr>
              <a:buFont typeface="Arial" pitchFamily="34" charset="0"/>
              <a:buChar char="•"/>
            </a:pPr>
            <a:r>
              <a:rPr lang="en-US" sz="1600" dirty="0"/>
              <a:t>Java 2D API</a:t>
            </a:r>
          </a:p>
          <a:p>
            <a:pPr>
              <a:buFont typeface="Arial" pitchFamily="34" charset="0"/>
              <a:buChar char="•"/>
            </a:pPr>
            <a:r>
              <a:rPr lang="en-US" sz="1600" dirty="0"/>
              <a:t>Basic Shapes</a:t>
            </a:r>
          </a:p>
          <a:p>
            <a:pPr>
              <a:buFont typeface="Arial" pitchFamily="34" charset="0"/>
              <a:buChar char="•"/>
            </a:pPr>
            <a:r>
              <a:rPr lang="en-US" sz="1600" dirty="0"/>
              <a:t>Affine Transformation</a:t>
            </a:r>
          </a:p>
          <a:p>
            <a:pPr>
              <a:buFont typeface="Arial" pitchFamily="34" charset="0"/>
              <a:buChar char="•"/>
            </a:pPr>
            <a:endParaRPr lang="en-US" dirty="0"/>
          </a:p>
          <a:p>
            <a:pPr>
              <a:buFont typeface="Arial" pitchFamily="34" charset="0"/>
              <a:buChar char="•"/>
            </a:pPr>
            <a:endParaRPr lang="en-US" dirty="0"/>
          </a:p>
          <a:p>
            <a:pPr>
              <a:buFont typeface="Arial" pitchFamily="34" charset="0"/>
              <a:buChar char="•"/>
            </a:pPr>
            <a:endParaRPr lang="en-US" dirty="0"/>
          </a:p>
          <a:p>
            <a:pPr>
              <a:buFont typeface="Arial" pitchFamily="34" charset="0"/>
              <a:buChar char="•"/>
            </a:pPr>
            <a:endParaRPr lang="en-US" dirty="0"/>
          </a:p>
          <a:p>
            <a:pPr>
              <a:buFont typeface="Arial" pitchFamily="34" charset="0"/>
              <a:buChar char="•"/>
            </a:pPr>
            <a:endParaRPr lang="en-US" dirty="0"/>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lstStyle/>
          <a:p>
            <a:pPr algn="ctr"/>
            <a:r>
              <a:rPr lang="en-US" dirty="0" smtClean="0"/>
              <a:t>“new” Operator</a:t>
            </a:r>
            <a:endParaRPr lang="en-US" dirty="0"/>
          </a:p>
        </p:txBody>
      </p:sp>
      <p:sp>
        <p:nvSpPr>
          <p:cNvPr id="3" name="Content Placeholder 2"/>
          <p:cNvSpPr>
            <a:spLocks noGrp="1"/>
          </p:cNvSpPr>
          <p:nvPr>
            <p:ph idx="1"/>
          </p:nvPr>
        </p:nvSpPr>
        <p:spPr/>
        <p:txBody>
          <a:bodyPr/>
          <a:lstStyle/>
          <a:p>
            <a:r>
              <a:rPr lang="en-US" dirty="0" smtClean="0"/>
              <a:t>The ‘new’ operator is </a:t>
            </a:r>
            <a:r>
              <a:rPr lang="en-US" dirty="0" err="1" smtClean="0"/>
              <a:t>uded</a:t>
            </a:r>
            <a:r>
              <a:rPr lang="en-US" dirty="0" smtClean="0"/>
              <a:t> to create an object of a class.</a:t>
            </a:r>
          </a:p>
          <a:p>
            <a:r>
              <a:rPr lang="en-US" dirty="0" smtClean="0"/>
              <a:t>Syntax:- </a:t>
            </a:r>
          </a:p>
          <a:p>
            <a:pPr>
              <a:buNone/>
            </a:pPr>
            <a:r>
              <a:rPr lang="en-US" dirty="0" smtClean="0"/>
              <a:t>             </a:t>
            </a:r>
            <a:r>
              <a:rPr lang="en-US" sz="3200" b="1" dirty="0" smtClean="0">
                <a:solidFill>
                  <a:schemeClr val="accent4">
                    <a:lumMod val="75000"/>
                  </a:schemeClr>
                </a:solidFill>
              </a:rPr>
              <a:t>new  &lt;</a:t>
            </a:r>
            <a:r>
              <a:rPr lang="en-US" sz="3200" b="1" dirty="0" err="1" smtClean="0">
                <a:solidFill>
                  <a:schemeClr val="accent4">
                    <a:lumMod val="75000"/>
                  </a:schemeClr>
                </a:solidFill>
              </a:rPr>
              <a:t>ClassName</a:t>
            </a:r>
            <a:r>
              <a:rPr lang="en-US" sz="3200" b="1" dirty="0" smtClean="0">
                <a:solidFill>
                  <a:schemeClr val="accent4">
                    <a:lumMod val="75000"/>
                  </a:schemeClr>
                </a:solidFill>
              </a:rPr>
              <a:t>&gt;(&lt;parameters&gt;);</a:t>
            </a:r>
          </a:p>
          <a:p>
            <a:r>
              <a:rPr lang="en-US" dirty="0" smtClean="0"/>
              <a:t>The operator returns the reference of the object that we can store in a reference type variables.</a:t>
            </a:r>
          </a:p>
          <a:p>
            <a:pPr>
              <a:buNone/>
            </a:pPr>
            <a:endParaRPr lang="en-US" sz="3200" b="1"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normAutofit fontScale="90000"/>
          </a:bodyPr>
          <a:lstStyle/>
          <a:p>
            <a:r>
              <a:rPr lang="en-US" dirty="0" err="1" smtClean="0"/>
              <a:t>JButton</a:t>
            </a:r>
            <a:endParaRPr lang="en-US" dirty="0"/>
          </a:p>
        </p:txBody>
      </p:sp>
      <p:sp>
        <p:nvSpPr>
          <p:cNvPr id="3" name="Content Placeholder 2"/>
          <p:cNvSpPr>
            <a:spLocks noGrp="1"/>
          </p:cNvSpPr>
          <p:nvPr>
            <p:ph idx="1"/>
          </p:nvPr>
        </p:nvSpPr>
        <p:spPr>
          <a:xfrm>
            <a:off x="457200" y="1219200"/>
            <a:ext cx="8229600" cy="5257800"/>
          </a:xfrm>
        </p:spPr>
        <p:txBody>
          <a:bodyPr>
            <a:normAutofit fontScale="92500" lnSpcReduction="20000"/>
          </a:bodyPr>
          <a:lstStyle/>
          <a:p>
            <a:r>
              <a:rPr lang="en-US" dirty="0" smtClean="0"/>
              <a:t>Simple uses of </a:t>
            </a:r>
            <a:r>
              <a:rPr lang="en-US" dirty="0" err="1" smtClean="0"/>
              <a:t>JButton</a:t>
            </a:r>
            <a:r>
              <a:rPr lang="en-US" dirty="0" smtClean="0"/>
              <a:t> are very similar to Button.</a:t>
            </a:r>
          </a:p>
          <a:p>
            <a:r>
              <a:rPr lang="en-US" dirty="0" smtClean="0"/>
              <a:t> We create a </a:t>
            </a:r>
            <a:r>
              <a:rPr lang="en-US" dirty="0" err="1" smtClean="0"/>
              <a:t>JButton</a:t>
            </a:r>
            <a:r>
              <a:rPr lang="en-US" dirty="0" smtClean="0"/>
              <a:t> with a String as a label, and then drop it in a window. </a:t>
            </a:r>
          </a:p>
          <a:p>
            <a:r>
              <a:rPr lang="en-US" dirty="0" smtClean="0"/>
              <a:t>Events are normally handled just as with a Button: we attach an </a:t>
            </a:r>
            <a:r>
              <a:rPr lang="en-US" dirty="0" err="1" smtClean="0"/>
              <a:t>ActionListener</a:t>
            </a:r>
            <a:r>
              <a:rPr lang="en-US" dirty="0" smtClean="0"/>
              <a:t> via the </a:t>
            </a:r>
            <a:r>
              <a:rPr lang="en-US" dirty="0" err="1" smtClean="0"/>
              <a:t>addActionListener</a:t>
            </a:r>
            <a:r>
              <a:rPr lang="en-US" dirty="0" smtClean="0"/>
              <a:t> method. </a:t>
            </a:r>
          </a:p>
          <a:p>
            <a:r>
              <a:rPr lang="en-US" dirty="0" smtClean="0"/>
              <a:t>The most obvious new feature is the ability to associate images with buttons. </a:t>
            </a:r>
          </a:p>
          <a:p>
            <a:r>
              <a:rPr lang="en-US" dirty="0" smtClean="0"/>
              <a:t>Swing introduced a utility class called </a:t>
            </a:r>
            <a:r>
              <a:rPr lang="en-US" dirty="0" err="1" smtClean="0"/>
              <a:t>ImageIcon</a:t>
            </a:r>
            <a:r>
              <a:rPr lang="en-US" dirty="0" smtClean="0"/>
              <a:t> that lets you very easily specify an image file (jpeg or GIF, including animated GIFs).</a:t>
            </a:r>
          </a:p>
          <a:p>
            <a:r>
              <a:rPr lang="en-US" dirty="0" smtClean="0"/>
              <a:t>We can also easily set keyboard mnemonics via  </a:t>
            </a:r>
            <a:r>
              <a:rPr lang="en-US" dirty="0" err="1" smtClean="0"/>
              <a:t>setMnemonic</a:t>
            </a:r>
            <a:r>
              <a:rPr lang="en-US" dirty="0" smtClean="0"/>
              <a:t>. This results in the specified character being underlined on the button, and also results in ALT-</a:t>
            </a:r>
            <a:r>
              <a:rPr lang="en-US" i="1" dirty="0" smtClean="0"/>
              <a:t>char</a:t>
            </a:r>
            <a:r>
              <a:rPr lang="en-US" dirty="0" smtClean="0"/>
              <a:t> activating the button. </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normAutofit fontScale="90000"/>
          </a:bodyPr>
          <a:lstStyle/>
          <a:p>
            <a:r>
              <a:rPr lang="en-US" dirty="0" err="1" smtClean="0"/>
              <a:t>JList</a:t>
            </a:r>
            <a:endParaRPr lang="en-US" dirty="0"/>
          </a:p>
        </p:txBody>
      </p:sp>
      <p:sp>
        <p:nvSpPr>
          <p:cNvPr id="3" name="Content Placeholder 2"/>
          <p:cNvSpPr>
            <a:spLocks noGrp="1"/>
          </p:cNvSpPr>
          <p:nvPr>
            <p:ph idx="1"/>
          </p:nvPr>
        </p:nvSpPr>
        <p:spPr>
          <a:xfrm>
            <a:off x="457200" y="1447800"/>
            <a:ext cx="6096000" cy="4876800"/>
          </a:xfrm>
        </p:spPr>
        <p:txBody>
          <a:bodyPr/>
          <a:lstStyle/>
          <a:p>
            <a:r>
              <a:rPr lang="en-US" dirty="0" smtClean="0"/>
              <a:t>A </a:t>
            </a:r>
            <a:r>
              <a:rPr lang="en-US" dirty="0" err="1" smtClean="0"/>
              <a:t>Jlist</a:t>
            </a:r>
            <a:r>
              <a:rPr lang="en-US" dirty="0" smtClean="0"/>
              <a:t> presents the user with a group of items, displayed in one or more columns, to choose from. Lists can have many items, so they are often put in scroll panes.</a:t>
            </a:r>
          </a:p>
          <a:p>
            <a:r>
              <a:rPr lang="en-US" dirty="0" smtClean="0"/>
              <a:t>In addition to lists, the following Swing components present multiple selectable items to the user: combo boxes, menus, tables, and groups of check boxes or radio buttons. To display hierarchical data, use a tree.</a:t>
            </a:r>
            <a:endParaRPr lang="en-US" dirty="0"/>
          </a:p>
        </p:txBody>
      </p:sp>
      <p:sp>
        <p:nvSpPr>
          <p:cNvPr id="379906" name="AutoShape 2" descr="Simple JList"/>
          <p:cNvSpPr>
            <a:spLocks noChangeAspect="1" noChangeArrowheads="1"/>
          </p:cNvSpPr>
          <p:nvPr/>
        </p:nvSpPr>
        <p:spPr bwMode="auto">
          <a:xfrm>
            <a:off x="155575" y="-1089025"/>
            <a:ext cx="2419350" cy="22764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79908" name="AutoShape 4" descr="Simple JList"/>
          <p:cNvSpPr>
            <a:spLocks noChangeAspect="1" noChangeArrowheads="1"/>
          </p:cNvSpPr>
          <p:nvPr/>
        </p:nvSpPr>
        <p:spPr bwMode="auto">
          <a:xfrm>
            <a:off x="155575" y="-1089025"/>
            <a:ext cx="2419350" cy="22764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79909" name="Picture 5" descr="D:\java ppt\image f ppt\JListSimpleExample-W.gif"/>
          <p:cNvPicPr>
            <a:picLocks noChangeAspect="1" noChangeArrowheads="1"/>
          </p:cNvPicPr>
          <p:nvPr/>
        </p:nvPicPr>
        <p:blipFill>
          <a:blip r:embed="rId2"/>
          <a:srcRect/>
          <a:stretch>
            <a:fillRect/>
          </a:stretch>
        </p:blipFill>
        <p:spPr bwMode="auto">
          <a:xfrm>
            <a:off x="6705600" y="2133600"/>
            <a:ext cx="2190750" cy="2276475"/>
          </a:xfrm>
          <a:prstGeom prst="rect">
            <a:avLst/>
          </a:prstGeom>
          <a:noFill/>
        </p:spPr>
      </p:pic>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err="1" smtClean="0"/>
              <a:t>JTree</a:t>
            </a:r>
            <a:endParaRPr lang="en-US" dirty="0"/>
          </a:p>
        </p:txBody>
      </p:sp>
      <p:sp>
        <p:nvSpPr>
          <p:cNvPr id="3" name="Content Placeholder 2"/>
          <p:cNvSpPr>
            <a:spLocks noGrp="1"/>
          </p:cNvSpPr>
          <p:nvPr>
            <p:ph idx="1"/>
          </p:nvPr>
        </p:nvSpPr>
        <p:spPr>
          <a:xfrm>
            <a:off x="228600" y="1371600"/>
            <a:ext cx="6553200" cy="5105400"/>
          </a:xfrm>
        </p:spPr>
        <p:txBody>
          <a:bodyPr>
            <a:normAutofit fontScale="85000" lnSpcReduction="10000"/>
          </a:bodyPr>
          <a:lstStyle/>
          <a:p>
            <a:r>
              <a:rPr lang="en-US" dirty="0" smtClean="0"/>
              <a:t>The simplest and most common way to use </a:t>
            </a:r>
            <a:r>
              <a:rPr lang="en-US" dirty="0" err="1" smtClean="0"/>
              <a:t>JTree</a:t>
            </a:r>
            <a:r>
              <a:rPr lang="en-US" dirty="0" smtClean="0"/>
              <a:t> is to create objects of type </a:t>
            </a:r>
            <a:r>
              <a:rPr lang="en-US" dirty="0" err="1" smtClean="0"/>
              <a:t>DefaultMutableTreeNode</a:t>
            </a:r>
            <a:r>
              <a:rPr lang="en-US" dirty="0" smtClean="0"/>
              <a:t> to act as the nodes of the tree. </a:t>
            </a:r>
          </a:p>
          <a:p>
            <a:r>
              <a:rPr lang="en-US" dirty="0" smtClean="0"/>
              <a:t>Nodes that have no children will be displayed as leaves. we supply a value, known as the "user object", to the </a:t>
            </a:r>
            <a:r>
              <a:rPr lang="en-US" dirty="0" err="1" smtClean="0"/>
              <a:t>DefaultMutableTreeNode</a:t>
            </a:r>
            <a:r>
              <a:rPr lang="en-US" dirty="0" smtClean="0"/>
              <a:t> constructor, to act as the value at each node. </a:t>
            </a:r>
          </a:p>
          <a:p>
            <a:r>
              <a:rPr lang="en-US" dirty="0" smtClean="0"/>
              <a:t>The </a:t>
            </a:r>
            <a:r>
              <a:rPr lang="en-US" dirty="0" err="1" smtClean="0"/>
              <a:t>toString</a:t>
            </a:r>
            <a:r>
              <a:rPr lang="en-US" dirty="0" smtClean="0"/>
              <a:t> method of that user object is what is displayed for each node.</a:t>
            </a:r>
          </a:p>
          <a:p>
            <a:r>
              <a:rPr lang="en-US" dirty="0" smtClean="0"/>
              <a:t>Once we have some nodes, we hook them together in a tree structure via </a:t>
            </a:r>
            <a:r>
              <a:rPr lang="en-US" dirty="0" err="1" smtClean="0"/>
              <a:t>parentNode.add</a:t>
            </a:r>
            <a:r>
              <a:rPr lang="en-US" dirty="0" smtClean="0"/>
              <a:t>(</a:t>
            </a:r>
            <a:r>
              <a:rPr lang="en-US" dirty="0" err="1" smtClean="0"/>
              <a:t>childNode</a:t>
            </a:r>
            <a:r>
              <a:rPr lang="en-US" dirty="0" smtClean="0"/>
              <a:t>). </a:t>
            </a:r>
          </a:p>
          <a:p>
            <a:r>
              <a:rPr lang="en-US" dirty="0" smtClean="0"/>
              <a:t>Finally, we pass the node to the </a:t>
            </a:r>
            <a:r>
              <a:rPr lang="en-US" dirty="0" err="1" smtClean="0"/>
              <a:t>JTree</a:t>
            </a:r>
            <a:r>
              <a:rPr lang="en-US" dirty="0" smtClean="0"/>
              <a:t> constructor.</a:t>
            </a:r>
          </a:p>
          <a:p>
            <a:r>
              <a:rPr lang="en-US" dirty="0" smtClean="0"/>
              <a:t> Note that, since trees can change size based upon user input (expanding and collapsing nodes), trees are usually placed inside a </a:t>
            </a:r>
            <a:r>
              <a:rPr lang="en-US" dirty="0" err="1" smtClean="0"/>
              <a:t>JScrollPane</a:t>
            </a:r>
            <a:r>
              <a:rPr lang="en-US" dirty="0" smtClean="0"/>
              <a:t>.</a:t>
            </a:r>
            <a:endParaRPr lang="en-US" dirty="0"/>
          </a:p>
        </p:txBody>
      </p:sp>
      <p:pic>
        <p:nvPicPr>
          <p:cNvPr id="451586" name="Picture 2" descr="D:\java ppt\image f ppt\Simple-Tree-Initial.gif"/>
          <p:cNvPicPr>
            <a:picLocks noChangeAspect="1" noChangeArrowheads="1"/>
          </p:cNvPicPr>
          <p:nvPr/>
        </p:nvPicPr>
        <p:blipFill>
          <a:blip r:embed="rId2"/>
          <a:srcRect/>
          <a:stretch>
            <a:fillRect/>
          </a:stretch>
        </p:blipFill>
        <p:spPr bwMode="auto">
          <a:xfrm>
            <a:off x="6781800" y="1447800"/>
            <a:ext cx="2209800" cy="4114800"/>
          </a:xfrm>
          <a:prstGeom prst="rect">
            <a:avLst/>
          </a:prstGeom>
          <a:noFill/>
        </p:spPr>
      </p:pic>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fontScale="90000"/>
          </a:bodyPr>
          <a:lstStyle/>
          <a:p>
            <a:r>
              <a:rPr lang="en-US" dirty="0" err="1" smtClean="0"/>
              <a:t>JTable</a:t>
            </a:r>
            <a:endParaRPr lang="en-US" dirty="0"/>
          </a:p>
        </p:txBody>
      </p:sp>
      <p:sp>
        <p:nvSpPr>
          <p:cNvPr id="3" name="Content Placeholder 2"/>
          <p:cNvSpPr>
            <a:spLocks noGrp="1"/>
          </p:cNvSpPr>
          <p:nvPr>
            <p:ph idx="1"/>
          </p:nvPr>
        </p:nvSpPr>
        <p:spPr>
          <a:xfrm>
            <a:off x="457200" y="1143000"/>
            <a:ext cx="8305800" cy="3276600"/>
          </a:xfrm>
        </p:spPr>
        <p:txBody>
          <a:bodyPr/>
          <a:lstStyle/>
          <a:p>
            <a:r>
              <a:rPr lang="en-US" dirty="0" smtClean="0"/>
              <a:t>The </a:t>
            </a:r>
            <a:r>
              <a:rPr lang="en-US" dirty="0" err="1" smtClean="0"/>
              <a:t>JTable</a:t>
            </a:r>
            <a:r>
              <a:rPr lang="en-US" dirty="0" smtClean="0"/>
              <a:t> is used to display and edit regular two-dimensional tables of cells </a:t>
            </a:r>
          </a:p>
          <a:p>
            <a:r>
              <a:rPr lang="en-US" dirty="0" smtClean="0"/>
              <a:t>With the </a:t>
            </a:r>
            <a:r>
              <a:rPr lang="en-US" dirty="0" err="1" smtClean="0"/>
              <a:t>JTableclass</a:t>
            </a:r>
            <a:r>
              <a:rPr lang="en-US" dirty="0" smtClean="0"/>
              <a:t> you can display tables of data, optionally allowing the user to edit the data. </a:t>
            </a:r>
          </a:p>
          <a:p>
            <a:r>
              <a:rPr lang="en-US" dirty="0" err="1" smtClean="0"/>
              <a:t>JTable</a:t>
            </a:r>
            <a:r>
              <a:rPr lang="en-US" dirty="0" smtClean="0"/>
              <a:t> does not contain or cache data; it is simply a view of your data. Here is a picture of a typical table displayed within a scroll pane.</a:t>
            </a:r>
            <a:endParaRPr lang="en-US" dirty="0"/>
          </a:p>
        </p:txBody>
      </p:sp>
      <p:pic>
        <p:nvPicPr>
          <p:cNvPr id="452610" name="Picture 2" descr="D:\java ppt\image f ppt\JTableCreatingDemo.PNG"/>
          <p:cNvPicPr>
            <a:picLocks noChangeAspect="1" noChangeArrowheads="1"/>
          </p:cNvPicPr>
          <p:nvPr/>
        </p:nvPicPr>
        <p:blipFill>
          <a:blip r:embed="rId2"/>
          <a:srcRect/>
          <a:stretch>
            <a:fillRect/>
          </a:stretch>
        </p:blipFill>
        <p:spPr bwMode="auto">
          <a:xfrm>
            <a:off x="1676400" y="4648200"/>
            <a:ext cx="5565648" cy="1581150"/>
          </a:xfrm>
          <a:prstGeom prst="rect">
            <a:avLst/>
          </a:prstGeom>
          <a:noFill/>
        </p:spPr>
      </p:pic>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Layout Management (cont)</a:t>
            </a:r>
          </a:p>
        </p:txBody>
      </p:sp>
      <p:sp>
        <p:nvSpPr>
          <p:cNvPr id="27651" name="Rectangle 3"/>
          <p:cNvSpPr>
            <a:spLocks noGrp="1" noChangeArrowheads="1"/>
          </p:cNvSpPr>
          <p:nvPr>
            <p:ph type="body" idx="1"/>
          </p:nvPr>
        </p:nvSpPr>
        <p:spPr/>
        <p:txBody>
          <a:bodyPr/>
          <a:lstStyle/>
          <a:p>
            <a:r>
              <a:rPr lang="en-US" dirty="0"/>
              <a:t>The Java platform supplies five commonly used layout managers:</a:t>
            </a:r>
          </a:p>
          <a:p>
            <a:pPr lvl="1"/>
            <a:r>
              <a:rPr lang="en-US" dirty="0" err="1">
                <a:solidFill>
                  <a:schemeClr val="tx1">
                    <a:lumMod val="95000"/>
                    <a:lumOff val="5000"/>
                  </a:schemeClr>
                </a:solidFill>
              </a:rPr>
              <a:t>BorderLayout</a:t>
            </a:r>
            <a:endParaRPr lang="en-US" dirty="0">
              <a:solidFill>
                <a:schemeClr val="tx1">
                  <a:lumMod val="95000"/>
                  <a:lumOff val="5000"/>
                </a:schemeClr>
              </a:solidFill>
            </a:endParaRPr>
          </a:p>
          <a:p>
            <a:pPr lvl="1"/>
            <a:r>
              <a:rPr lang="en-US" dirty="0" err="1">
                <a:solidFill>
                  <a:schemeClr val="tx1">
                    <a:lumMod val="95000"/>
                    <a:lumOff val="5000"/>
                  </a:schemeClr>
                </a:solidFill>
              </a:rPr>
              <a:t>BoxLayout</a:t>
            </a:r>
            <a:endParaRPr lang="en-US" dirty="0">
              <a:solidFill>
                <a:schemeClr val="tx1">
                  <a:lumMod val="95000"/>
                  <a:lumOff val="5000"/>
                </a:schemeClr>
              </a:solidFill>
            </a:endParaRPr>
          </a:p>
          <a:p>
            <a:pPr lvl="1"/>
            <a:r>
              <a:rPr lang="en-US" dirty="0" err="1">
                <a:solidFill>
                  <a:schemeClr val="tx1">
                    <a:lumMod val="95000"/>
                    <a:lumOff val="5000"/>
                  </a:schemeClr>
                </a:solidFill>
              </a:rPr>
              <a:t>FlowLayout</a:t>
            </a:r>
            <a:endParaRPr lang="en-US" dirty="0">
              <a:solidFill>
                <a:schemeClr val="tx1">
                  <a:lumMod val="95000"/>
                  <a:lumOff val="5000"/>
                </a:schemeClr>
              </a:solidFill>
            </a:endParaRPr>
          </a:p>
          <a:p>
            <a:pPr lvl="1"/>
            <a:r>
              <a:rPr lang="en-US" dirty="0" err="1">
                <a:solidFill>
                  <a:schemeClr val="tx1">
                    <a:lumMod val="95000"/>
                    <a:lumOff val="5000"/>
                  </a:schemeClr>
                </a:solidFill>
              </a:rPr>
              <a:t>GridLayout</a:t>
            </a:r>
            <a:endParaRPr lang="en-US" dirty="0">
              <a:solidFill>
                <a:schemeClr val="tx1">
                  <a:lumMod val="95000"/>
                  <a:lumOff val="5000"/>
                </a:schemeClr>
              </a:solidFill>
            </a:endParaRPr>
          </a:p>
          <a:p>
            <a:pPr lvl="1"/>
            <a:r>
              <a:rPr lang="en-US" dirty="0" err="1">
                <a:solidFill>
                  <a:schemeClr val="tx1">
                    <a:lumMod val="95000"/>
                    <a:lumOff val="5000"/>
                  </a:schemeClr>
                </a:solidFill>
              </a:rPr>
              <a:t>GridBagLayout</a:t>
            </a:r>
            <a:endParaRPr lang="en-US" dirty="0">
              <a:solidFill>
                <a:schemeClr val="tx1">
                  <a:lumMod val="95000"/>
                  <a:lumOff val="5000"/>
                </a:schemeClr>
              </a:solidFill>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Layout Management (cont)</a:t>
            </a:r>
          </a:p>
        </p:txBody>
      </p:sp>
      <p:sp>
        <p:nvSpPr>
          <p:cNvPr id="44035" name="Rectangle 3"/>
          <p:cNvSpPr>
            <a:spLocks noGrp="1" noChangeArrowheads="1"/>
          </p:cNvSpPr>
          <p:nvPr>
            <p:ph type="body" idx="1"/>
          </p:nvPr>
        </p:nvSpPr>
        <p:spPr/>
        <p:txBody>
          <a:bodyPr/>
          <a:lstStyle/>
          <a:p>
            <a:r>
              <a:rPr lang="en-US"/>
              <a:t>When using the </a:t>
            </a:r>
            <a:r>
              <a:rPr lang="en-US" i="1"/>
              <a:t>add</a:t>
            </a:r>
            <a:r>
              <a:rPr lang="en-US"/>
              <a:t> method to put a component in a container, the container’s layout manager must be taken into account.</a:t>
            </a:r>
          </a:p>
          <a:p>
            <a:pPr lvl="1"/>
            <a:r>
              <a:rPr lang="en-US"/>
              <a:t>Relative position (BorderLayout)</a:t>
            </a:r>
          </a:p>
          <a:p>
            <a:pPr lvl="1">
              <a:buFontTx/>
              <a:buNone/>
            </a:pPr>
            <a:r>
              <a:rPr lang="en-US" sz="2000" b="1">
                <a:latin typeface="Courier New" pitchFamily="49" charset="0"/>
              </a:rPr>
              <a:t>	panel.</a:t>
            </a:r>
            <a:r>
              <a:rPr lang="en-US" sz="2000" b="1">
                <a:solidFill>
                  <a:schemeClr val="accent2"/>
                </a:solidFill>
                <a:latin typeface="Courier New" pitchFamily="49" charset="0"/>
              </a:rPr>
              <a:t>add(</a:t>
            </a:r>
            <a:r>
              <a:rPr lang="en-US" sz="2000" b="1">
                <a:latin typeface="Courier New" pitchFamily="49" charset="0"/>
              </a:rPr>
              <a:t>component, </a:t>
            </a:r>
            <a:r>
              <a:rPr lang="en-US" sz="2000" b="1">
                <a:solidFill>
                  <a:schemeClr val="accent2"/>
                </a:solidFill>
                <a:latin typeface="Courier New" pitchFamily="49" charset="0"/>
              </a:rPr>
              <a:t>BorderLayout.CENTER)</a:t>
            </a:r>
            <a:r>
              <a:rPr lang="en-US" sz="2000" b="1">
                <a:latin typeface="Courier New" pitchFamily="49" charset="0"/>
              </a:rPr>
              <a:t>;</a:t>
            </a:r>
            <a:endParaRPr lang="en-US"/>
          </a:p>
          <a:p>
            <a:pPr lvl="1"/>
            <a:r>
              <a:rPr lang="en-US"/>
              <a:t>Order of addition (BoxLayout, GridLayout, ...)</a:t>
            </a:r>
          </a:p>
          <a:p>
            <a:pPr lvl="1">
              <a:buFontTx/>
              <a:buNone/>
            </a:pPr>
            <a:r>
              <a:rPr lang="en-US"/>
              <a:t>	</a:t>
            </a:r>
            <a:r>
              <a:rPr lang="en-US" sz="2000" b="1">
                <a:latin typeface="Courier New" pitchFamily="49" charset="0"/>
              </a:rPr>
              <a:t>panel.</a:t>
            </a:r>
            <a:r>
              <a:rPr lang="en-US" sz="2000" b="1">
                <a:solidFill>
                  <a:schemeClr val="accent2"/>
                </a:solidFill>
                <a:latin typeface="Courier New" pitchFamily="49" charset="0"/>
              </a:rPr>
              <a:t>add(</a:t>
            </a:r>
            <a:r>
              <a:rPr lang="en-US" sz="2000" b="1">
                <a:latin typeface="Courier New" pitchFamily="49" charset="0"/>
              </a:rPr>
              <a:t>component</a:t>
            </a:r>
            <a:r>
              <a:rPr lang="en-US" sz="2000" b="1">
                <a:solidFill>
                  <a:schemeClr val="accent2"/>
                </a:solidFill>
                <a:latin typeface="Courier New" pitchFamily="49" charset="0"/>
              </a:rPr>
              <a:t>)</a:t>
            </a:r>
            <a:r>
              <a:rPr lang="en-US" sz="2000" b="1">
                <a:latin typeface="Courier New" pitchFamily="49" charset="0"/>
              </a:rPr>
              <a:t>;</a:t>
            </a:r>
            <a:endParaRPr lang="en-US" b="1"/>
          </a:p>
          <a:p>
            <a:pPr lvl="1">
              <a:buFontTx/>
              <a:buNone/>
            </a:pPr>
            <a:endParaRPr lang="en-US" b="1"/>
          </a:p>
          <a:p>
            <a:endParaRPr lang="en-US"/>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BorderLayout</a:t>
            </a:r>
          </a:p>
        </p:txBody>
      </p:sp>
      <p:sp>
        <p:nvSpPr>
          <p:cNvPr id="25603" name="Rectangle 3"/>
          <p:cNvSpPr>
            <a:spLocks noGrp="1" noChangeArrowheads="1"/>
          </p:cNvSpPr>
          <p:nvPr>
            <p:ph type="body" idx="1"/>
          </p:nvPr>
        </p:nvSpPr>
        <p:spPr>
          <a:xfrm>
            <a:off x="685800" y="1981200"/>
            <a:ext cx="7772400" cy="2590800"/>
          </a:xfrm>
        </p:spPr>
        <p:txBody>
          <a:bodyPr/>
          <a:lstStyle/>
          <a:p>
            <a:pPr>
              <a:lnSpc>
                <a:spcPct val="90000"/>
              </a:lnSpc>
            </a:pPr>
            <a:r>
              <a:rPr lang="en-US" sz="2800"/>
              <a:t>Has five areas available to hold components</a:t>
            </a:r>
          </a:p>
          <a:p>
            <a:pPr lvl="1">
              <a:lnSpc>
                <a:spcPct val="90000"/>
              </a:lnSpc>
            </a:pPr>
            <a:r>
              <a:rPr lang="en-US" sz="2400"/>
              <a:t>north, south, east, west and center</a:t>
            </a:r>
          </a:p>
          <a:p>
            <a:pPr>
              <a:lnSpc>
                <a:spcPct val="90000"/>
              </a:lnSpc>
            </a:pPr>
            <a:r>
              <a:rPr lang="en-US" sz="2800"/>
              <a:t>All extra space is placed in the center area</a:t>
            </a:r>
          </a:p>
          <a:p>
            <a:pPr lvl="1">
              <a:lnSpc>
                <a:spcPct val="90000"/>
              </a:lnSpc>
            </a:pPr>
            <a:r>
              <a:rPr lang="en-US" sz="2400"/>
              <a:t>Only the center area is affected when the container is resized.</a:t>
            </a:r>
          </a:p>
          <a:p>
            <a:pPr>
              <a:lnSpc>
                <a:spcPct val="90000"/>
              </a:lnSpc>
            </a:pPr>
            <a:r>
              <a:rPr lang="en-US" sz="2800"/>
              <a:t>Default layout manager of content panes.</a:t>
            </a:r>
          </a:p>
        </p:txBody>
      </p:sp>
      <p:sp>
        <p:nvSpPr>
          <p:cNvPr id="25605" name="Rectangle 5"/>
          <p:cNvSpPr>
            <a:spLocks noChangeArrowheads="1"/>
          </p:cNvSpPr>
          <p:nvPr/>
        </p:nvSpPr>
        <p:spPr bwMode="auto">
          <a:xfrm>
            <a:off x="0" y="2195513"/>
            <a:ext cx="9144000" cy="822325"/>
          </a:xfrm>
          <a:prstGeom prst="rect">
            <a:avLst/>
          </a:prstGeom>
          <a:noFill/>
          <a:ln w="9525">
            <a:noFill/>
            <a:miter lim="800000"/>
            <a:headEnd/>
            <a:tailEnd/>
          </a:ln>
          <a:effectLst/>
        </p:spPr>
        <p:txBody>
          <a:bodyPr>
            <a:spAutoFit/>
          </a:bodyPr>
          <a:lstStyle/>
          <a:p>
            <a:endParaRPr lang="en-US"/>
          </a:p>
          <a:p>
            <a:pPr lvl="1" eaLnBrk="0" hangingPunct="0"/>
            <a:endParaRPr lang="en-US"/>
          </a:p>
        </p:txBody>
      </p:sp>
      <p:sp>
        <p:nvSpPr>
          <p:cNvPr id="25608" name="Rectangle 8"/>
          <p:cNvSpPr>
            <a:spLocks noChangeArrowheads="1"/>
          </p:cNvSpPr>
          <p:nvPr/>
        </p:nvSpPr>
        <p:spPr bwMode="auto">
          <a:xfrm>
            <a:off x="0" y="3840163"/>
            <a:ext cx="9144000" cy="822325"/>
          </a:xfrm>
          <a:prstGeom prst="rect">
            <a:avLst/>
          </a:prstGeom>
          <a:noFill/>
          <a:ln w="9525">
            <a:noFill/>
            <a:miter lim="800000"/>
            <a:headEnd/>
            <a:tailEnd/>
          </a:ln>
          <a:effectLst/>
        </p:spPr>
        <p:txBody>
          <a:bodyPr>
            <a:spAutoFit/>
          </a:bodyPr>
          <a:lstStyle/>
          <a:p>
            <a:endParaRPr lang="en-US"/>
          </a:p>
          <a:p>
            <a:pPr eaLnBrk="0" hangingPunct="0"/>
            <a:endParaRPr lang="en-US"/>
          </a:p>
        </p:txBody>
      </p:sp>
      <p:pic>
        <p:nvPicPr>
          <p:cNvPr id="25607" name="Picture 7" descr="BorderLayout"/>
          <p:cNvPicPr>
            <a:picLocks noChangeAspect="1" noChangeArrowheads="1"/>
          </p:cNvPicPr>
          <p:nvPr/>
        </p:nvPicPr>
        <p:blipFill>
          <a:blip r:embed="rId2"/>
          <a:srcRect/>
          <a:stretch>
            <a:fillRect/>
          </a:stretch>
        </p:blipFill>
        <p:spPr bwMode="auto">
          <a:xfrm>
            <a:off x="2552700" y="4648200"/>
            <a:ext cx="4191000" cy="1684338"/>
          </a:xfrm>
          <a:prstGeom prst="rect">
            <a:avLst/>
          </a:prstGeom>
          <a:noFill/>
        </p:spPr>
      </p:pic>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BoxLayout</a:t>
            </a:r>
          </a:p>
        </p:txBody>
      </p:sp>
      <p:sp>
        <p:nvSpPr>
          <p:cNvPr id="28675" name="Rectangle 3"/>
          <p:cNvSpPr>
            <a:spLocks noGrp="1" noChangeArrowheads="1"/>
          </p:cNvSpPr>
          <p:nvPr>
            <p:ph type="body" idx="1"/>
          </p:nvPr>
        </p:nvSpPr>
        <p:spPr>
          <a:xfrm>
            <a:off x="685800" y="1981200"/>
            <a:ext cx="7772400" cy="2133600"/>
          </a:xfrm>
        </p:spPr>
        <p:txBody>
          <a:bodyPr/>
          <a:lstStyle/>
          <a:p>
            <a:pPr>
              <a:lnSpc>
                <a:spcPct val="90000"/>
              </a:lnSpc>
            </a:pPr>
            <a:r>
              <a:rPr lang="en-US"/>
              <a:t>Places components in a single row (left to right) or column (top to bottom).</a:t>
            </a:r>
          </a:p>
          <a:p>
            <a:pPr>
              <a:lnSpc>
                <a:spcPct val="90000"/>
              </a:lnSpc>
            </a:pPr>
            <a:r>
              <a:rPr lang="en-US"/>
              <a:t>Respects component’s maximum size and alignment hints.</a:t>
            </a:r>
          </a:p>
          <a:p>
            <a:pPr>
              <a:lnSpc>
                <a:spcPct val="90000"/>
              </a:lnSpc>
            </a:pPr>
            <a:endParaRPr lang="en-US"/>
          </a:p>
        </p:txBody>
      </p:sp>
      <p:sp>
        <p:nvSpPr>
          <p:cNvPr id="28676" name="Rectangle 4"/>
          <p:cNvSpPr>
            <a:spLocks noChangeArrowheads="1"/>
          </p:cNvSpPr>
          <p:nvPr/>
        </p:nvSpPr>
        <p:spPr bwMode="auto">
          <a:xfrm>
            <a:off x="0" y="2195513"/>
            <a:ext cx="9144000" cy="822325"/>
          </a:xfrm>
          <a:prstGeom prst="rect">
            <a:avLst/>
          </a:prstGeom>
          <a:noFill/>
          <a:ln w="9525">
            <a:noFill/>
            <a:miter lim="800000"/>
            <a:headEnd/>
            <a:tailEnd/>
          </a:ln>
          <a:effectLst/>
        </p:spPr>
        <p:txBody>
          <a:bodyPr>
            <a:spAutoFit/>
          </a:bodyPr>
          <a:lstStyle/>
          <a:p>
            <a:endParaRPr lang="en-US"/>
          </a:p>
          <a:p>
            <a:pPr lvl="1" eaLnBrk="0" hangingPunct="0"/>
            <a:endParaRPr lang="en-US"/>
          </a:p>
        </p:txBody>
      </p:sp>
      <p:sp>
        <p:nvSpPr>
          <p:cNvPr id="28679" name="Rectangle 7"/>
          <p:cNvSpPr>
            <a:spLocks noChangeArrowheads="1"/>
          </p:cNvSpPr>
          <p:nvPr/>
        </p:nvSpPr>
        <p:spPr bwMode="auto">
          <a:xfrm>
            <a:off x="0" y="3840163"/>
            <a:ext cx="9144000" cy="822325"/>
          </a:xfrm>
          <a:prstGeom prst="rect">
            <a:avLst/>
          </a:prstGeom>
          <a:noFill/>
          <a:ln w="9525">
            <a:noFill/>
            <a:miter lim="800000"/>
            <a:headEnd/>
            <a:tailEnd/>
          </a:ln>
          <a:effectLst/>
        </p:spPr>
        <p:txBody>
          <a:bodyPr>
            <a:spAutoFit/>
          </a:bodyPr>
          <a:lstStyle/>
          <a:p>
            <a:endParaRPr lang="en-US"/>
          </a:p>
          <a:p>
            <a:pPr eaLnBrk="0" hangingPunct="0"/>
            <a:endParaRPr lang="en-US"/>
          </a:p>
        </p:txBody>
      </p:sp>
      <p:pic>
        <p:nvPicPr>
          <p:cNvPr id="28678" name="Picture 6" descr="BoxLayout"/>
          <p:cNvPicPr>
            <a:picLocks noChangeAspect="1" noChangeArrowheads="1"/>
          </p:cNvPicPr>
          <p:nvPr/>
        </p:nvPicPr>
        <p:blipFill>
          <a:blip r:embed="rId2"/>
          <a:srcRect/>
          <a:stretch>
            <a:fillRect/>
          </a:stretch>
        </p:blipFill>
        <p:spPr bwMode="auto">
          <a:xfrm>
            <a:off x="3255963" y="4114800"/>
            <a:ext cx="2632075" cy="2239963"/>
          </a:xfrm>
          <a:prstGeom prst="rect">
            <a:avLst/>
          </a:prstGeom>
          <a:noFill/>
        </p:spPr>
      </p:pic>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FlowLayout</a:t>
            </a:r>
          </a:p>
        </p:txBody>
      </p:sp>
      <p:sp>
        <p:nvSpPr>
          <p:cNvPr id="29699" name="Rectangle 3"/>
          <p:cNvSpPr>
            <a:spLocks noGrp="1" noChangeArrowheads="1"/>
          </p:cNvSpPr>
          <p:nvPr>
            <p:ph type="body" idx="1"/>
          </p:nvPr>
        </p:nvSpPr>
        <p:spPr>
          <a:xfrm>
            <a:off x="685800" y="1981200"/>
            <a:ext cx="7772400" cy="1828800"/>
          </a:xfrm>
        </p:spPr>
        <p:txBody>
          <a:bodyPr/>
          <a:lstStyle/>
          <a:p>
            <a:r>
              <a:rPr lang="en-US"/>
              <a:t>Places components from left to right, starting new rows if necessary.</a:t>
            </a:r>
          </a:p>
          <a:p>
            <a:r>
              <a:rPr lang="en-US"/>
              <a:t>Default LayoutManager of JPanel</a:t>
            </a:r>
          </a:p>
        </p:txBody>
      </p:sp>
      <p:sp>
        <p:nvSpPr>
          <p:cNvPr id="29700" name="Rectangle 4"/>
          <p:cNvSpPr>
            <a:spLocks noChangeArrowheads="1"/>
          </p:cNvSpPr>
          <p:nvPr/>
        </p:nvSpPr>
        <p:spPr bwMode="auto">
          <a:xfrm>
            <a:off x="0" y="2195513"/>
            <a:ext cx="9144000" cy="822325"/>
          </a:xfrm>
          <a:prstGeom prst="rect">
            <a:avLst/>
          </a:prstGeom>
          <a:noFill/>
          <a:ln w="9525">
            <a:noFill/>
            <a:miter lim="800000"/>
            <a:headEnd/>
            <a:tailEnd/>
          </a:ln>
          <a:effectLst/>
        </p:spPr>
        <p:txBody>
          <a:bodyPr>
            <a:spAutoFit/>
          </a:bodyPr>
          <a:lstStyle/>
          <a:p>
            <a:endParaRPr lang="en-US"/>
          </a:p>
          <a:p>
            <a:pPr lvl="1" eaLnBrk="0" hangingPunct="0"/>
            <a:endParaRPr lang="en-US"/>
          </a:p>
        </p:txBody>
      </p:sp>
      <p:sp>
        <p:nvSpPr>
          <p:cNvPr id="29703" name="Rectangle 7"/>
          <p:cNvSpPr>
            <a:spLocks noChangeArrowheads="1"/>
          </p:cNvSpPr>
          <p:nvPr/>
        </p:nvSpPr>
        <p:spPr bwMode="auto">
          <a:xfrm>
            <a:off x="0" y="3840163"/>
            <a:ext cx="9144000" cy="822325"/>
          </a:xfrm>
          <a:prstGeom prst="rect">
            <a:avLst/>
          </a:prstGeom>
          <a:noFill/>
          <a:ln w="9525">
            <a:noFill/>
            <a:miter lim="800000"/>
            <a:headEnd/>
            <a:tailEnd/>
          </a:ln>
          <a:effectLst/>
        </p:spPr>
        <p:txBody>
          <a:bodyPr>
            <a:spAutoFit/>
          </a:bodyPr>
          <a:lstStyle/>
          <a:p>
            <a:endParaRPr lang="en-US"/>
          </a:p>
          <a:p>
            <a:pPr eaLnBrk="0" hangingPunct="0"/>
            <a:endParaRPr lang="en-US"/>
          </a:p>
        </p:txBody>
      </p:sp>
      <p:pic>
        <p:nvPicPr>
          <p:cNvPr id="29702" name="Picture 6" descr="FlowLayout"/>
          <p:cNvPicPr>
            <a:picLocks noChangeAspect="1" noChangeArrowheads="1"/>
          </p:cNvPicPr>
          <p:nvPr/>
        </p:nvPicPr>
        <p:blipFill>
          <a:blip r:embed="rId2"/>
          <a:srcRect/>
          <a:stretch>
            <a:fillRect/>
          </a:stretch>
        </p:blipFill>
        <p:spPr bwMode="auto">
          <a:xfrm>
            <a:off x="1095375" y="4648200"/>
            <a:ext cx="6953250" cy="503238"/>
          </a:xfrm>
          <a:prstGeom prst="rect">
            <a:avLst/>
          </a:prstGeom>
          <a:noFill/>
        </p:spPr>
      </p:pic>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p:txBody>
          <a:bodyPr/>
          <a:lstStyle/>
          <a:p>
            <a:r>
              <a:rPr lang="en-US" dirty="0" err="1"/>
              <a:t>GridLayout</a:t>
            </a:r>
            <a:endParaRPr lang="en-US" dirty="0"/>
          </a:p>
        </p:txBody>
      </p:sp>
      <p:sp>
        <p:nvSpPr>
          <p:cNvPr id="30725" name="Rectangle 5"/>
          <p:cNvSpPr>
            <a:spLocks noGrp="1" noChangeArrowheads="1"/>
          </p:cNvSpPr>
          <p:nvPr>
            <p:ph type="body" idx="1"/>
          </p:nvPr>
        </p:nvSpPr>
        <p:spPr>
          <a:xfrm>
            <a:off x="685800" y="1981200"/>
            <a:ext cx="7772400" cy="2895600"/>
          </a:xfrm>
        </p:spPr>
        <p:txBody>
          <a:bodyPr>
            <a:normAutofit lnSpcReduction="10000"/>
          </a:bodyPr>
          <a:lstStyle/>
          <a:p>
            <a:pPr>
              <a:lnSpc>
                <a:spcPct val="90000"/>
              </a:lnSpc>
            </a:pPr>
            <a:r>
              <a:rPr lang="en-US" sz="2800"/>
              <a:t>Places components in a requested number of rows and columns.</a:t>
            </a:r>
          </a:p>
          <a:p>
            <a:pPr>
              <a:lnSpc>
                <a:spcPct val="90000"/>
              </a:lnSpc>
            </a:pPr>
            <a:r>
              <a:rPr lang="en-US" sz="2800"/>
              <a:t>Components are placed left-to-right and top-to-bottom.</a:t>
            </a:r>
          </a:p>
          <a:p>
            <a:pPr>
              <a:lnSpc>
                <a:spcPct val="90000"/>
              </a:lnSpc>
            </a:pPr>
            <a:r>
              <a:rPr lang="en-US" sz="2800"/>
              <a:t>Forces all components to be the same size</a:t>
            </a:r>
          </a:p>
          <a:p>
            <a:pPr lvl="1">
              <a:lnSpc>
                <a:spcPct val="90000"/>
              </a:lnSpc>
            </a:pPr>
            <a:r>
              <a:rPr lang="en-US" sz="2400"/>
              <a:t>as wide as the widest component's preferred width</a:t>
            </a:r>
          </a:p>
          <a:p>
            <a:pPr lvl="1">
              <a:lnSpc>
                <a:spcPct val="90000"/>
              </a:lnSpc>
            </a:pPr>
            <a:r>
              <a:rPr lang="en-US" sz="2400"/>
              <a:t>as high as the highest component’s preferred height</a:t>
            </a:r>
          </a:p>
          <a:p>
            <a:pPr lvl="1">
              <a:lnSpc>
                <a:spcPct val="90000"/>
              </a:lnSpc>
            </a:pPr>
            <a:endParaRPr lang="en-US" sz="2400"/>
          </a:p>
          <a:p>
            <a:pPr>
              <a:lnSpc>
                <a:spcPct val="90000"/>
              </a:lnSpc>
            </a:pPr>
            <a:endParaRPr lang="en-US" sz="2800"/>
          </a:p>
        </p:txBody>
      </p:sp>
      <p:sp>
        <p:nvSpPr>
          <p:cNvPr id="30726" name="Rectangle 6"/>
          <p:cNvSpPr>
            <a:spLocks noChangeArrowheads="1"/>
          </p:cNvSpPr>
          <p:nvPr/>
        </p:nvSpPr>
        <p:spPr bwMode="auto">
          <a:xfrm>
            <a:off x="0" y="2195513"/>
            <a:ext cx="9144000" cy="822325"/>
          </a:xfrm>
          <a:prstGeom prst="rect">
            <a:avLst/>
          </a:prstGeom>
          <a:noFill/>
          <a:ln w="9525">
            <a:noFill/>
            <a:miter lim="800000"/>
            <a:headEnd/>
            <a:tailEnd/>
          </a:ln>
          <a:effectLst/>
        </p:spPr>
        <p:txBody>
          <a:bodyPr>
            <a:spAutoFit/>
          </a:bodyPr>
          <a:lstStyle/>
          <a:p>
            <a:endParaRPr lang="en-US"/>
          </a:p>
          <a:p>
            <a:pPr lvl="1" eaLnBrk="0" hangingPunct="0"/>
            <a:endParaRPr lang="en-US"/>
          </a:p>
        </p:txBody>
      </p:sp>
      <p:sp>
        <p:nvSpPr>
          <p:cNvPr id="30729" name="Rectangle 9"/>
          <p:cNvSpPr>
            <a:spLocks noChangeArrowheads="1"/>
          </p:cNvSpPr>
          <p:nvPr/>
        </p:nvSpPr>
        <p:spPr bwMode="auto">
          <a:xfrm>
            <a:off x="0" y="3840163"/>
            <a:ext cx="9144000" cy="822325"/>
          </a:xfrm>
          <a:prstGeom prst="rect">
            <a:avLst/>
          </a:prstGeom>
          <a:noFill/>
          <a:ln w="9525">
            <a:noFill/>
            <a:miter lim="800000"/>
            <a:headEnd/>
            <a:tailEnd/>
          </a:ln>
          <a:effectLst/>
        </p:spPr>
        <p:txBody>
          <a:bodyPr>
            <a:spAutoFit/>
          </a:bodyPr>
          <a:lstStyle/>
          <a:p>
            <a:endParaRPr lang="en-US"/>
          </a:p>
          <a:p>
            <a:pPr eaLnBrk="0" hangingPunct="0"/>
            <a:endParaRPr lang="en-US"/>
          </a:p>
        </p:txBody>
      </p:sp>
      <p:pic>
        <p:nvPicPr>
          <p:cNvPr id="30728" name="Picture 8" descr="GridLayout"/>
          <p:cNvPicPr>
            <a:picLocks noChangeAspect="1" noChangeArrowheads="1"/>
          </p:cNvPicPr>
          <p:nvPr/>
        </p:nvPicPr>
        <p:blipFill>
          <a:blip r:embed="rId2"/>
          <a:srcRect/>
          <a:stretch>
            <a:fillRect/>
          </a:stretch>
        </p:blipFill>
        <p:spPr bwMode="auto">
          <a:xfrm>
            <a:off x="2171700" y="5181600"/>
            <a:ext cx="4800600" cy="1228725"/>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7239000" cy="781048"/>
          </a:xfrm>
        </p:spPr>
        <p:txBody>
          <a:bodyPr/>
          <a:lstStyle/>
          <a:p>
            <a:pPr algn="ctr"/>
            <a:r>
              <a:rPr lang="en-US" sz="4000" dirty="0" smtClean="0"/>
              <a:t>Default values</a:t>
            </a:r>
            <a:endParaRPr lang="en-US" sz="4000" dirty="0"/>
          </a:p>
        </p:txBody>
      </p:sp>
      <p:sp>
        <p:nvSpPr>
          <p:cNvPr id="4" name="Text Placeholder 3"/>
          <p:cNvSpPr>
            <a:spLocks noGrp="1"/>
          </p:cNvSpPr>
          <p:nvPr>
            <p:ph type="body" idx="2"/>
          </p:nvPr>
        </p:nvSpPr>
        <p:spPr>
          <a:xfrm>
            <a:off x="685800" y="1676400"/>
            <a:ext cx="4038600" cy="4572000"/>
          </a:xfrm>
        </p:spPr>
        <p:txBody>
          <a:bodyPr/>
          <a:lstStyle/>
          <a:p>
            <a:pPr marL="342900" indent="-342900">
              <a:buFont typeface="+mj-lt"/>
              <a:buAutoNum type="arabicPeriod"/>
            </a:pPr>
            <a:r>
              <a:rPr lang="en-US" sz="2800" dirty="0" smtClean="0"/>
              <a:t>Local variables are not initialized by default.</a:t>
            </a:r>
          </a:p>
          <a:p>
            <a:pPr marL="342900" indent="-342900">
              <a:buFont typeface="+mj-lt"/>
              <a:buAutoNum type="arabicPeriod"/>
            </a:pPr>
            <a:r>
              <a:rPr lang="en-US" sz="2800" dirty="0" smtClean="0"/>
              <a:t>An member variables are  initialized</a:t>
            </a:r>
          </a:p>
          <a:p>
            <a:pPr marL="342900" indent="-342900">
              <a:buFont typeface="+mj-lt"/>
              <a:buAutoNum type="arabicPeriod"/>
            </a:pPr>
            <a:r>
              <a:rPr lang="en-US" sz="2800" dirty="0" smtClean="0"/>
              <a:t>It is an error to used uninitialized variable.</a:t>
            </a:r>
          </a:p>
          <a:p>
            <a:endParaRPr lang="en-US" dirty="0"/>
          </a:p>
        </p:txBody>
      </p:sp>
      <p:graphicFrame>
        <p:nvGraphicFramePr>
          <p:cNvPr id="5" name="Content Placeholder 4"/>
          <p:cNvGraphicFramePr>
            <a:graphicFrameLocks noGrp="1"/>
          </p:cNvGraphicFramePr>
          <p:nvPr>
            <p:ph sz="half" idx="1"/>
          </p:nvPr>
        </p:nvGraphicFramePr>
        <p:xfrm>
          <a:off x="5029200" y="1981200"/>
          <a:ext cx="3657600" cy="22250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70840">
                <a:tc>
                  <a:txBody>
                    <a:bodyPr/>
                    <a:lstStyle/>
                    <a:p>
                      <a:pPr algn="ctr"/>
                      <a:r>
                        <a:rPr lang="en-US" dirty="0" smtClean="0"/>
                        <a:t>Type</a:t>
                      </a:r>
                      <a:endParaRPr lang="en-US" dirty="0"/>
                    </a:p>
                  </a:txBody>
                  <a:tcPr/>
                </a:tc>
                <a:tc>
                  <a:txBody>
                    <a:bodyPr/>
                    <a:lstStyle/>
                    <a:p>
                      <a:pPr algn="ctr"/>
                      <a:r>
                        <a:rPr lang="en-US" dirty="0" smtClean="0"/>
                        <a:t> Value</a:t>
                      </a:r>
                      <a:endParaRPr lang="en-US" dirty="0"/>
                    </a:p>
                  </a:txBody>
                  <a:tcPr/>
                </a:tc>
                <a:extLst>
                  <a:ext uri="{0D108BD9-81ED-4DB2-BD59-A6C34878D82A}">
                    <a16:rowId xmlns:a16="http://schemas.microsoft.com/office/drawing/2014/main" val="10000"/>
                  </a:ext>
                </a:extLst>
              </a:tr>
              <a:tr h="370840">
                <a:tc>
                  <a:txBody>
                    <a:bodyPr/>
                    <a:lstStyle/>
                    <a:p>
                      <a:r>
                        <a:rPr lang="en-US" dirty="0" err="1" smtClean="0"/>
                        <a:t>boolean</a:t>
                      </a:r>
                      <a:endParaRPr lang="en-US" dirty="0"/>
                    </a:p>
                  </a:txBody>
                  <a:tcPr/>
                </a:tc>
                <a:tc>
                  <a:txBody>
                    <a:bodyPr/>
                    <a:lstStyle/>
                    <a:p>
                      <a:pPr algn="ctr"/>
                      <a:r>
                        <a:rPr lang="en-US" dirty="0" smtClean="0"/>
                        <a:t>false</a:t>
                      </a:r>
                      <a:endParaRPr lang="en-US" dirty="0"/>
                    </a:p>
                  </a:txBody>
                  <a:tcPr/>
                </a:tc>
                <a:extLst>
                  <a:ext uri="{0D108BD9-81ED-4DB2-BD59-A6C34878D82A}">
                    <a16:rowId xmlns:a16="http://schemas.microsoft.com/office/drawing/2014/main" val="10001"/>
                  </a:ext>
                </a:extLst>
              </a:tr>
              <a:tr h="370840">
                <a:tc>
                  <a:txBody>
                    <a:bodyPr/>
                    <a:lstStyle/>
                    <a:p>
                      <a:r>
                        <a:rPr lang="en-US" dirty="0" smtClean="0"/>
                        <a:t>char</a:t>
                      </a:r>
                      <a:endParaRPr lang="en-US" dirty="0"/>
                    </a:p>
                  </a:txBody>
                  <a:tcPr/>
                </a:tc>
                <a:tc>
                  <a:txBody>
                    <a:bodyPr/>
                    <a:lstStyle/>
                    <a:p>
                      <a:pPr algn="ctr"/>
                      <a:r>
                        <a:rPr lang="en-US" dirty="0" smtClean="0"/>
                        <a:t>‘\</a:t>
                      </a:r>
                      <a:r>
                        <a:rPr lang="en-US" dirty="0" err="1" smtClean="0"/>
                        <a:t>uoooo</a:t>
                      </a:r>
                      <a:r>
                        <a:rPr lang="en-US" dirty="0" smtClean="0"/>
                        <a:t>’</a:t>
                      </a:r>
                      <a:endParaRPr lang="en-US" dirty="0"/>
                    </a:p>
                  </a:txBody>
                  <a:tcPr/>
                </a:tc>
                <a:extLst>
                  <a:ext uri="{0D108BD9-81ED-4DB2-BD59-A6C34878D82A}">
                    <a16:rowId xmlns:a16="http://schemas.microsoft.com/office/drawing/2014/main" val="10002"/>
                  </a:ext>
                </a:extLst>
              </a:tr>
              <a:tr h="370840">
                <a:tc>
                  <a:txBody>
                    <a:bodyPr/>
                    <a:lstStyle/>
                    <a:p>
                      <a:r>
                        <a:rPr lang="en-US" dirty="0" smtClean="0"/>
                        <a:t>integer</a:t>
                      </a:r>
                      <a:endParaRPr lang="en-US" dirty="0"/>
                    </a:p>
                  </a:txBody>
                  <a:tcPr/>
                </a:tc>
                <a:tc>
                  <a:txBody>
                    <a:bodyPr/>
                    <a:lstStyle/>
                    <a:p>
                      <a:pPr algn="ctr"/>
                      <a:r>
                        <a:rPr lang="en-US" dirty="0" smtClean="0"/>
                        <a:t>o</a:t>
                      </a:r>
                      <a:endParaRPr lang="en-US" dirty="0"/>
                    </a:p>
                  </a:txBody>
                  <a:tcPr/>
                </a:tc>
                <a:extLst>
                  <a:ext uri="{0D108BD9-81ED-4DB2-BD59-A6C34878D82A}">
                    <a16:rowId xmlns:a16="http://schemas.microsoft.com/office/drawing/2014/main" val="10003"/>
                  </a:ext>
                </a:extLst>
              </a:tr>
              <a:tr h="370840">
                <a:tc>
                  <a:txBody>
                    <a:bodyPr/>
                    <a:lstStyle/>
                    <a:p>
                      <a:r>
                        <a:rPr lang="en-US" dirty="0" smtClean="0"/>
                        <a:t>Floating point</a:t>
                      </a:r>
                      <a:endParaRPr lang="en-US" dirty="0"/>
                    </a:p>
                  </a:txBody>
                  <a:tcPr/>
                </a:tc>
                <a:tc>
                  <a:txBody>
                    <a:bodyPr/>
                    <a:lstStyle/>
                    <a:p>
                      <a:pPr algn="ctr"/>
                      <a:r>
                        <a:rPr lang="en-US" dirty="0" err="1" smtClean="0"/>
                        <a:t>o.oD</a:t>
                      </a:r>
                      <a:r>
                        <a:rPr lang="en-US" dirty="0" smtClean="0"/>
                        <a:t> / </a:t>
                      </a:r>
                      <a:r>
                        <a:rPr lang="en-US" dirty="0" err="1" smtClean="0"/>
                        <a:t>o.oF</a:t>
                      </a:r>
                      <a:endParaRPr lang="en-US" dirty="0"/>
                    </a:p>
                  </a:txBody>
                  <a:tcPr/>
                </a:tc>
                <a:extLst>
                  <a:ext uri="{0D108BD9-81ED-4DB2-BD59-A6C34878D82A}">
                    <a16:rowId xmlns:a16="http://schemas.microsoft.com/office/drawing/2014/main" val="10004"/>
                  </a:ext>
                </a:extLst>
              </a:tr>
              <a:tr h="370840">
                <a:tc>
                  <a:txBody>
                    <a:bodyPr/>
                    <a:lstStyle/>
                    <a:p>
                      <a:r>
                        <a:rPr lang="en-US" dirty="0" smtClean="0"/>
                        <a:t>reference</a:t>
                      </a:r>
                      <a:endParaRPr lang="en-US" dirty="0"/>
                    </a:p>
                  </a:txBody>
                  <a:tcPr/>
                </a:tc>
                <a:tc>
                  <a:txBody>
                    <a:bodyPr/>
                    <a:lstStyle/>
                    <a:p>
                      <a:pPr algn="ctr"/>
                      <a:r>
                        <a:rPr lang="en-US" dirty="0" smtClean="0"/>
                        <a:t>null</a:t>
                      </a: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Layout Management (cont)</a:t>
            </a:r>
          </a:p>
        </p:txBody>
      </p:sp>
      <p:sp>
        <p:nvSpPr>
          <p:cNvPr id="32771" name="Rectangle 3"/>
          <p:cNvSpPr>
            <a:spLocks noGrp="1" noChangeArrowheads="1"/>
          </p:cNvSpPr>
          <p:nvPr>
            <p:ph type="body" idx="1"/>
          </p:nvPr>
        </p:nvSpPr>
        <p:spPr>
          <a:xfrm>
            <a:off x="685800" y="1981200"/>
            <a:ext cx="7772400" cy="4495800"/>
          </a:xfrm>
        </p:spPr>
        <p:txBody>
          <a:bodyPr/>
          <a:lstStyle/>
          <a:p>
            <a:pPr>
              <a:lnSpc>
                <a:spcPct val="90000"/>
              </a:lnSpc>
            </a:pPr>
            <a:r>
              <a:rPr lang="en-US"/>
              <a:t>The following factors influence the amount of space between visible components in a container:</a:t>
            </a:r>
          </a:p>
          <a:p>
            <a:pPr lvl="1">
              <a:lnSpc>
                <a:spcPct val="90000"/>
              </a:lnSpc>
            </a:pPr>
            <a:r>
              <a:rPr lang="en-US"/>
              <a:t>Layout manager</a:t>
            </a:r>
          </a:p>
          <a:p>
            <a:pPr lvl="2">
              <a:lnSpc>
                <a:spcPct val="90000"/>
              </a:lnSpc>
            </a:pPr>
            <a:r>
              <a:rPr lang="en-US"/>
              <a:t>automatically, user specified, none</a:t>
            </a:r>
          </a:p>
          <a:p>
            <a:pPr lvl="1">
              <a:lnSpc>
                <a:spcPct val="90000"/>
              </a:lnSpc>
            </a:pPr>
            <a:r>
              <a:rPr lang="en-US"/>
              <a:t>Invisible components</a:t>
            </a:r>
          </a:p>
          <a:p>
            <a:pPr lvl="2">
              <a:lnSpc>
                <a:spcPct val="90000"/>
              </a:lnSpc>
            </a:pPr>
            <a:r>
              <a:rPr lang="en-US"/>
              <a:t>often used with BoxLayout</a:t>
            </a:r>
          </a:p>
          <a:p>
            <a:pPr lvl="1">
              <a:lnSpc>
                <a:spcPct val="90000"/>
              </a:lnSpc>
            </a:pPr>
            <a:r>
              <a:rPr lang="en-US"/>
              <a:t>Empty borders</a:t>
            </a:r>
          </a:p>
          <a:p>
            <a:pPr lvl="2">
              <a:lnSpc>
                <a:spcPct val="90000"/>
              </a:lnSpc>
            </a:pPr>
            <a:r>
              <a:rPr lang="en-US"/>
              <a:t>works best with components that have no default border such as panels and labels.</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533400"/>
            <a:ext cx="8229600" cy="685800"/>
          </a:xfrm>
        </p:spPr>
        <p:txBody>
          <a:bodyPr>
            <a:normAutofit fontScale="90000"/>
          </a:bodyPr>
          <a:lstStyle/>
          <a:p>
            <a:r>
              <a:rPr lang="en-US" dirty="0"/>
              <a:t>Events Handling</a:t>
            </a:r>
          </a:p>
        </p:txBody>
      </p:sp>
      <p:sp>
        <p:nvSpPr>
          <p:cNvPr id="36867" name="Rectangle 3"/>
          <p:cNvSpPr>
            <a:spLocks noGrp="1" noChangeArrowheads="1"/>
          </p:cNvSpPr>
          <p:nvPr>
            <p:ph type="body" idx="1"/>
          </p:nvPr>
        </p:nvSpPr>
        <p:spPr>
          <a:xfrm>
            <a:off x="685800" y="1219200"/>
            <a:ext cx="7772400" cy="4419600"/>
          </a:xfrm>
        </p:spPr>
        <p:txBody>
          <a:bodyPr>
            <a:normAutofit fontScale="92500" lnSpcReduction="20000"/>
          </a:bodyPr>
          <a:lstStyle/>
          <a:p>
            <a:pPr>
              <a:lnSpc>
                <a:spcPct val="90000"/>
              </a:lnSpc>
            </a:pPr>
            <a:r>
              <a:rPr lang="en-US" sz="2800" dirty="0" smtClean="0"/>
              <a:t>GUI application are event driven.</a:t>
            </a:r>
          </a:p>
          <a:p>
            <a:pPr>
              <a:lnSpc>
                <a:spcPct val="90000"/>
              </a:lnSpc>
            </a:pPr>
            <a:r>
              <a:rPr lang="en-US" sz="2800" dirty="0" smtClean="0"/>
              <a:t>The event handling is based on event </a:t>
            </a:r>
            <a:r>
              <a:rPr lang="en-US" sz="2800" dirty="0" err="1" smtClean="0"/>
              <a:t>deligation</a:t>
            </a:r>
            <a:r>
              <a:rPr lang="en-US" sz="2800" dirty="0" smtClean="0"/>
              <a:t> model that </a:t>
            </a:r>
            <a:r>
              <a:rPr lang="en-US" sz="2800" dirty="0" err="1" smtClean="0"/>
              <a:t>comrises</a:t>
            </a:r>
            <a:r>
              <a:rPr lang="en-US" sz="2800" dirty="0" smtClean="0"/>
              <a:t> three parts:</a:t>
            </a:r>
          </a:p>
          <a:p>
            <a:pPr>
              <a:lnSpc>
                <a:spcPct val="90000"/>
              </a:lnSpc>
              <a:buNone/>
            </a:pPr>
            <a:r>
              <a:rPr lang="en-US" sz="2800" dirty="0" smtClean="0"/>
              <a:t>(1)An event source</a:t>
            </a:r>
          </a:p>
          <a:p>
            <a:pPr>
              <a:lnSpc>
                <a:spcPct val="90000"/>
              </a:lnSpc>
              <a:buNone/>
            </a:pPr>
            <a:r>
              <a:rPr lang="en-US" sz="2800" dirty="0" smtClean="0"/>
              <a:t>(2)The event</a:t>
            </a:r>
          </a:p>
          <a:p>
            <a:pPr>
              <a:lnSpc>
                <a:spcPct val="90000"/>
              </a:lnSpc>
              <a:buNone/>
            </a:pPr>
            <a:r>
              <a:rPr lang="en-US" sz="2800" dirty="0" smtClean="0"/>
              <a:t>(3)The event handler/listener</a:t>
            </a:r>
          </a:p>
          <a:p>
            <a:pPr>
              <a:lnSpc>
                <a:spcPct val="90000"/>
              </a:lnSpc>
            </a:pPr>
            <a:r>
              <a:rPr lang="en-US" sz="2800" dirty="0" smtClean="0"/>
              <a:t>Every </a:t>
            </a:r>
            <a:r>
              <a:rPr lang="en-US" sz="2800" dirty="0"/>
              <a:t>time a user types a character or pushes a mouse button, an </a:t>
            </a:r>
            <a:r>
              <a:rPr lang="en-US" sz="2800" b="1" i="1" dirty="0"/>
              <a:t>event</a:t>
            </a:r>
            <a:r>
              <a:rPr lang="en-US" sz="2800" dirty="0"/>
              <a:t> occurs.</a:t>
            </a:r>
          </a:p>
          <a:p>
            <a:pPr>
              <a:lnSpc>
                <a:spcPct val="90000"/>
              </a:lnSpc>
            </a:pPr>
            <a:r>
              <a:rPr lang="en-US" sz="2800" dirty="0"/>
              <a:t>Any object can be notified of an event by registering as an </a:t>
            </a:r>
            <a:r>
              <a:rPr lang="en-US" sz="2800" b="1" i="1" dirty="0"/>
              <a:t>event listener</a:t>
            </a:r>
            <a:r>
              <a:rPr lang="en-US" sz="2800" dirty="0"/>
              <a:t> on the appropriate </a:t>
            </a:r>
            <a:r>
              <a:rPr lang="en-US" sz="2800" b="1" i="1" dirty="0"/>
              <a:t>event source</a:t>
            </a:r>
            <a:r>
              <a:rPr lang="en-US" sz="2800" dirty="0"/>
              <a:t>.</a:t>
            </a:r>
          </a:p>
          <a:p>
            <a:pPr>
              <a:lnSpc>
                <a:spcPct val="90000"/>
              </a:lnSpc>
            </a:pPr>
            <a:r>
              <a:rPr lang="en-US" sz="2800" dirty="0"/>
              <a:t>Multiple listeners can register to be notified of events of a particular type from a particular source.</a:t>
            </a:r>
          </a:p>
        </p:txBody>
      </p:sp>
      <p:pic>
        <p:nvPicPr>
          <p:cNvPr id="36869" name="Picture 5" descr="action listener"/>
          <p:cNvPicPr>
            <a:picLocks noChangeAspect="1" noChangeArrowheads="1"/>
          </p:cNvPicPr>
          <p:nvPr/>
        </p:nvPicPr>
        <p:blipFill>
          <a:blip r:embed="rId2"/>
          <a:srcRect/>
          <a:stretch>
            <a:fillRect/>
          </a:stretch>
        </p:blipFill>
        <p:spPr bwMode="auto">
          <a:xfrm>
            <a:off x="1524000" y="5867400"/>
            <a:ext cx="5257800" cy="677863"/>
          </a:xfrm>
          <a:prstGeom prst="rect">
            <a:avLst/>
          </a:prstGeom>
          <a:noFill/>
        </p:spPr>
      </p:pic>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Types of Event Listeners</a:t>
            </a:r>
          </a:p>
        </p:txBody>
      </p:sp>
      <p:graphicFrame>
        <p:nvGraphicFramePr>
          <p:cNvPr id="38042" name="Group 154"/>
          <p:cNvGraphicFramePr>
            <a:graphicFrameLocks noGrp="1"/>
          </p:cNvGraphicFramePr>
          <p:nvPr/>
        </p:nvGraphicFramePr>
        <p:xfrm>
          <a:off x="1295400" y="1905000"/>
          <a:ext cx="6858000" cy="4255008"/>
        </p:xfrm>
        <a:graphic>
          <a:graphicData uri="http://schemas.openxmlformats.org/drawingml/2006/table">
            <a:tbl>
              <a:tblPr/>
              <a:tblGrid>
                <a:gridCol w="4629150">
                  <a:extLst>
                    <a:ext uri="{9D8B030D-6E8A-4147-A177-3AD203B41FA5}">
                      <a16:colId xmlns:a16="http://schemas.microsoft.com/office/drawing/2014/main" val="20000"/>
                    </a:ext>
                  </a:extLst>
                </a:gridCol>
                <a:gridCol w="2228850">
                  <a:extLst>
                    <a:ext uri="{9D8B030D-6E8A-4147-A177-3AD203B41FA5}">
                      <a16:colId xmlns:a16="http://schemas.microsoft.com/office/drawing/2014/main" val="20001"/>
                    </a:ext>
                  </a:extLst>
                </a:gridCol>
              </a:tblGrid>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Act that results in event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Listener type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User clicks a button, presses Return while typing in a text field, or chooses a menu item</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ActionListener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User closes a frame (main window)</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WindowListener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User presses a mouse button while the cursor is over a component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MouseListener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User moves the mouse over a component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MouseMotionListener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Component becomes visible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ComponentListener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Component gets the keyboard focus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FocusListener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Table or list selection changes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ListSelectionListener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Implementing an Event Handler</a:t>
            </a:r>
          </a:p>
        </p:txBody>
      </p:sp>
      <p:sp>
        <p:nvSpPr>
          <p:cNvPr id="40963" name="Rectangle 3"/>
          <p:cNvSpPr>
            <a:spLocks noGrp="1" noChangeArrowheads="1"/>
          </p:cNvSpPr>
          <p:nvPr>
            <p:ph type="body" idx="1"/>
          </p:nvPr>
        </p:nvSpPr>
        <p:spPr/>
        <p:txBody>
          <a:bodyPr/>
          <a:lstStyle/>
          <a:p>
            <a:pPr marL="609600" indent="-609600">
              <a:lnSpc>
                <a:spcPct val="90000"/>
              </a:lnSpc>
            </a:pPr>
            <a:r>
              <a:rPr lang="en-US" sz="2800" dirty="0"/>
              <a:t>Implement a listener interface or extend a class that implements a listener interface.</a:t>
            </a:r>
          </a:p>
          <a:p>
            <a:pPr marL="609600" indent="-609600">
              <a:lnSpc>
                <a:spcPct val="90000"/>
              </a:lnSpc>
            </a:pPr>
            <a:r>
              <a:rPr lang="en-US" sz="2800" dirty="0"/>
              <a:t>Register an instance of the event handler class as a listener upon one or more components.</a:t>
            </a:r>
          </a:p>
          <a:p>
            <a:pPr marL="609600" indent="-609600">
              <a:lnSpc>
                <a:spcPct val="90000"/>
              </a:lnSpc>
            </a:pPr>
            <a:r>
              <a:rPr lang="en-US" sz="2800" dirty="0"/>
              <a:t>Implement the methods in the listener interface to handle the event.</a:t>
            </a:r>
          </a:p>
          <a:p>
            <a:pPr marL="609600" indent="-609600">
              <a:lnSpc>
                <a:spcPct val="90000"/>
              </a:lnSpc>
              <a:buFontTx/>
              <a:buNone/>
            </a:pPr>
            <a:r>
              <a:rPr lang="en-US" sz="2800" dirty="0"/>
              <a:t>	</a:t>
            </a:r>
          </a:p>
          <a:p>
            <a:pPr marL="609600" indent="-609600">
              <a:lnSpc>
                <a:spcPct val="90000"/>
              </a:lnSpc>
              <a:buFontTx/>
              <a:buNone/>
            </a:pPr>
            <a:endParaRPr lang="en-US" sz="2800" dirty="0"/>
          </a:p>
          <a:p>
            <a:pPr marL="609600" indent="-609600">
              <a:lnSpc>
                <a:spcPct val="90000"/>
              </a:lnSpc>
              <a:buFontTx/>
              <a:buNone/>
            </a:pPr>
            <a:r>
              <a:rPr lang="en-US" sz="2800" dirty="0"/>
              <a:t>	</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704088"/>
            <a:ext cx="8229600" cy="743712"/>
          </a:xfrm>
        </p:spPr>
        <p:txBody>
          <a:bodyPr>
            <a:normAutofit fontScale="90000"/>
          </a:bodyPr>
          <a:lstStyle/>
          <a:p>
            <a:r>
              <a:rPr lang="en-US" dirty="0"/>
              <a:t>Example </a:t>
            </a:r>
          </a:p>
        </p:txBody>
      </p:sp>
      <p:sp>
        <p:nvSpPr>
          <p:cNvPr id="41987" name="Rectangle 3"/>
          <p:cNvSpPr>
            <a:spLocks noGrp="1" noChangeArrowheads="1"/>
          </p:cNvSpPr>
          <p:nvPr>
            <p:ph type="body" idx="1"/>
          </p:nvPr>
        </p:nvSpPr>
        <p:spPr>
          <a:xfrm>
            <a:off x="838200" y="4267200"/>
            <a:ext cx="7772400" cy="1905000"/>
          </a:xfrm>
        </p:spPr>
        <p:txBody>
          <a:bodyPr>
            <a:normAutofit/>
          </a:bodyPr>
          <a:lstStyle/>
          <a:p>
            <a:pPr>
              <a:buFontTx/>
              <a:buNone/>
            </a:pPr>
            <a:r>
              <a:rPr lang="en-US" sz="1900" dirty="0" err="1" smtClean="0">
                <a:solidFill>
                  <a:srgbClr val="C00000"/>
                </a:solidFill>
                <a:latin typeface="Courier New" pitchFamily="49" charset="0"/>
                <a:cs typeface="Times New Roman" pitchFamily="18" charset="0"/>
              </a:rPr>
              <a:t>button.addActionListener</a:t>
            </a:r>
            <a:r>
              <a:rPr lang="en-US" sz="1900" dirty="0" smtClean="0">
                <a:solidFill>
                  <a:srgbClr val="C00000"/>
                </a:solidFill>
                <a:latin typeface="Courier New" pitchFamily="49" charset="0"/>
                <a:cs typeface="Times New Roman" pitchFamily="18" charset="0"/>
              </a:rPr>
              <a:t>(new </a:t>
            </a:r>
            <a:r>
              <a:rPr lang="en-US" sz="1900" dirty="0" err="1" smtClean="0">
                <a:solidFill>
                  <a:srgbClr val="C00000"/>
                </a:solidFill>
                <a:latin typeface="Courier New" pitchFamily="49" charset="0"/>
                <a:cs typeface="Times New Roman" pitchFamily="18" charset="0"/>
              </a:rPr>
              <a:t>ActionListener</a:t>
            </a:r>
            <a:r>
              <a:rPr lang="en-US" sz="1900" dirty="0" smtClean="0">
                <a:solidFill>
                  <a:srgbClr val="C00000"/>
                </a:solidFill>
                <a:latin typeface="Courier New" pitchFamily="49" charset="0"/>
                <a:cs typeface="Times New Roman" pitchFamily="18" charset="0"/>
              </a:rPr>
              <a:t>() {</a:t>
            </a:r>
          </a:p>
          <a:p>
            <a:pPr>
              <a:buFontTx/>
              <a:buNone/>
            </a:pPr>
            <a:r>
              <a:rPr lang="en-US" sz="1900" dirty="0" smtClean="0">
                <a:solidFill>
                  <a:srgbClr val="C00000"/>
                </a:solidFill>
                <a:latin typeface="Courier New" pitchFamily="49" charset="0"/>
                <a:cs typeface="Times New Roman" pitchFamily="18" charset="0"/>
              </a:rPr>
              <a:t>  public void </a:t>
            </a:r>
            <a:r>
              <a:rPr lang="en-US" sz="1900" dirty="0" err="1" smtClean="0">
                <a:solidFill>
                  <a:srgbClr val="C00000"/>
                </a:solidFill>
                <a:latin typeface="Courier New" pitchFamily="49" charset="0"/>
                <a:cs typeface="Times New Roman" pitchFamily="18" charset="0"/>
              </a:rPr>
              <a:t>actionPerformed</a:t>
            </a:r>
            <a:r>
              <a:rPr lang="en-US" sz="1900" dirty="0" smtClean="0">
                <a:solidFill>
                  <a:srgbClr val="C00000"/>
                </a:solidFill>
                <a:latin typeface="Courier New" pitchFamily="49" charset="0"/>
                <a:cs typeface="Times New Roman" pitchFamily="18" charset="0"/>
              </a:rPr>
              <a:t>(</a:t>
            </a:r>
            <a:r>
              <a:rPr lang="en-US" sz="1900" dirty="0" err="1" smtClean="0">
                <a:solidFill>
                  <a:srgbClr val="C00000"/>
                </a:solidFill>
                <a:latin typeface="Courier New" pitchFamily="49" charset="0"/>
                <a:cs typeface="Times New Roman" pitchFamily="18" charset="0"/>
              </a:rPr>
              <a:t>ActionEvent</a:t>
            </a:r>
            <a:r>
              <a:rPr lang="en-US" sz="1900" dirty="0" smtClean="0">
                <a:solidFill>
                  <a:srgbClr val="C00000"/>
                </a:solidFill>
                <a:latin typeface="Courier New" pitchFamily="49" charset="0"/>
                <a:cs typeface="Times New Roman" pitchFamily="18" charset="0"/>
              </a:rPr>
              <a:t> e) {</a:t>
            </a:r>
          </a:p>
          <a:p>
            <a:pPr>
              <a:buFontTx/>
              <a:buNone/>
            </a:pPr>
            <a:r>
              <a:rPr lang="en-US" sz="1900" dirty="0" smtClean="0">
                <a:solidFill>
                  <a:srgbClr val="C00000"/>
                </a:solidFill>
                <a:latin typeface="Courier New" pitchFamily="49" charset="0"/>
                <a:cs typeface="Times New Roman" pitchFamily="18" charset="0"/>
              </a:rPr>
              <a:t>    </a:t>
            </a:r>
            <a:r>
              <a:rPr lang="en-US" sz="1900" dirty="0" err="1" smtClean="0">
                <a:solidFill>
                  <a:srgbClr val="C00000"/>
                </a:solidFill>
                <a:latin typeface="Courier New" pitchFamily="49" charset="0"/>
                <a:cs typeface="Times New Roman" pitchFamily="18" charset="0"/>
              </a:rPr>
              <a:t>numClicks</a:t>
            </a:r>
            <a:r>
              <a:rPr lang="en-US" sz="1900" dirty="0" smtClean="0">
                <a:solidFill>
                  <a:srgbClr val="C00000"/>
                </a:solidFill>
                <a:latin typeface="Courier New" pitchFamily="49" charset="0"/>
                <a:cs typeface="Times New Roman" pitchFamily="18" charset="0"/>
              </a:rPr>
              <a:t>++;</a:t>
            </a:r>
          </a:p>
          <a:p>
            <a:pPr>
              <a:buFontTx/>
              <a:buNone/>
            </a:pPr>
            <a:r>
              <a:rPr lang="en-US" sz="1900" dirty="0" smtClean="0">
                <a:solidFill>
                  <a:srgbClr val="C00000"/>
                </a:solidFill>
                <a:latin typeface="Courier New" pitchFamily="49" charset="0"/>
                <a:cs typeface="Times New Roman" pitchFamily="18" charset="0"/>
              </a:rPr>
              <a:t>    </a:t>
            </a:r>
            <a:r>
              <a:rPr lang="en-US" sz="1900" dirty="0" err="1" smtClean="0">
                <a:solidFill>
                  <a:srgbClr val="C00000"/>
                </a:solidFill>
                <a:latin typeface="Courier New" pitchFamily="49" charset="0"/>
                <a:cs typeface="Times New Roman" pitchFamily="18" charset="0"/>
              </a:rPr>
              <a:t>label.setText</a:t>
            </a:r>
            <a:r>
              <a:rPr lang="en-US" sz="1900" dirty="0" smtClean="0">
                <a:solidFill>
                  <a:srgbClr val="C00000"/>
                </a:solidFill>
                <a:latin typeface="Courier New" pitchFamily="49" charset="0"/>
                <a:cs typeface="Times New Roman" pitchFamily="18" charset="0"/>
              </a:rPr>
              <a:t>(</a:t>
            </a:r>
            <a:r>
              <a:rPr lang="en-US" sz="1900" dirty="0" err="1" smtClean="0">
                <a:solidFill>
                  <a:srgbClr val="C00000"/>
                </a:solidFill>
                <a:latin typeface="Courier New" pitchFamily="49" charset="0"/>
                <a:cs typeface="Times New Roman" pitchFamily="18" charset="0"/>
              </a:rPr>
              <a:t>labelPrefix</a:t>
            </a:r>
            <a:r>
              <a:rPr lang="en-US" sz="1900" dirty="0" smtClean="0">
                <a:solidFill>
                  <a:srgbClr val="C00000"/>
                </a:solidFill>
                <a:latin typeface="Courier New" pitchFamily="49" charset="0"/>
                <a:cs typeface="Times New Roman" pitchFamily="18" charset="0"/>
              </a:rPr>
              <a:t> + </a:t>
            </a:r>
            <a:r>
              <a:rPr lang="en-US" sz="1900" dirty="0" err="1" smtClean="0">
                <a:solidFill>
                  <a:srgbClr val="C00000"/>
                </a:solidFill>
                <a:latin typeface="Courier New" pitchFamily="49" charset="0"/>
                <a:cs typeface="Times New Roman" pitchFamily="18" charset="0"/>
              </a:rPr>
              <a:t>numClicks</a:t>
            </a:r>
            <a:r>
              <a:rPr lang="en-US" sz="1900" dirty="0" smtClean="0">
                <a:solidFill>
                  <a:srgbClr val="C00000"/>
                </a:solidFill>
                <a:latin typeface="Courier New" pitchFamily="49" charset="0"/>
                <a:cs typeface="Times New Roman" pitchFamily="18" charset="0"/>
              </a:rPr>
              <a:t>);</a:t>
            </a:r>
          </a:p>
          <a:p>
            <a:pPr>
              <a:buFontTx/>
              <a:buNone/>
            </a:pPr>
            <a:r>
              <a:rPr lang="en-US" sz="1900" dirty="0" smtClean="0">
                <a:solidFill>
                  <a:srgbClr val="C00000"/>
                </a:solidFill>
                <a:latin typeface="Courier New" pitchFamily="49" charset="0"/>
                <a:cs typeface="Times New Roman" pitchFamily="18" charset="0"/>
              </a:rPr>
              <a:t>  }}); </a:t>
            </a:r>
          </a:p>
        </p:txBody>
      </p:sp>
      <p:pic>
        <p:nvPicPr>
          <p:cNvPr id="41992" name="Picture 8" descr="The simple GUI of SwingApplication presents a JButton and a JLabel."/>
          <p:cNvPicPr>
            <a:picLocks noChangeAspect="1" noChangeArrowheads="1"/>
          </p:cNvPicPr>
          <p:nvPr/>
        </p:nvPicPr>
        <p:blipFill>
          <a:blip r:embed="rId2"/>
          <a:srcRect/>
          <a:stretch>
            <a:fillRect/>
          </a:stretch>
        </p:blipFill>
        <p:spPr bwMode="auto">
          <a:xfrm>
            <a:off x="1528763" y="1981200"/>
            <a:ext cx="6389687" cy="1752600"/>
          </a:xfrm>
          <a:prstGeom prst="rect">
            <a:avLst/>
          </a:prstGeom>
          <a:noFill/>
        </p:spPr>
      </p:pic>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600200"/>
            <a:ext cx="7620000" cy="1161288"/>
          </a:xfrm>
        </p:spPr>
        <p:txBody>
          <a:bodyPr>
            <a:noAutofit/>
          </a:bodyPr>
          <a:lstStyle/>
          <a:p>
            <a:r>
              <a:rPr lang="en-US" sz="7200" dirty="0" smtClean="0"/>
              <a:t>                  Thank You</a:t>
            </a:r>
            <a:endParaRPr lang="en-US" sz="7200" dirty="0"/>
          </a:p>
        </p:txBody>
      </p:sp>
      <p:sp>
        <p:nvSpPr>
          <p:cNvPr id="3" name="Content Placeholder 2"/>
          <p:cNvSpPr>
            <a:spLocks noGrp="1"/>
          </p:cNvSpPr>
          <p:nvPr>
            <p:ph idx="1"/>
          </p:nvPr>
        </p:nvSpPr>
        <p:spPr>
          <a:xfrm>
            <a:off x="457200" y="3124200"/>
            <a:ext cx="8229600" cy="3200400"/>
          </a:xfrm>
        </p:spPr>
        <p:txBody>
          <a:bodyPr/>
          <a:lstStyle/>
          <a:p>
            <a:pPr algn="ctr" eaLnBrk="0" hangingPunct="0">
              <a:buNone/>
              <a:defRPr/>
            </a:pPr>
            <a:r>
              <a:rPr lang="en-US" sz="4400" dirty="0" smtClean="0">
                <a:solidFill>
                  <a:srgbClr val="572314"/>
                </a:solidFill>
                <a:effectLst>
                  <a:outerShdw blurRad="50000" dist="30000" dir="5400000" algn="tl" rotWithShape="0">
                    <a:srgbClr val="000000">
                      <a:alpha val="30000"/>
                    </a:srgbClr>
                  </a:outerShdw>
                </a:effectLst>
              </a:rPr>
              <a:t>~Queries</a:t>
            </a:r>
          </a:p>
          <a:p>
            <a:pPr algn="ctr" eaLnBrk="0" hangingPunct="0">
              <a:buNone/>
              <a:defRPr/>
            </a:pPr>
            <a:r>
              <a:rPr lang="en-US" sz="4400" dirty="0" smtClean="0">
                <a:solidFill>
                  <a:srgbClr val="572314"/>
                </a:solidFill>
                <a:effectLst>
                  <a:outerShdw blurRad="50000" dist="30000" dir="5400000" algn="tl" rotWithShape="0">
                    <a:srgbClr val="000000">
                      <a:alpha val="30000"/>
                    </a:srgbClr>
                  </a:outerShdw>
                </a:effectLst>
              </a:rPr>
              <a:t>~Suggestions</a:t>
            </a:r>
          </a:p>
          <a:p>
            <a:pPr>
              <a:buNone/>
            </a:pP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47800"/>
            <a:ext cx="8229600" cy="838200"/>
          </a:xfrm>
        </p:spPr>
        <p:txBody>
          <a:bodyPr/>
          <a:lstStyle/>
          <a:p>
            <a:pPr algn="ctr"/>
            <a:r>
              <a:rPr lang="en-US" dirty="0" smtClean="0"/>
              <a:t>References</a:t>
            </a:r>
            <a:endParaRPr lang="en-US" dirty="0"/>
          </a:p>
        </p:txBody>
      </p:sp>
      <p:sp>
        <p:nvSpPr>
          <p:cNvPr id="3" name="Content Placeholder 2"/>
          <p:cNvSpPr>
            <a:spLocks noGrp="1"/>
          </p:cNvSpPr>
          <p:nvPr>
            <p:ph idx="1"/>
          </p:nvPr>
        </p:nvSpPr>
        <p:spPr>
          <a:xfrm>
            <a:off x="457200" y="2895600"/>
            <a:ext cx="8229600" cy="3429000"/>
          </a:xfrm>
        </p:spPr>
        <p:txBody>
          <a:bodyPr/>
          <a:lstStyle/>
          <a:p>
            <a:r>
              <a:rPr lang="en-US" dirty="0" smtClean="0"/>
              <a:t>http://docs.oracle.com</a:t>
            </a:r>
          </a:p>
          <a:p>
            <a:r>
              <a:rPr lang="en-US" dirty="0" smtClean="0"/>
              <a:t>http://j2eereference.com</a:t>
            </a:r>
          </a:p>
          <a:p>
            <a:r>
              <a:rPr lang="en-US" dirty="0" smtClean="0"/>
              <a:t>http://google.com</a:t>
            </a:r>
          </a:p>
          <a:p>
            <a:r>
              <a:rPr lang="en-US" dirty="0" smtClean="0"/>
              <a:t>Mc </a:t>
            </a:r>
            <a:r>
              <a:rPr lang="en-US" dirty="0" err="1" smtClean="0"/>
              <a:t>Graw</a:t>
            </a:r>
            <a:r>
              <a:rPr lang="en-US" dirty="0" smtClean="0"/>
              <a:t> Hill - SCJP Sun Certified Programmer for Java 6 Exam.</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81000"/>
            <a:ext cx="8229600" cy="914400"/>
          </a:xfrm>
        </p:spPr>
        <p:txBody>
          <a:bodyPr/>
          <a:lstStyle/>
          <a:p>
            <a:pPr algn="ctr"/>
            <a:r>
              <a:rPr lang="en-US" dirty="0" smtClean="0"/>
              <a:t>Convention(not a rule)</a:t>
            </a:r>
            <a:endParaRPr lang="en-US" dirty="0"/>
          </a:p>
        </p:txBody>
      </p:sp>
      <p:sp>
        <p:nvSpPr>
          <p:cNvPr id="6" name="Content Placeholder 5"/>
          <p:cNvSpPr>
            <a:spLocks noGrp="1"/>
          </p:cNvSpPr>
          <p:nvPr>
            <p:ph idx="1"/>
          </p:nvPr>
        </p:nvSpPr>
        <p:spPr>
          <a:xfrm>
            <a:off x="457200" y="1447800"/>
            <a:ext cx="8229600" cy="4876800"/>
          </a:xfrm>
        </p:spPr>
        <p:txBody>
          <a:bodyPr/>
          <a:lstStyle/>
          <a:p>
            <a:r>
              <a:rPr lang="en-US" dirty="0" smtClean="0"/>
              <a:t>Java uses CAMEL  CASE  style for writing syntax.</a:t>
            </a:r>
          </a:p>
          <a:p>
            <a:pPr>
              <a:buNone/>
            </a:pPr>
            <a:r>
              <a:rPr lang="en-US" b="1" dirty="0" smtClean="0"/>
              <a:t>   </a:t>
            </a:r>
            <a:r>
              <a:rPr lang="en-US" b="1" u="sng" dirty="0" smtClean="0"/>
              <a:t>Method/variable name:-</a:t>
            </a:r>
          </a:p>
          <a:p>
            <a:pPr>
              <a:buNone/>
            </a:pPr>
            <a:r>
              <a:rPr lang="en-US" dirty="0" smtClean="0"/>
              <a:t>                    </a:t>
            </a:r>
            <a:r>
              <a:rPr lang="en-US" dirty="0" err="1" smtClean="0"/>
              <a:t>var</a:t>
            </a:r>
            <a:r>
              <a:rPr lang="en-US" dirty="0" smtClean="0"/>
              <a:t> , </a:t>
            </a:r>
            <a:r>
              <a:rPr lang="en-US" dirty="0" err="1" smtClean="0"/>
              <a:t>myVar</a:t>
            </a:r>
            <a:r>
              <a:rPr lang="en-US" dirty="0" smtClean="0"/>
              <a:t> , </a:t>
            </a:r>
            <a:r>
              <a:rPr lang="en-US" dirty="0" err="1" smtClean="0"/>
              <a:t>myFirstVar</a:t>
            </a:r>
            <a:endParaRPr lang="en-US" dirty="0" smtClean="0"/>
          </a:p>
          <a:p>
            <a:pPr>
              <a:buNone/>
            </a:pPr>
            <a:endParaRPr lang="en-US" dirty="0" smtClean="0"/>
          </a:p>
          <a:p>
            <a:pPr>
              <a:buNone/>
            </a:pPr>
            <a:r>
              <a:rPr lang="en-US" dirty="0" smtClean="0"/>
              <a:t>   </a:t>
            </a:r>
            <a:r>
              <a:rPr lang="en-US" b="1" u="sng" dirty="0" smtClean="0"/>
              <a:t>Class/Interface:-</a:t>
            </a:r>
          </a:p>
          <a:p>
            <a:pPr>
              <a:buNone/>
            </a:pPr>
            <a:r>
              <a:rPr lang="en-US" dirty="0" smtClean="0"/>
              <a:t>             Class , </a:t>
            </a:r>
            <a:r>
              <a:rPr lang="en-US" dirty="0" err="1" smtClean="0"/>
              <a:t>MyClass</a:t>
            </a:r>
            <a:r>
              <a:rPr lang="en-US" dirty="0" smtClean="0"/>
              <a:t> , </a:t>
            </a:r>
            <a:r>
              <a:rPr lang="en-US" dirty="0" err="1" smtClean="0"/>
              <a:t>MyFirstClass</a:t>
            </a:r>
            <a:r>
              <a:rPr lang="en-US" dirty="0" smtClean="0"/>
              <a:t> </a:t>
            </a:r>
          </a:p>
          <a:p>
            <a:pPr>
              <a:buNone/>
            </a:pPr>
            <a:endParaRPr lang="en-US" dirty="0" smtClean="0"/>
          </a:p>
          <a:p>
            <a:pPr>
              <a:lnSpc>
                <a:spcPct val="90000"/>
              </a:lnSpc>
            </a:pPr>
            <a:r>
              <a:rPr lang="en-US" dirty="0" smtClean="0"/>
              <a:t>Underscores are not used in names</a:t>
            </a:r>
          </a:p>
          <a:p>
            <a:pPr>
              <a:lnSpc>
                <a:spcPct val="90000"/>
              </a:lnSpc>
            </a:pPr>
            <a:r>
              <a:rPr lang="en-US" dirty="0" smtClean="0"/>
              <a:t>These are </a:t>
            </a:r>
            <a:r>
              <a:rPr lang="en-US" i="1" dirty="0" smtClean="0"/>
              <a:t>very strong</a:t>
            </a:r>
            <a:r>
              <a:rPr lang="en-US" dirty="0" smtClean="0"/>
              <a:t> conventions!</a:t>
            </a:r>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Printing in Java</a:t>
            </a:r>
            <a:endParaRPr lang="en-US" dirty="0"/>
          </a:p>
        </p:txBody>
      </p:sp>
      <p:sp>
        <p:nvSpPr>
          <p:cNvPr id="3" name="Content Placeholder 2"/>
          <p:cNvSpPr>
            <a:spLocks noGrp="1"/>
          </p:cNvSpPr>
          <p:nvPr>
            <p:ph idx="1"/>
          </p:nvPr>
        </p:nvSpPr>
        <p:spPr/>
        <p:txBody>
          <a:bodyPr/>
          <a:lstStyle/>
          <a:p>
            <a:pPr>
              <a:buNone/>
            </a:pPr>
            <a:r>
              <a:rPr lang="en-US" dirty="0" err="1" smtClean="0"/>
              <a:t>System.out.print</a:t>
            </a:r>
            <a:r>
              <a:rPr lang="en-US" dirty="0" smtClean="0"/>
              <a:t>(String)  </a:t>
            </a:r>
          </a:p>
          <a:p>
            <a:pPr>
              <a:buNone/>
            </a:pPr>
            <a:endParaRPr lang="en-US" dirty="0" smtClean="0"/>
          </a:p>
          <a:p>
            <a:pPr>
              <a:buNone/>
            </a:pPr>
            <a:r>
              <a:rPr lang="en-US" dirty="0" err="1" smtClean="0"/>
              <a:t>System.out.println</a:t>
            </a:r>
            <a:r>
              <a:rPr lang="en-US" dirty="0" smtClean="0"/>
              <a:t>(String)</a:t>
            </a:r>
          </a:p>
          <a:p>
            <a:r>
              <a:rPr lang="en-US" dirty="0" smtClean="0"/>
              <a:t>When we pass a literal/primitive value in SOP() , it is converted to string and print it.</a:t>
            </a:r>
          </a:p>
          <a:p>
            <a:r>
              <a:rPr lang="en-US" dirty="0" smtClean="0"/>
              <a:t>When we pass a reference value the </a:t>
            </a:r>
            <a:r>
              <a:rPr lang="en-US" dirty="0" err="1" smtClean="0"/>
              <a:t>toString</a:t>
            </a:r>
            <a:r>
              <a:rPr lang="en-US" dirty="0" smtClean="0"/>
              <a:t>() method of the object is called to convert the reference value in to string.</a:t>
            </a:r>
            <a:endParaRPr lang="en-US" dirty="0"/>
          </a:p>
        </p:txBody>
      </p:sp>
      <p:cxnSp>
        <p:nvCxnSpPr>
          <p:cNvPr id="5" name="Straight Connector 4"/>
          <p:cNvCxnSpPr/>
          <p:nvPr/>
        </p:nvCxnSpPr>
        <p:spPr>
          <a:xfrm>
            <a:off x="4114800" y="2209800"/>
            <a:ext cx="14478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a:off x="4419600" y="3124200"/>
            <a:ext cx="1143000" cy="1588"/>
          </a:xfrm>
          <a:prstGeom prst="line">
            <a:avLst/>
          </a:prstGeom>
        </p:spPr>
        <p:style>
          <a:lnRef idx="3">
            <a:schemeClr val="accent1"/>
          </a:lnRef>
          <a:fillRef idx="0">
            <a:schemeClr val="accent1"/>
          </a:fillRef>
          <a:effectRef idx="2">
            <a:schemeClr val="accent1"/>
          </a:effectRef>
          <a:fontRef idx="minor">
            <a:schemeClr val="tx1"/>
          </a:fontRef>
        </p:style>
      </p:cxnSp>
      <p:sp>
        <p:nvSpPr>
          <p:cNvPr id="8" name="Rectangle 7"/>
          <p:cNvSpPr/>
          <p:nvPr/>
        </p:nvSpPr>
        <p:spPr>
          <a:xfrm>
            <a:off x="5867400" y="1905000"/>
            <a:ext cx="1981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9" name="Rectangle 8"/>
          <p:cNvSpPr/>
          <p:nvPr/>
        </p:nvSpPr>
        <p:spPr>
          <a:xfrm>
            <a:off x="5867400" y="2819400"/>
            <a:ext cx="2057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 \n</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lstStyle/>
          <a:p>
            <a:pPr algn="ctr"/>
            <a:r>
              <a:rPr lang="en-US" dirty="0" smtClean="0"/>
              <a:t>The Main “main method”</a:t>
            </a:r>
            <a:endParaRPr lang="en-US" dirty="0"/>
          </a:p>
        </p:txBody>
      </p:sp>
      <p:sp>
        <p:nvSpPr>
          <p:cNvPr id="3" name="Content Placeholder 2"/>
          <p:cNvSpPr>
            <a:spLocks noGrp="1"/>
          </p:cNvSpPr>
          <p:nvPr>
            <p:ph idx="1"/>
          </p:nvPr>
        </p:nvSpPr>
        <p:spPr>
          <a:xfrm>
            <a:off x="457200" y="1600200"/>
            <a:ext cx="8229600" cy="4724400"/>
          </a:xfrm>
        </p:spPr>
        <p:txBody>
          <a:bodyPr>
            <a:normAutofit lnSpcReduction="10000"/>
          </a:bodyPr>
          <a:lstStyle/>
          <a:p>
            <a:pPr>
              <a:buNone/>
            </a:pPr>
            <a:r>
              <a:rPr lang="en-US" dirty="0" smtClean="0"/>
              <a:t>         Public static void main(String [] shad)</a:t>
            </a:r>
          </a:p>
          <a:p>
            <a:pPr>
              <a:buNone/>
            </a:pPr>
            <a:r>
              <a:rPr lang="en-US" dirty="0" smtClean="0"/>
              <a:t> 		{</a:t>
            </a:r>
          </a:p>
          <a:p>
            <a:pPr>
              <a:buNone/>
            </a:pPr>
            <a:r>
              <a:rPr lang="en-US" dirty="0" smtClean="0"/>
              <a:t>			//body of main</a:t>
            </a:r>
          </a:p>
          <a:p>
            <a:pPr>
              <a:buNone/>
            </a:pPr>
            <a:r>
              <a:rPr lang="en-US" dirty="0" smtClean="0"/>
              <a:t>		}</a:t>
            </a:r>
          </a:p>
          <a:p>
            <a:r>
              <a:rPr lang="en-US" dirty="0" smtClean="0"/>
              <a:t>Called by JVM which is an external entity , so it is public.</a:t>
            </a:r>
          </a:p>
          <a:p>
            <a:r>
              <a:rPr lang="en-US" dirty="0" smtClean="0"/>
              <a:t>There is no need to make object , hence it is static.</a:t>
            </a:r>
          </a:p>
          <a:p>
            <a:r>
              <a:rPr lang="en-US" dirty="0" smtClean="0"/>
              <a:t>It is accessible by the class name.</a:t>
            </a:r>
          </a:p>
          <a:p>
            <a:r>
              <a:rPr lang="en-US" dirty="0" smtClean="0"/>
              <a:t>What is we pass as a command line argument , it is first converted into String and arrange in to String array then send to the main by JVM.</a:t>
            </a:r>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lstStyle/>
          <a:p>
            <a:pPr algn="ctr"/>
            <a:r>
              <a:rPr lang="en-US" dirty="0" smtClean="0"/>
              <a:t>Method</a:t>
            </a:r>
            <a:endParaRPr lang="en-US" dirty="0"/>
          </a:p>
        </p:txBody>
      </p:sp>
      <p:sp>
        <p:nvSpPr>
          <p:cNvPr id="3" name="Content Placeholder 2"/>
          <p:cNvSpPr>
            <a:spLocks noGrp="1"/>
          </p:cNvSpPr>
          <p:nvPr>
            <p:ph idx="1"/>
          </p:nvPr>
        </p:nvSpPr>
        <p:spPr>
          <a:xfrm>
            <a:off x="457200" y="2362200"/>
            <a:ext cx="8229600" cy="3962400"/>
          </a:xfrm>
        </p:spPr>
        <p:txBody>
          <a:bodyPr/>
          <a:lstStyle/>
          <a:p>
            <a:pPr>
              <a:lnSpc>
                <a:spcPct val="80000"/>
              </a:lnSpc>
            </a:pPr>
            <a:r>
              <a:rPr lang="en-GB" dirty="0" smtClean="0"/>
              <a:t>A method is a named sequence of code that can be invoked by other Java code.</a:t>
            </a:r>
          </a:p>
          <a:p>
            <a:pPr>
              <a:lnSpc>
                <a:spcPct val="80000"/>
              </a:lnSpc>
            </a:pPr>
            <a:r>
              <a:rPr lang="en-GB" dirty="0" smtClean="0"/>
              <a:t>A method takes some parameters, performs some computations and then optionally returns a value (or object).</a:t>
            </a:r>
          </a:p>
          <a:p>
            <a:pPr>
              <a:lnSpc>
                <a:spcPct val="80000"/>
              </a:lnSpc>
            </a:pPr>
            <a:r>
              <a:rPr lang="en-GB" dirty="0" smtClean="0"/>
              <a:t>Methods can be used as part of an expression statement.</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685800" y="228600"/>
            <a:ext cx="7772400" cy="812800"/>
          </a:xfrm>
        </p:spPr>
        <p:txBody>
          <a:bodyPr>
            <a:normAutofit fontScale="90000"/>
          </a:bodyPr>
          <a:lstStyle/>
          <a:p>
            <a:pPr algn="ctr"/>
            <a:r>
              <a:rPr lang="en-US" sz="5400" b="1" dirty="0">
                <a:cs typeface="Times New Roman" pitchFamily="18" charset="0"/>
              </a:rPr>
              <a:t>Method </a:t>
            </a:r>
            <a:r>
              <a:rPr lang="en-US" sz="5400" b="1" dirty="0" smtClean="0">
                <a:cs typeface="Times New Roman" pitchFamily="18" charset="0"/>
              </a:rPr>
              <a:t>Declaration</a:t>
            </a:r>
            <a:endParaRPr lang="en-US" sz="5400" b="1" dirty="0">
              <a:cs typeface="Times New Roman" pitchFamily="18" charset="0"/>
            </a:endParaRPr>
          </a:p>
        </p:txBody>
      </p:sp>
      <p:sp>
        <p:nvSpPr>
          <p:cNvPr id="89091" name="Rectangle 3"/>
          <p:cNvSpPr>
            <a:spLocks noGrp="1" noChangeArrowheads="1"/>
          </p:cNvSpPr>
          <p:nvPr>
            <p:ph type="body" idx="1"/>
          </p:nvPr>
        </p:nvSpPr>
        <p:spPr>
          <a:xfrm>
            <a:off x="0" y="1447800"/>
            <a:ext cx="9144000" cy="4876800"/>
          </a:xfrm>
        </p:spPr>
        <p:txBody>
          <a:bodyPr>
            <a:normAutofit fontScale="92500" lnSpcReduction="10000"/>
          </a:bodyPr>
          <a:lstStyle/>
          <a:p>
            <a:pPr>
              <a:buNone/>
            </a:pPr>
            <a:r>
              <a:rPr lang="en-US" sz="2800" b="1" dirty="0">
                <a:latin typeface="Times" pitchFamily="18" charset="0"/>
                <a:cs typeface="Times New Roman" pitchFamily="18" charset="0"/>
              </a:rPr>
              <a:t>Method definition </a:t>
            </a:r>
            <a:r>
              <a:rPr lang="en-US" sz="2800" b="1" dirty="0" smtClean="0">
                <a:latin typeface="Times" pitchFamily="18" charset="0"/>
                <a:cs typeface="Times New Roman" pitchFamily="18" charset="0"/>
              </a:rPr>
              <a:t>format</a:t>
            </a:r>
            <a:endParaRPr lang="en-US" b="1" i="1" dirty="0">
              <a:latin typeface="Times" pitchFamily="18" charset="0"/>
              <a:cs typeface="Times New Roman" pitchFamily="18" charset="0"/>
            </a:endParaRPr>
          </a:p>
          <a:p>
            <a:pPr>
              <a:buNone/>
            </a:pPr>
            <a:r>
              <a:rPr lang="en-US" sz="2200" b="1" i="1" dirty="0" smtClean="0">
                <a:solidFill>
                  <a:schemeClr val="tx2"/>
                </a:solidFill>
                <a:latin typeface="Times" pitchFamily="18" charset="0"/>
                <a:cs typeface="Times New Roman" pitchFamily="18" charset="0"/>
              </a:rPr>
              <a:t>          &lt;member modifier&gt; &lt;return-value-type&gt;&lt;method-name&gt;</a:t>
            </a:r>
          </a:p>
          <a:p>
            <a:pPr>
              <a:buNone/>
            </a:pPr>
            <a:r>
              <a:rPr lang="en-US" sz="2200" b="1" i="1" dirty="0" smtClean="0">
                <a:solidFill>
                  <a:schemeClr val="tx2"/>
                </a:solidFill>
                <a:latin typeface="Times" pitchFamily="18" charset="0"/>
                <a:cs typeface="Times New Roman" pitchFamily="18" charset="0"/>
              </a:rPr>
              <a:t>                                                                           </a:t>
            </a:r>
            <a:r>
              <a:rPr lang="en-US" sz="2200" b="1" dirty="0" smtClean="0">
                <a:solidFill>
                  <a:schemeClr val="tx2"/>
                </a:solidFill>
                <a:latin typeface="Courier New" pitchFamily="49" charset="0"/>
                <a:cs typeface="Times New Roman" pitchFamily="18" charset="0"/>
              </a:rPr>
              <a:t>(&lt;</a:t>
            </a:r>
            <a:r>
              <a:rPr lang="en-US" sz="2200" b="1" i="1" dirty="0" smtClean="0">
                <a:solidFill>
                  <a:schemeClr val="tx2"/>
                </a:solidFill>
                <a:latin typeface="Times" pitchFamily="18" charset="0"/>
                <a:cs typeface="Times New Roman" pitchFamily="18" charset="0"/>
              </a:rPr>
              <a:t>formal</a:t>
            </a:r>
            <a:r>
              <a:rPr lang="en-US" sz="2200" b="1" dirty="0" smtClean="0">
                <a:solidFill>
                  <a:schemeClr val="tx2"/>
                </a:solidFill>
                <a:latin typeface="Courier New" pitchFamily="49" charset="0"/>
                <a:cs typeface="Times New Roman" pitchFamily="18" charset="0"/>
              </a:rPr>
              <a:t>-</a:t>
            </a:r>
            <a:r>
              <a:rPr lang="en-US" sz="2200" b="1" i="1" dirty="0" smtClean="0">
                <a:solidFill>
                  <a:schemeClr val="tx2"/>
                </a:solidFill>
                <a:latin typeface="Times" pitchFamily="18" charset="0"/>
                <a:cs typeface="Times New Roman" pitchFamily="18" charset="0"/>
              </a:rPr>
              <a:t>parameter-list&gt;</a:t>
            </a:r>
            <a:r>
              <a:rPr lang="en-US" sz="2200" b="1" dirty="0" smtClean="0">
                <a:solidFill>
                  <a:schemeClr val="tx2"/>
                </a:solidFill>
                <a:latin typeface="Courier New" pitchFamily="49" charset="0"/>
                <a:cs typeface="Times New Roman" pitchFamily="18" charset="0"/>
              </a:rPr>
              <a:t>)</a:t>
            </a:r>
            <a:r>
              <a:rPr lang="en-US" sz="2200" b="1" dirty="0">
                <a:solidFill>
                  <a:schemeClr val="tx2"/>
                </a:solidFill>
                <a:cs typeface="Times New Roman" pitchFamily="18" charset="0"/>
              </a:rPr>
              <a:t/>
            </a:r>
            <a:br>
              <a:rPr lang="en-US" sz="2200" b="1" dirty="0">
                <a:solidFill>
                  <a:schemeClr val="tx2"/>
                </a:solidFill>
                <a:cs typeface="Times New Roman" pitchFamily="18" charset="0"/>
              </a:rPr>
            </a:br>
            <a:r>
              <a:rPr lang="en-US" sz="2200" b="1" dirty="0">
                <a:solidFill>
                  <a:schemeClr val="tx2"/>
                </a:solidFill>
                <a:latin typeface="Courier New" pitchFamily="49" charset="0"/>
                <a:cs typeface="Times New Roman" pitchFamily="18" charset="0"/>
              </a:rPr>
              <a:t>{</a:t>
            </a:r>
            <a:r>
              <a:rPr lang="en-US" sz="2200" b="1" dirty="0">
                <a:solidFill>
                  <a:schemeClr val="tx2"/>
                </a:solidFill>
                <a:cs typeface="Times New Roman" pitchFamily="18" charset="0"/>
              </a:rPr>
              <a:t/>
            </a:r>
            <a:br>
              <a:rPr lang="en-US" sz="2200" b="1" dirty="0">
                <a:solidFill>
                  <a:schemeClr val="tx2"/>
                </a:solidFill>
                <a:cs typeface="Times New Roman" pitchFamily="18" charset="0"/>
              </a:rPr>
            </a:br>
            <a:r>
              <a:rPr lang="en-US" sz="2200" b="1" dirty="0">
                <a:solidFill>
                  <a:schemeClr val="tx2"/>
                </a:solidFill>
                <a:latin typeface="Courier" pitchFamily="49" charset="0"/>
                <a:cs typeface="Times New Roman" pitchFamily="18" charset="0"/>
              </a:rPr>
              <a:t>   </a:t>
            </a:r>
            <a:r>
              <a:rPr lang="en-US" sz="2200" b="1" dirty="0" smtClean="0">
                <a:solidFill>
                  <a:schemeClr val="tx2"/>
                </a:solidFill>
                <a:latin typeface="Courier" pitchFamily="49" charset="0"/>
                <a:cs typeface="Times New Roman" pitchFamily="18" charset="0"/>
              </a:rPr>
              <a:t>//</a:t>
            </a:r>
            <a:r>
              <a:rPr lang="en-US" sz="2200" b="1" i="1" dirty="0" smtClean="0">
                <a:solidFill>
                  <a:schemeClr val="tx2"/>
                </a:solidFill>
                <a:latin typeface="Times" pitchFamily="18" charset="0"/>
                <a:cs typeface="Times New Roman" pitchFamily="18" charset="0"/>
              </a:rPr>
              <a:t>declarations </a:t>
            </a:r>
            <a:r>
              <a:rPr lang="en-US" sz="2200" b="1" i="1" dirty="0">
                <a:solidFill>
                  <a:schemeClr val="tx2"/>
                </a:solidFill>
                <a:latin typeface="Times" pitchFamily="18" charset="0"/>
                <a:cs typeface="Times New Roman" pitchFamily="18" charset="0"/>
              </a:rPr>
              <a:t>and statements</a:t>
            </a:r>
            <a:br>
              <a:rPr lang="en-US" sz="2200" b="1" i="1" dirty="0">
                <a:solidFill>
                  <a:schemeClr val="tx2"/>
                </a:solidFill>
                <a:latin typeface="Times" pitchFamily="18" charset="0"/>
                <a:cs typeface="Times New Roman" pitchFamily="18" charset="0"/>
              </a:rPr>
            </a:br>
            <a:r>
              <a:rPr lang="en-US" sz="2200" b="1" dirty="0">
                <a:solidFill>
                  <a:schemeClr val="tx2"/>
                </a:solidFill>
                <a:latin typeface="Courier New" pitchFamily="49" charset="0"/>
                <a:cs typeface="Times New Roman" pitchFamily="18" charset="0"/>
              </a:rPr>
              <a:t>}</a:t>
            </a:r>
            <a:r>
              <a:rPr lang="en-US" sz="2200" b="1" dirty="0"/>
              <a:t> </a:t>
            </a:r>
            <a:endParaRPr lang="en-US" sz="2400" b="1" dirty="0"/>
          </a:p>
          <a:p>
            <a:pPr lvl="1"/>
            <a:r>
              <a:rPr lang="en-US" sz="2400" dirty="0" smtClean="0"/>
              <a:t>The return type is mandatory.</a:t>
            </a:r>
          </a:p>
          <a:p>
            <a:pPr lvl="1"/>
            <a:r>
              <a:rPr lang="en-US" sz="2400" dirty="0" smtClean="0"/>
              <a:t>The formal parameter are the list of variables local to the method body , with syntax:</a:t>
            </a:r>
          </a:p>
          <a:p>
            <a:pPr lvl="1">
              <a:buNone/>
            </a:pPr>
            <a:r>
              <a:rPr lang="en-US" dirty="0" smtClean="0"/>
              <a:t>                  &lt;modifier&gt; &lt;type&gt; &lt;name&gt;</a:t>
            </a:r>
          </a:p>
          <a:p>
            <a:pPr lvl="1">
              <a:buNone/>
            </a:pPr>
            <a:r>
              <a:rPr lang="en-US" sz="2400" dirty="0" smtClean="0"/>
              <a:t>The method body can contain statements ,declarations.</a:t>
            </a:r>
          </a:p>
          <a:p>
            <a:pPr lvl="1">
              <a:buNone/>
            </a:pPr>
            <a:r>
              <a:rPr lang="en-US" dirty="0" smtClean="0"/>
              <a:t>The method signature , is the method name and its formal parameters.</a:t>
            </a:r>
          </a:p>
          <a:p>
            <a:pPr lvl="1">
              <a:buNone/>
            </a:pPr>
            <a:r>
              <a:rPr lang="en-US" sz="2400" dirty="0" smtClean="0"/>
              <a:t>Java5 supports variables argument to a method , the syntax is:</a:t>
            </a:r>
          </a:p>
          <a:p>
            <a:pPr lvl="1">
              <a:buNone/>
            </a:pPr>
            <a:r>
              <a:rPr lang="en-US" sz="2400" dirty="0" smtClean="0"/>
              <a:t>----&lt;name&gt;(&lt;type1&gt;&lt;var1</a:t>
            </a:r>
            <a:r>
              <a:rPr lang="en-US" dirty="0" smtClean="0"/>
              <a:t>&gt; , &lt;type2&gt;&lt;var2&gt; , &lt;type3&gt; … &lt;var3&gt;)-----</a:t>
            </a:r>
            <a:endParaRPr lang="en-US" sz="2400" dirty="0" smtClean="0"/>
          </a:p>
          <a:p>
            <a:pPr lvl="1">
              <a:buNone/>
            </a:pPr>
            <a:endParaRPr lang="en-US" sz="2400" dirty="0"/>
          </a:p>
          <a:p>
            <a:pPr lvl="1">
              <a:buNone/>
            </a:pPr>
            <a:endParaRPr lang="en-US" sz="2400" dirty="0"/>
          </a:p>
          <a:p>
            <a:endParaRPr lang="en-US" sz="2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090"/>
                                        </p:tgtEl>
                                        <p:attrNameLst>
                                          <p:attrName>style.visibility</p:attrName>
                                        </p:attrNameLst>
                                      </p:cBhvr>
                                      <p:to>
                                        <p:strVal val="visible"/>
                                      </p:to>
                                    </p:set>
                                    <p:anim calcmode="lin" valueType="num">
                                      <p:cBhvr additive="base">
                                        <p:cTn id="7" dur="500" fill="hold"/>
                                        <p:tgtEl>
                                          <p:spTgt spid="89090"/>
                                        </p:tgtEl>
                                        <p:attrNameLst>
                                          <p:attrName>ppt_x</p:attrName>
                                        </p:attrNameLst>
                                      </p:cBhvr>
                                      <p:tavLst>
                                        <p:tav tm="0">
                                          <p:val>
                                            <p:strVal val="0-#ppt_w/2"/>
                                          </p:val>
                                        </p:tav>
                                        <p:tav tm="100000">
                                          <p:val>
                                            <p:strVal val="#ppt_x"/>
                                          </p:val>
                                        </p:tav>
                                      </p:tavLst>
                                    </p:anim>
                                    <p:anim calcmode="lin" valueType="num">
                                      <p:cBhvr additive="base">
                                        <p:cTn id="8" dur="500" fill="hold"/>
                                        <p:tgtEl>
                                          <p:spTgt spid="8909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091">
                                            <p:txEl>
                                              <p:pRg st="0" end="0"/>
                                            </p:txEl>
                                          </p:spTgt>
                                        </p:tgtEl>
                                        <p:attrNameLst>
                                          <p:attrName>style.visibility</p:attrName>
                                        </p:attrNameLst>
                                      </p:cBhvr>
                                      <p:to>
                                        <p:strVal val="visible"/>
                                      </p:to>
                                    </p:set>
                                    <p:anim calcmode="lin" valueType="num">
                                      <p:cBhvr additive="base">
                                        <p:cTn id="13" dur="500" fill="hold"/>
                                        <p:tgtEl>
                                          <p:spTgt spid="8909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90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9091">
                                            <p:txEl>
                                              <p:pRg st="1" end="1"/>
                                            </p:txEl>
                                          </p:spTgt>
                                        </p:tgtEl>
                                        <p:attrNameLst>
                                          <p:attrName>style.visibility</p:attrName>
                                        </p:attrNameLst>
                                      </p:cBhvr>
                                      <p:to>
                                        <p:strVal val="visible"/>
                                      </p:to>
                                    </p:set>
                                    <p:anim calcmode="lin" valueType="num">
                                      <p:cBhvr additive="base">
                                        <p:cTn id="19" dur="500" fill="hold"/>
                                        <p:tgtEl>
                                          <p:spTgt spid="8909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90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9091">
                                            <p:txEl>
                                              <p:pRg st="2" end="2"/>
                                            </p:txEl>
                                          </p:spTgt>
                                        </p:tgtEl>
                                        <p:attrNameLst>
                                          <p:attrName>style.visibility</p:attrName>
                                        </p:attrNameLst>
                                      </p:cBhvr>
                                      <p:to>
                                        <p:strVal val="visible"/>
                                      </p:to>
                                    </p:set>
                                    <p:anim calcmode="lin" valueType="num">
                                      <p:cBhvr additive="base">
                                        <p:cTn id="25" dur="500" fill="hold"/>
                                        <p:tgtEl>
                                          <p:spTgt spid="8909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9091">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89091">
                                            <p:txEl>
                                              <p:pRg st="3" end="3"/>
                                            </p:txEl>
                                          </p:spTgt>
                                        </p:tgtEl>
                                        <p:attrNameLst>
                                          <p:attrName>style.visibility</p:attrName>
                                        </p:attrNameLst>
                                      </p:cBhvr>
                                      <p:to>
                                        <p:strVal val="visible"/>
                                      </p:to>
                                    </p:set>
                                    <p:anim calcmode="lin" valueType="num">
                                      <p:cBhvr additive="base">
                                        <p:cTn id="29" dur="500" fill="hold"/>
                                        <p:tgtEl>
                                          <p:spTgt spid="89091">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9091">
                                            <p:txEl>
                                              <p:pRg st="3" end="3"/>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89091">
                                            <p:txEl>
                                              <p:pRg st="4" end="4"/>
                                            </p:txEl>
                                          </p:spTgt>
                                        </p:tgtEl>
                                        <p:attrNameLst>
                                          <p:attrName>style.visibility</p:attrName>
                                        </p:attrNameLst>
                                      </p:cBhvr>
                                      <p:to>
                                        <p:strVal val="visible"/>
                                      </p:to>
                                    </p:set>
                                    <p:anim calcmode="lin" valueType="num">
                                      <p:cBhvr additive="base">
                                        <p:cTn id="33" dur="500" fill="hold"/>
                                        <p:tgtEl>
                                          <p:spTgt spid="89091">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89091">
                                            <p:txEl>
                                              <p:pRg st="4" end="4"/>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89091">
                                            <p:txEl>
                                              <p:pRg st="5" end="5"/>
                                            </p:txEl>
                                          </p:spTgt>
                                        </p:tgtEl>
                                        <p:attrNameLst>
                                          <p:attrName>style.visibility</p:attrName>
                                        </p:attrNameLst>
                                      </p:cBhvr>
                                      <p:to>
                                        <p:strVal val="visible"/>
                                      </p:to>
                                    </p:set>
                                    <p:anim calcmode="lin" valueType="num">
                                      <p:cBhvr additive="base">
                                        <p:cTn id="37" dur="500" fill="hold"/>
                                        <p:tgtEl>
                                          <p:spTgt spid="8909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9091">
                                            <p:txEl>
                                              <p:pRg st="5" end="5"/>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89091">
                                            <p:txEl>
                                              <p:pRg st="6" end="6"/>
                                            </p:txEl>
                                          </p:spTgt>
                                        </p:tgtEl>
                                        <p:attrNameLst>
                                          <p:attrName>style.visibility</p:attrName>
                                        </p:attrNameLst>
                                      </p:cBhvr>
                                      <p:to>
                                        <p:strVal val="visible"/>
                                      </p:to>
                                    </p:set>
                                    <p:anim calcmode="lin" valueType="num">
                                      <p:cBhvr additive="base">
                                        <p:cTn id="41" dur="500" fill="hold"/>
                                        <p:tgtEl>
                                          <p:spTgt spid="89091">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89091">
                                            <p:txEl>
                                              <p:pRg st="6" end="6"/>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89091">
                                            <p:txEl>
                                              <p:pRg st="7" end="7"/>
                                            </p:txEl>
                                          </p:spTgt>
                                        </p:tgtEl>
                                        <p:attrNameLst>
                                          <p:attrName>style.visibility</p:attrName>
                                        </p:attrNameLst>
                                      </p:cBhvr>
                                      <p:to>
                                        <p:strVal val="visible"/>
                                      </p:to>
                                    </p:set>
                                    <p:anim calcmode="lin" valueType="num">
                                      <p:cBhvr additive="base">
                                        <p:cTn id="45" dur="500" fill="hold"/>
                                        <p:tgtEl>
                                          <p:spTgt spid="89091">
                                            <p:txEl>
                                              <p:pRg st="7" end="7"/>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89091">
                                            <p:txEl>
                                              <p:pRg st="7" end="7"/>
                                            </p:tx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89091">
                                            <p:txEl>
                                              <p:pRg st="8" end="8"/>
                                            </p:txEl>
                                          </p:spTgt>
                                        </p:tgtEl>
                                        <p:attrNameLst>
                                          <p:attrName>style.visibility</p:attrName>
                                        </p:attrNameLst>
                                      </p:cBhvr>
                                      <p:to>
                                        <p:strVal val="visible"/>
                                      </p:to>
                                    </p:set>
                                    <p:anim calcmode="lin" valueType="num">
                                      <p:cBhvr additive="base">
                                        <p:cTn id="49" dur="500" fill="hold"/>
                                        <p:tgtEl>
                                          <p:spTgt spid="89091">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9091">
                                            <p:txEl>
                                              <p:pRg st="8" end="8"/>
                                            </p:txEl>
                                          </p:spTgt>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89091">
                                            <p:txEl>
                                              <p:pRg st="9" end="9"/>
                                            </p:txEl>
                                          </p:spTgt>
                                        </p:tgtEl>
                                        <p:attrNameLst>
                                          <p:attrName>style.visibility</p:attrName>
                                        </p:attrNameLst>
                                      </p:cBhvr>
                                      <p:to>
                                        <p:strVal val="visible"/>
                                      </p:to>
                                    </p:set>
                                    <p:anim calcmode="lin" valueType="num">
                                      <p:cBhvr additive="base">
                                        <p:cTn id="53" dur="500" fill="hold"/>
                                        <p:tgtEl>
                                          <p:spTgt spid="89091">
                                            <p:txEl>
                                              <p:pRg st="9" end="9"/>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89091">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autoUpdateAnimBg="0"/>
      <p:bldP spid="89091"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lstStyle/>
          <a:p>
            <a:pPr algn="ctr"/>
            <a:r>
              <a:rPr lang="en-US" dirty="0" smtClean="0"/>
              <a:t>Method Call</a:t>
            </a:r>
            <a:endParaRPr lang="en-US" dirty="0"/>
          </a:p>
        </p:txBody>
      </p:sp>
      <p:sp>
        <p:nvSpPr>
          <p:cNvPr id="3" name="Content Placeholder 2"/>
          <p:cNvSpPr>
            <a:spLocks noGrp="1"/>
          </p:cNvSpPr>
          <p:nvPr>
            <p:ph idx="1"/>
          </p:nvPr>
        </p:nvSpPr>
        <p:spPr>
          <a:xfrm>
            <a:off x="457200" y="1447800"/>
            <a:ext cx="8229600" cy="4876800"/>
          </a:xfrm>
        </p:spPr>
        <p:txBody>
          <a:bodyPr>
            <a:normAutofit fontScale="92500" lnSpcReduction="10000"/>
          </a:bodyPr>
          <a:lstStyle/>
          <a:p>
            <a:r>
              <a:rPr lang="en-US" dirty="0" smtClean="0"/>
              <a:t>Objects communicates  with each other by passing in form of method calls.</a:t>
            </a:r>
          </a:p>
          <a:p>
            <a:r>
              <a:rPr lang="en-US" dirty="0" smtClean="0"/>
              <a:t>The syntax of method call is:</a:t>
            </a:r>
          </a:p>
          <a:p>
            <a:pPr marL="514350" indent="-514350">
              <a:buFont typeface="+mj-lt"/>
              <a:buAutoNum type="arabicPeriod"/>
            </a:pPr>
            <a:r>
              <a:rPr lang="en-US" dirty="0" smtClean="0"/>
              <a:t> &lt;</a:t>
            </a:r>
            <a:r>
              <a:rPr lang="en-US" dirty="0" err="1" smtClean="0"/>
              <a:t>ClassName</a:t>
            </a:r>
            <a:r>
              <a:rPr lang="en-US" dirty="0" smtClean="0"/>
              <a:t>&gt;.&lt;</a:t>
            </a:r>
            <a:r>
              <a:rPr lang="en-US" dirty="0" err="1" smtClean="0"/>
              <a:t>methodName</a:t>
            </a:r>
            <a:r>
              <a:rPr lang="en-US" dirty="0" smtClean="0"/>
              <a:t>&gt;(&lt;</a:t>
            </a:r>
            <a:r>
              <a:rPr lang="en-US" dirty="0" err="1" smtClean="0"/>
              <a:t>actualParameters</a:t>
            </a:r>
            <a:r>
              <a:rPr lang="en-US" dirty="0" smtClean="0"/>
              <a:t>&gt;)</a:t>
            </a:r>
          </a:p>
          <a:p>
            <a:pPr marL="514350" indent="-514350">
              <a:buFont typeface="+mj-lt"/>
              <a:buAutoNum type="arabicPeriod"/>
            </a:pPr>
            <a:r>
              <a:rPr lang="en-US" dirty="0" smtClean="0"/>
              <a:t>&lt;</a:t>
            </a:r>
            <a:r>
              <a:rPr lang="en-US" dirty="0" err="1" smtClean="0"/>
              <a:t>ObjRef</a:t>
            </a:r>
            <a:r>
              <a:rPr lang="en-US" dirty="0" smtClean="0"/>
              <a:t>&gt;.&lt;</a:t>
            </a:r>
            <a:r>
              <a:rPr lang="en-US" dirty="0" err="1" smtClean="0"/>
              <a:t>methodName</a:t>
            </a:r>
            <a:r>
              <a:rPr lang="en-US" dirty="0" smtClean="0"/>
              <a:t>&gt;(&lt;</a:t>
            </a:r>
            <a:r>
              <a:rPr lang="en-US" dirty="0" err="1" smtClean="0"/>
              <a:t>actualParameters</a:t>
            </a:r>
            <a:r>
              <a:rPr lang="en-US" dirty="0" smtClean="0"/>
              <a:t>&gt;)</a:t>
            </a:r>
          </a:p>
          <a:p>
            <a:pPr marL="514350" indent="-514350">
              <a:buFont typeface="+mj-lt"/>
              <a:buAutoNum type="arabicPeriod"/>
            </a:pPr>
            <a:r>
              <a:rPr lang="en-US" dirty="0" smtClean="0"/>
              <a:t>&lt;</a:t>
            </a:r>
            <a:r>
              <a:rPr lang="en-US" dirty="0" err="1" smtClean="0"/>
              <a:t>methodName</a:t>
            </a:r>
            <a:r>
              <a:rPr lang="en-US" dirty="0" smtClean="0"/>
              <a:t>&gt;(&lt;</a:t>
            </a:r>
            <a:r>
              <a:rPr lang="en-US" dirty="0" err="1" smtClean="0"/>
              <a:t>actualParameters</a:t>
            </a:r>
            <a:r>
              <a:rPr lang="en-US" dirty="0" smtClean="0"/>
              <a:t>&gt;)</a:t>
            </a:r>
          </a:p>
          <a:p>
            <a:pPr marL="514350" indent="-514350">
              <a:buFont typeface="+mj-lt"/>
              <a:buAutoNum type="arabicPeriod"/>
            </a:pPr>
            <a:endParaRPr lang="en-US" dirty="0" smtClean="0"/>
          </a:p>
          <a:p>
            <a:pPr marL="514350" indent="-514350"/>
            <a:r>
              <a:rPr lang="en-US" dirty="0" smtClean="0"/>
              <a:t>The actual parameters are list of values separated with comma and must be type compatible with formal parameter.</a:t>
            </a:r>
          </a:p>
          <a:p>
            <a:pPr marL="514350" indent="-514350"/>
            <a:r>
              <a:rPr lang="en-US" dirty="0" smtClean="0"/>
              <a:t>In Java , method call is  “ </a:t>
            </a:r>
            <a:r>
              <a:rPr lang="en-US" dirty="0" smtClean="0">
                <a:solidFill>
                  <a:srgbClr val="FF0000"/>
                </a:solidFill>
              </a:rPr>
              <a:t>CALL BY VALUE</a:t>
            </a:r>
            <a:r>
              <a:rPr lang="en-US" dirty="0" smtClean="0"/>
              <a:t>”.</a:t>
            </a:r>
          </a:p>
          <a:p>
            <a:pPr marL="514350" indent="-514350"/>
            <a:r>
              <a:rPr lang="en-US" dirty="0" smtClean="0"/>
              <a:t>Before passing the variables are created.</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lstStyle/>
          <a:p>
            <a:pPr algn="ctr"/>
            <a:r>
              <a:rPr lang="en-US" dirty="0" smtClean="0"/>
              <a:t>Method Overloading</a:t>
            </a:r>
            <a:endParaRPr lang="en-US" dirty="0"/>
          </a:p>
        </p:txBody>
      </p:sp>
      <p:sp>
        <p:nvSpPr>
          <p:cNvPr id="3" name="Content Placeholder 2"/>
          <p:cNvSpPr>
            <a:spLocks noGrp="1"/>
          </p:cNvSpPr>
          <p:nvPr>
            <p:ph idx="1"/>
          </p:nvPr>
        </p:nvSpPr>
        <p:spPr>
          <a:xfrm>
            <a:off x="457200" y="1447800"/>
            <a:ext cx="8229600" cy="4876800"/>
          </a:xfrm>
        </p:spPr>
        <p:txBody>
          <a:bodyPr>
            <a:normAutofit fontScale="85000" lnSpcReduction="20000"/>
          </a:bodyPr>
          <a:lstStyle/>
          <a:p>
            <a:r>
              <a:rPr lang="en-US" dirty="0" smtClean="0"/>
              <a:t>In a class when we have two or more methods with same name but different parameter  list.</a:t>
            </a:r>
          </a:p>
          <a:p>
            <a:r>
              <a:rPr lang="en-US" dirty="0" smtClean="0"/>
              <a:t>This is called Method overloading.</a:t>
            </a:r>
          </a:p>
          <a:p>
            <a:r>
              <a:rPr lang="en-US" dirty="0" smtClean="0"/>
              <a:t>The compiler  can determine the method call based on parameter list, so it is called early , static , compile time binding.</a:t>
            </a:r>
          </a:p>
          <a:p>
            <a:r>
              <a:rPr lang="en-US" dirty="0" smtClean="0"/>
              <a:t>Example:</a:t>
            </a:r>
          </a:p>
          <a:p>
            <a:pPr>
              <a:buNone/>
            </a:pPr>
            <a:r>
              <a:rPr lang="en-US" dirty="0" smtClean="0"/>
              <a:t>                           class Test {</a:t>
            </a:r>
          </a:p>
          <a:p>
            <a:pPr>
              <a:buNone/>
            </a:pPr>
            <a:r>
              <a:rPr lang="en-US" dirty="0" smtClean="0"/>
              <a:t>                                          void main(){=}</a:t>
            </a:r>
          </a:p>
          <a:p>
            <a:pPr>
              <a:buNone/>
            </a:pPr>
            <a:r>
              <a:rPr lang="en-US" dirty="0" smtClean="0"/>
              <a:t>                                          void main(</a:t>
            </a:r>
            <a:r>
              <a:rPr lang="en-US" dirty="0" err="1" smtClean="0"/>
              <a:t>int</a:t>
            </a:r>
            <a:r>
              <a:rPr lang="en-US" dirty="0" smtClean="0"/>
              <a:t> l){=}</a:t>
            </a:r>
          </a:p>
          <a:p>
            <a:pPr>
              <a:buNone/>
            </a:pPr>
            <a:r>
              <a:rPr lang="en-US" dirty="0" smtClean="0"/>
              <a:t>                                          static void main(Car c){=}</a:t>
            </a:r>
          </a:p>
          <a:p>
            <a:pPr>
              <a:buNone/>
            </a:pPr>
            <a:r>
              <a:rPr lang="en-US" dirty="0" smtClean="0"/>
              <a:t>                                          static void main(Car c){=}</a:t>
            </a:r>
          </a:p>
          <a:p>
            <a:pPr>
              <a:buNone/>
            </a:pPr>
            <a:r>
              <a:rPr lang="en-US" dirty="0" smtClean="0"/>
              <a:t>                                           Public static void main(String  [] </a:t>
            </a:r>
            <a:r>
              <a:rPr lang="en-US" dirty="0" err="1" smtClean="0"/>
              <a:t>args</a:t>
            </a:r>
            <a:r>
              <a:rPr lang="en-US" dirty="0" smtClean="0"/>
              <a:t>){=}</a:t>
            </a:r>
          </a:p>
          <a:p>
            <a:pPr>
              <a:buNone/>
            </a:pPr>
            <a:r>
              <a:rPr lang="en-US" dirty="0" smtClean="0"/>
              <a:t>}</a:t>
            </a:r>
          </a:p>
          <a:p>
            <a:pPr>
              <a:buNone/>
            </a:pPr>
            <a:r>
              <a:rPr lang="en-US" dirty="0" smtClean="0"/>
              <a:t>**) Exception: main method </a:t>
            </a:r>
            <a:r>
              <a:rPr lang="en-US" dirty="0" err="1" smtClean="0"/>
              <a:t>does’t</a:t>
            </a:r>
            <a:r>
              <a:rPr lang="en-US" dirty="0" smtClean="0"/>
              <a:t> found.</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fontScale="90000"/>
          </a:bodyPr>
          <a:lstStyle/>
          <a:p>
            <a:pPr algn="ctr"/>
            <a:r>
              <a:rPr lang="en-US" dirty="0" smtClean="0"/>
              <a:t>Constructors</a:t>
            </a:r>
            <a:endParaRPr lang="en-US" dirty="0"/>
          </a:p>
        </p:txBody>
      </p:sp>
      <p:sp>
        <p:nvSpPr>
          <p:cNvPr id="3" name="Content Placeholder 2"/>
          <p:cNvSpPr>
            <a:spLocks noGrp="1"/>
          </p:cNvSpPr>
          <p:nvPr>
            <p:ph idx="1"/>
          </p:nvPr>
        </p:nvSpPr>
        <p:spPr>
          <a:xfrm>
            <a:off x="457200" y="1143000"/>
            <a:ext cx="8229600" cy="5410200"/>
          </a:xfrm>
        </p:spPr>
        <p:txBody>
          <a:bodyPr>
            <a:normAutofit fontScale="92500" lnSpcReduction="20000"/>
          </a:bodyPr>
          <a:lstStyle/>
          <a:p>
            <a:r>
              <a:rPr lang="en-US" dirty="0" smtClean="0"/>
              <a:t>These are special member  of a class used to construct the initial state of an object.</a:t>
            </a:r>
          </a:p>
          <a:p>
            <a:r>
              <a:rPr lang="en-US" dirty="0" smtClean="0"/>
              <a:t>A constructor is a method with following properties:</a:t>
            </a:r>
          </a:p>
          <a:p>
            <a:pPr marL="514350" indent="-514350">
              <a:buFont typeface="+mj-lt"/>
              <a:buAutoNum type="arabicPeriod"/>
            </a:pPr>
            <a:r>
              <a:rPr lang="en-US" dirty="0" smtClean="0"/>
              <a:t>Same name as of the class.</a:t>
            </a:r>
          </a:p>
          <a:p>
            <a:pPr marL="514350" indent="-514350">
              <a:buFont typeface="+mj-lt"/>
              <a:buAutoNum type="arabicPeriod"/>
            </a:pPr>
            <a:r>
              <a:rPr lang="en-US" dirty="0" smtClean="0"/>
              <a:t>No return Type.</a:t>
            </a:r>
          </a:p>
          <a:p>
            <a:pPr marL="514350" indent="-514350">
              <a:buFont typeface="+mj-lt"/>
              <a:buAutoNum type="arabicPeriod"/>
            </a:pPr>
            <a:r>
              <a:rPr lang="en-US" dirty="0" smtClean="0"/>
              <a:t>Only  access modifiers permitted.</a:t>
            </a:r>
          </a:p>
          <a:p>
            <a:pPr marL="514350" indent="-514350">
              <a:buFont typeface="+mj-lt"/>
              <a:buAutoNum type="arabicPeriod"/>
            </a:pPr>
            <a:r>
              <a:rPr lang="en-US" dirty="0" smtClean="0"/>
              <a:t>Declared in same class .</a:t>
            </a:r>
          </a:p>
          <a:p>
            <a:pPr marL="514350" indent="-514350"/>
            <a:r>
              <a:rPr lang="en-US" dirty="0" smtClean="0"/>
              <a:t>A default constructor is without formal parameters.</a:t>
            </a:r>
          </a:p>
          <a:p>
            <a:pPr marL="514350" indent="-514350"/>
            <a:r>
              <a:rPr lang="en-US" dirty="0" smtClean="0"/>
              <a:t>We can declare parameterized constructer , so constructor can be overloaded.</a:t>
            </a:r>
          </a:p>
          <a:p>
            <a:pPr marL="514350" indent="-514350"/>
            <a:r>
              <a:rPr lang="en-US" dirty="0" smtClean="0"/>
              <a:t>When there is no constructor declared in a class the compiler creates a default constructor with the same accessibility of the class.</a:t>
            </a:r>
          </a:p>
          <a:p>
            <a:pPr marL="514350" indent="-514350"/>
            <a:r>
              <a:rPr lang="en-US" dirty="0" smtClean="0"/>
              <a:t>Constructors are called when an object is created using </a:t>
            </a:r>
            <a:r>
              <a:rPr lang="en-US" dirty="0" smtClean="0">
                <a:solidFill>
                  <a:srgbClr val="FF0000"/>
                </a:solidFill>
              </a:rPr>
              <a:t>new </a:t>
            </a:r>
            <a:r>
              <a:rPr lang="en-US" dirty="0" smtClean="0"/>
              <a:t>operator.</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0"/>
            <a:ext cx="7772400" cy="1470025"/>
          </a:xfrm>
        </p:spPr>
        <p:txBody>
          <a:bodyPr/>
          <a:lstStyle/>
          <a:p>
            <a:pPr algn="ctr"/>
            <a:r>
              <a:rPr lang="en-US" dirty="0" smtClean="0"/>
              <a:t>What Is Java?</a:t>
            </a:r>
            <a:endParaRPr lang="en-US" dirty="0"/>
          </a:p>
        </p:txBody>
      </p:sp>
      <p:sp>
        <p:nvSpPr>
          <p:cNvPr id="3" name="Subtitle 2"/>
          <p:cNvSpPr>
            <a:spLocks noGrp="1"/>
          </p:cNvSpPr>
          <p:nvPr>
            <p:ph type="subTitle" idx="1"/>
          </p:nvPr>
        </p:nvSpPr>
        <p:spPr>
          <a:xfrm>
            <a:off x="1371600" y="3200400"/>
            <a:ext cx="6400800" cy="2362200"/>
          </a:xfrm>
        </p:spPr>
        <p:txBody>
          <a:bodyPr>
            <a:normAutofit/>
          </a:bodyPr>
          <a:lstStyle/>
          <a:p>
            <a:pPr algn="l">
              <a:buFont typeface="Arial" pitchFamily="34" charset="0"/>
              <a:buChar char="•"/>
            </a:pPr>
            <a:r>
              <a:rPr lang="en-US" sz="4400" dirty="0" smtClean="0"/>
              <a:t>History</a:t>
            </a:r>
          </a:p>
          <a:p>
            <a:pPr algn="l">
              <a:spcBef>
                <a:spcPct val="50000"/>
              </a:spcBef>
              <a:buFont typeface="Arial" pitchFamily="34" charset="0"/>
              <a:buChar char="•"/>
            </a:pPr>
            <a:r>
              <a:rPr lang="en-US" sz="4400" dirty="0" smtClean="0"/>
              <a:t>Characteristics of Java</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173163" y="457200"/>
            <a:ext cx="7772400" cy="762000"/>
          </a:xfrm>
        </p:spPr>
        <p:txBody>
          <a:bodyPr>
            <a:normAutofit fontScale="90000"/>
          </a:bodyPr>
          <a:lstStyle/>
          <a:p>
            <a:r>
              <a:rPr lang="en-GB" dirty="0"/>
              <a:t>Arrays</a:t>
            </a:r>
          </a:p>
        </p:txBody>
      </p:sp>
      <p:sp>
        <p:nvSpPr>
          <p:cNvPr id="5" name="Rectangle 3"/>
          <p:cNvSpPr txBox="1">
            <a:spLocks noChangeArrowheads="1"/>
          </p:cNvSpPr>
          <p:nvPr/>
        </p:nvSpPr>
        <p:spPr>
          <a:xfrm>
            <a:off x="609600" y="914400"/>
            <a:ext cx="7772400" cy="5791200"/>
          </a:xfrm>
          <a:prstGeom prst="rect">
            <a:avLst/>
          </a:prstGeom>
        </p:spPr>
        <p:txBody>
          <a:bodyPr vert="horz">
            <a:normAutofit fontScale="92500" lnSpcReduction="1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GB" sz="2400" dirty="0" smtClean="0"/>
              <a:t>In java arrays are objects.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GB" sz="2400" dirty="0" smtClean="0"/>
              <a:t>Every array object has a instance field </a:t>
            </a:r>
            <a:r>
              <a:rPr lang="en-GB" sz="2400" dirty="0" smtClean="0">
                <a:solidFill>
                  <a:srgbClr val="FF0000"/>
                </a:solidFill>
              </a:rPr>
              <a:t>length</a:t>
            </a:r>
            <a:r>
              <a:rPr lang="en-GB" sz="2400" dirty="0" smtClean="0"/>
              <a:t> , that contains the size or array.</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GB" sz="2400" dirty="0" smtClean="0"/>
              <a:t>Elements of the array are its members.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GB" sz="2400" dirty="0" smtClean="0"/>
              <a:t>Elements are accessed with using index starting with zero.</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GB" sz="2400" dirty="0" smtClean="0"/>
              <a:t>If we use an invalid index, we will get exception.</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GB" sz="2400" dirty="0" smtClean="0"/>
              <a:t>We can have zero length arrays.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An array is a list of similar things.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An array has a fixed:</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name</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type</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length</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These must be declared when the array is created.</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Arrays sizes cannot be changed during the execution of the code</a:t>
            </a: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219200" y="3581400"/>
            <a:ext cx="7543800" cy="2438400"/>
          </a:xfrm>
          <a:prstGeom prst="rect">
            <a:avLst/>
          </a:prstGeom>
          <a:noFill/>
          <a:ln w="9525">
            <a:noFill/>
            <a:miter lim="800000"/>
            <a:headEnd/>
            <a:tailEnd/>
          </a:ln>
          <a:effectLst/>
        </p:spPr>
        <p:txBody>
          <a:bodyPr/>
          <a:lstStyle/>
          <a:p>
            <a:pPr marL="342900" indent="-342900">
              <a:spcBef>
                <a:spcPct val="20000"/>
              </a:spcBef>
              <a:buClr>
                <a:schemeClr val="accent1"/>
              </a:buClr>
              <a:buSzPct val="80000"/>
              <a:buFont typeface="Wingdings" pitchFamily="2" charset="2"/>
              <a:buNone/>
            </a:pPr>
            <a:r>
              <a:rPr lang="en-GB" sz="2800" dirty="0" err="1">
                <a:latin typeface="Arial" pitchFamily="34" charset="0"/>
              </a:rPr>
              <a:t>myArray</a:t>
            </a:r>
            <a:r>
              <a:rPr lang="en-GB" sz="2800" dirty="0">
                <a:latin typeface="Arial" pitchFamily="34" charset="0"/>
              </a:rPr>
              <a:t> has room for 8 elements</a:t>
            </a:r>
          </a:p>
          <a:p>
            <a:pPr marL="342900" indent="-342900">
              <a:spcBef>
                <a:spcPct val="20000"/>
              </a:spcBef>
              <a:buClr>
                <a:schemeClr val="accent1"/>
              </a:buClr>
              <a:buSzPct val="80000"/>
              <a:buFont typeface="Wingdings" pitchFamily="2" charset="2"/>
              <a:buChar char="n"/>
            </a:pPr>
            <a:r>
              <a:rPr lang="en-GB" sz="2800" dirty="0">
                <a:latin typeface="Arial" pitchFamily="34" charset="0"/>
              </a:rPr>
              <a:t>the elements are accessed by their index</a:t>
            </a:r>
          </a:p>
          <a:p>
            <a:pPr marL="342900" indent="-342900">
              <a:spcBef>
                <a:spcPct val="20000"/>
              </a:spcBef>
              <a:buClr>
                <a:schemeClr val="accent1"/>
              </a:buClr>
              <a:buSzPct val="80000"/>
              <a:buFont typeface="Wingdings" pitchFamily="2" charset="2"/>
              <a:buChar char="n"/>
            </a:pPr>
            <a:r>
              <a:rPr lang="en-GB" sz="2800" dirty="0">
                <a:latin typeface="Arial" pitchFamily="34" charset="0"/>
              </a:rPr>
              <a:t>in Java, array indices start at 0</a:t>
            </a:r>
          </a:p>
        </p:txBody>
      </p:sp>
      <p:grpSp>
        <p:nvGrpSpPr>
          <p:cNvPr id="2" name="Group 3"/>
          <p:cNvGrpSpPr>
            <a:grpSpLocks/>
          </p:cNvGrpSpPr>
          <p:nvPr/>
        </p:nvGrpSpPr>
        <p:grpSpPr bwMode="auto">
          <a:xfrm>
            <a:off x="1249363" y="1752600"/>
            <a:ext cx="7056437" cy="933450"/>
            <a:chOff x="144" y="1680"/>
            <a:chExt cx="4445" cy="586"/>
          </a:xfrm>
        </p:grpSpPr>
        <p:grpSp>
          <p:nvGrpSpPr>
            <p:cNvPr id="3" name="Group 4"/>
            <p:cNvGrpSpPr>
              <a:grpSpLocks/>
            </p:cNvGrpSpPr>
            <p:nvPr/>
          </p:nvGrpSpPr>
          <p:grpSpPr bwMode="auto">
            <a:xfrm>
              <a:off x="144" y="1680"/>
              <a:ext cx="4445" cy="333"/>
              <a:chOff x="144" y="1680"/>
              <a:chExt cx="4445" cy="333"/>
            </a:xfrm>
          </p:grpSpPr>
          <p:sp>
            <p:nvSpPr>
              <p:cNvPr id="16" name="Text Box 5"/>
              <p:cNvSpPr txBox="1">
                <a:spLocks noChangeArrowheads="1"/>
              </p:cNvSpPr>
              <p:nvPr/>
            </p:nvSpPr>
            <p:spPr bwMode="auto">
              <a:xfrm>
                <a:off x="1056" y="1680"/>
                <a:ext cx="442" cy="333"/>
              </a:xfrm>
              <a:prstGeom prst="rect">
                <a:avLst/>
              </a:prstGeom>
              <a:noFill/>
              <a:ln w="9525">
                <a:solidFill>
                  <a:schemeClr val="tx1"/>
                </a:solidFill>
                <a:miter lim="800000"/>
                <a:headEnd/>
                <a:tailEnd/>
              </a:ln>
              <a:effectLst/>
            </p:spPr>
            <p:txBody>
              <a:bodyPr>
                <a:spAutoFit/>
              </a:bodyPr>
              <a:lstStyle/>
              <a:p>
                <a:pPr algn="ctr">
                  <a:spcBef>
                    <a:spcPct val="50000"/>
                  </a:spcBef>
                </a:pPr>
                <a:r>
                  <a:rPr lang="en-GB" sz="2800" b="1">
                    <a:latin typeface="Tahoma" pitchFamily="34" charset="0"/>
                  </a:rPr>
                  <a:t>3</a:t>
                </a:r>
              </a:p>
            </p:txBody>
          </p:sp>
          <p:sp>
            <p:nvSpPr>
              <p:cNvPr id="17" name="Text Box 6"/>
              <p:cNvSpPr txBox="1">
                <a:spLocks noChangeArrowheads="1"/>
              </p:cNvSpPr>
              <p:nvPr/>
            </p:nvSpPr>
            <p:spPr bwMode="auto">
              <a:xfrm>
                <a:off x="1498" y="1680"/>
                <a:ext cx="441" cy="333"/>
              </a:xfrm>
              <a:prstGeom prst="rect">
                <a:avLst/>
              </a:prstGeom>
              <a:noFill/>
              <a:ln w="9525">
                <a:solidFill>
                  <a:schemeClr val="tx1"/>
                </a:solidFill>
                <a:miter lim="800000"/>
                <a:headEnd/>
                <a:tailEnd/>
              </a:ln>
              <a:effectLst/>
            </p:spPr>
            <p:txBody>
              <a:bodyPr>
                <a:spAutoFit/>
              </a:bodyPr>
              <a:lstStyle/>
              <a:p>
                <a:pPr algn="ctr">
                  <a:spcBef>
                    <a:spcPct val="50000"/>
                  </a:spcBef>
                </a:pPr>
                <a:r>
                  <a:rPr lang="en-GB" sz="2800" b="1" dirty="0">
                    <a:latin typeface="Tahoma" pitchFamily="34" charset="0"/>
                  </a:rPr>
                  <a:t>6</a:t>
                </a:r>
              </a:p>
            </p:txBody>
          </p:sp>
          <p:sp>
            <p:nvSpPr>
              <p:cNvPr id="18" name="Text Box 7"/>
              <p:cNvSpPr txBox="1">
                <a:spLocks noChangeArrowheads="1"/>
              </p:cNvSpPr>
              <p:nvPr/>
            </p:nvSpPr>
            <p:spPr bwMode="auto">
              <a:xfrm>
                <a:off x="1939" y="1680"/>
                <a:ext cx="442" cy="333"/>
              </a:xfrm>
              <a:prstGeom prst="rect">
                <a:avLst/>
              </a:prstGeom>
              <a:noFill/>
              <a:ln w="9525">
                <a:solidFill>
                  <a:schemeClr val="tx1"/>
                </a:solidFill>
                <a:miter lim="800000"/>
                <a:headEnd/>
                <a:tailEnd/>
              </a:ln>
              <a:effectLst/>
            </p:spPr>
            <p:txBody>
              <a:bodyPr>
                <a:spAutoFit/>
              </a:bodyPr>
              <a:lstStyle/>
              <a:p>
                <a:pPr algn="ctr">
                  <a:spcBef>
                    <a:spcPct val="50000"/>
                  </a:spcBef>
                </a:pPr>
                <a:r>
                  <a:rPr lang="en-GB" sz="2800" b="1">
                    <a:latin typeface="Tahoma" pitchFamily="34" charset="0"/>
                  </a:rPr>
                  <a:t>3</a:t>
                </a:r>
              </a:p>
            </p:txBody>
          </p:sp>
          <p:sp>
            <p:nvSpPr>
              <p:cNvPr id="19" name="Text Box 8"/>
              <p:cNvSpPr txBox="1">
                <a:spLocks noChangeArrowheads="1"/>
              </p:cNvSpPr>
              <p:nvPr/>
            </p:nvSpPr>
            <p:spPr bwMode="auto">
              <a:xfrm>
                <a:off x="2381" y="1680"/>
                <a:ext cx="441" cy="333"/>
              </a:xfrm>
              <a:prstGeom prst="rect">
                <a:avLst/>
              </a:prstGeom>
              <a:noFill/>
              <a:ln w="9525">
                <a:solidFill>
                  <a:schemeClr val="tx1"/>
                </a:solidFill>
                <a:miter lim="800000"/>
                <a:headEnd/>
                <a:tailEnd/>
              </a:ln>
              <a:effectLst/>
            </p:spPr>
            <p:txBody>
              <a:bodyPr>
                <a:spAutoFit/>
              </a:bodyPr>
              <a:lstStyle/>
              <a:p>
                <a:pPr algn="ctr">
                  <a:spcBef>
                    <a:spcPct val="50000"/>
                  </a:spcBef>
                </a:pPr>
                <a:r>
                  <a:rPr lang="en-GB" sz="2800" b="1">
                    <a:latin typeface="Tahoma" pitchFamily="34" charset="0"/>
                  </a:rPr>
                  <a:t>1</a:t>
                </a:r>
              </a:p>
            </p:txBody>
          </p:sp>
          <p:sp>
            <p:nvSpPr>
              <p:cNvPr id="20" name="Text Box 9"/>
              <p:cNvSpPr txBox="1">
                <a:spLocks noChangeArrowheads="1"/>
              </p:cNvSpPr>
              <p:nvPr/>
            </p:nvSpPr>
            <p:spPr bwMode="auto">
              <a:xfrm>
                <a:off x="2822" y="1680"/>
                <a:ext cx="442" cy="333"/>
              </a:xfrm>
              <a:prstGeom prst="rect">
                <a:avLst/>
              </a:prstGeom>
              <a:noFill/>
              <a:ln w="9525">
                <a:solidFill>
                  <a:schemeClr val="tx1"/>
                </a:solidFill>
                <a:miter lim="800000"/>
                <a:headEnd/>
                <a:tailEnd/>
              </a:ln>
              <a:effectLst/>
            </p:spPr>
            <p:txBody>
              <a:bodyPr>
                <a:spAutoFit/>
              </a:bodyPr>
              <a:lstStyle/>
              <a:p>
                <a:pPr algn="ctr">
                  <a:spcBef>
                    <a:spcPct val="50000"/>
                  </a:spcBef>
                </a:pPr>
                <a:r>
                  <a:rPr lang="en-GB" sz="2800" b="1">
                    <a:latin typeface="Tahoma" pitchFamily="34" charset="0"/>
                  </a:rPr>
                  <a:t>6</a:t>
                </a:r>
              </a:p>
            </p:txBody>
          </p:sp>
          <p:sp>
            <p:nvSpPr>
              <p:cNvPr id="21" name="Text Box 10"/>
              <p:cNvSpPr txBox="1">
                <a:spLocks noChangeArrowheads="1"/>
              </p:cNvSpPr>
              <p:nvPr/>
            </p:nvSpPr>
            <p:spPr bwMode="auto">
              <a:xfrm>
                <a:off x="3264" y="1680"/>
                <a:ext cx="442" cy="333"/>
              </a:xfrm>
              <a:prstGeom prst="rect">
                <a:avLst/>
              </a:prstGeom>
              <a:noFill/>
              <a:ln w="9525">
                <a:solidFill>
                  <a:schemeClr val="tx1"/>
                </a:solidFill>
                <a:miter lim="800000"/>
                <a:headEnd/>
                <a:tailEnd/>
              </a:ln>
              <a:effectLst/>
            </p:spPr>
            <p:txBody>
              <a:bodyPr>
                <a:spAutoFit/>
              </a:bodyPr>
              <a:lstStyle/>
              <a:p>
                <a:pPr algn="ctr">
                  <a:spcBef>
                    <a:spcPct val="50000"/>
                  </a:spcBef>
                </a:pPr>
                <a:r>
                  <a:rPr lang="en-GB" sz="2800" b="1">
                    <a:latin typeface="Tahoma" pitchFamily="34" charset="0"/>
                  </a:rPr>
                  <a:t>3</a:t>
                </a:r>
              </a:p>
            </p:txBody>
          </p:sp>
          <p:sp>
            <p:nvSpPr>
              <p:cNvPr id="22" name="Text Box 11"/>
              <p:cNvSpPr txBox="1">
                <a:spLocks noChangeArrowheads="1"/>
              </p:cNvSpPr>
              <p:nvPr/>
            </p:nvSpPr>
            <p:spPr bwMode="auto">
              <a:xfrm>
                <a:off x="3706" y="1680"/>
                <a:ext cx="441" cy="333"/>
              </a:xfrm>
              <a:prstGeom prst="rect">
                <a:avLst/>
              </a:prstGeom>
              <a:noFill/>
              <a:ln w="9525">
                <a:solidFill>
                  <a:schemeClr val="tx1"/>
                </a:solidFill>
                <a:miter lim="800000"/>
                <a:headEnd/>
                <a:tailEnd/>
              </a:ln>
              <a:effectLst/>
            </p:spPr>
            <p:txBody>
              <a:bodyPr>
                <a:spAutoFit/>
              </a:bodyPr>
              <a:lstStyle/>
              <a:p>
                <a:pPr algn="ctr">
                  <a:spcBef>
                    <a:spcPct val="50000"/>
                  </a:spcBef>
                </a:pPr>
                <a:r>
                  <a:rPr lang="en-GB" sz="2800" b="1">
                    <a:latin typeface="Tahoma" pitchFamily="34" charset="0"/>
                  </a:rPr>
                  <a:t>4</a:t>
                </a:r>
              </a:p>
            </p:txBody>
          </p:sp>
          <p:sp>
            <p:nvSpPr>
              <p:cNvPr id="23" name="Text Box 12"/>
              <p:cNvSpPr txBox="1">
                <a:spLocks noChangeArrowheads="1"/>
              </p:cNvSpPr>
              <p:nvPr/>
            </p:nvSpPr>
            <p:spPr bwMode="auto">
              <a:xfrm>
                <a:off x="4147" y="1680"/>
                <a:ext cx="442" cy="333"/>
              </a:xfrm>
              <a:prstGeom prst="rect">
                <a:avLst/>
              </a:prstGeom>
              <a:noFill/>
              <a:ln w="9525">
                <a:solidFill>
                  <a:schemeClr val="tx1"/>
                </a:solidFill>
                <a:miter lim="800000"/>
                <a:headEnd/>
                <a:tailEnd/>
              </a:ln>
              <a:effectLst/>
            </p:spPr>
            <p:txBody>
              <a:bodyPr>
                <a:spAutoFit/>
              </a:bodyPr>
              <a:lstStyle/>
              <a:p>
                <a:pPr algn="ctr">
                  <a:spcBef>
                    <a:spcPct val="50000"/>
                  </a:spcBef>
                </a:pPr>
                <a:r>
                  <a:rPr lang="en-GB" sz="2800" b="1">
                    <a:latin typeface="Tahoma" pitchFamily="34" charset="0"/>
                  </a:rPr>
                  <a:t>1</a:t>
                </a:r>
              </a:p>
            </p:txBody>
          </p:sp>
          <p:sp>
            <p:nvSpPr>
              <p:cNvPr id="24" name="Text Box 13"/>
              <p:cNvSpPr txBox="1">
                <a:spLocks noChangeArrowheads="1"/>
              </p:cNvSpPr>
              <p:nvPr/>
            </p:nvSpPr>
            <p:spPr bwMode="auto">
              <a:xfrm>
                <a:off x="144" y="1680"/>
                <a:ext cx="912" cy="327"/>
              </a:xfrm>
              <a:prstGeom prst="rect">
                <a:avLst/>
              </a:prstGeom>
              <a:noFill/>
              <a:ln w="9525">
                <a:noFill/>
                <a:miter lim="800000"/>
                <a:headEnd/>
                <a:tailEnd/>
              </a:ln>
              <a:effectLst/>
            </p:spPr>
            <p:txBody>
              <a:bodyPr>
                <a:spAutoFit/>
              </a:bodyPr>
              <a:lstStyle/>
              <a:p>
                <a:pPr>
                  <a:spcBef>
                    <a:spcPct val="50000"/>
                  </a:spcBef>
                </a:pPr>
                <a:r>
                  <a:rPr lang="en-GB" sz="2000">
                    <a:latin typeface="Tahoma" pitchFamily="34" charset="0"/>
                  </a:rPr>
                  <a:t>myArray =</a:t>
                </a:r>
                <a:r>
                  <a:rPr lang="en-GB" sz="2800" b="1">
                    <a:latin typeface="Tahoma" pitchFamily="34" charset="0"/>
                  </a:rPr>
                  <a:t> </a:t>
                </a:r>
              </a:p>
            </p:txBody>
          </p:sp>
        </p:grpSp>
        <p:grpSp>
          <p:nvGrpSpPr>
            <p:cNvPr id="5" name="Group 14"/>
            <p:cNvGrpSpPr>
              <a:grpSpLocks/>
            </p:cNvGrpSpPr>
            <p:nvPr/>
          </p:nvGrpSpPr>
          <p:grpSpPr bwMode="auto">
            <a:xfrm>
              <a:off x="1056" y="2016"/>
              <a:ext cx="3533" cy="250"/>
              <a:chOff x="1056" y="2016"/>
              <a:chExt cx="3533" cy="250"/>
            </a:xfrm>
          </p:grpSpPr>
          <p:sp>
            <p:nvSpPr>
              <p:cNvPr id="8" name="Text Box 15"/>
              <p:cNvSpPr txBox="1">
                <a:spLocks noChangeArrowheads="1"/>
              </p:cNvSpPr>
              <p:nvPr/>
            </p:nvSpPr>
            <p:spPr bwMode="auto">
              <a:xfrm>
                <a:off x="1056" y="2016"/>
                <a:ext cx="442" cy="250"/>
              </a:xfrm>
              <a:prstGeom prst="rect">
                <a:avLst/>
              </a:prstGeom>
              <a:noFill/>
              <a:ln w="9525">
                <a:noFill/>
                <a:miter lim="800000"/>
                <a:headEnd/>
                <a:tailEnd/>
              </a:ln>
              <a:effectLst/>
            </p:spPr>
            <p:txBody>
              <a:bodyPr>
                <a:spAutoFit/>
              </a:bodyPr>
              <a:lstStyle/>
              <a:p>
                <a:pPr algn="ctr">
                  <a:spcBef>
                    <a:spcPct val="50000"/>
                  </a:spcBef>
                </a:pPr>
                <a:r>
                  <a:rPr lang="en-GB" sz="2000">
                    <a:latin typeface="Tahoma" pitchFamily="34" charset="0"/>
                  </a:rPr>
                  <a:t>0</a:t>
                </a:r>
              </a:p>
            </p:txBody>
          </p:sp>
          <p:sp>
            <p:nvSpPr>
              <p:cNvPr id="9" name="Text Box 16"/>
              <p:cNvSpPr txBox="1">
                <a:spLocks noChangeArrowheads="1"/>
              </p:cNvSpPr>
              <p:nvPr/>
            </p:nvSpPr>
            <p:spPr bwMode="auto">
              <a:xfrm>
                <a:off x="1498" y="2016"/>
                <a:ext cx="441" cy="250"/>
              </a:xfrm>
              <a:prstGeom prst="rect">
                <a:avLst/>
              </a:prstGeom>
              <a:noFill/>
              <a:ln w="9525">
                <a:noFill/>
                <a:miter lim="800000"/>
                <a:headEnd/>
                <a:tailEnd/>
              </a:ln>
              <a:effectLst/>
            </p:spPr>
            <p:txBody>
              <a:bodyPr>
                <a:spAutoFit/>
              </a:bodyPr>
              <a:lstStyle/>
              <a:p>
                <a:pPr algn="ctr">
                  <a:spcBef>
                    <a:spcPct val="50000"/>
                  </a:spcBef>
                </a:pPr>
                <a:r>
                  <a:rPr lang="en-GB" sz="2000">
                    <a:latin typeface="Tahoma" pitchFamily="34" charset="0"/>
                  </a:rPr>
                  <a:t>1</a:t>
                </a:r>
              </a:p>
            </p:txBody>
          </p:sp>
          <p:sp>
            <p:nvSpPr>
              <p:cNvPr id="10" name="Text Box 17"/>
              <p:cNvSpPr txBox="1">
                <a:spLocks noChangeArrowheads="1"/>
              </p:cNvSpPr>
              <p:nvPr/>
            </p:nvSpPr>
            <p:spPr bwMode="auto">
              <a:xfrm>
                <a:off x="1939" y="2016"/>
                <a:ext cx="442" cy="250"/>
              </a:xfrm>
              <a:prstGeom prst="rect">
                <a:avLst/>
              </a:prstGeom>
              <a:noFill/>
              <a:ln w="9525">
                <a:noFill/>
                <a:miter lim="800000"/>
                <a:headEnd/>
                <a:tailEnd/>
              </a:ln>
              <a:effectLst/>
            </p:spPr>
            <p:txBody>
              <a:bodyPr>
                <a:spAutoFit/>
              </a:bodyPr>
              <a:lstStyle/>
              <a:p>
                <a:pPr algn="ctr">
                  <a:spcBef>
                    <a:spcPct val="50000"/>
                  </a:spcBef>
                </a:pPr>
                <a:r>
                  <a:rPr lang="en-GB" sz="2000">
                    <a:latin typeface="Tahoma" pitchFamily="34" charset="0"/>
                  </a:rPr>
                  <a:t>2</a:t>
                </a:r>
              </a:p>
            </p:txBody>
          </p:sp>
          <p:sp>
            <p:nvSpPr>
              <p:cNvPr id="11" name="Text Box 18"/>
              <p:cNvSpPr txBox="1">
                <a:spLocks noChangeArrowheads="1"/>
              </p:cNvSpPr>
              <p:nvPr/>
            </p:nvSpPr>
            <p:spPr bwMode="auto">
              <a:xfrm>
                <a:off x="2381" y="2016"/>
                <a:ext cx="441" cy="250"/>
              </a:xfrm>
              <a:prstGeom prst="rect">
                <a:avLst/>
              </a:prstGeom>
              <a:noFill/>
              <a:ln w="9525">
                <a:noFill/>
                <a:miter lim="800000"/>
                <a:headEnd/>
                <a:tailEnd/>
              </a:ln>
              <a:effectLst/>
            </p:spPr>
            <p:txBody>
              <a:bodyPr>
                <a:spAutoFit/>
              </a:bodyPr>
              <a:lstStyle/>
              <a:p>
                <a:pPr algn="ctr">
                  <a:spcBef>
                    <a:spcPct val="50000"/>
                  </a:spcBef>
                </a:pPr>
                <a:r>
                  <a:rPr lang="en-GB" sz="2000">
                    <a:latin typeface="Tahoma" pitchFamily="34" charset="0"/>
                  </a:rPr>
                  <a:t>3</a:t>
                </a:r>
              </a:p>
            </p:txBody>
          </p:sp>
          <p:sp>
            <p:nvSpPr>
              <p:cNvPr id="12" name="Text Box 19"/>
              <p:cNvSpPr txBox="1">
                <a:spLocks noChangeArrowheads="1"/>
              </p:cNvSpPr>
              <p:nvPr/>
            </p:nvSpPr>
            <p:spPr bwMode="auto">
              <a:xfrm>
                <a:off x="2822" y="2016"/>
                <a:ext cx="442" cy="250"/>
              </a:xfrm>
              <a:prstGeom prst="rect">
                <a:avLst/>
              </a:prstGeom>
              <a:noFill/>
              <a:ln w="9525">
                <a:noFill/>
                <a:miter lim="800000"/>
                <a:headEnd/>
                <a:tailEnd/>
              </a:ln>
              <a:effectLst/>
            </p:spPr>
            <p:txBody>
              <a:bodyPr>
                <a:spAutoFit/>
              </a:bodyPr>
              <a:lstStyle/>
              <a:p>
                <a:pPr algn="ctr">
                  <a:spcBef>
                    <a:spcPct val="50000"/>
                  </a:spcBef>
                </a:pPr>
                <a:r>
                  <a:rPr lang="en-GB" sz="2000">
                    <a:latin typeface="Tahoma" pitchFamily="34" charset="0"/>
                  </a:rPr>
                  <a:t>4</a:t>
                </a:r>
              </a:p>
            </p:txBody>
          </p:sp>
          <p:sp>
            <p:nvSpPr>
              <p:cNvPr id="13" name="Text Box 20"/>
              <p:cNvSpPr txBox="1">
                <a:spLocks noChangeArrowheads="1"/>
              </p:cNvSpPr>
              <p:nvPr/>
            </p:nvSpPr>
            <p:spPr bwMode="auto">
              <a:xfrm>
                <a:off x="3264" y="2016"/>
                <a:ext cx="442" cy="250"/>
              </a:xfrm>
              <a:prstGeom prst="rect">
                <a:avLst/>
              </a:prstGeom>
              <a:noFill/>
              <a:ln w="9525">
                <a:noFill/>
                <a:miter lim="800000"/>
                <a:headEnd/>
                <a:tailEnd/>
              </a:ln>
              <a:effectLst/>
            </p:spPr>
            <p:txBody>
              <a:bodyPr>
                <a:spAutoFit/>
              </a:bodyPr>
              <a:lstStyle/>
              <a:p>
                <a:pPr algn="ctr">
                  <a:spcBef>
                    <a:spcPct val="50000"/>
                  </a:spcBef>
                </a:pPr>
                <a:r>
                  <a:rPr lang="en-GB" sz="2000">
                    <a:latin typeface="Tahoma" pitchFamily="34" charset="0"/>
                  </a:rPr>
                  <a:t>5</a:t>
                </a:r>
              </a:p>
            </p:txBody>
          </p:sp>
          <p:sp>
            <p:nvSpPr>
              <p:cNvPr id="14" name="Text Box 21"/>
              <p:cNvSpPr txBox="1">
                <a:spLocks noChangeArrowheads="1"/>
              </p:cNvSpPr>
              <p:nvPr/>
            </p:nvSpPr>
            <p:spPr bwMode="auto">
              <a:xfrm>
                <a:off x="3706" y="2016"/>
                <a:ext cx="441" cy="250"/>
              </a:xfrm>
              <a:prstGeom prst="rect">
                <a:avLst/>
              </a:prstGeom>
              <a:noFill/>
              <a:ln w="9525">
                <a:noFill/>
                <a:miter lim="800000"/>
                <a:headEnd/>
                <a:tailEnd/>
              </a:ln>
              <a:effectLst/>
            </p:spPr>
            <p:txBody>
              <a:bodyPr>
                <a:spAutoFit/>
              </a:bodyPr>
              <a:lstStyle/>
              <a:p>
                <a:pPr algn="ctr">
                  <a:spcBef>
                    <a:spcPct val="50000"/>
                  </a:spcBef>
                </a:pPr>
                <a:r>
                  <a:rPr lang="en-GB" sz="2000">
                    <a:latin typeface="Tahoma" pitchFamily="34" charset="0"/>
                  </a:rPr>
                  <a:t>6</a:t>
                </a:r>
              </a:p>
            </p:txBody>
          </p:sp>
          <p:sp>
            <p:nvSpPr>
              <p:cNvPr id="15" name="Text Box 22"/>
              <p:cNvSpPr txBox="1">
                <a:spLocks noChangeArrowheads="1"/>
              </p:cNvSpPr>
              <p:nvPr/>
            </p:nvSpPr>
            <p:spPr bwMode="auto">
              <a:xfrm>
                <a:off x="4147" y="2016"/>
                <a:ext cx="442" cy="250"/>
              </a:xfrm>
              <a:prstGeom prst="rect">
                <a:avLst/>
              </a:prstGeom>
              <a:noFill/>
              <a:ln w="9525">
                <a:noFill/>
                <a:miter lim="800000"/>
                <a:headEnd/>
                <a:tailEnd/>
              </a:ln>
              <a:effectLst/>
            </p:spPr>
            <p:txBody>
              <a:bodyPr>
                <a:spAutoFit/>
              </a:bodyPr>
              <a:lstStyle/>
              <a:p>
                <a:pPr algn="ctr">
                  <a:spcBef>
                    <a:spcPct val="50000"/>
                  </a:spcBef>
                </a:pPr>
                <a:r>
                  <a:rPr lang="en-GB" sz="2000">
                    <a:latin typeface="Tahoma" pitchFamily="34" charset="0"/>
                  </a:rPr>
                  <a:t>7</a:t>
                </a:r>
              </a:p>
            </p:txBody>
          </p:sp>
        </p:gr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173163" y="457200"/>
            <a:ext cx="7772400" cy="914400"/>
          </a:xfrm>
        </p:spPr>
        <p:txBody>
          <a:bodyPr/>
          <a:lstStyle/>
          <a:p>
            <a:r>
              <a:rPr lang="en-GB" dirty="0"/>
              <a:t>Declaring </a:t>
            </a:r>
            <a:r>
              <a:rPr lang="en-GB" dirty="0" smtClean="0"/>
              <a:t>Array Reference</a:t>
            </a:r>
            <a:endParaRPr lang="en-GB" dirty="0"/>
          </a:p>
        </p:txBody>
      </p:sp>
      <p:sp>
        <p:nvSpPr>
          <p:cNvPr id="5" name="Rectangle 3"/>
          <p:cNvSpPr txBox="1">
            <a:spLocks noChangeArrowheads="1"/>
          </p:cNvSpPr>
          <p:nvPr/>
        </p:nvSpPr>
        <p:spPr>
          <a:xfrm>
            <a:off x="1173163" y="1981200"/>
            <a:ext cx="7772400" cy="4114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GB" sz="2800" b="1" i="0" u="sng" strike="noStrike" kern="1200" cap="none" spc="0" normalizeH="0" baseline="0" noProof="0" dirty="0" smtClean="0">
                <a:ln>
                  <a:noFill/>
                </a:ln>
                <a:solidFill>
                  <a:schemeClr val="tx1"/>
                </a:solidFill>
                <a:effectLst/>
                <a:uLnTx/>
                <a:uFillTx/>
                <a:latin typeface="+mn-lt"/>
                <a:ea typeface="+mn-ea"/>
                <a:cs typeface="+mn-cs"/>
              </a:rPr>
              <a:t>Syntax:</a:t>
            </a:r>
          </a:p>
          <a:p>
            <a:pPr marL="1645920" lvl="3" indent="-274320">
              <a:spcBef>
                <a:spcPct val="20000"/>
              </a:spcBef>
              <a:buClr>
                <a:schemeClr val="accent3"/>
              </a:buClr>
              <a:buSzPct val="95000"/>
              <a:buFont typeface="Wingdings 2"/>
              <a:buChar char=""/>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&lt;type&gt;  &lt;</a:t>
            </a:r>
            <a:r>
              <a:rPr kumimoji="0" lang="en-GB" sz="2800" b="0" i="0" u="none" strike="noStrike" kern="1200" cap="none" spc="0" normalizeH="0" baseline="0" noProof="0" dirty="0" err="1" smtClean="0">
                <a:ln>
                  <a:noFill/>
                </a:ln>
                <a:solidFill>
                  <a:schemeClr val="tx1"/>
                </a:solidFill>
                <a:effectLst/>
                <a:uLnTx/>
                <a:uFillTx/>
                <a:latin typeface="+mn-lt"/>
                <a:ea typeface="+mn-ea"/>
                <a:cs typeface="+mn-cs"/>
              </a:rPr>
              <a:t>var</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&gt; []</a:t>
            </a:r>
          </a:p>
          <a:p>
            <a:pPr marL="1645920" lvl="3" indent="-274320">
              <a:spcBef>
                <a:spcPct val="20000"/>
              </a:spcBef>
              <a:buClr>
                <a:schemeClr val="accent3"/>
              </a:buClr>
              <a:buSzPct val="95000"/>
              <a:buFont typeface="Wingdings 2"/>
              <a:buChar char=""/>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&lt;type&gt; [] &lt;</a:t>
            </a:r>
            <a:r>
              <a:rPr kumimoji="0" lang="en-GB" sz="2800" b="0" i="0" u="none" strike="noStrike" kern="1200" cap="none" spc="0" normalizeH="0" baseline="0" noProof="0" dirty="0" err="1" smtClean="0">
                <a:ln>
                  <a:noFill/>
                </a:ln>
                <a:solidFill>
                  <a:schemeClr val="tx1"/>
                </a:solidFill>
                <a:effectLst/>
                <a:uLnTx/>
                <a:uFillTx/>
                <a:latin typeface="+mn-lt"/>
                <a:ea typeface="+mn-ea"/>
                <a:cs typeface="+mn-cs"/>
              </a:rPr>
              <a:t>var</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&gt;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GB" sz="2800" b="1" u="sng" dirty="0" smtClean="0"/>
              <a:t>Example:</a:t>
            </a:r>
          </a:p>
          <a:p>
            <a:pPr marL="1645920" lvl="3" indent="-274320">
              <a:spcBef>
                <a:spcPct val="20000"/>
              </a:spcBef>
              <a:buClr>
                <a:schemeClr val="accent3"/>
              </a:buClr>
              <a:buSzPct val="95000"/>
              <a:buFont typeface="Wingdings 2"/>
              <a:buChar char=""/>
              <a:defRPr/>
            </a:pPr>
            <a:r>
              <a:rPr kumimoji="0" lang="en-GB" sz="28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 [] </a:t>
            </a:r>
            <a:r>
              <a:rPr kumimoji="0" lang="en-GB" sz="2800" b="0" i="0" u="none" strike="noStrike" kern="1200" cap="none" spc="0" normalizeH="0" baseline="0" noProof="0" dirty="0" err="1" smtClean="0">
                <a:ln>
                  <a:noFill/>
                </a:ln>
                <a:solidFill>
                  <a:schemeClr val="tx1"/>
                </a:solidFill>
                <a:effectLst/>
                <a:uLnTx/>
                <a:uFillTx/>
                <a:latin typeface="+mn-lt"/>
                <a:ea typeface="+mn-ea"/>
                <a:cs typeface="+mn-cs"/>
              </a:rPr>
              <a:t>a,b</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a:t>
            </a:r>
          </a:p>
          <a:p>
            <a:pPr marL="1645920" lvl="3" indent="-274320">
              <a:spcBef>
                <a:spcPct val="20000"/>
              </a:spcBef>
              <a:buClr>
                <a:schemeClr val="accent3"/>
              </a:buClr>
              <a:buSzPct val="95000"/>
              <a:buFont typeface="Wingdings 2"/>
              <a:buChar char=""/>
              <a:defRPr/>
            </a:pPr>
            <a:r>
              <a:rPr lang="en-GB" sz="2800" dirty="0" smtClean="0"/>
              <a:t>float x[],y;</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normAutofit/>
          </a:bodyPr>
          <a:lstStyle/>
          <a:p>
            <a:r>
              <a:rPr lang="en-US" dirty="0" smtClean="0"/>
              <a:t>Constructing Variables</a:t>
            </a:r>
            <a:endParaRPr lang="en-US" dirty="0"/>
          </a:p>
        </p:txBody>
      </p:sp>
      <p:sp>
        <p:nvSpPr>
          <p:cNvPr id="3" name="Content Placeholder 2"/>
          <p:cNvSpPr>
            <a:spLocks noGrp="1"/>
          </p:cNvSpPr>
          <p:nvPr>
            <p:ph idx="1"/>
          </p:nvPr>
        </p:nvSpPr>
        <p:spPr>
          <a:xfrm>
            <a:off x="457200" y="1676400"/>
            <a:ext cx="8229600" cy="4648200"/>
          </a:xfrm>
        </p:spPr>
        <p:txBody>
          <a:bodyPr/>
          <a:lstStyle/>
          <a:p>
            <a:r>
              <a:rPr lang="en-US" b="1" u="sng" dirty="0" smtClean="0"/>
              <a:t>Syntax:</a:t>
            </a:r>
          </a:p>
          <a:p>
            <a:pPr>
              <a:buNone/>
            </a:pPr>
            <a:r>
              <a:rPr lang="en-US" dirty="0" smtClean="0"/>
              <a:t> 			(a)   new &lt; type&gt; [&lt;Size&gt;]</a:t>
            </a:r>
          </a:p>
          <a:p>
            <a:pPr>
              <a:buNone/>
            </a:pPr>
            <a:r>
              <a:rPr lang="en-US" dirty="0" smtClean="0"/>
              <a:t>			(b)  &lt;</a:t>
            </a:r>
            <a:r>
              <a:rPr lang="en-US" dirty="0" err="1" smtClean="0"/>
              <a:t>var</a:t>
            </a:r>
            <a:r>
              <a:rPr lang="en-US" dirty="0" smtClean="0"/>
              <a:t>&gt;={&lt;values&gt;}</a:t>
            </a:r>
          </a:p>
          <a:p>
            <a:endParaRPr lang="en-US" dirty="0" smtClean="0"/>
          </a:p>
          <a:p>
            <a:r>
              <a:rPr lang="en-US" b="1" u="sng" dirty="0" smtClean="0"/>
              <a:t>Example:</a:t>
            </a:r>
          </a:p>
          <a:p>
            <a:pPr>
              <a:buNone/>
            </a:pPr>
            <a:r>
              <a:rPr lang="en-US" dirty="0" smtClean="0"/>
              <a:t>				</a:t>
            </a:r>
            <a:r>
              <a:rPr lang="en-US" dirty="0" smtClean="0">
                <a:solidFill>
                  <a:srgbClr val="C00000"/>
                </a:solidFill>
              </a:rPr>
              <a:t>a= new </a:t>
            </a:r>
            <a:r>
              <a:rPr lang="en-US" dirty="0" err="1" smtClean="0">
                <a:solidFill>
                  <a:srgbClr val="C00000"/>
                </a:solidFill>
              </a:rPr>
              <a:t>int</a:t>
            </a:r>
            <a:r>
              <a:rPr lang="en-US" dirty="0" smtClean="0">
                <a:solidFill>
                  <a:srgbClr val="C00000"/>
                </a:solidFill>
              </a:rPr>
              <a:t>[5];</a:t>
            </a:r>
          </a:p>
          <a:p>
            <a:pPr>
              <a:buNone/>
            </a:pPr>
            <a:r>
              <a:rPr lang="en-US" dirty="0" smtClean="0">
                <a:solidFill>
                  <a:srgbClr val="C00000"/>
                </a:solidFill>
              </a:rPr>
              <a:t>				b={10,20,30};</a:t>
            </a:r>
          </a:p>
          <a:p>
            <a:pPr lvl="5">
              <a:buNone/>
            </a:pPr>
            <a:endParaRPr lang="en-US" dirty="0" smtClean="0"/>
          </a:p>
          <a:p>
            <a:pPr lvl="5">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173163" y="457200"/>
            <a:ext cx="7772400" cy="1143000"/>
          </a:xfrm>
        </p:spPr>
        <p:txBody>
          <a:bodyPr/>
          <a:lstStyle/>
          <a:p>
            <a:r>
              <a:rPr lang="en-GB" dirty="0"/>
              <a:t>Assigning Values</a:t>
            </a:r>
          </a:p>
        </p:txBody>
      </p:sp>
      <p:sp>
        <p:nvSpPr>
          <p:cNvPr id="5" name="Rectangle 3"/>
          <p:cNvSpPr txBox="1">
            <a:spLocks noChangeArrowheads="1"/>
          </p:cNvSpPr>
          <p:nvPr/>
        </p:nvSpPr>
        <p:spPr>
          <a:xfrm>
            <a:off x="1173163" y="1981200"/>
            <a:ext cx="7772400" cy="4114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refer to the array elements by index to store values in them.</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400" b="0" i="0" u="none" strike="noStrike" kern="1200" cap="none" spc="0" normalizeH="0" baseline="0" noProof="0" dirty="0" err="1" smtClean="0">
                <a:ln>
                  <a:noFill/>
                </a:ln>
                <a:solidFill>
                  <a:srgbClr val="C00000"/>
                </a:solidFill>
                <a:effectLst/>
                <a:uLnTx/>
                <a:uFillTx/>
                <a:latin typeface="+mn-lt"/>
                <a:ea typeface="+mn-ea"/>
                <a:cs typeface="+mn-cs"/>
              </a:rPr>
              <a:t>myArray</a:t>
            </a:r>
            <a:r>
              <a:rPr kumimoji="0" lang="en-GB" sz="2400" b="0" i="0" u="none" strike="noStrike" kern="1200" cap="none" spc="0" normalizeH="0" baseline="0" noProof="0" dirty="0" smtClean="0">
                <a:ln>
                  <a:noFill/>
                </a:ln>
                <a:solidFill>
                  <a:srgbClr val="C00000"/>
                </a:solidFill>
                <a:effectLst/>
                <a:uLnTx/>
                <a:uFillTx/>
                <a:latin typeface="+mn-lt"/>
                <a:ea typeface="+mn-ea"/>
                <a:cs typeface="+mn-cs"/>
              </a:rPr>
              <a:t>[0] = 3;</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400" b="0" i="0" u="none" strike="noStrike" kern="1200" cap="none" spc="0" normalizeH="0" baseline="0" noProof="0" dirty="0" err="1" smtClean="0">
                <a:ln>
                  <a:noFill/>
                </a:ln>
                <a:solidFill>
                  <a:srgbClr val="C00000"/>
                </a:solidFill>
                <a:effectLst/>
                <a:uLnTx/>
                <a:uFillTx/>
                <a:latin typeface="+mn-lt"/>
                <a:ea typeface="+mn-ea"/>
                <a:cs typeface="+mn-cs"/>
              </a:rPr>
              <a:t>myArray</a:t>
            </a:r>
            <a:r>
              <a:rPr kumimoji="0" lang="en-GB" sz="2400" b="0" i="0" u="none" strike="noStrike" kern="1200" cap="none" spc="0" normalizeH="0" baseline="0" noProof="0" dirty="0" smtClean="0">
                <a:ln>
                  <a:noFill/>
                </a:ln>
                <a:solidFill>
                  <a:srgbClr val="C00000"/>
                </a:solidFill>
                <a:effectLst/>
                <a:uLnTx/>
                <a:uFillTx/>
                <a:latin typeface="+mn-lt"/>
                <a:ea typeface="+mn-ea"/>
                <a:cs typeface="+mn-cs"/>
              </a:rPr>
              <a:t>[1] = 6;</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400" b="0" i="0" u="none" strike="noStrike" kern="1200" cap="none" spc="0" normalizeH="0" baseline="0" noProof="0" dirty="0" err="1" smtClean="0">
                <a:ln>
                  <a:noFill/>
                </a:ln>
                <a:solidFill>
                  <a:srgbClr val="C00000"/>
                </a:solidFill>
                <a:effectLst/>
                <a:uLnTx/>
                <a:uFillTx/>
                <a:latin typeface="+mn-lt"/>
                <a:ea typeface="+mn-ea"/>
                <a:cs typeface="+mn-cs"/>
              </a:rPr>
              <a:t>myArray</a:t>
            </a:r>
            <a:r>
              <a:rPr kumimoji="0" lang="en-GB" sz="2400" b="0" i="0" u="none" strike="noStrike" kern="1200" cap="none" spc="0" normalizeH="0" baseline="0" noProof="0" dirty="0" smtClean="0">
                <a:ln>
                  <a:noFill/>
                </a:ln>
                <a:solidFill>
                  <a:srgbClr val="C00000"/>
                </a:solidFill>
                <a:effectLst/>
                <a:uLnTx/>
                <a:uFillTx/>
                <a:latin typeface="+mn-lt"/>
                <a:ea typeface="+mn-ea"/>
                <a:cs typeface="+mn-cs"/>
              </a:rPr>
              <a:t>[2] = 3;</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can create and initialise in one step:</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400" b="1" i="0" u="none" strike="noStrike" kern="1200" cap="none" spc="0" normalizeH="0" baseline="0" noProof="0" dirty="0" err="1" smtClean="0">
                <a:ln>
                  <a:noFill/>
                </a:ln>
                <a:solidFill>
                  <a:srgbClr val="C00000"/>
                </a:solidFill>
                <a:effectLst/>
                <a:uLnTx/>
                <a:uFillTx/>
                <a:latin typeface="+mn-lt"/>
                <a:ea typeface="+mn-ea"/>
                <a:cs typeface="+mn-cs"/>
              </a:rPr>
              <a:t>int</a:t>
            </a:r>
            <a:r>
              <a:rPr kumimoji="0" lang="en-GB" sz="2400" b="0" i="0" u="none" strike="noStrike" kern="1200" cap="none" spc="0" normalizeH="0" baseline="0" noProof="0" dirty="0" smtClean="0">
                <a:ln>
                  <a:noFill/>
                </a:ln>
                <a:solidFill>
                  <a:srgbClr val="C00000"/>
                </a:solidFill>
                <a:effectLst/>
                <a:uLnTx/>
                <a:uFillTx/>
                <a:latin typeface="+mn-lt"/>
                <a:ea typeface="+mn-ea"/>
                <a:cs typeface="+mn-cs"/>
              </a:rPr>
              <a:t> </a:t>
            </a:r>
            <a:r>
              <a:rPr kumimoji="0" lang="en-GB" sz="2400" b="0" i="0" u="none" strike="noStrike" kern="1200" cap="none" spc="0" normalizeH="0" baseline="0" noProof="0" dirty="0" err="1" smtClean="0">
                <a:ln>
                  <a:noFill/>
                </a:ln>
                <a:solidFill>
                  <a:srgbClr val="C00000"/>
                </a:solidFill>
                <a:effectLst/>
                <a:uLnTx/>
                <a:uFillTx/>
                <a:latin typeface="+mn-lt"/>
                <a:ea typeface="+mn-ea"/>
                <a:cs typeface="+mn-cs"/>
              </a:rPr>
              <a:t>myArray</a:t>
            </a:r>
            <a:r>
              <a:rPr kumimoji="0" lang="en-GB" sz="2400" b="0" i="0" u="none" strike="noStrike" kern="1200" cap="none" spc="0" normalizeH="0" baseline="0" noProof="0" dirty="0" smtClean="0">
                <a:ln>
                  <a:noFill/>
                </a:ln>
                <a:solidFill>
                  <a:srgbClr val="C00000"/>
                </a:solidFill>
                <a:effectLst/>
                <a:uLnTx/>
                <a:uFillTx/>
                <a:latin typeface="+mn-lt"/>
                <a:ea typeface="+mn-ea"/>
                <a:cs typeface="+mn-cs"/>
              </a:rPr>
              <a:t>[] = {3, 6, 3, 1, 6, 3, 4, 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GB" sz="2400" b="0" i="0" u="none" strike="noStrike" kern="1200" cap="none" spc="0" normalizeH="0" baseline="0" noProof="0" dirty="0">
              <a:ln>
                <a:noFill/>
              </a:ln>
              <a:solidFill>
                <a:schemeClr val="hlink"/>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33400" y="457200"/>
            <a:ext cx="8412163" cy="914400"/>
          </a:xfrm>
        </p:spPr>
        <p:txBody>
          <a:bodyPr/>
          <a:lstStyle/>
          <a:p>
            <a:r>
              <a:rPr lang="en-GB" dirty="0"/>
              <a:t>Declaring </a:t>
            </a:r>
            <a:r>
              <a:rPr lang="en-GB" dirty="0" smtClean="0"/>
              <a:t>2D-Array Reference</a:t>
            </a:r>
            <a:endParaRPr lang="en-GB" dirty="0"/>
          </a:p>
        </p:txBody>
      </p:sp>
      <p:sp>
        <p:nvSpPr>
          <p:cNvPr id="5" name="Rectangle 3"/>
          <p:cNvSpPr txBox="1">
            <a:spLocks noChangeArrowheads="1"/>
          </p:cNvSpPr>
          <p:nvPr/>
        </p:nvSpPr>
        <p:spPr>
          <a:xfrm>
            <a:off x="609600" y="1676400"/>
            <a:ext cx="7772400" cy="44958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GB" sz="2800" b="1" i="0" u="sng" strike="noStrike" kern="1200" cap="none" spc="0" normalizeH="0" baseline="0" noProof="0" dirty="0" smtClean="0">
                <a:ln>
                  <a:noFill/>
                </a:ln>
                <a:solidFill>
                  <a:schemeClr val="tx1"/>
                </a:solidFill>
                <a:effectLst/>
                <a:uLnTx/>
                <a:uFillTx/>
                <a:latin typeface="+mn-lt"/>
                <a:ea typeface="+mn-ea"/>
                <a:cs typeface="+mn-cs"/>
              </a:rPr>
              <a:t>Syntax:</a:t>
            </a:r>
          </a:p>
          <a:p>
            <a:pPr marL="1645920" lvl="3" indent="-274320">
              <a:spcBef>
                <a:spcPct val="20000"/>
              </a:spcBef>
              <a:buClr>
                <a:schemeClr val="accent3"/>
              </a:buClr>
              <a:buSzPct val="95000"/>
              <a:buFont typeface="Wingdings 2"/>
              <a:buChar char=""/>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&lt;</a:t>
            </a:r>
            <a:r>
              <a:rPr lang="en-GB" sz="2800" dirty="0" smtClean="0"/>
              <a:t>type&gt; [][]  </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&lt;</a:t>
            </a:r>
            <a:r>
              <a:rPr kumimoji="0" lang="en-GB" sz="2800" b="0" i="0" u="none" strike="noStrike" kern="1200" cap="none" spc="0" normalizeH="0" baseline="0" noProof="0" dirty="0" err="1" smtClean="0">
                <a:ln>
                  <a:noFill/>
                </a:ln>
                <a:solidFill>
                  <a:schemeClr val="tx1"/>
                </a:solidFill>
                <a:effectLst/>
                <a:uLnTx/>
                <a:uFillTx/>
                <a:latin typeface="+mn-lt"/>
                <a:ea typeface="+mn-ea"/>
                <a:cs typeface="+mn-cs"/>
              </a:rPr>
              <a:t>var</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&gt;</a:t>
            </a:r>
          </a:p>
          <a:p>
            <a:pPr marL="1645920" lvl="3" indent="-274320">
              <a:spcBef>
                <a:spcPct val="20000"/>
              </a:spcBef>
              <a:buClr>
                <a:schemeClr val="accent3"/>
              </a:buClr>
              <a:buSzPct val="95000"/>
              <a:buFont typeface="Wingdings 2"/>
              <a:buChar char=""/>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&lt;type&gt; &lt;</a:t>
            </a:r>
            <a:r>
              <a:rPr kumimoji="0" lang="en-GB" sz="2800" b="0" i="0" u="none" strike="noStrike" kern="1200" cap="none" spc="0" normalizeH="0" baseline="0" noProof="0" dirty="0" err="1" smtClean="0">
                <a:ln>
                  <a:noFill/>
                </a:ln>
                <a:solidFill>
                  <a:schemeClr val="tx1"/>
                </a:solidFill>
                <a:effectLst/>
                <a:uLnTx/>
                <a:uFillTx/>
                <a:latin typeface="+mn-lt"/>
                <a:ea typeface="+mn-ea"/>
                <a:cs typeface="+mn-cs"/>
              </a:rPr>
              <a:t>var</a:t>
            </a:r>
            <a:r>
              <a:rPr lang="en-GB" sz="2800" dirty="0" smtClean="0"/>
              <a:t>&gt; [][]</a:t>
            </a:r>
          </a:p>
          <a:p>
            <a:pPr marL="1645920" lvl="3" indent="-274320">
              <a:spcBef>
                <a:spcPct val="20000"/>
              </a:spcBef>
              <a:buClr>
                <a:schemeClr val="accent3"/>
              </a:buClr>
              <a:buSzPct val="95000"/>
              <a:buFont typeface="Wingdings 2"/>
              <a:buChar char=""/>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&lt;type&gt;[]&lt;</a:t>
            </a:r>
            <a:r>
              <a:rPr kumimoji="0" lang="en-GB" sz="2800" b="0" i="0" u="none" strike="noStrike" kern="1200" cap="none" spc="0" normalizeH="0" baseline="0" noProof="0" dirty="0" err="1" smtClean="0">
                <a:ln>
                  <a:noFill/>
                </a:ln>
                <a:solidFill>
                  <a:schemeClr val="tx1"/>
                </a:solidFill>
                <a:effectLst/>
                <a:uLnTx/>
                <a:uFillTx/>
                <a:latin typeface="+mn-lt"/>
                <a:ea typeface="+mn-ea"/>
                <a:cs typeface="+mn-cs"/>
              </a:rPr>
              <a:t>var</a:t>
            </a:r>
            <a:r>
              <a:rPr lang="en-GB" sz="2800" dirty="0" smtClean="0"/>
              <a:t>&gt;</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GB" sz="2800" b="1" u="sng" dirty="0" smtClean="0"/>
              <a:t>Example:</a:t>
            </a:r>
          </a:p>
          <a:p>
            <a:pPr marL="1645920" lvl="3" indent="-274320">
              <a:spcBef>
                <a:spcPct val="20000"/>
              </a:spcBef>
              <a:buClr>
                <a:schemeClr val="accent3"/>
              </a:buClr>
              <a:buSzPct val="95000"/>
              <a:defRPr/>
            </a:pPr>
            <a:r>
              <a:rPr kumimoji="0" lang="en-GB" sz="2800" b="0" i="0" u="none" strike="noStrike" kern="1200" cap="none" spc="0" normalizeH="0" baseline="0" noProof="0" dirty="0" err="1" smtClean="0">
                <a:ln>
                  <a:noFill/>
                </a:ln>
                <a:solidFill>
                  <a:srgbClr val="C00000"/>
                </a:solidFill>
                <a:effectLst/>
                <a:uLnTx/>
                <a:uFillTx/>
                <a:latin typeface="+mn-lt"/>
                <a:ea typeface="+mn-ea"/>
                <a:cs typeface="+mn-cs"/>
              </a:rPr>
              <a:t>int</a:t>
            </a:r>
            <a:r>
              <a:rPr kumimoji="0" lang="en-GB" sz="2800" b="0" i="0" u="none" strike="noStrike" kern="1200" cap="none" spc="0" normalizeH="0" baseline="0" noProof="0" dirty="0" smtClean="0">
                <a:ln>
                  <a:noFill/>
                </a:ln>
                <a:solidFill>
                  <a:srgbClr val="C00000"/>
                </a:solidFill>
                <a:effectLst/>
                <a:uLnTx/>
                <a:uFillTx/>
                <a:latin typeface="+mn-lt"/>
                <a:ea typeface="+mn-ea"/>
                <a:cs typeface="+mn-cs"/>
              </a:rPr>
              <a:t> [][] a , b;</a:t>
            </a:r>
          </a:p>
          <a:p>
            <a:pPr marL="1645920" lvl="3" indent="-274320">
              <a:spcBef>
                <a:spcPct val="20000"/>
              </a:spcBef>
              <a:buClr>
                <a:schemeClr val="accent3"/>
              </a:buClr>
              <a:buSzPct val="95000"/>
              <a:defRPr/>
            </a:pPr>
            <a:r>
              <a:rPr lang="en-GB" sz="2800" dirty="0" smtClean="0">
                <a:solidFill>
                  <a:srgbClr val="C00000"/>
                </a:solidFill>
              </a:rPr>
              <a:t>float  [] x [] , y;</a:t>
            </a:r>
          </a:p>
          <a:p>
            <a:pPr marL="1645920" lvl="3" indent="-274320">
              <a:spcBef>
                <a:spcPct val="20000"/>
              </a:spcBef>
              <a:buClr>
                <a:schemeClr val="accent3"/>
              </a:buClr>
              <a:buSzPct val="95000"/>
              <a:defRPr/>
            </a:pPr>
            <a:r>
              <a:rPr kumimoji="0" lang="en-GB" sz="2800" b="0" i="0" u="none" strike="noStrike" kern="1200" cap="none" spc="0" normalizeH="0" baseline="0" noProof="0" dirty="0" smtClean="0">
                <a:ln>
                  <a:noFill/>
                </a:ln>
                <a:solidFill>
                  <a:srgbClr val="C00000"/>
                </a:solidFill>
                <a:effectLst/>
                <a:uLnTx/>
                <a:uFillTx/>
                <a:latin typeface="+mn-lt"/>
                <a:ea typeface="+mn-ea"/>
                <a:cs typeface="+mn-cs"/>
              </a:rPr>
              <a:t>Char  </a:t>
            </a:r>
            <a:r>
              <a:rPr kumimoji="0" lang="en-GB" sz="2800" b="0" i="0" u="none" strike="noStrike" kern="1200" cap="none" spc="0" normalizeH="0" baseline="0" noProof="0" dirty="0" err="1" smtClean="0">
                <a:ln>
                  <a:noFill/>
                </a:ln>
                <a:solidFill>
                  <a:srgbClr val="C00000"/>
                </a:solidFill>
                <a:effectLst/>
                <a:uLnTx/>
                <a:uFillTx/>
                <a:latin typeface="+mn-lt"/>
                <a:ea typeface="+mn-ea"/>
                <a:cs typeface="+mn-cs"/>
              </a:rPr>
              <a:t>ch</a:t>
            </a:r>
            <a:r>
              <a:rPr kumimoji="0" lang="en-GB" sz="2800" b="0" i="0" u="none" strike="noStrike" kern="1200" cap="none" spc="0" normalizeH="0" baseline="0" noProof="0" dirty="0" smtClean="0">
                <a:ln>
                  <a:noFill/>
                </a:ln>
                <a:solidFill>
                  <a:srgbClr val="C00000"/>
                </a:solidFill>
                <a:effectLst/>
                <a:uLnTx/>
                <a:uFillTx/>
                <a:latin typeface="+mn-lt"/>
                <a:ea typeface="+mn-ea"/>
                <a:cs typeface="+mn-cs"/>
              </a:rPr>
              <a:t> [][] , j;</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smtClean="0"/>
              <a:t>Constructing 2D arrays</a:t>
            </a:r>
            <a:endParaRPr lang="en-US" dirty="0"/>
          </a:p>
        </p:txBody>
      </p:sp>
      <p:sp>
        <p:nvSpPr>
          <p:cNvPr id="3" name="Content Placeholder 2"/>
          <p:cNvSpPr>
            <a:spLocks noGrp="1"/>
          </p:cNvSpPr>
          <p:nvPr>
            <p:ph idx="1"/>
          </p:nvPr>
        </p:nvSpPr>
        <p:spPr>
          <a:xfrm>
            <a:off x="457200" y="1752600"/>
            <a:ext cx="8229600" cy="4572000"/>
          </a:xfrm>
        </p:spPr>
        <p:txBody>
          <a:bodyPr>
            <a:normAutofit lnSpcReduction="10000"/>
          </a:bodyPr>
          <a:lstStyle/>
          <a:p>
            <a:r>
              <a:rPr lang="en-US" b="1" u="sng" dirty="0" smtClean="0">
                <a:solidFill>
                  <a:schemeClr val="tx1">
                    <a:lumMod val="95000"/>
                    <a:lumOff val="5000"/>
                  </a:schemeClr>
                </a:solidFill>
              </a:rPr>
              <a:t>Syntax:</a:t>
            </a:r>
          </a:p>
          <a:p>
            <a:pPr lvl="4">
              <a:buNone/>
            </a:pPr>
            <a:r>
              <a:rPr lang="en-US" sz="2800" dirty="0" smtClean="0"/>
              <a:t>  new &lt;type&gt; [&lt;row&gt;][&lt;</a:t>
            </a:r>
            <a:r>
              <a:rPr lang="en-US" sz="2800" dirty="0" err="1" smtClean="0"/>
              <a:t>col</a:t>
            </a:r>
            <a:r>
              <a:rPr lang="en-US" sz="2800" dirty="0" smtClean="0"/>
              <a:t>&gt;]</a:t>
            </a:r>
          </a:p>
          <a:p>
            <a:pPr lvl="4">
              <a:buNone/>
            </a:pPr>
            <a:endParaRPr lang="en-US" sz="2800" dirty="0" smtClean="0"/>
          </a:p>
          <a:p>
            <a:r>
              <a:rPr lang="en-US" b="1" u="sng" dirty="0" smtClean="0">
                <a:solidFill>
                  <a:schemeClr val="tx1">
                    <a:lumMod val="95000"/>
                    <a:lumOff val="5000"/>
                  </a:schemeClr>
                </a:solidFill>
              </a:rPr>
              <a:t>Examples:</a:t>
            </a:r>
          </a:p>
          <a:p>
            <a:pPr lvl="8">
              <a:buNone/>
            </a:pPr>
            <a:r>
              <a:rPr lang="en-US" sz="2400" dirty="0" err="1" smtClean="0">
                <a:solidFill>
                  <a:srgbClr val="C00000"/>
                </a:solidFill>
              </a:rPr>
              <a:t>arr</a:t>
            </a:r>
            <a:r>
              <a:rPr lang="en-US" sz="2400" dirty="0" smtClean="0">
                <a:solidFill>
                  <a:srgbClr val="C00000"/>
                </a:solidFill>
              </a:rPr>
              <a:t>=new </a:t>
            </a:r>
            <a:r>
              <a:rPr lang="en-US" sz="2400" dirty="0" err="1" smtClean="0">
                <a:solidFill>
                  <a:srgbClr val="C00000"/>
                </a:solidFill>
              </a:rPr>
              <a:t>int</a:t>
            </a:r>
            <a:r>
              <a:rPr lang="en-US" sz="2400" dirty="0" smtClean="0">
                <a:solidFill>
                  <a:srgbClr val="C00000"/>
                </a:solidFill>
              </a:rPr>
              <a:t>[4][];</a:t>
            </a:r>
          </a:p>
          <a:p>
            <a:pPr lvl="8">
              <a:buNone/>
            </a:pPr>
            <a:r>
              <a:rPr lang="en-US" sz="2400" dirty="0" err="1" smtClean="0">
                <a:solidFill>
                  <a:srgbClr val="C00000"/>
                </a:solidFill>
              </a:rPr>
              <a:t>arr</a:t>
            </a:r>
            <a:r>
              <a:rPr lang="en-US" sz="2400" dirty="0" smtClean="0">
                <a:solidFill>
                  <a:srgbClr val="C00000"/>
                </a:solidFill>
              </a:rPr>
              <a:t>[0]=new </a:t>
            </a:r>
            <a:r>
              <a:rPr lang="en-US" sz="2400" dirty="0" err="1" smtClean="0">
                <a:solidFill>
                  <a:srgbClr val="C00000"/>
                </a:solidFill>
              </a:rPr>
              <a:t>int</a:t>
            </a:r>
            <a:r>
              <a:rPr lang="en-US" sz="2400" dirty="0" smtClean="0">
                <a:solidFill>
                  <a:srgbClr val="C00000"/>
                </a:solidFill>
              </a:rPr>
              <a:t> [4];</a:t>
            </a:r>
          </a:p>
          <a:p>
            <a:pPr lvl="8">
              <a:buNone/>
            </a:pPr>
            <a:r>
              <a:rPr lang="en-US" sz="2400" dirty="0" err="1" smtClean="0">
                <a:solidFill>
                  <a:srgbClr val="C00000"/>
                </a:solidFill>
              </a:rPr>
              <a:t>arr</a:t>
            </a:r>
            <a:r>
              <a:rPr lang="en-US" sz="2400" dirty="0" smtClean="0">
                <a:solidFill>
                  <a:srgbClr val="C00000"/>
                </a:solidFill>
              </a:rPr>
              <a:t>[1]=new </a:t>
            </a:r>
            <a:r>
              <a:rPr lang="en-US" sz="2400" dirty="0" err="1" smtClean="0">
                <a:solidFill>
                  <a:srgbClr val="C00000"/>
                </a:solidFill>
              </a:rPr>
              <a:t>int</a:t>
            </a:r>
            <a:r>
              <a:rPr lang="en-US" sz="2400" dirty="0" smtClean="0">
                <a:solidFill>
                  <a:srgbClr val="C00000"/>
                </a:solidFill>
              </a:rPr>
              <a:t> [3];</a:t>
            </a:r>
          </a:p>
          <a:p>
            <a:pPr lvl="8">
              <a:buNone/>
            </a:pPr>
            <a:r>
              <a:rPr lang="en-US" sz="2400" dirty="0" err="1" smtClean="0">
                <a:solidFill>
                  <a:srgbClr val="C00000"/>
                </a:solidFill>
              </a:rPr>
              <a:t>arr</a:t>
            </a:r>
            <a:r>
              <a:rPr lang="en-US" sz="2400" dirty="0" smtClean="0">
                <a:solidFill>
                  <a:srgbClr val="C00000"/>
                </a:solidFill>
              </a:rPr>
              <a:t>[2]=new </a:t>
            </a:r>
            <a:r>
              <a:rPr lang="en-US" sz="2400" dirty="0" err="1" smtClean="0">
                <a:solidFill>
                  <a:srgbClr val="C00000"/>
                </a:solidFill>
              </a:rPr>
              <a:t>int</a:t>
            </a:r>
            <a:r>
              <a:rPr lang="en-US" sz="2400" dirty="0" smtClean="0">
                <a:solidFill>
                  <a:srgbClr val="C00000"/>
                </a:solidFill>
              </a:rPr>
              <a:t> [2];</a:t>
            </a:r>
          </a:p>
          <a:p>
            <a:pPr lvl="8">
              <a:buNone/>
            </a:pPr>
            <a:r>
              <a:rPr lang="en-US" sz="2400" dirty="0" smtClean="0">
                <a:solidFill>
                  <a:srgbClr val="C00000"/>
                </a:solidFill>
              </a:rPr>
              <a:t>              </a:t>
            </a:r>
            <a:r>
              <a:rPr lang="en-US" sz="2400" dirty="0" smtClean="0">
                <a:solidFill>
                  <a:schemeClr val="tx1">
                    <a:lumMod val="95000"/>
                    <a:lumOff val="5000"/>
                  </a:schemeClr>
                </a:solidFill>
              </a:rPr>
              <a:t> or</a:t>
            </a:r>
          </a:p>
          <a:p>
            <a:pPr>
              <a:buNone/>
            </a:pPr>
            <a:r>
              <a:rPr lang="en-US" dirty="0" smtClean="0">
                <a:solidFill>
                  <a:srgbClr val="C00000"/>
                </a:solidFill>
              </a:rPr>
              <a:t>                b={   {3,4,5}  ,   {6,7}  ,  { }  ,  null  };</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fontScale="90000"/>
          </a:bodyPr>
          <a:lstStyle/>
          <a:p>
            <a:pPr algn="ctr"/>
            <a:r>
              <a:rPr lang="en-US" dirty="0" smtClean="0"/>
              <a:t>Class/interface Access Modifiers</a:t>
            </a:r>
            <a:endParaRPr lang="en-US" dirty="0"/>
          </a:p>
        </p:txBody>
      </p:sp>
      <p:sp>
        <p:nvSpPr>
          <p:cNvPr id="3" name="Content Placeholder 2"/>
          <p:cNvSpPr>
            <a:spLocks noGrp="1"/>
          </p:cNvSpPr>
          <p:nvPr>
            <p:ph idx="1"/>
          </p:nvPr>
        </p:nvSpPr>
        <p:spPr>
          <a:xfrm>
            <a:off x="457200" y="1143000"/>
            <a:ext cx="8229600" cy="5181600"/>
          </a:xfrm>
        </p:spPr>
        <p:txBody>
          <a:bodyPr>
            <a:normAutofit fontScale="92500"/>
          </a:bodyPr>
          <a:lstStyle/>
          <a:p>
            <a:r>
              <a:rPr lang="en-US" b="1" u="sng" dirty="0" smtClean="0">
                <a:solidFill>
                  <a:srgbClr val="FF0000"/>
                </a:solidFill>
              </a:rPr>
              <a:t>Public:-</a:t>
            </a:r>
          </a:p>
          <a:p>
            <a:pPr>
              <a:buNone/>
            </a:pPr>
            <a:r>
              <a:rPr lang="en-US" dirty="0" smtClean="0"/>
              <a:t>  A type with public modifier is accessible in any package.</a:t>
            </a:r>
          </a:p>
          <a:p>
            <a:r>
              <a:rPr lang="en-US" b="1" u="sng" dirty="0" smtClean="0">
                <a:solidFill>
                  <a:srgbClr val="FF0000"/>
                </a:solidFill>
              </a:rPr>
              <a:t>Default:-</a:t>
            </a:r>
          </a:p>
          <a:p>
            <a:r>
              <a:rPr lang="en-US" dirty="0" smtClean="0"/>
              <a:t>A type with no access modifier is accessible in its own package.</a:t>
            </a:r>
          </a:p>
          <a:p>
            <a:r>
              <a:rPr lang="en-US" dirty="0" smtClean="0"/>
              <a:t>(*) </a:t>
            </a:r>
            <a:r>
              <a:rPr lang="en-US" u="sng" dirty="0" smtClean="0"/>
              <a:t>Other class modifiers:-</a:t>
            </a:r>
          </a:p>
          <a:p>
            <a:r>
              <a:rPr lang="en-US" b="1" u="sng" dirty="0" smtClean="0">
                <a:solidFill>
                  <a:srgbClr val="FF0000"/>
                </a:solidFill>
              </a:rPr>
              <a:t>Abstract:-</a:t>
            </a:r>
          </a:p>
          <a:p>
            <a:r>
              <a:rPr lang="en-US" dirty="0" smtClean="0"/>
              <a:t>A class can be declared abstract to restrict its </a:t>
            </a:r>
            <a:r>
              <a:rPr lang="en-US" dirty="0" err="1" smtClean="0"/>
              <a:t>instanciation</a:t>
            </a:r>
            <a:r>
              <a:rPr lang="en-US" dirty="0" smtClean="0"/>
              <a:t>.</a:t>
            </a:r>
          </a:p>
          <a:p>
            <a:r>
              <a:rPr lang="en-US" b="1" u="sng" dirty="0" smtClean="0">
                <a:solidFill>
                  <a:srgbClr val="FF0000"/>
                </a:solidFill>
              </a:rPr>
              <a:t>Final:-</a:t>
            </a:r>
          </a:p>
          <a:p>
            <a:r>
              <a:rPr lang="en-US" dirty="0" smtClean="0"/>
              <a:t>If a class is complete , we can use final modifier with it.</a:t>
            </a:r>
          </a:p>
          <a:p>
            <a:r>
              <a:rPr lang="en-US" dirty="0" smtClean="0"/>
              <a:t>Such a class can’t be inherited.</a:t>
            </a:r>
          </a:p>
          <a:p>
            <a:endParaRPr lang="en-US" dirty="0"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1143000"/>
          </a:xfrm>
        </p:spPr>
        <p:txBody>
          <a:bodyPr>
            <a:normAutofit fontScale="90000"/>
          </a:bodyPr>
          <a:lstStyle/>
          <a:p>
            <a:pPr algn="ctr"/>
            <a:r>
              <a:rPr lang="en-US" sz="5400" dirty="0" smtClean="0"/>
              <a:t>Getting Started with Java Programming</a:t>
            </a:r>
            <a:endParaRPr lang="en-US" dirty="0"/>
          </a:p>
        </p:txBody>
      </p:sp>
      <p:sp>
        <p:nvSpPr>
          <p:cNvPr id="3" name="Content Placeholder 2"/>
          <p:cNvSpPr>
            <a:spLocks noGrp="1"/>
          </p:cNvSpPr>
          <p:nvPr>
            <p:ph idx="1"/>
          </p:nvPr>
        </p:nvSpPr>
        <p:spPr>
          <a:xfrm>
            <a:off x="1219200" y="2438400"/>
            <a:ext cx="6553200" cy="2514600"/>
          </a:xfrm>
        </p:spPr>
        <p:txBody>
          <a:bodyPr/>
          <a:lstStyle/>
          <a:p>
            <a:r>
              <a:rPr lang="en-US" sz="2800" dirty="0" smtClean="0"/>
              <a:t>A Simple Java Application</a:t>
            </a:r>
          </a:p>
          <a:p>
            <a:pPr>
              <a:spcBef>
                <a:spcPct val="50000"/>
              </a:spcBef>
            </a:pPr>
            <a:r>
              <a:rPr lang="en-US" sz="2800" dirty="0" smtClean="0"/>
              <a:t>Compiling Programs</a:t>
            </a:r>
          </a:p>
          <a:p>
            <a:pPr>
              <a:spcBef>
                <a:spcPct val="50000"/>
              </a:spcBef>
            </a:pPr>
            <a:r>
              <a:rPr lang="en-US" sz="2800" dirty="0" smtClean="0"/>
              <a:t>Executing Applications</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noFill/>
        </p:spPr>
        <p:txBody>
          <a:bodyPr/>
          <a:lstStyle/>
          <a:p>
            <a:pPr>
              <a:lnSpc>
                <a:spcPct val="90000"/>
              </a:lnSpc>
            </a:pPr>
            <a:r>
              <a:rPr lang="en-US" dirty="0" smtClean="0"/>
              <a:t>Hello World</a:t>
            </a:r>
          </a:p>
        </p:txBody>
      </p:sp>
      <p:sp>
        <p:nvSpPr>
          <p:cNvPr id="10244" name="Rectangle 3"/>
          <p:cNvSpPr>
            <a:spLocks noGrp="1" noChangeArrowheads="1"/>
          </p:cNvSpPr>
          <p:nvPr>
            <p:ph type="body" idx="1"/>
          </p:nvPr>
        </p:nvSpPr>
        <p:spPr>
          <a:xfrm>
            <a:off x="152400" y="2743200"/>
            <a:ext cx="8915400" cy="4019550"/>
          </a:xfrm>
          <a:noFill/>
        </p:spPr>
        <p:txBody>
          <a:bodyPr/>
          <a:lstStyle/>
          <a:p>
            <a:pPr>
              <a:lnSpc>
                <a:spcPct val="90000"/>
              </a:lnSpc>
              <a:buFont typeface="Monotype Sorts" pitchFamily="2" charset="2"/>
              <a:buNone/>
            </a:pPr>
            <a:r>
              <a:rPr lang="en-US" sz="2600" dirty="0" smtClean="0">
                <a:latin typeface="Courier New" pitchFamily="49" charset="0"/>
              </a:rPr>
              <a:t>// Hello.java: Hello program</a:t>
            </a:r>
          </a:p>
          <a:p>
            <a:pPr>
              <a:lnSpc>
                <a:spcPct val="90000"/>
              </a:lnSpc>
              <a:buFont typeface="Monotype Sorts" pitchFamily="2" charset="2"/>
              <a:buNone/>
            </a:pPr>
            <a:r>
              <a:rPr lang="en-US" sz="2600" dirty="0" smtClean="0">
                <a:latin typeface="Courier New" pitchFamily="49" charset="0"/>
              </a:rPr>
              <a:t>class Hello</a:t>
            </a:r>
          </a:p>
          <a:p>
            <a:pPr>
              <a:lnSpc>
                <a:spcPct val="90000"/>
              </a:lnSpc>
              <a:buFont typeface="Monotype Sorts" pitchFamily="2" charset="2"/>
              <a:buNone/>
            </a:pPr>
            <a:r>
              <a:rPr lang="en-US" sz="2600" dirty="0" smtClean="0">
                <a:latin typeface="Courier New" pitchFamily="49" charset="0"/>
              </a:rPr>
              <a:t>{</a:t>
            </a:r>
          </a:p>
          <a:p>
            <a:pPr>
              <a:lnSpc>
                <a:spcPct val="90000"/>
              </a:lnSpc>
              <a:buFont typeface="Monotype Sorts" pitchFamily="2" charset="2"/>
              <a:buNone/>
            </a:pPr>
            <a:r>
              <a:rPr lang="en-US" sz="2600" dirty="0" smtClean="0">
                <a:latin typeface="Courier New" pitchFamily="49" charset="0"/>
              </a:rPr>
              <a:t>   public static void main(String </a:t>
            </a:r>
            <a:r>
              <a:rPr lang="en-US" sz="2600" dirty="0" err="1" smtClean="0">
                <a:latin typeface="Courier New" pitchFamily="49" charset="0"/>
              </a:rPr>
              <a:t>args</a:t>
            </a:r>
            <a:r>
              <a:rPr lang="en-US" sz="2600" dirty="0" smtClean="0">
                <a:latin typeface="Courier New" pitchFamily="49" charset="0"/>
              </a:rPr>
              <a:t>[])</a:t>
            </a:r>
          </a:p>
          <a:p>
            <a:pPr>
              <a:lnSpc>
                <a:spcPct val="90000"/>
              </a:lnSpc>
              <a:buFont typeface="Monotype Sorts" pitchFamily="2" charset="2"/>
              <a:buNone/>
            </a:pPr>
            <a:r>
              <a:rPr lang="en-US" sz="2600" dirty="0" smtClean="0">
                <a:latin typeface="Courier New" pitchFamily="49" charset="0"/>
              </a:rPr>
              <a:t>   {</a:t>
            </a:r>
          </a:p>
          <a:p>
            <a:pPr>
              <a:lnSpc>
                <a:spcPct val="90000"/>
              </a:lnSpc>
              <a:buFont typeface="Monotype Sorts" pitchFamily="2" charset="2"/>
              <a:buNone/>
            </a:pPr>
            <a:r>
              <a:rPr lang="en-US" sz="2600" dirty="0" smtClean="0">
                <a:latin typeface="Courier New" pitchFamily="49" charset="0"/>
              </a:rPr>
              <a:t>     </a:t>
            </a:r>
            <a:r>
              <a:rPr lang="en-US" sz="2600" dirty="0" err="1" smtClean="0">
                <a:latin typeface="Courier New" pitchFamily="49" charset="0"/>
              </a:rPr>
              <a:t>System.out.println</a:t>
            </a:r>
            <a:r>
              <a:rPr lang="en-US" sz="2600" dirty="0" smtClean="0">
                <a:latin typeface="Courier New" pitchFamily="49" charset="0"/>
              </a:rPr>
              <a:t>(“Hello World”); </a:t>
            </a:r>
          </a:p>
          <a:p>
            <a:pPr>
              <a:lnSpc>
                <a:spcPct val="90000"/>
              </a:lnSpc>
              <a:buFont typeface="Monotype Sorts" pitchFamily="2" charset="2"/>
              <a:buNone/>
            </a:pPr>
            <a:r>
              <a:rPr lang="en-US" sz="2600" dirty="0" smtClean="0">
                <a:latin typeface="Courier New" pitchFamily="49" charset="0"/>
              </a:rPr>
              <a:t>   }</a:t>
            </a:r>
          </a:p>
          <a:p>
            <a:pPr>
              <a:lnSpc>
                <a:spcPct val="90000"/>
              </a:lnSpc>
              <a:buFont typeface="Monotype Sorts" pitchFamily="2" charset="2"/>
              <a:buNone/>
            </a:pPr>
            <a:r>
              <a:rPr lang="en-US" sz="2600" dirty="0" smtClean="0">
                <a:latin typeface="Courier New" pitchFamily="49" charset="0"/>
              </a:rPr>
              <a:t>}</a:t>
            </a:r>
          </a:p>
        </p:txBody>
      </p:sp>
      <p:graphicFrame>
        <p:nvGraphicFramePr>
          <p:cNvPr id="10242" name="Object 4">
            <a:hlinkClick r:id="" action="ppaction://ole?verb=0"/>
          </p:cNvPr>
          <p:cNvGraphicFramePr>
            <a:graphicFrameLocks/>
          </p:cNvGraphicFramePr>
          <p:nvPr/>
        </p:nvGraphicFramePr>
        <p:xfrm>
          <a:off x="5562600" y="0"/>
          <a:ext cx="3305175" cy="2811462"/>
        </p:xfrm>
        <a:graphic>
          <a:graphicData uri="http://schemas.openxmlformats.org/presentationml/2006/ole">
            <mc:AlternateContent xmlns:mc="http://schemas.openxmlformats.org/markup-compatibility/2006">
              <mc:Choice xmlns:v="urn:schemas-microsoft-com:vml" Requires="v">
                <p:oleObj spid="_x0000_s453635" name="Clip" r:id="rId4" imgW="3303360" imgH="2809800" progId="">
                  <p:embed/>
                </p:oleObj>
              </mc:Choice>
              <mc:Fallback>
                <p:oleObj name="Clip" r:id="rId4" imgW="3303360" imgH="2809800" progId="">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0"/>
                        <a:ext cx="3305175" cy="281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5867400" cy="838200"/>
          </a:xfrm>
        </p:spPr>
        <p:txBody>
          <a:bodyPr>
            <a:normAutofit/>
          </a:bodyPr>
          <a:lstStyle/>
          <a:p>
            <a:pPr algn="ctr"/>
            <a:r>
              <a:rPr lang="en-US" dirty="0" smtClean="0"/>
              <a:t>             History</a:t>
            </a:r>
            <a:endParaRPr lang="en-US" dirty="0"/>
          </a:p>
        </p:txBody>
      </p:sp>
      <p:sp>
        <p:nvSpPr>
          <p:cNvPr id="3" name="Content Placeholder 2"/>
          <p:cNvSpPr>
            <a:spLocks noGrp="1"/>
          </p:cNvSpPr>
          <p:nvPr>
            <p:ph idx="1"/>
          </p:nvPr>
        </p:nvSpPr>
        <p:spPr>
          <a:xfrm>
            <a:off x="457200" y="1447800"/>
            <a:ext cx="8229600" cy="4770120"/>
          </a:xfrm>
        </p:spPr>
        <p:txBody>
          <a:bodyPr>
            <a:normAutofit/>
          </a:bodyPr>
          <a:lstStyle/>
          <a:p>
            <a:pPr>
              <a:lnSpc>
                <a:spcPct val="90000"/>
              </a:lnSpc>
              <a:buNone/>
            </a:pPr>
            <a:r>
              <a:rPr lang="en-US" sz="2800" dirty="0" smtClean="0">
                <a:solidFill>
                  <a:schemeClr val="tx1">
                    <a:lumMod val="95000"/>
                    <a:lumOff val="5000"/>
                  </a:schemeClr>
                </a:solidFill>
              </a:rPr>
              <a:t>James </a:t>
            </a:r>
            <a:r>
              <a:rPr lang="en-US" sz="2800" dirty="0" err="1" smtClean="0">
                <a:solidFill>
                  <a:schemeClr val="tx1">
                    <a:lumMod val="95000"/>
                    <a:lumOff val="5000"/>
                  </a:schemeClr>
                </a:solidFill>
              </a:rPr>
              <a:t>Goslin</a:t>
            </a:r>
            <a:r>
              <a:rPr lang="en-US" sz="2800" dirty="0" smtClean="0">
                <a:solidFill>
                  <a:schemeClr val="tx1">
                    <a:lumMod val="95000"/>
                    <a:lumOff val="5000"/>
                  </a:schemeClr>
                </a:solidFill>
              </a:rPr>
              <a:t> , Mike Sheridan, and Patrick </a:t>
            </a:r>
            <a:r>
              <a:rPr lang="en-US" sz="2800" dirty="0" err="1" smtClean="0">
                <a:solidFill>
                  <a:schemeClr val="tx1">
                    <a:lumMod val="95000"/>
                    <a:lumOff val="5000"/>
                  </a:schemeClr>
                </a:solidFill>
              </a:rPr>
              <a:t>Naughton</a:t>
            </a:r>
            <a:r>
              <a:rPr lang="en-US" sz="2800" dirty="0" smtClean="0">
                <a:solidFill>
                  <a:schemeClr val="tx1">
                    <a:lumMod val="95000"/>
                    <a:lumOff val="5000"/>
                  </a:schemeClr>
                </a:solidFill>
              </a:rPr>
              <a:t> initiated the Java language project in June 1991.Java was originally designed for interactive television, but it was too advanced for the digital cable television industry at the time . The language was initially called </a:t>
            </a:r>
            <a:r>
              <a:rPr lang="en-US" sz="2800" b="1" i="1" dirty="0" smtClean="0">
                <a:solidFill>
                  <a:schemeClr val="tx1">
                    <a:lumMod val="95000"/>
                    <a:lumOff val="5000"/>
                  </a:schemeClr>
                </a:solidFill>
              </a:rPr>
              <a:t>Oak</a:t>
            </a:r>
            <a:r>
              <a:rPr lang="en-US" sz="2800" dirty="0" smtClean="0">
                <a:solidFill>
                  <a:schemeClr val="tx1">
                    <a:lumMod val="95000"/>
                    <a:lumOff val="5000"/>
                  </a:schemeClr>
                </a:solidFill>
              </a:rPr>
              <a:t> after an oak tree that stood outside Gosling's office; it went by the name </a:t>
            </a:r>
            <a:r>
              <a:rPr lang="en-US" sz="2800" b="1" i="1" dirty="0" smtClean="0">
                <a:solidFill>
                  <a:schemeClr val="tx1">
                    <a:lumMod val="95000"/>
                    <a:lumOff val="5000"/>
                  </a:schemeClr>
                </a:solidFill>
              </a:rPr>
              <a:t>Green</a:t>
            </a:r>
            <a:r>
              <a:rPr lang="en-US" sz="2800" dirty="0" smtClean="0">
                <a:solidFill>
                  <a:schemeClr val="tx1">
                    <a:lumMod val="95000"/>
                    <a:lumOff val="5000"/>
                  </a:schemeClr>
                </a:solidFill>
              </a:rPr>
              <a:t> later, and was later renamed </a:t>
            </a:r>
            <a:r>
              <a:rPr lang="en-US" sz="2800" b="1" i="1" dirty="0" smtClean="0">
                <a:solidFill>
                  <a:schemeClr val="tx1">
                    <a:lumMod val="95000"/>
                    <a:lumOff val="5000"/>
                  </a:schemeClr>
                </a:solidFill>
              </a:rPr>
              <a:t>Java</a:t>
            </a:r>
            <a:r>
              <a:rPr lang="en-US" sz="2800" dirty="0" smtClean="0">
                <a:solidFill>
                  <a:schemeClr val="tx1">
                    <a:lumMod val="95000"/>
                    <a:lumOff val="5000"/>
                  </a:schemeClr>
                </a:solidFill>
              </a:rPr>
              <a:t>, from Java coffee , said to be consumed in large quantities by the language‘s.</a:t>
            </a:r>
          </a:p>
          <a:p>
            <a:pPr>
              <a:lnSpc>
                <a:spcPct val="90000"/>
              </a:lnSpc>
              <a:buNone/>
            </a:pPr>
            <a:endParaRPr lang="en-US"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85800" y="609600"/>
            <a:ext cx="7772400" cy="1143000"/>
          </a:xfrm>
        </p:spPr>
        <p:txBody>
          <a:bodyPr>
            <a:normAutofit fontScale="90000"/>
          </a:bodyPr>
          <a:lstStyle/>
          <a:p>
            <a:r>
              <a:rPr lang="en-US" sz="5400" b="1" dirty="0"/>
              <a:t>Compiling/Running Java Programs</a:t>
            </a:r>
          </a:p>
        </p:txBody>
      </p:sp>
      <p:sp>
        <p:nvSpPr>
          <p:cNvPr id="70659" name="Rectangle 3"/>
          <p:cNvSpPr>
            <a:spLocks noGrp="1" noChangeArrowheads="1"/>
          </p:cNvSpPr>
          <p:nvPr>
            <p:ph type="body" idx="1"/>
          </p:nvPr>
        </p:nvSpPr>
        <p:spPr>
          <a:xfrm>
            <a:off x="304800" y="2514600"/>
            <a:ext cx="8610600" cy="2438400"/>
          </a:xfrm>
        </p:spPr>
        <p:txBody>
          <a:bodyPr/>
          <a:lstStyle/>
          <a:p>
            <a:r>
              <a:rPr lang="en-US" dirty="0"/>
              <a:t>To compile your program, use command:			</a:t>
            </a:r>
            <a:r>
              <a:rPr lang="en-US" b="1" dirty="0">
                <a:solidFill>
                  <a:schemeClr val="tx2"/>
                </a:solidFill>
                <a:latin typeface="Courier New" pitchFamily="49" charset="0"/>
              </a:rPr>
              <a:t>c:\&gt; </a:t>
            </a:r>
            <a:r>
              <a:rPr lang="en-US" b="1" dirty="0" err="1">
                <a:solidFill>
                  <a:schemeClr val="tx2"/>
                </a:solidFill>
                <a:latin typeface="Courier New" pitchFamily="49" charset="0"/>
              </a:rPr>
              <a:t>javac</a:t>
            </a:r>
            <a:r>
              <a:rPr lang="en-US" b="1" dirty="0">
                <a:solidFill>
                  <a:schemeClr val="tx2"/>
                </a:solidFill>
                <a:latin typeface="Courier New" pitchFamily="49" charset="0"/>
              </a:rPr>
              <a:t> </a:t>
            </a:r>
            <a:r>
              <a:rPr lang="en-US" b="1" dirty="0" smtClean="0">
                <a:solidFill>
                  <a:schemeClr val="tx2"/>
                </a:solidFill>
                <a:latin typeface="Courier New" pitchFamily="49" charset="0"/>
              </a:rPr>
              <a:t>Hello.java</a:t>
            </a:r>
            <a:endParaRPr lang="en-US" b="1" dirty="0">
              <a:solidFill>
                <a:schemeClr val="tx2"/>
              </a:solidFill>
              <a:latin typeface="Courier New" pitchFamily="49" charset="0"/>
            </a:endParaRPr>
          </a:p>
          <a:p>
            <a:r>
              <a:rPr lang="en-US" dirty="0"/>
              <a:t>To run your program, use command:				</a:t>
            </a:r>
            <a:r>
              <a:rPr lang="en-US" b="1" dirty="0">
                <a:solidFill>
                  <a:schemeClr val="tx2"/>
                </a:solidFill>
                <a:latin typeface="Courier New" pitchFamily="49" charset="0"/>
              </a:rPr>
              <a:t>c:\&gt; java </a:t>
            </a:r>
            <a:r>
              <a:rPr lang="en-US" b="1" dirty="0" smtClean="0">
                <a:solidFill>
                  <a:schemeClr val="tx2"/>
                </a:solidFill>
                <a:latin typeface="Courier New" pitchFamily="49" charset="0"/>
              </a:rPr>
              <a:t>Hello</a:t>
            </a:r>
            <a:endParaRPr lang="en-US" b="1" dirty="0">
              <a:solidFill>
                <a:schemeClr val="tx2"/>
              </a:solidFill>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additive="base">
                                        <p:cTn id="7" dur="500" fill="hold"/>
                                        <p:tgtEl>
                                          <p:spTgt spid="70658"/>
                                        </p:tgtEl>
                                        <p:attrNameLst>
                                          <p:attrName>ppt_x</p:attrName>
                                        </p:attrNameLst>
                                      </p:cBhvr>
                                      <p:tavLst>
                                        <p:tav tm="0">
                                          <p:val>
                                            <p:strVal val="0-#ppt_w/2"/>
                                          </p:val>
                                        </p:tav>
                                        <p:tav tm="100000">
                                          <p:val>
                                            <p:strVal val="#ppt_x"/>
                                          </p:val>
                                        </p:tav>
                                      </p:tavLst>
                                    </p:anim>
                                    <p:anim calcmode="lin" valueType="num">
                                      <p:cBhvr additive="base">
                                        <p:cTn id="8" dur="500" fill="hold"/>
                                        <p:tgtEl>
                                          <p:spTgt spid="706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0659">
                                            <p:txEl>
                                              <p:pRg st="0" end="0"/>
                                            </p:txEl>
                                          </p:spTgt>
                                        </p:tgtEl>
                                        <p:attrNameLst>
                                          <p:attrName>style.visibility</p:attrName>
                                        </p:attrNameLst>
                                      </p:cBhvr>
                                      <p:to>
                                        <p:strVal val="visible"/>
                                      </p:to>
                                    </p:set>
                                    <p:anim calcmode="lin" valueType="num">
                                      <p:cBhvr additive="base">
                                        <p:cTn id="13" dur="500" fill="hold"/>
                                        <p:tgtEl>
                                          <p:spTgt spid="7065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06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0659">
                                            <p:txEl>
                                              <p:pRg st="1" end="1"/>
                                            </p:txEl>
                                          </p:spTgt>
                                        </p:tgtEl>
                                        <p:attrNameLst>
                                          <p:attrName>style.visibility</p:attrName>
                                        </p:attrNameLst>
                                      </p:cBhvr>
                                      <p:to>
                                        <p:strVal val="visible"/>
                                      </p:to>
                                    </p:set>
                                    <p:anim calcmode="lin" valueType="num">
                                      <p:cBhvr additive="base">
                                        <p:cTn id="19" dur="500" fill="hold"/>
                                        <p:tgtEl>
                                          <p:spTgt spid="7065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065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autoUpdateAnimBg="0"/>
      <p:bldP spid="70659"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89888"/>
          </a:xfrm>
        </p:spPr>
        <p:txBody>
          <a:bodyPr>
            <a:normAutofit fontScale="90000"/>
          </a:bodyPr>
          <a:lstStyle/>
          <a:p>
            <a:pPr algn="ctr"/>
            <a:r>
              <a:rPr lang="en-US" sz="5400" dirty="0" smtClean="0"/>
              <a:t/>
            </a:r>
            <a:br>
              <a:rPr lang="en-US" sz="5400" dirty="0" smtClean="0"/>
            </a:br>
            <a:r>
              <a:rPr lang="en-US" sz="5400" dirty="0" smtClean="0"/>
              <a:t> In Java we have two Types Of Values</a:t>
            </a:r>
            <a:endParaRPr lang="en-US" dirty="0"/>
          </a:p>
        </p:txBody>
      </p:sp>
      <p:cxnSp>
        <p:nvCxnSpPr>
          <p:cNvPr id="5" name="Straight Arrow Connector 4"/>
          <p:cNvCxnSpPr/>
          <p:nvPr/>
        </p:nvCxnSpPr>
        <p:spPr>
          <a:xfrm rot="10800000" flipV="1">
            <a:off x="2667000" y="2057400"/>
            <a:ext cx="1676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343400" y="2057400"/>
            <a:ext cx="19050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914400" y="3733800"/>
            <a:ext cx="3048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Primitive Type </a:t>
            </a:r>
            <a:endParaRPr lang="en-US" dirty="0"/>
          </a:p>
        </p:txBody>
      </p:sp>
      <p:sp>
        <p:nvSpPr>
          <p:cNvPr id="16" name="Rectangle 15"/>
          <p:cNvSpPr/>
          <p:nvPr/>
        </p:nvSpPr>
        <p:spPr>
          <a:xfrm>
            <a:off x="4876800" y="3733800"/>
            <a:ext cx="3048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Reference  Type</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09600" y="0"/>
            <a:ext cx="7772400" cy="1143000"/>
          </a:xfrm>
        </p:spPr>
        <p:txBody>
          <a:bodyPr/>
          <a:lstStyle/>
          <a:p>
            <a:r>
              <a:rPr lang="en-US" sz="5400" b="1"/>
              <a:t>Primitives Data types</a:t>
            </a:r>
          </a:p>
        </p:txBody>
      </p:sp>
      <p:graphicFrame>
        <p:nvGraphicFramePr>
          <p:cNvPr id="75779" name="Group 3"/>
          <p:cNvGraphicFramePr>
            <a:graphicFrameLocks noGrp="1"/>
          </p:cNvGraphicFramePr>
          <p:nvPr>
            <p:ph type="tbl" idx="1"/>
          </p:nvPr>
        </p:nvGraphicFramePr>
        <p:xfrm>
          <a:off x="228600" y="1295400"/>
          <a:ext cx="8610600" cy="5273040"/>
        </p:xfrm>
        <a:graphic>
          <a:graphicData uri="http://schemas.openxmlformats.org/drawingml/2006/table">
            <a:tbl>
              <a:tblPr/>
              <a:tblGrid>
                <a:gridCol w="1447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5334000">
                  <a:extLst>
                    <a:ext uri="{9D8B030D-6E8A-4147-A177-3AD203B41FA5}">
                      <a16:colId xmlns:a16="http://schemas.microsoft.com/office/drawing/2014/main" val="20002"/>
                    </a:ext>
                  </a:extLst>
                </a:gridCol>
              </a:tblGrid>
              <a:tr h="388938">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rPr>
                        <a:t>Type</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rPr>
                        <a:t>Size in bits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accent2"/>
                          </a:solidFill>
                          <a:effectLst>
                            <a:outerShdw blurRad="38100" dist="38100" dir="2700000" algn="tl">
                              <a:srgbClr val="000000"/>
                            </a:outerShdw>
                          </a:effectLst>
                          <a:latin typeface="Times New Roman" pitchFamily="18" charset="0"/>
                        </a:rPr>
                        <a:t>Values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2913">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rgbClr val="FF3300"/>
                          </a:solidFill>
                          <a:effectLst>
                            <a:outerShdw blurRad="38100" dist="38100" dir="2700000" algn="tl">
                              <a:srgbClr val="000000"/>
                            </a:outerShdw>
                          </a:effectLst>
                          <a:latin typeface="Times New Roman" pitchFamily="18" charset="0"/>
                        </a:rPr>
                        <a:t>boolean</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true or false</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132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rgbClr val="FF3300"/>
                          </a:solidFill>
                          <a:effectLst>
                            <a:outerShdw blurRad="38100" dist="38100" dir="2700000" algn="tl">
                              <a:srgbClr val="000000"/>
                            </a:outerShdw>
                          </a:effectLst>
                          <a:latin typeface="Times New Roman" pitchFamily="18" charset="0"/>
                        </a:rPr>
                        <a:t>char</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\u0000 - \uFFFF</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2913">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rgbClr val="FF3300"/>
                          </a:solidFill>
                          <a:effectLst>
                            <a:outerShdw blurRad="38100" dist="38100" dir="2700000" algn="tl">
                              <a:srgbClr val="000000"/>
                            </a:outerShdw>
                          </a:effectLst>
                          <a:latin typeface="Times New Roman" pitchFamily="18" charset="0"/>
                        </a:rPr>
                        <a:t>byte</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-128 - 127</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2913">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rgbClr val="FF3300"/>
                          </a:solidFill>
                          <a:effectLst>
                            <a:outerShdw blurRad="38100" dist="38100" dir="2700000" algn="tl">
                              <a:srgbClr val="000000"/>
                            </a:outerShdw>
                          </a:effectLst>
                          <a:latin typeface="Times New Roman" pitchFamily="18" charset="0"/>
                        </a:rPr>
                        <a:t>short</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-32,768 – 32,767</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2913">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rgbClr val="FF3300"/>
                          </a:solidFill>
                          <a:effectLst>
                            <a:outerShdw blurRad="38100" dist="38100" dir="2700000" algn="tl">
                              <a:srgbClr val="000000"/>
                            </a:outerShdw>
                          </a:effectLst>
                          <a:latin typeface="Times New Roman" pitchFamily="18" charset="0"/>
                        </a:rPr>
                        <a:t>int</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-2,147,483,648 -  +2,147,483,647 </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rgbClr val="FF3300"/>
                          </a:solidFill>
                          <a:effectLst>
                            <a:outerShdw blurRad="38100" dist="38100" dir="2700000" algn="tl">
                              <a:srgbClr val="000000"/>
                            </a:outerShdw>
                          </a:effectLst>
                          <a:latin typeface="Times New Roman" pitchFamily="18" charset="0"/>
                        </a:rPr>
                        <a:t>long</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-9,223,372,036,854,775,808 - +9,223,372,036,854,775,807</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2913">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rgbClr val="FF3300"/>
                          </a:solidFill>
                          <a:effectLst>
                            <a:outerShdw blurRad="38100" dist="38100" dir="2700000" algn="tl">
                              <a:srgbClr val="000000"/>
                            </a:outerShdw>
                          </a:effectLst>
                          <a:latin typeface="Times New Roman" pitchFamily="18" charset="0"/>
                        </a:rPr>
                        <a:t>float</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-3.40292347E+38 - -+3.40292347E+38 </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rgbClr val="FF3300"/>
                          </a:solidFill>
                          <a:effectLst>
                            <a:outerShdw blurRad="38100" dist="38100" dir="2700000" algn="tl">
                              <a:srgbClr val="000000"/>
                            </a:outerShdw>
                          </a:effectLst>
                          <a:latin typeface="Times New Roman" pitchFamily="18" charset="0"/>
                        </a:rPr>
                        <a:t>double</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-1.79769313486231570E+308 to -+1.79769313486231570E+308 </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778"/>
                                        </p:tgtEl>
                                        <p:attrNameLst>
                                          <p:attrName>style.visibility</p:attrName>
                                        </p:attrNameLst>
                                      </p:cBhvr>
                                      <p:to>
                                        <p:strVal val="visible"/>
                                      </p:to>
                                    </p:set>
                                    <p:anim calcmode="lin" valueType="num">
                                      <p:cBhvr additive="base">
                                        <p:cTn id="7" dur="500" fill="hold"/>
                                        <p:tgtEl>
                                          <p:spTgt spid="75778"/>
                                        </p:tgtEl>
                                        <p:attrNameLst>
                                          <p:attrName>ppt_x</p:attrName>
                                        </p:attrNameLst>
                                      </p:cBhvr>
                                      <p:tavLst>
                                        <p:tav tm="0">
                                          <p:val>
                                            <p:strVal val="0-#ppt_w/2"/>
                                          </p:val>
                                        </p:tav>
                                        <p:tav tm="100000">
                                          <p:val>
                                            <p:strVal val="#ppt_x"/>
                                          </p:val>
                                        </p:tav>
                                      </p:tavLst>
                                    </p:anim>
                                    <p:anim calcmode="lin" valueType="num">
                                      <p:cBhvr additive="base">
                                        <p:cTn id="8" dur="500" fill="hold"/>
                                        <p:tgtEl>
                                          <p:spTgt spid="7577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5779"/>
                                        </p:tgtEl>
                                        <p:attrNameLst>
                                          <p:attrName>style.visibility</p:attrName>
                                        </p:attrNameLst>
                                      </p:cBhvr>
                                      <p:to>
                                        <p:strVal val="visible"/>
                                      </p:to>
                                    </p:set>
                                    <p:anim calcmode="lin" valueType="num">
                                      <p:cBhvr additive="base">
                                        <p:cTn id="13" dur="500" fill="hold"/>
                                        <p:tgtEl>
                                          <p:spTgt spid="75779"/>
                                        </p:tgtEl>
                                        <p:attrNameLst>
                                          <p:attrName>ppt_x</p:attrName>
                                        </p:attrNameLst>
                                      </p:cBhvr>
                                      <p:tavLst>
                                        <p:tav tm="0">
                                          <p:val>
                                            <p:strVal val="0-#ppt_w/2"/>
                                          </p:val>
                                        </p:tav>
                                        <p:tav tm="100000">
                                          <p:val>
                                            <p:strVal val="#ppt_x"/>
                                          </p:val>
                                        </p:tav>
                                      </p:tavLst>
                                    </p:anim>
                                    <p:anim calcmode="lin" valueType="num">
                                      <p:cBhvr additive="base">
                                        <p:cTn id="14" dur="500" fill="hold"/>
                                        <p:tgtEl>
                                          <p:spTgt spid="757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Primitive Types and Variables</a:t>
            </a:r>
            <a:endParaRPr lang="en-US" dirty="0"/>
          </a:p>
        </p:txBody>
      </p:sp>
      <p:sp>
        <p:nvSpPr>
          <p:cNvPr id="3" name="Content Placeholder 2"/>
          <p:cNvSpPr>
            <a:spLocks noGrp="1"/>
          </p:cNvSpPr>
          <p:nvPr>
            <p:ph idx="1"/>
          </p:nvPr>
        </p:nvSpPr>
        <p:spPr/>
        <p:txBody>
          <a:bodyPr/>
          <a:lstStyle/>
          <a:p>
            <a:r>
              <a:rPr lang="en-GB" sz="2400" dirty="0" err="1" smtClean="0"/>
              <a:t>boolean</a:t>
            </a:r>
            <a:r>
              <a:rPr lang="en-GB" sz="2400" dirty="0" smtClean="0"/>
              <a:t>, char, byte, short, </a:t>
            </a:r>
            <a:r>
              <a:rPr lang="en-GB" sz="2400" dirty="0" err="1" smtClean="0"/>
              <a:t>int</a:t>
            </a:r>
            <a:r>
              <a:rPr lang="en-GB" sz="2400" dirty="0" smtClean="0"/>
              <a:t>, long, float, double etc.</a:t>
            </a:r>
          </a:p>
          <a:p>
            <a:r>
              <a:rPr lang="en-GB" sz="2400" dirty="0" smtClean="0"/>
              <a:t>These basic (or primitive) types are the only types that are not objects (due to performance issues).</a:t>
            </a:r>
          </a:p>
          <a:p>
            <a:r>
              <a:rPr lang="en-GB" sz="2400" dirty="0" smtClean="0"/>
              <a:t>This means that you don’t use the new operator to create a primitive variable.</a:t>
            </a:r>
          </a:p>
          <a:p>
            <a:r>
              <a:rPr lang="en-GB" sz="2400" dirty="0" smtClean="0"/>
              <a:t>Declaring primitive variables:</a:t>
            </a:r>
          </a:p>
          <a:p>
            <a:pPr lvl="2">
              <a:buFontTx/>
              <a:buNone/>
            </a:pPr>
            <a:r>
              <a:rPr lang="en-GB" sz="2000" dirty="0" smtClean="0">
                <a:solidFill>
                  <a:srgbClr val="C00000"/>
                </a:solidFill>
              </a:rPr>
              <a:t>float </a:t>
            </a:r>
            <a:r>
              <a:rPr lang="en-GB" sz="2000" dirty="0" err="1" smtClean="0">
                <a:solidFill>
                  <a:srgbClr val="C00000"/>
                </a:solidFill>
              </a:rPr>
              <a:t>initVal</a:t>
            </a:r>
            <a:r>
              <a:rPr lang="en-GB" sz="2000" dirty="0" smtClean="0">
                <a:solidFill>
                  <a:srgbClr val="C00000"/>
                </a:solidFill>
              </a:rPr>
              <a:t>;</a:t>
            </a:r>
          </a:p>
          <a:p>
            <a:pPr lvl="2">
              <a:buFontTx/>
              <a:buNone/>
            </a:pPr>
            <a:r>
              <a:rPr lang="en-GB" sz="2000" dirty="0" err="1" smtClean="0">
                <a:solidFill>
                  <a:srgbClr val="C00000"/>
                </a:solidFill>
              </a:rPr>
              <a:t>int</a:t>
            </a:r>
            <a:r>
              <a:rPr lang="en-GB" sz="2000" dirty="0" smtClean="0">
                <a:solidFill>
                  <a:srgbClr val="C00000"/>
                </a:solidFill>
              </a:rPr>
              <a:t> </a:t>
            </a:r>
            <a:r>
              <a:rPr lang="en-GB" sz="2000" dirty="0" err="1" smtClean="0">
                <a:solidFill>
                  <a:srgbClr val="C00000"/>
                </a:solidFill>
              </a:rPr>
              <a:t>retVal</a:t>
            </a:r>
            <a:r>
              <a:rPr lang="en-GB" sz="2000" dirty="0" smtClean="0">
                <a:solidFill>
                  <a:srgbClr val="C00000"/>
                </a:solidFill>
              </a:rPr>
              <a:t>, index = 2;</a:t>
            </a:r>
          </a:p>
          <a:p>
            <a:pPr lvl="2">
              <a:buFontTx/>
              <a:buNone/>
            </a:pPr>
            <a:r>
              <a:rPr lang="en-GB" sz="2000" dirty="0" smtClean="0">
                <a:solidFill>
                  <a:srgbClr val="C00000"/>
                </a:solidFill>
              </a:rPr>
              <a:t>double gamma = 1.2, brightness</a:t>
            </a:r>
          </a:p>
          <a:p>
            <a:pPr lvl="2">
              <a:buFontTx/>
              <a:buNone/>
            </a:pPr>
            <a:r>
              <a:rPr lang="en-GB" sz="2000" dirty="0" err="1" smtClean="0">
                <a:solidFill>
                  <a:srgbClr val="C00000"/>
                </a:solidFill>
              </a:rPr>
              <a:t>boolean</a:t>
            </a:r>
            <a:r>
              <a:rPr lang="en-GB" sz="2000" dirty="0" smtClean="0">
                <a:solidFill>
                  <a:srgbClr val="C00000"/>
                </a:solidFill>
              </a:rPr>
              <a:t> </a:t>
            </a:r>
            <a:r>
              <a:rPr lang="en-GB" sz="2000" dirty="0" err="1" smtClean="0">
                <a:solidFill>
                  <a:srgbClr val="C00000"/>
                </a:solidFill>
              </a:rPr>
              <a:t>valueOk</a:t>
            </a:r>
            <a:r>
              <a:rPr lang="en-GB" sz="2000" dirty="0" smtClean="0">
                <a:solidFill>
                  <a:srgbClr val="C00000"/>
                </a:solidFill>
              </a:rPr>
              <a:t> = false;</a:t>
            </a:r>
            <a:endParaRPr lang="en-GB" sz="1800" dirty="0" smtClean="0">
              <a:solidFill>
                <a:srgbClr val="C00000"/>
              </a:solidFill>
            </a:endParaRP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Initialisation</a:t>
            </a:r>
            <a:endParaRPr lang="en-US" dirty="0"/>
          </a:p>
        </p:txBody>
      </p:sp>
      <p:sp>
        <p:nvSpPr>
          <p:cNvPr id="3" name="Content Placeholder 2"/>
          <p:cNvSpPr>
            <a:spLocks noGrp="1"/>
          </p:cNvSpPr>
          <p:nvPr>
            <p:ph idx="1"/>
          </p:nvPr>
        </p:nvSpPr>
        <p:spPr/>
        <p:txBody>
          <a:bodyPr/>
          <a:lstStyle/>
          <a:p>
            <a:r>
              <a:rPr lang="en-GB" sz="2800" dirty="0" smtClean="0"/>
              <a:t>If no value is assigned prior to use, then the compiler will give an error</a:t>
            </a:r>
          </a:p>
          <a:p>
            <a:r>
              <a:rPr lang="en-GB" sz="2800" dirty="0" smtClean="0"/>
              <a:t>Java sets primitive variables to zero or false in the case of a </a:t>
            </a:r>
            <a:r>
              <a:rPr lang="en-GB" sz="2800" dirty="0" err="1" smtClean="0"/>
              <a:t>boolean</a:t>
            </a:r>
            <a:r>
              <a:rPr lang="en-GB" sz="2800" dirty="0" smtClean="0"/>
              <a:t> variable</a:t>
            </a:r>
          </a:p>
          <a:p>
            <a:r>
              <a:rPr lang="en-GB" sz="2800" dirty="0" smtClean="0"/>
              <a:t>All object references are initially set to null</a:t>
            </a:r>
          </a:p>
          <a:p>
            <a:r>
              <a:rPr lang="en-GB" sz="2800" dirty="0" smtClean="0"/>
              <a:t>An array of anything is an object</a:t>
            </a:r>
            <a:endParaRPr lang="en-GB" sz="2800" dirty="0" smtClean="0">
              <a:latin typeface="Times New Roman" pitchFamily="18" charset="0"/>
            </a:endParaRPr>
          </a:p>
          <a:p>
            <a:pPr lvl="1"/>
            <a:r>
              <a:rPr lang="en-GB" dirty="0" smtClean="0"/>
              <a:t>Set to null on declaration</a:t>
            </a:r>
          </a:p>
          <a:p>
            <a:pPr lvl="1"/>
            <a:r>
              <a:rPr lang="en-GB" dirty="0" smtClean="0"/>
              <a:t>Elements to zero false or null on creation</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Declarations</a:t>
            </a:r>
            <a:endParaRPr lang="en-US" dirty="0"/>
          </a:p>
        </p:txBody>
      </p:sp>
      <p:sp>
        <p:nvSpPr>
          <p:cNvPr id="3" name="Content Placeholder 2"/>
          <p:cNvSpPr>
            <a:spLocks noGrp="1"/>
          </p:cNvSpPr>
          <p:nvPr>
            <p:ph idx="1"/>
          </p:nvPr>
        </p:nvSpPr>
        <p:spPr/>
        <p:txBody>
          <a:bodyPr/>
          <a:lstStyle/>
          <a:p>
            <a:pPr lvl="2">
              <a:buFontTx/>
              <a:buNone/>
            </a:pPr>
            <a:r>
              <a:rPr lang="en-GB" dirty="0" err="1" smtClean="0">
                <a:solidFill>
                  <a:srgbClr val="C00000"/>
                </a:solidFill>
              </a:rPr>
              <a:t>Int</a:t>
            </a:r>
            <a:r>
              <a:rPr lang="en-GB" dirty="0" smtClean="0">
                <a:solidFill>
                  <a:srgbClr val="C00000"/>
                </a:solidFill>
              </a:rPr>
              <a:t>  index = 1.2; 		// compiler error</a:t>
            </a:r>
          </a:p>
          <a:p>
            <a:pPr lvl="2">
              <a:buFontTx/>
              <a:buNone/>
            </a:pPr>
            <a:r>
              <a:rPr lang="en-GB" dirty="0" err="1" smtClean="0">
                <a:solidFill>
                  <a:srgbClr val="C00000"/>
                </a:solidFill>
              </a:rPr>
              <a:t>boolean</a:t>
            </a:r>
            <a:r>
              <a:rPr lang="en-GB" dirty="0" smtClean="0">
                <a:solidFill>
                  <a:srgbClr val="C00000"/>
                </a:solidFill>
              </a:rPr>
              <a:t>  </a:t>
            </a:r>
            <a:r>
              <a:rPr lang="en-GB" dirty="0" err="1" smtClean="0">
                <a:solidFill>
                  <a:srgbClr val="C00000"/>
                </a:solidFill>
              </a:rPr>
              <a:t>retOk</a:t>
            </a:r>
            <a:r>
              <a:rPr lang="en-GB" dirty="0" smtClean="0">
                <a:solidFill>
                  <a:srgbClr val="C00000"/>
                </a:solidFill>
              </a:rPr>
              <a:t> = 1;		// compiler error</a:t>
            </a:r>
          </a:p>
          <a:p>
            <a:pPr lvl="2">
              <a:buFontTx/>
              <a:buNone/>
            </a:pPr>
            <a:r>
              <a:rPr lang="en-GB" dirty="0" smtClean="0">
                <a:solidFill>
                  <a:srgbClr val="C00000"/>
                </a:solidFill>
              </a:rPr>
              <a:t>double  </a:t>
            </a:r>
            <a:r>
              <a:rPr lang="en-GB" dirty="0" err="1" smtClean="0">
                <a:solidFill>
                  <a:srgbClr val="C00000"/>
                </a:solidFill>
              </a:rPr>
              <a:t>fiveFourths</a:t>
            </a:r>
            <a:r>
              <a:rPr lang="en-GB" dirty="0" smtClean="0">
                <a:solidFill>
                  <a:srgbClr val="C00000"/>
                </a:solidFill>
              </a:rPr>
              <a:t> = 5 / 4;   // no error!</a:t>
            </a:r>
          </a:p>
          <a:p>
            <a:pPr lvl="2">
              <a:buFontTx/>
              <a:buNone/>
            </a:pPr>
            <a:r>
              <a:rPr lang="en-GB" dirty="0" smtClean="0">
                <a:solidFill>
                  <a:srgbClr val="C00000"/>
                </a:solidFill>
              </a:rPr>
              <a:t>float ratio = 5.8f;		// correct</a:t>
            </a:r>
          </a:p>
          <a:p>
            <a:pPr lvl="2">
              <a:buFontTx/>
              <a:buNone/>
            </a:pPr>
            <a:r>
              <a:rPr lang="en-GB" dirty="0" smtClean="0">
                <a:solidFill>
                  <a:srgbClr val="C00000"/>
                </a:solidFill>
              </a:rPr>
              <a:t>double </a:t>
            </a:r>
            <a:r>
              <a:rPr lang="en-GB" dirty="0" err="1" smtClean="0">
                <a:solidFill>
                  <a:srgbClr val="C00000"/>
                </a:solidFill>
              </a:rPr>
              <a:t>fiveFourths</a:t>
            </a:r>
            <a:r>
              <a:rPr lang="en-GB" dirty="0" smtClean="0">
                <a:solidFill>
                  <a:srgbClr val="C00000"/>
                </a:solidFill>
              </a:rPr>
              <a:t> = 5.0 / 4.0;	// correct</a:t>
            </a:r>
          </a:p>
          <a:p>
            <a:pPr lvl="1"/>
            <a:endParaRPr lang="en-GB" sz="1000" dirty="0" smtClean="0">
              <a:solidFill>
                <a:srgbClr val="FF9900"/>
              </a:solidFill>
            </a:endParaRPr>
          </a:p>
          <a:p>
            <a:r>
              <a:rPr lang="en-GB" sz="2400" dirty="0" smtClean="0"/>
              <a:t>1.2f is a float value accurate to 7 decimal places.</a:t>
            </a:r>
          </a:p>
          <a:p>
            <a:r>
              <a:rPr lang="en-GB" sz="2400" dirty="0" smtClean="0"/>
              <a:t>1.2 is a double value accurate to 15 decimal places.</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Assignment</a:t>
            </a:r>
            <a:endParaRPr lang="en-US" dirty="0"/>
          </a:p>
        </p:txBody>
      </p:sp>
      <p:sp>
        <p:nvSpPr>
          <p:cNvPr id="3" name="Content Placeholder 2"/>
          <p:cNvSpPr>
            <a:spLocks noGrp="1"/>
          </p:cNvSpPr>
          <p:nvPr>
            <p:ph idx="1"/>
          </p:nvPr>
        </p:nvSpPr>
        <p:spPr>
          <a:xfrm>
            <a:off x="0" y="1935480"/>
            <a:ext cx="8915400" cy="4389120"/>
          </a:xfrm>
        </p:spPr>
        <p:txBody>
          <a:bodyPr/>
          <a:lstStyle/>
          <a:p>
            <a:r>
              <a:rPr lang="en-GB" sz="2800" dirty="0" smtClean="0"/>
              <a:t>All Java assignments are right associative</a:t>
            </a:r>
          </a:p>
          <a:p>
            <a:pPr>
              <a:buFont typeface="Wingdings" pitchFamily="2" charset="2"/>
              <a:buNone/>
            </a:pPr>
            <a:r>
              <a:rPr lang="en-GB" sz="3200" dirty="0" smtClean="0">
                <a:solidFill>
                  <a:schemeClr val="hlink"/>
                </a:solidFill>
              </a:rPr>
              <a:t>	</a:t>
            </a:r>
            <a:r>
              <a:rPr lang="en-GB" sz="3200" dirty="0" err="1" smtClean="0">
                <a:solidFill>
                  <a:srgbClr val="C00000"/>
                </a:solidFill>
              </a:rPr>
              <a:t>int</a:t>
            </a:r>
            <a:r>
              <a:rPr lang="en-GB" sz="3200" dirty="0" smtClean="0">
                <a:solidFill>
                  <a:srgbClr val="C00000"/>
                </a:solidFill>
              </a:rPr>
              <a:t> a = 1, b = 2, c = 5;</a:t>
            </a:r>
          </a:p>
          <a:p>
            <a:pPr>
              <a:buFont typeface="Wingdings" pitchFamily="2" charset="2"/>
              <a:buNone/>
            </a:pPr>
            <a:r>
              <a:rPr lang="en-GB" sz="3200" dirty="0" smtClean="0">
                <a:solidFill>
                  <a:srgbClr val="C00000"/>
                </a:solidFill>
              </a:rPr>
              <a:t>	a = b = c;</a:t>
            </a:r>
          </a:p>
          <a:p>
            <a:pPr>
              <a:buFont typeface="Wingdings" pitchFamily="2" charset="2"/>
              <a:buNone/>
            </a:pPr>
            <a:r>
              <a:rPr lang="en-GB" sz="3200" dirty="0" smtClean="0">
                <a:solidFill>
                  <a:srgbClr val="C00000"/>
                </a:solidFill>
              </a:rPr>
              <a:t>   </a:t>
            </a:r>
            <a:r>
              <a:rPr lang="en-GB" sz="3200" dirty="0" err="1" smtClean="0">
                <a:solidFill>
                  <a:srgbClr val="C00000"/>
                </a:solidFill>
              </a:rPr>
              <a:t>System.out.print</a:t>
            </a:r>
            <a:r>
              <a:rPr lang="en-GB" sz="3200" dirty="0" smtClean="0">
                <a:solidFill>
                  <a:srgbClr val="C00000"/>
                </a:solidFill>
              </a:rPr>
              <a:t>(“a=“ + a + “b= “ + b + “c= “+ c);</a:t>
            </a:r>
          </a:p>
          <a:p>
            <a:endParaRPr lang="en-GB" sz="2400" dirty="0" smtClean="0">
              <a:solidFill>
                <a:srgbClr val="FF9900"/>
              </a:solidFill>
            </a:endParaRPr>
          </a:p>
          <a:p>
            <a:r>
              <a:rPr lang="en-GB" sz="2800" dirty="0" smtClean="0"/>
              <a:t>What is the value of a, b &amp; c</a:t>
            </a:r>
          </a:p>
          <a:p>
            <a:r>
              <a:rPr lang="en-GB" sz="2800" dirty="0" smtClean="0"/>
              <a:t>Done right to left: </a:t>
            </a:r>
            <a:r>
              <a:rPr lang="en-GB" sz="2800" dirty="0" smtClean="0">
                <a:solidFill>
                  <a:srgbClr val="FF9900"/>
                </a:solidFill>
              </a:rPr>
              <a:t>a = (b = c);</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Basic Mathematical Operators</a:t>
            </a:r>
            <a:endParaRPr lang="en-US" dirty="0"/>
          </a:p>
        </p:txBody>
      </p:sp>
      <p:sp>
        <p:nvSpPr>
          <p:cNvPr id="3" name="Content Placeholder 2"/>
          <p:cNvSpPr>
            <a:spLocks noGrp="1"/>
          </p:cNvSpPr>
          <p:nvPr>
            <p:ph idx="1"/>
          </p:nvPr>
        </p:nvSpPr>
        <p:spPr/>
        <p:txBody>
          <a:bodyPr/>
          <a:lstStyle/>
          <a:p>
            <a:r>
              <a:rPr lang="en-GB" sz="2800" dirty="0" smtClean="0">
                <a:solidFill>
                  <a:srgbClr val="C00000"/>
                </a:solidFill>
                <a:latin typeface="Courier New" pitchFamily="49" charset="0"/>
              </a:rPr>
              <a:t>* / % + -</a:t>
            </a:r>
            <a:r>
              <a:rPr lang="en-GB" sz="2800" dirty="0" smtClean="0"/>
              <a:t> are the mathematical operators</a:t>
            </a:r>
          </a:p>
          <a:p>
            <a:r>
              <a:rPr lang="en-GB" sz="2800" dirty="0" smtClean="0">
                <a:solidFill>
                  <a:srgbClr val="C00000"/>
                </a:solidFill>
                <a:latin typeface="Courier New" pitchFamily="49" charset="0"/>
              </a:rPr>
              <a:t>* / %</a:t>
            </a:r>
            <a:r>
              <a:rPr lang="en-GB" sz="2800" dirty="0" smtClean="0"/>
              <a:t> have a higher precedence than </a:t>
            </a:r>
            <a:r>
              <a:rPr lang="en-GB" sz="2800" dirty="0" smtClean="0">
                <a:solidFill>
                  <a:srgbClr val="C00000"/>
                </a:solidFill>
                <a:latin typeface="Courier New" pitchFamily="49" charset="0"/>
              </a:rPr>
              <a:t>+</a:t>
            </a:r>
            <a:r>
              <a:rPr lang="en-GB" sz="2800" dirty="0" smtClean="0">
                <a:solidFill>
                  <a:srgbClr val="FF9900"/>
                </a:solidFill>
              </a:rPr>
              <a:t> </a:t>
            </a:r>
            <a:r>
              <a:rPr lang="en-GB" sz="2800" dirty="0" smtClean="0"/>
              <a:t>or </a:t>
            </a:r>
            <a:r>
              <a:rPr lang="en-GB" sz="2800" dirty="0" smtClean="0">
                <a:solidFill>
                  <a:srgbClr val="C00000"/>
                </a:solidFill>
                <a:latin typeface="Courier New" pitchFamily="49" charset="0"/>
              </a:rPr>
              <a:t>-</a:t>
            </a:r>
          </a:p>
          <a:p>
            <a:pPr>
              <a:buFont typeface="Wingdings" pitchFamily="2" charset="2"/>
              <a:buNone/>
            </a:pPr>
            <a:r>
              <a:rPr lang="en-GB" sz="2400" dirty="0" smtClean="0">
                <a:solidFill>
                  <a:srgbClr val="C00000"/>
                </a:solidFill>
                <a:latin typeface="Courier New" pitchFamily="49" charset="0"/>
              </a:rPr>
              <a:t>double </a:t>
            </a:r>
            <a:r>
              <a:rPr lang="en-GB" sz="2400" dirty="0" err="1" smtClean="0">
                <a:solidFill>
                  <a:srgbClr val="C00000"/>
                </a:solidFill>
                <a:latin typeface="Courier New" pitchFamily="49" charset="0"/>
              </a:rPr>
              <a:t>myVal</a:t>
            </a:r>
            <a:r>
              <a:rPr lang="en-GB" sz="2400" dirty="0" smtClean="0">
                <a:solidFill>
                  <a:srgbClr val="C00000"/>
                </a:solidFill>
                <a:latin typeface="Courier New" pitchFamily="49" charset="0"/>
              </a:rPr>
              <a:t> = a + b % d – c * d / b;</a:t>
            </a:r>
          </a:p>
          <a:p>
            <a:r>
              <a:rPr lang="en-GB" sz="2800" dirty="0" smtClean="0"/>
              <a:t>Is the same as:</a:t>
            </a:r>
          </a:p>
          <a:p>
            <a:pPr>
              <a:buFont typeface="Wingdings" pitchFamily="2" charset="2"/>
              <a:buNone/>
            </a:pPr>
            <a:r>
              <a:rPr lang="en-GB" sz="2400" dirty="0" smtClean="0">
                <a:solidFill>
                  <a:srgbClr val="C00000"/>
                </a:solidFill>
                <a:latin typeface="Courier New" pitchFamily="49" charset="0"/>
              </a:rPr>
              <a:t>double </a:t>
            </a:r>
            <a:r>
              <a:rPr lang="en-GB" sz="2400" dirty="0" err="1" smtClean="0">
                <a:solidFill>
                  <a:srgbClr val="C00000"/>
                </a:solidFill>
                <a:latin typeface="Courier New" pitchFamily="49" charset="0"/>
              </a:rPr>
              <a:t>myVal</a:t>
            </a:r>
            <a:r>
              <a:rPr lang="en-GB" sz="2400" dirty="0" smtClean="0">
                <a:solidFill>
                  <a:srgbClr val="C00000"/>
                </a:solidFill>
                <a:latin typeface="Courier New" pitchFamily="49" charset="0"/>
              </a:rPr>
              <a:t> = (a + (b % d)) – </a:t>
            </a:r>
          </a:p>
          <a:p>
            <a:pPr>
              <a:buFont typeface="Wingdings" pitchFamily="2" charset="2"/>
              <a:buNone/>
            </a:pPr>
            <a:r>
              <a:rPr lang="en-GB" sz="2400" dirty="0" smtClean="0">
                <a:solidFill>
                  <a:srgbClr val="C00000"/>
                </a:solidFill>
                <a:latin typeface="Courier New" pitchFamily="49" charset="0"/>
              </a:rPr>
              <a:t>				  ((c * d) / b);</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Statements &amp; Blocks</a:t>
            </a:r>
            <a:endParaRPr lang="en-US" dirty="0"/>
          </a:p>
        </p:txBody>
      </p:sp>
      <p:sp>
        <p:nvSpPr>
          <p:cNvPr id="3" name="Content Placeholder 2"/>
          <p:cNvSpPr>
            <a:spLocks noGrp="1"/>
          </p:cNvSpPr>
          <p:nvPr>
            <p:ph idx="1"/>
          </p:nvPr>
        </p:nvSpPr>
        <p:spPr/>
        <p:txBody>
          <a:bodyPr>
            <a:normAutofit fontScale="92500" lnSpcReduction="10000"/>
          </a:bodyPr>
          <a:lstStyle/>
          <a:p>
            <a:r>
              <a:rPr lang="en-GB" sz="2800" dirty="0" smtClean="0"/>
              <a:t>A simple statement is a command terminated by a semi-colon:</a:t>
            </a:r>
          </a:p>
          <a:p>
            <a:pPr>
              <a:buFont typeface="Wingdings" pitchFamily="2" charset="2"/>
              <a:buNone/>
            </a:pPr>
            <a:r>
              <a:rPr lang="en-GB" sz="2800" dirty="0" smtClean="0"/>
              <a:t>	</a:t>
            </a:r>
            <a:r>
              <a:rPr lang="en-GB" sz="2800" dirty="0" smtClean="0">
                <a:solidFill>
                  <a:srgbClr val="C00000"/>
                </a:solidFill>
              </a:rPr>
              <a:t>name = “Fred”;</a:t>
            </a:r>
          </a:p>
          <a:p>
            <a:r>
              <a:rPr lang="en-GB" sz="2800" dirty="0" smtClean="0"/>
              <a:t>A block is a compound statement enclosed in curly brackets:</a:t>
            </a:r>
          </a:p>
          <a:p>
            <a:pPr>
              <a:buFont typeface="Wingdings" pitchFamily="2" charset="2"/>
              <a:buNone/>
            </a:pPr>
            <a:r>
              <a:rPr lang="en-GB" sz="2800" dirty="0" smtClean="0"/>
              <a:t>	</a:t>
            </a:r>
            <a:r>
              <a:rPr lang="en-GB" sz="2800" dirty="0" smtClean="0">
                <a:solidFill>
                  <a:srgbClr val="C00000"/>
                </a:solidFill>
              </a:rPr>
              <a:t>{</a:t>
            </a:r>
          </a:p>
          <a:p>
            <a:pPr>
              <a:buFont typeface="Wingdings" pitchFamily="2" charset="2"/>
              <a:buNone/>
            </a:pPr>
            <a:r>
              <a:rPr lang="en-GB" sz="2800" dirty="0" smtClean="0">
                <a:solidFill>
                  <a:srgbClr val="C00000"/>
                </a:solidFill>
              </a:rPr>
              <a:t>		name1 = “Fred”; </a:t>
            </a:r>
          </a:p>
          <a:p>
            <a:pPr>
              <a:buFont typeface="Wingdings" pitchFamily="2" charset="2"/>
              <a:buNone/>
            </a:pPr>
            <a:r>
              <a:rPr lang="en-GB" sz="2800" dirty="0" smtClean="0">
                <a:solidFill>
                  <a:srgbClr val="C00000"/>
                </a:solidFill>
              </a:rPr>
              <a:t>		name2 = “Bill”;</a:t>
            </a:r>
          </a:p>
          <a:p>
            <a:pPr>
              <a:buFont typeface="Wingdings" pitchFamily="2" charset="2"/>
              <a:buNone/>
            </a:pPr>
            <a:r>
              <a:rPr lang="en-GB" sz="2800" dirty="0" smtClean="0">
                <a:solidFill>
                  <a:srgbClr val="C00000"/>
                </a:solidFill>
              </a:rPr>
              <a:t>	}</a:t>
            </a:r>
          </a:p>
          <a:p>
            <a:r>
              <a:rPr lang="en-GB" sz="2800" dirty="0" smtClean="0"/>
              <a:t>Blocks may contain other blocks</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Operators</a:t>
            </a:r>
            <a:endParaRPr lang="en-US" dirty="0"/>
          </a:p>
        </p:txBody>
      </p:sp>
      <p:sp>
        <p:nvSpPr>
          <p:cNvPr id="3" name="Content Placeholder 2"/>
          <p:cNvSpPr>
            <a:spLocks noGrp="1"/>
          </p:cNvSpPr>
          <p:nvPr>
            <p:ph idx="1"/>
          </p:nvPr>
        </p:nvSpPr>
        <p:spPr/>
        <p:txBody>
          <a:bodyPr/>
          <a:lstStyle/>
          <a:p>
            <a:pPr>
              <a:buFont typeface="Wingdings" pitchFamily="2" charset="2"/>
              <a:buNone/>
            </a:pPr>
            <a:r>
              <a:rPr lang="en-GB" sz="2800" dirty="0" smtClean="0"/>
              <a:t>==	Equal (careful)</a:t>
            </a:r>
          </a:p>
          <a:p>
            <a:pPr>
              <a:buFont typeface="Wingdings" pitchFamily="2" charset="2"/>
              <a:buNone/>
            </a:pPr>
            <a:r>
              <a:rPr lang="en-GB" sz="2800" dirty="0" smtClean="0"/>
              <a:t>!=		Not equal</a:t>
            </a:r>
          </a:p>
          <a:p>
            <a:pPr>
              <a:buFont typeface="Wingdings" pitchFamily="2" charset="2"/>
              <a:buNone/>
            </a:pPr>
            <a:r>
              <a:rPr lang="en-GB" sz="2800" dirty="0" smtClean="0"/>
              <a:t>&gt;=	Greater than or equal</a:t>
            </a:r>
          </a:p>
          <a:p>
            <a:pPr>
              <a:buFont typeface="Wingdings" pitchFamily="2" charset="2"/>
              <a:buNone/>
            </a:pPr>
            <a:r>
              <a:rPr lang="en-GB" sz="2800" dirty="0" smtClean="0"/>
              <a:t>&lt;=	Less than or equal</a:t>
            </a:r>
          </a:p>
          <a:p>
            <a:pPr>
              <a:buFont typeface="Wingdings" pitchFamily="2" charset="2"/>
              <a:buNone/>
            </a:pPr>
            <a:r>
              <a:rPr lang="en-GB" sz="2800" dirty="0" smtClean="0"/>
              <a:t>&gt;		Greater than</a:t>
            </a:r>
          </a:p>
          <a:p>
            <a:pPr>
              <a:buFont typeface="Wingdings" pitchFamily="2" charset="2"/>
              <a:buNone/>
            </a:pPr>
            <a:r>
              <a:rPr lang="en-GB" sz="2800" dirty="0" smtClean="0"/>
              <a:t>&lt;		Less than</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pPr algn="ctr"/>
            <a:r>
              <a:rPr lang="en-US" b="1" dirty="0" smtClean="0">
                <a:hlinkClick r:id="rId2" tooltip="Java versions"/>
              </a:rPr>
              <a:t/>
            </a:r>
            <a:br>
              <a:rPr lang="en-US" b="1" dirty="0" smtClean="0">
                <a:hlinkClick r:id="rId2" tooltip="Java versions"/>
              </a:rPr>
            </a:br>
            <a:r>
              <a:rPr lang="en-US" b="1" dirty="0" smtClean="0">
                <a:hlinkClick r:id="rId2" tooltip="Java versions"/>
              </a:rPr>
              <a:t/>
            </a:r>
            <a:br>
              <a:rPr lang="en-US" b="1" dirty="0" smtClean="0">
                <a:hlinkClick r:id="rId2" tooltip="Java versions"/>
              </a:rPr>
            </a:br>
            <a:r>
              <a:rPr lang="en-US" b="1" dirty="0" smtClean="0">
                <a:hlinkClick r:id="rId2" tooltip="Java versions"/>
              </a:rPr>
              <a:t/>
            </a:r>
            <a:br>
              <a:rPr lang="en-US" b="1" dirty="0" smtClean="0">
                <a:hlinkClick r:id="rId2" tooltip="Java versions"/>
              </a:rPr>
            </a:br>
            <a:r>
              <a:rPr lang="en-US" b="1" dirty="0" smtClean="0">
                <a:hlinkClick r:id="rId2" tooltip="Java versions"/>
              </a:rPr>
              <a:t/>
            </a:r>
            <a:br>
              <a:rPr lang="en-US" b="1" dirty="0" smtClean="0">
                <a:hlinkClick r:id="rId2" tooltip="Java versions"/>
              </a:rPr>
            </a:br>
            <a:r>
              <a:rPr lang="en-US" b="1" dirty="0" smtClean="0">
                <a:hlinkClick r:id="rId2" tooltip="Java versions"/>
              </a:rPr>
              <a:t/>
            </a:r>
            <a:br>
              <a:rPr lang="en-US" b="1" dirty="0" smtClean="0">
                <a:hlinkClick r:id="rId2" tooltip="Java versions"/>
              </a:rPr>
            </a:br>
            <a:r>
              <a:rPr lang="en-US" b="1" dirty="0" smtClean="0">
                <a:hlinkClick r:id="rId2" tooltip="Java versions"/>
              </a:rPr>
              <a:t/>
            </a:r>
            <a:br>
              <a:rPr lang="en-US" b="1" dirty="0" smtClean="0">
                <a:hlinkClick r:id="rId2" tooltip="Java versions"/>
              </a:rPr>
            </a:br>
            <a:r>
              <a:rPr lang="en-US" b="1" dirty="0" smtClean="0">
                <a:hlinkClick r:id="rId2" tooltip="Java versions"/>
              </a:rPr>
              <a:t/>
            </a:r>
            <a:br>
              <a:rPr lang="en-US" b="1" dirty="0" smtClean="0">
                <a:hlinkClick r:id="rId2" tooltip="Java versions"/>
              </a:rPr>
            </a:br>
            <a:r>
              <a:rPr lang="en-US" b="1" dirty="0" smtClean="0">
                <a:hlinkClick r:id="rId2" tooltip="Java versions"/>
              </a:rPr>
              <a:t/>
            </a:r>
            <a:br>
              <a:rPr lang="en-US" b="1" dirty="0" smtClean="0">
                <a:hlinkClick r:id="rId2" tooltip="Java versions"/>
              </a:rPr>
            </a:br>
            <a:r>
              <a:rPr lang="en-US" b="1" dirty="0" smtClean="0"/>
              <a:t/>
            </a:r>
            <a:br>
              <a:rPr lang="en-US" b="1" dirty="0" smtClean="0"/>
            </a:br>
            <a:r>
              <a:rPr lang="en-US" b="1" dirty="0" smtClean="0">
                <a:hlinkClick r:id="rId2" tooltip="Java versions"/>
              </a:rPr>
              <a:t> </a:t>
            </a:r>
            <a:r>
              <a:rPr lang="en-US" b="1" dirty="0" smtClean="0"/>
              <a:t/>
            </a:r>
            <a:br>
              <a:rPr lang="en-US" b="1" dirty="0" smtClean="0"/>
            </a:br>
            <a:r>
              <a:rPr lang="en-US" b="1" dirty="0" smtClean="0"/>
              <a:t/>
            </a:r>
            <a:br>
              <a:rPr lang="en-US" b="1" dirty="0" smtClean="0"/>
            </a:br>
            <a:r>
              <a:rPr lang="en-US" b="1" dirty="0" smtClean="0">
                <a:solidFill>
                  <a:srgbClr val="C00000"/>
                </a:solidFill>
              </a:rPr>
              <a:t/>
            </a:r>
            <a:br>
              <a:rPr lang="en-US" b="1" dirty="0" smtClean="0">
                <a:solidFill>
                  <a:srgbClr val="C00000"/>
                </a:solidFill>
              </a:rPr>
            </a:br>
            <a:r>
              <a:rPr lang="en-US" b="1" u="sng" dirty="0" smtClean="0">
                <a:solidFill>
                  <a:srgbClr val="C00000"/>
                </a:solidFill>
              </a:rPr>
              <a:t>Java versions</a:t>
            </a:r>
            <a:endParaRPr lang="en-US" u="sng" dirty="0">
              <a:solidFill>
                <a:srgbClr val="C00000"/>
              </a:solidFill>
            </a:endParaRPr>
          </a:p>
        </p:txBody>
      </p:sp>
      <p:graphicFrame>
        <p:nvGraphicFramePr>
          <p:cNvPr id="4" name="Content Placeholder 3"/>
          <p:cNvGraphicFramePr>
            <a:graphicFrameLocks noGrp="1"/>
          </p:cNvGraphicFramePr>
          <p:nvPr>
            <p:ph idx="1"/>
          </p:nvPr>
        </p:nvGraphicFramePr>
        <p:xfrm>
          <a:off x="457200" y="1935163"/>
          <a:ext cx="8229600" cy="370840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840">
                <a:tc>
                  <a:txBody>
                    <a:bodyPr/>
                    <a:lstStyle/>
                    <a:p>
                      <a:r>
                        <a:rPr lang="en-US" dirty="0" smtClean="0"/>
                        <a:t>Version</a:t>
                      </a:r>
                      <a:endParaRPr lang="en-US" dirty="0"/>
                    </a:p>
                  </a:txBody>
                  <a:tcPr/>
                </a:tc>
                <a:tc>
                  <a:txBody>
                    <a:bodyPr/>
                    <a:lstStyle/>
                    <a:p>
                      <a:r>
                        <a:rPr lang="en-US" dirty="0" err="1" smtClean="0"/>
                        <a:t>DoB</a:t>
                      </a:r>
                      <a:endParaRPr lang="en-US" dirty="0"/>
                    </a:p>
                  </a:txBody>
                  <a:tcPr/>
                </a:tc>
                <a:tc>
                  <a:txBody>
                    <a:bodyPr/>
                    <a:lstStyle/>
                    <a:p>
                      <a:r>
                        <a:rPr lang="en-US" dirty="0" smtClean="0"/>
                        <a:t>Code Name</a:t>
                      </a:r>
                      <a:endParaRPr lang="en-US" dirty="0"/>
                    </a:p>
                  </a:txBody>
                  <a:tcPr/>
                </a:tc>
                <a:tc>
                  <a:txBody>
                    <a:bodyPr/>
                    <a:lstStyle/>
                    <a:p>
                      <a:r>
                        <a:rPr lang="en-US" dirty="0" smtClean="0"/>
                        <a:t>Packages</a:t>
                      </a:r>
                      <a:endParaRPr lang="en-US" dirty="0"/>
                    </a:p>
                  </a:txBody>
                  <a:tcPr/>
                </a:tc>
                <a:tc>
                  <a:txBody>
                    <a:bodyPr/>
                    <a:lstStyle/>
                    <a:p>
                      <a:r>
                        <a:rPr lang="en-US" dirty="0" smtClean="0"/>
                        <a:t>Classes</a:t>
                      </a:r>
                      <a:endParaRPr lang="en-US" dirty="0"/>
                    </a:p>
                  </a:txBody>
                  <a:tcPr/>
                </a:tc>
                <a:extLst>
                  <a:ext uri="{0D108BD9-81ED-4DB2-BD59-A6C34878D82A}">
                    <a16:rowId xmlns:a16="http://schemas.microsoft.com/office/drawing/2014/main" val="10000"/>
                  </a:ext>
                </a:extLst>
              </a:tr>
              <a:tr h="370840">
                <a:tc>
                  <a:txBody>
                    <a:bodyPr/>
                    <a:lstStyle/>
                    <a:p>
                      <a:r>
                        <a:rPr lang="en-US" dirty="0" smtClean="0"/>
                        <a:t>JDK 1.0</a:t>
                      </a:r>
                      <a:endParaRPr lang="en-US" dirty="0"/>
                    </a:p>
                  </a:txBody>
                  <a:tcPr/>
                </a:tc>
                <a:tc>
                  <a:txBody>
                    <a:bodyPr/>
                    <a:lstStyle/>
                    <a:p>
                      <a:r>
                        <a:rPr lang="en-US" dirty="0" smtClean="0"/>
                        <a:t>23/01/1996</a:t>
                      </a:r>
                      <a:endParaRPr lang="en-US" dirty="0"/>
                    </a:p>
                  </a:txBody>
                  <a:tcPr/>
                </a:tc>
                <a:tc>
                  <a:txBody>
                    <a:bodyPr/>
                    <a:lstStyle/>
                    <a:p>
                      <a:r>
                        <a:rPr lang="en-US" dirty="0" smtClean="0"/>
                        <a:t>Oak</a:t>
                      </a:r>
                      <a:endParaRPr lang="en-US" dirty="0"/>
                    </a:p>
                  </a:txBody>
                  <a:tcPr/>
                </a:tc>
                <a:tc>
                  <a:txBody>
                    <a:bodyPr/>
                    <a:lstStyle/>
                    <a:p>
                      <a:r>
                        <a:rPr lang="en-US" dirty="0" smtClean="0"/>
                        <a:t>8</a:t>
                      </a:r>
                      <a:endParaRPr lang="en-US" dirty="0"/>
                    </a:p>
                  </a:txBody>
                  <a:tcPr/>
                </a:tc>
                <a:tc>
                  <a:txBody>
                    <a:bodyPr/>
                    <a:lstStyle/>
                    <a:p>
                      <a:r>
                        <a:rPr lang="en-US" dirty="0" smtClean="0"/>
                        <a:t>212</a:t>
                      </a:r>
                      <a:endParaRPr lang="en-US" dirty="0"/>
                    </a:p>
                  </a:txBody>
                  <a:tcPr/>
                </a:tc>
                <a:extLst>
                  <a:ext uri="{0D108BD9-81ED-4DB2-BD59-A6C34878D82A}">
                    <a16:rowId xmlns:a16="http://schemas.microsoft.com/office/drawing/2014/main" val="10001"/>
                  </a:ext>
                </a:extLst>
              </a:tr>
              <a:tr h="370840">
                <a:tc>
                  <a:txBody>
                    <a:bodyPr/>
                    <a:lstStyle/>
                    <a:p>
                      <a:r>
                        <a:rPr lang="en-US" dirty="0" smtClean="0"/>
                        <a:t>JDK 1.1</a:t>
                      </a:r>
                      <a:endParaRPr lang="en-US" dirty="0"/>
                    </a:p>
                  </a:txBody>
                  <a:tcPr/>
                </a:tc>
                <a:tc>
                  <a:txBody>
                    <a:bodyPr/>
                    <a:lstStyle/>
                    <a:p>
                      <a:r>
                        <a:rPr lang="en-US" dirty="0" smtClean="0"/>
                        <a:t>19/02/1997</a:t>
                      </a:r>
                      <a:endParaRPr lang="en-US" dirty="0"/>
                    </a:p>
                  </a:txBody>
                  <a:tcPr/>
                </a:tc>
                <a:tc>
                  <a:txBody>
                    <a:bodyPr/>
                    <a:lstStyle/>
                    <a:p>
                      <a:r>
                        <a:rPr lang="en-US" dirty="0" smtClean="0"/>
                        <a:t>-------</a:t>
                      </a:r>
                      <a:endParaRPr lang="en-US" dirty="0"/>
                    </a:p>
                  </a:txBody>
                  <a:tcPr/>
                </a:tc>
                <a:tc>
                  <a:txBody>
                    <a:bodyPr/>
                    <a:lstStyle/>
                    <a:p>
                      <a:r>
                        <a:rPr lang="en-US" dirty="0" smtClean="0"/>
                        <a:t>23</a:t>
                      </a:r>
                      <a:endParaRPr lang="en-US" dirty="0"/>
                    </a:p>
                  </a:txBody>
                  <a:tcPr/>
                </a:tc>
                <a:tc>
                  <a:txBody>
                    <a:bodyPr/>
                    <a:lstStyle/>
                    <a:p>
                      <a:r>
                        <a:rPr lang="en-US" dirty="0" smtClean="0"/>
                        <a:t>504</a:t>
                      </a:r>
                      <a:endParaRPr lang="en-US" dirty="0"/>
                    </a:p>
                  </a:txBody>
                  <a:tcPr/>
                </a:tc>
                <a:extLst>
                  <a:ext uri="{0D108BD9-81ED-4DB2-BD59-A6C34878D82A}">
                    <a16:rowId xmlns:a16="http://schemas.microsoft.com/office/drawing/2014/main" val="10002"/>
                  </a:ext>
                </a:extLst>
              </a:tr>
              <a:tr h="370840">
                <a:tc>
                  <a:txBody>
                    <a:bodyPr/>
                    <a:lstStyle/>
                    <a:p>
                      <a:r>
                        <a:rPr lang="en-US" dirty="0" smtClean="0"/>
                        <a:t>J2SE 1.2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08/12/1998</a:t>
                      </a:r>
                    </a:p>
                  </a:txBody>
                  <a:tcPr/>
                </a:tc>
                <a:tc>
                  <a:txBody>
                    <a:bodyPr/>
                    <a:lstStyle/>
                    <a:p>
                      <a:r>
                        <a:rPr lang="en-US" dirty="0" smtClean="0"/>
                        <a:t>Playground</a:t>
                      </a:r>
                      <a:endParaRPr lang="en-US" dirty="0"/>
                    </a:p>
                  </a:txBody>
                  <a:tcPr/>
                </a:tc>
                <a:tc>
                  <a:txBody>
                    <a:bodyPr/>
                    <a:lstStyle/>
                    <a:p>
                      <a:r>
                        <a:rPr lang="en-US" dirty="0" smtClean="0"/>
                        <a:t>59</a:t>
                      </a:r>
                      <a:endParaRPr lang="en-US" dirty="0"/>
                    </a:p>
                  </a:txBody>
                  <a:tcPr/>
                </a:tc>
                <a:tc>
                  <a:txBody>
                    <a:bodyPr/>
                    <a:lstStyle/>
                    <a:p>
                      <a:r>
                        <a:rPr lang="en-US" dirty="0" smtClean="0"/>
                        <a:t>1520</a:t>
                      </a:r>
                      <a:endParaRPr lang="en-US" dirty="0"/>
                    </a:p>
                  </a:txBody>
                  <a:tcPr/>
                </a:tc>
                <a:extLst>
                  <a:ext uri="{0D108BD9-81ED-4DB2-BD59-A6C34878D82A}">
                    <a16:rowId xmlns:a16="http://schemas.microsoft.com/office/drawing/2014/main" val="10003"/>
                  </a:ext>
                </a:extLst>
              </a:tr>
              <a:tr h="370840">
                <a:tc>
                  <a:txBody>
                    <a:bodyPr/>
                    <a:lstStyle/>
                    <a:p>
                      <a:r>
                        <a:rPr lang="en-US" dirty="0" smtClean="0"/>
                        <a:t>J2SE 1.3</a:t>
                      </a:r>
                      <a:endParaRPr lang="en-US" dirty="0"/>
                    </a:p>
                  </a:txBody>
                  <a:tcPr/>
                </a:tc>
                <a:tc>
                  <a:txBody>
                    <a:bodyPr/>
                    <a:lstStyle/>
                    <a:p>
                      <a:r>
                        <a:rPr lang="en-US" dirty="0" smtClean="0"/>
                        <a:t>08/05/2000</a:t>
                      </a:r>
                      <a:endParaRPr lang="en-US" dirty="0"/>
                    </a:p>
                  </a:txBody>
                  <a:tcPr/>
                </a:tc>
                <a:tc>
                  <a:txBody>
                    <a:bodyPr/>
                    <a:lstStyle/>
                    <a:p>
                      <a:r>
                        <a:rPr lang="en-US" dirty="0" smtClean="0"/>
                        <a:t>Kestrel</a:t>
                      </a:r>
                      <a:endParaRPr lang="en-US" dirty="0"/>
                    </a:p>
                  </a:txBody>
                  <a:tcPr/>
                </a:tc>
                <a:tc>
                  <a:txBody>
                    <a:bodyPr/>
                    <a:lstStyle/>
                    <a:p>
                      <a:r>
                        <a:rPr lang="en-US" dirty="0" smtClean="0"/>
                        <a:t>76</a:t>
                      </a:r>
                      <a:endParaRPr lang="en-US" dirty="0"/>
                    </a:p>
                  </a:txBody>
                  <a:tcPr/>
                </a:tc>
                <a:tc>
                  <a:txBody>
                    <a:bodyPr/>
                    <a:lstStyle/>
                    <a:p>
                      <a:r>
                        <a:rPr lang="en-US" dirty="0" smtClean="0"/>
                        <a:t>1842</a:t>
                      </a:r>
                      <a:endParaRPr lang="en-US" dirty="0"/>
                    </a:p>
                  </a:txBody>
                  <a:tcPr/>
                </a:tc>
                <a:extLst>
                  <a:ext uri="{0D108BD9-81ED-4DB2-BD59-A6C34878D82A}">
                    <a16:rowId xmlns:a16="http://schemas.microsoft.com/office/drawing/2014/main" val="10004"/>
                  </a:ext>
                </a:extLst>
              </a:tr>
              <a:tr h="370840">
                <a:tc>
                  <a:txBody>
                    <a:bodyPr/>
                    <a:lstStyle/>
                    <a:p>
                      <a:r>
                        <a:rPr lang="en-US" dirty="0" smtClean="0"/>
                        <a:t>J2SE1.4</a:t>
                      </a:r>
                      <a:endParaRPr lang="en-US" dirty="0"/>
                    </a:p>
                  </a:txBody>
                  <a:tcPr/>
                </a:tc>
                <a:tc>
                  <a:txBody>
                    <a:bodyPr/>
                    <a:lstStyle/>
                    <a:p>
                      <a:r>
                        <a:rPr lang="en-US" dirty="0" smtClean="0"/>
                        <a:t>06/02/2002</a:t>
                      </a:r>
                      <a:endParaRPr lang="en-US" dirty="0"/>
                    </a:p>
                  </a:txBody>
                  <a:tcPr/>
                </a:tc>
                <a:tc>
                  <a:txBody>
                    <a:bodyPr/>
                    <a:lstStyle/>
                    <a:p>
                      <a:r>
                        <a:rPr lang="en-US" dirty="0" smtClean="0"/>
                        <a:t>Merlin</a:t>
                      </a:r>
                      <a:endParaRPr lang="en-US" dirty="0"/>
                    </a:p>
                  </a:txBody>
                  <a:tcPr/>
                </a:tc>
                <a:tc>
                  <a:txBody>
                    <a:bodyPr/>
                    <a:lstStyle/>
                    <a:p>
                      <a:r>
                        <a:rPr lang="en-US" dirty="0" smtClean="0"/>
                        <a:t>135</a:t>
                      </a:r>
                      <a:endParaRPr lang="en-US" dirty="0"/>
                    </a:p>
                  </a:txBody>
                  <a:tcPr/>
                </a:tc>
                <a:tc>
                  <a:txBody>
                    <a:bodyPr/>
                    <a:lstStyle/>
                    <a:p>
                      <a:r>
                        <a:rPr lang="en-US" dirty="0" smtClean="0"/>
                        <a:t>2991</a:t>
                      </a:r>
                      <a:endParaRPr lang="en-US" dirty="0"/>
                    </a:p>
                  </a:txBody>
                  <a:tcPr/>
                </a:tc>
                <a:extLst>
                  <a:ext uri="{0D108BD9-81ED-4DB2-BD59-A6C34878D82A}">
                    <a16:rowId xmlns:a16="http://schemas.microsoft.com/office/drawing/2014/main" val="10005"/>
                  </a:ext>
                </a:extLst>
              </a:tr>
              <a:tr h="370840">
                <a:tc>
                  <a:txBody>
                    <a:bodyPr/>
                    <a:lstStyle/>
                    <a:p>
                      <a:r>
                        <a:rPr lang="en-US" dirty="0" smtClean="0"/>
                        <a:t>J2SE 5.0</a:t>
                      </a:r>
                      <a:endParaRPr lang="en-US" dirty="0"/>
                    </a:p>
                  </a:txBody>
                  <a:tcPr/>
                </a:tc>
                <a:tc>
                  <a:txBody>
                    <a:bodyPr/>
                    <a:lstStyle/>
                    <a:p>
                      <a:r>
                        <a:rPr lang="en-US" dirty="0" smtClean="0"/>
                        <a:t>30/09/2004</a:t>
                      </a:r>
                      <a:endParaRPr lang="en-US" dirty="0"/>
                    </a:p>
                  </a:txBody>
                  <a:tcPr/>
                </a:tc>
                <a:tc>
                  <a:txBody>
                    <a:bodyPr/>
                    <a:lstStyle/>
                    <a:p>
                      <a:r>
                        <a:rPr lang="en-US" dirty="0" smtClean="0"/>
                        <a:t>Tiger</a:t>
                      </a:r>
                      <a:endParaRPr lang="en-US" dirty="0"/>
                    </a:p>
                  </a:txBody>
                  <a:tcPr/>
                </a:tc>
                <a:tc>
                  <a:txBody>
                    <a:bodyPr/>
                    <a:lstStyle/>
                    <a:p>
                      <a:r>
                        <a:rPr lang="en-US" dirty="0" smtClean="0"/>
                        <a:t>166</a:t>
                      </a:r>
                      <a:endParaRPr lang="en-US" dirty="0"/>
                    </a:p>
                  </a:txBody>
                  <a:tcPr/>
                </a:tc>
                <a:tc>
                  <a:txBody>
                    <a:bodyPr/>
                    <a:lstStyle/>
                    <a:p>
                      <a:r>
                        <a:rPr lang="en-US" dirty="0" smtClean="0"/>
                        <a:t>3279</a:t>
                      </a:r>
                      <a:endParaRPr lang="en-US" dirty="0"/>
                    </a:p>
                  </a:txBody>
                  <a:tcPr/>
                </a:tc>
                <a:extLst>
                  <a:ext uri="{0D108BD9-81ED-4DB2-BD59-A6C34878D82A}">
                    <a16:rowId xmlns:a16="http://schemas.microsoft.com/office/drawing/2014/main" val="10006"/>
                  </a:ext>
                </a:extLst>
              </a:tr>
              <a:tr h="370840">
                <a:tc>
                  <a:txBody>
                    <a:bodyPr/>
                    <a:lstStyle/>
                    <a:p>
                      <a:r>
                        <a:rPr lang="en-US" dirty="0" err="1" smtClean="0"/>
                        <a:t>JavaSE</a:t>
                      </a:r>
                      <a:r>
                        <a:rPr lang="en-US" dirty="0" smtClean="0"/>
                        <a:t> 6.0</a:t>
                      </a:r>
                      <a:endParaRPr lang="en-US" dirty="0"/>
                    </a:p>
                  </a:txBody>
                  <a:tcPr/>
                </a:tc>
                <a:tc>
                  <a:txBody>
                    <a:bodyPr/>
                    <a:lstStyle/>
                    <a:p>
                      <a:r>
                        <a:rPr lang="en-US" dirty="0" smtClean="0"/>
                        <a:t>11/12/2006</a:t>
                      </a:r>
                      <a:endParaRPr lang="en-US" dirty="0"/>
                    </a:p>
                  </a:txBody>
                  <a:tcPr/>
                </a:tc>
                <a:tc>
                  <a:txBody>
                    <a:bodyPr/>
                    <a:lstStyle/>
                    <a:p>
                      <a:r>
                        <a:rPr lang="en-US" dirty="0" smtClean="0"/>
                        <a:t>Mustang</a:t>
                      </a:r>
                      <a:endParaRPr lang="en-US" dirty="0"/>
                    </a:p>
                  </a:txBody>
                  <a:tcPr/>
                </a:tc>
                <a:tc>
                  <a:txBody>
                    <a:bodyPr/>
                    <a:lstStyle/>
                    <a:p>
                      <a:r>
                        <a:rPr lang="en-US" dirty="0" smtClean="0"/>
                        <a:t>203</a:t>
                      </a:r>
                      <a:endParaRPr lang="en-US" dirty="0"/>
                    </a:p>
                  </a:txBody>
                  <a:tcPr/>
                </a:tc>
                <a:tc>
                  <a:txBody>
                    <a:bodyPr/>
                    <a:lstStyle/>
                    <a:p>
                      <a:r>
                        <a:rPr lang="en-US" dirty="0" smtClean="0"/>
                        <a:t>3793</a:t>
                      </a:r>
                      <a:endParaRPr lang="en-US" dirty="0"/>
                    </a:p>
                  </a:txBody>
                  <a:tcPr/>
                </a:tc>
                <a:extLst>
                  <a:ext uri="{0D108BD9-81ED-4DB2-BD59-A6C34878D82A}">
                    <a16:rowId xmlns:a16="http://schemas.microsoft.com/office/drawing/2014/main" val="10007"/>
                  </a:ext>
                </a:extLst>
              </a:tr>
              <a:tr h="370840">
                <a:tc>
                  <a:txBody>
                    <a:bodyPr/>
                    <a:lstStyle/>
                    <a:p>
                      <a:r>
                        <a:rPr lang="en-US" dirty="0" err="1" smtClean="0"/>
                        <a:t>JavaSE</a:t>
                      </a:r>
                      <a:r>
                        <a:rPr lang="en-US" dirty="0" smtClean="0"/>
                        <a:t> 7.0</a:t>
                      </a:r>
                      <a:endParaRPr lang="en-US" dirty="0"/>
                    </a:p>
                  </a:txBody>
                  <a:tcPr/>
                </a:tc>
                <a:tc>
                  <a:txBody>
                    <a:bodyPr/>
                    <a:lstStyle/>
                    <a:p>
                      <a:r>
                        <a:rPr lang="en-US" dirty="0" smtClean="0"/>
                        <a:t>28/07/2011</a:t>
                      </a:r>
                      <a:endParaRPr lang="en-US" dirty="0"/>
                    </a:p>
                  </a:txBody>
                  <a:tcPr/>
                </a:tc>
                <a:tc>
                  <a:txBody>
                    <a:bodyPr/>
                    <a:lstStyle/>
                    <a:p>
                      <a:r>
                        <a:rPr lang="en-US" dirty="0" smtClean="0"/>
                        <a:t>Dolphin</a:t>
                      </a:r>
                      <a:endParaRPr lang="en-US" dirty="0"/>
                    </a:p>
                  </a:txBody>
                  <a:tcPr/>
                </a:tc>
                <a:tc>
                  <a:txBody>
                    <a:bodyPr/>
                    <a:lstStyle/>
                    <a:p>
                      <a:r>
                        <a:rPr lang="en-US" dirty="0" smtClean="0"/>
                        <a:t>209</a:t>
                      </a:r>
                      <a:endParaRPr lang="en-US" dirty="0"/>
                    </a:p>
                  </a:txBody>
                  <a:tcPr/>
                </a:tc>
                <a:tc>
                  <a:txBody>
                    <a:bodyPr/>
                    <a:lstStyle/>
                    <a:p>
                      <a:r>
                        <a:rPr lang="en-US" dirty="0" smtClean="0"/>
                        <a:t>4024</a:t>
                      </a:r>
                      <a:endParaRPr lang="en-US" dirty="0"/>
                    </a:p>
                  </a:txBody>
                  <a:tcPr/>
                </a:tc>
                <a:extLst>
                  <a:ext uri="{0D108BD9-81ED-4DB2-BD59-A6C34878D82A}">
                    <a16:rowId xmlns:a16="http://schemas.microsoft.com/office/drawing/2014/main" val="10008"/>
                  </a:ext>
                </a:extLst>
              </a:tr>
              <a:tr h="370840">
                <a:tc>
                  <a:txBody>
                    <a:bodyPr/>
                    <a:lstStyle/>
                    <a:p>
                      <a:r>
                        <a:rPr lang="en-US" dirty="0" smtClean="0"/>
                        <a:t>JavaSE8.0</a:t>
                      </a:r>
                      <a:endParaRPr lang="en-US" dirty="0"/>
                    </a:p>
                  </a:txBody>
                  <a:tcPr/>
                </a:tc>
                <a:tc>
                  <a:txBody>
                    <a:bodyPr/>
                    <a:lstStyle/>
                    <a:p>
                      <a:r>
                        <a:rPr lang="en-US" dirty="0" smtClean="0"/>
                        <a:t>18/03/2014</a:t>
                      </a:r>
                      <a:endParaRPr lang="en-US" dirty="0"/>
                    </a:p>
                  </a:txBody>
                  <a:tcPr/>
                </a:tc>
                <a:tc>
                  <a:txBody>
                    <a:bodyPr/>
                    <a:lstStyle/>
                    <a:p>
                      <a:r>
                        <a:rPr lang="en-US" dirty="0" smtClean="0"/>
                        <a:t>Not Available</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304800"/>
            <a:ext cx="7772400" cy="762000"/>
          </a:xfrm>
        </p:spPr>
        <p:txBody>
          <a:bodyPr>
            <a:normAutofit fontScale="90000"/>
          </a:bodyPr>
          <a:lstStyle/>
          <a:p>
            <a:r>
              <a:rPr lang="en-US" sz="5400" b="1" dirty="0"/>
              <a:t>Comment Styles</a:t>
            </a:r>
          </a:p>
        </p:txBody>
      </p:sp>
      <p:sp>
        <p:nvSpPr>
          <p:cNvPr id="72707" name="Rectangle 3"/>
          <p:cNvSpPr>
            <a:spLocks noGrp="1" noChangeArrowheads="1"/>
          </p:cNvSpPr>
          <p:nvPr>
            <p:ph type="body" idx="1"/>
          </p:nvPr>
        </p:nvSpPr>
        <p:spPr>
          <a:xfrm>
            <a:off x="609600" y="1295400"/>
            <a:ext cx="8077200" cy="4953000"/>
          </a:xfrm>
        </p:spPr>
        <p:txBody>
          <a:bodyPr>
            <a:normAutofit fontScale="92500" lnSpcReduction="10000"/>
          </a:bodyPr>
          <a:lstStyle/>
          <a:p>
            <a:pPr>
              <a:lnSpc>
                <a:spcPct val="90000"/>
              </a:lnSpc>
            </a:pPr>
            <a:r>
              <a:rPr lang="en-US" sz="2800" dirty="0"/>
              <a:t>Comments are used to clear the logic of the code and to increase the readability if it. </a:t>
            </a:r>
          </a:p>
          <a:p>
            <a:pPr>
              <a:lnSpc>
                <a:spcPct val="90000"/>
              </a:lnSpc>
            </a:pPr>
            <a:r>
              <a:rPr lang="en-US" sz="2800" dirty="0"/>
              <a:t>Comments are ignored by the compiler.</a:t>
            </a:r>
          </a:p>
          <a:p>
            <a:pPr>
              <a:lnSpc>
                <a:spcPct val="90000"/>
              </a:lnSpc>
            </a:pPr>
            <a:r>
              <a:rPr lang="en-US" sz="2800" dirty="0"/>
              <a:t>Java uses three types of comments:</a:t>
            </a:r>
          </a:p>
          <a:p>
            <a:pPr lvl="1">
              <a:lnSpc>
                <a:spcPct val="90000"/>
              </a:lnSpc>
            </a:pPr>
            <a:r>
              <a:rPr lang="en-US" sz="2400" b="1" dirty="0"/>
              <a:t>Single-line comment(</a:t>
            </a:r>
            <a:r>
              <a:rPr lang="en-US" sz="2400" b="1" dirty="0">
                <a:solidFill>
                  <a:srgbClr val="FF0000"/>
                </a:solidFill>
                <a:latin typeface="Courier New" pitchFamily="49" charset="0"/>
              </a:rPr>
              <a:t>//</a:t>
            </a:r>
            <a:r>
              <a:rPr lang="en-US" sz="2400" b="1" dirty="0"/>
              <a:t>). 			</a:t>
            </a:r>
            <a:r>
              <a:rPr lang="en-US" sz="2400" b="1" dirty="0">
                <a:solidFill>
                  <a:srgbClr val="FF0000"/>
                </a:solidFill>
                <a:latin typeface="Courier New" pitchFamily="49" charset="0"/>
              </a:rPr>
              <a:t>//single-line comment </a:t>
            </a:r>
            <a:r>
              <a:rPr lang="en-US" sz="2400" b="1" dirty="0" smtClean="0">
                <a:solidFill>
                  <a:srgbClr val="FF0000"/>
                </a:solidFill>
                <a:latin typeface="Courier New" pitchFamily="49" charset="0"/>
              </a:rPr>
              <a:t>here</a:t>
            </a:r>
            <a:endParaRPr lang="en-US" sz="2400" b="1" dirty="0">
              <a:solidFill>
                <a:srgbClr val="FF0000"/>
              </a:solidFill>
              <a:latin typeface="Courier New" pitchFamily="49" charset="0"/>
            </a:endParaRPr>
          </a:p>
          <a:p>
            <a:pPr lvl="1">
              <a:lnSpc>
                <a:spcPct val="90000"/>
              </a:lnSpc>
            </a:pPr>
            <a:r>
              <a:rPr lang="en-US" sz="2400" b="1" dirty="0"/>
              <a:t>Multiple-line comment(</a:t>
            </a:r>
            <a:r>
              <a:rPr lang="en-US" sz="2400" b="1" dirty="0">
                <a:solidFill>
                  <a:srgbClr val="FF0000"/>
                </a:solidFill>
                <a:latin typeface="Courier New" pitchFamily="49" charset="0"/>
              </a:rPr>
              <a:t>/*…*/</a:t>
            </a:r>
            <a:r>
              <a:rPr lang="en-US" sz="2400" b="1" dirty="0"/>
              <a:t>). 	</a:t>
            </a:r>
          </a:p>
          <a:p>
            <a:pPr lvl="1">
              <a:lnSpc>
                <a:spcPct val="90000"/>
              </a:lnSpc>
              <a:buFontTx/>
              <a:buNone/>
            </a:pPr>
            <a:r>
              <a:rPr lang="en-US" sz="2400" b="1" dirty="0">
                <a:solidFill>
                  <a:srgbClr val="66FF33"/>
                </a:solidFill>
                <a:latin typeface="Courier New" pitchFamily="49" charset="0"/>
              </a:rPr>
              <a:t>		</a:t>
            </a:r>
            <a:r>
              <a:rPr lang="en-US" sz="2400" b="1" dirty="0">
                <a:solidFill>
                  <a:srgbClr val="FF0000"/>
                </a:solidFill>
                <a:latin typeface="Courier New" pitchFamily="49" charset="0"/>
              </a:rPr>
              <a:t>/* 	</a:t>
            </a:r>
          </a:p>
          <a:p>
            <a:pPr lvl="1">
              <a:lnSpc>
                <a:spcPct val="90000"/>
              </a:lnSpc>
              <a:buFontTx/>
              <a:buNone/>
            </a:pPr>
            <a:r>
              <a:rPr lang="en-US" sz="2400" b="1" dirty="0">
                <a:solidFill>
                  <a:srgbClr val="FF0000"/>
                </a:solidFill>
                <a:latin typeface="Courier New" pitchFamily="49" charset="0"/>
              </a:rPr>
              <a:t>			line 1 here				  	 	line 2 here … </a:t>
            </a:r>
          </a:p>
          <a:p>
            <a:pPr lvl="1">
              <a:lnSpc>
                <a:spcPct val="90000"/>
              </a:lnSpc>
              <a:buFontTx/>
              <a:buNone/>
            </a:pPr>
            <a:r>
              <a:rPr lang="en-US" sz="2400" b="1" dirty="0">
                <a:solidFill>
                  <a:srgbClr val="FF0000"/>
                </a:solidFill>
                <a:latin typeface="Courier New" pitchFamily="49" charset="0"/>
              </a:rPr>
              <a:t>   */</a:t>
            </a:r>
          </a:p>
          <a:p>
            <a:pPr lvl="1">
              <a:lnSpc>
                <a:spcPct val="90000"/>
              </a:lnSpc>
            </a:pPr>
            <a:r>
              <a:rPr lang="en-US" sz="2400" b="1" dirty="0"/>
              <a:t>Documentation comment(</a:t>
            </a:r>
            <a:r>
              <a:rPr lang="en-US" sz="2400" b="1" dirty="0">
                <a:solidFill>
                  <a:srgbClr val="FF0000"/>
                </a:solidFill>
                <a:latin typeface="Courier New" pitchFamily="49" charset="0"/>
              </a:rPr>
              <a:t>/**…*/</a:t>
            </a:r>
            <a:r>
              <a:rPr lang="en-US" sz="2400" b="1" dirty="0"/>
              <a:t>). </a:t>
            </a:r>
            <a:r>
              <a:rPr lang="en-US" sz="2400" dirty="0"/>
              <a:t>It is multiple-line and used with </a:t>
            </a:r>
            <a:r>
              <a:rPr lang="en-US" sz="2400" dirty="0" smtClean="0"/>
              <a:t>“</a:t>
            </a:r>
            <a:r>
              <a:rPr lang="en-US" sz="2400" dirty="0" err="1" smtClean="0">
                <a:solidFill>
                  <a:srgbClr val="7030A0"/>
                </a:solidFill>
                <a:latin typeface="Courier New" pitchFamily="49" charset="0"/>
              </a:rPr>
              <a:t>javadoc</a:t>
            </a:r>
            <a:r>
              <a:rPr lang="en-US" sz="2400" dirty="0" smtClean="0"/>
              <a:t>” </a:t>
            </a:r>
            <a:r>
              <a:rPr lang="en-US" sz="2400" dirty="0"/>
              <a:t>utility to create application documentation.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6"/>
                                        </p:tgtEl>
                                        <p:attrNameLst>
                                          <p:attrName>style.visibility</p:attrName>
                                        </p:attrNameLst>
                                      </p:cBhvr>
                                      <p:to>
                                        <p:strVal val="visible"/>
                                      </p:to>
                                    </p:set>
                                    <p:anim calcmode="lin" valueType="num">
                                      <p:cBhvr additive="base">
                                        <p:cTn id="7" dur="500" fill="hold"/>
                                        <p:tgtEl>
                                          <p:spTgt spid="72706"/>
                                        </p:tgtEl>
                                        <p:attrNameLst>
                                          <p:attrName>ppt_x</p:attrName>
                                        </p:attrNameLst>
                                      </p:cBhvr>
                                      <p:tavLst>
                                        <p:tav tm="0">
                                          <p:val>
                                            <p:strVal val="0-#ppt_w/2"/>
                                          </p:val>
                                        </p:tav>
                                        <p:tav tm="100000">
                                          <p:val>
                                            <p:strVal val="#ppt_x"/>
                                          </p:val>
                                        </p:tav>
                                      </p:tavLst>
                                    </p:anim>
                                    <p:anim calcmode="lin" valueType="num">
                                      <p:cBhvr additive="base">
                                        <p:cTn id="8" dur="500" fill="hold"/>
                                        <p:tgtEl>
                                          <p:spTgt spid="727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707">
                                            <p:txEl>
                                              <p:pRg st="0" end="0"/>
                                            </p:txEl>
                                          </p:spTgt>
                                        </p:tgtEl>
                                        <p:attrNameLst>
                                          <p:attrName>style.visibility</p:attrName>
                                        </p:attrNameLst>
                                      </p:cBhvr>
                                      <p:to>
                                        <p:strVal val="visible"/>
                                      </p:to>
                                    </p:set>
                                    <p:anim calcmode="lin" valueType="num">
                                      <p:cBhvr additive="base">
                                        <p:cTn id="13" dur="500" fill="hold"/>
                                        <p:tgtEl>
                                          <p:spTgt spid="7270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27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2707">
                                            <p:txEl>
                                              <p:pRg st="1" end="1"/>
                                            </p:txEl>
                                          </p:spTgt>
                                        </p:tgtEl>
                                        <p:attrNameLst>
                                          <p:attrName>style.visibility</p:attrName>
                                        </p:attrNameLst>
                                      </p:cBhvr>
                                      <p:to>
                                        <p:strVal val="visible"/>
                                      </p:to>
                                    </p:set>
                                    <p:anim calcmode="lin" valueType="num">
                                      <p:cBhvr additive="base">
                                        <p:cTn id="19" dur="500" fill="hold"/>
                                        <p:tgtEl>
                                          <p:spTgt spid="7270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27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2707">
                                            <p:txEl>
                                              <p:pRg st="2" end="2"/>
                                            </p:txEl>
                                          </p:spTgt>
                                        </p:tgtEl>
                                        <p:attrNameLst>
                                          <p:attrName>style.visibility</p:attrName>
                                        </p:attrNameLst>
                                      </p:cBhvr>
                                      <p:to>
                                        <p:strVal val="visible"/>
                                      </p:to>
                                    </p:set>
                                    <p:anim calcmode="lin" valueType="num">
                                      <p:cBhvr additive="base">
                                        <p:cTn id="25" dur="500" fill="hold"/>
                                        <p:tgtEl>
                                          <p:spTgt spid="7270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2707">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72707">
                                            <p:txEl>
                                              <p:pRg st="3" end="3"/>
                                            </p:txEl>
                                          </p:spTgt>
                                        </p:tgtEl>
                                        <p:attrNameLst>
                                          <p:attrName>style.visibility</p:attrName>
                                        </p:attrNameLst>
                                      </p:cBhvr>
                                      <p:to>
                                        <p:strVal val="visible"/>
                                      </p:to>
                                    </p:set>
                                    <p:anim calcmode="lin" valueType="num">
                                      <p:cBhvr additive="base">
                                        <p:cTn id="29" dur="500" fill="hold"/>
                                        <p:tgtEl>
                                          <p:spTgt spid="72707">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2707">
                                            <p:txEl>
                                              <p:pRg st="3" end="3"/>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72707">
                                            <p:txEl>
                                              <p:pRg st="4" end="4"/>
                                            </p:txEl>
                                          </p:spTgt>
                                        </p:tgtEl>
                                        <p:attrNameLst>
                                          <p:attrName>style.visibility</p:attrName>
                                        </p:attrNameLst>
                                      </p:cBhvr>
                                      <p:to>
                                        <p:strVal val="visible"/>
                                      </p:to>
                                    </p:set>
                                    <p:anim calcmode="lin" valueType="num">
                                      <p:cBhvr additive="base">
                                        <p:cTn id="33" dur="500" fill="hold"/>
                                        <p:tgtEl>
                                          <p:spTgt spid="72707">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72707">
                                            <p:txEl>
                                              <p:pRg st="4" end="4"/>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72707">
                                            <p:txEl>
                                              <p:pRg st="5" end="5"/>
                                            </p:txEl>
                                          </p:spTgt>
                                        </p:tgtEl>
                                        <p:attrNameLst>
                                          <p:attrName>style.visibility</p:attrName>
                                        </p:attrNameLst>
                                      </p:cBhvr>
                                      <p:to>
                                        <p:strVal val="visible"/>
                                      </p:to>
                                    </p:set>
                                    <p:anim calcmode="lin" valueType="num">
                                      <p:cBhvr additive="base">
                                        <p:cTn id="37" dur="500" fill="hold"/>
                                        <p:tgtEl>
                                          <p:spTgt spid="7270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2707">
                                            <p:txEl>
                                              <p:pRg st="5" end="5"/>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72707">
                                            <p:txEl>
                                              <p:pRg st="6" end="6"/>
                                            </p:txEl>
                                          </p:spTgt>
                                        </p:tgtEl>
                                        <p:attrNameLst>
                                          <p:attrName>style.visibility</p:attrName>
                                        </p:attrNameLst>
                                      </p:cBhvr>
                                      <p:to>
                                        <p:strVal val="visible"/>
                                      </p:to>
                                    </p:set>
                                    <p:anim calcmode="lin" valueType="num">
                                      <p:cBhvr additive="base">
                                        <p:cTn id="41" dur="500" fill="hold"/>
                                        <p:tgtEl>
                                          <p:spTgt spid="72707">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72707">
                                            <p:txEl>
                                              <p:pRg st="6" end="6"/>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72707">
                                            <p:txEl>
                                              <p:pRg st="7" end="7"/>
                                            </p:txEl>
                                          </p:spTgt>
                                        </p:tgtEl>
                                        <p:attrNameLst>
                                          <p:attrName>style.visibility</p:attrName>
                                        </p:attrNameLst>
                                      </p:cBhvr>
                                      <p:to>
                                        <p:strVal val="visible"/>
                                      </p:to>
                                    </p:set>
                                    <p:anim calcmode="lin" valueType="num">
                                      <p:cBhvr additive="base">
                                        <p:cTn id="45" dur="500" fill="hold"/>
                                        <p:tgtEl>
                                          <p:spTgt spid="72707">
                                            <p:txEl>
                                              <p:pRg st="7" end="7"/>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72707">
                                            <p:txEl>
                                              <p:pRg st="7" end="7"/>
                                            </p:tx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72707">
                                            <p:txEl>
                                              <p:pRg st="8" end="8"/>
                                            </p:txEl>
                                          </p:spTgt>
                                        </p:tgtEl>
                                        <p:attrNameLst>
                                          <p:attrName>style.visibility</p:attrName>
                                        </p:attrNameLst>
                                      </p:cBhvr>
                                      <p:to>
                                        <p:strVal val="visible"/>
                                      </p:to>
                                    </p:set>
                                    <p:anim calcmode="lin" valueType="num">
                                      <p:cBhvr additive="base">
                                        <p:cTn id="49" dur="500" fill="hold"/>
                                        <p:tgtEl>
                                          <p:spTgt spid="72707">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2707">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autoUpdateAnimBg="0"/>
      <p:bldP spid="72707"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304800"/>
            <a:ext cx="7772400" cy="685800"/>
          </a:xfrm>
        </p:spPr>
        <p:txBody>
          <a:bodyPr>
            <a:normAutofit fontScale="90000"/>
          </a:bodyPr>
          <a:lstStyle/>
          <a:p>
            <a:r>
              <a:rPr lang="en-US" sz="5400" b="1">
                <a:cs typeface="Times New Roman" pitchFamily="18" charset="0"/>
              </a:rPr>
              <a:t>Creating Packages </a:t>
            </a:r>
            <a:r>
              <a:rPr lang="en-US" sz="2800" b="1">
                <a:cs typeface="Times New Roman" pitchFamily="18" charset="0"/>
              </a:rPr>
              <a:t>(1)</a:t>
            </a:r>
          </a:p>
        </p:txBody>
      </p:sp>
      <p:sp>
        <p:nvSpPr>
          <p:cNvPr id="25603" name="Rectangle 3"/>
          <p:cNvSpPr>
            <a:spLocks noGrp="1" noChangeArrowheads="1"/>
          </p:cNvSpPr>
          <p:nvPr>
            <p:ph type="body" idx="1"/>
          </p:nvPr>
        </p:nvSpPr>
        <p:spPr>
          <a:xfrm>
            <a:off x="304800" y="1371600"/>
            <a:ext cx="8534400" cy="5257800"/>
          </a:xfrm>
        </p:spPr>
        <p:txBody>
          <a:bodyPr/>
          <a:lstStyle/>
          <a:p>
            <a:r>
              <a:rPr lang="en-US" sz="2800"/>
              <a:t>Packages</a:t>
            </a:r>
          </a:p>
          <a:p>
            <a:pPr lvl="1"/>
            <a:r>
              <a:rPr lang="en-US" sz="2400"/>
              <a:t>Directory structures that organize classes and interfaces</a:t>
            </a:r>
          </a:p>
          <a:p>
            <a:pPr lvl="1"/>
            <a:r>
              <a:rPr lang="en-US" sz="2400"/>
              <a:t>Mechanism for software reuse</a:t>
            </a:r>
          </a:p>
          <a:p>
            <a:r>
              <a:rPr lang="en-US" sz="2800"/>
              <a:t>Creating packages</a:t>
            </a:r>
          </a:p>
          <a:p>
            <a:pPr lvl="1"/>
            <a:r>
              <a:rPr lang="en-US" sz="2400"/>
              <a:t>Create a </a:t>
            </a:r>
            <a:r>
              <a:rPr lang="en-US" sz="2400">
                <a:latin typeface="Courier New" pitchFamily="49" charset="0"/>
              </a:rPr>
              <a:t>public</a:t>
            </a:r>
            <a:r>
              <a:rPr lang="en-US" sz="2400"/>
              <a:t> class</a:t>
            </a:r>
          </a:p>
          <a:p>
            <a:pPr lvl="2"/>
            <a:r>
              <a:rPr lang="en-US" sz="2000"/>
              <a:t>If not </a:t>
            </a:r>
            <a:r>
              <a:rPr lang="en-US" sz="2000">
                <a:latin typeface="Courier New" pitchFamily="49" charset="0"/>
              </a:rPr>
              <a:t>public</a:t>
            </a:r>
            <a:r>
              <a:rPr lang="en-US" sz="2000"/>
              <a:t>, can only be used by classes in same package</a:t>
            </a:r>
          </a:p>
          <a:p>
            <a:pPr lvl="1"/>
            <a:r>
              <a:rPr lang="en-US" sz="2400"/>
              <a:t>Choose a package name and add a </a:t>
            </a:r>
            <a:r>
              <a:rPr lang="en-US" sz="2400">
                <a:latin typeface="Courier New" pitchFamily="49" charset="0"/>
              </a:rPr>
              <a:t>package</a:t>
            </a:r>
            <a:r>
              <a:rPr lang="en-US" sz="2400"/>
              <a:t> statement to source code file</a:t>
            </a:r>
          </a:p>
          <a:p>
            <a:pPr lvl="1"/>
            <a:r>
              <a:rPr lang="en-US" sz="2400"/>
              <a:t>Compile class (placed into appropriate directory)</a:t>
            </a:r>
          </a:p>
          <a:p>
            <a:pPr lvl="1"/>
            <a:r>
              <a:rPr lang="en-US" sz="2400"/>
              <a:t>Use Java standards in naming  the packages.</a:t>
            </a:r>
            <a:endParaRPr lang="en-US" sz="2200">
              <a:cs typeface="Times New Roman" pitchFamily="18" charset="0"/>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228600"/>
            <a:ext cx="7772400" cy="974725"/>
          </a:xfrm>
        </p:spPr>
        <p:txBody>
          <a:bodyPr/>
          <a:lstStyle/>
          <a:p>
            <a:r>
              <a:rPr lang="en-US" sz="5400" b="1" dirty="0">
                <a:cs typeface="Times New Roman" pitchFamily="18" charset="0"/>
              </a:rPr>
              <a:t>Creating Packages </a:t>
            </a:r>
            <a:r>
              <a:rPr lang="en-US" sz="2800" b="1" dirty="0">
                <a:cs typeface="Times New Roman" pitchFamily="18" charset="0"/>
              </a:rPr>
              <a:t>(2)</a:t>
            </a:r>
          </a:p>
        </p:txBody>
      </p:sp>
      <p:sp>
        <p:nvSpPr>
          <p:cNvPr id="26627" name="Rectangle 3"/>
          <p:cNvSpPr>
            <a:spLocks noGrp="1" noChangeArrowheads="1"/>
          </p:cNvSpPr>
          <p:nvPr>
            <p:ph type="body" idx="1"/>
          </p:nvPr>
        </p:nvSpPr>
        <p:spPr>
          <a:xfrm>
            <a:off x="381000" y="1447800"/>
            <a:ext cx="8610600" cy="4800600"/>
          </a:xfrm>
        </p:spPr>
        <p:txBody>
          <a:bodyPr>
            <a:normAutofit lnSpcReduction="10000"/>
          </a:bodyPr>
          <a:lstStyle/>
          <a:p>
            <a:pPr marL="609600" indent="-609600">
              <a:lnSpc>
                <a:spcPct val="90000"/>
              </a:lnSpc>
            </a:pPr>
            <a:r>
              <a:rPr lang="en-US" sz="2800" dirty="0">
                <a:latin typeface="Courier New" pitchFamily="49" charset="0"/>
              </a:rPr>
              <a:t>import</a:t>
            </a:r>
          </a:p>
          <a:p>
            <a:pPr marL="990600" lvl="1" indent="-533400">
              <a:lnSpc>
                <a:spcPct val="90000"/>
              </a:lnSpc>
            </a:pPr>
            <a:r>
              <a:rPr lang="en-US" sz="2400" dirty="0"/>
              <a:t>Use </a:t>
            </a:r>
            <a:r>
              <a:rPr lang="en-US" sz="2400" dirty="0">
                <a:latin typeface="Courier New" pitchFamily="49" charset="0"/>
              </a:rPr>
              <a:t>import</a:t>
            </a:r>
            <a:r>
              <a:rPr lang="en-US" sz="2400" dirty="0"/>
              <a:t> when classes are not of same package. </a:t>
            </a:r>
          </a:p>
          <a:p>
            <a:pPr marL="990600" lvl="1" indent="-533400">
              <a:lnSpc>
                <a:spcPct val="90000"/>
              </a:lnSpc>
            </a:pPr>
            <a:r>
              <a:rPr lang="en-US" sz="2400" dirty="0"/>
              <a:t>If no package specified for a class, it is put in the default package which includes compiled classes of the current directory</a:t>
            </a:r>
          </a:p>
          <a:p>
            <a:pPr marL="990600" lvl="1" indent="-533400">
              <a:lnSpc>
                <a:spcPct val="90000"/>
              </a:lnSpc>
            </a:pPr>
            <a:r>
              <a:rPr lang="en-US" sz="2400" dirty="0"/>
              <a:t>If class in same package as another, </a:t>
            </a:r>
            <a:r>
              <a:rPr lang="en-US" sz="2400" dirty="0">
                <a:latin typeface="Courier New" pitchFamily="49" charset="0"/>
              </a:rPr>
              <a:t>import</a:t>
            </a:r>
            <a:r>
              <a:rPr lang="en-US" sz="2400" dirty="0"/>
              <a:t> not required</a:t>
            </a:r>
          </a:p>
          <a:p>
            <a:pPr marL="609600" indent="-609600">
              <a:lnSpc>
                <a:spcPct val="90000"/>
              </a:lnSpc>
            </a:pPr>
            <a:r>
              <a:rPr lang="en-US" sz="2800" dirty="0"/>
              <a:t>Follow these steps to create a package:</a:t>
            </a:r>
          </a:p>
          <a:p>
            <a:pPr marL="990600" lvl="1" indent="-533400">
              <a:lnSpc>
                <a:spcPct val="90000"/>
              </a:lnSpc>
            </a:pPr>
            <a:r>
              <a:rPr lang="en-US" sz="2400" dirty="0"/>
              <a:t>Create a directory called </a:t>
            </a:r>
            <a:r>
              <a:rPr lang="en-US" sz="2400" dirty="0">
                <a:latin typeface="Courier New" pitchFamily="49" charset="0"/>
              </a:rPr>
              <a:t>classes</a:t>
            </a:r>
            <a:r>
              <a:rPr lang="en-US" sz="2400" dirty="0"/>
              <a:t> inside directory </a:t>
            </a:r>
            <a:r>
              <a:rPr lang="en-US" sz="2400" dirty="0">
                <a:latin typeface="Courier New" pitchFamily="49" charset="0"/>
              </a:rPr>
              <a:t>c:\jdk1.2\jre\</a:t>
            </a:r>
          </a:p>
          <a:p>
            <a:pPr marL="990600" lvl="1" indent="-533400">
              <a:lnSpc>
                <a:spcPct val="90000"/>
              </a:lnSpc>
            </a:pPr>
            <a:r>
              <a:rPr lang="en-US" sz="2400" dirty="0"/>
              <a:t>Use the following command for compilation:</a:t>
            </a:r>
            <a:r>
              <a:rPr lang="en-US" sz="2400" dirty="0">
                <a:latin typeface="Courier New" pitchFamily="49" charset="0"/>
              </a:rPr>
              <a:t> </a:t>
            </a:r>
          </a:p>
          <a:p>
            <a:pPr marL="990600" lvl="1" indent="-533400">
              <a:lnSpc>
                <a:spcPct val="90000"/>
              </a:lnSpc>
              <a:buFontTx/>
              <a:buNone/>
            </a:pPr>
            <a:r>
              <a:rPr lang="en-US" sz="1800" dirty="0">
                <a:latin typeface="Courier New" pitchFamily="49" charset="0"/>
              </a:rPr>
              <a:t>    </a:t>
            </a:r>
            <a:r>
              <a:rPr lang="en-US" sz="1800" dirty="0" err="1">
                <a:latin typeface="Courier New" pitchFamily="49" charset="0"/>
              </a:rPr>
              <a:t>javac</a:t>
            </a:r>
            <a:r>
              <a:rPr lang="en-US" sz="1800" dirty="0">
                <a:latin typeface="Courier New" pitchFamily="49" charset="0"/>
              </a:rPr>
              <a:t> –d c:\jdk1.2\jre\classes MyClasse.java</a:t>
            </a:r>
          </a:p>
          <a:p>
            <a:pPr marL="990600" lvl="1" indent="-533400">
              <a:lnSpc>
                <a:spcPct val="90000"/>
              </a:lnSpc>
            </a:pPr>
            <a:r>
              <a:rPr lang="en-US" sz="2400" dirty="0"/>
              <a:t>Once the package has been created you can use import statement to use its classes.</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normAutofit/>
          </a:bodyPr>
          <a:lstStyle/>
          <a:p>
            <a:pPr algn="ctr"/>
            <a:r>
              <a:rPr lang="en-US" u="sng" dirty="0" smtClean="0"/>
              <a:t>Member Access Modifiers</a:t>
            </a:r>
            <a:endParaRPr lang="en-US" u="sng" dirty="0"/>
          </a:p>
        </p:txBody>
      </p:sp>
      <p:sp>
        <p:nvSpPr>
          <p:cNvPr id="3" name="Content Placeholder 2"/>
          <p:cNvSpPr>
            <a:spLocks noGrp="1"/>
          </p:cNvSpPr>
          <p:nvPr>
            <p:ph idx="1"/>
          </p:nvPr>
        </p:nvSpPr>
        <p:spPr>
          <a:xfrm>
            <a:off x="304800" y="1295400"/>
            <a:ext cx="8610600" cy="5029200"/>
          </a:xfrm>
        </p:spPr>
        <p:txBody>
          <a:bodyPr>
            <a:normAutofit fontScale="92500" lnSpcReduction="10000"/>
          </a:bodyPr>
          <a:lstStyle/>
          <a:p>
            <a:r>
              <a:rPr lang="en-US" b="1" u="sng" dirty="0" smtClean="0">
                <a:solidFill>
                  <a:srgbClr val="FF0000"/>
                </a:solidFill>
              </a:rPr>
              <a:t>Public:-</a:t>
            </a:r>
          </a:p>
          <a:p>
            <a:pPr>
              <a:buNone/>
            </a:pPr>
            <a:r>
              <a:rPr lang="en-US" dirty="0" smtClean="0"/>
              <a:t>  A member with public modifier is accessible in any package.</a:t>
            </a:r>
          </a:p>
          <a:p>
            <a:r>
              <a:rPr lang="en-US" b="1" u="sng" dirty="0" smtClean="0">
                <a:solidFill>
                  <a:srgbClr val="FF0000"/>
                </a:solidFill>
              </a:rPr>
              <a:t>Protected:-</a:t>
            </a:r>
          </a:p>
          <a:p>
            <a:pPr>
              <a:buNone/>
            </a:pPr>
            <a:r>
              <a:rPr lang="en-US" dirty="0" smtClean="0"/>
              <a:t>A member with protected modifier is accessible  in its </a:t>
            </a:r>
            <a:r>
              <a:rPr lang="en-US" u="sng" dirty="0" smtClean="0"/>
              <a:t>own package</a:t>
            </a:r>
            <a:r>
              <a:rPr lang="en-US" dirty="0" smtClean="0"/>
              <a:t>.</a:t>
            </a:r>
          </a:p>
          <a:p>
            <a:pPr>
              <a:buNone/>
            </a:pPr>
            <a:r>
              <a:rPr lang="en-US" dirty="0" smtClean="0"/>
              <a:t>When its class is inherited , these become the part of the </a:t>
            </a:r>
            <a:r>
              <a:rPr lang="en-US" u="sng" dirty="0" smtClean="0"/>
              <a:t>subclass</a:t>
            </a:r>
            <a:r>
              <a:rPr lang="en-US" dirty="0" smtClean="0"/>
              <a:t>.</a:t>
            </a:r>
          </a:p>
          <a:p>
            <a:r>
              <a:rPr lang="en-US" b="1" u="sng" dirty="0" smtClean="0">
                <a:solidFill>
                  <a:srgbClr val="FF0000"/>
                </a:solidFill>
              </a:rPr>
              <a:t>Default:-</a:t>
            </a:r>
          </a:p>
          <a:p>
            <a:r>
              <a:rPr lang="en-US" dirty="0" smtClean="0"/>
              <a:t>A type with no access modifier is accessible in its </a:t>
            </a:r>
            <a:r>
              <a:rPr lang="en-US" u="sng" dirty="0" smtClean="0"/>
              <a:t>own package</a:t>
            </a:r>
            <a:r>
              <a:rPr lang="en-US" dirty="0" smtClean="0"/>
              <a:t>.</a:t>
            </a:r>
          </a:p>
          <a:p>
            <a:r>
              <a:rPr lang="en-US" b="1" u="sng" dirty="0" smtClean="0">
                <a:solidFill>
                  <a:srgbClr val="FF0000"/>
                </a:solidFill>
              </a:rPr>
              <a:t>Private:-</a:t>
            </a:r>
          </a:p>
          <a:p>
            <a:r>
              <a:rPr lang="en-US" dirty="0" smtClean="0"/>
              <a:t>A member with private modifier is accessible only within </a:t>
            </a:r>
            <a:r>
              <a:rPr lang="en-US" u="sng" dirty="0" smtClean="0"/>
              <a:t>its class</a:t>
            </a:r>
            <a:r>
              <a:rPr lang="en-US" dirty="0" smtClean="0"/>
              <a:t>.</a:t>
            </a:r>
          </a:p>
          <a:p>
            <a:endParaRPr lang="en-US" dirty="0" smtClean="0"/>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pPr algn="ctr"/>
            <a:r>
              <a:rPr lang="en-US" dirty="0" smtClean="0"/>
              <a:t>Other Member Modifiers</a:t>
            </a:r>
            <a:endParaRPr lang="en-US" dirty="0"/>
          </a:p>
        </p:txBody>
      </p:sp>
      <p:sp>
        <p:nvSpPr>
          <p:cNvPr id="3" name="Content Placeholder 2"/>
          <p:cNvSpPr>
            <a:spLocks noGrp="1"/>
          </p:cNvSpPr>
          <p:nvPr>
            <p:ph idx="1"/>
          </p:nvPr>
        </p:nvSpPr>
        <p:spPr>
          <a:xfrm>
            <a:off x="457200" y="1371600"/>
            <a:ext cx="8229600" cy="4953000"/>
          </a:xfrm>
        </p:spPr>
        <p:txBody>
          <a:bodyPr>
            <a:normAutofit/>
          </a:bodyPr>
          <a:lstStyle/>
          <a:p>
            <a:r>
              <a:rPr lang="en-US" b="1" u="sng" dirty="0" smtClean="0">
                <a:solidFill>
                  <a:srgbClr val="FF0000"/>
                </a:solidFill>
              </a:rPr>
              <a:t>Static:-</a:t>
            </a:r>
          </a:p>
          <a:p>
            <a:r>
              <a:rPr lang="en-US" dirty="0" smtClean="0">
                <a:solidFill>
                  <a:schemeClr val="tx1">
                    <a:lumMod val="95000"/>
                    <a:lumOff val="5000"/>
                  </a:schemeClr>
                </a:solidFill>
              </a:rPr>
              <a:t>Associated with class</a:t>
            </a:r>
          </a:p>
          <a:p>
            <a:r>
              <a:rPr lang="en-US" b="1" u="sng" dirty="0" smtClean="0">
                <a:solidFill>
                  <a:srgbClr val="FF0000"/>
                </a:solidFill>
              </a:rPr>
              <a:t>Final:-</a:t>
            </a:r>
          </a:p>
          <a:p>
            <a:r>
              <a:rPr lang="en-US" dirty="0" smtClean="0"/>
              <a:t>This modifier can also be applied to local variables.</a:t>
            </a:r>
          </a:p>
          <a:p>
            <a:r>
              <a:rPr lang="en-US" dirty="0" smtClean="0"/>
              <a:t>A final variable in java is blank final i.e. it is need not to be initialized when created, but can be initialized only once.</a:t>
            </a:r>
          </a:p>
          <a:p>
            <a:r>
              <a:rPr lang="en-US" dirty="0" smtClean="0"/>
              <a:t>A final method cannot be </a:t>
            </a:r>
            <a:r>
              <a:rPr lang="en-US" dirty="0" err="1" smtClean="0"/>
              <a:t>overriden</a:t>
            </a:r>
            <a:r>
              <a:rPr lang="en-US" dirty="0" smtClean="0"/>
              <a:t>.</a:t>
            </a:r>
          </a:p>
          <a:p>
            <a:r>
              <a:rPr lang="en-US" dirty="0" smtClean="0"/>
              <a:t>If a class is complete , we can use final modifier with it.</a:t>
            </a:r>
          </a:p>
          <a:p>
            <a:r>
              <a:rPr lang="en-US" dirty="0" smtClean="0"/>
              <a:t>Such a class can’t be inherited.</a:t>
            </a: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lnSpcReduction="10000"/>
          </a:bodyPr>
          <a:lstStyle/>
          <a:p>
            <a:r>
              <a:rPr lang="en-US" b="1" u="sng" dirty="0" smtClean="0">
                <a:solidFill>
                  <a:srgbClr val="FF0000"/>
                </a:solidFill>
              </a:rPr>
              <a:t>Abstract:-</a:t>
            </a:r>
          </a:p>
          <a:p>
            <a:r>
              <a:rPr lang="en-US" dirty="0" smtClean="0"/>
              <a:t>A method having no method body is declared abstract.</a:t>
            </a:r>
          </a:p>
          <a:p>
            <a:r>
              <a:rPr lang="en-US" dirty="0" smtClean="0"/>
              <a:t>A class  having one or more abstract methods  must be declared abstract.</a:t>
            </a:r>
          </a:p>
          <a:p>
            <a:r>
              <a:rPr lang="en-US" dirty="0" smtClean="0"/>
              <a:t>The subclass of such a class must override(define) the abstract methods from its super-class otherwise it also becomes abstract.</a:t>
            </a:r>
          </a:p>
          <a:p>
            <a:r>
              <a:rPr lang="en-US" dirty="0" smtClean="0"/>
              <a:t>We can not use </a:t>
            </a:r>
            <a:r>
              <a:rPr lang="en-US" dirty="0" smtClean="0">
                <a:solidFill>
                  <a:srgbClr val="FF0000"/>
                </a:solidFill>
              </a:rPr>
              <a:t>final</a:t>
            </a:r>
            <a:r>
              <a:rPr lang="en-US" dirty="0" smtClean="0"/>
              <a:t> and </a:t>
            </a:r>
            <a:r>
              <a:rPr lang="en-US" dirty="0" smtClean="0">
                <a:solidFill>
                  <a:srgbClr val="FF0000"/>
                </a:solidFill>
              </a:rPr>
              <a:t>private  </a:t>
            </a:r>
            <a:r>
              <a:rPr lang="en-US" dirty="0" smtClean="0"/>
              <a:t>access modifiers with abstract.</a:t>
            </a:r>
          </a:p>
          <a:p>
            <a:r>
              <a:rPr lang="en-US" b="1" u="sng" dirty="0" smtClean="0">
                <a:solidFill>
                  <a:srgbClr val="FF0000"/>
                </a:solidFill>
              </a:rPr>
              <a:t>Synchronized:-</a:t>
            </a:r>
          </a:p>
          <a:p>
            <a:r>
              <a:rPr lang="en-US" dirty="0" smtClean="0"/>
              <a:t>When it is required that a method is access by one thread at a time it is declared synchronized.</a:t>
            </a:r>
          </a:p>
          <a:p>
            <a:endParaRPr lang="en-US" dirty="0" smtClean="0"/>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lnSpcReduction="10000"/>
          </a:bodyPr>
          <a:lstStyle/>
          <a:p>
            <a:pPr>
              <a:buNone/>
            </a:pPr>
            <a:r>
              <a:rPr lang="en-US" b="1" u="sng" dirty="0" smtClean="0">
                <a:solidFill>
                  <a:srgbClr val="FF0000"/>
                </a:solidFill>
              </a:rPr>
              <a:t> Native:-</a:t>
            </a:r>
          </a:p>
          <a:p>
            <a:r>
              <a:rPr lang="en-US" dirty="0" smtClean="0"/>
              <a:t>The JNI(java native interface) API can be used to access a method implemented in C language.</a:t>
            </a:r>
          </a:p>
          <a:p>
            <a:r>
              <a:rPr lang="en-US" dirty="0" smtClean="0"/>
              <a:t>Such a method is declared  </a:t>
            </a:r>
            <a:r>
              <a:rPr lang="en-US" dirty="0" smtClean="0">
                <a:solidFill>
                  <a:srgbClr val="FF0000"/>
                </a:solidFill>
              </a:rPr>
              <a:t>native</a:t>
            </a:r>
            <a:r>
              <a:rPr lang="en-US" dirty="0" smtClean="0"/>
              <a:t> in our class.</a:t>
            </a:r>
          </a:p>
          <a:p>
            <a:pPr>
              <a:buNone/>
            </a:pPr>
            <a:r>
              <a:rPr lang="en-US" dirty="0" smtClean="0"/>
              <a:t> </a:t>
            </a:r>
            <a:r>
              <a:rPr lang="en-US" b="1" u="sng" dirty="0" smtClean="0">
                <a:solidFill>
                  <a:srgbClr val="FF0000"/>
                </a:solidFill>
              </a:rPr>
              <a:t>Transient:-</a:t>
            </a:r>
          </a:p>
          <a:p>
            <a:r>
              <a:rPr lang="en-US" dirty="0" smtClean="0"/>
              <a:t>Objects can be serialized.</a:t>
            </a:r>
          </a:p>
          <a:p>
            <a:r>
              <a:rPr lang="en-US" dirty="0" smtClean="0"/>
              <a:t>The transient members are not saved during serialization.</a:t>
            </a:r>
          </a:p>
          <a:p>
            <a:pPr>
              <a:buNone/>
            </a:pPr>
            <a:r>
              <a:rPr lang="en-US" b="1" u="sng" dirty="0" smtClean="0">
                <a:solidFill>
                  <a:srgbClr val="FF0000"/>
                </a:solidFill>
              </a:rPr>
              <a:t>Volatile:-</a:t>
            </a:r>
          </a:p>
          <a:p>
            <a:r>
              <a:rPr lang="en-US" dirty="0" smtClean="0"/>
              <a:t>The compiler allows of fields for efficiency  reason’s . This may result in  inconsistency in a multithreaded environment.</a:t>
            </a:r>
          </a:p>
          <a:p>
            <a:r>
              <a:rPr lang="en-US" dirty="0" smtClean="0"/>
              <a:t>The volatile modifier can be used to inform the compiler that the catching is not allowed</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lstStyle/>
          <a:p>
            <a:endParaRPr lang="en-US" dirty="0" smtClean="0"/>
          </a:p>
          <a:p>
            <a:endParaRPr lang="en-US" dirty="0" smtClean="0"/>
          </a:p>
          <a:p>
            <a:r>
              <a:rPr lang="en-US" dirty="0" smtClean="0"/>
              <a:t>Static</a:t>
            </a:r>
          </a:p>
          <a:p>
            <a:r>
              <a:rPr lang="en-US" dirty="0" smtClean="0"/>
              <a:t>Final</a:t>
            </a:r>
          </a:p>
          <a:p>
            <a:endParaRPr lang="en-US" dirty="0" smtClean="0"/>
          </a:p>
          <a:p>
            <a:r>
              <a:rPr lang="en-US" dirty="0" smtClean="0"/>
              <a:t>Abstract</a:t>
            </a:r>
          </a:p>
          <a:p>
            <a:r>
              <a:rPr lang="en-US" dirty="0" smtClean="0"/>
              <a:t>Synchronized</a:t>
            </a:r>
          </a:p>
          <a:p>
            <a:r>
              <a:rPr lang="en-US" dirty="0" smtClean="0"/>
              <a:t>Native</a:t>
            </a:r>
          </a:p>
          <a:p>
            <a:endParaRPr lang="en-US" dirty="0" smtClean="0"/>
          </a:p>
          <a:p>
            <a:r>
              <a:rPr lang="en-US" dirty="0" smtClean="0"/>
              <a:t>Transient</a:t>
            </a:r>
          </a:p>
          <a:p>
            <a:r>
              <a:rPr lang="en-US" dirty="0" smtClean="0"/>
              <a:t>volatile</a:t>
            </a:r>
            <a:endParaRPr lang="en-US" dirty="0"/>
          </a:p>
        </p:txBody>
      </p:sp>
      <p:sp>
        <p:nvSpPr>
          <p:cNvPr id="13" name="Right Brace 12"/>
          <p:cNvSpPr/>
          <p:nvPr/>
        </p:nvSpPr>
        <p:spPr>
          <a:xfrm>
            <a:off x="1905000" y="1447800"/>
            <a:ext cx="304800" cy="9144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Right Brace 13"/>
          <p:cNvSpPr/>
          <p:nvPr/>
        </p:nvSpPr>
        <p:spPr>
          <a:xfrm>
            <a:off x="3048000" y="2971800"/>
            <a:ext cx="304800" cy="12954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Right Brace 14"/>
          <p:cNvSpPr/>
          <p:nvPr/>
        </p:nvSpPr>
        <p:spPr>
          <a:xfrm>
            <a:off x="2286000" y="4876800"/>
            <a:ext cx="304800" cy="9144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Rectangle 15"/>
          <p:cNvSpPr/>
          <p:nvPr/>
        </p:nvSpPr>
        <p:spPr>
          <a:xfrm>
            <a:off x="4114800" y="1447800"/>
            <a:ext cx="3429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Variables And Methods</a:t>
            </a:r>
            <a:endParaRPr lang="en-US" dirty="0"/>
          </a:p>
        </p:txBody>
      </p:sp>
      <p:sp>
        <p:nvSpPr>
          <p:cNvPr id="17" name="Rectangle 16"/>
          <p:cNvSpPr/>
          <p:nvPr/>
        </p:nvSpPr>
        <p:spPr>
          <a:xfrm>
            <a:off x="4191000" y="3200400"/>
            <a:ext cx="3200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Methods</a:t>
            </a:r>
            <a:endParaRPr lang="en-US" dirty="0"/>
          </a:p>
        </p:txBody>
      </p:sp>
      <p:sp>
        <p:nvSpPr>
          <p:cNvPr id="18" name="Rectangle 17"/>
          <p:cNvSpPr/>
          <p:nvPr/>
        </p:nvSpPr>
        <p:spPr>
          <a:xfrm>
            <a:off x="4191000" y="4876800"/>
            <a:ext cx="3200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Variables</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lstStyle/>
          <a:p>
            <a:pPr algn="ctr"/>
            <a:r>
              <a:rPr lang="en-GB" u="sng" dirty="0" smtClean="0"/>
              <a:t>Flow of Control</a:t>
            </a:r>
            <a:endParaRPr lang="en-US" u="sng" dirty="0"/>
          </a:p>
        </p:txBody>
      </p:sp>
      <p:sp>
        <p:nvSpPr>
          <p:cNvPr id="3" name="Content Placeholder 2"/>
          <p:cNvSpPr>
            <a:spLocks noGrp="1"/>
          </p:cNvSpPr>
          <p:nvPr>
            <p:ph idx="1"/>
          </p:nvPr>
        </p:nvSpPr>
        <p:spPr>
          <a:xfrm>
            <a:off x="457200" y="1371600"/>
            <a:ext cx="8229600" cy="4953000"/>
          </a:xfrm>
        </p:spPr>
        <p:txBody>
          <a:bodyPr/>
          <a:lstStyle/>
          <a:p>
            <a:r>
              <a:rPr lang="en-GB" sz="2400" dirty="0" smtClean="0"/>
              <a:t>Java executes one statement after the other in the order they are written</a:t>
            </a:r>
          </a:p>
          <a:p>
            <a:r>
              <a:rPr lang="en-GB" sz="2400" dirty="0" smtClean="0"/>
              <a:t>Many Java statements are flow control statements:</a:t>
            </a:r>
          </a:p>
          <a:p>
            <a:endParaRPr lang="en-GB" sz="2400" dirty="0" smtClean="0"/>
          </a:p>
          <a:p>
            <a:pPr>
              <a:buFont typeface="Wingdings" pitchFamily="2" charset="2"/>
              <a:buNone/>
            </a:pPr>
            <a:r>
              <a:rPr lang="en-GB" sz="2400" dirty="0" smtClean="0">
                <a:solidFill>
                  <a:srgbClr val="FF9900"/>
                </a:solidFill>
              </a:rPr>
              <a:t>          </a:t>
            </a:r>
            <a:r>
              <a:rPr lang="en-GB" sz="2400" dirty="0" smtClean="0">
                <a:solidFill>
                  <a:srgbClr val="C00000"/>
                </a:solidFill>
              </a:rPr>
              <a:t>Alternation: 	       if, if else, switch</a:t>
            </a:r>
          </a:p>
          <a:p>
            <a:pPr>
              <a:buFont typeface="Wingdings" pitchFamily="2" charset="2"/>
              <a:buNone/>
            </a:pPr>
            <a:r>
              <a:rPr lang="en-GB" sz="2400" dirty="0" smtClean="0">
                <a:solidFill>
                  <a:srgbClr val="C00000"/>
                </a:solidFill>
              </a:rPr>
              <a:t>           Looping:	       for, while, do while</a:t>
            </a:r>
          </a:p>
          <a:p>
            <a:pPr>
              <a:buFont typeface="Wingdings" pitchFamily="2" charset="2"/>
              <a:buNone/>
            </a:pPr>
            <a:r>
              <a:rPr lang="en-GB" sz="2400" dirty="0" smtClean="0">
                <a:solidFill>
                  <a:srgbClr val="C00000"/>
                </a:solidFill>
              </a:rPr>
              <a:t>           Escapes:	        break, continue, return</a:t>
            </a:r>
          </a:p>
          <a:p>
            <a:endParaRPr lang="en-GB" dirty="0" smtClean="0"/>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If – The Conditional Statement</a:t>
            </a:r>
            <a:endParaRPr lang="en-US" dirty="0"/>
          </a:p>
        </p:txBody>
      </p:sp>
      <p:sp>
        <p:nvSpPr>
          <p:cNvPr id="3" name="Content Placeholder 2"/>
          <p:cNvSpPr>
            <a:spLocks noGrp="1"/>
          </p:cNvSpPr>
          <p:nvPr>
            <p:ph idx="1"/>
          </p:nvPr>
        </p:nvSpPr>
        <p:spPr/>
        <p:txBody>
          <a:bodyPr/>
          <a:lstStyle/>
          <a:p>
            <a:r>
              <a:rPr lang="en-GB" sz="2400" dirty="0" smtClean="0"/>
              <a:t>The if statement evaluates an expression and if that evaluation is true then the specified action is taken</a:t>
            </a:r>
          </a:p>
          <a:p>
            <a:pPr lvl="2">
              <a:buFontTx/>
              <a:buNone/>
            </a:pPr>
            <a:r>
              <a:rPr lang="en-GB" sz="2000" dirty="0" smtClean="0">
                <a:solidFill>
                  <a:srgbClr val="C00000"/>
                </a:solidFill>
              </a:rPr>
              <a:t>if ( x &lt; 10 ) x = 10;</a:t>
            </a:r>
          </a:p>
          <a:p>
            <a:r>
              <a:rPr lang="en-GB" sz="2400" dirty="0" smtClean="0"/>
              <a:t>If the value of x is less than 10, make x equal to 10</a:t>
            </a:r>
          </a:p>
          <a:p>
            <a:r>
              <a:rPr lang="en-GB" sz="2400" dirty="0" smtClean="0"/>
              <a:t>It could have been written:</a:t>
            </a:r>
          </a:p>
          <a:p>
            <a:pPr lvl="2">
              <a:buFontTx/>
              <a:buNone/>
            </a:pPr>
            <a:r>
              <a:rPr lang="en-GB" sz="2000" dirty="0" smtClean="0">
                <a:solidFill>
                  <a:srgbClr val="C00000"/>
                </a:solidFill>
              </a:rPr>
              <a:t>if ( x &lt; 10 )</a:t>
            </a:r>
          </a:p>
          <a:p>
            <a:pPr lvl="2">
              <a:buFontTx/>
              <a:buNone/>
            </a:pPr>
            <a:r>
              <a:rPr lang="en-GB" sz="2000" dirty="0" smtClean="0">
                <a:solidFill>
                  <a:srgbClr val="C00000"/>
                </a:solidFill>
              </a:rPr>
              <a:t>x = 10;</a:t>
            </a:r>
          </a:p>
          <a:p>
            <a:r>
              <a:rPr lang="en-GB" sz="2400" dirty="0" smtClean="0"/>
              <a:t>Or, alternatively:</a:t>
            </a:r>
          </a:p>
          <a:p>
            <a:pPr lvl="2">
              <a:buFontTx/>
              <a:buNone/>
            </a:pPr>
            <a:r>
              <a:rPr lang="en-GB" sz="2000" dirty="0" smtClean="0">
                <a:solidFill>
                  <a:srgbClr val="C00000"/>
                </a:solidFill>
              </a:rPr>
              <a:t>if ( x &lt; 10 ) { x = 10;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Java</a:t>
            </a:r>
            <a:endParaRPr lang="en-US" dirty="0"/>
          </a:p>
        </p:txBody>
      </p:sp>
      <p:sp>
        <p:nvSpPr>
          <p:cNvPr id="3" name="Content Placeholder 2"/>
          <p:cNvSpPr>
            <a:spLocks noGrp="1"/>
          </p:cNvSpPr>
          <p:nvPr>
            <p:ph idx="1"/>
          </p:nvPr>
        </p:nvSpPr>
        <p:spPr/>
        <p:txBody>
          <a:bodyPr>
            <a:normAutofit/>
          </a:bodyPr>
          <a:lstStyle/>
          <a:p>
            <a:pPr>
              <a:lnSpc>
                <a:spcPct val="90000"/>
              </a:lnSpc>
            </a:pPr>
            <a:r>
              <a:rPr lang="en-US" sz="2000" dirty="0" smtClean="0"/>
              <a:t>Java is simple</a:t>
            </a:r>
          </a:p>
          <a:p>
            <a:pPr>
              <a:lnSpc>
                <a:spcPct val="90000"/>
              </a:lnSpc>
              <a:spcBef>
                <a:spcPct val="50000"/>
              </a:spcBef>
            </a:pPr>
            <a:r>
              <a:rPr lang="en-US" sz="2000" dirty="0" smtClean="0"/>
              <a:t>Java is object-oriented</a:t>
            </a:r>
          </a:p>
          <a:p>
            <a:pPr>
              <a:lnSpc>
                <a:spcPct val="90000"/>
              </a:lnSpc>
              <a:spcBef>
                <a:spcPct val="50000"/>
              </a:spcBef>
            </a:pPr>
            <a:r>
              <a:rPr lang="en-US" sz="2000" dirty="0" smtClean="0"/>
              <a:t>Java is Platform Independent</a:t>
            </a:r>
          </a:p>
          <a:p>
            <a:pPr>
              <a:lnSpc>
                <a:spcPct val="90000"/>
              </a:lnSpc>
              <a:spcBef>
                <a:spcPct val="50000"/>
              </a:spcBef>
            </a:pPr>
            <a:r>
              <a:rPr lang="en-US" sz="2000" dirty="0" smtClean="0"/>
              <a:t>Java is interpreted</a:t>
            </a:r>
          </a:p>
          <a:p>
            <a:pPr>
              <a:lnSpc>
                <a:spcPct val="90000"/>
              </a:lnSpc>
              <a:spcBef>
                <a:spcPct val="50000"/>
              </a:spcBef>
            </a:pPr>
            <a:r>
              <a:rPr lang="en-US" sz="2000" dirty="0" smtClean="0"/>
              <a:t>Java is robust</a:t>
            </a:r>
          </a:p>
          <a:p>
            <a:pPr>
              <a:lnSpc>
                <a:spcPct val="90000"/>
              </a:lnSpc>
              <a:spcBef>
                <a:spcPct val="50000"/>
              </a:spcBef>
            </a:pPr>
            <a:r>
              <a:rPr lang="en-US" sz="2000" dirty="0" smtClean="0"/>
              <a:t>Java is secure</a:t>
            </a:r>
          </a:p>
          <a:p>
            <a:pPr>
              <a:lnSpc>
                <a:spcPct val="90000"/>
              </a:lnSpc>
              <a:spcBef>
                <a:spcPct val="50000"/>
              </a:spcBef>
            </a:pPr>
            <a:r>
              <a:rPr lang="en-US" sz="2000" dirty="0" smtClean="0"/>
              <a:t>Java is portable</a:t>
            </a:r>
          </a:p>
          <a:p>
            <a:pPr>
              <a:lnSpc>
                <a:spcPct val="90000"/>
              </a:lnSpc>
              <a:spcBef>
                <a:spcPct val="50000"/>
              </a:spcBef>
            </a:pPr>
            <a:r>
              <a:rPr lang="en-US" sz="2000" dirty="0" smtClean="0"/>
              <a:t>Java is multithreaded</a:t>
            </a:r>
          </a:p>
          <a:p>
            <a:pPr>
              <a:lnSpc>
                <a:spcPct val="90000"/>
              </a:lnSpc>
              <a:spcBef>
                <a:spcPct val="50000"/>
              </a:spcBef>
            </a:pPr>
            <a:r>
              <a:rPr lang="en-US" sz="2000" dirty="0" smtClean="0"/>
              <a:t>Java is dynamic</a:t>
            </a:r>
          </a:p>
          <a:p>
            <a:pPr>
              <a:lnSpc>
                <a:spcPct val="90000"/>
              </a:lnSpc>
              <a:spcBef>
                <a:spcPct val="50000"/>
              </a:spcBef>
            </a:pPr>
            <a:r>
              <a:rPr lang="en-US" sz="2000" dirty="0" smtClean="0"/>
              <a:t>Java is Case Sensitive</a:t>
            </a:r>
          </a:p>
          <a:p>
            <a:pPr lvl="1">
              <a:lnSpc>
                <a:spcPct val="90000"/>
              </a:lnSpc>
              <a:buFontTx/>
              <a:buNone/>
            </a:pPr>
            <a:endParaRPr lang="en-US" dirty="0" smtClean="0"/>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If… else</a:t>
            </a:r>
            <a:endParaRPr lang="en-US" dirty="0"/>
          </a:p>
        </p:txBody>
      </p:sp>
      <p:sp>
        <p:nvSpPr>
          <p:cNvPr id="3" name="Content Placeholder 2"/>
          <p:cNvSpPr>
            <a:spLocks noGrp="1"/>
          </p:cNvSpPr>
          <p:nvPr>
            <p:ph idx="1"/>
          </p:nvPr>
        </p:nvSpPr>
        <p:spPr/>
        <p:txBody>
          <a:bodyPr/>
          <a:lstStyle/>
          <a:p>
            <a:r>
              <a:rPr lang="en-GB" sz="2400" dirty="0" smtClean="0"/>
              <a:t>The if … else statement evaluates an expression and performs one action if that evaluation is true or a different action if it is false.</a:t>
            </a:r>
          </a:p>
          <a:p>
            <a:pPr>
              <a:buFont typeface="Wingdings" pitchFamily="2" charset="2"/>
              <a:buNone/>
            </a:pPr>
            <a:r>
              <a:rPr lang="en-GB" sz="2400" dirty="0" smtClean="0">
                <a:solidFill>
                  <a:schemeClr val="hlink"/>
                </a:solidFill>
                <a:latin typeface="Times New Roman" pitchFamily="18" charset="0"/>
              </a:rPr>
              <a:t>	 </a:t>
            </a:r>
            <a:r>
              <a:rPr lang="en-GB" sz="2400" dirty="0" smtClean="0">
                <a:solidFill>
                  <a:srgbClr val="C00000"/>
                </a:solidFill>
                <a:latin typeface="Courier New" pitchFamily="49" charset="0"/>
              </a:rPr>
              <a:t>if (x != </a:t>
            </a:r>
            <a:r>
              <a:rPr lang="en-GB" sz="2400" dirty="0" err="1" smtClean="0">
                <a:solidFill>
                  <a:srgbClr val="C00000"/>
                </a:solidFill>
                <a:latin typeface="Courier New" pitchFamily="49" charset="0"/>
              </a:rPr>
              <a:t>oldx</a:t>
            </a:r>
            <a:r>
              <a:rPr lang="en-GB" sz="2400" dirty="0" smtClean="0">
                <a:solidFill>
                  <a:srgbClr val="C00000"/>
                </a:solidFill>
                <a:latin typeface="Courier New" pitchFamily="49" charset="0"/>
              </a:rPr>
              <a:t>) {</a:t>
            </a:r>
          </a:p>
          <a:p>
            <a:pPr lvl="1">
              <a:buFontTx/>
              <a:buNone/>
            </a:pPr>
            <a:r>
              <a:rPr lang="en-GB" sz="2000" dirty="0" smtClean="0">
                <a:solidFill>
                  <a:srgbClr val="C00000"/>
                </a:solidFill>
                <a:latin typeface="Courier New" pitchFamily="49" charset="0"/>
              </a:rPr>
              <a:t>	</a:t>
            </a:r>
            <a:r>
              <a:rPr lang="en-GB" sz="2000" dirty="0" err="1" smtClean="0">
                <a:solidFill>
                  <a:srgbClr val="C00000"/>
                </a:solidFill>
                <a:latin typeface="Courier New" pitchFamily="49" charset="0"/>
              </a:rPr>
              <a:t>System.out.print</a:t>
            </a:r>
            <a:r>
              <a:rPr lang="en-GB" sz="2000" dirty="0" smtClean="0">
                <a:solidFill>
                  <a:srgbClr val="C00000"/>
                </a:solidFill>
                <a:latin typeface="Courier New" pitchFamily="49" charset="0"/>
              </a:rPr>
              <a:t>(“x was changed”);</a:t>
            </a:r>
          </a:p>
          <a:p>
            <a:pPr lvl="1">
              <a:buFontTx/>
              <a:buNone/>
            </a:pPr>
            <a:r>
              <a:rPr lang="en-GB" sz="2000" dirty="0" smtClean="0">
                <a:solidFill>
                  <a:srgbClr val="C00000"/>
                </a:solidFill>
                <a:latin typeface="Courier New" pitchFamily="49" charset="0"/>
              </a:rPr>
              <a:t>}</a:t>
            </a:r>
          </a:p>
          <a:p>
            <a:pPr lvl="1">
              <a:buFontTx/>
              <a:buNone/>
            </a:pPr>
            <a:r>
              <a:rPr lang="en-GB" sz="2000" dirty="0" smtClean="0">
                <a:solidFill>
                  <a:srgbClr val="C00000"/>
                </a:solidFill>
                <a:latin typeface="Courier New" pitchFamily="49" charset="0"/>
              </a:rPr>
              <a:t>else {</a:t>
            </a:r>
          </a:p>
          <a:p>
            <a:pPr lvl="1">
              <a:buFontTx/>
              <a:buNone/>
            </a:pPr>
            <a:r>
              <a:rPr lang="en-GB" sz="2000" dirty="0" smtClean="0">
                <a:solidFill>
                  <a:srgbClr val="C00000"/>
                </a:solidFill>
                <a:latin typeface="Courier New" pitchFamily="49" charset="0"/>
              </a:rPr>
              <a:t>	</a:t>
            </a:r>
            <a:r>
              <a:rPr lang="en-GB" sz="2000" dirty="0" err="1" smtClean="0">
                <a:solidFill>
                  <a:srgbClr val="C00000"/>
                </a:solidFill>
                <a:latin typeface="Courier New" pitchFamily="49" charset="0"/>
              </a:rPr>
              <a:t>System.out.print</a:t>
            </a:r>
            <a:r>
              <a:rPr lang="en-GB" sz="2000" dirty="0" smtClean="0">
                <a:solidFill>
                  <a:srgbClr val="C00000"/>
                </a:solidFill>
                <a:latin typeface="Courier New" pitchFamily="49" charset="0"/>
              </a:rPr>
              <a:t>(“x is unchanged”);</a:t>
            </a:r>
          </a:p>
          <a:p>
            <a:pPr lvl="1">
              <a:buFontTx/>
              <a:buNone/>
            </a:pPr>
            <a:r>
              <a:rPr lang="en-GB" sz="2000" dirty="0" smtClean="0">
                <a:solidFill>
                  <a:srgbClr val="C00000"/>
                </a:solidFill>
                <a:latin typeface="Courier New" pitchFamily="49" charset="0"/>
              </a:rPr>
              <a:t>}</a:t>
            </a:r>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Nested if … else</a:t>
            </a:r>
            <a:endParaRPr lang="en-US" dirty="0"/>
          </a:p>
        </p:txBody>
      </p:sp>
      <p:sp>
        <p:nvSpPr>
          <p:cNvPr id="3" name="Content Placeholder 2"/>
          <p:cNvSpPr>
            <a:spLocks noGrp="1"/>
          </p:cNvSpPr>
          <p:nvPr>
            <p:ph idx="1"/>
          </p:nvPr>
        </p:nvSpPr>
        <p:spPr/>
        <p:txBody>
          <a:bodyPr/>
          <a:lstStyle/>
          <a:p>
            <a:pPr lvl="1">
              <a:lnSpc>
                <a:spcPct val="80000"/>
              </a:lnSpc>
              <a:buFontTx/>
              <a:buNone/>
            </a:pPr>
            <a:r>
              <a:rPr lang="en-GB" sz="2000" dirty="0" smtClean="0">
                <a:solidFill>
                  <a:srgbClr val="C00000"/>
                </a:solidFill>
                <a:latin typeface="Courier New" pitchFamily="49" charset="0"/>
              </a:rPr>
              <a:t>if ( </a:t>
            </a:r>
            <a:r>
              <a:rPr lang="en-GB" sz="2000" dirty="0" err="1" smtClean="0">
                <a:solidFill>
                  <a:srgbClr val="C00000"/>
                </a:solidFill>
                <a:latin typeface="Courier New" pitchFamily="49" charset="0"/>
              </a:rPr>
              <a:t>myVal</a:t>
            </a:r>
            <a:r>
              <a:rPr lang="en-GB" sz="2000" dirty="0" smtClean="0">
                <a:solidFill>
                  <a:srgbClr val="C00000"/>
                </a:solidFill>
                <a:latin typeface="Courier New" pitchFamily="49" charset="0"/>
              </a:rPr>
              <a:t> &gt; 100 ) {</a:t>
            </a:r>
          </a:p>
          <a:p>
            <a:pPr lvl="1">
              <a:lnSpc>
                <a:spcPct val="80000"/>
              </a:lnSpc>
              <a:buFontTx/>
              <a:buNone/>
            </a:pPr>
            <a:r>
              <a:rPr lang="en-GB" sz="2000" dirty="0" smtClean="0">
                <a:solidFill>
                  <a:srgbClr val="C00000"/>
                </a:solidFill>
                <a:latin typeface="Courier New" pitchFamily="49" charset="0"/>
              </a:rPr>
              <a:t>	if ( </a:t>
            </a:r>
            <a:r>
              <a:rPr lang="en-GB" sz="2000" dirty="0" err="1" smtClean="0">
                <a:solidFill>
                  <a:srgbClr val="C00000"/>
                </a:solidFill>
                <a:latin typeface="Courier New" pitchFamily="49" charset="0"/>
              </a:rPr>
              <a:t>remainderOn</a:t>
            </a:r>
            <a:r>
              <a:rPr lang="en-GB" sz="2000" dirty="0" smtClean="0">
                <a:solidFill>
                  <a:srgbClr val="C00000"/>
                </a:solidFill>
                <a:latin typeface="Courier New" pitchFamily="49" charset="0"/>
              </a:rPr>
              <a:t> == true) {</a:t>
            </a:r>
          </a:p>
          <a:p>
            <a:pPr lvl="1">
              <a:lnSpc>
                <a:spcPct val="80000"/>
              </a:lnSpc>
              <a:buFontTx/>
              <a:buNone/>
            </a:pPr>
            <a:r>
              <a:rPr lang="en-GB" sz="2000" dirty="0" smtClean="0">
                <a:solidFill>
                  <a:srgbClr val="C00000"/>
                </a:solidFill>
                <a:latin typeface="Courier New" pitchFamily="49" charset="0"/>
              </a:rPr>
              <a:t>		  </a:t>
            </a:r>
            <a:r>
              <a:rPr lang="en-GB" sz="2000" dirty="0" err="1" smtClean="0">
                <a:solidFill>
                  <a:srgbClr val="C00000"/>
                </a:solidFill>
                <a:latin typeface="Courier New" pitchFamily="49" charset="0"/>
              </a:rPr>
              <a:t>myVal</a:t>
            </a:r>
            <a:r>
              <a:rPr lang="en-GB" sz="2000" dirty="0" smtClean="0">
                <a:solidFill>
                  <a:srgbClr val="C00000"/>
                </a:solidFill>
                <a:latin typeface="Courier New" pitchFamily="49" charset="0"/>
              </a:rPr>
              <a:t> = </a:t>
            </a:r>
            <a:r>
              <a:rPr lang="en-GB" sz="2000" dirty="0" err="1" smtClean="0">
                <a:solidFill>
                  <a:srgbClr val="C00000"/>
                </a:solidFill>
                <a:latin typeface="Courier New" pitchFamily="49" charset="0"/>
              </a:rPr>
              <a:t>mVal</a:t>
            </a:r>
            <a:r>
              <a:rPr lang="en-GB" sz="2000" dirty="0" smtClean="0">
                <a:solidFill>
                  <a:srgbClr val="C00000"/>
                </a:solidFill>
                <a:latin typeface="Courier New" pitchFamily="49" charset="0"/>
              </a:rPr>
              <a:t> % 100;</a:t>
            </a:r>
          </a:p>
          <a:p>
            <a:pPr lvl="1">
              <a:lnSpc>
                <a:spcPct val="80000"/>
              </a:lnSpc>
              <a:buFontTx/>
              <a:buNone/>
            </a:pPr>
            <a:r>
              <a:rPr lang="en-GB" sz="2000" dirty="0" smtClean="0">
                <a:solidFill>
                  <a:srgbClr val="C00000"/>
                </a:solidFill>
                <a:latin typeface="Courier New" pitchFamily="49" charset="0"/>
              </a:rPr>
              <a:t>	}</a:t>
            </a:r>
          </a:p>
          <a:p>
            <a:pPr lvl="1">
              <a:lnSpc>
                <a:spcPct val="80000"/>
              </a:lnSpc>
              <a:buFontTx/>
              <a:buNone/>
            </a:pPr>
            <a:r>
              <a:rPr lang="en-GB" sz="2000" dirty="0" smtClean="0">
                <a:solidFill>
                  <a:srgbClr val="C00000"/>
                </a:solidFill>
                <a:latin typeface="Courier New" pitchFamily="49" charset="0"/>
              </a:rPr>
              <a:t>	else {</a:t>
            </a:r>
          </a:p>
          <a:p>
            <a:pPr lvl="1">
              <a:lnSpc>
                <a:spcPct val="80000"/>
              </a:lnSpc>
              <a:buFontTx/>
              <a:buNone/>
            </a:pPr>
            <a:r>
              <a:rPr lang="en-GB" sz="2000" dirty="0" smtClean="0">
                <a:solidFill>
                  <a:srgbClr val="C00000"/>
                </a:solidFill>
                <a:latin typeface="Courier New" pitchFamily="49" charset="0"/>
              </a:rPr>
              <a:t>		</a:t>
            </a:r>
            <a:r>
              <a:rPr lang="en-GB" sz="2000" dirty="0" err="1" smtClean="0">
                <a:solidFill>
                  <a:srgbClr val="C00000"/>
                </a:solidFill>
                <a:latin typeface="Courier New" pitchFamily="49" charset="0"/>
              </a:rPr>
              <a:t>myVal</a:t>
            </a:r>
            <a:r>
              <a:rPr lang="en-GB" sz="2000" dirty="0" smtClean="0">
                <a:solidFill>
                  <a:srgbClr val="C00000"/>
                </a:solidFill>
                <a:latin typeface="Courier New" pitchFamily="49" charset="0"/>
              </a:rPr>
              <a:t> = </a:t>
            </a:r>
            <a:r>
              <a:rPr lang="en-GB" sz="2000" dirty="0" err="1" smtClean="0">
                <a:solidFill>
                  <a:srgbClr val="C00000"/>
                </a:solidFill>
                <a:latin typeface="Courier New" pitchFamily="49" charset="0"/>
              </a:rPr>
              <a:t>myVal</a:t>
            </a:r>
            <a:r>
              <a:rPr lang="en-GB" sz="2000" dirty="0" smtClean="0">
                <a:solidFill>
                  <a:srgbClr val="C00000"/>
                </a:solidFill>
                <a:latin typeface="Courier New" pitchFamily="49" charset="0"/>
              </a:rPr>
              <a:t> / 100.0;</a:t>
            </a:r>
          </a:p>
          <a:p>
            <a:pPr lvl="1">
              <a:lnSpc>
                <a:spcPct val="80000"/>
              </a:lnSpc>
              <a:buFontTx/>
              <a:buNone/>
            </a:pPr>
            <a:r>
              <a:rPr lang="en-GB" sz="2000" dirty="0" smtClean="0">
                <a:solidFill>
                  <a:srgbClr val="C00000"/>
                </a:solidFill>
                <a:latin typeface="Courier New" pitchFamily="49" charset="0"/>
              </a:rPr>
              <a:t>	}</a:t>
            </a:r>
          </a:p>
          <a:p>
            <a:pPr lvl="1">
              <a:lnSpc>
                <a:spcPct val="80000"/>
              </a:lnSpc>
              <a:buFontTx/>
              <a:buNone/>
            </a:pPr>
            <a:r>
              <a:rPr lang="en-GB" sz="2000" dirty="0" smtClean="0">
                <a:solidFill>
                  <a:srgbClr val="C00000"/>
                </a:solidFill>
                <a:latin typeface="Courier New" pitchFamily="49" charset="0"/>
              </a:rPr>
              <a:t>}</a:t>
            </a:r>
          </a:p>
          <a:p>
            <a:pPr lvl="1">
              <a:lnSpc>
                <a:spcPct val="80000"/>
              </a:lnSpc>
              <a:buFontTx/>
              <a:buNone/>
            </a:pPr>
            <a:r>
              <a:rPr lang="en-GB" sz="2000" dirty="0" smtClean="0">
                <a:solidFill>
                  <a:srgbClr val="C00000"/>
                </a:solidFill>
                <a:latin typeface="Courier New" pitchFamily="49" charset="0"/>
              </a:rPr>
              <a:t>else</a:t>
            </a:r>
          </a:p>
          <a:p>
            <a:pPr lvl="1">
              <a:lnSpc>
                <a:spcPct val="80000"/>
              </a:lnSpc>
              <a:buFontTx/>
              <a:buNone/>
            </a:pPr>
            <a:r>
              <a:rPr lang="en-GB" sz="2000" dirty="0" smtClean="0">
                <a:solidFill>
                  <a:srgbClr val="C00000"/>
                </a:solidFill>
                <a:latin typeface="Courier New" pitchFamily="49" charset="0"/>
              </a:rPr>
              <a:t>{</a:t>
            </a:r>
          </a:p>
          <a:p>
            <a:pPr lvl="1">
              <a:lnSpc>
                <a:spcPct val="80000"/>
              </a:lnSpc>
              <a:buFontTx/>
              <a:buNone/>
            </a:pPr>
            <a:r>
              <a:rPr lang="en-GB" sz="2000" dirty="0" smtClean="0">
                <a:solidFill>
                  <a:srgbClr val="C00000"/>
                </a:solidFill>
                <a:latin typeface="Courier New" pitchFamily="49" charset="0"/>
              </a:rPr>
              <a:t>	</a:t>
            </a:r>
            <a:r>
              <a:rPr lang="en-GB" sz="2000" dirty="0" err="1" smtClean="0">
                <a:solidFill>
                  <a:srgbClr val="C00000"/>
                </a:solidFill>
                <a:latin typeface="Courier New" pitchFamily="49" charset="0"/>
              </a:rPr>
              <a:t>System.out.print</a:t>
            </a:r>
            <a:r>
              <a:rPr lang="en-GB" sz="2000" dirty="0" smtClean="0">
                <a:solidFill>
                  <a:srgbClr val="C00000"/>
                </a:solidFill>
                <a:latin typeface="Courier New" pitchFamily="49" charset="0"/>
              </a:rPr>
              <a:t>(“</a:t>
            </a:r>
            <a:r>
              <a:rPr lang="en-GB" sz="2000" dirty="0" err="1" smtClean="0">
                <a:solidFill>
                  <a:srgbClr val="C00000"/>
                </a:solidFill>
                <a:latin typeface="Courier New" pitchFamily="49" charset="0"/>
              </a:rPr>
              <a:t>myVal</a:t>
            </a:r>
            <a:r>
              <a:rPr lang="en-GB" sz="2000" dirty="0" smtClean="0">
                <a:solidFill>
                  <a:srgbClr val="C00000"/>
                </a:solidFill>
                <a:latin typeface="Courier New" pitchFamily="49" charset="0"/>
              </a:rPr>
              <a:t> is in range”);</a:t>
            </a:r>
          </a:p>
          <a:p>
            <a:pPr lvl="1">
              <a:lnSpc>
                <a:spcPct val="80000"/>
              </a:lnSpc>
              <a:buFontTx/>
              <a:buNone/>
            </a:pPr>
            <a:r>
              <a:rPr lang="en-GB" sz="2000" dirty="0" smtClean="0">
                <a:solidFill>
                  <a:srgbClr val="C00000"/>
                </a:solidFill>
                <a:latin typeface="Courier New" pitchFamily="49" charset="0"/>
              </a:rPr>
              <a:t>}</a:t>
            </a:r>
          </a:p>
          <a:p>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GB" dirty="0" smtClean="0"/>
              <a:t>else if</a:t>
            </a:r>
            <a:endParaRPr lang="en-US" dirty="0"/>
          </a:p>
        </p:txBody>
      </p:sp>
      <p:sp>
        <p:nvSpPr>
          <p:cNvPr id="3" name="Content Placeholder 2"/>
          <p:cNvSpPr>
            <a:spLocks noGrp="1"/>
          </p:cNvSpPr>
          <p:nvPr>
            <p:ph idx="1"/>
          </p:nvPr>
        </p:nvSpPr>
        <p:spPr>
          <a:xfrm>
            <a:off x="457200" y="1676400"/>
            <a:ext cx="8229600" cy="4648200"/>
          </a:xfrm>
        </p:spPr>
        <p:txBody>
          <a:bodyPr/>
          <a:lstStyle/>
          <a:p>
            <a:r>
              <a:rPr lang="en-GB" sz="2400" dirty="0" smtClean="0"/>
              <a:t>Useful for choosing between alternatives:</a:t>
            </a:r>
          </a:p>
          <a:p>
            <a:pPr lvl="1">
              <a:buFontTx/>
              <a:buNone/>
            </a:pPr>
            <a:r>
              <a:rPr lang="en-GB" sz="2000" dirty="0" smtClean="0">
                <a:solidFill>
                  <a:srgbClr val="C00000"/>
                </a:solidFill>
                <a:latin typeface="Courier New" pitchFamily="49" charset="0"/>
              </a:rPr>
              <a:t>if ( n == 1 ) {</a:t>
            </a:r>
          </a:p>
          <a:p>
            <a:pPr lvl="1">
              <a:buFontTx/>
              <a:buNone/>
            </a:pPr>
            <a:r>
              <a:rPr lang="en-GB" sz="2000" dirty="0" smtClean="0">
                <a:solidFill>
                  <a:srgbClr val="C00000"/>
                </a:solidFill>
                <a:latin typeface="Courier New" pitchFamily="49" charset="0"/>
              </a:rPr>
              <a:t>	// execute code block #1</a:t>
            </a:r>
          </a:p>
          <a:p>
            <a:pPr lvl="1">
              <a:buFontTx/>
              <a:buNone/>
            </a:pPr>
            <a:r>
              <a:rPr lang="en-GB" sz="2000" dirty="0" smtClean="0">
                <a:solidFill>
                  <a:srgbClr val="C00000"/>
                </a:solidFill>
                <a:latin typeface="Courier New" pitchFamily="49" charset="0"/>
              </a:rPr>
              <a:t>}</a:t>
            </a:r>
          </a:p>
          <a:p>
            <a:pPr lvl="1">
              <a:buFontTx/>
              <a:buNone/>
            </a:pPr>
            <a:r>
              <a:rPr lang="en-GB" sz="2000" dirty="0" smtClean="0">
                <a:solidFill>
                  <a:srgbClr val="C00000"/>
                </a:solidFill>
                <a:latin typeface="Courier New" pitchFamily="49" charset="0"/>
              </a:rPr>
              <a:t>else if ( j == 2 ) {</a:t>
            </a:r>
          </a:p>
          <a:p>
            <a:pPr lvl="1">
              <a:buFontTx/>
              <a:buNone/>
            </a:pPr>
            <a:r>
              <a:rPr lang="en-GB" sz="2000" dirty="0" smtClean="0">
                <a:solidFill>
                  <a:srgbClr val="C00000"/>
                </a:solidFill>
                <a:latin typeface="Courier New" pitchFamily="49" charset="0"/>
              </a:rPr>
              <a:t>	// execute code block #2</a:t>
            </a:r>
          </a:p>
          <a:p>
            <a:pPr lvl="1">
              <a:buFontTx/>
              <a:buNone/>
            </a:pPr>
            <a:r>
              <a:rPr lang="en-GB" sz="2000" dirty="0" smtClean="0">
                <a:solidFill>
                  <a:srgbClr val="C00000"/>
                </a:solidFill>
                <a:latin typeface="Courier New" pitchFamily="49" charset="0"/>
              </a:rPr>
              <a:t>}</a:t>
            </a:r>
          </a:p>
          <a:p>
            <a:pPr lvl="1">
              <a:buFontTx/>
              <a:buNone/>
            </a:pPr>
            <a:r>
              <a:rPr lang="en-GB" sz="2000" dirty="0" smtClean="0">
                <a:solidFill>
                  <a:srgbClr val="C00000"/>
                </a:solidFill>
                <a:latin typeface="Courier New" pitchFamily="49" charset="0"/>
              </a:rPr>
              <a:t>else {</a:t>
            </a:r>
          </a:p>
          <a:p>
            <a:pPr lvl="1">
              <a:buFontTx/>
              <a:buNone/>
            </a:pPr>
            <a:r>
              <a:rPr lang="en-GB" sz="2000" dirty="0" smtClean="0">
                <a:solidFill>
                  <a:srgbClr val="C00000"/>
                </a:solidFill>
                <a:latin typeface="Courier New" pitchFamily="49" charset="0"/>
              </a:rPr>
              <a:t>	// if all previous tests have failed, execute code block #3</a:t>
            </a:r>
          </a:p>
          <a:p>
            <a:pPr lvl="1">
              <a:buFontTx/>
              <a:buNone/>
            </a:pPr>
            <a:r>
              <a:rPr lang="en-GB" sz="2000" dirty="0" smtClean="0">
                <a:solidFill>
                  <a:srgbClr val="C00000"/>
                </a:solidFill>
                <a:latin typeface="Courier New" pitchFamily="49" charset="0"/>
              </a:rPr>
              <a:t>}</a:t>
            </a: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a:t>
            </a:r>
            <a:r>
              <a:rPr lang="en-GB" dirty="0" smtClean="0">
                <a:solidFill>
                  <a:srgbClr val="FF9900"/>
                </a:solidFill>
              </a:rPr>
              <a:t> for</a:t>
            </a:r>
            <a:r>
              <a:rPr lang="en-GB" dirty="0" smtClean="0"/>
              <a:t> loop</a:t>
            </a:r>
            <a:endParaRPr lang="en-US" dirty="0"/>
          </a:p>
        </p:txBody>
      </p:sp>
      <p:sp>
        <p:nvSpPr>
          <p:cNvPr id="3" name="Content Placeholder 2"/>
          <p:cNvSpPr>
            <a:spLocks noGrp="1"/>
          </p:cNvSpPr>
          <p:nvPr>
            <p:ph idx="1"/>
          </p:nvPr>
        </p:nvSpPr>
        <p:spPr/>
        <p:txBody>
          <a:bodyPr/>
          <a:lstStyle/>
          <a:p>
            <a:pPr>
              <a:lnSpc>
                <a:spcPct val="90000"/>
              </a:lnSpc>
            </a:pPr>
            <a:r>
              <a:rPr lang="en-GB" sz="2000" dirty="0" smtClean="0"/>
              <a:t>Loop n times</a:t>
            </a:r>
          </a:p>
          <a:p>
            <a:pPr lvl="1">
              <a:lnSpc>
                <a:spcPct val="90000"/>
              </a:lnSpc>
              <a:buFontTx/>
              <a:buNone/>
            </a:pPr>
            <a:r>
              <a:rPr lang="en-GB" sz="2000" dirty="0" smtClean="0">
                <a:solidFill>
                  <a:srgbClr val="C00000"/>
                </a:solidFill>
                <a:latin typeface="Courier New" pitchFamily="49" charset="0"/>
              </a:rPr>
              <a:t>for ( </a:t>
            </a:r>
            <a:r>
              <a:rPr lang="en-GB" sz="2000" dirty="0" err="1" smtClean="0">
                <a:solidFill>
                  <a:srgbClr val="C00000"/>
                </a:solidFill>
                <a:latin typeface="Courier New" pitchFamily="49" charset="0"/>
              </a:rPr>
              <a:t>i</a:t>
            </a:r>
            <a:r>
              <a:rPr lang="en-GB" sz="2000" dirty="0" smtClean="0">
                <a:solidFill>
                  <a:srgbClr val="C00000"/>
                </a:solidFill>
                <a:latin typeface="Courier New" pitchFamily="49" charset="0"/>
              </a:rPr>
              <a:t> = 0; </a:t>
            </a:r>
            <a:r>
              <a:rPr lang="en-GB" sz="2000" dirty="0" err="1" smtClean="0">
                <a:solidFill>
                  <a:srgbClr val="C00000"/>
                </a:solidFill>
                <a:latin typeface="Courier New" pitchFamily="49" charset="0"/>
              </a:rPr>
              <a:t>i</a:t>
            </a:r>
            <a:r>
              <a:rPr lang="en-GB" sz="2000" dirty="0" smtClean="0">
                <a:solidFill>
                  <a:srgbClr val="C00000"/>
                </a:solidFill>
                <a:latin typeface="Courier New" pitchFamily="49" charset="0"/>
              </a:rPr>
              <a:t> &lt; n; n++ ) {</a:t>
            </a:r>
          </a:p>
          <a:p>
            <a:pPr lvl="1">
              <a:lnSpc>
                <a:spcPct val="90000"/>
              </a:lnSpc>
              <a:buFontTx/>
              <a:buNone/>
            </a:pPr>
            <a:r>
              <a:rPr lang="en-GB" sz="2000" dirty="0" smtClean="0">
                <a:solidFill>
                  <a:srgbClr val="C00000"/>
                </a:solidFill>
                <a:latin typeface="Courier New" pitchFamily="49" charset="0"/>
              </a:rPr>
              <a:t>	// this code body will execute n times</a:t>
            </a:r>
          </a:p>
          <a:p>
            <a:pPr lvl="1">
              <a:lnSpc>
                <a:spcPct val="90000"/>
              </a:lnSpc>
              <a:buFontTx/>
              <a:buNone/>
            </a:pPr>
            <a:r>
              <a:rPr lang="en-GB" sz="2000" dirty="0" smtClean="0">
                <a:solidFill>
                  <a:srgbClr val="C00000"/>
                </a:solidFill>
                <a:latin typeface="Courier New" pitchFamily="49" charset="0"/>
              </a:rPr>
              <a:t>	// </a:t>
            </a:r>
            <a:r>
              <a:rPr lang="en-GB" sz="2000" dirty="0" err="1" smtClean="0">
                <a:solidFill>
                  <a:srgbClr val="C00000"/>
                </a:solidFill>
                <a:latin typeface="Courier New" pitchFamily="49" charset="0"/>
              </a:rPr>
              <a:t>ifrom</a:t>
            </a:r>
            <a:r>
              <a:rPr lang="en-GB" sz="2000" dirty="0" smtClean="0">
                <a:solidFill>
                  <a:srgbClr val="C00000"/>
                </a:solidFill>
                <a:latin typeface="Courier New" pitchFamily="49" charset="0"/>
              </a:rPr>
              <a:t>  0 to n-1</a:t>
            </a:r>
          </a:p>
          <a:p>
            <a:pPr lvl="1">
              <a:lnSpc>
                <a:spcPct val="90000"/>
              </a:lnSpc>
              <a:buFontTx/>
              <a:buNone/>
            </a:pPr>
            <a:r>
              <a:rPr lang="en-GB" sz="2000" dirty="0" smtClean="0">
                <a:solidFill>
                  <a:srgbClr val="C00000"/>
                </a:solidFill>
                <a:latin typeface="Courier New" pitchFamily="49" charset="0"/>
              </a:rPr>
              <a:t>}</a:t>
            </a:r>
          </a:p>
          <a:p>
            <a:pPr>
              <a:lnSpc>
                <a:spcPct val="90000"/>
              </a:lnSpc>
            </a:pPr>
            <a:r>
              <a:rPr lang="en-GB" sz="2000" dirty="0" smtClean="0"/>
              <a:t>Nested for:</a:t>
            </a:r>
          </a:p>
          <a:p>
            <a:pPr lvl="1">
              <a:lnSpc>
                <a:spcPct val="90000"/>
              </a:lnSpc>
              <a:buFontTx/>
              <a:buNone/>
            </a:pPr>
            <a:r>
              <a:rPr lang="en-GB" sz="2000" dirty="0" smtClean="0">
                <a:solidFill>
                  <a:srgbClr val="C00000"/>
                </a:solidFill>
                <a:latin typeface="Courier New" pitchFamily="49" charset="0"/>
              </a:rPr>
              <a:t>for ( j = 0; j &lt; 10; j++ ) {</a:t>
            </a:r>
          </a:p>
          <a:p>
            <a:pPr lvl="1">
              <a:lnSpc>
                <a:spcPct val="90000"/>
              </a:lnSpc>
              <a:buFontTx/>
              <a:buNone/>
            </a:pPr>
            <a:r>
              <a:rPr lang="en-GB" sz="2000" dirty="0" smtClean="0">
                <a:solidFill>
                  <a:srgbClr val="C00000"/>
                </a:solidFill>
                <a:latin typeface="Courier New" pitchFamily="49" charset="0"/>
              </a:rPr>
              <a:t>	for ( </a:t>
            </a:r>
            <a:r>
              <a:rPr lang="en-GB" sz="2000" dirty="0" err="1" smtClean="0">
                <a:solidFill>
                  <a:srgbClr val="C00000"/>
                </a:solidFill>
                <a:latin typeface="Courier New" pitchFamily="49" charset="0"/>
              </a:rPr>
              <a:t>i</a:t>
            </a:r>
            <a:r>
              <a:rPr lang="en-GB" sz="2000" dirty="0" smtClean="0">
                <a:solidFill>
                  <a:srgbClr val="C00000"/>
                </a:solidFill>
                <a:latin typeface="Courier New" pitchFamily="49" charset="0"/>
              </a:rPr>
              <a:t> = 0; </a:t>
            </a:r>
            <a:r>
              <a:rPr lang="en-GB" sz="2000" dirty="0" err="1" smtClean="0">
                <a:solidFill>
                  <a:srgbClr val="C00000"/>
                </a:solidFill>
                <a:latin typeface="Courier New" pitchFamily="49" charset="0"/>
              </a:rPr>
              <a:t>i</a:t>
            </a:r>
            <a:r>
              <a:rPr lang="en-GB" sz="2000" dirty="0" smtClean="0">
                <a:solidFill>
                  <a:srgbClr val="C00000"/>
                </a:solidFill>
                <a:latin typeface="Courier New" pitchFamily="49" charset="0"/>
              </a:rPr>
              <a:t> &lt; 20; </a:t>
            </a:r>
            <a:r>
              <a:rPr lang="en-GB" sz="2000" dirty="0" err="1" smtClean="0">
                <a:solidFill>
                  <a:srgbClr val="C00000"/>
                </a:solidFill>
                <a:latin typeface="Courier New" pitchFamily="49" charset="0"/>
              </a:rPr>
              <a:t>i</a:t>
            </a:r>
            <a:r>
              <a:rPr lang="en-GB" sz="2000" dirty="0" smtClean="0">
                <a:solidFill>
                  <a:srgbClr val="C00000"/>
                </a:solidFill>
                <a:latin typeface="Courier New" pitchFamily="49" charset="0"/>
              </a:rPr>
              <a:t>++ ){</a:t>
            </a:r>
          </a:p>
          <a:p>
            <a:pPr lvl="1">
              <a:lnSpc>
                <a:spcPct val="90000"/>
              </a:lnSpc>
              <a:buFontTx/>
              <a:buNone/>
            </a:pPr>
            <a:r>
              <a:rPr lang="en-GB" sz="2000" dirty="0" smtClean="0">
                <a:solidFill>
                  <a:srgbClr val="C00000"/>
                </a:solidFill>
                <a:latin typeface="Courier New" pitchFamily="49" charset="0"/>
              </a:rPr>
              <a:t>		// this code body will execute 200 times</a:t>
            </a:r>
          </a:p>
          <a:p>
            <a:pPr lvl="1">
              <a:lnSpc>
                <a:spcPct val="90000"/>
              </a:lnSpc>
              <a:buFontTx/>
              <a:buNone/>
            </a:pPr>
            <a:r>
              <a:rPr lang="en-GB" sz="2000" dirty="0" smtClean="0">
                <a:solidFill>
                  <a:srgbClr val="C00000"/>
                </a:solidFill>
                <a:latin typeface="Courier New" pitchFamily="49" charset="0"/>
              </a:rPr>
              <a:t>	}</a:t>
            </a:r>
          </a:p>
          <a:p>
            <a:pPr lvl="1">
              <a:lnSpc>
                <a:spcPct val="90000"/>
              </a:lnSpc>
              <a:buFontTx/>
              <a:buNone/>
            </a:pPr>
            <a:r>
              <a:rPr lang="en-GB" sz="2000" dirty="0" smtClean="0">
                <a:solidFill>
                  <a:srgbClr val="C00000"/>
                </a:solidFill>
                <a:latin typeface="Courier New" pitchFamily="49" charset="0"/>
              </a:rPr>
              <a:t>}</a:t>
            </a:r>
          </a:p>
          <a:p>
            <a:pPr>
              <a:lnSpc>
                <a:spcPct val="90000"/>
              </a:lnSpc>
              <a:buFont typeface="Wingdings" pitchFamily="2" charset="2"/>
              <a:buNone/>
            </a:pPr>
            <a:r>
              <a:rPr lang="en-GB" sz="2000" dirty="0" smtClean="0"/>
              <a:t>	</a:t>
            </a:r>
          </a:p>
          <a:p>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81000" y="685800"/>
            <a:ext cx="8763000" cy="685800"/>
          </a:xfrm>
          <a:prstGeom prst="rect">
            <a:avLst/>
          </a:prstGeom>
        </p:spPr>
        <p:txBody>
          <a:bodyPr vert="horz" lIns="0" rIns="0" bIns="0" anchor="b">
            <a:normAutofit fontScale="925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5000" b="0" i="0" u="none" strike="noStrike" kern="1200" cap="none" spc="0" normalizeH="0" baseline="0" noProof="0" dirty="0" smtClean="0">
                <a:ln>
                  <a:noFill/>
                </a:ln>
                <a:solidFill>
                  <a:schemeClr val="tx2"/>
                </a:solidFill>
                <a:effectLst/>
                <a:uLnTx/>
                <a:uFillTx/>
                <a:latin typeface="+mj-lt"/>
                <a:ea typeface="+mj-ea"/>
                <a:cs typeface="+mj-cs"/>
              </a:rPr>
              <a:t>while loops</a:t>
            </a:r>
            <a:endParaRPr kumimoji="0" lang="en-GB"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Rectangle 3"/>
          <p:cNvSpPr txBox="1">
            <a:spLocks noChangeArrowheads="1"/>
          </p:cNvSpPr>
          <p:nvPr/>
        </p:nvSpPr>
        <p:spPr>
          <a:xfrm>
            <a:off x="609600" y="1676400"/>
            <a:ext cx="7772400" cy="2133600"/>
          </a:xfrm>
          <a:prstGeom prst="rect">
            <a:avLst/>
          </a:prstGeom>
        </p:spPr>
        <p:txBody>
          <a:bodyPr vert="horz">
            <a:normAutofit/>
          </a:bodyPr>
          <a:lstStyle/>
          <a:p>
            <a:pPr marL="640080" marR="0" lvl="1" indent="-246888" algn="l" defTabSz="914400" rtl="0" eaLnBrk="1" fontAlgn="auto" latinLnBrk="0" hangingPunct="1">
              <a:lnSpc>
                <a:spcPct val="90000"/>
              </a:lnSpc>
              <a:spcBef>
                <a:spcPct val="20000"/>
              </a:spcBef>
              <a:spcAft>
                <a:spcPts val="0"/>
              </a:spcAft>
              <a:buClr>
                <a:schemeClr val="accent1"/>
              </a:buClr>
              <a:buSzPct val="85000"/>
              <a:buFontTx/>
              <a:buNone/>
              <a:tabLst/>
              <a:defRPr/>
            </a:pPr>
            <a:r>
              <a:rPr kumimoji="0" lang="en-GB" sz="2400" b="0" i="0" u="none" strike="noStrike" kern="1200" cap="none" spc="0" normalizeH="0" baseline="0" noProof="0" dirty="0" smtClean="0">
                <a:ln>
                  <a:noFill/>
                </a:ln>
                <a:solidFill>
                  <a:srgbClr val="C00000"/>
                </a:solidFill>
                <a:effectLst/>
                <a:uLnTx/>
                <a:uFillTx/>
                <a:latin typeface="Courier New" pitchFamily="49" charset="0"/>
                <a:ea typeface="+mn-ea"/>
                <a:cs typeface="+mn-cs"/>
              </a:rPr>
              <a:t>while(response == 1) {</a:t>
            </a:r>
          </a:p>
          <a:p>
            <a:pPr marL="640080" marR="0" lvl="1" indent="-246888" algn="l" defTabSz="914400" rtl="0" eaLnBrk="1" fontAlgn="auto" latinLnBrk="0" hangingPunct="1">
              <a:lnSpc>
                <a:spcPct val="90000"/>
              </a:lnSpc>
              <a:spcBef>
                <a:spcPct val="20000"/>
              </a:spcBef>
              <a:spcAft>
                <a:spcPts val="0"/>
              </a:spcAft>
              <a:buClr>
                <a:schemeClr val="accent1"/>
              </a:buClr>
              <a:buSzPct val="85000"/>
              <a:buFontTx/>
              <a:buNone/>
              <a:tabLst/>
              <a:defRPr/>
            </a:pPr>
            <a:r>
              <a:rPr kumimoji="0" lang="en-GB" sz="2400" b="0" i="0" u="none" strike="noStrike" kern="1200" cap="none" spc="0" normalizeH="0" baseline="0" noProof="0" dirty="0" smtClean="0">
                <a:ln>
                  <a:noFill/>
                </a:ln>
                <a:solidFill>
                  <a:srgbClr val="C00000"/>
                </a:solidFill>
                <a:effectLst/>
                <a:uLnTx/>
                <a:uFillTx/>
                <a:latin typeface="Courier New" pitchFamily="49" charset="0"/>
                <a:ea typeface="+mn-ea"/>
                <a:cs typeface="+mn-cs"/>
              </a:rPr>
              <a:t>	</a:t>
            </a:r>
            <a:r>
              <a:rPr kumimoji="0" lang="en-GB" sz="2400" b="0" i="0" u="none" strike="noStrike" kern="1200" cap="none" spc="0" normalizeH="0" baseline="0" noProof="0" dirty="0" err="1" smtClean="0">
                <a:ln>
                  <a:noFill/>
                </a:ln>
                <a:solidFill>
                  <a:srgbClr val="C00000"/>
                </a:solidFill>
                <a:effectLst/>
                <a:uLnTx/>
                <a:uFillTx/>
                <a:latin typeface="Courier New" pitchFamily="49" charset="0"/>
                <a:ea typeface="+mn-ea"/>
                <a:cs typeface="+mn-cs"/>
              </a:rPr>
              <a:t>System.out.print</a:t>
            </a:r>
            <a:r>
              <a:rPr kumimoji="0" lang="en-GB" sz="2400" b="0" i="0" u="none" strike="noStrike" kern="1200" cap="none" spc="0" normalizeH="0" baseline="0" noProof="0" dirty="0" smtClean="0">
                <a:ln>
                  <a:noFill/>
                </a:ln>
                <a:solidFill>
                  <a:srgbClr val="C00000"/>
                </a:solidFill>
                <a:effectLst/>
                <a:uLnTx/>
                <a:uFillTx/>
                <a:latin typeface="Courier New" pitchFamily="49" charset="0"/>
                <a:ea typeface="+mn-ea"/>
                <a:cs typeface="+mn-cs"/>
              </a:rPr>
              <a:t>( “ID =” + </a:t>
            </a:r>
            <a:r>
              <a:rPr kumimoji="0" lang="en-GB" sz="2400" b="0" i="0" u="none" strike="noStrike" kern="1200" cap="none" spc="0" normalizeH="0" baseline="0" noProof="0" dirty="0" err="1" smtClean="0">
                <a:ln>
                  <a:noFill/>
                </a:ln>
                <a:solidFill>
                  <a:srgbClr val="C00000"/>
                </a:solidFill>
                <a:effectLst/>
                <a:uLnTx/>
                <a:uFillTx/>
                <a:latin typeface="Courier New" pitchFamily="49" charset="0"/>
                <a:ea typeface="+mn-ea"/>
                <a:cs typeface="+mn-cs"/>
              </a:rPr>
              <a:t>userID</a:t>
            </a:r>
            <a:r>
              <a:rPr kumimoji="0" lang="en-GB" sz="2400" b="0" i="0" u="none" strike="noStrike" kern="1200" cap="none" spc="0" normalizeH="0" baseline="0" noProof="0" dirty="0" smtClean="0">
                <a:ln>
                  <a:noFill/>
                </a:ln>
                <a:solidFill>
                  <a:srgbClr val="C00000"/>
                </a:solidFill>
                <a:effectLst/>
                <a:uLnTx/>
                <a:uFillTx/>
                <a:latin typeface="Courier New" pitchFamily="49" charset="0"/>
                <a:ea typeface="+mn-ea"/>
                <a:cs typeface="+mn-cs"/>
              </a:rPr>
              <a:t>[n]);</a:t>
            </a:r>
          </a:p>
          <a:p>
            <a:pPr marL="640080" marR="0" lvl="1" indent="-246888" algn="l" defTabSz="914400" rtl="0" eaLnBrk="1" fontAlgn="auto" latinLnBrk="0" hangingPunct="1">
              <a:lnSpc>
                <a:spcPct val="90000"/>
              </a:lnSpc>
              <a:spcBef>
                <a:spcPct val="20000"/>
              </a:spcBef>
              <a:spcAft>
                <a:spcPts val="0"/>
              </a:spcAft>
              <a:buClr>
                <a:schemeClr val="accent1"/>
              </a:buClr>
              <a:buSzPct val="85000"/>
              <a:buFontTx/>
              <a:buNone/>
              <a:tabLst/>
              <a:defRPr/>
            </a:pPr>
            <a:r>
              <a:rPr kumimoji="0" lang="en-GB" sz="2400" b="0" i="0" u="none" strike="noStrike" kern="1200" cap="none" spc="0" normalizeH="0" baseline="0" noProof="0" dirty="0" smtClean="0">
                <a:ln>
                  <a:noFill/>
                </a:ln>
                <a:solidFill>
                  <a:srgbClr val="C00000"/>
                </a:solidFill>
                <a:effectLst/>
                <a:uLnTx/>
                <a:uFillTx/>
                <a:latin typeface="Courier New" pitchFamily="49" charset="0"/>
                <a:ea typeface="+mn-ea"/>
                <a:cs typeface="+mn-cs"/>
              </a:rPr>
              <a:t>	n++;</a:t>
            </a:r>
          </a:p>
          <a:p>
            <a:pPr marL="640080" marR="0" lvl="1" indent="-246888" algn="l" defTabSz="914400" rtl="0" eaLnBrk="1" fontAlgn="auto" latinLnBrk="0" hangingPunct="1">
              <a:lnSpc>
                <a:spcPct val="90000"/>
              </a:lnSpc>
              <a:spcBef>
                <a:spcPct val="20000"/>
              </a:spcBef>
              <a:spcAft>
                <a:spcPts val="0"/>
              </a:spcAft>
              <a:buClr>
                <a:schemeClr val="accent1"/>
              </a:buClr>
              <a:buSzPct val="85000"/>
              <a:buFontTx/>
              <a:buNone/>
              <a:tabLst/>
              <a:defRPr/>
            </a:pPr>
            <a:r>
              <a:rPr kumimoji="0" lang="en-GB" sz="2400" b="0" i="0" u="none" strike="noStrike" kern="1200" cap="none" spc="0" normalizeH="0" baseline="0" noProof="0" dirty="0" smtClean="0">
                <a:ln>
                  <a:noFill/>
                </a:ln>
                <a:solidFill>
                  <a:srgbClr val="C00000"/>
                </a:solidFill>
                <a:effectLst/>
                <a:uLnTx/>
                <a:uFillTx/>
                <a:latin typeface="Courier New" pitchFamily="49" charset="0"/>
                <a:ea typeface="+mn-ea"/>
                <a:cs typeface="+mn-cs"/>
              </a:rPr>
              <a:t>	response = </a:t>
            </a:r>
            <a:r>
              <a:rPr kumimoji="0" lang="en-GB" sz="2400" b="0" i="0" u="none" strike="noStrike" kern="1200" cap="none" spc="0" normalizeH="0" baseline="0" noProof="0" dirty="0" err="1" smtClean="0">
                <a:ln>
                  <a:noFill/>
                </a:ln>
                <a:solidFill>
                  <a:srgbClr val="C00000"/>
                </a:solidFill>
                <a:effectLst/>
                <a:uLnTx/>
                <a:uFillTx/>
                <a:latin typeface="Courier New" pitchFamily="49" charset="0"/>
                <a:ea typeface="+mn-ea"/>
                <a:cs typeface="+mn-cs"/>
              </a:rPr>
              <a:t>readInt</a:t>
            </a:r>
            <a:r>
              <a:rPr kumimoji="0" lang="en-GB" sz="2400" b="0" i="0" u="none" strike="noStrike" kern="1200" cap="none" spc="0" normalizeH="0" baseline="0" noProof="0" dirty="0" smtClean="0">
                <a:ln>
                  <a:noFill/>
                </a:ln>
                <a:solidFill>
                  <a:srgbClr val="C00000"/>
                </a:solidFill>
                <a:effectLst/>
                <a:uLnTx/>
                <a:uFillTx/>
                <a:latin typeface="Courier New" pitchFamily="49" charset="0"/>
                <a:ea typeface="+mn-ea"/>
                <a:cs typeface="+mn-cs"/>
              </a:rPr>
              <a:t>( “Enter “);</a:t>
            </a:r>
          </a:p>
          <a:p>
            <a:pPr marL="640080" marR="0" lvl="1" indent="-246888" algn="l" defTabSz="914400" rtl="0" eaLnBrk="1" fontAlgn="auto" latinLnBrk="0" hangingPunct="1">
              <a:lnSpc>
                <a:spcPct val="90000"/>
              </a:lnSpc>
              <a:spcBef>
                <a:spcPct val="20000"/>
              </a:spcBef>
              <a:spcAft>
                <a:spcPts val="0"/>
              </a:spcAft>
              <a:buClr>
                <a:schemeClr val="accent1"/>
              </a:buClr>
              <a:buSzPct val="85000"/>
              <a:buFontTx/>
              <a:buNone/>
              <a:tabLst/>
              <a:defRPr/>
            </a:pPr>
            <a:r>
              <a:rPr kumimoji="0" lang="en-GB" sz="2400" b="0" i="0" u="none" strike="noStrike" kern="1200" cap="none" spc="0" normalizeH="0" baseline="0" noProof="0" dirty="0" smtClean="0">
                <a:ln>
                  <a:noFill/>
                </a:ln>
                <a:solidFill>
                  <a:srgbClr val="C00000"/>
                </a:solidFill>
                <a:effectLst/>
                <a:uLnTx/>
                <a:uFillTx/>
                <a:latin typeface="Courier New" pitchFamily="49" charset="0"/>
                <a:ea typeface="+mn-ea"/>
                <a:cs typeface="+mn-cs"/>
              </a:rPr>
              <a:t>}</a:t>
            </a:r>
          </a:p>
          <a:p>
            <a:pPr marL="640080" marR="0" lvl="1" indent="-246888" algn="l" defTabSz="914400" rtl="0" eaLnBrk="1" fontAlgn="auto" latinLnBrk="0" hangingPunct="1">
              <a:lnSpc>
                <a:spcPct val="90000"/>
              </a:lnSpc>
              <a:spcBef>
                <a:spcPct val="20000"/>
              </a:spcBef>
              <a:spcAft>
                <a:spcPts val="0"/>
              </a:spcAft>
              <a:buClr>
                <a:schemeClr val="accent1"/>
              </a:buClr>
              <a:buSzPct val="85000"/>
              <a:buFontTx/>
              <a:buNone/>
              <a:tabLst/>
              <a:defRPr/>
            </a:pPr>
            <a:endParaRPr kumimoji="0" lang="en-GB" sz="2400" b="0" i="0" u="none" strike="noStrike" kern="1200" cap="none" spc="0" normalizeH="0" baseline="0" noProof="0" dirty="0" smtClean="0">
              <a:ln>
                <a:noFill/>
              </a:ln>
              <a:solidFill>
                <a:srgbClr val="FF9900"/>
              </a:solidFill>
              <a:effectLst/>
              <a:uLnTx/>
              <a:uFillTx/>
              <a:latin typeface="Courier New" pitchFamily="49" charset="0"/>
              <a:ea typeface="+mn-ea"/>
              <a:cs typeface="+mn-cs"/>
            </a:endParaRPr>
          </a:p>
          <a:p>
            <a:pPr marL="640080" marR="0" lvl="1" indent="-246888" algn="l" defTabSz="914400" rtl="0" eaLnBrk="1" fontAlgn="auto" latinLnBrk="0" hangingPunct="1">
              <a:lnSpc>
                <a:spcPct val="90000"/>
              </a:lnSpc>
              <a:spcBef>
                <a:spcPct val="20000"/>
              </a:spcBef>
              <a:spcAft>
                <a:spcPts val="0"/>
              </a:spcAft>
              <a:buClr>
                <a:schemeClr val="accent1"/>
              </a:buClr>
              <a:buSzPct val="85000"/>
              <a:buFont typeface="Wingdings 2"/>
              <a:buChar char=""/>
              <a:tabLst/>
              <a:defRPr/>
            </a:pPr>
            <a:endParaRPr kumimoji="0" lang="en-GB" sz="2400" b="0" i="0" u="none" strike="noStrike" kern="1200" cap="none" spc="0" normalizeH="0" baseline="0" noProof="0" dirty="0">
              <a:ln>
                <a:noFill/>
              </a:ln>
              <a:solidFill>
                <a:srgbClr val="FF9900"/>
              </a:solidFill>
              <a:effectLst/>
              <a:uLnTx/>
              <a:uFillTx/>
              <a:latin typeface="Courier New" pitchFamily="49" charset="0"/>
              <a:ea typeface="+mn-ea"/>
              <a:cs typeface="+mn-cs"/>
            </a:endParaRPr>
          </a:p>
        </p:txBody>
      </p:sp>
      <p:sp>
        <p:nvSpPr>
          <p:cNvPr id="6" name="Text Box 4"/>
          <p:cNvSpPr txBox="1">
            <a:spLocks noChangeArrowheads="1"/>
          </p:cNvSpPr>
          <p:nvPr/>
        </p:nvSpPr>
        <p:spPr bwMode="auto">
          <a:xfrm>
            <a:off x="838200" y="4267200"/>
            <a:ext cx="7543800" cy="1370013"/>
          </a:xfrm>
          <a:prstGeom prst="rect">
            <a:avLst/>
          </a:prstGeom>
          <a:noFill/>
          <a:ln w="9525">
            <a:noFill/>
            <a:miter lim="800000"/>
            <a:headEnd/>
            <a:tailEnd/>
          </a:ln>
          <a:effectLst/>
        </p:spPr>
        <p:txBody>
          <a:bodyPr>
            <a:spAutoFit/>
          </a:bodyPr>
          <a:lstStyle/>
          <a:p>
            <a:pPr>
              <a:spcBef>
                <a:spcPct val="50000"/>
              </a:spcBef>
            </a:pPr>
            <a:r>
              <a:rPr lang="en-GB" dirty="0">
                <a:latin typeface="Verdana" pitchFamily="34" charset="0"/>
              </a:rPr>
              <a:t>What is the minimum number of times the loop is executed?</a:t>
            </a:r>
          </a:p>
          <a:p>
            <a:pPr>
              <a:spcBef>
                <a:spcPct val="50000"/>
              </a:spcBef>
            </a:pPr>
            <a:r>
              <a:rPr lang="en-GB" dirty="0">
                <a:latin typeface="Verdana" pitchFamily="34" charset="0"/>
              </a:rPr>
              <a:t>What is the maximum number of times?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09600" y="457200"/>
            <a:ext cx="8335963" cy="1143000"/>
          </a:xfrm>
        </p:spPr>
        <p:txBody>
          <a:bodyPr/>
          <a:lstStyle/>
          <a:p>
            <a:r>
              <a:rPr lang="en-GB" dirty="0"/>
              <a:t>do {… } while loops</a:t>
            </a:r>
          </a:p>
        </p:txBody>
      </p:sp>
      <p:sp>
        <p:nvSpPr>
          <p:cNvPr id="5" name="Rectangle 3"/>
          <p:cNvSpPr txBox="1">
            <a:spLocks noChangeArrowheads="1"/>
          </p:cNvSpPr>
          <p:nvPr/>
        </p:nvSpPr>
        <p:spPr>
          <a:xfrm>
            <a:off x="609600" y="1981200"/>
            <a:ext cx="8335963" cy="1981200"/>
          </a:xfrm>
          <a:prstGeom prst="rect">
            <a:avLst/>
          </a:prstGeom>
        </p:spPr>
        <p:txBody>
          <a:bodyPr vert="horz">
            <a:normAutofit/>
          </a:bodyPr>
          <a:lstStyle/>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000" b="0" i="0" u="none" strike="noStrike" kern="1200" cap="none" spc="0" normalizeH="0" baseline="0" noProof="0" dirty="0" smtClean="0">
                <a:ln>
                  <a:noFill/>
                </a:ln>
                <a:solidFill>
                  <a:srgbClr val="C00000"/>
                </a:solidFill>
                <a:effectLst/>
                <a:uLnTx/>
                <a:uFillTx/>
                <a:latin typeface="Courier New" pitchFamily="49" charset="0"/>
                <a:ea typeface="+mn-ea"/>
                <a:cs typeface="+mn-cs"/>
              </a:rPr>
              <a:t>do {</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000" b="0" i="0" u="none" strike="noStrike" kern="1200" cap="none" spc="0" normalizeH="0" baseline="0" noProof="0" dirty="0" smtClean="0">
                <a:ln>
                  <a:noFill/>
                </a:ln>
                <a:solidFill>
                  <a:srgbClr val="C00000"/>
                </a:solidFill>
                <a:effectLst/>
                <a:uLnTx/>
                <a:uFillTx/>
                <a:latin typeface="Courier New" pitchFamily="49" charset="0"/>
                <a:ea typeface="+mn-ea"/>
                <a:cs typeface="+mn-cs"/>
              </a:rPr>
              <a:t>	</a:t>
            </a:r>
            <a:r>
              <a:rPr kumimoji="0" lang="en-GB" sz="2000" b="0" i="0" u="none" strike="noStrike" kern="1200" cap="none" spc="0" normalizeH="0" baseline="0" noProof="0" dirty="0" err="1" smtClean="0">
                <a:ln>
                  <a:noFill/>
                </a:ln>
                <a:solidFill>
                  <a:srgbClr val="C00000"/>
                </a:solidFill>
                <a:effectLst/>
                <a:uLnTx/>
                <a:uFillTx/>
                <a:latin typeface="Courier New" pitchFamily="49" charset="0"/>
                <a:ea typeface="+mn-ea"/>
                <a:cs typeface="+mn-cs"/>
              </a:rPr>
              <a:t>System.out.print</a:t>
            </a:r>
            <a:r>
              <a:rPr kumimoji="0" lang="en-GB" sz="2000" b="0" i="0" u="none" strike="noStrike" kern="1200" cap="none" spc="0" normalizeH="0" baseline="0" noProof="0" dirty="0" smtClean="0">
                <a:ln>
                  <a:noFill/>
                </a:ln>
                <a:solidFill>
                  <a:srgbClr val="C00000"/>
                </a:solidFill>
                <a:effectLst/>
                <a:uLnTx/>
                <a:uFillTx/>
                <a:latin typeface="Courier New" pitchFamily="49" charset="0"/>
                <a:ea typeface="+mn-ea"/>
                <a:cs typeface="+mn-cs"/>
              </a:rPr>
              <a:t>( “ID =” + </a:t>
            </a:r>
            <a:r>
              <a:rPr kumimoji="0" lang="en-GB" sz="2000" b="0" i="0" u="none" strike="noStrike" kern="1200" cap="none" spc="0" normalizeH="0" baseline="0" noProof="0" dirty="0" err="1" smtClean="0">
                <a:ln>
                  <a:noFill/>
                </a:ln>
                <a:solidFill>
                  <a:srgbClr val="C00000"/>
                </a:solidFill>
                <a:effectLst/>
                <a:uLnTx/>
                <a:uFillTx/>
                <a:latin typeface="Courier New" pitchFamily="49" charset="0"/>
                <a:ea typeface="+mn-ea"/>
                <a:cs typeface="+mn-cs"/>
              </a:rPr>
              <a:t>userID</a:t>
            </a:r>
            <a:r>
              <a:rPr kumimoji="0" lang="en-GB" sz="2000" b="0" i="0" u="none" strike="noStrike" kern="1200" cap="none" spc="0" normalizeH="0" baseline="0" noProof="0" dirty="0" smtClean="0">
                <a:ln>
                  <a:noFill/>
                </a:ln>
                <a:solidFill>
                  <a:srgbClr val="C00000"/>
                </a:solidFill>
                <a:effectLst/>
                <a:uLnTx/>
                <a:uFillTx/>
                <a:latin typeface="Courier New" pitchFamily="49" charset="0"/>
                <a:ea typeface="+mn-ea"/>
                <a:cs typeface="+mn-cs"/>
              </a:rPr>
              <a:t>[n] );</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000" b="0" i="0" u="none" strike="noStrike" kern="1200" cap="none" spc="0" normalizeH="0" baseline="0" noProof="0" dirty="0" smtClean="0">
                <a:ln>
                  <a:noFill/>
                </a:ln>
                <a:solidFill>
                  <a:srgbClr val="C00000"/>
                </a:solidFill>
                <a:effectLst/>
                <a:uLnTx/>
                <a:uFillTx/>
                <a:latin typeface="Courier New" pitchFamily="49" charset="0"/>
                <a:ea typeface="+mn-ea"/>
                <a:cs typeface="+mn-cs"/>
              </a:rPr>
              <a:t>	n++;</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000" b="0" i="0" u="none" strike="noStrike" kern="1200" cap="none" spc="0" normalizeH="0" baseline="0" noProof="0" dirty="0" smtClean="0">
                <a:ln>
                  <a:noFill/>
                </a:ln>
                <a:solidFill>
                  <a:srgbClr val="C00000"/>
                </a:solidFill>
                <a:effectLst/>
                <a:uLnTx/>
                <a:uFillTx/>
                <a:latin typeface="Courier New" pitchFamily="49" charset="0"/>
                <a:ea typeface="+mn-ea"/>
                <a:cs typeface="+mn-cs"/>
              </a:rPr>
              <a:t>	response = </a:t>
            </a:r>
            <a:r>
              <a:rPr kumimoji="0" lang="en-GB" sz="2000" b="0" i="0" u="none" strike="noStrike" kern="1200" cap="none" spc="0" normalizeH="0" baseline="0" noProof="0" dirty="0" err="1" smtClean="0">
                <a:ln>
                  <a:noFill/>
                </a:ln>
                <a:solidFill>
                  <a:srgbClr val="C00000"/>
                </a:solidFill>
                <a:effectLst/>
                <a:uLnTx/>
                <a:uFillTx/>
                <a:latin typeface="Courier New" pitchFamily="49" charset="0"/>
                <a:ea typeface="+mn-ea"/>
                <a:cs typeface="+mn-cs"/>
              </a:rPr>
              <a:t>readInt</a:t>
            </a:r>
            <a:r>
              <a:rPr kumimoji="0" lang="en-GB" sz="2000" b="0" i="0" u="none" strike="noStrike" kern="1200" cap="none" spc="0" normalizeH="0" baseline="0" noProof="0" dirty="0" smtClean="0">
                <a:ln>
                  <a:noFill/>
                </a:ln>
                <a:solidFill>
                  <a:srgbClr val="C00000"/>
                </a:solidFill>
                <a:effectLst/>
                <a:uLnTx/>
                <a:uFillTx/>
                <a:latin typeface="Courier New" pitchFamily="49" charset="0"/>
                <a:ea typeface="+mn-ea"/>
                <a:cs typeface="+mn-cs"/>
              </a:rPr>
              <a:t>( “Enter ” );</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000" b="0" i="0" u="none" strike="noStrike" kern="1200" cap="none" spc="0" normalizeH="0" baseline="0" noProof="0" dirty="0" smtClean="0">
                <a:ln>
                  <a:noFill/>
                </a:ln>
                <a:solidFill>
                  <a:srgbClr val="C00000"/>
                </a:solidFill>
                <a:effectLst/>
                <a:uLnTx/>
                <a:uFillTx/>
                <a:latin typeface="Courier New" pitchFamily="49" charset="0"/>
                <a:ea typeface="+mn-ea"/>
                <a:cs typeface="+mn-cs"/>
              </a:rPr>
              <a:t>}while (response == 1);</a:t>
            </a:r>
            <a:endParaRPr kumimoji="0" lang="en-GB" sz="2000" b="0" i="0" u="none" strike="noStrike" kern="1200" cap="none" spc="0" normalizeH="0" baseline="0" noProof="0" dirty="0">
              <a:ln>
                <a:noFill/>
              </a:ln>
              <a:solidFill>
                <a:srgbClr val="C00000"/>
              </a:solidFill>
              <a:effectLst/>
              <a:uLnTx/>
              <a:uFillTx/>
              <a:latin typeface="Courier New" pitchFamily="49" charset="0"/>
              <a:ea typeface="+mn-ea"/>
              <a:cs typeface="+mn-cs"/>
            </a:endParaRPr>
          </a:p>
        </p:txBody>
      </p:sp>
      <p:sp>
        <p:nvSpPr>
          <p:cNvPr id="6" name="Text Box 4"/>
          <p:cNvSpPr txBox="1">
            <a:spLocks noChangeArrowheads="1"/>
          </p:cNvSpPr>
          <p:nvPr/>
        </p:nvSpPr>
        <p:spPr bwMode="auto">
          <a:xfrm>
            <a:off x="666687" y="4267200"/>
            <a:ext cx="8172513" cy="784830"/>
          </a:xfrm>
          <a:prstGeom prst="rect">
            <a:avLst/>
          </a:prstGeom>
          <a:noFill/>
          <a:ln w="9525">
            <a:noFill/>
            <a:miter lim="800000"/>
            <a:headEnd/>
            <a:tailEnd/>
          </a:ln>
          <a:effectLst/>
        </p:spPr>
        <p:txBody>
          <a:bodyPr wrap="square">
            <a:spAutoFit/>
          </a:bodyPr>
          <a:lstStyle/>
          <a:p>
            <a:pPr>
              <a:spcBef>
                <a:spcPct val="50000"/>
              </a:spcBef>
            </a:pPr>
            <a:r>
              <a:rPr lang="en-GB" dirty="0">
                <a:latin typeface="Verdana" pitchFamily="34" charset="0"/>
              </a:rPr>
              <a:t>What is the minimum number of times the loop is executed?</a:t>
            </a:r>
          </a:p>
          <a:p>
            <a:pPr>
              <a:spcBef>
                <a:spcPct val="50000"/>
              </a:spcBef>
            </a:pPr>
            <a:r>
              <a:rPr lang="en-GB" dirty="0">
                <a:latin typeface="Verdana" pitchFamily="34" charset="0"/>
              </a:rPr>
              <a:t>What is the maximum number of times?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rmAutofit/>
          </a:bodyPr>
          <a:lstStyle/>
          <a:p>
            <a:r>
              <a:rPr lang="en-GB" dirty="0" smtClean="0"/>
              <a:t>The</a:t>
            </a:r>
            <a:r>
              <a:rPr lang="en-GB" dirty="0" smtClean="0">
                <a:solidFill>
                  <a:srgbClr val="FF9900"/>
                </a:solidFill>
              </a:rPr>
              <a:t> for-each</a:t>
            </a:r>
            <a:r>
              <a:rPr lang="en-GB" dirty="0" smtClean="0"/>
              <a:t> loop</a:t>
            </a:r>
            <a:endParaRPr lang="en-US" dirty="0"/>
          </a:p>
        </p:txBody>
      </p:sp>
      <p:sp>
        <p:nvSpPr>
          <p:cNvPr id="3" name="Content Placeholder 2"/>
          <p:cNvSpPr>
            <a:spLocks noGrp="1"/>
          </p:cNvSpPr>
          <p:nvPr>
            <p:ph idx="1"/>
          </p:nvPr>
        </p:nvSpPr>
        <p:spPr>
          <a:xfrm>
            <a:off x="457200" y="1295400"/>
            <a:ext cx="8229600" cy="5029200"/>
          </a:xfrm>
        </p:spPr>
        <p:txBody>
          <a:bodyPr/>
          <a:lstStyle/>
          <a:p>
            <a:r>
              <a:rPr lang="en-US" dirty="0" smtClean="0"/>
              <a:t>It can  be used easily iterate over an array/collection.</a:t>
            </a:r>
          </a:p>
          <a:p>
            <a:r>
              <a:rPr lang="en-US" dirty="0" smtClean="0"/>
              <a:t>Syntax:</a:t>
            </a:r>
          </a:p>
          <a:p>
            <a:pPr>
              <a:buNone/>
            </a:pPr>
            <a:r>
              <a:rPr lang="en-US" dirty="0" smtClean="0"/>
              <a:t>        for(&lt;</a:t>
            </a:r>
            <a:r>
              <a:rPr lang="en-US" dirty="0" err="1" smtClean="0"/>
              <a:t>ElementType</a:t>
            </a:r>
            <a:r>
              <a:rPr lang="en-US" dirty="0" smtClean="0"/>
              <a:t>&gt; &lt;</a:t>
            </a:r>
            <a:r>
              <a:rPr lang="en-US" dirty="0" err="1" smtClean="0"/>
              <a:t>var</a:t>
            </a:r>
            <a:r>
              <a:rPr lang="en-US" dirty="0" smtClean="0"/>
              <a:t>&gt;: &lt;</a:t>
            </a:r>
            <a:r>
              <a:rPr lang="en-US" dirty="0" err="1" smtClean="0"/>
              <a:t>var</a:t>
            </a:r>
            <a:r>
              <a:rPr lang="en-US" dirty="0" smtClean="0"/>
              <a:t>&gt;)</a:t>
            </a:r>
          </a:p>
          <a:p>
            <a:pPr>
              <a:buNone/>
            </a:pPr>
            <a:r>
              <a:rPr lang="en-US" dirty="0" smtClean="0"/>
              <a:t>			{</a:t>
            </a:r>
          </a:p>
          <a:p>
            <a:pPr>
              <a:buNone/>
            </a:pPr>
            <a:r>
              <a:rPr lang="en-US" dirty="0" smtClean="0"/>
              <a:t>				//body</a:t>
            </a:r>
          </a:p>
          <a:p>
            <a:pPr>
              <a:buNone/>
            </a:pPr>
            <a:r>
              <a:rPr lang="en-US" dirty="0" smtClean="0"/>
              <a:t>			}</a:t>
            </a:r>
          </a:p>
          <a:p>
            <a:pPr>
              <a:buNone/>
            </a:pPr>
            <a:r>
              <a:rPr lang="en-US" dirty="0" smtClean="0"/>
              <a:t>Example:</a:t>
            </a:r>
          </a:p>
          <a:p>
            <a:pPr>
              <a:buNone/>
            </a:pPr>
            <a:r>
              <a:rPr lang="en-US" dirty="0" smtClean="0">
                <a:solidFill>
                  <a:srgbClr val="C00000"/>
                </a:solidFill>
              </a:rPr>
              <a:t>           </a:t>
            </a:r>
            <a:r>
              <a:rPr lang="en-US" dirty="0" err="1" smtClean="0">
                <a:solidFill>
                  <a:srgbClr val="C00000"/>
                </a:solidFill>
              </a:rPr>
              <a:t>Int</a:t>
            </a:r>
            <a:r>
              <a:rPr lang="en-US" dirty="0" smtClean="0">
                <a:solidFill>
                  <a:srgbClr val="C00000"/>
                </a:solidFill>
              </a:rPr>
              <a:t> [] </a:t>
            </a:r>
            <a:r>
              <a:rPr lang="en-US" dirty="0" err="1" smtClean="0">
                <a:solidFill>
                  <a:srgbClr val="C00000"/>
                </a:solidFill>
              </a:rPr>
              <a:t>arr</a:t>
            </a:r>
            <a:r>
              <a:rPr lang="en-US" dirty="0" smtClean="0">
                <a:solidFill>
                  <a:srgbClr val="C00000"/>
                </a:solidFill>
              </a:rPr>
              <a:t>={2,3,4,5,77,8,66};</a:t>
            </a:r>
          </a:p>
          <a:p>
            <a:pPr>
              <a:buNone/>
            </a:pPr>
            <a:r>
              <a:rPr lang="en-US" dirty="0" smtClean="0">
                <a:solidFill>
                  <a:srgbClr val="C00000"/>
                </a:solidFill>
              </a:rPr>
              <a:t>            for(</a:t>
            </a:r>
            <a:r>
              <a:rPr lang="en-US" dirty="0" err="1" smtClean="0">
                <a:solidFill>
                  <a:srgbClr val="C00000"/>
                </a:solidFill>
              </a:rPr>
              <a:t>int</a:t>
            </a:r>
            <a:r>
              <a:rPr lang="en-US" dirty="0" smtClean="0">
                <a:solidFill>
                  <a:srgbClr val="C00000"/>
                </a:solidFill>
              </a:rPr>
              <a:t>  </a:t>
            </a:r>
            <a:r>
              <a:rPr lang="en-US" dirty="0" err="1" smtClean="0">
                <a:solidFill>
                  <a:srgbClr val="C00000"/>
                </a:solidFill>
              </a:rPr>
              <a:t>var</a:t>
            </a:r>
            <a:r>
              <a:rPr lang="en-US" dirty="0" smtClean="0">
                <a:solidFill>
                  <a:srgbClr val="C00000"/>
                </a:solidFill>
              </a:rPr>
              <a:t> : </a:t>
            </a:r>
            <a:r>
              <a:rPr lang="en-US" dirty="0" err="1" smtClean="0">
                <a:solidFill>
                  <a:srgbClr val="C00000"/>
                </a:solidFill>
              </a:rPr>
              <a:t>arr</a:t>
            </a:r>
            <a:r>
              <a:rPr lang="en-US" dirty="0" smtClean="0">
                <a:solidFill>
                  <a:srgbClr val="C00000"/>
                </a:solidFill>
              </a:rPr>
              <a:t>){=}      </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lstStyle/>
          <a:p>
            <a:r>
              <a:rPr lang="en-GB" dirty="0" smtClean="0"/>
              <a:t>The switch Statement</a:t>
            </a:r>
            <a:endParaRPr lang="en-US" dirty="0"/>
          </a:p>
        </p:txBody>
      </p:sp>
      <p:sp>
        <p:nvSpPr>
          <p:cNvPr id="3" name="Content Placeholder 2"/>
          <p:cNvSpPr>
            <a:spLocks noGrp="1"/>
          </p:cNvSpPr>
          <p:nvPr>
            <p:ph idx="1"/>
          </p:nvPr>
        </p:nvSpPr>
        <p:spPr>
          <a:xfrm>
            <a:off x="457200" y="1524000"/>
            <a:ext cx="8229600" cy="4800600"/>
          </a:xfrm>
        </p:spPr>
        <p:txBody>
          <a:bodyPr>
            <a:normAutofit/>
          </a:bodyPr>
          <a:lstStyle/>
          <a:p>
            <a:pPr lvl="1">
              <a:lnSpc>
                <a:spcPct val="90000"/>
              </a:lnSpc>
              <a:buFontTx/>
              <a:buNone/>
            </a:pPr>
            <a:r>
              <a:rPr lang="en-GB" dirty="0" smtClean="0">
                <a:solidFill>
                  <a:srgbClr val="C00000"/>
                </a:solidFill>
                <a:latin typeface="Courier New" pitchFamily="49" charset="0"/>
              </a:rPr>
              <a:t>switch ( n ) {</a:t>
            </a:r>
          </a:p>
          <a:p>
            <a:pPr lvl="1">
              <a:lnSpc>
                <a:spcPct val="90000"/>
              </a:lnSpc>
              <a:buFontTx/>
              <a:buNone/>
            </a:pPr>
            <a:r>
              <a:rPr lang="en-GB" dirty="0" smtClean="0">
                <a:solidFill>
                  <a:srgbClr val="C00000"/>
                </a:solidFill>
                <a:latin typeface="Courier New" pitchFamily="49" charset="0"/>
              </a:rPr>
              <a:t>	case 1: </a:t>
            </a:r>
          </a:p>
          <a:p>
            <a:pPr lvl="1">
              <a:lnSpc>
                <a:spcPct val="90000"/>
              </a:lnSpc>
              <a:buFontTx/>
              <a:buNone/>
            </a:pPr>
            <a:r>
              <a:rPr lang="en-GB" dirty="0" smtClean="0">
                <a:solidFill>
                  <a:srgbClr val="C00000"/>
                </a:solidFill>
                <a:latin typeface="Courier New" pitchFamily="49" charset="0"/>
              </a:rPr>
              <a:t>		// execute code block #1</a:t>
            </a:r>
          </a:p>
          <a:p>
            <a:pPr lvl="1">
              <a:lnSpc>
                <a:spcPct val="90000"/>
              </a:lnSpc>
              <a:buFontTx/>
              <a:buNone/>
            </a:pPr>
            <a:r>
              <a:rPr lang="en-GB" dirty="0" smtClean="0">
                <a:solidFill>
                  <a:srgbClr val="C00000"/>
                </a:solidFill>
                <a:latin typeface="Courier New" pitchFamily="49" charset="0"/>
              </a:rPr>
              <a:t>		break;</a:t>
            </a:r>
          </a:p>
          <a:p>
            <a:pPr lvl="1">
              <a:lnSpc>
                <a:spcPct val="90000"/>
              </a:lnSpc>
              <a:buFontTx/>
              <a:buNone/>
            </a:pPr>
            <a:r>
              <a:rPr lang="en-GB" dirty="0" smtClean="0">
                <a:solidFill>
                  <a:srgbClr val="C00000"/>
                </a:solidFill>
                <a:latin typeface="Courier New" pitchFamily="49" charset="0"/>
              </a:rPr>
              <a:t>	case 2:</a:t>
            </a:r>
          </a:p>
          <a:p>
            <a:pPr lvl="1">
              <a:lnSpc>
                <a:spcPct val="90000"/>
              </a:lnSpc>
              <a:buFontTx/>
              <a:buNone/>
            </a:pPr>
            <a:r>
              <a:rPr lang="en-GB" dirty="0" smtClean="0">
                <a:solidFill>
                  <a:srgbClr val="C00000"/>
                </a:solidFill>
                <a:latin typeface="Courier New" pitchFamily="49" charset="0"/>
              </a:rPr>
              <a:t>		// execute code block #2</a:t>
            </a:r>
          </a:p>
          <a:p>
            <a:pPr lvl="1">
              <a:lnSpc>
                <a:spcPct val="90000"/>
              </a:lnSpc>
              <a:buFontTx/>
              <a:buNone/>
            </a:pPr>
            <a:r>
              <a:rPr lang="en-GB" dirty="0" smtClean="0">
                <a:solidFill>
                  <a:srgbClr val="C00000"/>
                </a:solidFill>
                <a:latin typeface="Courier New" pitchFamily="49" charset="0"/>
              </a:rPr>
              <a:t>		break;</a:t>
            </a:r>
          </a:p>
          <a:p>
            <a:pPr lvl="1">
              <a:lnSpc>
                <a:spcPct val="90000"/>
              </a:lnSpc>
              <a:buFontTx/>
              <a:buNone/>
            </a:pPr>
            <a:r>
              <a:rPr lang="en-GB" dirty="0" smtClean="0">
                <a:solidFill>
                  <a:srgbClr val="C00000"/>
                </a:solidFill>
                <a:latin typeface="Courier New" pitchFamily="49" charset="0"/>
              </a:rPr>
              <a:t>		default:</a:t>
            </a:r>
          </a:p>
          <a:p>
            <a:pPr lvl="1">
              <a:lnSpc>
                <a:spcPct val="90000"/>
              </a:lnSpc>
              <a:buFontTx/>
              <a:buNone/>
            </a:pPr>
            <a:r>
              <a:rPr lang="en-GB" dirty="0" smtClean="0">
                <a:solidFill>
                  <a:srgbClr val="C00000"/>
                </a:solidFill>
                <a:latin typeface="Courier New" pitchFamily="49" charset="0"/>
              </a:rPr>
              <a:t>		// if all previous tests fail then        	//execute code block #4</a:t>
            </a:r>
          </a:p>
          <a:p>
            <a:pPr lvl="1">
              <a:lnSpc>
                <a:spcPct val="90000"/>
              </a:lnSpc>
              <a:buFontTx/>
              <a:buNone/>
            </a:pPr>
            <a:r>
              <a:rPr lang="en-GB" dirty="0" smtClean="0">
                <a:solidFill>
                  <a:srgbClr val="C00000"/>
                </a:solidFill>
                <a:latin typeface="Courier New" pitchFamily="49" charset="0"/>
              </a:rPr>
              <a:t>		break;</a:t>
            </a:r>
          </a:p>
          <a:p>
            <a:pPr lvl="1">
              <a:lnSpc>
                <a:spcPct val="90000"/>
              </a:lnSpc>
              <a:buFontTx/>
              <a:buNone/>
            </a:pPr>
            <a:r>
              <a:rPr lang="en-GB" dirty="0" smtClean="0">
                <a:solidFill>
                  <a:srgbClr val="C00000"/>
                </a:solidFill>
                <a:latin typeface="Courier New" pitchFamily="49" charset="0"/>
              </a:rPr>
              <a:t>}</a:t>
            </a:r>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173163" y="457200"/>
            <a:ext cx="7772400" cy="762000"/>
          </a:xfrm>
        </p:spPr>
        <p:txBody>
          <a:bodyPr>
            <a:normAutofit fontScale="90000"/>
          </a:bodyPr>
          <a:lstStyle/>
          <a:p>
            <a:r>
              <a:rPr lang="en-GB" dirty="0"/>
              <a:t>Break</a:t>
            </a:r>
          </a:p>
        </p:txBody>
      </p:sp>
      <p:sp>
        <p:nvSpPr>
          <p:cNvPr id="5" name="Rectangle 3"/>
          <p:cNvSpPr txBox="1">
            <a:spLocks noChangeArrowheads="1"/>
          </p:cNvSpPr>
          <p:nvPr/>
        </p:nvSpPr>
        <p:spPr>
          <a:xfrm>
            <a:off x="1173163" y="1371600"/>
            <a:ext cx="7361237" cy="5029200"/>
          </a:xfrm>
          <a:prstGeom prst="rect">
            <a:avLst/>
          </a:prstGeom>
        </p:spPr>
        <p:txBody>
          <a:bodyPr vert="horz">
            <a:normAutofit fontScale="92500" lnSpcReduction="1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A break statement causes an  exit from the </a:t>
            </a:r>
            <a:r>
              <a:rPr lang="en-GB" sz="2800" dirty="0" smtClean="0"/>
              <a:t>innermost</a:t>
            </a:r>
            <a:r>
              <a:rPr kumimoji="0" lang="en-GB" sz="2800" b="0" i="0" u="none" strike="noStrike" kern="1200" cap="none" spc="0" normalizeH="0" baseline="0" noProof="0" dirty="0" smtClean="0">
                <a:ln>
                  <a:noFill/>
                </a:ln>
                <a:solidFill>
                  <a:schemeClr val="hlink"/>
                </a:solidFill>
                <a:effectLst/>
                <a:uLnTx/>
                <a:uFillTx/>
                <a:latin typeface="+mn-lt"/>
                <a:ea typeface="+mn-ea"/>
                <a:cs typeface="+mn-cs"/>
              </a:rPr>
              <a:t>  </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containing </a:t>
            </a:r>
            <a:r>
              <a:rPr lang="en-GB" sz="2800" dirty="0" smtClean="0"/>
              <a:t>while, do, for </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or </a:t>
            </a:r>
            <a:r>
              <a:rPr lang="en-GB" sz="2800" dirty="0" smtClean="0"/>
              <a:t>switch</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 statement.</a:t>
            </a:r>
            <a:endParaRPr kumimoji="0" lang="en-GB" sz="2800" b="0" i="0" u="none" strike="noStrike" kern="1200" cap="none" spc="0" normalizeH="0" baseline="0" noProof="0" dirty="0" smtClean="0">
              <a:ln>
                <a:noFill/>
              </a:ln>
              <a:solidFill>
                <a:schemeClr val="tx1"/>
              </a:solidFill>
              <a:effectLst/>
              <a:uLnTx/>
              <a:uFillTx/>
              <a:latin typeface="Times New Roman" pitchFamily="18" charset="0"/>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400" b="0" i="0" u="none" strike="noStrike" kern="1200" cap="none" spc="0" normalizeH="0" baseline="0" noProof="0" dirty="0" smtClean="0">
                <a:ln>
                  <a:noFill/>
                </a:ln>
                <a:solidFill>
                  <a:srgbClr val="C00000"/>
                </a:solidFill>
                <a:effectLst/>
                <a:uLnTx/>
                <a:uFillTx/>
                <a:latin typeface="Courier New" pitchFamily="49" charset="0"/>
                <a:ea typeface="+mn-ea"/>
                <a:cs typeface="+mn-cs"/>
              </a:rPr>
              <a:t>for ( </a:t>
            </a:r>
            <a:r>
              <a:rPr kumimoji="0" lang="en-GB" sz="2400" b="0" i="0" u="none" strike="noStrike" kern="1200" cap="none" spc="0" normalizeH="0" baseline="0" noProof="0" dirty="0" err="1" smtClean="0">
                <a:ln>
                  <a:noFill/>
                </a:ln>
                <a:solidFill>
                  <a:srgbClr val="C00000"/>
                </a:solidFill>
                <a:effectLst/>
                <a:uLnTx/>
                <a:uFillTx/>
                <a:latin typeface="Courier New" pitchFamily="49" charset="0"/>
                <a:ea typeface="+mn-ea"/>
                <a:cs typeface="+mn-cs"/>
              </a:rPr>
              <a:t>int</a:t>
            </a:r>
            <a:r>
              <a:rPr kumimoji="0" lang="en-GB" sz="2400" b="0" i="0" u="none" strike="noStrike" kern="1200" cap="none" spc="0" normalizeH="0" baseline="0" noProof="0" dirty="0" smtClean="0">
                <a:ln>
                  <a:noFill/>
                </a:ln>
                <a:solidFill>
                  <a:srgbClr val="C00000"/>
                </a:solidFill>
                <a:effectLst/>
                <a:uLnTx/>
                <a:uFillTx/>
                <a:latin typeface="Courier New" pitchFamily="49" charset="0"/>
                <a:ea typeface="+mn-ea"/>
                <a:cs typeface="+mn-cs"/>
              </a:rPr>
              <a:t> </a:t>
            </a:r>
            <a:r>
              <a:rPr kumimoji="0" lang="en-GB" sz="2400" b="0" i="0" u="none" strike="noStrike" kern="1200" cap="none" spc="0" normalizeH="0" baseline="0" noProof="0" dirty="0" err="1" smtClean="0">
                <a:ln>
                  <a:noFill/>
                </a:ln>
                <a:solidFill>
                  <a:srgbClr val="C00000"/>
                </a:solidFill>
                <a:effectLst/>
                <a:uLnTx/>
                <a:uFillTx/>
                <a:latin typeface="Courier New" pitchFamily="49" charset="0"/>
                <a:ea typeface="+mn-ea"/>
                <a:cs typeface="+mn-cs"/>
              </a:rPr>
              <a:t>i</a:t>
            </a:r>
            <a:r>
              <a:rPr kumimoji="0" lang="en-GB" sz="2400" b="0" i="0" u="none" strike="noStrike" kern="1200" cap="none" spc="0" normalizeH="0" baseline="0" noProof="0" dirty="0" smtClean="0">
                <a:ln>
                  <a:noFill/>
                </a:ln>
                <a:solidFill>
                  <a:srgbClr val="C00000"/>
                </a:solidFill>
                <a:effectLst/>
                <a:uLnTx/>
                <a:uFillTx/>
                <a:latin typeface="Courier New" pitchFamily="49" charset="0"/>
                <a:ea typeface="+mn-ea"/>
                <a:cs typeface="+mn-cs"/>
              </a:rPr>
              <a:t> = 0; </a:t>
            </a:r>
            <a:r>
              <a:rPr kumimoji="0" lang="en-GB" sz="2400" b="0" i="0" u="none" strike="noStrike" kern="1200" cap="none" spc="0" normalizeH="0" baseline="0" noProof="0" dirty="0" err="1" smtClean="0">
                <a:ln>
                  <a:noFill/>
                </a:ln>
                <a:solidFill>
                  <a:srgbClr val="C00000"/>
                </a:solidFill>
                <a:effectLst/>
                <a:uLnTx/>
                <a:uFillTx/>
                <a:latin typeface="Courier New" pitchFamily="49" charset="0"/>
                <a:ea typeface="+mn-ea"/>
                <a:cs typeface="+mn-cs"/>
              </a:rPr>
              <a:t>i</a:t>
            </a:r>
            <a:r>
              <a:rPr kumimoji="0" lang="en-GB" sz="2400" b="0" i="0" u="none" strike="noStrike" kern="1200" cap="none" spc="0" normalizeH="0" baseline="0" noProof="0" dirty="0" smtClean="0">
                <a:ln>
                  <a:noFill/>
                </a:ln>
                <a:solidFill>
                  <a:srgbClr val="C00000"/>
                </a:solidFill>
                <a:effectLst/>
                <a:uLnTx/>
                <a:uFillTx/>
                <a:latin typeface="Courier New" pitchFamily="49" charset="0"/>
                <a:ea typeface="+mn-ea"/>
                <a:cs typeface="+mn-cs"/>
              </a:rPr>
              <a:t> &lt; </a:t>
            </a:r>
            <a:r>
              <a:rPr kumimoji="0" lang="en-GB" sz="2400" b="0" i="0" u="none" strike="noStrike" kern="1200" cap="none" spc="0" normalizeH="0" baseline="0" noProof="0" dirty="0" err="1" smtClean="0">
                <a:ln>
                  <a:noFill/>
                </a:ln>
                <a:solidFill>
                  <a:srgbClr val="C00000"/>
                </a:solidFill>
                <a:effectLst/>
                <a:uLnTx/>
                <a:uFillTx/>
                <a:latin typeface="Courier New" pitchFamily="49" charset="0"/>
                <a:ea typeface="+mn-ea"/>
                <a:cs typeface="+mn-cs"/>
              </a:rPr>
              <a:t>maxID</a:t>
            </a:r>
            <a:r>
              <a:rPr kumimoji="0" lang="en-GB" sz="2400" b="0" i="0" u="none" strike="noStrike" kern="1200" cap="none" spc="0" normalizeH="0" baseline="0" noProof="0" dirty="0" smtClean="0">
                <a:ln>
                  <a:noFill/>
                </a:ln>
                <a:solidFill>
                  <a:srgbClr val="C00000"/>
                </a:solidFill>
                <a:effectLst/>
                <a:uLnTx/>
                <a:uFillTx/>
                <a:latin typeface="Courier New" pitchFamily="49" charset="0"/>
                <a:ea typeface="+mn-ea"/>
                <a:cs typeface="+mn-cs"/>
              </a:rPr>
              <a:t>, </a:t>
            </a:r>
            <a:r>
              <a:rPr kumimoji="0" lang="en-GB" sz="2400" b="0" i="0" u="none" strike="noStrike" kern="1200" cap="none" spc="0" normalizeH="0" baseline="0" noProof="0" dirty="0" err="1" smtClean="0">
                <a:ln>
                  <a:noFill/>
                </a:ln>
                <a:solidFill>
                  <a:srgbClr val="C00000"/>
                </a:solidFill>
                <a:effectLst/>
                <a:uLnTx/>
                <a:uFillTx/>
                <a:latin typeface="Courier New" pitchFamily="49" charset="0"/>
                <a:ea typeface="+mn-ea"/>
                <a:cs typeface="+mn-cs"/>
              </a:rPr>
              <a:t>i</a:t>
            </a:r>
            <a:r>
              <a:rPr kumimoji="0" lang="en-GB" sz="2400" b="0" i="0" u="none" strike="noStrike" kern="1200" cap="none" spc="0" normalizeH="0" baseline="0" noProof="0" dirty="0" smtClean="0">
                <a:ln>
                  <a:noFill/>
                </a:ln>
                <a:solidFill>
                  <a:srgbClr val="C00000"/>
                </a:solidFill>
                <a:effectLst/>
                <a:uLnTx/>
                <a:uFillTx/>
                <a:latin typeface="Courier New" pitchFamily="49" charset="0"/>
                <a:ea typeface="+mn-ea"/>
                <a:cs typeface="+mn-cs"/>
              </a:rPr>
              <a:t>++ ) {</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400" b="0" i="0" u="none" strike="noStrike" kern="1200" cap="none" spc="0" normalizeH="0" baseline="0" noProof="0" dirty="0" smtClean="0">
                <a:ln>
                  <a:noFill/>
                </a:ln>
                <a:solidFill>
                  <a:srgbClr val="C00000"/>
                </a:solidFill>
                <a:effectLst/>
                <a:uLnTx/>
                <a:uFillTx/>
                <a:latin typeface="Courier New" pitchFamily="49" charset="0"/>
                <a:ea typeface="+mn-ea"/>
                <a:cs typeface="+mn-cs"/>
              </a:rPr>
              <a:t>	if ( </a:t>
            </a:r>
            <a:r>
              <a:rPr kumimoji="0" lang="en-GB" sz="2400" b="0" i="0" u="none" strike="noStrike" kern="1200" cap="none" spc="0" normalizeH="0" baseline="0" noProof="0" dirty="0" err="1" smtClean="0">
                <a:ln>
                  <a:noFill/>
                </a:ln>
                <a:solidFill>
                  <a:srgbClr val="C00000"/>
                </a:solidFill>
                <a:effectLst/>
                <a:uLnTx/>
                <a:uFillTx/>
                <a:latin typeface="Courier New" pitchFamily="49" charset="0"/>
                <a:ea typeface="+mn-ea"/>
                <a:cs typeface="+mn-cs"/>
              </a:rPr>
              <a:t>userID</a:t>
            </a:r>
            <a:r>
              <a:rPr kumimoji="0" lang="en-GB" sz="2400" b="0" i="0" u="none" strike="noStrike" kern="1200" cap="none" spc="0" normalizeH="0" baseline="0" noProof="0" dirty="0" smtClean="0">
                <a:ln>
                  <a:noFill/>
                </a:ln>
                <a:solidFill>
                  <a:srgbClr val="C00000"/>
                </a:solidFill>
                <a:effectLst/>
                <a:uLnTx/>
                <a:uFillTx/>
                <a:latin typeface="Courier New" pitchFamily="49" charset="0"/>
                <a:ea typeface="+mn-ea"/>
                <a:cs typeface="+mn-cs"/>
              </a:rPr>
              <a:t>[</a:t>
            </a:r>
            <a:r>
              <a:rPr kumimoji="0" lang="en-GB" sz="2400" b="0" i="0" u="none" strike="noStrike" kern="1200" cap="none" spc="0" normalizeH="0" baseline="0" noProof="0" dirty="0" err="1" smtClean="0">
                <a:ln>
                  <a:noFill/>
                </a:ln>
                <a:solidFill>
                  <a:srgbClr val="C00000"/>
                </a:solidFill>
                <a:effectLst/>
                <a:uLnTx/>
                <a:uFillTx/>
                <a:latin typeface="Courier New" pitchFamily="49" charset="0"/>
                <a:ea typeface="+mn-ea"/>
                <a:cs typeface="+mn-cs"/>
              </a:rPr>
              <a:t>i</a:t>
            </a:r>
            <a:r>
              <a:rPr kumimoji="0" lang="en-GB" sz="2400" b="0" i="0" u="none" strike="noStrike" kern="1200" cap="none" spc="0" normalizeH="0" baseline="0" noProof="0" dirty="0" smtClean="0">
                <a:ln>
                  <a:noFill/>
                </a:ln>
                <a:solidFill>
                  <a:srgbClr val="C00000"/>
                </a:solidFill>
                <a:effectLst/>
                <a:uLnTx/>
                <a:uFillTx/>
                <a:latin typeface="Courier New" pitchFamily="49" charset="0"/>
                <a:ea typeface="+mn-ea"/>
                <a:cs typeface="+mn-cs"/>
              </a:rPr>
              <a:t>] == </a:t>
            </a:r>
            <a:r>
              <a:rPr kumimoji="0" lang="en-GB" sz="2400" b="0" i="0" u="none" strike="noStrike" kern="1200" cap="none" spc="0" normalizeH="0" baseline="0" noProof="0" dirty="0" err="1" smtClean="0">
                <a:ln>
                  <a:noFill/>
                </a:ln>
                <a:solidFill>
                  <a:srgbClr val="C00000"/>
                </a:solidFill>
                <a:effectLst/>
                <a:uLnTx/>
                <a:uFillTx/>
                <a:latin typeface="Courier New" pitchFamily="49" charset="0"/>
                <a:ea typeface="+mn-ea"/>
                <a:cs typeface="+mn-cs"/>
              </a:rPr>
              <a:t>targetID</a:t>
            </a:r>
            <a:r>
              <a:rPr kumimoji="0" lang="en-GB" sz="2400" b="0" i="0" u="none" strike="noStrike" kern="1200" cap="none" spc="0" normalizeH="0" baseline="0" noProof="0" dirty="0" smtClean="0">
                <a:ln>
                  <a:noFill/>
                </a:ln>
                <a:solidFill>
                  <a:srgbClr val="C00000"/>
                </a:solidFill>
                <a:effectLst/>
                <a:uLnTx/>
                <a:uFillTx/>
                <a:latin typeface="Courier New" pitchFamily="49" charset="0"/>
                <a:ea typeface="+mn-ea"/>
                <a:cs typeface="+mn-cs"/>
              </a:rPr>
              <a:t> ) {</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400" b="0" i="0" u="none" strike="noStrike" kern="1200" cap="none" spc="0" normalizeH="0" baseline="0" noProof="0" dirty="0" smtClean="0">
                <a:ln>
                  <a:noFill/>
                </a:ln>
                <a:solidFill>
                  <a:srgbClr val="C00000"/>
                </a:solidFill>
                <a:effectLst/>
                <a:uLnTx/>
                <a:uFillTx/>
                <a:latin typeface="Courier New" pitchFamily="49" charset="0"/>
                <a:ea typeface="+mn-ea"/>
                <a:cs typeface="+mn-cs"/>
              </a:rPr>
              <a:t>		index = </a:t>
            </a:r>
            <a:r>
              <a:rPr kumimoji="0" lang="en-GB" sz="2400" b="0" i="0" u="none" strike="noStrike" kern="1200" cap="none" spc="0" normalizeH="0" baseline="0" noProof="0" dirty="0" err="1" smtClean="0">
                <a:ln>
                  <a:noFill/>
                </a:ln>
                <a:solidFill>
                  <a:srgbClr val="C00000"/>
                </a:solidFill>
                <a:effectLst/>
                <a:uLnTx/>
                <a:uFillTx/>
                <a:latin typeface="Courier New" pitchFamily="49" charset="0"/>
                <a:ea typeface="+mn-ea"/>
                <a:cs typeface="+mn-cs"/>
              </a:rPr>
              <a:t>i</a:t>
            </a:r>
            <a:r>
              <a:rPr kumimoji="0" lang="en-GB" sz="2400" b="0" i="0" u="none" strike="noStrike" kern="1200" cap="none" spc="0" normalizeH="0" baseline="0" noProof="0" dirty="0" smtClean="0">
                <a:ln>
                  <a:noFill/>
                </a:ln>
                <a:solidFill>
                  <a:srgbClr val="C00000"/>
                </a:solidFill>
                <a:effectLst/>
                <a:uLnTx/>
                <a:uFillTx/>
                <a:latin typeface="Courier New" pitchFamily="49" charset="0"/>
                <a:ea typeface="+mn-ea"/>
                <a:cs typeface="+mn-cs"/>
              </a:rPr>
              <a:t>;</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400" b="0" i="0" u="none" strike="noStrike" kern="1200" cap="none" spc="0" normalizeH="0" baseline="0" noProof="0" dirty="0" smtClean="0">
                <a:ln>
                  <a:noFill/>
                </a:ln>
                <a:solidFill>
                  <a:srgbClr val="C00000"/>
                </a:solidFill>
                <a:effectLst/>
                <a:uLnTx/>
                <a:uFillTx/>
                <a:latin typeface="Courier New" pitchFamily="49" charset="0"/>
                <a:ea typeface="+mn-ea"/>
                <a:cs typeface="+mn-cs"/>
              </a:rPr>
              <a:t>		break;</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400" b="0" i="0" u="none" strike="noStrike" kern="1200" cap="none" spc="0" normalizeH="0" baseline="0" noProof="0" dirty="0" smtClean="0">
                <a:ln>
                  <a:noFill/>
                </a:ln>
                <a:solidFill>
                  <a:srgbClr val="C00000"/>
                </a:solidFill>
                <a:effectLst/>
                <a:uLnTx/>
                <a:uFillTx/>
                <a:latin typeface="Courier New" pitchFamily="49" charset="0"/>
                <a:ea typeface="+mn-ea"/>
                <a:cs typeface="+mn-cs"/>
              </a:rPr>
              <a:t>	}</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kumimoji="0" lang="en-GB" sz="2400" b="0" i="0" u="none" strike="noStrike" kern="1200" cap="none" spc="0" normalizeH="0" baseline="0" noProof="0" dirty="0" smtClean="0">
                <a:ln>
                  <a:noFill/>
                </a:ln>
                <a:solidFill>
                  <a:srgbClr val="C00000"/>
                </a:solidFill>
                <a:effectLst/>
                <a:uLnTx/>
                <a:uFillTx/>
                <a:latin typeface="Courier New" pitchFamily="49" charset="0"/>
                <a:ea typeface="+mn-ea"/>
                <a:cs typeface="+mn-cs"/>
              </a:rPr>
              <a:t>}	// program jumps here after break</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lang="en-GB" sz="2800" u="sng" dirty="0" smtClean="0"/>
              <a:t>Syntax:</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lang="en-GB" sz="2600" dirty="0" smtClean="0"/>
              <a:t>                       Break;</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Tx/>
              <a:buNone/>
              <a:tabLst/>
              <a:defRPr/>
            </a:pPr>
            <a:r>
              <a:rPr lang="en-GB" sz="2600" dirty="0" smtClean="0"/>
              <a:t>                        Break&lt;</a:t>
            </a:r>
            <a:r>
              <a:rPr lang="en-GB" sz="2600" dirty="0" err="1" smtClean="0"/>
              <a:t>lable</a:t>
            </a:r>
            <a:r>
              <a:rPr lang="en-GB" sz="2600" dirty="0" smtClean="0"/>
              <a:t>&gt; ;</a:t>
            </a:r>
            <a:endParaRPr lang="en-GB" sz="26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US" dirty="0" smtClean="0"/>
              <a:t>Continue</a:t>
            </a:r>
            <a:endParaRPr lang="en-US" dirty="0"/>
          </a:p>
        </p:txBody>
      </p:sp>
      <p:sp>
        <p:nvSpPr>
          <p:cNvPr id="3" name="Content Placeholder 2"/>
          <p:cNvSpPr>
            <a:spLocks noGrp="1"/>
          </p:cNvSpPr>
          <p:nvPr>
            <p:ph idx="1"/>
          </p:nvPr>
        </p:nvSpPr>
        <p:spPr>
          <a:xfrm>
            <a:off x="457200" y="1676400"/>
            <a:ext cx="8229600" cy="4648200"/>
          </a:xfrm>
        </p:spPr>
        <p:txBody>
          <a:bodyPr/>
          <a:lstStyle/>
          <a:p>
            <a:r>
              <a:rPr lang="en-US" dirty="0" smtClean="0"/>
              <a:t>It can be used to skip the current execution of the loop.</a:t>
            </a:r>
          </a:p>
          <a:p>
            <a:pPr lvl="0">
              <a:defRPr/>
            </a:pPr>
            <a:r>
              <a:rPr lang="en-GB" sz="2400" dirty="0" smtClean="0"/>
              <a:t>Can only be used with while, do or for.</a:t>
            </a:r>
          </a:p>
          <a:p>
            <a:pPr lvl="0">
              <a:defRPr/>
            </a:pPr>
            <a:r>
              <a:rPr lang="en-GB" sz="2400" dirty="0" smtClean="0"/>
              <a:t>The continue statement causes the innermost loop to start the next iteration immediately</a:t>
            </a:r>
          </a:p>
          <a:p>
            <a:pPr lvl="1">
              <a:buNone/>
              <a:defRPr/>
            </a:pPr>
            <a:r>
              <a:rPr lang="en-GB" sz="2000" dirty="0" smtClean="0">
                <a:solidFill>
                  <a:srgbClr val="C00000"/>
                </a:solidFill>
                <a:latin typeface="Courier New" pitchFamily="49" charset="0"/>
              </a:rPr>
              <a:t>for ( </a:t>
            </a:r>
            <a:r>
              <a:rPr lang="en-GB" sz="2000" dirty="0" err="1" smtClean="0">
                <a:solidFill>
                  <a:srgbClr val="C00000"/>
                </a:solidFill>
                <a:latin typeface="Courier New" pitchFamily="49" charset="0"/>
              </a:rPr>
              <a:t>int</a:t>
            </a:r>
            <a:r>
              <a:rPr lang="en-GB" sz="2000" dirty="0" smtClean="0">
                <a:solidFill>
                  <a:srgbClr val="C00000"/>
                </a:solidFill>
                <a:latin typeface="Courier New" pitchFamily="49" charset="0"/>
              </a:rPr>
              <a:t> </a:t>
            </a:r>
            <a:r>
              <a:rPr lang="en-GB" sz="2000" dirty="0" err="1" smtClean="0">
                <a:solidFill>
                  <a:srgbClr val="C00000"/>
                </a:solidFill>
                <a:latin typeface="Courier New" pitchFamily="49" charset="0"/>
              </a:rPr>
              <a:t>i</a:t>
            </a:r>
            <a:r>
              <a:rPr lang="en-GB" sz="2000" dirty="0" smtClean="0">
                <a:solidFill>
                  <a:srgbClr val="C00000"/>
                </a:solidFill>
                <a:latin typeface="Courier New" pitchFamily="49" charset="0"/>
              </a:rPr>
              <a:t> = 0; </a:t>
            </a:r>
            <a:r>
              <a:rPr lang="en-GB" sz="2000" dirty="0" err="1" smtClean="0">
                <a:solidFill>
                  <a:srgbClr val="C00000"/>
                </a:solidFill>
                <a:latin typeface="Courier New" pitchFamily="49" charset="0"/>
              </a:rPr>
              <a:t>i</a:t>
            </a:r>
            <a:r>
              <a:rPr lang="en-GB" sz="2000" dirty="0" smtClean="0">
                <a:solidFill>
                  <a:srgbClr val="C00000"/>
                </a:solidFill>
                <a:latin typeface="Courier New" pitchFamily="49" charset="0"/>
              </a:rPr>
              <a:t> &lt; </a:t>
            </a:r>
            <a:r>
              <a:rPr lang="en-GB" sz="2000" dirty="0" err="1" smtClean="0">
                <a:solidFill>
                  <a:srgbClr val="C00000"/>
                </a:solidFill>
                <a:latin typeface="Courier New" pitchFamily="49" charset="0"/>
              </a:rPr>
              <a:t>maxID</a:t>
            </a:r>
            <a:r>
              <a:rPr lang="en-GB" sz="2000" dirty="0" smtClean="0">
                <a:solidFill>
                  <a:srgbClr val="C00000"/>
                </a:solidFill>
                <a:latin typeface="Courier New" pitchFamily="49" charset="0"/>
              </a:rPr>
              <a:t>; </a:t>
            </a:r>
            <a:r>
              <a:rPr lang="en-GB" sz="2000" dirty="0" err="1" smtClean="0">
                <a:solidFill>
                  <a:srgbClr val="C00000"/>
                </a:solidFill>
                <a:latin typeface="Courier New" pitchFamily="49" charset="0"/>
              </a:rPr>
              <a:t>i</a:t>
            </a:r>
            <a:r>
              <a:rPr lang="en-GB" sz="2000" dirty="0" smtClean="0">
                <a:solidFill>
                  <a:srgbClr val="C00000"/>
                </a:solidFill>
                <a:latin typeface="Courier New" pitchFamily="49" charset="0"/>
              </a:rPr>
              <a:t>++ ) {</a:t>
            </a:r>
          </a:p>
          <a:p>
            <a:pPr lvl="1">
              <a:buNone/>
              <a:defRPr/>
            </a:pPr>
            <a:r>
              <a:rPr lang="en-GB" sz="2000" dirty="0" smtClean="0">
                <a:solidFill>
                  <a:srgbClr val="C00000"/>
                </a:solidFill>
                <a:latin typeface="Courier New" pitchFamily="49" charset="0"/>
              </a:rPr>
              <a:t>	if ( </a:t>
            </a:r>
            <a:r>
              <a:rPr lang="en-GB" sz="2000" dirty="0" err="1" smtClean="0">
                <a:solidFill>
                  <a:srgbClr val="C00000"/>
                </a:solidFill>
                <a:latin typeface="Courier New" pitchFamily="49" charset="0"/>
              </a:rPr>
              <a:t>userID</a:t>
            </a:r>
            <a:r>
              <a:rPr lang="en-GB" sz="2000" dirty="0" smtClean="0">
                <a:solidFill>
                  <a:srgbClr val="C00000"/>
                </a:solidFill>
                <a:latin typeface="Courier New" pitchFamily="49" charset="0"/>
              </a:rPr>
              <a:t>[</a:t>
            </a:r>
            <a:r>
              <a:rPr lang="en-GB" sz="2000" dirty="0" err="1" smtClean="0">
                <a:solidFill>
                  <a:srgbClr val="C00000"/>
                </a:solidFill>
                <a:latin typeface="Courier New" pitchFamily="49" charset="0"/>
              </a:rPr>
              <a:t>i</a:t>
            </a:r>
            <a:r>
              <a:rPr lang="en-GB" sz="2000" dirty="0" smtClean="0">
                <a:solidFill>
                  <a:srgbClr val="C00000"/>
                </a:solidFill>
                <a:latin typeface="Courier New" pitchFamily="49" charset="0"/>
              </a:rPr>
              <a:t>] != -1 ) continue;</a:t>
            </a:r>
          </a:p>
          <a:p>
            <a:pPr lvl="1">
              <a:buNone/>
              <a:defRPr/>
            </a:pPr>
            <a:r>
              <a:rPr lang="en-GB" sz="2000" dirty="0" smtClean="0">
                <a:solidFill>
                  <a:srgbClr val="C00000"/>
                </a:solidFill>
                <a:latin typeface="Courier New" pitchFamily="49" charset="0"/>
              </a:rPr>
              <a:t>	</a:t>
            </a:r>
            <a:r>
              <a:rPr lang="en-GB" sz="2000" dirty="0" err="1" smtClean="0">
                <a:solidFill>
                  <a:srgbClr val="C00000"/>
                </a:solidFill>
                <a:latin typeface="Courier New" pitchFamily="49" charset="0"/>
              </a:rPr>
              <a:t>System.out.print</a:t>
            </a:r>
            <a:r>
              <a:rPr lang="en-GB" sz="2000" dirty="0" smtClean="0">
                <a:solidFill>
                  <a:srgbClr val="C00000"/>
                </a:solidFill>
                <a:latin typeface="Courier New" pitchFamily="49" charset="0"/>
              </a:rPr>
              <a:t>( “</a:t>
            </a:r>
            <a:r>
              <a:rPr lang="en-GB" sz="2000" dirty="0" err="1" smtClean="0">
                <a:solidFill>
                  <a:srgbClr val="C00000"/>
                </a:solidFill>
                <a:latin typeface="Courier New" pitchFamily="49" charset="0"/>
              </a:rPr>
              <a:t>UserID</a:t>
            </a:r>
            <a:r>
              <a:rPr lang="en-GB" sz="2000" dirty="0" smtClean="0">
                <a:solidFill>
                  <a:srgbClr val="C00000"/>
                </a:solidFill>
                <a:latin typeface="Courier New" pitchFamily="49" charset="0"/>
              </a:rPr>
              <a:t> ” + </a:t>
            </a:r>
            <a:r>
              <a:rPr lang="en-GB" sz="2000" dirty="0" err="1" smtClean="0">
                <a:solidFill>
                  <a:srgbClr val="C00000"/>
                </a:solidFill>
                <a:latin typeface="Courier New" pitchFamily="49" charset="0"/>
              </a:rPr>
              <a:t>i</a:t>
            </a:r>
            <a:r>
              <a:rPr lang="en-GB" sz="2000" dirty="0" smtClean="0">
                <a:solidFill>
                  <a:srgbClr val="C00000"/>
                </a:solidFill>
                <a:latin typeface="Courier New" pitchFamily="49" charset="0"/>
              </a:rPr>
              <a:t> + “ :” +   		</a:t>
            </a:r>
            <a:r>
              <a:rPr lang="en-GB" sz="2000" dirty="0" err="1" smtClean="0">
                <a:solidFill>
                  <a:srgbClr val="C00000"/>
                </a:solidFill>
                <a:latin typeface="Courier New" pitchFamily="49" charset="0"/>
              </a:rPr>
              <a:t>userID</a:t>
            </a:r>
            <a:r>
              <a:rPr lang="en-GB" sz="2000" dirty="0" smtClean="0">
                <a:solidFill>
                  <a:srgbClr val="C00000"/>
                </a:solidFill>
                <a:latin typeface="Courier New" pitchFamily="49" charset="0"/>
              </a:rPr>
              <a:t>);</a:t>
            </a:r>
          </a:p>
          <a:p>
            <a:pPr lvl="1">
              <a:buNone/>
              <a:defRPr/>
            </a:pPr>
            <a:r>
              <a:rPr lang="en-GB" sz="2000" dirty="0" smtClean="0">
                <a:solidFill>
                  <a:srgbClr val="C00000"/>
                </a:solidFill>
                <a:latin typeface="Courier New" pitchFamily="49" charset="0"/>
              </a:rPr>
              <a: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Specifications(Technologies)</a:t>
            </a:r>
            <a:endParaRPr lang="en-US" dirty="0"/>
          </a:p>
        </p:txBody>
      </p:sp>
      <p:sp>
        <p:nvSpPr>
          <p:cNvPr id="3" name="Content Placeholder 2"/>
          <p:cNvSpPr>
            <a:spLocks noGrp="1"/>
          </p:cNvSpPr>
          <p:nvPr>
            <p:ph idx="1"/>
          </p:nvPr>
        </p:nvSpPr>
        <p:spPr/>
        <p:txBody>
          <a:bodyPr>
            <a:normAutofit/>
          </a:bodyPr>
          <a:lstStyle/>
          <a:p>
            <a:pPr>
              <a:lnSpc>
                <a:spcPct val="90000"/>
              </a:lnSpc>
            </a:pPr>
            <a:r>
              <a:rPr lang="en-US" sz="3000" dirty="0" smtClean="0">
                <a:latin typeface="Palatino" charset="0"/>
                <a:cs typeface="Times New Roman" pitchFamily="18" charset="0"/>
              </a:rPr>
              <a:t>Java Standard Edition (J2SE)</a:t>
            </a:r>
          </a:p>
          <a:p>
            <a:pPr lvl="1">
              <a:lnSpc>
                <a:spcPct val="90000"/>
              </a:lnSpc>
            </a:pPr>
            <a:r>
              <a:rPr lang="en-US" sz="2500" dirty="0" smtClean="0">
                <a:latin typeface="Palatino" charset="0"/>
                <a:cs typeface="Times New Roman" pitchFamily="18" charset="0"/>
              </a:rPr>
              <a:t>J2SE can be used to develop Desktop Applications.</a:t>
            </a:r>
          </a:p>
          <a:p>
            <a:pPr lvl="1">
              <a:lnSpc>
                <a:spcPct val="90000"/>
              </a:lnSpc>
            </a:pPr>
            <a:r>
              <a:rPr lang="en-US" sz="2500" dirty="0" smtClean="0">
                <a:latin typeface="Palatino" charset="0"/>
                <a:cs typeface="Times New Roman" pitchFamily="18" charset="0"/>
              </a:rPr>
              <a:t>Example: Galaxy , </a:t>
            </a:r>
            <a:r>
              <a:rPr lang="en-US" sz="2500" dirty="0" err="1" smtClean="0">
                <a:latin typeface="Palatino" charset="0"/>
                <a:cs typeface="Times New Roman" pitchFamily="18" charset="0"/>
              </a:rPr>
              <a:t>CoreLog</a:t>
            </a:r>
            <a:endParaRPr lang="en-US" sz="2500" dirty="0" smtClean="0">
              <a:latin typeface="Palatino" charset="0"/>
              <a:cs typeface="Times New Roman" pitchFamily="18" charset="0"/>
            </a:endParaRPr>
          </a:p>
          <a:p>
            <a:pPr>
              <a:lnSpc>
                <a:spcPct val="90000"/>
              </a:lnSpc>
            </a:pPr>
            <a:r>
              <a:rPr lang="en-US" sz="3000" dirty="0" smtClean="0">
                <a:latin typeface="Palatino" charset="0"/>
                <a:cs typeface="Times New Roman" pitchFamily="18" charset="0"/>
              </a:rPr>
              <a:t>Java Enterprise Edition (J2EE)</a:t>
            </a:r>
          </a:p>
          <a:p>
            <a:pPr lvl="1">
              <a:lnSpc>
                <a:spcPct val="90000"/>
              </a:lnSpc>
            </a:pPr>
            <a:r>
              <a:rPr lang="en-US" sz="2500" dirty="0" smtClean="0">
                <a:latin typeface="Palatino" charset="0"/>
                <a:cs typeface="Times New Roman" pitchFamily="18" charset="0"/>
              </a:rPr>
              <a:t>J2EE can be used to develop web applications.</a:t>
            </a:r>
          </a:p>
          <a:p>
            <a:pPr lvl="1">
              <a:lnSpc>
                <a:spcPct val="90000"/>
              </a:lnSpc>
            </a:pPr>
            <a:r>
              <a:rPr lang="en-US" sz="2500" dirty="0" smtClean="0">
                <a:latin typeface="Palatino" charset="0"/>
                <a:cs typeface="Times New Roman" pitchFamily="18" charset="0"/>
              </a:rPr>
              <a:t>Example: web site of IRCTC</a:t>
            </a:r>
          </a:p>
          <a:p>
            <a:pPr>
              <a:lnSpc>
                <a:spcPct val="90000"/>
              </a:lnSpc>
            </a:pPr>
            <a:r>
              <a:rPr lang="en-US" sz="3000" dirty="0" smtClean="0">
                <a:latin typeface="Palatino" charset="0"/>
                <a:cs typeface="Times New Roman" pitchFamily="18" charset="0"/>
              </a:rPr>
              <a:t>Java Micro Edition (J2ME). </a:t>
            </a:r>
          </a:p>
          <a:p>
            <a:pPr lvl="1">
              <a:lnSpc>
                <a:spcPct val="90000"/>
              </a:lnSpc>
            </a:pPr>
            <a:r>
              <a:rPr lang="en-US" sz="2500" dirty="0" smtClean="0">
                <a:latin typeface="Palatino" charset="0"/>
                <a:cs typeface="Times New Roman" pitchFamily="18" charset="0"/>
              </a:rPr>
              <a:t>J2ME can be used to develop applications for mobile devices such as cell phones. </a:t>
            </a:r>
          </a:p>
          <a:p>
            <a:pPr lvl="1">
              <a:lnSpc>
                <a:spcPct val="90000"/>
              </a:lnSpc>
            </a:pPr>
            <a:r>
              <a:rPr lang="en-US" sz="2500" dirty="0" smtClean="0">
                <a:latin typeface="Palatino" charset="0"/>
                <a:cs typeface="Times New Roman" pitchFamily="18" charset="0"/>
              </a:rPr>
              <a:t>Example: Mobile games</a:t>
            </a:r>
          </a:p>
          <a:p>
            <a:pPr>
              <a:lnSpc>
                <a:spcPct val="90000"/>
              </a:lnSpc>
              <a:buFont typeface="Monotype Sorts" pitchFamily="2" charset="2"/>
              <a:buNone/>
            </a:pPr>
            <a:endParaRPr lang="en-US" sz="3000" dirty="0" smtClean="0">
              <a:latin typeface="Palatino"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457200"/>
            <a:ext cx="8229600" cy="685800"/>
          </a:xfrm>
        </p:spPr>
        <p:txBody>
          <a:bodyPr>
            <a:noAutofit/>
          </a:bodyPr>
          <a:lstStyle/>
          <a:p>
            <a:r>
              <a:rPr lang="en-US" dirty="0" smtClean="0">
                <a:cs typeface="Times New Roman" pitchFamily="18" charset="0"/>
              </a:rPr>
              <a:t>return</a:t>
            </a:r>
            <a:endParaRPr lang="en-US" dirty="0">
              <a:cs typeface="Times New Roman" pitchFamily="18" charset="0"/>
            </a:endParaRPr>
          </a:p>
        </p:txBody>
      </p:sp>
      <p:sp>
        <p:nvSpPr>
          <p:cNvPr id="90115" name="Rectangle 3"/>
          <p:cNvSpPr>
            <a:spLocks noGrp="1" noChangeArrowheads="1"/>
          </p:cNvSpPr>
          <p:nvPr>
            <p:ph type="body" sz="half" idx="1"/>
          </p:nvPr>
        </p:nvSpPr>
        <p:spPr>
          <a:xfrm>
            <a:off x="609600" y="1219200"/>
            <a:ext cx="7924800" cy="5638800"/>
          </a:xfrm>
        </p:spPr>
        <p:txBody>
          <a:bodyPr>
            <a:normAutofit/>
          </a:bodyPr>
          <a:lstStyle/>
          <a:p>
            <a:pPr>
              <a:lnSpc>
                <a:spcPct val="90000"/>
              </a:lnSpc>
            </a:pPr>
            <a:r>
              <a:rPr lang="en-US" sz="2400" dirty="0" smtClean="0"/>
              <a:t>The return statement is used to explicitly return from a method. That is, it causes program control to transfer back to the caller of the method.</a:t>
            </a:r>
          </a:p>
          <a:p>
            <a:pPr>
              <a:lnSpc>
                <a:spcPct val="90000"/>
              </a:lnSpc>
            </a:pPr>
            <a:r>
              <a:rPr lang="en-US" sz="2400" dirty="0" smtClean="0"/>
              <a:t>The </a:t>
            </a:r>
            <a:r>
              <a:rPr lang="en-US" sz="2400" b="1" dirty="0" smtClean="0"/>
              <a:t>return </a:t>
            </a:r>
            <a:r>
              <a:rPr lang="en-US" sz="2400" dirty="0" smtClean="0"/>
              <a:t>statement immediately terminates the method in which it is executed.</a:t>
            </a:r>
          </a:p>
          <a:p>
            <a:pPr>
              <a:lnSpc>
                <a:spcPct val="90000"/>
              </a:lnSpc>
            </a:pPr>
            <a:r>
              <a:rPr lang="en-US" sz="2400" u="sng" dirty="0" smtClean="0"/>
              <a:t>Syntax:</a:t>
            </a:r>
            <a:endParaRPr lang="en-US" sz="2400" u="sng" dirty="0"/>
          </a:p>
          <a:p>
            <a:pPr lvl="2">
              <a:lnSpc>
                <a:spcPct val="90000"/>
              </a:lnSpc>
              <a:buNone/>
            </a:pPr>
            <a:r>
              <a:rPr lang="en-US" sz="1800" i="1" dirty="0" smtClean="0"/>
              <a:t>            return;</a:t>
            </a:r>
          </a:p>
          <a:p>
            <a:pPr lvl="2">
              <a:lnSpc>
                <a:spcPct val="90000"/>
              </a:lnSpc>
              <a:buNone/>
            </a:pPr>
            <a:r>
              <a:rPr lang="en-US" sz="1800" i="1" dirty="0" smtClean="0"/>
              <a:t>            return&lt;</a:t>
            </a:r>
            <a:r>
              <a:rPr lang="en-US" sz="1800" i="1" dirty="0" err="1" smtClean="0"/>
              <a:t>expr</a:t>
            </a:r>
            <a:r>
              <a:rPr lang="en-US" sz="1800" i="1" dirty="0" smtClean="0"/>
              <a:t>&gt;;</a:t>
            </a:r>
          </a:p>
          <a:p>
            <a:pPr lvl="2">
              <a:lnSpc>
                <a:spcPct val="90000"/>
              </a:lnSpc>
              <a:buNone/>
            </a:pPr>
            <a:endParaRPr lang="en-US" sz="1800" i="1" dirty="0"/>
          </a:p>
          <a:p>
            <a:pPr>
              <a:lnSpc>
                <a:spcPct val="90000"/>
              </a:lnSpc>
            </a:pPr>
            <a:r>
              <a:rPr lang="en-US" sz="2200" dirty="0"/>
              <a:t>Example user-defined method:</a:t>
            </a:r>
          </a:p>
          <a:p>
            <a:pPr lvl="1">
              <a:lnSpc>
                <a:spcPct val="90000"/>
              </a:lnSpc>
              <a:buFontTx/>
              <a:buNone/>
            </a:pPr>
            <a:r>
              <a:rPr lang="en-US" sz="2000" b="1" dirty="0"/>
              <a:t>	</a:t>
            </a:r>
            <a:r>
              <a:rPr lang="en-US" sz="2000" b="1" dirty="0">
                <a:solidFill>
                  <a:srgbClr val="C00000"/>
                </a:solidFill>
                <a:latin typeface="Courier New" pitchFamily="49" charset="0"/>
              </a:rPr>
              <a:t>public </a:t>
            </a:r>
            <a:r>
              <a:rPr lang="en-US" sz="2000" b="1" dirty="0" err="1">
                <a:solidFill>
                  <a:srgbClr val="C00000"/>
                </a:solidFill>
                <a:latin typeface="Courier New" pitchFamily="49" charset="0"/>
              </a:rPr>
              <a:t>int</a:t>
            </a:r>
            <a:r>
              <a:rPr lang="en-US" sz="2000" b="1" dirty="0">
                <a:solidFill>
                  <a:srgbClr val="C00000"/>
                </a:solidFill>
                <a:latin typeface="Courier New" pitchFamily="49" charset="0"/>
              </a:rPr>
              <a:t> square( </a:t>
            </a:r>
            <a:r>
              <a:rPr lang="en-US" sz="2000" b="1" dirty="0" err="1">
                <a:solidFill>
                  <a:srgbClr val="C00000"/>
                </a:solidFill>
                <a:latin typeface="Courier New" pitchFamily="49" charset="0"/>
              </a:rPr>
              <a:t>int</a:t>
            </a:r>
            <a:r>
              <a:rPr lang="en-US" sz="2000" b="1" dirty="0">
                <a:solidFill>
                  <a:srgbClr val="C00000"/>
                </a:solidFill>
                <a:latin typeface="Courier New" pitchFamily="49" charset="0"/>
              </a:rPr>
              <a:t> y )</a:t>
            </a:r>
            <a:br>
              <a:rPr lang="en-US" sz="2000" b="1" dirty="0">
                <a:solidFill>
                  <a:srgbClr val="C00000"/>
                </a:solidFill>
                <a:latin typeface="Courier New" pitchFamily="49" charset="0"/>
              </a:rPr>
            </a:br>
            <a:r>
              <a:rPr lang="en-US" sz="2000" b="1" dirty="0">
                <a:solidFill>
                  <a:srgbClr val="C00000"/>
                </a:solidFill>
                <a:latin typeface="Courier New" pitchFamily="49" charset="0"/>
              </a:rPr>
              <a:t>	{</a:t>
            </a:r>
          </a:p>
          <a:p>
            <a:pPr lvl="1">
              <a:lnSpc>
                <a:spcPct val="90000"/>
              </a:lnSpc>
              <a:buFontTx/>
              <a:buNone/>
            </a:pPr>
            <a:r>
              <a:rPr lang="en-US" sz="2000" b="1" dirty="0">
                <a:solidFill>
                  <a:srgbClr val="C00000"/>
                </a:solidFill>
                <a:latin typeface="Courier New" pitchFamily="49" charset="0"/>
              </a:rPr>
              <a:t>			return y * y</a:t>
            </a:r>
          </a:p>
          <a:p>
            <a:pPr lvl="1">
              <a:lnSpc>
                <a:spcPct val="90000"/>
              </a:lnSpc>
              <a:buFontTx/>
              <a:buNone/>
            </a:pPr>
            <a:r>
              <a:rPr lang="en-US" sz="2000" b="1" dirty="0">
                <a:solidFill>
                  <a:srgbClr val="C00000"/>
                </a:solidFill>
                <a:latin typeface="Courier New" pitchFamily="49" charset="0"/>
              </a:rPr>
              <a:t>		}</a:t>
            </a:r>
          </a:p>
          <a:p>
            <a:pPr>
              <a:lnSpc>
                <a:spcPct val="90000"/>
              </a:lnSpc>
            </a:pPr>
            <a:endParaRPr lang="en-US" sz="2400" b="1" dirty="0">
              <a:solidFill>
                <a:schemeClr val="tx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114"/>
                                        </p:tgtEl>
                                        <p:attrNameLst>
                                          <p:attrName>style.visibility</p:attrName>
                                        </p:attrNameLst>
                                      </p:cBhvr>
                                      <p:to>
                                        <p:strVal val="visible"/>
                                      </p:to>
                                    </p:set>
                                    <p:anim calcmode="lin" valueType="num">
                                      <p:cBhvr additive="base">
                                        <p:cTn id="7" dur="500" fill="hold"/>
                                        <p:tgtEl>
                                          <p:spTgt spid="90114"/>
                                        </p:tgtEl>
                                        <p:attrNameLst>
                                          <p:attrName>ppt_x</p:attrName>
                                        </p:attrNameLst>
                                      </p:cBhvr>
                                      <p:tavLst>
                                        <p:tav tm="0">
                                          <p:val>
                                            <p:strVal val="0-#ppt_w/2"/>
                                          </p:val>
                                        </p:tav>
                                        <p:tav tm="100000">
                                          <p:val>
                                            <p:strVal val="#ppt_x"/>
                                          </p:val>
                                        </p:tav>
                                      </p:tavLst>
                                    </p:anim>
                                    <p:anim calcmode="lin" valueType="num">
                                      <p:cBhvr additive="base">
                                        <p:cTn id="8" dur="500" fill="hold"/>
                                        <p:tgtEl>
                                          <p:spTgt spid="901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0115">
                                            <p:txEl>
                                              <p:pRg st="0" end="0"/>
                                            </p:txEl>
                                          </p:spTgt>
                                        </p:tgtEl>
                                        <p:attrNameLst>
                                          <p:attrName>style.visibility</p:attrName>
                                        </p:attrNameLst>
                                      </p:cBhvr>
                                      <p:to>
                                        <p:strVal val="visible"/>
                                      </p:to>
                                    </p:set>
                                    <p:anim calcmode="lin" valueType="num">
                                      <p:cBhvr additive="base">
                                        <p:cTn id="13" dur="500" fill="hold"/>
                                        <p:tgtEl>
                                          <p:spTgt spid="9011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01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0115">
                                            <p:txEl>
                                              <p:pRg st="1" end="1"/>
                                            </p:txEl>
                                          </p:spTgt>
                                        </p:tgtEl>
                                        <p:attrNameLst>
                                          <p:attrName>style.visibility</p:attrName>
                                        </p:attrNameLst>
                                      </p:cBhvr>
                                      <p:to>
                                        <p:strVal val="visible"/>
                                      </p:to>
                                    </p:set>
                                    <p:anim calcmode="lin" valueType="num">
                                      <p:cBhvr additive="base">
                                        <p:cTn id="19" dur="500" fill="hold"/>
                                        <p:tgtEl>
                                          <p:spTgt spid="9011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01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0115">
                                            <p:txEl>
                                              <p:pRg st="2" end="2"/>
                                            </p:txEl>
                                          </p:spTgt>
                                        </p:tgtEl>
                                        <p:attrNameLst>
                                          <p:attrName>style.visibility</p:attrName>
                                        </p:attrNameLst>
                                      </p:cBhvr>
                                      <p:to>
                                        <p:strVal val="visible"/>
                                      </p:to>
                                    </p:set>
                                    <p:anim calcmode="lin" valueType="num">
                                      <p:cBhvr additive="base">
                                        <p:cTn id="25" dur="500" fill="hold"/>
                                        <p:tgtEl>
                                          <p:spTgt spid="9011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0115">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90115">
                                            <p:txEl>
                                              <p:pRg st="3" end="3"/>
                                            </p:txEl>
                                          </p:spTgt>
                                        </p:tgtEl>
                                        <p:attrNameLst>
                                          <p:attrName>style.visibility</p:attrName>
                                        </p:attrNameLst>
                                      </p:cBhvr>
                                      <p:to>
                                        <p:strVal val="visible"/>
                                      </p:to>
                                    </p:set>
                                    <p:anim calcmode="lin" valueType="num">
                                      <p:cBhvr additive="base">
                                        <p:cTn id="29" dur="500" fill="hold"/>
                                        <p:tgtEl>
                                          <p:spTgt spid="90115">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0115">
                                            <p:txEl>
                                              <p:pRg st="3" end="3"/>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90115">
                                            <p:txEl>
                                              <p:pRg st="4" end="4"/>
                                            </p:txEl>
                                          </p:spTgt>
                                        </p:tgtEl>
                                        <p:attrNameLst>
                                          <p:attrName>style.visibility</p:attrName>
                                        </p:attrNameLst>
                                      </p:cBhvr>
                                      <p:to>
                                        <p:strVal val="visible"/>
                                      </p:to>
                                    </p:set>
                                    <p:anim calcmode="lin" valueType="num">
                                      <p:cBhvr additive="base">
                                        <p:cTn id="33" dur="500" fill="hold"/>
                                        <p:tgtEl>
                                          <p:spTgt spid="90115">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901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90115">
                                            <p:txEl>
                                              <p:pRg st="6" end="6"/>
                                            </p:txEl>
                                          </p:spTgt>
                                        </p:tgtEl>
                                        <p:attrNameLst>
                                          <p:attrName>style.visibility</p:attrName>
                                        </p:attrNameLst>
                                      </p:cBhvr>
                                      <p:to>
                                        <p:strVal val="visible"/>
                                      </p:to>
                                    </p:set>
                                    <p:anim calcmode="lin" valueType="num">
                                      <p:cBhvr additive="base">
                                        <p:cTn id="39" dur="500" fill="hold"/>
                                        <p:tgtEl>
                                          <p:spTgt spid="90115">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90115">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90115">
                                            <p:txEl>
                                              <p:pRg st="7" end="7"/>
                                            </p:txEl>
                                          </p:spTgt>
                                        </p:tgtEl>
                                        <p:attrNameLst>
                                          <p:attrName>style.visibility</p:attrName>
                                        </p:attrNameLst>
                                      </p:cBhvr>
                                      <p:to>
                                        <p:strVal val="visible"/>
                                      </p:to>
                                    </p:set>
                                    <p:anim calcmode="lin" valueType="num">
                                      <p:cBhvr additive="base">
                                        <p:cTn id="43" dur="500" fill="hold"/>
                                        <p:tgtEl>
                                          <p:spTgt spid="90115">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0115">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90115">
                                            <p:txEl>
                                              <p:pRg st="8" end="8"/>
                                            </p:txEl>
                                          </p:spTgt>
                                        </p:tgtEl>
                                        <p:attrNameLst>
                                          <p:attrName>style.visibility</p:attrName>
                                        </p:attrNameLst>
                                      </p:cBhvr>
                                      <p:to>
                                        <p:strVal val="visible"/>
                                      </p:to>
                                    </p:set>
                                    <p:anim calcmode="lin" valueType="num">
                                      <p:cBhvr additive="base">
                                        <p:cTn id="47" dur="500" fill="hold"/>
                                        <p:tgtEl>
                                          <p:spTgt spid="90115">
                                            <p:txEl>
                                              <p:pRg st="8" end="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90115">
                                            <p:txEl>
                                              <p:pRg st="8" end="8"/>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90115">
                                            <p:txEl>
                                              <p:pRg st="9" end="9"/>
                                            </p:txEl>
                                          </p:spTgt>
                                        </p:tgtEl>
                                        <p:attrNameLst>
                                          <p:attrName>style.visibility</p:attrName>
                                        </p:attrNameLst>
                                      </p:cBhvr>
                                      <p:to>
                                        <p:strVal val="visible"/>
                                      </p:to>
                                    </p:set>
                                    <p:anim calcmode="lin" valueType="num">
                                      <p:cBhvr additive="base">
                                        <p:cTn id="51" dur="500" fill="hold"/>
                                        <p:tgtEl>
                                          <p:spTgt spid="90115">
                                            <p:txEl>
                                              <p:pRg st="9" end="9"/>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90115">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autoUpdateAnimBg="0"/>
      <p:bldP spid="90115"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514601"/>
            <a:ext cx="8229600" cy="1600200"/>
          </a:xfrm>
        </p:spPr>
        <p:txBody>
          <a:bodyPr>
            <a:normAutofit/>
          </a:bodyPr>
          <a:lstStyle/>
          <a:p>
            <a:pPr algn="ctr">
              <a:buNone/>
            </a:pPr>
            <a:r>
              <a:rPr lang="en-US" sz="5400" b="1" dirty="0" smtClean="0">
                <a:solidFill>
                  <a:schemeClr val="tx2">
                    <a:lumMod val="75000"/>
                  </a:schemeClr>
                </a:solidFill>
              </a:rPr>
              <a:t>Exception Handling</a:t>
            </a:r>
            <a:endParaRPr lang="en-US" sz="5400" b="1"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5CF5806-5DD3-497C-A2EF-EF9E3DDA2A84}" type="slidenum">
              <a:rPr lang="en-US"/>
              <a:pPr/>
              <a:t>72</a:t>
            </a:fld>
            <a:endParaRPr lang="en-US"/>
          </a:p>
        </p:txBody>
      </p:sp>
      <p:sp>
        <p:nvSpPr>
          <p:cNvPr id="273410" name="Rectangle 2"/>
          <p:cNvSpPr>
            <a:spLocks noGrp="1" noChangeArrowheads="1"/>
          </p:cNvSpPr>
          <p:nvPr>
            <p:ph type="title"/>
          </p:nvPr>
        </p:nvSpPr>
        <p:spPr>
          <a:xfrm>
            <a:off x="304800" y="533400"/>
            <a:ext cx="8534400" cy="1066800"/>
          </a:xfrm>
          <a:noFill/>
          <a:ln/>
        </p:spPr>
        <p:txBody>
          <a:bodyPr>
            <a:normAutofit fontScale="90000"/>
          </a:bodyPr>
          <a:lstStyle/>
          <a:p>
            <a:r>
              <a:rPr lang="en-US" dirty="0"/>
              <a:t>Syntax Errors, Runtime Errors, and Logic Errors</a:t>
            </a:r>
            <a:endParaRPr lang="en-US" b="1" dirty="0"/>
          </a:p>
        </p:txBody>
      </p:sp>
      <p:sp>
        <p:nvSpPr>
          <p:cNvPr id="273411" name="Rectangle 3"/>
          <p:cNvSpPr>
            <a:spLocks noGrp="1" noChangeArrowheads="1"/>
          </p:cNvSpPr>
          <p:nvPr>
            <p:ph type="body" idx="1"/>
          </p:nvPr>
        </p:nvSpPr>
        <p:spPr>
          <a:xfrm>
            <a:off x="304800" y="1676400"/>
            <a:ext cx="8610600" cy="4800600"/>
          </a:xfrm>
          <a:noFill/>
          <a:ln/>
        </p:spPr>
        <p:txBody>
          <a:bodyPr>
            <a:normAutofit/>
          </a:bodyPr>
          <a:lstStyle/>
          <a:p>
            <a:pPr marL="0" indent="0"/>
            <a:r>
              <a:rPr lang="en-US" sz="2800" dirty="0" smtClean="0">
                <a:cs typeface="Times New Roman" pitchFamily="18" charset="0"/>
              </a:rPr>
              <a:t>There </a:t>
            </a:r>
            <a:r>
              <a:rPr lang="en-US" sz="2800" dirty="0">
                <a:cs typeface="Times New Roman" pitchFamily="18" charset="0"/>
              </a:rPr>
              <a:t>are three categories of errors: </a:t>
            </a:r>
            <a:endParaRPr lang="en-US" sz="2800" dirty="0" smtClean="0">
              <a:cs typeface="Times New Roman" pitchFamily="18" charset="0"/>
            </a:endParaRPr>
          </a:p>
          <a:p>
            <a:pPr marL="0" indent="0"/>
            <a:r>
              <a:rPr lang="en-US" sz="2800" dirty="0" smtClean="0">
                <a:cs typeface="Times New Roman" pitchFamily="18" charset="0"/>
              </a:rPr>
              <a:t>syntax </a:t>
            </a:r>
            <a:r>
              <a:rPr lang="en-US" sz="2800" dirty="0">
                <a:cs typeface="Times New Roman" pitchFamily="18" charset="0"/>
              </a:rPr>
              <a:t>errors, runtime errors, and logic errors. </a:t>
            </a:r>
            <a:r>
              <a:rPr lang="en-US" sz="2800" dirty="0" smtClean="0">
                <a:cs typeface="Times New Roman" pitchFamily="18" charset="0"/>
              </a:rPr>
              <a:t>  </a:t>
            </a:r>
          </a:p>
          <a:p>
            <a:pPr marL="0" indent="0"/>
            <a:r>
              <a:rPr lang="en-US" sz="2800" b="1" i="1" u="sng" dirty="0" smtClean="0">
                <a:cs typeface="Times New Roman" pitchFamily="18" charset="0"/>
              </a:rPr>
              <a:t>Syntax</a:t>
            </a:r>
            <a:r>
              <a:rPr lang="en-US" sz="2800" b="1" u="sng" dirty="0" smtClean="0">
                <a:cs typeface="Times New Roman" pitchFamily="18" charset="0"/>
              </a:rPr>
              <a:t> </a:t>
            </a:r>
            <a:r>
              <a:rPr lang="en-US" sz="2800" b="1" i="1" u="sng" dirty="0" smtClean="0">
                <a:cs typeface="Times New Roman" pitchFamily="18" charset="0"/>
              </a:rPr>
              <a:t>errors:</a:t>
            </a:r>
            <a:r>
              <a:rPr lang="en-US" sz="2800" b="1" i="1" dirty="0" smtClean="0">
                <a:cs typeface="Times New Roman" pitchFamily="18" charset="0"/>
              </a:rPr>
              <a:t>  </a:t>
            </a:r>
            <a:r>
              <a:rPr lang="en-US" sz="2800" dirty="0" smtClean="0">
                <a:cs typeface="Times New Roman" pitchFamily="18" charset="0"/>
              </a:rPr>
              <a:t>These are </a:t>
            </a:r>
            <a:r>
              <a:rPr lang="en-US" sz="2800" dirty="0">
                <a:cs typeface="Times New Roman" pitchFamily="18" charset="0"/>
              </a:rPr>
              <a:t>arise because the rules of the language have not been followed. They are detected by the compiler</a:t>
            </a:r>
            <a:r>
              <a:rPr lang="en-US" sz="2800" dirty="0" smtClean="0">
                <a:cs typeface="Times New Roman" pitchFamily="18" charset="0"/>
              </a:rPr>
              <a:t>.</a:t>
            </a:r>
          </a:p>
          <a:p>
            <a:pPr marL="0" indent="0"/>
            <a:r>
              <a:rPr lang="en-US" sz="2800" dirty="0" smtClean="0">
                <a:cs typeface="Times New Roman" pitchFamily="18" charset="0"/>
              </a:rPr>
              <a:t> </a:t>
            </a:r>
            <a:r>
              <a:rPr lang="en-US" sz="2800" b="1" i="1" u="sng" dirty="0">
                <a:cs typeface="Times New Roman" pitchFamily="18" charset="0"/>
              </a:rPr>
              <a:t>Runtime </a:t>
            </a:r>
            <a:r>
              <a:rPr lang="en-US" sz="2800" b="1" i="1" u="sng" dirty="0" smtClean="0">
                <a:cs typeface="Times New Roman" pitchFamily="18" charset="0"/>
              </a:rPr>
              <a:t>errors</a:t>
            </a:r>
            <a:r>
              <a:rPr lang="en-US" sz="2800" dirty="0" smtClean="0">
                <a:cs typeface="Times New Roman" pitchFamily="18" charset="0"/>
              </a:rPr>
              <a:t>:  These are</a:t>
            </a:r>
            <a:r>
              <a:rPr lang="en-US" sz="2800" i="1" dirty="0" smtClean="0">
                <a:cs typeface="Times New Roman" pitchFamily="18" charset="0"/>
              </a:rPr>
              <a:t> </a:t>
            </a:r>
            <a:r>
              <a:rPr lang="en-US" sz="2800" dirty="0" smtClean="0">
                <a:cs typeface="Times New Roman" pitchFamily="18" charset="0"/>
              </a:rPr>
              <a:t>occur </a:t>
            </a:r>
            <a:r>
              <a:rPr lang="en-US" sz="2800" dirty="0">
                <a:cs typeface="Times New Roman" pitchFamily="18" charset="0"/>
              </a:rPr>
              <a:t>while the program is running if the environment detects an operation that is impossible to carry out. </a:t>
            </a:r>
            <a:endParaRPr lang="en-US" sz="2800" dirty="0" smtClean="0">
              <a:cs typeface="Times New Roman" pitchFamily="18" charset="0"/>
            </a:endParaRPr>
          </a:p>
          <a:p>
            <a:pPr marL="0" indent="0"/>
            <a:r>
              <a:rPr lang="en-US" sz="2800" b="1" i="1" u="sng" dirty="0" smtClean="0">
                <a:cs typeface="Times New Roman" pitchFamily="18" charset="0"/>
              </a:rPr>
              <a:t>Logic errors:</a:t>
            </a:r>
            <a:r>
              <a:rPr lang="en-US" sz="2800" b="1" i="1" dirty="0" smtClean="0">
                <a:cs typeface="Times New Roman" pitchFamily="18" charset="0"/>
              </a:rPr>
              <a:t> </a:t>
            </a:r>
            <a:r>
              <a:rPr lang="en-US" sz="2800" dirty="0" smtClean="0">
                <a:cs typeface="Times New Roman" pitchFamily="18" charset="0"/>
              </a:rPr>
              <a:t>These are </a:t>
            </a:r>
            <a:r>
              <a:rPr lang="en-US" sz="2800" dirty="0">
                <a:cs typeface="Times New Roman" pitchFamily="18" charset="0"/>
              </a:rPr>
              <a:t>occur when a program doesn't perform the way it was intended to.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92500"/>
          </a:bodyPr>
          <a:lstStyle/>
          <a:p>
            <a:r>
              <a:rPr lang="en-US" dirty="0" smtClean="0"/>
              <a:t>Except ions are unexpected conditions at run time.</a:t>
            </a:r>
          </a:p>
          <a:p>
            <a:r>
              <a:rPr lang="en-US" dirty="0" smtClean="0"/>
              <a:t>Exception mechanism is based on throw and catch.</a:t>
            </a:r>
          </a:p>
          <a:p>
            <a:r>
              <a:rPr lang="en-US" dirty="0" smtClean="0"/>
              <a:t>To throw an exception is indicate some thing unexpected.</a:t>
            </a:r>
          </a:p>
          <a:p>
            <a:r>
              <a:rPr lang="en-US" dirty="0" smtClean="0"/>
              <a:t>To catch an exception is to take appropriate action to deal with it.</a:t>
            </a:r>
          </a:p>
          <a:p>
            <a:r>
              <a:rPr lang="en-US" dirty="0" smtClean="0"/>
              <a:t>Exception in java are objects , derived from </a:t>
            </a:r>
            <a:r>
              <a:rPr lang="en-US" dirty="0" err="1" smtClean="0"/>
              <a:t>Throwable</a:t>
            </a:r>
            <a:r>
              <a:rPr lang="en-US" dirty="0" smtClean="0"/>
              <a:t>.</a:t>
            </a:r>
          </a:p>
          <a:p>
            <a:r>
              <a:rPr lang="en-US" dirty="0" smtClean="0"/>
              <a:t>An unhandled exception propagates in the method activation stack and is finally handled by the default exception handler (part of JVM).</a:t>
            </a:r>
          </a:p>
          <a:p>
            <a:r>
              <a:rPr lang="en-US" dirty="0" smtClean="0"/>
              <a:t>The default V handler print the exception message , the thread name , and the stack trace.</a:t>
            </a:r>
          </a:p>
          <a:p>
            <a:r>
              <a:rPr lang="en-US" dirty="0" smtClean="0"/>
              <a:t>The JVM terminates the threads with unhandled exception.</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normAutofit/>
          </a:bodyPr>
          <a:lstStyle/>
          <a:p>
            <a:r>
              <a:rPr lang="en-US" b="1" dirty="0" smtClean="0"/>
              <a:t>Exception Hierarchy</a:t>
            </a:r>
            <a:endParaRPr lang="en-US" dirty="0"/>
          </a:p>
        </p:txBody>
      </p:sp>
      <p:pic>
        <p:nvPicPr>
          <p:cNvPr id="4" name="Content Placeholder 3" descr="Exception1.jpg"/>
          <p:cNvPicPr>
            <a:picLocks noGrp="1" noChangeAspect="1"/>
          </p:cNvPicPr>
          <p:nvPr>
            <p:ph idx="1"/>
          </p:nvPr>
        </p:nvPicPr>
        <p:blipFill>
          <a:blip r:embed="rId2"/>
          <a:stretch>
            <a:fillRect/>
          </a:stretch>
        </p:blipFill>
        <p:spPr>
          <a:xfrm>
            <a:off x="609600" y="1371600"/>
            <a:ext cx="7848600" cy="5029200"/>
          </a:xfr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fontScale="90000"/>
          </a:bodyPr>
          <a:lstStyle/>
          <a:p>
            <a:r>
              <a:rPr lang="en-US" dirty="0" smtClean="0"/>
              <a:t>         try-catch-finally</a:t>
            </a:r>
            <a:endParaRPr lang="en-US" dirty="0"/>
          </a:p>
        </p:txBody>
      </p:sp>
      <p:sp>
        <p:nvSpPr>
          <p:cNvPr id="3" name="Content Placeholder 2"/>
          <p:cNvSpPr>
            <a:spLocks noGrp="1"/>
          </p:cNvSpPr>
          <p:nvPr>
            <p:ph idx="1"/>
          </p:nvPr>
        </p:nvSpPr>
        <p:spPr>
          <a:xfrm>
            <a:off x="0" y="1371600"/>
            <a:ext cx="8839200" cy="4953000"/>
          </a:xfrm>
        </p:spPr>
        <p:txBody>
          <a:bodyPr>
            <a:normAutofit fontScale="92500" lnSpcReduction="10000"/>
          </a:bodyPr>
          <a:lstStyle/>
          <a:p>
            <a:pPr lvl="3">
              <a:buNone/>
            </a:pPr>
            <a:r>
              <a:rPr lang="en-US" dirty="0" smtClean="0"/>
              <a:t>try</a:t>
            </a:r>
          </a:p>
          <a:p>
            <a:pPr lvl="3">
              <a:buNone/>
            </a:pPr>
            <a:r>
              <a:rPr lang="en-US" dirty="0" smtClean="0"/>
              <a:t>{</a:t>
            </a:r>
          </a:p>
          <a:p>
            <a:pPr lvl="3">
              <a:buNone/>
            </a:pPr>
            <a:r>
              <a:rPr lang="en-US" dirty="0" smtClean="0"/>
              <a:t>      // statements that can result is exception</a:t>
            </a:r>
          </a:p>
          <a:p>
            <a:pPr lvl="3">
              <a:buNone/>
            </a:pPr>
            <a:r>
              <a:rPr lang="en-US" dirty="0" smtClean="0"/>
              <a:t>}</a:t>
            </a:r>
          </a:p>
          <a:p>
            <a:pPr lvl="3">
              <a:buNone/>
            </a:pPr>
            <a:r>
              <a:rPr lang="en-US" dirty="0" smtClean="0"/>
              <a:t>catch(&lt;</a:t>
            </a:r>
            <a:r>
              <a:rPr lang="en-US" dirty="0" err="1" smtClean="0"/>
              <a:t>ExceptionType</a:t>
            </a:r>
            <a:r>
              <a:rPr lang="en-US" dirty="0" smtClean="0"/>
              <a:t>&gt; &lt;</a:t>
            </a:r>
            <a:r>
              <a:rPr lang="en-US" dirty="0" err="1" smtClean="0"/>
              <a:t>var</a:t>
            </a:r>
            <a:r>
              <a:rPr lang="en-US" dirty="0" smtClean="0"/>
              <a:t>&gt; )</a:t>
            </a:r>
          </a:p>
          <a:p>
            <a:pPr lvl="3">
              <a:buNone/>
            </a:pPr>
            <a:r>
              <a:rPr lang="en-US" dirty="0" smtClean="0"/>
              <a:t>{</a:t>
            </a:r>
          </a:p>
          <a:p>
            <a:pPr lvl="3">
              <a:buNone/>
            </a:pPr>
            <a:r>
              <a:rPr lang="en-US" dirty="0" smtClean="0"/>
              <a:t> // similar to a method and declares a parameter of the exception //type that it wants to handle.</a:t>
            </a:r>
          </a:p>
          <a:p>
            <a:pPr lvl="3">
              <a:buNone/>
            </a:pPr>
            <a:endParaRPr lang="en-US" dirty="0" smtClean="0"/>
          </a:p>
          <a:p>
            <a:pPr lvl="3">
              <a:buNone/>
            </a:pPr>
            <a:r>
              <a:rPr lang="en-US" dirty="0" smtClean="0"/>
              <a:t>//handles exceptions that occurs in its try blocks.</a:t>
            </a:r>
          </a:p>
          <a:p>
            <a:pPr lvl="3">
              <a:buNone/>
            </a:pPr>
            <a:r>
              <a:rPr lang="en-US" dirty="0" smtClean="0"/>
              <a:t>}</a:t>
            </a:r>
          </a:p>
          <a:p>
            <a:pPr lvl="3">
              <a:buNone/>
            </a:pPr>
            <a:r>
              <a:rPr lang="en-US" dirty="0" smtClean="0"/>
              <a:t>finally</a:t>
            </a:r>
          </a:p>
          <a:p>
            <a:pPr lvl="3">
              <a:buNone/>
            </a:pPr>
            <a:r>
              <a:rPr lang="en-US" dirty="0" smtClean="0"/>
              <a:t>{</a:t>
            </a:r>
          </a:p>
          <a:p>
            <a:pPr lvl="3">
              <a:buNone/>
            </a:pPr>
            <a:r>
              <a:rPr lang="en-US" dirty="0" smtClean="0"/>
              <a:t>// some cleanup code</a:t>
            </a:r>
          </a:p>
          <a:p>
            <a:pPr lvl="3">
              <a:buNone/>
            </a:pPr>
            <a:r>
              <a:rPr lang="en-US" dirty="0" smtClean="0"/>
              <a:t>}</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dirty="0" smtClean="0"/>
              <a:t>The order must be same.</a:t>
            </a:r>
          </a:p>
          <a:p>
            <a:r>
              <a:rPr lang="en-US" dirty="0" smtClean="0"/>
              <a:t>A try can have zero or more catch and zero or more finally.</a:t>
            </a:r>
          </a:p>
          <a:p>
            <a:r>
              <a:rPr lang="en-US" dirty="0" smtClean="0"/>
              <a:t>A try without catch/finally and a catch/finally without try is an error.</a:t>
            </a:r>
          </a:p>
          <a:p>
            <a:r>
              <a:rPr lang="en-US" dirty="0" smtClean="0"/>
              <a:t>The block notation is mandatory.</a:t>
            </a:r>
          </a:p>
          <a:p>
            <a:r>
              <a:rPr lang="en-US" dirty="0" smtClean="0"/>
              <a:t>A catch block for super-type exception must not shadow a catch block for subtype exception.</a:t>
            </a:r>
          </a:p>
          <a:p>
            <a:r>
              <a:rPr lang="en-US" dirty="0" smtClean="0"/>
              <a:t>The finally block is always executed so it can contain any clean-up code.</a:t>
            </a:r>
          </a:p>
          <a:p>
            <a:r>
              <a:rPr lang="en-US" dirty="0" smtClean="0"/>
              <a:t>An exception in finally block over rules any previously unhandled exception.</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219200" y="1524000"/>
            <a:ext cx="1295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try</a:t>
            </a:r>
            <a:endParaRPr lang="en-US" dirty="0"/>
          </a:p>
        </p:txBody>
      </p:sp>
      <p:sp>
        <p:nvSpPr>
          <p:cNvPr id="10" name="Rounded Rectangle 9"/>
          <p:cNvSpPr/>
          <p:nvPr/>
        </p:nvSpPr>
        <p:spPr>
          <a:xfrm>
            <a:off x="6172200" y="5638800"/>
            <a:ext cx="2057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Normal execution</a:t>
            </a:r>
            <a:endParaRPr lang="en-US" dirty="0"/>
          </a:p>
        </p:txBody>
      </p:sp>
      <p:sp>
        <p:nvSpPr>
          <p:cNvPr id="11" name="Rounded Rectangle 10"/>
          <p:cNvSpPr/>
          <p:nvPr/>
        </p:nvSpPr>
        <p:spPr>
          <a:xfrm>
            <a:off x="1752600" y="5638800"/>
            <a:ext cx="1676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the caller</a:t>
            </a:r>
            <a:endParaRPr lang="en-US" dirty="0"/>
          </a:p>
        </p:txBody>
      </p:sp>
      <p:sp>
        <p:nvSpPr>
          <p:cNvPr id="12" name="Rounded Rectangle 11"/>
          <p:cNvSpPr/>
          <p:nvPr/>
        </p:nvSpPr>
        <p:spPr>
          <a:xfrm>
            <a:off x="4572000" y="3276600"/>
            <a:ext cx="1295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catch</a:t>
            </a:r>
            <a:endParaRPr lang="en-US" dirty="0"/>
          </a:p>
        </p:txBody>
      </p:sp>
      <p:sp>
        <p:nvSpPr>
          <p:cNvPr id="13" name="Rounded Rectangle 12"/>
          <p:cNvSpPr/>
          <p:nvPr/>
        </p:nvSpPr>
        <p:spPr>
          <a:xfrm>
            <a:off x="4572000" y="4419600"/>
            <a:ext cx="1295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finally</a:t>
            </a:r>
            <a:endParaRPr lang="en-US" dirty="0"/>
          </a:p>
        </p:txBody>
      </p:sp>
      <p:sp>
        <p:nvSpPr>
          <p:cNvPr id="14" name="Rectangle 13"/>
          <p:cNvSpPr/>
          <p:nvPr/>
        </p:nvSpPr>
        <p:spPr>
          <a:xfrm>
            <a:off x="4648200" y="1295400"/>
            <a:ext cx="2209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Locate appropriate</a:t>
            </a:r>
          </a:p>
          <a:p>
            <a:pPr algn="ctr"/>
            <a:r>
              <a:rPr lang="en-US" dirty="0" smtClean="0"/>
              <a:t>Catch block</a:t>
            </a:r>
            <a:endParaRPr lang="en-US" dirty="0"/>
          </a:p>
        </p:txBody>
      </p:sp>
      <p:cxnSp>
        <p:nvCxnSpPr>
          <p:cNvPr id="16" name="Straight Arrow Connector 15"/>
          <p:cNvCxnSpPr/>
          <p:nvPr/>
        </p:nvCxnSpPr>
        <p:spPr>
          <a:xfrm>
            <a:off x="2590800" y="1676400"/>
            <a:ext cx="1828800"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0" name="Straight Arrow Connector 19"/>
          <p:cNvCxnSpPr/>
          <p:nvPr/>
        </p:nvCxnSpPr>
        <p:spPr>
          <a:xfrm rot="5400000">
            <a:off x="4761706" y="2628900"/>
            <a:ext cx="1143794" cy="79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2" name="Straight Arrow Connector 21"/>
          <p:cNvCxnSpPr>
            <a:stCxn id="12" idx="2"/>
            <a:endCxn id="13" idx="0"/>
          </p:cNvCxnSpPr>
          <p:nvPr/>
        </p:nvCxnSpPr>
        <p:spPr>
          <a:xfrm rot="5400000">
            <a:off x="4876800" y="4076700"/>
            <a:ext cx="685800"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9" name="Straight Connector 28"/>
          <p:cNvCxnSpPr>
            <a:stCxn id="13" idx="3"/>
          </p:cNvCxnSpPr>
          <p:nvPr/>
        </p:nvCxnSpPr>
        <p:spPr>
          <a:xfrm>
            <a:off x="5867400" y="4648200"/>
            <a:ext cx="1295400" cy="1588"/>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Arrow Connector 30"/>
          <p:cNvCxnSpPr/>
          <p:nvPr/>
        </p:nvCxnSpPr>
        <p:spPr>
          <a:xfrm rot="5400000">
            <a:off x="6704806" y="5105400"/>
            <a:ext cx="915194" cy="79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4" name="Straight Connector 33"/>
          <p:cNvCxnSpPr>
            <a:stCxn id="13" idx="1"/>
          </p:cNvCxnSpPr>
          <p:nvPr/>
        </p:nvCxnSpPr>
        <p:spPr>
          <a:xfrm rot="10800000">
            <a:off x="3048000" y="4648200"/>
            <a:ext cx="1524000" cy="1588"/>
          </a:xfrm>
          <a:prstGeom prst="line">
            <a:avLst/>
          </a:prstGeom>
        </p:spPr>
        <p:style>
          <a:lnRef idx="2">
            <a:schemeClr val="accent3"/>
          </a:lnRef>
          <a:fillRef idx="0">
            <a:schemeClr val="accent3"/>
          </a:fillRef>
          <a:effectRef idx="1">
            <a:schemeClr val="accent3"/>
          </a:effectRef>
          <a:fontRef idx="minor">
            <a:schemeClr val="tx1"/>
          </a:fontRef>
        </p:style>
      </p:cxnSp>
      <p:cxnSp>
        <p:nvCxnSpPr>
          <p:cNvPr id="36" name="Straight Arrow Connector 35"/>
          <p:cNvCxnSpPr/>
          <p:nvPr/>
        </p:nvCxnSpPr>
        <p:spPr>
          <a:xfrm rot="5400000">
            <a:off x="2552700" y="5143500"/>
            <a:ext cx="990600"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9" name="Straight Connector 38"/>
          <p:cNvCxnSpPr/>
          <p:nvPr/>
        </p:nvCxnSpPr>
        <p:spPr>
          <a:xfrm rot="5400000">
            <a:off x="990600" y="3124200"/>
            <a:ext cx="2286000" cy="1588"/>
          </a:xfrm>
          <a:prstGeom prst="line">
            <a:avLst/>
          </a:prstGeom>
        </p:spPr>
        <p:style>
          <a:lnRef idx="2">
            <a:schemeClr val="accent3"/>
          </a:lnRef>
          <a:fillRef idx="0">
            <a:schemeClr val="accent3"/>
          </a:fillRef>
          <a:effectRef idx="1">
            <a:schemeClr val="accent3"/>
          </a:effectRef>
          <a:fontRef idx="minor">
            <a:schemeClr val="tx1"/>
          </a:fontRef>
        </p:style>
      </p:cxnSp>
      <p:cxnSp>
        <p:nvCxnSpPr>
          <p:cNvPr id="41" name="Straight Connector 40"/>
          <p:cNvCxnSpPr/>
          <p:nvPr/>
        </p:nvCxnSpPr>
        <p:spPr>
          <a:xfrm>
            <a:off x="2133600" y="4267200"/>
            <a:ext cx="2667000" cy="1588"/>
          </a:xfrm>
          <a:prstGeom prst="line">
            <a:avLst/>
          </a:prstGeom>
        </p:spPr>
        <p:style>
          <a:lnRef idx="2">
            <a:schemeClr val="accent3"/>
          </a:lnRef>
          <a:fillRef idx="0">
            <a:schemeClr val="accent3"/>
          </a:fillRef>
          <a:effectRef idx="1">
            <a:schemeClr val="accent3"/>
          </a:effectRef>
          <a:fontRef idx="minor">
            <a:schemeClr val="tx1"/>
          </a:fontRef>
        </p:style>
      </p:cxnSp>
      <p:cxnSp>
        <p:nvCxnSpPr>
          <p:cNvPr id="43" name="Straight Arrow Connector 42"/>
          <p:cNvCxnSpPr/>
          <p:nvPr/>
        </p:nvCxnSpPr>
        <p:spPr>
          <a:xfrm rot="5400000">
            <a:off x="4724400" y="4343400"/>
            <a:ext cx="152400"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B22ACD4A-A854-41E2-BBCD-7BE60AE30A9C}" type="slidenum">
              <a:rPr lang="en-US"/>
              <a:pPr/>
              <a:t>78</a:t>
            </a:fld>
            <a:endParaRPr lang="en-US"/>
          </a:p>
        </p:txBody>
      </p:sp>
      <p:sp>
        <p:nvSpPr>
          <p:cNvPr id="291842"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291848"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
        <p:nvSpPr>
          <p:cNvPr id="291850" name="Rectangle 10"/>
          <p:cNvSpPr>
            <a:spLocks noGrp="1" noChangeArrowheads="1"/>
          </p:cNvSpPr>
          <p:nvPr>
            <p:ph type="body" idx="1"/>
          </p:nvPr>
        </p:nvSpPr>
        <p:spPr>
          <a:xfrm>
            <a:off x="304800" y="1905000"/>
            <a:ext cx="4648200" cy="4038600"/>
          </a:xfrm>
          <a:solidFill>
            <a:schemeClr val="tx1"/>
          </a:solidFill>
          <a:ln/>
        </p:spPr>
        <p:txBody>
          <a:bodyPr>
            <a:normAutofit lnSpcReduction="10000"/>
          </a:bodyPr>
          <a:lstStyle/>
          <a:p>
            <a:pPr>
              <a:lnSpc>
                <a:spcPct val="80000"/>
              </a:lnSpc>
              <a:buFont typeface="Monotype Sorts" pitchFamily="2" charset="2"/>
              <a:buNone/>
            </a:pPr>
            <a:r>
              <a:rPr lang="en-US" sz="2400">
                <a:solidFill>
                  <a:schemeClr val="bg2"/>
                </a:solidFill>
                <a:latin typeface="Courier New" pitchFamily="49" charset="0"/>
              </a:rPr>
              <a:t>try {  </a:t>
            </a:r>
          </a:p>
          <a:p>
            <a:pPr>
              <a:lnSpc>
                <a:spcPct val="80000"/>
              </a:lnSpc>
              <a:buFont typeface="Monotype Sorts" pitchFamily="2" charset="2"/>
              <a:buNone/>
            </a:pPr>
            <a:r>
              <a:rPr lang="en-US" sz="2400">
                <a:solidFill>
                  <a:schemeClr val="bg2"/>
                </a:solidFill>
                <a:latin typeface="Courier New" pitchFamily="49" charset="0"/>
              </a:rPr>
              <a:t>  statements;</a:t>
            </a:r>
          </a:p>
          <a:p>
            <a:pPr>
              <a:lnSpc>
                <a:spcPct val="80000"/>
              </a:lnSpc>
              <a:buFont typeface="Monotype Sorts" pitchFamily="2" charset="2"/>
              <a:buNone/>
            </a:pPr>
            <a:r>
              <a:rPr lang="en-US" sz="2400">
                <a:solidFill>
                  <a:schemeClr val="bg2"/>
                </a:solidFill>
                <a:latin typeface="Courier New" pitchFamily="49" charset="0"/>
              </a:rPr>
              <a:t>}</a:t>
            </a:r>
          </a:p>
          <a:p>
            <a:pPr>
              <a:lnSpc>
                <a:spcPct val="80000"/>
              </a:lnSpc>
              <a:buFont typeface="Monotype Sorts" pitchFamily="2" charset="2"/>
              <a:buNone/>
            </a:pPr>
            <a:r>
              <a:rPr lang="en-US" sz="2400">
                <a:solidFill>
                  <a:schemeClr val="bg2"/>
                </a:solidFill>
                <a:latin typeface="Courier New" pitchFamily="49" charset="0"/>
              </a:rPr>
              <a:t>catch(TheException ex) { </a:t>
            </a:r>
          </a:p>
          <a:p>
            <a:pPr>
              <a:lnSpc>
                <a:spcPct val="80000"/>
              </a:lnSpc>
              <a:buFont typeface="Monotype Sorts" pitchFamily="2" charset="2"/>
              <a:buNone/>
            </a:pPr>
            <a:r>
              <a:rPr lang="en-US" sz="2400">
                <a:solidFill>
                  <a:schemeClr val="bg2"/>
                </a:solidFill>
                <a:latin typeface="Courier New" pitchFamily="49" charset="0"/>
              </a:rPr>
              <a:t>  handling ex; </a:t>
            </a:r>
          </a:p>
          <a:p>
            <a:pPr>
              <a:lnSpc>
                <a:spcPct val="80000"/>
              </a:lnSpc>
              <a:buFont typeface="Monotype Sorts" pitchFamily="2" charset="2"/>
              <a:buNone/>
            </a:pPr>
            <a:r>
              <a:rPr lang="en-US" sz="2400">
                <a:solidFill>
                  <a:schemeClr val="bg2"/>
                </a:solidFill>
                <a:latin typeface="Courier New" pitchFamily="49" charset="0"/>
              </a:rPr>
              <a:t>}</a:t>
            </a:r>
          </a:p>
          <a:p>
            <a:pPr>
              <a:lnSpc>
                <a:spcPct val="80000"/>
              </a:lnSpc>
              <a:buFont typeface="Monotype Sorts" pitchFamily="2" charset="2"/>
              <a:buNone/>
            </a:pPr>
            <a:r>
              <a:rPr lang="en-US" sz="2400">
                <a:solidFill>
                  <a:schemeClr val="bg2"/>
                </a:solidFill>
                <a:latin typeface="Courier New" pitchFamily="49" charset="0"/>
              </a:rPr>
              <a:t>finally { </a:t>
            </a:r>
          </a:p>
          <a:p>
            <a:pPr>
              <a:lnSpc>
                <a:spcPct val="80000"/>
              </a:lnSpc>
              <a:buFont typeface="Monotype Sorts" pitchFamily="2" charset="2"/>
              <a:buNone/>
            </a:pPr>
            <a:r>
              <a:rPr lang="en-US" sz="2400">
                <a:solidFill>
                  <a:schemeClr val="bg2"/>
                </a:solidFill>
                <a:latin typeface="Courier New" pitchFamily="49" charset="0"/>
              </a:rPr>
              <a:t>  finalStatements; </a:t>
            </a:r>
          </a:p>
          <a:p>
            <a:pPr>
              <a:lnSpc>
                <a:spcPct val="80000"/>
              </a:lnSpc>
              <a:buFont typeface="Monotype Sorts" pitchFamily="2" charset="2"/>
              <a:buNone/>
            </a:pPr>
            <a:r>
              <a:rPr lang="en-US" sz="2400">
                <a:solidFill>
                  <a:schemeClr val="bg2"/>
                </a:solidFill>
                <a:latin typeface="Courier New" pitchFamily="49" charset="0"/>
              </a:rPr>
              <a:t>}</a:t>
            </a:r>
          </a:p>
          <a:p>
            <a:pPr>
              <a:lnSpc>
                <a:spcPct val="80000"/>
              </a:lnSpc>
              <a:buFont typeface="Monotype Sorts" pitchFamily="2" charset="2"/>
              <a:buNone/>
            </a:pPr>
            <a:endParaRPr lang="en-US" sz="2400">
              <a:solidFill>
                <a:schemeClr val="bg2"/>
              </a:solidFill>
              <a:latin typeface="Courier New" pitchFamily="49" charset="0"/>
            </a:endParaRPr>
          </a:p>
          <a:p>
            <a:pPr>
              <a:lnSpc>
                <a:spcPct val="80000"/>
              </a:lnSpc>
              <a:buFont typeface="Monotype Sorts" pitchFamily="2" charset="2"/>
              <a:buNone/>
            </a:pPr>
            <a:r>
              <a:rPr lang="en-US" sz="2400">
                <a:solidFill>
                  <a:schemeClr val="bg2"/>
                </a:solidFill>
                <a:latin typeface="Courier New" pitchFamily="49" charset="0"/>
              </a:rPr>
              <a:t>Next statement;</a:t>
            </a:r>
          </a:p>
        </p:txBody>
      </p:sp>
      <p:sp>
        <p:nvSpPr>
          <p:cNvPr id="291846" name="Rectangle 6"/>
          <p:cNvSpPr>
            <a:spLocks noChangeArrowheads="1"/>
          </p:cNvSpPr>
          <p:nvPr/>
        </p:nvSpPr>
        <p:spPr bwMode="auto">
          <a:xfrm>
            <a:off x="609600" y="2286000"/>
            <a:ext cx="2819400" cy="3048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291847" name="AutoShape 7"/>
          <p:cNvSpPr>
            <a:spLocks noChangeArrowheads="1"/>
          </p:cNvSpPr>
          <p:nvPr/>
        </p:nvSpPr>
        <p:spPr bwMode="auto">
          <a:xfrm>
            <a:off x="5715000" y="893763"/>
            <a:ext cx="2927350" cy="1087437"/>
          </a:xfrm>
          <a:prstGeom prst="wedgeRoundRectCallout">
            <a:avLst>
              <a:gd name="adj1" fmla="val -145120"/>
              <a:gd name="adj2" fmla="val 88833"/>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a:t>Suppose no exceptions in the statements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1847"/>
                                        </p:tgtEl>
                                        <p:attrNameLst>
                                          <p:attrName>style.visibility</p:attrName>
                                        </p:attrNameLst>
                                      </p:cBhvr>
                                      <p:to>
                                        <p:strVal val="visible"/>
                                      </p:to>
                                    </p:set>
                                    <p:anim calcmode="lin" valueType="num">
                                      <p:cBhvr additive="base">
                                        <p:cTn id="7" dur="500" fill="hold"/>
                                        <p:tgtEl>
                                          <p:spTgt spid="291847"/>
                                        </p:tgtEl>
                                        <p:attrNameLst>
                                          <p:attrName>ppt_x</p:attrName>
                                        </p:attrNameLst>
                                      </p:cBhvr>
                                      <p:tavLst>
                                        <p:tav tm="0">
                                          <p:val>
                                            <p:strVal val="0-#ppt_w/2"/>
                                          </p:val>
                                        </p:tav>
                                        <p:tav tm="100000">
                                          <p:val>
                                            <p:strVal val="#ppt_x"/>
                                          </p:val>
                                        </p:tav>
                                      </p:tavLst>
                                    </p:anim>
                                    <p:anim calcmode="lin" valueType="num">
                                      <p:cBhvr additive="base">
                                        <p:cTn id="8" dur="500" fill="hold"/>
                                        <p:tgtEl>
                                          <p:spTgt spid="2918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26BF5223-C44D-42CC-ADC1-F42011F92A7B}" type="slidenum">
              <a:rPr lang="en-US"/>
              <a:pPr/>
              <a:t>79</a:t>
            </a:fld>
            <a:endParaRPr lang="en-US"/>
          </a:p>
        </p:txBody>
      </p:sp>
      <p:sp>
        <p:nvSpPr>
          <p:cNvPr id="292866"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292867" name="Rectangle 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
        <p:nvSpPr>
          <p:cNvPr id="292868" name="Rectangle 4"/>
          <p:cNvSpPr>
            <a:spLocks noGrp="1" noChangeArrowheads="1"/>
          </p:cNvSpPr>
          <p:nvPr>
            <p:ph type="body" idx="1"/>
          </p:nvPr>
        </p:nvSpPr>
        <p:spPr>
          <a:xfrm>
            <a:off x="304800" y="1905000"/>
            <a:ext cx="4648200" cy="4038600"/>
          </a:xfrm>
          <a:solidFill>
            <a:schemeClr val="tx1"/>
          </a:solidFill>
          <a:ln/>
        </p:spPr>
        <p:txBody>
          <a:bodyPr>
            <a:normAutofit lnSpcReduction="10000"/>
          </a:bodyPr>
          <a:lstStyle/>
          <a:p>
            <a:pPr>
              <a:lnSpc>
                <a:spcPct val="80000"/>
              </a:lnSpc>
              <a:buFont typeface="Monotype Sorts" pitchFamily="2" charset="2"/>
              <a:buNone/>
            </a:pPr>
            <a:r>
              <a:rPr lang="en-US" sz="2400" dirty="0">
                <a:solidFill>
                  <a:schemeClr val="bg2"/>
                </a:solidFill>
                <a:latin typeface="Courier New" pitchFamily="49" charset="0"/>
              </a:rPr>
              <a:t>try {  </a:t>
            </a:r>
          </a:p>
          <a:p>
            <a:pPr>
              <a:lnSpc>
                <a:spcPct val="80000"/>
              </a:lnSpc>
              <a:buFont typeface="Monotype Sorts" pitchFamily="2" charset="2"/>
              <a:buNone/>
            </a:pPr>
            <a:r>
              <a:rPr lang="en-US" sz="2400" dirty="0">
                <a:solidFill>
                  <a:schemeClr val="bg2"/>
                </a:solidFill>
                <a:latin typeface="Courier New" pitchFamily="49" charset="0"/>
              </a:rPr>
              <a:t>  statements;</a:t>
            </a:r>
          </a:p>
          <a:p>
            <a:pPr>
              <a:lnSpc>
                <a:spcPct val="80000"/>
              </a:lnSpc>
              <a:buFont typeface="Monotype Sorts" pitchFamily="2" charset="2"/>
              <a:buNone/>
            </a:pPr>
            <a:r>
              <a:rPr lang="en-US" sz="2400" dirty="0">
                <a:solidFill>
                  <a:schemeClr val="bg2"/>
                </a:solidFill>
                <a:latin typeface="Courier New" pitchFamily="49" charset="0"/>
              </a:rPr>
              <a:t>}</a:t>
            </a:r>
          </a:p>
          <a:p>
            <a:pPr>
              <a:lnSpc>
                <a:spcPct val="80000"/>
              </a:lnSpc>
              <a:buFont typeface="Monotype Sorts" pitchFamily="2" charset="2"/>
              <a:buNone/>
            </a:pPr>
            <a:r>
              <a:rPr lang="en-US" sz="2400" dirty="0">
                <a:solidFill>
                  <a:schemeClr val="bg2"/>
                </a:solidFill>
                <a:latin typeface="Courier New" pitchFamily="49" charset="0"/>
              </a:rPr>
              <a:t>catch(</a:t>
            </a:r>
            <a:r>
              <a:rPr lang="en-US" sz="2400" dirty="0" err="1">
                <a:solidFill>
                  <a:schemeClr val="bg2"/>
                </a:solidFill>
                <a:latin typeface="Courier New" pitchFamily="49" charset="0"/>
              </a:rPr>
              <a:t>TheException</a:t>
            </a:r>
            <a:r>
              <a:rPr lang="en-US" sz="2400" dirty="0">
                <a:solidFill>
                  <a:schemeClr val="bg2"/>
                </a:solidFill>
                <a:latin typeface="Courier New" pitchFamily="49" charset="0"/>
              </a:rPr>
              <a:t> ex) { </a:t>
            </a:r>
          </a:p>
          <a:p>
            <a:pPr>
              <a:lnSpc>
                <a:spcPct val="80000"/>
              </a:lnSpc>
              <a:buFont typeface="Monotype Sorts" pitchFamily="2" charset="2"/>
              <a:buNone/>
            </a:pPr>
            <a:r>
              <a:rPr lang="en-US" sz="2400" dirty="0">
                <a:solidFill>
                  <a:schemeClr val="bg2"/>
                </a:solidFill>
                <a:latin typeface="Courier New" pitchFamily="49" charset="0"/>
              </a:rPr>
              <a:t>  handling ex; </a:t>
            </a:r>
          </a:p>
          <a:p>
            <a:pPr>
              <a:lnSpc>
                <a:spcPct val="80000"/>
              </a:lnSpc>
              <a:buFont typeface="Monotype Sorts" pitchFamily="2" charset="2"/>
              <a:buNone/>
            </a:pPr>
            <a:r>
              <a:rPr lang="en-US" sz="2400" dirty="0">
                <a:solidFill>
                  <a:schemeClr val="bg2"/>
                </a:solidFill>
                <a:latin typeface="Courier New" pitchFamily="49" charset="0"/>
              </a:rPr>
              <a:t>}</a:t>
            </a:r>
          </a:p>
          <a:p>
            <a:pPr>
              <a:lnSpc>
                <a:spcPct val="80000"/>
              </a:lnSpc>
              <a:buFont typeface="Monotype Sorts" pitchFamily="2" charset="2"/>
              <a:buNone/>
            </a:pPr>
            <a:r>
              <a:rPr lang="en-US" sz="2400" dirty="0">
                <a:solidFill>
                  <a:schemeClr val="bg2"/>
                </a:solidFill>
                <a:latin typeface="Courier New" pitchFamily="49" charset="0"/>
              </a:rPr>
              <a:t>finally { </a:t>
            </a:r>
          </a:p>
          <a:p>
            <a:pPr>
              <a:lnSpc>
                <a:spcPct val="80000"/>
              </a:lnSpc>
              <a:buFont typeface="Monotype Sorts" pitchFamily="2" charset="2"/>
              <a:buNone/>
            </a:pPr>
            <a:r>
              <a:rPr lang="en-US" sz="2400" dirty="0">
                <a:solidFill>
                  <a:schemeClr val="bg2"/>
                </a:solidFill>
                <a:latin typeface="Courier New" pitchFamily="49" charset="0"/>
              </a:rPr>
              <a:t>  </a:t>
            </a:r>
            <a:r>
              <a:rPr lang="en-US" sz="2400" dirty="0" err="1">
                <a:solidFill>
                  <a:schemeClr val="bg2"/>
                </a:solidFill>
                <a:latin typeface="Courier New" pitchFamily="49" charset="0"/>
              </a:rPr>
              <a:t>finalStatements</a:t>
            </a:r>
            <a:r>
              <a:rPr lang="en-US" sz="2400" dirty="0">
                <a:solidFill>
                  <a:schemeClr val="bg2"/>
                </a:solidFill>
                <a:latin typeface="Courier New" pitchFamily="49" charset="0"/>
              </a:rPr>
              <a:t>; </a:t>
            </a:r>
          </a:p>
          <a:p>
            <a:pPr>
              <a:lnSpc>
                <a:spcPct val="80000"/>
              </a:lnSpc>
              <a:buFont typeface="Monotype Sorts" pitchFamily="2" charset="2"/>
              <a:buNone/>
            </a:pPr>
            <a:r>
              <a:rPr lang="en-US" sz="2400" dirty="0">
                <a:solidFill>
                  <a:schemeClr val="bg2"/>
                </a:solidFill>
                <a:latin typeface="Courier New" pitchFamily="49" charset="0"/>
              </a:rPr>
              <a:t>}</a:t>
            </a:r>
          </a:p>
          <a:p>
            <a:pPr>
              <a:lnSpc>
                <a:spcPct val="80000"/>
              </a:lnSpc>
              <a:buFont typeface="Monotype Sorts" pitchFamily="2" charset="2"/>
              <a:buNone/>
            </a:pPr>
            <a:endParaRPr lang="en-US" sz="2400" dirty="0">
              <a:solidFill>
                <a:schemeClr val="bg2"/>
              </a:solidFill>
              <a:latin typeface="Courier New" pitchFamily="49" charset="0"/>
            </a:endParaRPr>
          </a:p>
          <a:p>
            <a:pPr>
              <a:lnSpc>
                <a:spcPct val="80000"/>
              </a:lnSpc>
              <a:buFont typeface="Monotype Sorts" pitchFamily="2" charset="2"/>
              <a:buNone/>
            </a:pPr>
            <a:r>
              <a:rPr lang="en-US" sz="2400" dirty="0">
                <a:solidFill>
                  <a:schemeClr val="bg2"/>
                </a:solidFill>
                <a:latin typeface="Courier New" pitchFamily="49" charset="0"/>
              </a:rPr>
              <a:t>Next statement;</a:t>
            </a:r>
          </a:p>
        </p:txBody>
      </p:sp>
      <p:sp>
        <p:nvSpPr>
          <p:cNvPr id="292870" name="AutoShape 6"/>
          <p:cNvSpPr>
            <a:spLocks noChangeArrowheads="1"/>
          </p:cNvSpPr>
          <p:nvPr/>
        </p:nvSpPr>
        <p:spPr bwMode="auto">
          <a:xfrm>
            <a:off x="5715000" y="1447800"/>
            <a:ext cx="2927350" cy="1087438"/>
          </a:xfrm>
          <a:prstGeom prst="wedgeRoundRectCallout">
            <a:avLst>
              <a:gd name="adj1" fmla="val -124185"/>
              <a:gd name="adj2" fmla="val 234671"/>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a:t>The final block is always executed</a:t>
            </a:r>
          </a:p>
        </p:txBody>
      </p:sp>
      <p:sp>
        <p:nvSpPr>
          <p:cNvPr id="292871" name="Rectangle 7"/>
          <p:cNvSpPr>
            <a:spLocks noChangeArrowheads="1"/>
          </p:cNvSpPr>
          <p:nvPr/>
        </p:nvSpPr>
        <p:spPr bwMode="auto">
          <a:xfrm>
            <a:off x="762000" y="4495800"/>
            <a:ext cx="3124200" cy="3048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2870"/>
                                        </p:tgtEl>
                                        <p:attrNameLst>
                                          <p:attrName>style.visibility</p:attrName>
                                        </p:attrNameLst>
                                      </p:cBhvr>
                                      <p:to>
                                        <p:strVal val="visible"/>
                                      </p:to>
                                    </p:set>
                                    <p:anim calcmode="lin" valueType="num">
                                      <p:cBhvr additive="base">
                                        <p:cTn id="7" dur="500" fill="hold"/>
                                        <p:tgtEl>
                                          <p:spTgt spid="292870"/>
                                        </p:tgtEl>
                                        <p:attrNameLst>
                                          <p:attrName>ppt_x</p:attrName>
                                        </p:attrNameLst>
                                      </p:cBhvr>
                                      <p:tavLst>
                                        <p:tav tm="0">
                                          <p:val>
                                            <p:strVal val="0-#ppt_w/2"/>
                                          </p:val>
                                        </p:tav>
                                        <p:tav tm="100000">
                                          <p:val>
                                            <p:strVal val="#ppt_x"/>
                                          </p:val>
                                        </p:tav>
                                      </p:tavLst>
                                    </p:anim>
                                    <p:anim calcmode="lin" valueType="num">
                                      <p:cBhvr additive="base">
                                        <p:cTn id="8" dur="500" fill="hold"/>
                                        <p:tgtEl>
                                          <p:spTgt spid="2928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57200" y="533400"/>
            <a:ext cx="8229600" cy="990600"/>
          </a:xfrm>
          <a:noFill/>
        </p:spPr>
        <p:txBody>
          <a:bodyPr/>
          <a:lstStyle/>
          <a:p>
            <a:pPr>
              <a:lnSpc>
                <a:spcPct val="90000"/>
              </a:lnSpc>
            </a:pPr>
            <a:r>
              <a:rPr lang="en-US" dirty="0" smtClean="0"/>
              <a:t>Java Development Kit</a:t>
            </a:r>
          </a:p>
        </p:txBody>
      </p:sp>
      <p:sp>
        <p:nvSpPr>
          <p:cNvPr id="9220" name="Rectangle 3"/>
          <p:cNvSpPr>
            <a:spLocks noGrp="1" noChangeArrowheads="1"/>
          </p:cNvSpPr>
          <p:nvPr>
            <p:ph type="body" idx="1"/>
          </p:nvPr>
        </p:nvSpPr>
        <p:spPr>
          <a:noFill/>
        </p:spPr>
        <p:txBody>
          <a:bodyPr/>
          <a:lstStyle/>
          <a:p>
            <a:pPr>
              <a:lnSpc>
                <a:spcPct val="90000"/>
              </a:lnSpc>
            </a:pPr>
            <a:r>
              <a:rPr lang="en-US" sz="2800" dirty="0" err="1" smtClean="0">
                <a:solidFill>
                  <a:schemeClr val="tx1">
                    <a:lumMod val="95000"/>
                    <a:lumOff val="5000"/>
                  </a:schemeClr>
                </a:solidFill>
              </a:rPr>
              <a:t>javac</a:t>
            </a:r>
            <a:r>
              <a:rPr lang="en-US" sz="2800" dirty="0" smtClean="0">
                <a:solidFill>
                  <a:schemeClr val="tx1">
                    <a:lumMod val="95000"/>
                    <a:lumOff val="5000"/>
                  </a:schemeClr>
                </a:solidFill>
              </a:rPr>
              <a:t> - The Java Compiler</a:t>
            </a:r>
          </a:p>
          <a:p>
            <a:pPr>
              <a:lnSpc>
                <a:spcPct val="90000"/>
              </a:lnSpc>
            </a:pPr>
            <a:r>
              <a:rPr lang="en-US" sz="2800" dirty="0" smtClean="0">
                <a:solidFill>
                  <a:schemeClr val="tx1">
                    <a:lumMod val="95000"/>
                    <a:lumOff val="5000"/>
                  </a:schemeClr>
                </a:solidFill>
              </a:rPr>
              <a:t>java -   The Java Interpreter</a:t>
            </a:r>
          </a:p>
          <a:p>
            <a:pPr>
              <a:lnSpc>
                <a:spcPct val="90000"/>
              </a:lnSpc>
            </a:pPr>
            <a:r>
              <a:rPr lang="en-US" sz="2800" dirty="0" err="1" smtClean="0">
                <a:solidFill>
                  <a:schemeClr val="tx1">
                    <a:lumMod val="95000"/>
                    <a:lumOff val="5000"/>
                  </a:schemeClr>
                </a:solidFill>
              </a:rPr>
              <a:t>jdb</a:t>
            </a:r>
            <a:r>
              <a:rPr lang="en-US" sz="2800" dirty="0" smtClean="0">
                <a:solidFill>
                  <a:schemeClr val="tx1">
                    <a:lumMod val="95000"/>
                    <a:lumOff val="5000"/>
                  </a:schemeClr>
                </a:solidFill>
              </a:rPr>
              <a:t>-     The Java Debugger</a:t>
            </a:r>
          </a:p>
          <a:p>
            <a:pPr>
              <a:lnSpc>
                <a:spcPct val="90000"/>
              </a:lnSpc>
            </a:pPr>
            <a:r>
              <a:rPr lang="en-US" sz="2800" dirty="0" err="1" smtClean="0">
                <a:solidFill>
                  <a:schemeClr val="tx1">
                    <a:lumMod val="95000"/>
                    <a:lumOff val="5000"/>
                  </a:schemeClr>
                </a:solidFill>
              </a:rPr>
              <a:t>appletviewer</a:t>
            </a:r>
            <a:r>
              <a:rPr lang="en-US" sz="2800" dirty="0" smtClean="0">
                <a:solidFill>
                  <a:schemeClr val="tx1">
                    <a:lumMod val="95000"/>
                    <a:lumOff val="5000"/>
                  </a:schemeClr>
                </a:solidFill>
              </a:rPr>
              <a:t> -Tool to run the applets</a:t>
            </a:r>
          </a:p>
          <a:p>
            <a:pPr>
              <a:lnSpc>
                <a:spcPct val="90000"/>
              </a:lnSpc>
            </a:pPr>
            <a:r>
              <a:rPr lang="en-US" dirty="0" err="1" smtClean="0"/>
              <a:t>javap</a:t>
            </a:r>
            <a:r>
              <a:rPr lang="en-US" dirty="0" smtClean="0"/>
              <a:t> - to print the Java </a:t>
            </a:r>
            <a:r>
              <a:rPr lang="en-US" dirty="0" err="1" smtClean="0"/>
              <a:t>bytecodes</a:t>
            </a:r>
            <a:endParaRPr lang="en-US" dirty="0" smtClean="0"/>
          </a:p>
          <a:p>
            <a:pPr>
              <a:lnSpc>
                <a:spcPct val="90000"/>
              </a:lnSpc>
            </a:pPr>
            <a:r>
              <a:rPr lang="en-US" dirty="0" err="1" smtClean="0"/>
              <a:t>javaprof</a:t>
            </a:r>
            <a:r>
              <a:rPr lang="en-US" dirty="0" smtClean="0"/>
              <a:t> - Java profiler</a:t>
            </a:r>
          </a:p>
          <a:p>
            <a:pPr>
              <a:lnSpc>
                <a:spcPct val="90000"/>
              </a:lnSpc>
            </a:pPr>
            <a:r>
              <a:rPr lang="en-US" dirty="0" err="1" smtClean="0"/>
              <a:t>javadoc</a:t>
            </a:r>
            <a:r>
              <a:rPr lang="en-US" dirty="0" smtClean="0"/>
              <a:t> - documentation generator</a:t>
            </a:r>
          </a:p>
          <a:p>
            <a:pPr>
              <a:lnSpc>
                <a:spcPct val="90000"/>
              </a:lnSpc>
            </a:pPr>
            <a:r>
              <a:rPr lang="en-US" dirty="0" err="1" smtClean="0"/>
              <a:t>javah</a:t>
            </a:r>
            <a:r>
              <a:rPr lang="en-US" dirty="0" smtClean="0"/>
              <a:t> - creates C header files</a:t>
            </a:r>
          </a:p>
        </p:txBody>
      </p:sp>
      <p:graphicFrame>
        <p:nvGraphicFramePr>
          <p:cNvPr id="9218" name="Object 4">
            <a:hlinkClick r:id="" action="ppaction://ole?verb=0"/>
          </p:cNvPr>
          <p:cNvGraphicFramePr>
            <a:graphicFrameLocks/>
          </p:cNvGraphicFramePr>
          <p:nvPr/>
        </p:nvGraphicFramePr>
        <p:xfrm>
          <a:off x="6096000" y="1006475"/>
          <a:ext cx="2847975" cy="2463800"/>
        </p:xfrm>
        <a:graphic>
          <a:graphicData uri="http://schemas.openxmlformats.org/presentationml/2006/ole">
            <mc:AlternateContent xmlns:mc="http://schemas.openxmlformats.org/markup-compatibility/2006">
              <mc:Choice xmlns:v="urn:schemas-microsoft-com:vml" Requires="v">
                <p:oleObj spid="_x0000_s454659" name="Clip" r:id="rId4" imgW="2846160" imgH="2462040" progId="">
                  <p:embed/>
                </p:oleObj>
              </mc:Choice>
              <mc:Fallback>
                <p:oleObj name="Clip" r:id="rId4" imgW="2846160" imgH="2462040" progId="">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006475"/>
                        <a:ext cx="2847975"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AF256C63-82A9-4588-A0C9-B9FC945AE94F}" type="slidenum">
              <a:rPr lang="en-US"/>
              <a:pPr/>
              <a:t>80</a:t>
            </a:fld>
            <a:endParaRPr lang="en-US"/>
          </a:p>
        </p:txBody>
      </p:sp>
      <p:sp>
        <p:nvSpPr>
          <p:cNvPr id="293890"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293891" name="Rectangle 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
        <p:nvSpPr>
          <p:cNvPr id="293892" name="Rectangle 4"/>
          <p:cNvSpPr>
            <a:spLocks noGrp="1" noChangeArrowheads="1"/>
          </p:cNvSpPr>
          <p:nvPr>
            <p:ph type="body" idx="1"/>
          </p:nvPr>
        </p:nvSpPr>
        <p:spPr>
          <a:xfrm>
            <a:off x="304800" y="1905000"/>
            <a:ext cx="4648200" cy="4038600"/>
          </a:xfrm>
          <a:solidFill>
            <a:schemeClr val="tx1"/>
          </a:solidFill>
          <a:ln/>
        </p:spPr>
        <p:txBody>
          <a:bodyPr>
            <a:normAutofit lnSpcReduction="10000"/>
          </a:bodyPr>
          <a:lstStyle/>
          <a:p>
            <a:pPr>
              <a:lnSpc>
                <a:spcPct val="80000"/>
              </a:lnSpc>
              <a:buFont typeface="Monotype Sorts" pitchFamily="2" charset="2"/>
              <a:buNone/>
            </a:pPr>
            <a:r>
              <a:rPr lang="en-US" sz="2400">
                <a:solidFill>
                  <a:schemeClr val="bg2"/>
                </a:solidFill>
                <a:latin typeface="Courier New" pitchFamily="49" charset="0"/>
              </a:rPr>
              <a:t>try {  </a:t>
            </a:r>
          </a:p>
          <a:p>
            <a:pPr>
              <a:lnSpc>
                <a:spcPct val="80000"/>
              </a:lnSpc>
              <a:buFont typeface="Monotype Sorts" pitchFamily="2" charset="2"/>
              <a:buNone/>
            </a:pPr>
            <a:r>
              <a:rPr lang="en-US" sz="2400">
                <a:solidFill>
                  <a:schemeClr val="bg2"/>
                </a:solidFill>
                <a:latin typeface="Courier New" pitchFamily="49" charset="0"/>
              </a:rPr>
              <a:t>  statements;</a:t>
            </a:r>
          </a:p>
          <a:p>
            <a:pPr>
              <a:lnSpc>
                <a:spcPct val="80000"/>
              </a:lnSpc>
              <a:buFont typeface="Monotype Sorts" pitchFamily="2" charset="2"/>
              <a:buNone/>
            </a:pPr>
            <a:r>
              <a:rPr lang="en-US" sz="2400">
                <a:solidFill>
                  <a:schemeClr val="bg2"/>
                </a:solidFill>
                <a:latin typeface="Courier New" pitchFamily="49" charset="0"/>
              </a:rPr>
              <a:t>}</a:t>
            </a:r>
          </a:p>
          <a:p>
            <a:pPr>
              <a:lnSpc>
                <a:spcPct val="80000"/>
              </a:lnSpc>
              <a:buFont typeface="Monotype Sorts" pitchFamily="2" charset="2"/>
              <a:buNone/>
            </a:pPr>
            <a:r>
              <a:rPr lang="en-US" sz="2400">
                <a:solidFill>
                  <a:schemeClr val="bg2"/>
                </a:solidFill>
                <a:latin typeface="Courier New" pitchFamily="49" charset="0"/>
              </a:rPr>
              <a:t>catch(TheException ex) { </a:t>
            </a:r>
          </a:p>
          <a:p>
            <a:pPr>
              <a:lnSpc>
                <a:spcPct val="80000"/>
              </a:lnSpc>
              <a:buFont typeface="Monotype Sorts" pitchFamily="2" charset="2"/>
              <a:buNone/>
            </a:pPr>
            <a:r>
              <a:rPr lang="en-US" sz="2400">
                <a:solidFill>
                  <a:schemeClr val="bg2"/>
                </a:solidFill>
                <a:latin typeface="Courier New" pitchFamily="49" charset="0"/>
              </a:rPr>
              <a:t>  handling ex; </a:t>
            </a:r>
          </a:p>
          <a:p>
            <a:pPr>
              <a:lnSpc>
                <a:spcPct val="80000"/>
              </a:lnSpc>
              <a:buFont typeface="Monotype Sorts" pitchFamily="2" charset="2"/>
              <a:buNone/>
            </a:pPr>
            <a:r>
              <a:rPr lang="en-US" sz="2400">
                <a:solidFill>
                  <a:schemeClr val="bg2"/>
                </a:solidFill>
                <a:latin typeface="Courier New" pitchFamily="49" charset="0"/>
              </a:rPr>
              <a:t>}</a:t>
            </a:r>
          </a:p>
          <a:p>
            <a:pPr>
              <a:lnSpc>
                <a:spcPct val="80000"/>
              </a:lnSpc>
              <a:buFont typeface="Monotype Sorts" pitchFamily="2" charset="2"/>
              <a:buNone/>
            </a:pPr>
            <a:r>
              <a:rPr lang="en-US" sz="2400">
                <a:solidFill>
                  <a:schemeClr val="bg2"/>
                </a:solidFill>
                <a:latin typeface="Courier New" pitchFamily="49" charset="0"/>
              </a:rPr>
              <a:t>finally { </a:t>
            </a:r>
          </a:p>
          <a:p>
            <a:pPr>
              <a:lnSpc>
                <a:spcPct val="80000"/>
              </a:lnSpc>
              <a:buFont typeface="Monotype Sorts" pitchFamily="2" charset="2"/>
              <a:buNone/>
            </a:pPr>
            <a:r>
              <a:rPr lang="en-US" sz="2400">
                <a:solidFill>
                  <a:schemeClr val="bg2"/>
                </a:solidFill>
                <a:latin typeface="Courier New" pitchFamily="49" charset="0"/>
              </a:rPr>
              <a:t>  finalStatements; </a:t>
            </a:r>
          </a:p>
          <a:p>
            <a:pPr>
              <a:lnSpc>
                <a:spcPct val="80000"/>
              </a:lnSpc>
              <a:buFont typeface="Monotype Sorts" pitchFamily="2" charset="2"/>
              <a:buNone/>
            </a:pPr>
            <a:r>
              <a:rPr lang="en-US" sz="2400">
                <a:solidFill>
                  <a:schemeClr val="bg2"/>
                </a:solidFill>
                <a:latin typeface="Courier New" pitchFamily="49" charset="0"/>
              </a:rPr>
              <a:t>}</a:t>
            </a:r>
          </a:p>
          <a:p>
            <a:pPr>
              <a:lnSpc>
                <a:spcPct val="80000"/>
              </a:lnSpc>
              <a:buFont typeface="Monotype Sorts" pitchFamily="2" charset="2"/>
              <a:buNone/>
            </a:pPr>
            <a:endParaRPr lang="en-US" sz="2400">
              <a:solidFill>
                <a:schemeClr val="bg2"/>
              </a:solidFill>
              <a:latin typeface="Courier New" pitchFamily="49" charset="0"/>
            </a:endParaRPr>
          </a:p>
          <a:p>
            <a:pPr>
              <a:lnSpc>
                <a:spcPct val="80000"/>
              </a:lnSpc>
              <a:buFont typeface="Monotype Sorts" pitchFamily="2" charset="2"/>
              <a:buNone/>
            </a:pPr>
            <a:r>
              <a:rPr lang="en-US" sz="2400">
                <a:solidFill>
                  <a:schemeClr val="bg2"/>
                </a:solidFill>
                <a:latin typeface="Courier New" pitchFamily="49" charset="0"/>
              </a:rPr>
              <a:t>Next statement;</a:t>
            </a:r>
          </a:p>
        </p:txBody>
      </p:sp>
      <p:sp>
        <p:nvSpPr>
          <p:cNvPr id="293893" name="AutoShape 5"/>
          <p:cNvSpPr>
            <a:spLocks noChangeArrowheads="1"/>
          </p:cNvSpPr>
          <p:nvPr/>
        </p:nvSpPr>
        <p:spPr bwMode="auto">
          <a:xfrm>
            <a:off x="5715000" y="1447800"/>
            <a:ext cx="2927350" cy="1087438"/>
          </a:xfrm>
          <a:prstGeom prst="wedgeRoundRectCallout">
            <a:avLst>
              <a:gd name="adj1" fmla="val -127171"/>
              <a:gd name="adj2" fmla="val 325912"/>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a:t>Next statement in the method is executed</a:t>
            </a:r>
          </a:p>
        </p:txBody>
      </p:sp>
      <p:sp>
        <p:nvSpPr>
          <p:cNvPr id="293894" name="Rectangle 6"/>
          <p:cNvSpPr>
            <a:spLocks noChangeArrowheads="1"/>
          </p:cNvSpPr>
          <p:nvPr/>
        </p:nvSpPr>
        <p:spPr bwMode="auto">
          <a:xfrm>
            <a:off x="381000" y="5562600"/>
            <a:ext cx="3124200" cy="3048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3893"/>
                                        </p:tgtEl>
                                        <p:attrNameLst>
                                          <p:attrName>style.visibility</p:attrName>
                                        </p:attrNameLst>
                                      </p:cBhvr>
                                      <p:to>
                                        <p:strVal val="visible"/>
                                      </p:to>
                                    </p:set>
                                    <p:anim calcmode="lin" valueType="num">
                                      <p:cBhvr additive="base">
                                        <p:cTn id="7" dur="500" fill="hold"/>
                                        <p:tgtEl>
                                          <p:spTgt spid="293893"/>
                                        </p:tgtEl>
                                        <p:attrNameLst>
                                          <p:attrName>ppt_x</p:attrName>
                                        </p:attrNameLst>
                                      </p:cBhvr>
                                      <p:tavLst>
                                        <p:tav tm="0">
                                          <p:val>
                                            <p:strVal val="0-#ppt_w/2"/>
                                          </p:val>
                                        </p:tav>
                                        <p:tav tm="100000">
                                          <p:val>
                                            <p:strVal val="#ppt_x"/>
                                          </p:val>
                                        </p:tav>
                                      </p:tavLst>
                                    </p:anim>
                                    <p:anim calcmode="lin" valueType="num">
                                      <p:cBhvr additive="base">
                                        <p:cTn id="8" dur="500" fill="hold"/>
                                        <p:tgtEl>
                                          <p:spTgt spid="2938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B2B1ED47-B068-42E0-A9FE-6E6F03FCEAD0}" type="slidenum">
              <a:rPr lang="en-US"/>
              <a:pPr/>
              <a:t>81</a:t>
            </a:fld>
            <a:endParaRPr lang="en-US"/>
          </a:p>
        </p:txBody>
      </p:sp>
      <p:sp>
        <p:nvSpPr>
          <p:cNvPr id="294914"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294915" name="Rectangle 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
        <p:nvSpPr>
          <p:cNvPr id="294916" name="Rectangle 4"/>
          <p:cNvSpPr>
            <a:spLocks noGrp="1" noChangeArrowheads="1"/>
          </p:cNvSpPr>
          <p:nvPr>
            <p:ph type="body" idx="1"/>
          </p:nvPr>
        </p:nvSpPr>
        <p:spPr>
          <a:xfrm>
            <a:off x="304800" y="1447800"/>
            <a:ext cx="4648200" cy="4495800"/>
          </a:xfrm>
          <a:solidFill>
            <a:schemeClr val="tx1"/>
          </a:solidFill>
          <a:ln/>
        </p:spPr>
        <p:txBody>
          <a:bodyPr/>
          <a:lstStyle/>
          <a:p>
            <a:pPr>
              <a:lnSpc>
                <a:spcPct val="80000"/>
              </a:lnSpc>
              <a:buFont typeface="Monotype Sorts" pitchFamily="2" charset="2"/>
              <a:buNone/>
            </a:pPr>
            <a:r>
              <a:rPr lang="en-US" sz="2000">
                <a:solidFill>
                  <a:schemeClr val="bg2"/>
                </a:solidFill>
                <a:latin typeface="Courier New" pitchFamily="49" charset="0"/>
              </a:rPr>
              <a:t>try {  </a:t>
            </a:r>
          </a:p>
          <a:p>
            <a:pPr>
              <a:lnSpc>
                <a:spcPct val="80000"/>
              </a:lnSpc>
              <a:buFont typeface="Monotype Sorts" pitchFamily="2" charset="2"/>
              <a:buNone/>
            </a:pPr>
            <a:r>
              <a:rPr lang="en-US" sz="2000">
                <a:solidFill>
                  <a:schemeClr val="bg2"/>
                </a:solidFill>
                <a:latin typeface="Courier New" pitchFamily="49" charset="0"/>
              </a:rPr>
              <a:t>  statement1;</a:t>
            </a:r>
          </a:p>
          <a:p>
            <a:pPr>
              <a:lnSpc>
                <a:spcPct val="80000"/>
              </a:lnSpc>
              <a:buFont typeface="Monotype Sorts" pitchFamily="2" charset="2"/>
              <a:buNone/>
            </a:pPr>
            <a:r>
              <a:rPr lang="en-US" sz="2000">
                <a:solidFill>
                  <a:schemeClr val="bg2"/>
                </a:solidFill>
                <a:latin typeface="Courier New" pitchFamily="49" charset="0"/>
              </a:rPr>
              <a:t>  statement2;</a:t>
            </a:r>
          </a:p>
          <a:p>
            <a:pPr>
              <a:lnSpc>
                <a:spcPct val="80000"/>
              </a:lnSpc>
              <a:buFont typeface="Monotype Sorts" pitchFamily="2" charset="2"/>
              <a:buNone/>
            </a:pPr>
            <a:r>
              <a:rPr lang="en-US" sz="2000">
                <a:solidFill>
                  <a:schemeClr val="bg2"/>
                </a:solidFill>
                <a:latin typeface="Courier New" pitchFamily="49" charset="0"/>
              </a:rPr>
              <a:t>  statement3;</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r>
              <a:rPr lang="en-US" sz="2000">
                <a:solidFill>
                  <a:schemeClr val="bg2"/>
                </a:solidFill>
                <a:latin typeface="Courier New" pitchFamily="49" charset="0"/>
              </a:rPr>
              <a:t>catch(Exception1 ex) { </a:t>
            </a:r>
          </a:p>
          <a:p>
            <a:pPr>
              <a:lnSpc>
                <a:spcPct val="80000"/>
              </a:lnSpc>
              <a:buFont typeface="Monotype Sorts" pitchFamily="2" charset="2"/>
              <a:buNone/>
            </a:pPr>
            <a:r>
              <a:rPr lang="en-US" sz="2000">
                <a:solidFill>
                  <a:schemeClr val="bg2"/>
                </a:solidFill>
                <a:latin typeface="Courier New" pitchFamily="49" charset="0"/>
              </a:rPr>
              <a:t>  handling ex; </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r>
              <a:rPr lang="en-US" sz="2000">
                <a:solidFill>
                  <a:schemeClr val="bg2"/>
                </a:solidFill>
                <a:latin typeface="Courier New" pitchFamily="49" charset="0"/>
              </a:rPr>
              <a:t>finally { </a:t>
            </a:r>
          </a:p>
          <a:p>
            <a:pPr>
              <a:lnSpc>
                <a:spcPct val="80000"/>
              </a:lnSpc>
              <a:buFont typeface="Monotype Sorts" pitchFamily="2" charset="2"/>
              <a:buNone/>
            </a:pPr>
            <a:r>
              <a:rPr lang="en-US" sz="2000">
                <a:solidFill>
                  <a:schemeClr val="bg2"/>
                </a:solidFill>
                <a:latin typeface="Courier New" pitchFamily="49" charset="0"/>
              </a:rPr>
              <a:t>  finalStatements; </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endParaRPr lang="en-US" sz="2000">
              <a:solidFill>
                <a:schemeClr val="bg2"/>
              </a:solidFill>
              <a:latin typeface="Courier New" pitchFamily="49" charset="0"/>
            </a:endParaRPr>
          </a:p>
          <a:p>
            <a:pPr>
              <a:lnSpc>
                <a:spcPct val="80000"/>
              </a:lnSpc>
              <a:buFont typeface="Monotype Sorts" pitchFamily="2" charset="2"/>
              <a:buNone/>
            </a:pPr>
            <a:r>
              <a:rPr lang="en-US" sz="2000">
                <a:solidFill>
                  <a:schemeClr val="bg2"/>
                </a:solidFill>
                <a:latin typeface="Courier New" pitchFamily="49" charset="0"/>
              </a:rPr>
              <a:t>Next statement;</a:t>
            </a:r>
          </a:p>
        </p:txBody>
      </p:sp>
      <p:sp>
        <p:nvSpPr>
          <p:cNvPr id="294917" name="Rectangle 5"/>
          <p:cNvSpPr>
            <a:spLocks noChangeArrowheads="1"/>
          </p:cNvSpPr>
          <p:nvPr/>
        </p:nvSpPr>
        <p:spPr bwMode="auto">
          <a:xfrm>
            <a:off x="609600" y="2057400"/>
            <a:ext cx="2819400" cy="3048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294918" name="AutoShape 6"/>
          <p:cNvSpPr>
            <a:spLocks noChangeArrowheads="1"/>
          </p:cNvSpPr>
          <p:nvPr/>
        </p:nvSpPr>
        <p:spPr bwMode="auto">
          <a:xfrm>
            <a:off x="5715000" y="1371600"/>
            <a:ext cx="3200400" cy="1143000"/>
          </a:xfrm>
          <a:prstGeom prst="wedgeRoundRectCallout">
            <a:avLst>
              <a:gd name="adj1" fmla="val -138245"/>
              <a:gd name="adj2" fmla="val 22361"/>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a:t>Suppose an exception of type Exception1 is thrown in statement2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4918"/>
                                        </p:tgtEl>
                                        <p:attrNameLst>
                                          <p:attrName>style.visibility</p:attrName>
                                        </p:attrNameLst>
                                      </p:cBhvr>
                                      <p:to>
                                        <p:strVal val="visible"/>
                                      </p:to>
                                    </p:set>
                                    <p:anim calcmode="lin" valueType="num">
                                      <p:cBhvr additive="base">
                                        <p:cTn id="7" dur="500" fill="hold"/>
                                        <p:tgtEl>
                                          <p:spTgt spid="294918"/>
                                        </p:tgtEl>
                                        <p:attrNameLst>
                                          <p:attrName>ppt_x</p:attrName>
                                        </p:attrNameLst>
                                      </p:cBhvr>
                                      <p:tavLst>
                                        <p:tav tm="0">
                                          <p:val>
                                            <p:strVal val="0-#ppt_w/2"/>
                                          </p:val>
                                        </p:tav>
                                        <p:tav tm="100000">
                                          <p:val>
                                            <p:strVal val="#ppt_x"/>
                                          </p:val>
                                        </p:tav>
                                      </p:tavLst>
                                    </p:anim>
                                    <p:anim calcmode="lin" valueType="num">
                                      <p:cBhvr additive="base">
                                        <p:cTn id="8" dur="500" fill="hold"/>
                                        <p:tgtEl>
                                          <p:spTgt spid="2949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8"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E3F3B9AD-9837-47E5-8122-87042BC933E4}" type="slidenum">
              <a:rPr lang="en-US"/>
              <a:pPr/>
              <a:t>82</a:t>
            </a:fld>
            <a:endParaRPr lang="en-US"/>
          </a:p>
        </p:txBody>
      </p:sp>
      <p:sp>
        <p:nvSpPr>
          <p:cNvPr id="299010"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299011" name="Rectangle 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
        <p:nvSpPr>
          <p:cNvPr id="299012" name="Rectangle 4"/>
          <p:cNvSpPr>
            <a:spLocks noGrp="1" noChangeArrowheads="1"/>
          </p:cNvSpPr>
          <p:nvPr>
            <p:ph type="body" idx="1"/>
          </p:nvPr>
        </p:nvSpPr>
        <p:spPr>
          <a:xfrm>
            <a:off x="304800" y="1447800"/>
            <a:ext cx="4648200" cy="4495800"/>
          </a:xfrm>
          <a:solidFill>
            <a:schemeClr val="tx1"/>
          </a:solidFill>
          <a:ln/>
        </p:spPr>
        <p:txBody>
          <a:bodyPr/>
          <a:lstStyle/>
          <a:p>
            <a:pPr>
              <a:lnSpc>
                <a:spcPct val="80000"/>
              </a:lnSpc>
              <a:buFont typeface="Monotype Sorts" pitchFamily="2" charset="2"/>
              <a:buNone/>
            </a:pPr>
            <a:r>
              <a:rPr lang="en-US" sz="2000">
                <a:solidFill>
                  <a:schemeClr val="bg2"/>
                </a:solidFill>
                <a:latin typeface="Courier New" pitchFamily="49" charset="0"/>
              </a:rPr>
              <a:t>try {  </a:t>
            </a:r>
          </a:p>
          <a:p>
            <a:pPr>
              <a:lnSpc>
                <a:spcPct val="80000"/>
              </a:lnSpc>
              <a:buFont typeface="Monotype Sorts" pitchFamily="2" charset="2"/>
              <a:buNone/>
            </a:pPr>
            <a:r>
              <a:rPr lang="en-US" sz="2000">
                <a:solidFill>
                  <a:schemeClr val="bg2"/>
                </a:solidFill>
                <a:latin typeface="Courier New" pitchFamily="49" charset="0"/>
              </a:rPr>
              <a:t>  statement1;</a:t>
            </a:r>
          </a:p>
          <a:p>
            <a:pPr>
              <a:lnSpc>
                <a:spcPct val="80000"/>
              </a:lnSpc>
              <a:buFont typeface="Monotype Sorts" pitchFamily="2" charset="2"/>
              <a:buNone/>
            </a:pPr>
            <a:r>
              <a:rPr lang="en-US" sz="2000">
                <a:solidFill>
                  <a:schemeClr val="bg2"/>
                </a:solidFill>
                <a:latin typeface="Courier New" pitchFamily="49" charset="0"/>
              </a:rPr>
              <a:t>  statement2;</a:t>
            </a:r>
          </a:p>
          <a:p>
            <a:pPr>
              <a:lnSpc>
                <a:spcPct val="80000"/>
              </a:lnSpc>
              <a:buFont typeface="Monotype Sorts" pitchFamily="2" charset="2"/>
              <a:buNone/>
            </a:pPr>
            <a:r>
              <a:rPr lang="en-US" sz="2000">
                <a:solidFill>
                  <a:schemeClr val="bg2"/>
                </a:solidFill>
                <a:latin typeface="Courier New" pitchFamily="49" charset="0"/>
              </a:rPr>
              <a:t>  statement3;</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r>
              <a:rPr lang="en-US" sz="2000">
                <a:solidFill>
                  <a:schemeClr val="bg2"/>
                </a:solidFill>
                <a:latin typeface="Courier New" pitchFamily="49" charset="0"/>
              </a:rPr>
              <a:t>catch(Exception1 ex) { </a:t>
            </a:r>
          </a:p>
          <a:p>
            <a:pPr>
              <a:lnSpc>
                <a:spcPct val="80000"/>
              </a:lnSpc>
              <a:buFont typeface="Monotype Sorts" pitchFamily="2" charset="2"/>
              <a:buNone/>
            </a:pPr>
            <a:r>
              <a:rPr lang="en-US" sz="2000">
                <a:solidFill>
                  <a:schemeClr val="bg2"/>
                </a:solidFill>
                <a:latin typeface="Courier New" pitchFamily="49" charset="0"/>
              </a:rPr>
              <a:t>  handling ex; </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r>
              <a:rPr lang="en-US" sz="2000">
                <a:solidFill>
                  <a:schemeClr val="bg2"/>
                </a:solidFill>
                <a:latin typeface="Courier New" pitchFamily="49" charset="0"/>
              </a:rPr>
              <a:t>finally { </a:t>
            </a:r>
          </a:p>
          <a:p>
            <a:pPr>
              <a:lnSpc>
                <a:spcPct val="80000"/>
              </a:lnSpc>
              <a:buFont typeface="Monotype Sorts" pitchFamily="2" charset="2"/>
              <a:buNone/>
            </a:pPr>
            <a:r>
              <a:rPr lang="en-US" sz="2000">
                <a:solidFill>
                  <a:schemeClr val="bg2"/>
                </a:solidFill>
                <a:latin typeface="Courier New" pitchFamily="49" charset="0"/>
              </a:rPr>
              <a:t>  finalStatements; </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endParaRPr lang="en-US" sz="2000">
              <a:solidFill>
                <a:schemeClr val="bg2"/>
              </a:solidFill>
              <a:latin typeface="Courier New" pitchFamily="49" charset="0"/>
            </a:endParaRPr>
          </a:p>
          <a:p>
            <a:pPr>
              <a:lnSpc>
                <a:spcPct val="80000"/>
              </a:lnSpc>
              <a:buFont typeface="Monotype Sorts" pitchFamily="2" charset="2"/>
              <a:buNone/>
            </a:pPr>
            <a:r>
              <a:rPr lang="en-US" sz="2000">
                <a:solidFill>
                  <a:schemeClr val="bg2"/>
                </a:solidFill>
                <a:latin typeface="Courier New" pitchFamily="49" charset="0"/>
              </a:rPr>
              <a:t>Next statement;</a:t>
            </a:r>
          </a:p>
        </p:txBody>
      </p:sp>
      <p:sp>
        <p:nvSpPr>
          <p:cNvPr id="299013" name="Rectangle 5"/>
          <p:cNvSpPr>
            <a:spLocks noChangeArrowheads="1"/>
          </p:cNvSpPr>
          <p:nvPr/>
        </p:nvSpPr>
        <p:spPr bwMode="auto">
          <a:xfrm>
            <a:off x="609600" y="3200400"/>
            <a:ext cx="2819400" cy="3810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299014" name="AutoShape 6"/>
          <p:cNvSpPr>
            <a:spLocks noChangeArrowheads="1"/>
          </p:cNvSpPr>
          <p:nvPr/>
        </p:nvSpPr>
        <p:spPr bwMode="auto">
          <a:xfrm>
            <a:off x="5715000" y="1371600"/>
            <a:ext cx="3200400" cy="1143000"/>
          </a:xfrm>
          <a:prstGeom prst="wedgeRoundRectCallout">
            <a:avLst>
              <a:gd name="adj1" fmla="val -134574"/>
              <a:gd name="adj2" fmla="val 123611"/>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a:t>The exception is handled.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9014"/>
                                        </p:tgtEl>
                                        <p:attrNameLst>
                                          <p:attrName>style.visibility</p:attrName>
                                        </p:attrNameLst>
                                      </p:cBhvr>
                                      <p:to>
                                        <p:strVal val="visible"/>
                                      </p:to>
                                    </p:set>
                                    <p:anim calcmode="lin" valueType="num">
                                      <p:cBhvr additive="base">
                                        <p:cTn id="7" dur="500" fill="hold"/>
                                        <p:tgtEl>
                                          <p:spTgt spid="299014"/>
                                        </p:tgtEl>
                                        <p:attrNameLst>
                                          <p:attrName>ppt_x</p:attrName>
                                        </p:attrNameLst>
                                      </p:cBhvr>
                                      <p:tavLst>
                                        <p:tav tm="0">
                                          <p:val>
                                            <p:strVal val="0-#ppt_w/2"/>
                                          </p:val>
                                        </p:tav>
                                        <p:tav tm="100000">
                                          <p:val>
                                            <p:strVal val="#ppt_x"/>
                                          </p:val>
                                        </p:tav>
                                      </p:tavLst>
                                    </p:anim>
                                    <p:anim calcmode="lin" valueType="num">
                                      <p:cBhvr additive="base">
                                        <p:cTn id="8" dur="500" fill="hold"/>
                                        <p:tgtEl>
                                          <p:spTgt spid="2990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5B9A355D-3F3A-4FB0-B982-2DAC2D6398C6}" type="slidenum">
              <a:rPr lang="en-US"/>
              <a:pPr/>
              <a:t>83</a:t>
            </a:fld>
            <a:endParaRPr lang="en-US"/>
          </a:p>
        </p:txBody>
      </p:sp>
      <p:sp>
        <p:nvSpPr>
          <p:cNvPr id="300034"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300035" name="Rectangle 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
        <p:nvSpPr>
          <p:cNvPr id="300036" name="Rectangle 4"/>
          <p:cNvSpPr>
            <a:spLocks noGrp="1" noChangeArrowheads="1"/>
          </p:cNvSpPr>
          <p:nvPr>
            <p:ph type="body" idx="1"/>
          </p:nvPr>
        </p:nvSpPr>
        <p:spPr>
          <a:xfrm>
            <a:off x="304800" y="1447800"/>
            <a:ext cx="4648200" cy="4495800"/>
          </a:xfrm>
          <a:solidFill>
            <a:schemeClr val="tx1"/>
          </a:solidFill>
          <a:ln/>
        </p:spPr>
        <p:txBody>
          <a:bodyPr/>
          <a:lstStyle/>
          <a:p>
            <a:pPr>
              <a:lnSpc>
                <a:spcPct val="80000"/>
              </a:lnSpc>
              <a:buFont typeface="Monotype Sorts" pitchFamily="2" charset="2"/>
              <a:buNone/>
            </a:pPr>
            <a:r>
              <a:rPr lang="en-US" sz="2000">
                <a:solidFill>
                  <a:schemeClr val="bg2"/>
                </a:solidFill>
                <a:latin typeface="Courier New" pitchFamily="49" charset="0"/>
              </a:rPr>
              <a:t>try {  </a:t>
            </a:r>
          </a:p>
          <a:p>
            <a:pPr>
              <a:lnSpc>
                <a:spcPct val="80000"/>
              </a:lnSpc>
              <a:buFont typeface="Monotype Sorts" pitchFamily="2" charset="2"/>
              <a:buNone/>
            </a:pPr>
            <a:r>
              <a:rPr lang="en-US" sz="2000">
                <a:solidFill>
                  <a:schemeClr val="bg2"/>
                </a:solidFill>
                <a:latin typeface="Courier New" pitchFamily="49" charset="0"/>
              </a:rPr>
              <a:t>  statement1;</a:t>
            </a:r>
          </a:p>
          <a:p>
            <a:pPr>
              <a:lnSpc>
                <a:spcPct val="80000"/>
              </a:lnSpc>
              <a:buFont typeface="Monotype Sorts" pitchFamily="2" charset="2"/>
              <a:buNone/>
            </a:pPr>
            <a:r>
              <a:rPr lang="en-US" sz="2000">
                <a:solidFill>
                  <a:schemeClr val="bg2"/>
                </a:solidFill>
                <a:latin typeface="Courier New" pitchFamily="49" charset="0"/>
              </a:rPr>
              <a:t>  statement2;</a:t>
            </a:r>
          </a:p>
          <a:p>
            <a:pPr>
              <a:lnSpc>
                <a:spcPct val="80000"/>
              </a:lnSpc>
              <a:buFont typeface="Monotype Sorts" pitchFamily="2" charset="2"/>
              <a:buNone/>
            </a:pPr>
            <a:r>
              <a:rPr lang="en-US" sz="2000">
                <a:solidFill>
                  <a:schemeClr val="bg2"/>
                </a:solidFill>
                <a:latin typeface="Courier New" pitchFamily="49" charset="0"/>
              </a:rPr>
              <a:t>  statement3;</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r>
              <a:rPr lang="en-US" sz="2000">
                <a:solidFill>
                  <a:schemeClr val="bg2"/>
                </a:solidFill>
                <a:latin typeface="Courier New" pitchFamily="49" charset="0"/>
              </a:rPr>
              <a:t>catch(Exception1 ex) { </a:t>
            </a:r>
          </a:p>
          <a:p>
            <a:pPr>
              <a:lnSpc>
                <a:spcPct val="80000"/>
              </a:lnSpc>
              <a:buFont typeface="Monotype Sorts" pitchFamily="2" charset="2"/>
              <a:buNone/>
            </a:pPr>
            <a:r>
              <a:rPr lang="en-US" sz="2000">
                <a:solidFill>
                  <a:schemeClr val="bg2"/>
                </a:solidFill>
                <a:latin typeface="Courier New" pitchFamily="49" charset="0"/>
              </a:rPr>
              <a:t>  handling ex; </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r>
              <a:rPr lang="en-US" sz="2000">
                <a:solidFill>
                  <a:schemeClr val="bg2"/>
                </a:solidFill>
                <a:latin typeface="Courier New" pitchFamily="49" charset="0"/>
              </a:rPr>
              <a:t>finally { </a:t>
            </a:r>
          </a:p>
          <a:p>
            <a:pPr>
              <a:lnSpc>
                <a:spcPct val="80000"/>
              </a:lnSpc>
              <a:buFont typeface="Monotype Sorts" pitchFamily="2" charset="2"/>
              <a:buNone/>
            </a:pPr>
            <a:r>
              <a:rPr lang="en-US" sz="2000">
                <a:solidFill>
                  <a:schemeClr val="bg2"/>
                </a:solidFill>
                <a:latin typeface="Courier New" pitchFamily="49" charset="0"/>
              </a:rPr>
              <a:t>  finalStatements; </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endParaRPr lang="en-US" sz="2000">
              <a:solidFill>
                <a:schemeClr val="bg2"/>
              </a:solidFill>
              <a:latin typeface="Courier New" pitchFamily="49" charset="0"/>
            </a:endParaRPr>
          </a:p>
          <a:p>
            <a:pPr>
              <a:lnSpc>
                <a:spcPct val="80000"/>
              </a:lnSpc>
              <a:buFont typeface="Monotype Sorts" pitchFamily="2" charset="2"/>
              <a:buNone/>
            </a:pPr>
            <a:r>
              <a:rPr lang="en-US" sz="2000">
                <a:solidFill>
                  <a:schemeClr val="bg2"/>
                </a:solidFill>
                <a:latin typeface="Courier New" pitchFamily="49" charset="0"/>
              </a:rPr>
              <a:t>Next statement;</a:t>
            </a:r>
          </a:p>
        </p:txBody>
      </p:sp>
      <p:sp>
        <p:nvSpPr>
          <p:cNvPr id="300037" name="Rectangle 5"/>
          <p:cNvSpPr>
            <a:spLocks noChangeArrowheads="1"/>
          </p:cNvSpPr>
          <p:nvPr/>
        </p:nvSpPr>
        <p:spPr bwMode="auto">
          <a:xfrm>
            <a:off x="685800" y="4191000"/>
            <a:ext cx="2819400" cy="3810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00038" name="AutoShape 6"/>
          <p:cNvSpPr>
            <a:spLocks noChangeArrowheads="1"/>
          </p:cNvSpPr>
          <p:nvPr/>
        </p:nvSpPr>
        <p:spPr bwMode="auto">
          <a:xfrm>
            <a:off x="5715000" y="1371600"/>
            <a:ext cx="3200400" cy="1143000"/>
          </a:xfrm>
          <a:prstGeom prst="wedgeRoundRectCallout">
            <a:avLst>
              <a:gd name="adj1" fmla="val -124801"/>
              <a:gd name="adj2" fmla="val 208750"/>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a:t>The final block is always executed.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0038"/>
                                        </p:tgtEl>
                                        <p:attrNameLst>
                                          <p:attrName>style.visibility</p:attrName>
                                        </p:attrNameLst>
                                      </p:cBhvr>
                                      <p:to>
                                        <p:strVal val="visible"/>
                                      </p:to>
                                    </p:set>
                                    <p:anim calcmode="lin" valueType="num">
                                      <p:cBhvr additive="base">
                                        <p:cTn id="7" dur="500" fill="hold"/>
                                        <p:tgtEl>
                                          <p:spTgt spid="300038"/>
                                        </p:tgtEl>
                                        <p:attrNameLst>
                                          <p:attrName>ppt_x</p:attrName>
                                        </p:attrNameLst>
                                      </p:cBhvr>
                                      <p:tavLst>
                                        <p:tav tm="0">
                                          <p:val>
                                            <p:strVal val="0-#ppt_w/2"/>
                                          </p:val>
                                        </p:tav>
                                        <p:tav tm="100000">
                                          <p:val>
                                            <p:strVal val="#ppt_x"/>
                                          </p:val>
                                        </p:tav>
                                      </p:tavLst>
                                    </p:anim>
                                    <p:anim calcmode="lin" valueType="num">
                                      <p:cBhvr additive="base">
                                        <p:cTn id="8" dur="500" fill="hold"/>
                                        <p:tgtEl>
                                          <p:spTgt spid="3000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0A47D5D3-1E18-430F-B998-C4014F275E8A}" type="slidenum">
              <a:rPr lang="en-US"/>
              <a:pPr/>
              <a:t>84</a:t>
            </a:fld>
            <a:endParaRPr lang="en-US"/>
          </a:p>
        </p:txBody>
      </p:sp>
      <p:sp>
        <p:nvSpPr>
          <p:cNvPr id="301058"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301059" name="Rectangle 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
        <p:nvSpPr>
          <p:cNvPr id="301060" name="Rectangle 4"/>
          <p:cNvSpPr>
            <a:spLocks noGrp="1" noChangeArrowheads="1"/>
          </p:cNvSpPr>
          <p:nvPr>
            <p:ph type="body" idx="1"/>
          </p:nvPr>
        </p:nvSpPr>
        <p:spPr>
          <a:xfrm>
            <a:off x="304800" y="1447800"/>
            <a:ext cx="4648200" cy="4495800"/>
          </a:xfrm>
          <a:solidFill>
            <a:schemeClr val="tx1"/>
          </a:solidFill>
          <a:ln/>
        </p:spPr>
        <p:txBody>
          <a:bodyPr/>
          <a:lstStyle/>
          <a:p>
            <a:pPr>
              <a:lnSpc>
                <a:spcPct val="80000"/>
              </a:lnSpc>
              <a:buFont typeface="Monotype Sorts" pitchFamily="2" charset="2"/>
              <a:buNone/>
            </a:pPr>
            <a:r>
              <a:rPr lang="en-US" sz="2000">
                <a:solidFill>
                  <a:schemeClr val="bg2"/>
                </a:solidFill>
                <a:latin typeface="Courier New" pitchFamily="49" charset="0"/>
              </a:rPr>
              <a:t>try {  </a:t>
            </a:r>
          </a:p>
          <a:p>
            <a:pPr>
              <a:lnSpc>
                <a:spcPct val="80000"/>
              </a:lnSpc>
              <a:buFont typeface="Monotype Sorts" pitchFamily="2" charset="2"/>
              <a:buNone/>
            </a:pPr>
            <a:r>
              <a:rPr lang="en-US" sz="2000">
                <a:solidFill>
                  <a:schemeClr val="bg2"/>
                </a:solidFill>
                <a:latin typeface="Courier New" pitchFamily="49" charset="0"/>
              </a:rPr>
              <a:t>  statement1;</a:t>
            </a:r>
          </a:p>
          <a:p>
            <a:pPr>
              <a:lnSpc>
                <a:spcPct val="80000"/>
              </a:lnSpc>
              <a:buFont typeface="Monotype Sorts" pitchFamily="2" charset="2"/>
              <a:buNone/>
            </a:pPr>
            <a:r>
              <a:rPr lang="en-US" sz="2000">
                <a:solidFill>
                  <a:schemeClr val="bg2"/>
                </a:solidFill>
                <a:latin typeface="Courier New" pitchFamily="49" charset="0"/>
              </a:rPr>
              <a:t>  statement2;</a:t>
            </a:r>
          </a:p>
          <a:p>
            <a:pPr>
              <a:lnSpc>
                <a:spcPct val="80000"/>
              </a:lnSpc>
              <a:buFont typeface="Monotype Sorts" pitchFamily="2" charset="2"/>
              <a:buNone/>
            </a:pPr>
            <a:r>
              <a:rPr lang="en-US" sz="2000">
                <a:solidFill>
                  <a:schemeClr val="bg2"/>
                </a:solidFill>
                <a:latin typeface="Courier New" pitchFamily="49" charset="0"/>
              </a:rPr>
              <a:t>  statement3;</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r>
              <a:rPr lang="en-US" sz="2000">
                <a:solidFill>
                  <a:schemeClr val="bg2"/>
                </a:solidFill>
                <a:latin typeface="Courier New" pitchFamily="49" charset="0"/>
              </a:rPr>
              <a:t>catch(Exception1 ex) { </a:t>
            </a:r>
          </a:p>
          <a:p>
            <a:pPr>
              <a:lnSpc>
                <a:spcPct val="80000"/>
              </a:lnSpc>
              <a:buFont typeface="Monotype Sorts" pitchFamily="2" charset="2"/>
              <a:buNone/>
            </a:pPr>
            <a:r>
              <a:rPr lang="en-US" sz="2000">
                <a:solidFill>
                  <a:schemeClr val="bg2"/>
                </a:solidFill>
                <a:latin typeface="Courier New" pitchFamily="49" charset="0"/>
              </a:rPr>
              <a:t>  handling ex; </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r>
              <a:rPr lang="en-US" sz="2000">
                <a:solidFill>
                  <a:schemeClr val="bg2"/>
                </a:solidFill>
                <a:latin typeface="Courier New" pitchFamily="49" charset="0"/>
              </a:rPr>
              <a:t>finally { </a:t>
            </a:r>
          </a:p>
          <a:p>
            <a:pPr>
              <a:lnSpc>
                <a:spcPct val="80000"/>
              </a:lnSpc>
              <a:buFont typeface="Monotype Sorts" pitchFamily="2" charset="2"/>
              <a:buNone/>
            </a:pPr>
            <a:r>
              <a:rPr lang="en-US" sz="2000">
                <a:solidFill>
                  <a:schemeClr val="bg2"/>
                </a:solidFill>
                <a:latin typeface="Courier New" pitchFamily="49" charset="0"/>
              </a:rPr>
              <a:t>  finalStatements; </a:t>
            </a:r>
          </a:p>
          <a:p>
            <a:pPr>
              <a:lnSpc>
                <a:spcPct val="80000"/>
              </a:lnSpc>
              <a:buFont typeface="Monotype Sorts" pitchFamily="2" charset="2"/>
              <a:buNone/>
            </a:pPr>
            <a:r>
              <a:rPr lang="en-US" sz="2000">
                <a:solidFill>
                  <a:schemeClr val="bg2"/>
                </a:solidFill>
                <a:latin typeface="Courier New" pitchFamily="49" charset="0"/>
              </a:rPr>
              <a:t>}</a:t>
            </a:r>
          </a:p>
          <a:p>
            <a:pPr>
              <a:lnSpc>
                <a:spcPct val="80000"/>
              </a:lnSpc>
              <a:buFont typeface="Monotype Sorts" pitchFamily="2" charset="2"/>
              <a:buNone/>
            </a:pPr>
            <a:endParaRPr lang="en-US" sz="2000">
              <a:solidFill>
                <a:schemeClr val="bg2"/>
              </a:solidFill>
              <a:latin typeface="Courier New" pitchFamily="49" charset="0"/>
            </a:endParaRPr>
          </a:p>
          <a:p>
            <a:pPr>
              <a:lnSpc>
                <a:spcPct val="80000"/>
              </a:lnSpc>
              <a:buFont typeface="Monotype Sorts" pitchFamily="2" charset="2"/>
              <a:buNone/>
            </a:pPr>
            <a:r>
              <a:rPr lang="en-US" sz="2000">
                <a:solidFill>
                  <a:schemeClr val="bg2"/>
                </a:solidFill>
                <a:latin typeface="Courier New" pitchFamily="49" charset="0"/>
              </a:rPr>
              <a:t>Next statement;</a:t>
            </a:r>
          </a:p>
        </p:txBody>
      </p:sp>
      <p:sp>
        <p:nvSpPr>
          <p:cNvPr id="301061" name="Rectangle 5"/>
          <p:cNvSpPr>
            <a:spLocks noChangeArrowheads="1"/>
          </p:cNvSpPr>
          <p:nvPr/>
        </p:nvSpPr>
        <p:spPr bwMode="auto">
          <a:xfrm>
            <a:off x="381000" y="5029200"/>
            <a:ext cx="2819400" cy="3810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01062" name="AutoShape 6"/>
          <p:cNvSpPr>
            <a:spLocks noChangeArrowheads="1"/>
          </p:cNvSpPr>
          <p:nvPr/>
        </p:nvSpPr>
        <p:spPr bwMode="auto">
          <a:xfrm>
            <a:off x="5715000" y="1371600"/>
            <a:ext cx="3200400" cy="1143000"/>
          </a:xfrm>
          <a:prstGeom prst="wedgeRoundRectCallout">
            <a:avLst>
              <a:gd name="adj1" fmla="val -133333"/>
              <a:gd name="adj2" fmla="val 282778"/>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a:t>The next statement in the method is now executed.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1062"/>
                                        </p:tgtEl>
                                        <p:attrNameLst>
                                          <p:attrName>style.visibility</p:attrName>
                                        </p:attrNameLst>
                                      </p:cBhvr>
                                      <p:to>
                                        <p:strVal val="visible"/>
                                      </p:to>
                                    </p:set>
                                    <p:anim calcmode="lin" valueType="num">
                                      <p:cBhvr additive="base">
                                        <p:cTn id="7" dur="500" fill="hold"/>
                                        <p:tgtEl>
                                          <p:spTgt spid="301062"/>
                                        </p:tgtEl>
                                        <p:attrNameLst>
                                          <p:attrName>ppt_x</p:attrName>
                                        </p:attrNameLst>
                                      </p:cBhvr>
                                      <p:tavLst>
                                        <p:tav tm="0">
                                          <p:val>
                                            <p:strVal val="0-#ppt_w/2"/>
                                          </p:val>
                                        </p:tav>
                                        <p:tav tm="100000">
                                          <p:val>
                                            <p:strVal val="#ppt_x"/>
                                          </p:val>
                                        </p:tav>
                                      </p:tavLst>
                                    </p:anim>
                                    <p:anim calcmode="lin" valueType="num">
                                      <p:cBhvr additive="base">
                                        <p:cTn id="8" dur="500" fill="hold"/>
                                        <p:tgtEl>
                                          <p:spTgt spid="3010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D4EEE79E-104B-4AA3-8572-7589CAD763A2}" type="slidenum">
              <a:rPr lang="en-US"/>
              <a:pPr/>
              <a:t>85</a:t>
            </a:fld>
            <a:endParaRPr lang="en-US"/>
          </a:p>
        </p:txBody>
      </p:sp>
      <p:sp>
        <p:nvSpPr>
          <p:cNvPr id="302082"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302083" name="Rectangle 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
        <p:nvSpPr>
          <p:cNvPr id="302084" name="Rectangle 4"/>
          <p:cNvSpPr>
            <a:spLocks noGrp="1" noChangeArrowheads="1"/>
          </p:cNvSpPr>
          <p:nvPr>
            <p:ph type="body" idx="1"/>
          </p:nvPr>
        </p:nvSpPr>
        <p:spPr>
          <a:xfrm>
            <a:off x="304800" y="1143000"/>
            <a:ext cx="4648200" cy="5105400"/>
          </a:xfrm>
          <a:solidFill>
            <a:schemeClr val="tx1"/>
          </a:solidFill>
          <a:ln/>
        </p:spPr>
        <p:txBody>
          <a:bodyPr/>
          <a:lstStyle/>
          <a:p>
            <a:pPr>
              <a:lnSpc>
                <a:spcPct val="80000"/>
              </a:lnSpc>
              <a:buFont typeface="Monotype Sorts" pitchFamily="2" charset="2"/>
              <a:buNone/>
            </a:pPr>
            <a:r>
              <a:rPr lang="en-US" sz="1800">
                <a:solidFill>
                  <a:schemeClr val="bg2"/>
                </a:solidFill>
                <a:latin typeface="Courier New" pitchFamily="49" charset="0"/>
              </a:rPr>
              <a:t>try {  </a:t>
            </a:r>
          </a:p>
          <a:p>
            <a:pPr>
              <a:lnSpc>
                <a:spcPct val="80000"/>
              </a:lnSpc>
              <a:buFont typeface="Monotype Sorts" pitchFamily="2" charset="2"/>
              <a:buNone/>
            </a:pPr>
            <a:r>
              <a:rPr lang="en-US" sz="1800">
                <a:solidFill>
                  <a:schemeClr val="bg2"/>
                </a:solidFill>
                <a:latin typeface="Courier New" pitchFamily="49" charset="0"/>
              </a:rPr>
              <a:t>  statement1;</a:t>
            </a:r>
          </a:p>
          <a:p>
            <a:pPr>
              <a:lnSpc>
                <a:spcPct val="80000"/>
              </a:lnSpc>
              <a:buFont typeface="Monotype Sorts" pitchFamily="2" charset="2"/>
              <a:buNone/>
            </a:pPr>
            <a:r>
              <a:rPr lang="en-US" sz="1800">
                <a:solidFill>
                  <a:schemeClr val="bg2"/>
                </a:solidFill>
                <a:latin typeface="Courier New" pitchFamily="49" charset="0"/>
              </a:rPr>
              <a:t>  statement2;</a:t>
            </a:r>
          </a:p>
          <a:p>
            <a:pPr>
              <a:lnSpc>
                <a:spcPct val="80000"/>
              </a:lnSpc>
              <a:buFont typeface="Monotype Sorts" pitchFamily="2" charset="2"/>
              <a:buNone/>
            </a:pPr>
            <a:r>
              <a:rPr lang="en-US" sz="1800">
                <a:solidFill>
                  <a:schemeClr val="bg2"/>
                </a:solidFill>
                <a:latin typeface="Courier New" pitchFamily="49" charset="0"/>
              </a:rPr>
              <a:t>  statement3;</a:t>
            </a:r>
          </a:p>
          <a:p>
            <a:pPr>
              <a:lnSpc>
                <a:spcPct val="80000"/>
              </a:lnSpc>
              <a:buFont typeface="Monotype Sorts" pitchFamily="2" charset="2"/>
              <a:buNone/>
            </a:pPr>
            <a:r>
              <a:rPr lang="en-US" sz="1800">
                <a:solidFill>
                  <a:schemeClr val="bg2"/>
                </a:solidFill>
                <a:latin typeface="Courier New" pitchFamily="49" charset="0"/>
              </a:rPr>
              <a:t>}</a:t>
            </a:r>
          </a:p>
          <a:p>
            <a:pPr>
              <a:lnSpc>
                <a:spcPct val="80000"/>
              </a:lnSpc>
              <a:buFont typeface="Monotype Sorts" pitchFamily="2" charset="2"/>
              <a:buNone/>
            </a:pPr>
            <a:r>
              <a:rPr lang="en-US" sz="1800">
                <a:solidFill>
                  <a:schemeClr val="bg2"/>
                </a:solidFill>
                <a:latin typeface="Courier New" pitchFamily="49" charset="0"/>
              </a:rPr>
              <a:t>catch(Exception1 ex) { </a:t>
            </a:r>
          </a:p>
          <a:p>
            <a:pPr>
              <a:lnSpc>
                <a:spcPct val="80000"/>
              </a:lnSpc>
              <a:buFont typeface="Monotype Sorts" pitchFamily="2" charset="2"/>
              <a:buNone/>
            </a:pPr>
            <a:r>
              <a:rPr lang="en-US" sz="1800">
                <a:solidFill>
                  <a:schemeClr val="bg2"/>
                </a:solidFill>
                <a:latin typeface="Courier New" pitchFamily="49" charset="0"/>
              </a:rPr>
              <a:t>  handling ex; </a:t>
            </a:r>
          </a:p>
          <a:p>
            <a:pPr>
              <a:lnSpc>
                <a:spcPct val="80000"/>
              </a:lnSpc>
              <a:buFont typeface="Monotype Sorts" pitchFamily="2" charset="2"/>
              <a:buNone/>
            </a:pPr>
            <a:r>
              <a:rPr lang="en-US" sz="1800">
                <a:solidFill>
                  <a:schemeClr val="bg2"/>
                </a:solidFill>
                <a:latin typeface="Courier New" pitchFamily="49" charset="0"/>
              </a:rPr>
              <a:t>}</a:t>
            </a:r>
          </a:p>
          <a:p>
            <a:pPr>
              <a:lnSpc>
                <a:spcPct val="80000"/>
              </a:lnSpc>
              <a:buFont typeface="Monotype Sorts" pitchFamily="2" charset="2"/>
              <a:buNone/>
            </a:pPr>
            <a:r>
              <a:rPr lang="en-US" sz="1800">
                <a:solidFill>
                  <a:schemeClr val="bg2"/>
                </a:solidFill>
                <a:latin typeface="Courier New" pitchFamily="49" charset="0"/>
              </a:rPr>
              <a:t>catch(Exception2 ex) { </a:t>
            </a:r>
          </a:p>
          <a:p>
            <a:pPr>
              <a:lnSpc>
                <a:spcPct val="80000"/>
              </a:lnSpc>
              <a:buFont typeface="Monotype Sorts" pitchFamily="2" charset="2"/>
              <a:buNone/>
            </a:pPr>
            <a:r>
              <a:rPr lang="en-US" sz="1800">
                <a:solidFill>
                  <a:schemeClr val="bg2"/>
                </a:solidFill>
                <a:latin typeface="Courier New" pitchFamily="49" charset="0"/>
              </a:rPr>
              <a:t>  handling ex; </a:t>
            </a:r>
          </a:p>
          <a:p>
            <a:pPr>
              <a:lnSpc>
                <a:spcPct val="80000"/>
              </a:lnSpc>
              <a:buFont typeface="Monotype Sorts" pitchFamily="2" charset="2"/>
              <a:buNone/>
            </a:pPr>
            <a:r>
              <a:rPr lang="en-US" sz="1800">
                <a:solidFill>
                  <a:schemeClr val="bg2"/>
                </a:solidFill>
                <a:latin typeface="Courier New" pitchFamily="49" charset="0"/>
              </a:rPr>
              <a:t>  throw ex;</a:t>
            </a:r>
          </a:p>
          <a:p>
            <a:pPr>
              <a:lnSpc>
                <a:spcPct val="80000"/>
              </a:lnSpc>
              <a:buFont typeface="Monotype Sorts" pitchFamily="2" charset="2"/>
              <a:buNone/>
            </a:pPr>
            <a:r>
              <a:rPr lang="en-US" sz="1800">
                <a:solidFill>
                  <a:schemeClr val="bg2"/>
                </a:solidFill>
                <a:latin typeface="Courier New" pitchFamily="49" charset="0"/>
              </a:rPr>
              <a:t>}</a:t>
            </a:r>
          </a:p>
          <a:p>
            <a:pPr>
              <a:lnSpc>
                <a:spcPct val="80000"/>
              </a:lnSpc>
              <a:buFont typeface="Monotype Sorts" pitchFamily="2" charset="2"/>
              <a:buNone/>
            </a:pPr>
            <a:r>
              <a:rPr lang="en-US" sz="1800">
                <a:solidFill>
                  <a:schemeClr val="bg2"/>
                </a:solidFill>
                <a:latin typeface="Courier New" pitchFamily="49" charset="0"/>
              </a:rPr>
              <a:t>finally { </a:t>
            </a:r>
          </a:p>
          <a:p>
            <a:pPr>
              <a:lnSpc>
                <a:spcPct val="80000"/>
              </a:lnSpc>
              <a:buFont typeface="Monotype Sorts" pitchFamily="2" charset="2"/>
              <a:buNone/>
            </a:pPr>
            <a:r>
              <a:rPr lang="en-US" sz="1800">
                <a:solidFill>
                  <a:schemeClr val="bg2"/>
                </a:solidFill>
                <a:latin typeface="Courier New" pitchFamily="49" charset="0"/>
              </a:rPr>
              <a:t>  finalStatements; </a:t>
            </a:r>
          </a:p>
          <a:p>
            <a:pPr>
              <a:lnSpc>
                <a:spcPct val="80000"/>
              </a:lnSpc>
              <a:buFont typeface="Monotype Sorts" pitchFamily="2" charset="2"/>
              <a:buNone/>
            </a:pPr>
            <a:r>
              <a:rPr lang="en-US" sz="1800">
                <a:solidFill>
                  <a:schemeClr val="bg2"/>
                </a:solidFill>
                <a:latin typeface="Courier New" pitchFamily="49" charset="0"/>
              </a:rPr>
              <a:t>}</a:t>
            </a:r>
          </a:p>
          <a:p>
            <a:pPr>
              <a:lnSpc>
                <a:spcPct val="80000"/>
              </a:lnSpc>
              <a:buFont typeface="Monotype Sorts" pitchFamily="2" charset="2"/>
              <a:buNone/>
            </a:pPr>
            <a:endParaRPr lang="en-US" sz="1800">
              <a:solidFill>
                <a:schemeClr val="bg2"/>
              </a:solidFill>
              <a:latin typeface="Courier New" pitchFamily="49" charset="0"/>
            </a:endParaRPr>
          </a:p>
          <a:p>
            <a:pPr>
              <a:lnSpc>
                <a:spcPct val="80000"/>
              </a:lnSpc>
              <a:buFont typeface="Monotype Sorts" pitchFamily="2" charset="2"/>
              <a:buNone/>
            </a:pPr>
            <a:r>
              <a:rPr lang="en-US" sz="1800">
                <a:solidFill>
                  <a:schemeClr val="bg2"/>
                </a:solidFill>
                <a:latin typeface="Courier New" pitchFamily="49" charset="0"/>
              </a:rPr>
              <a:t>Next statement;</a:t>
            </a:r>
          </a:p>
        </p:txBody>
      </p:sp>
      <p:sp>
        <p:nvSpPr>
          <p:cNvPr id="302085" name="Rectangle 5"/>
          <p:cNvSpPr>
            <a:spLocks noChangeArrowheads="1"/>
          </p:cNvSpPr>
          <p:nvPr/>
        </p:nvSpPr>
        <p:spPr bwMode="auto">
          <a:xfrm>
            <a:off x="381000" y="1676400"/>
            <a:ext cx="2819400" cy="3048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302086" name="AutoShape 6"/>
          <p:cNvSpPr>
            <a:spLocks noChangeArrowheads="1"/>
          </p:cNvSpPr>
          <p:nvPr/>
        </p:nvSpPr>
        <p:spPr bwMode="auto">
          <a:xfrm>
            <a:off x="5715000" y="1371600"/>
            <a:ext cx="3200400" cy="1143000"/>
          </a:xfrm>
          <a:prstGeom prst="wedgeRoundRectCallout">
            <a:avLst>
              <a:gd name="adj1" fmla="val -142162"/>
              <a:gd name="adj2" fmla="val -4861"/>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a:t>statement2 throws an exception of type Exception2.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2086"/>
                                        </p:tgtEl>
                                        <p:attrNameLst>
                                          <p:attrName>style.visibility</p:attrName>
                                        </p:attrNameLst>
                                      </p:cBhvr>
                                      <p:to>
                                        <p:strVal val="visible"/>
                                      </p:to>
                                    </p:set>
                                    <p:anim calcmode="lin" valueType="num">
                                      <p:cBhvr additive="base">
                                        <p:cTn id="7" dur="500" fill="hold"/>
                                        <p:tgtEl>
                                          <p:spTgt spid="302086"/>
                                        </p:tgtEl>
                                        <p:attrNameLst>
                                          <p:attrName>ppt_x</p:attrName>
                                        </p:attrNameLst>
                                      </p:cBhvr>
                                      <p:tavLst>
                                        <p:tav tm="0">
                                          <p:val>
                                            <p:strVal val="0-#ppt_w/2"/>
                                          </p:val>
                                        </p:tav>
                                        <p:tav tm="100000">
                                          <p:val>
                                            <p:strVal val="#ppt_x"/>
                                          </p:val>
                                        </p:tav>
                                      </p:tavLst>
                                    </p:anim>
                                    <p:anim calcmode="lin" valueType="num">
                                      <p:cBhvr additive="base">
                                        <p:cTn id="8" dur="500" fill="hold"/>
                                        <p:tgtEl>
                                          <p:spTgt spid="3020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454F0418-5B97-478B-88A7-1F1D09DA95EB}" type="slidenum">
              <a:rPr lang="en-US"/>
              <a:pPr/>
              <a:t>86</a:t>
            </a:fld>
            <a:endParaRPr lang="en-US"/>
          </a:p>
        </p:txBody>
      </p:sp>
      <p:sp>
        <p:nvSpPr>
          <p:cNvPr id="303106"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303107" name="Rectangle 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
        <p:nvSpPr>
          <p:cNvPr id="303108" name="Rectangle 4"/>
          <p:cNvSpPr>
            <a:spLocks noGrp="1" noChangeArrowheads="1"/>
          </p:cNvSpPr>
          <p:nvPr>
            <p:ph type="body" idx="1"/>
          </p:nvPr>
        </p:nvSpPr>
        <p:spPr>
          <a:xfrm>
            <a:off x="304800" y="1143000"/>
            <a:ext cx="4648200" cy="5105400"/>
          </a:xfrm>
          <a:solidFill>
            <a:schemeClr val="tx1"/>
          </a:solidFill>
          <a:ln/>
        </p:spPr>
        <p:txBody>
          <a:bodyPr/>
          <a:lstStyle/>
          <a:p>
            <a:pPr>
              <a:lnSpc>
                <a:spcPct val="80000"/>
              </a:lnSpc>
              <a:buFont typeface="Monotype Sorts" pitchFamily="2" charset="2"/>
              <a:buNone/>
            </a:pPr>
            <a:r>
              <a:rPr lang="en-US" sz="1800">
                <a:solidFill>
                  <a:schemeClr val="bg2"/>
                </a:solidFill>
                <a:latin typeface="Courier New" pitchFamily="49" charset="0"/>
              </a:rPr>
              <a:t>try {  </a:t>
            </a:r>
          </a:p>
          <a:p>
            <a:pPr>
              <a:lnSpc>
                <a:spcPct val="80000"/>
              </a:lnSpc>
              <a:buFont typeface="Monotype Sorts" pitchFamily="2" charset="2"/>
              <a:buNone/>
            </a:pPr>
            <a:r>
              <a:rPr lang="en-US" sz="1800">
                <a:solidFill>
                  <a:schemeClr val="bg2"/>
                </a:solidFill>
                <a:latin typeface="Courier New" pitchFamily="49" charset="0"/>
              </a:rPr>
              <a:t>  statement1;</a:t>
            </a:r>
          </a:p>
          <a:p>
            <a:pPr>
              <a:lnSpc>
                <a:spcPct val="80000"/>
              </a:lnSpc>
              <a:buFont typeface="Monotype Sorts" pitchFamily="2" charset="2"/>
              <a:buNone/>
            </a:pPr>
            <a:r>
              <a:rPr lang="en-US" sz="1800">
                <a:solidFill>
                  <a:schemeClr val="bg2"/>
                </a:solidFill>
                <a:latin typeface="Courier New" pitchFamily="49" charset="0"/>
              </a:rPr>
              <a:t>  statement2;</a:t>
            </a:r>
          </a:p>
          <a:p>
            <a:pPr>
              <a:lnSpc>
                <a:spcPct val="80000"/>
              </a:lnSpc>
              <a:buFont typeface="Monotype Sorts" pitchFamily="2" charset="2"/>
              <a:buNone/>
            </a:pPr>
            <a:r>
              <a:rPr lang="en-US" sz="1800">
                <a:solidFill>
                  <a:schemeClr val="bg2"/>
                </a:solidFill>
                <a:latin typeface="Courier New" pitchFamily="49" charset="0"/>
              </a:rPr>
              <a:t>  statement3;</a:t>
            </a:r>
          </a:p>
          <a:p>
            <a:pPr>
              <a:lnSpc>
                <a:spcPct val="80000"/>
              </a:lnSpc>
              <a:buFont typeface="Monotype Sorts" pitchFamily="2" charset="2"/>
              <a:buNone/>
            </a:pPr>
            <a:r>
              <a:rPr lang="en-US" sz="1800">
                <a:solidFill>
                  <a:schemeClr val="bg2"/>
                </a:solidFill>
                <a:latin typeface="Courier New" pitchFamily="49" charset="0"/>
              </a:rPr>
              <a:t>}</a:t>
            </a:r>
          </a:p>
          <a:p>
            <a:pPr>
              <a:lnSpc>
                <a:spcPct val="80000"/>
              </a:lnSpc>
              <a:buFont typeface="Monotype Sorts" pitchFamily="2" charset="2"/>
              <a:buNone/>
            </a:pPr>
            <a:r>
              <a:rPr lang="en-US" sz="1800">
                <a:solidFill>
                  <a:schemeClr val="bg2"/>
                </a:solidFill>
                <a:latin typeface="Courier New" pitchFamily="49" charset="0"/>
              </a:rPr>
              <a:t>catch(Exception1 ex) { </a:t>
            </a:r>
          </a:p>
          <a:p>
            <a:pPr>
              <a:lnSpc>
                <a:spcPct val="80000"/>
              </a:lnSpc>
              <a:buFont typeface="Monotype Sorts" pitchFamily="2" charset="2"/>
              <a:buNone/>
            </a:pPr>
            <a:r>
              <a:rPr lang="en-US" sz="1800">
                <a:solidFill>
                  <a:schemeClr val="bg2"/>
                </a:solidFill>
                <a:latin typeface="Courier New" pitchFamily="49" charset="0"/>
              </a:rPr>
              <a:t>  handling ex; </a:t>
            </a:r>
          </a:p>
          <a:p>
            <a:pPr>
              <a:lnSpc>
                <a:spcPct val="80000"/>
              </a:lnSpc>
              <a:buFont typeface="Monotype Sorts" pitchFamily="2" charset="2"/>
              <a:buNone/>
            </a:pPr>
            <a:r>
              <a:rPr lang="en-US" sz="1800">
                <a:solidFill>
                  <a:schemeClr val="bg2"/>
                </a:solidFill>
                <a:latin typeface="Courier New" pitchFamily="49" charset="0"/>
              </a:rPr>
              <a:t>}</a:t>
            </a:r>
          </a:p>
          <a:p>
            <a:pPr>
              <a:lnSpc>
                <a:spcPct val="80000"/>
              </a:lnSpc>
              <a:buFont typeface="Monotype Sorts" pitchFamily="2" charset="2"/>
              <a:buNone/>
            </a:pPr>
            <a:r>
              <a:rPr lang="en-US" sz="1800">
                <a:solidFill>
                  <a:schemeClr val="bg2"/>
                </a:solidFill>
                <a:latin typeface="Courier New" pitchFamily="49" charset="0"/>
              </a:rPr>
              <a:t>catch(Exception2 ex) { </a:t>
            </a:r>
          </a:p>
          <a:p>
            <a:pPr>
              <a:lnSpc>
                <a:spcPct val="80000"/>
              </a:lnSpc>
              <a:buFont typeface="Monotype Sorts" pitchFamily="2" charset="2"/>
              <a:buNone/>
            </a:pPr>
            <a:r>
              <a:rPr lang="en-US" sz="1800">
                <a:solidFill>
                  <a:schemeClr val="bg2"/>
                </a:solidFill>
                <a:latin typeface="Courier New" pitchFamily="49" charset="0"/>
              </a:rPr>
              <a:t>  handling ex; </a:t>
            </a:r>
          </a:p>
          <a:p>
            <a:pPr>
              <a:lnSpc>
                <a:spcPct val="80000"/>
              </a:lnSpc>
              <a:buFont typeface="Monotype Sorts" pitchFamily="2" charset="2"/>
              <a:buNone/>
            </a:pPr>
            <a:r>
              <a:rPr lang="en-US" sz="1800">
                <a:solidFill>
                  <a:schemeClr val="bg2"/>
                </a:solidFill>
                <a:latin typeface="Courier New" pitchFamily="49" charset="0"/>
              </a:rPr>
              <a:t>  throw ex;</a:t>
            </a:r>
          </a:p>
          <a:p>
            <a:pPr>
              <a:lnSpc>
                <a:spcPct val="80000"/>
              </a:lnSpc>
              <a:buFont typeface="Monotype Sorts" pitchFamily="2" charset="2"/>
              <a:buNone/>
            </a:pPr>
            <a:r>
              <a:rPr lang="en-US" sz="1800">
                <a:solidFill>
                  <a:schemeClr val="bg2"/>
                </a:solidFill>
                <a:latin typeface="Courier New" pitchFamily="49" charset="0"/>
              </a:rPr>
              <a:t>}</a:t>
            </a:r>
          </a:p>
          <a:p>
            <a:pPr>
              <a:lnSpc>
                <a:spcPct val="80000"/>
              </a:lnSpc>
              <a:buFont typeface="Monotype Sorts" pitchFamily="2" charset="2"/>
              <a:buNone/>
            </a:pPr>
            <a:r>
              <a:rPr lang="en-US" sz="1800">
                <a:solidFill>
                  <a:schemeClr val="bg2"/>
                </a:solidFill>
                <a:latin typeface="Courier New" pitchFamily="49" charset="0"/>
              </a:rPr>
              <a:t>finally { </a:t>
            </a:r>
          </a:p>
          <a:p>
            <a:pPr>
              <a:lnSpc>
                <a:spcPct val="80000"/>
              </a:lnSpc>
              <a:buFont typeface="Monotype Sorts" pitchFamily="2" charset="2"/>
              <a:buNone/>
            </a:pPr>
            <a:r>
              <a:rPr lang="en-US" sz="1800">
                <a:solidFill>
                  <a:schemeClr val="bg2"/>
                </a:solidFill>
                <a:latin typeface="Courier New" pitchFamily="49" charset="0"/>
              </a:rPr>
              <a:t>  finalStatements; </a:t>
            </a:r>
          </a:p>
          <a:p>
            <a:pPr>
              <a:lnSpc>
                <a:spcPct val="80000"/>
              </a:lnSpc>
              <a:buFont typeface="Monotype Sorts" pitchFamily="2" charset="2"/>
              <a:buNone/>
            </a:pPr>
            <a:r>
              <a:rPr lang="en-US" sz="1800">
                <a:solidFill>
                  <a:schemeClr val="bg2"/>
                </a:solidFill>
                <a:latin typeface="Courier New" pitchFamily="49" charset="0"/>
              </a:rPr>
              <a:t>}</a:t>
            </a:r>
          </a:p>
          <a:p>
            <a:pPr>
              <a:lnSpc>
                <a:spcPct val="80000"/>
              </a:lnSpc>
              <a:buFont typeface="Monotype Sorts" pitchFamily="2" charset="2"/>
              <a:buNone/>
            </a:pPr>
            <a:endParaRPr lang="en-US" sz="1800">
              <a:solidFill>
                <a:schemeClr val="bg2"/>
              </a:solidFill>
              <a:latin typeface="Courier New" pitchFamily="49" charset="0"/>
            </a:endParaRPr>
          </a:p>
          <a:p>
            <a:pPr>
              <a:lnSpc>
                <a:spcPct val="80000"/>
              </a:lnSpc>
              <a:buFont typeface="Monotype Sorts" pitchFamily="2" charset="2"/>
              <a:buNone/>
            </a:pPr>
            <a:r>
              <a:rPr lang="en-US" sz="1800">
                <a:solidFill>
                  <a:schemeClr val="bg2"/>
                </a:solidFill>
                <a:latin typeface="Courier New" pitchFamily="49" charset="0"/>
              </a:rPr>
              <a:t>Next statement;</a:t>
            </a:r>
          </a:p>
        </p:txBody>
      </p:sp>
      <p:sp>
        <p:nvSpPr>
          <p:cNvPr id="303110" name="AutoShape 6"/>
          <p:cNvSpPr>
            <a:spLocks noChangeArrowheads="1"/>
          </p:cNvSpPr>
          <p:nvPr/>
        </p:nvSpPr>
        <p:spPr bwMode="auto">
          <a:xfrm>
            <a:off x="5715000" y="1371600"/>
            <a:ext cx="3200400" cy="609600"/>
          </a:xfrm>
          <a:prstGeom prst="wedgeRoundRectCallout">
            <a:avLst>
              <a:gd name="adj1" fmla="val -136407"/>
              <a:gd name="adj2" fmla="val 337759"/>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a:t>Handling exception</a:t>
            </a:r>
          </a:p>
        </p:txBody>
      </p:sp>
      <p:sp>
        <p:nvSpPr>
          <p:cNvPr id="303111" name="Rectangle 7"/>
          <p:cNvSpPr>
            <a:spLocks noChangeArrowheads="1"/>
          </p:cNvSpPr>
          <p:nvPr/>
        </p:nvSpPr>
        <p:spPr bwMode="auto">
          <a:xfrm>
            <a:off x="381000" y="3581400"/>
            <a:ext cx="2819400" cy="3048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3110"/>
                                        </p:tgtEl>
                                        <p:attrNameLst>
                                          <p:attrName>style.visibility</p:attrName>
                                        </p:attrNameLst>
                                      </p:cBhvr>
                                      <p:to>
                                        <p:strVal val="visible"/>
                                      </p:to>
                                    </p:set>
                                    <p:anim calcmode="lin" valueType="num">
                                      <p:cBhvr additive="base">
                                        <p:cTn id="7" dur="500" fill="hold"/>
                                        <p:tgtEl>
                                          <p:spTgt spid="303110"/>
                                        </p:tgtEl>
                                        <p:attrNameLst>
                                          <p:attrName>ppt_x</p:attrName>
                                        </p:attrNameLst>
                                      </p:cBhvr>
                                      <p:tavLst>
                                        <p:tav tm="0">
                                          <p:val>
                                            <p:strVal val="0-#ppt_w/2"/>
                                          </p:val>
                                        </p:tav>
                                        <p:tav tm="100000">
                                          <p:val>
                                            <p:strVal val="#ppt_x"/>
                                          </p:val>
                                        </p:tav>
                                      </p:tavLst>
                                    </p:anim>
                                    <p:anim calcmode="lin" valueType="num">
                                      <p:cBhvr additive="base">
                                        <p:cTn id="8" dur="500" fill="hold"/>
                                        <p:tgtEl>
                                          <p:spTgt spid="303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10"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31968521-F43E-4F86-97E6-3B621C5D92C7}" type="slidenum">
              <a:rPr lang="en-US"/>
              <a:pPr/>
              <a:t>87</a:t>
            </a:fld>
            <a:endParaRPr lang="en-US"/>
          </a:p>
        </p:txBody>
      </p:sp>
      <p:sp>
        <p:nvSpPr>
          <p:cNvPr id="305154"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305155" name="Rectangle 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
        <p:nvSpPr>
          <p:cNvPr id="305156" name="Rectangle 4"/>
          <p:cNvSpPr>
            <a:spLocks noGrp="1" noChangeArrowheads="1"/>
          </p:cNvSpPr>
          <p:nvPr>
            <p:ph type="body" idx="1"/>
          </p:nvPr>
        </p:nvSpPr>
        <p:spPr>
          <a:xfrm>
            <a:off x="304800" y="1143000"/>
            <a:ext cx="4648200" cy="5105400"/>
          </a:xfrm>
          <a:solidFill>
            <a:schemeClr val="tx1"/>
          </a:solidFill>
          <a:ln/>
        </p:spPr>
        <p:txBody>
          <a:bodyPr/>
          <a:lstStyle/>
          <a:p>
            <a:pPr>
              <a:lnSpc>
                <a:spcPct val="80000"/>
              </a:lnSpc>
              <a:buFont typeface="Monotype Sorts" pitchFamily="2" charset="2"/>
              <a:buNone/>
            </a:pPr>
            <a:r>
              <a:rPr lang="en-US" sz="1800">
                <a:solidFill>
                  <a:schemeClr val="bg2"/>
                </a:solidFill>
                <a:latin typeface="Courier New" pitchFamily="49" charset="0"/>
              </a:rPr>
              <a:t>try {  </a:t>
            </a:r>
          </a:p>
          <a:p>
            <a:pPr>
              <a:lnSpc>
                <a:spcPct val="80000"/>
              </a:lnSpc>
              <a:buFont typeface="Monotype Sorts" pitchFamily="2" charset="2"/>
              <a:buNone/>
            </a:pPr>
            <a:r>
              <a:rPr lang="en-US" sz="1800">
                <a:solidFill>
                  <a:schemeClr val="bg2"/>
                </a:solidFill>
                <a:latin typeface="Courier New" pitchFamily="49" charset="0"/>
              </a:rPr>
              <a:t>  statement1;</a:t>
            </a:r>
          </a:p>
          <a:p>
            <a:pPr>
              <a:lnSpc>
                <a:spcPct val="80000"/>
              </a:lnSpc>
              <a:buFont typeface="Monotype Sorts" pitchFamily="2" charset="2"/>
              <a:buNone/>
            </a:pPr>
            <a:r>
              <a:rPr lang="en-US" sz="1800">
                <a:solidFill>
                  <a:schemeClr val="bg2"/>
                </a:solidFill>
                <a:latin typeface="Courier New" pitchFamily="49" charset="0"/>
              </a:rPr>
              <a:t>  statement2;</a:t>
            </a:r>
          </a:p>
          <a:p>
            <a:pPr>
              <a:lnSpc>
                <a:spcPct val="80000"/>
              </a:lnSpc>
              <a:buFont typeface="Monotype Sorts" pitchFamily="2" charset="2"/>
              <a:buNone/>
            </a:pPr>
            <a:r>
              <a:rPr lang="en-US" sz="1800">
                <a:solidFill>
                  <a:schemeClr val="bg2"/>
                </a:solidFill>
                <a:latin typeface="Courier New" pitchFamily="49" charset="0"/>
              </a:rPr>
              <a:t>  statement3;</a:t>
            </a:r>
          </a:p>
          <a:p>
            <a:pPr>
              <a:lnSpc>
                <a:spcPct val="80000"/>
              </a:lnSpc>
              <a:buFont typeface="Monotype Sorts" pitchFamily="2" charset="2"/>
              <a:buNone/>
            </a:pPr>
            <a:r>
              <a:rPr lang="en-US" sz="1800">
                <a:solidFill>
                  <a:schemeClr val="bg2"/>
                </a:solidFill>
                <a:latin typeface="Courier New" pitchFamily="49" charset="0"/>
              </a:rPr>
              <a:t>}</a:t>
            </a:r>
          </a:p>
          <a:p>
            <a:pPr>
              <a:lnSpc>
                <a:spcPct val="80000"/>
              </a:lnSpc>
              <a:buFont typeface="Monotype Sorts" pitchFamily="2" charset="2"/>
              <a:buNone/>
            </a:pPr>
            <a:r>
              <a:rPr lang="en-US" sz="1800">
                <a:solidFill>
                  <a:schemeClr val="bg2"/>
                </a:solidFill>
                <a:latin typeface="Courier New" pitchFamily="49" charset="0"/>
              </a:rPr>
              <a:t>catch(Exception1 ex) { </a:t>
            </a:r>
          </a:p>
          <a:p>
            <a:pPr>
              <a:lnSpc>
                <a:spcPct val="80000"/>
              </a:lnSpc>
              <a:buFont typeface="Monotype Sorts" pitchFamily="2" charset="2"/>
              <a:buNone/>
            </a:pPr>
            <a:r>
              <a:rPr lang="en-US" sz="1800">
                <a:solidFill>
                  <a:schemeClr val="bg2"/>
                </a:solidFill>
                <a:latin typeface="Courier New" pitchFamily="49" charset="0"/>
              </a:rPr>
              <a:t>  handling ex; </a:t>
            </a:r>
          </a:p>
          <a:p>
            <a:pPr>
              <a:lnSpc>
                <a:spcPct val="80000"/>
              </a:lnSpc>
              <a:buFont typeface="Monotype Sorts" pitchFamily="2" charset="2"/>
              <a:buNone/>
            </a:pPr>
            <a:r>
              <a:rPr lang="en-US" sz="1800">
                <a:solidFill>
                  <a:schemeClr val="bg2"/>
                </a:solidFill>
                <a:latin typeface="Courier New" pitchFamily="49" charset="0"/>
              </a:rPr>
              <a:t>}</a:t>
            </a:r>
          </a:p>
          <a:p>
            <a:pPr>
              <a:lnSpc>
                <a:spcPct val="80000"/>
              </a:lnSpc>
              <a:buFont typeface="Monotype Sorts" pitchFamily="2" charset="2"/>
              <a:buNone/>
            </a:pPr>
            <a:r>
              <a:rPr lang="en-US" sz="1800">
                <a:solidFill>
                  <a:schemeClr val="bg2"/>
                </a:solidFill>
                <a:latin typeface="Courier New" pitchFamily="49" charset="0"/>
              </a:rPr>
              <a:t>catch(Exception2 ex) { </a:t>
            </a:r>
          </a:p>
          <a:p>
            <a:pPr>
              <a:lnSpc>
                <a:spcPct val="80000"/>
              </a:lnSpc>
              <a:buFont typeface="Monotype Sorts" pitchFamily="2" charset="2"/>
              <a:buNone/>
            </a:pPr>
            <a:r>
              <a:rPr lang="en-US" sz="1800">
                <a:solidFill>
                  <a:schemeClr val="bg2"/>
                </a:solidFill>
                <a:latin typeface="Courier New" pitchFamily="49" charset="0"/>
              </a:rPr>
              <a:t>  handling ex; </a:t>
            </a:r>
          </a:p>
          <a:p>
            <a:pPr>
              <a:lnSpc>
                <a:spcPct val="80000"/>
              </a:lnSpc>
              <a:buFont typeface="Monotype Sorts" pitchFamily="2" charset="2"/>
              <a:buNone/>
            </a:pPr>
            <a:r>
              <a:rPr lang="en-US" sz="1800">
                <a:solidFill>
                  <a:schemeClr val="bg2"/>
                </a:solidFill>
                <a:latin typeface="Courier New" pitchFamily="49" charset="0"/>
              </a:rPr>
              <a:t>  throw ex;</a:t>
            </a:r>
          </a:p>
          <a:p>
            <a:pPr>
              <a:lnSpc>
                <a:spcPct val="80000"/>
              </a:lnSpc>
              <a:buFont typeface="Monotype Sorts" pitchFamily="2" charset="2"/>
              <a:buNone/>
            </a:pPr>
            <a:r>
              <a:rPr lang="en-US" sz="1800">
                <a:solidFill>
                  <a:schemeClr val="bg2"/>
                </a:solidFill>
                <a:latin typeface="Courier New" pitchFamily="49" charset="0"/>
              </a:rPr>
              <a:t>}</a:t>
            </a:r>
          </a:p>
          <a:p>
            <a:pPr>
              <a:lnSpc>
                <a:spcPct val="80000"/>
              </a:lnSpc>
              <a:buFont typeface="Monotype Sorts" pitchFamily="2" charset="2"/>
              <a:buNone/>
            </a:pPr>
            <a:r>
              <a:rPr lang="en-US" sz="1800">
                <a:solidFill>
                  <a:schemeClr val="bg2"/>
                </a:solidFill>
                <a:latin typeface="Courier New" pitchFamily="49" charset="0"/>
              </a:rPr>
              <a:t>finally { </a:t>
            </a:r>
          </a:p>
          <a:p>
            <a:pPr>
              <a:lnSpc>
                <a:spcPct val="80000"/>
              </a:lnSpc>
              <a:buFont typeface="Monotype Sorts" pitchFamily="2" charset="2"/>
              <a:buNone/>
            </a:pPr>
            <a:r>
              <a:rPr lang="en-US" sz="1800">
                <a:solidFill>
                  <a:schemeClr val="bg2"/>
                </a:solidFill>
                <a:latin typeface="Courier New" pitchFamily="49" charset="0"/>
              </a:rPr>
              <a:t>  finalStatements; </a:t>
            </a:r>
          </a:p>
          <a:p>
            <a:pPr>
              <a:lnSpc>
                <a:spcPct val="80000"/>
              </a:lnSpc>
              <a:buFont typeface="Monotype Sorts" pitchFamily="2" charset="2"/>
              <a:buNone/>
            </a:pPr>
            <a:r>
              <a:rPr lang="en-US" sz="1800">
                <a:solidFill>
                  <a:schemeClr val="bg2"/>
                </a:solidFill>
                <a:latin typeface="Courier New" pitchFamily="49" charset="0"/>
              </a:rPr>
              <a:t>}</a:t>
            </a:r>
          </a:p>
          <a:p>
            <a:pPr>
              <a:lnSpc>
                <a:spcPct val="80000"/>
              </a:lnSpc>
              <a:buFont typeface="Monotype Sorts" pitchFamily="2" charset="2"/>
              <a:buNone/>
            </a:pPr>
            <a:endParaRPr lang="en-US" sz="1800">
              <a:solidFill>
                <a:schemeClr val="bg2"/>
              </a:solidFill>
              <a:latin typeface="Courier New" pitchFamily="49" charset="0"/>
            </a:endParaRPr>
          </a:p>
          <a:p>
            <a:pPr>
              <a:lnSpc>
                <a:spcPct val="80000"/>
              </a:lnSpc>
              <a:buFont typeface="Monotype Sorts" pitchFamily="2" charset="2"/>
              <a:buNone/>
            </a:pPr>
            <a:r>
              <a:rPr lang="en-US" sz="1800">
                <a:solidFill>
                  <a:schemeClr val="bg2"/>
                </a:solidFill>
                <a:latin typeface="Courier New" pitchFamily="49" charset="0"/>
              </a:rPr>
              <a:t>Next statement;</a:t>
            </a:r>
          </a:p>
        </p:txBody>
      </p:sp>
      <p:sp>
        <p:nvSpPr>
          <p:cNvPr id="305157" name="AutoShape 5"/>
          <p:cNvSpPr>
            <a:spLocks noChangeArrowheads="1"/>
          </p:cNvSpPr>
          <p:nvPr/>
        </p:nvSpPr>
        <p:spPr bwMode="auto">
          <a:xfrm>
            <a:off x="5715000" y="1371600"/>
            <a:ext cx="3200400" cy="609600"/>
          </a:xfrm>
          <a:prstGeom prst="wedgeRoundRectCallout">
            <a:avLst>
              <a:gd name="adj1" fmla="val -133681"/>
              <a:gd name="adj2" fmla="val 518231"/>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a:t>Execute the final block</a:t>
            </a:r>
          </a:p>
        </p:txBody>
      </p:sp>
      <p:sp>
        <p:nvSpPr>
          <p:cNvPr id="305158" name="Rectangle 6"/>
          <p:cNvSpPr>
            <a:spLocks noChangeArrowheads="1"/>
          </p:cNvSpPr>
          <p:nvPr/>
        </p:nvSpPr>
        <p:spPr bwMode="auto">
          <a:xfrm>
            <a:off x="381000" y="4724400"/>
            <a:ext cx="2819400" cy="3048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5157"/>
                                        </p:tgtEl>
                                        <p:attrNameLst>
                                          <p:attrName>style.visibility</p:attrName>
                                        </p:attrNameLst>
                                      </p:cBhvr>
                                      <p:to>
                                        <p:strVal val="visible"/>
                                      </p:to>
                                    </p:set>
                                    <p:anim calcmode="lin" valueType="num">
                                      <p:cBhvr additive="base">
                                        <p:cTn id="7" dur="500" fill="hold"/>
                                        <p:tgtEl>
                                          <p:spTgt spid="305157"/>
                                        </p:tgtEl>
                                        <p:attrNameLst>
                                          <p:attrName>ppt_x</p:attrName>
                                        </p:attrNameLst>
                                      </p:cBhvr>
                                      <p:tavLst>
                                        <p:tav tm="0">
                                          <p:val>
                                            <p:strVal val="0-#ppt_w/2"/>
                                          </p:val>
                                        </p:tav>
                                        <p:tav tm="100000">
                                          <p:val>
                                            <p:strVal val="#ppt_x"/>
                                          </p:val>
                                        </p:tav>
                                      </p:tavLst>
                                    </p:anim>
                                    <p:anim calcmode="lin" valueType="num">
                                      <p:cBhvr additive="base">
                                        <p:cTn id="8" dur="500" fill="hold"/>
                                        <p:tgtEl>
                                          <p:spTgt spid="3051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7"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E4AB7C0B-D3AC-4493-8CD8-2A22CDD7F38A}" type="slidenum">
              <a:rPr lang="en-US"/>
              <a:pPr/>
              <a:t>88</a:t>
            </a:fld>
            <a:endParaRPr lang="en-US"/>
          </a:p>
        </p:txBody>
      </p:sp>
      <p:sp>
        <p:nvSpPr>
          <p:cNvPr id="304130"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304131" name="Rectangle 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a:effectLst/>
        </p:spPr>
        <p:txBody>
          <a:bodyPr wrap="none" anchor="ctr"/>
          <a:lstStyle/>
          <a:p>
            <a:pPr algn="ctr"/>
            <a:r>
              <a:rPr lang="en-US" sz="1800">
                <a:solidFill>
                  <a:schemeClr val="bg2"/>
                </a:solidFill>
                <a:latin typeface="Forte" pitchFamily="66" charset="0"/>
              </a:rPr>
              <a:t>animation</a:t>
            </a:r>
          </a:p>
        </p:txBody>
      </p:sp>
      <p:sp>
        <p:nvSpPr>
          <p:cNvPr id="304132" name="Rectangle 4"/>
          <p:cNvSpPr>
            <a:spLocks noGrp="1" noChangeArrowheads="1"/>
          </p:cNvSpPr>
          <p:nvPr>
            <p:ph type="body" idx="1"/>
          </p:nvPr>
        </p:nvSpPr>
        <p:spPr>
          <a:xfrm>
            <a:off x="304800" y="1143000"/>
            <a:ext cx="4648200" cy="5105400"/>
          </a:xfrm>
          <a:solidFill>
            <a:schemeClr val="tx1"/>
          </a:solidFill>
          <a:ln/>
        </p:spPr>
        <p:txBody>
          <a:bodyPr/>
          <a:lstStyle/>
          <a:p>
            <a:pPr>
              <a:lnSpc>
                <a:spcPct val="80000"/>
              </a:lnSpc>
              <a:buFont typeface="Monotype Sorts" pitchFamily="2" charset="2"/>
              <a:buNone/>
            </a:pPr>
            <a:r>
              <a:rPr lang="en-US" sz="1800">
                <a:solidFill>
                  <a:schemeClr val="bg2"/>
                </a:solidFill>
                <a:latin typeface="Courier New" pitchFamily="49" charset="0"/>
              </a:rPr>
              <a:t>try {  </a:t>
            </a:r>
          </a:p>
          <a:p>
            <a:pPr>
              <a:lnSpc>
                <a:spcPct val="80000"/>
              </a:lnSpc>
              <a:buFont typeface="Monotype Sorts" pitchFamily="2" charset="2"/>
              <a:buNone/>
            </a:pPr>
            <a:r>
              <a:rPr lang="en-US" sz="1800">
                <a:solidFill>
                  <a:schemeClr val="bg2"/>
                </a:solidFill>
                <a:latin typeface="Courier New" pitchFamily="49" charset="0"/>
              </a:rPr>
              <a:t>  statement1;</a:t>
            </a:r>
          </a:p>
          <a:p>
            <a:pPr>
              <a:lnSpc>
                <a:spcPct val="80000"/>
              </a:lnSpc>
              <a:buFont typeface="Monotype Sorts" pitchFamily="2" charset="2"/>
              <a:buNone/>
            </a:pPr>
            <a:r>
              <a:rPr lang="en-US" sz="1800">
                <a:solidFill>
                  <a:schemeClr val="bg2"/>
                </a:solidFill>
                <a:latin typeface="Courier New" pitchFamily="49" charset="0"/>
              </a:rPr>
              <a:t>  statement2;</a:t>
            </a:r>
          </a:p>
          <a:p>
            <a:pPr>
              <a:lnSpc>
                <a:spcPct val="80000"/>
              </a:lnSpc>
              <a:buFont typeface="Monotype Sorts" pitchFamily="2" charset="2"/>
              <a:buNone/>
            </a:pPr>
            <a:r>
              <a:rPr lang="en-US" sz="1800">
                <a:solidFill>
                  <a:schemeClr val="bg2"/>
                </a:solidFill>
                <a:latin typeface="Courier New" pitchFamily="49" charset="0"/>
              </a:rPr>
              <a:t>  statement3;</a:t>
            </a:r>
          </a:p>
          <a:p>
            <a:pPr>
              <a:lnSpc>
                <a:spcPct val="80000"/>
              </a:lnSpc>
              <a:buFont typeface="Monotype Sorts" pitchFamily="2" charset="2"/>
              <a:buNone/>
            </a:pPr>
            <a:r>
              <a:rPr lang="en-US" sz="1800">
                <a:solidFill>
                  <a:schemeClr val="bg2"/>
                </a:solidFill>
                <a:latin typeface="Courier New" pitchFamily="49" charset="0"/>
              </a:rPr>
              <a:t>}</a:t>
            </a:r>
          </a:p>
          <a:p>
            <a:pPr>
              <a:lnSpc>
                <a:spcPct val="80000"/>
              </a:lnSpc>
              <a:buFont typeface="Monotype Sorts" pitchFamily="2" charset="2"/>
              <a:buNone/>
            </a:pPr>
            <a:r>
              <a:rPr lang="en-US" sz="1800">
                <a:solidFill>
                  <a:schemeClr val="bg2"/>
                </a:solidFill>
                <a:latin typeface="Courier New" pitchFamily="49" charset="0"/>
              </a:rPr>
              <a:t>catch(Exception1 ex) { </a:t>
            </a:r>
          </a:p>
          <a:p>
            <a:pPr>
              <a:lnSpc>
                <a:spcPct val="80000"/>
              </a:lnSpc>
              <a:buFont typeface="Monotype Sorts" pitchFamily="2" charset="2"/>
              <a:buNone/>
            </a:pPr>
            <a:r>
              <a:rPr lang="en-US" sz="1800">
                <a:solidFill>
                  <a:schemeClr val="bg2"/>
                </a:solidFill>
                <a:latin typeface="Courier New" pitchFamily="49" charset="0"/>
              </a:rPr>
              <a:t>  handling ex; </a:t>
            </a:r>
          </a:p>
          <a:p>
            <a:pPr>
              <a:lnSpc>
                <a:spcPct val="80000"/>
              </a:lnSpc>
              <a:buFont typeface="Monotype Sorts" pitchFamily="2" charset="2"/>
              <a:buNone/>
            </a:pPr>
            <a:r>
              <a:rPr lang="en-US" sz="1800">
                <a:solidFill>
                  <a:schemeClr val="bg2"/>
                </a:solidFill>
                <a:latin typeface="Courier New" pitchFamily="49" charset="0"/>
              </a:rPr>
              <a:t>}</a:t>
            </a:r>
          </a:p>
          <a:p>
            <a:pPr>
              <a:lnSpc>
                <a:spcPct val="80000"/>
              </a:lnSpc>
              <a:buFont typeface="Monotype Sorts" pitchFamily="2" charset="2"/>
              <a:buNone/>
            </a:pPr>
            <a:r>
              <a:rPr lang="en-US" sz="1800">
                <a:solidFill>
                  <a:schemeClr val="bg2"/>
                </a:solidFill>
                <a:latin typeface="Courier New" pitchFamily="49" charset="0"/>
              </a:rPr>
              <a:t>catch(Exception2 ex) { </a:t>
            </a:r>
          </a:p>
          <a:p>
            <a:pPr>
              <a:lnSpc>
                <a:spcPct val="80000"/>
              </a:lnSpc>
              <a:buFont typeface="Monotype Sorts" pitchFamily="2" charset="2"/>
              <a:buNone/>
            </a:pPr>
            <a:r>
              <a:rPr lang="en-US" sz="1800">
                <a:solidFill>
                  <a:schemeClr val="bg2"/>
                </a:solidFill>
                <a:latin typeface="Courier New" pitchFamily="49" charset="0"/>
              </a:rPr>
              <a:t>  handling ex; </a:t>
            </a:r>
          </a:p>
          <a:p>
            <a:pPr>
              <a:lnSpc>
                <a:spcPct val="80000"/>
              </a:lnSpc>
              <a:buFont typeface="Monotype Sorts" pitchFamily="2" charset="2"/>
              <a:buNone/>
            </a:pPr>
            <a:r>
              <a:rPr lang="en-US" sz="1800">
                <a:solidFill>
                  <a:schemeClr val="bg2"/>
                </a:solidFill>
                <a:latin typeface="Courier New" pitchFamily="49" charset="0"/>
              </a:rPr>
              <a:t>  throw ex;</a:t>
            </a:r>
          </a:p>
          <a:p>
            <a:pPr>
              <a:lnSpc>
                <a:spcPct val="80000"/>
              </a:lnSpc>
              <a:buFont typeface="Monotype Sorts" pitchFamily="2" charset="2"/>
              <a:buNone/>
            </a:pPr>
            <a:r>
              <a:rPr lang="en-US" sz="1800">
                <a:solidFill>
                  <a:schemeClr val="bg2"/>
                </a:solidFill>
                <a:latin typeface="Courier New" pitchFamily="49" charset="0"/>
              </a:rPr>
              <a:t>}</a:t>
            </a:r>
          </a:p>
          <a:p>
            <a:pPr>
              <a:lnSpc>
                <a:spcPct val="80000"/>
              </a:lnSpc>
              <a:buFont typeface="Monotype Sorts" pitchFamily="2" charset="2"/>
              <a:buNone/>
            </a:pPr>
            <a:r>
              <a:rPr lang="en-US" sz="1800">
                <a:solidFill>
                  <a:schemeClr val="bg2"/>
                </a:solidFill>
                <a:latin typeface="Courier New" pitchFamily="49" charset="0"/>
              </a:rPr>
              <a:t>finally { </a:t>
            </a:r>
          </a:p>
          <a:p>
            <a:pPr>
              <a:lnSpc>
                <a:spcPct val="80000"/>
              </a:lnSpc>
              <a:buFont typeface="Monotype Sorts" pitchFamily="2" charset="2"/>
              <a:buNone/>
            </a:pPr>
            <a:r>
              <a:rPr lang="en-US" sz="1800">
                <a:solidFill>
                  <a:schemeClr val="bg2"/>
                </a:solidFill>
                <a:latin typeface="Courier New" pitchFamily="49" charset="0"/>
              </a:rPr>
              <a:t>  finalStatements; </a:t>
            </a:r>
          </a:p>
          <a:p>
            <a:pPr>
              <a:lnSpc>
                <a:spcPct val="80000"/>
              </a:lnSpc>
              <a:buFont typeface="Monotype Sorts" pitchFamily="2" charset="2"/>
              <a:buNone/>
            </a:pPr>
            <a:r>
              <a:rPr lang="en-US" sz="1800">
                <a:solidFill>
                  <a:schemeClr val="bg2"/>
                </a:solidFill>
                <a:latin typeface="Courier New" pitchFamily="49" charset="0"/>
              </a:rPr>
              <a:t>}</a:t>
            </a:r>
          </a:p>
          <a:p>
            <a:pPr>
              <a:lnSpc>
                <a:spcPct val="80000"/>
              </a:lnSpc>
              <a:buFont typeface="Monotype Sorts" pitchFamily="2" charset="2"/>
              <a:buNone/>
            </a:pPr>
            <a:endParaRPr lang="en-US" sz="1800">
              <a:solidFill>
                <a:schemeClr val="bg2"/>
              </a:solidFill>
              <a:latin typeface="Courier New" pitchFamily="49" charset="0"/>
            </a:endParaRPr>
          </a:p>
          <a:p>
            <a:pPr>
              <a:lnSpc>
                <a:spcPct val="80000"/>
              </a:lnSpc>
              <a:buFont typeface="Monotype Sorts" pitchFamily="2" charset="2"/>
              <a:buNone/>
            </a:pPr>
            <a:r>
              <a:rPr lang="en-US" sz="1800">
                <a:solidFill>
                  <a:schemeClr val="bg2"/>
                </a:solidFill>
                <a:latin typeface="Courier New" pitchFamily="49" charset="0"/>
              </a:rPr>
              <a:t>Next statement;</a:t>
            </a:r>
          </a:p>
        </p:txBody>
      </p:sp>
      <p:sp>
        <p:nvSpPr>
          <p:cNvPr id="304133" name="AutoShape 5"/>
          <p:cNvSpPr>
            <a:spLocks noChangeArrowheads="1"/>
          </p:cNvSpPr>
          <p:nvPr/>
        </p:nvSpPr>
        <p:spPr bwMode="auto">
          <a:xfrm>
            <a:off x="5715000" y="1371600"/>
            <a:ext cx="3276600" cy="1143000"/>
          </a:xfrm>
          <a:prstGeom prst="wedgeRoundRectCallout">
            <a:avLst>
              <a:gd name="adj1" fmla="val -134398"/>
              <a:gd name="adj2" fmla="val 186528"/>
              <a:gd name="adj3" fmla="val 16667"/>
            </a:avLst>
          </a:prstGeom>
          <a:solidFill>
            <a:schemeClr val="accent1"/>
          </a:solidFill>
          <a:ln w="12700">
            <a:solidFill>
              <a:schemeClr val="tx1"/>
            </a:solidFill>
            <a:miter lim="800000"/>
            <a:headEnd type="none" w="sm" len="sm"/>
            <a:tailEnd type="none" w="sm" len="sm"/>
          </a:ln>
          <a:effectLst/>
        </p:spPr>
        <p:txBody>
          <a:bodyPr/>
          <a:lstStyle/>
          <a:p>
            <a:pPr>
              <a:lnSpc>
                <a:spcPct val="80000"/>
              </a:lnSpc>
              <a:spcBef>
                <a:spcPct val="20000"/>
              </a:spcBef>
              <a:buClr>
                <a:schemeClr val="tx2"/>
              </a:buClr>
              <a:buSzPct val="75000"/>
              <a:buFont typeface="Monotype Sorts" pitchFamily="2" charset="2"/>
              <a:buNone/>
            </a:pPr>
            <a:r>
              <a:rPr lang="en-US"/>
              <a:t>Rethrow the exception and control is transferred to the caller</a:t>
            </a:r>
          </a:p>
        </p:txBody>
      </p:sp>
      <p:sp>
        <p:nvSpPr>
          <p:cNvPr id="304134" name="Rectangle 6"/>
          <p:cNvSpPr>
            <a:spLocks noChangeArrowheads="1"/>
          </p:cNvSpPr>
          <p:nvPr/>
        </p:nvSpPr>
        <p:spPr bwMode="auto">
          <a:xfrm>
            <a:off x="381000" y="3886200"/>
            <a:ext cx="2819400" cy="3048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4133"/>
                                        </p:tgtEl>
                                        <p:attrNameLst>
                                          <p:attrName>style.visibility</p:attrName>
                                        </p:attrNameLst>
                                      </p:cBhvr>
                                      <p:to>
                                        <p:strVal val="visible"/>
                                      </p:to>
                                    </p:set>
                                    <p:anim calcmode="lin" valueType="num">
                                      <p:cBhvr additive="base">
                                        <p:cTn id="7" dur="500" fill="hold"/>
                                        <p:tgtEl>
                                          <p:spTgt spid="304133"/>
                                        </p:tgtEl>
                                        <p:attrNameLst>
                                          <p:attrName>ppt_x</p:attrName>
                                        </p:attrNameLst>
                                      </p:cBhvr>
                                      <p:tavLst>
                                        <p:tav tm="0">
                                          <p:val>
                                            <p:strVal val="0-#ppt_w/2"/>
                                          </p:val>
                                        </p:tav>
                                        <p:tav tm="100000">
                                          <p:val>
                                            <p:strVal val="#ppt_x"/>
                                          </p:val>
                                        </p:tav>
                                      </p:tavLst>
                                    </p:anim>
                                    <p:anim calcmode="lin" valueType="num">
                                      <p:cBhvr additive="base">
                                        <p:cTn id="8" dur="500" fill="hold"/>
                                        <p:tgtEl>
                                          <p:spTgt spid="3041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3"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9800" y="838200"/>
            <a:ext cx="4572000" cy="1295400"/>
          </a:xfrm>
          <a:prstGeom prst="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5400" dirty="0" smtClean="0"/>
              <a:t>Exception</a:t>
            </a:r>
            <a:endParaRPr lang="en-US" sz="5400" dirty="0"/>
          </a:p>
        </p:txBody>
      </p:sp>
      <p:sp>
        <p:nvSpPr>
          <p:cNvPr id="9" name="Rectangle 8"/>
          <p:cNvSpPr/>
          <p:nvPr/>
        </p:nvSpPr>
        <p:spPr>
          <a:xfrm>
            <a:off x="304800" y="3886200"/>
            <a:ext cx="3733800" cy="14478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4400" dirty="0" smtClean="0"/>
              <a:t>Unchecked Exception</a:t>
            </a:r>
            <a:endParaRPr lang="en-US" sz="4400" dirty="0"/>
          </a:p>
        </p:txBody>
      </p:sp>
      <p:sp>
        <p:nvSpPr>
          <p:cNvPr id="10" name="Rectangle 9"/>
          <p:cNvSpPr/>
          <p:nvPr/>
        </p:nvSpPr>
        <p:spPr>
          <a:xfrm>
            <a:off x="4953000" y="3886200"/>
            <a:ext cx="3886200" cy="14478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4000" dirty="0" smtClean="0"/>
              <a:t>Checked Exception</a:t>
            </a:r>
          </a:p>
          <a:p>
            <a:pPr algn="ctr"/>
            <a:endParaRPr lang="en-US" dirty="0"/>
          </a:p>
        </p:txBody>
      </p:sp>
      <p:cxnSp>
        <p:nvCxnSpPr>
          <p:cNvPr id="12" name="Straight Arrow Connector 11"/>
          <p:cNvCxnSpPr/>
          <p:nvPr/>
        </p:nvCxnSpPr>
        <p:spPr>
          <a:xfrm rot="5400000">
            <a:off x="1981200" y="2209800"/>
            <a:ext cx="1676400" cy="1524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a:xfrm>
            <a:off x="5029200" y="2133600"/>
            <a:ext cx="1981200" cy="1676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7173"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7174" name="Rectangle 4"/>
          <p:cNvSpPr>
            <a:spLocks noGrp="1" noChangeArrowheads="1"/>
          </p:cNvSpPr>
          <p:nvPr>
            <p:ph type="title"/>
          </p:nvPr>
        </p:nvSpPr>
        <p:spPr>
          <a:xfrm>
            <a:off x="1219200" y="152400"/>
            <a:ext cx="7696200" cy="914400"/>
          </a:xfrm>
          <a:noFill/>
        </p:spPr>
        <p:txBody>
          <a:bodyPr/>
          <a:lstStyle/>
          <a:p>
            <a:pPr>
              <a:lnSpc>
                <a:spcPct val="90000"/>
              </a:lnSpc>
            </a:pPr>
            <a:r>
              <a:rPr lang="en-US" smtClean="0"/>
              <a:t>Total Platform Independence</a:t>
            </a:r>
          </a:p>
        </p:txBody>
      </p:sp>
      <p:sp>
        <p:nvSpPr>
          <p:cNvPr id="7175" name="AutoShape 5"/>
          <p:cNvSpPr>
            <a:spLocks noChangeArrowheads="1"/>
          </p:cNvSpPr>
          <p:nvPr/>
        </p:nvSpPr>
        <p:spPr bwMode="auto">
          <a:xfrm>
            <a:off x="1530350" y="1225550"/>
            <a:ext cx="6540500" cy="1206500"/>
          </a:xfrm>
          <a:prstGeom prst="cube">
            <a:avLst>
              <a:gd name="adj" fmla="val 24977"/>
            </a:avLst>
          </a:prstGeom>
          <a:solidFill>
            <a:srgbClr val="00B7A5"/>
          </a:solidFill>
          <a:ln w="12700">
            <a:solidFill>
              <a:schemeClr val="tx1"/>
            </a:solidFill>
            <a:miter lim="800000"/>
            <a:headEnd/>
            <a:tailEnd/>
          </a:ln>
        </p:spPr>
        <p:txBody>
          <a:bodyPr wrap="none" anchor="ctr"/>
          <a:lstStyle/>
          <a:p>
            <a:endParaRPr lang="en-US"/>
          </a:p>
        </p:txBody>
      </p:sp>
      <p:sp>
        <p:nvSpPr>
          <p:cNvPr id="71686" name="Rectangle 6"/>
          <p:cNvSpPr>
            <a:spLocks noChangeArrowheads="1"/>
          </p:cNvSpPr>
          <p:nvPr/>
        </p:nvSpPr>
        <p:spPr bwMode="auto">
          <a:xfrm>
            <a:off x="2813050" y="1600200"/>
            <a:ext cx="4029075" cy="638175"/>
          </a:xfrm>
          <a:prstGeom prst="rect">
            <a:avLst/>
          </a:prstGeom>
          <a:noFill/>
          <a:ln w="12700">
            <a:noFill/>
            <a:miter lim="800000"/>
            <a:headEnd/>
            <a:tailEnd/>
          </a:ln>
          <a:effectLst/>
        </p:spPr>
        <p:txBody>
          <a:bodyPr wrap="none" lIns="90488" tIns="44450" rIns="90488" bIns="44450">
            <a:spAutoFit/>
          </a:bodyPr>
          <a:lstStyle/>
          <a:p>
            <a:pPr algn="ctr">
              <a:defRPr/>
            </a:pPr>
            <a:r>
              <a:rPr lang="en-US" sz="3600" b="1">
                <a:solidFill>
                  <a:schemeClr val="bg1"/>
                </a:solidFill>
                <a:effectLst>
                  <a:outerShdw blurRad="38100" dist="38100" dir="2700000" algn="tl">
                    <a:srgbClr val="000000"/>
                  </a:outerShdw>
                </a:effectLst>
              </a:rPr>
              <a:t>JAVA COMPILER</a:t>
            </a:r>
          </a:p>
        </p:txBody>
      </p:sp>
      <p:sp>
        <p:nvSpPr>
          <p:cNvPr id="71687" name="AutoShape 7"/>
          <p:cNvSpPr>
            <a:spLocks noChangeArrowheads="1"/>
          </p:cNvSpPr>
          <p:nvPr/>
        </p:nvSpPr>
        <p:spPr bwMode="auto">
          <a:xfrm>
            <a:off x="1447800" y="2438400"/>
            <a:ext cx="6553200" cy="1295400"/>
          </a:xfrm>
          <a:prstGeom prst="hexagon">
            <a:avLst>
              <a:gd name="adj" fmla="val 126353"/>
              <a:gd name="vf" fmla="val 115470"/>
            </a:avLst>
          </a:prstGeom>
          <a:solidFill>
            <a:srgbClr val="B50069"/>
          </a:solidFill>
          <a:ln w="12700">
            <a:noFill/>
            <a:miter lim="800000"/>
            <a:headEnd/>
            <a:tailEnd/>
          </a:ln>
          <a:effectLst>
            <a:outerShdw dist="107763" dir="2700000" algn="ctr" rotWithShape="0">
              <a:schemeClr val="tx2"/>
            </a:outerShdw>
          </a:effectLst>
        </p:spPr>
        <p:txBody>
          <a:bodyPr wrap="none" anchor="ctr"/>
          <a:lstStyle/>
          <a:p>
            <a:pPr>
              <a:defRPr/>
            </a:pPr>
            <a:endParaRPr lang="en-US"/>
          </a:p>
        </p:txBody>
      </p:sp>
      <p:sp>
        <p:nvSpPr>
          <p:cNvPr id="71688" name="Rectangle 8"/>
          <p:cNvSpPr>
            <a:spLocks noChangeArrowheads="1"/>
          </p:cNvSpPr>
          <p:nvPr/>
        </p:nvSpPr>
        <p:spPr bwMode="auto">
          <a:xfrm>
            <a:off x="2728913" y="2743200"/>
            <a:ext cx="4194175" cy="638175"/>
          </a:xfrm>
          <a:prstGeom prst="rect">
            <a:avLst/>
          </a:prstGeom>
          <a:noFill/>
          <a:ln w="12700">
            <a:noFill/>
            <a:miter lim="800000"/>
            <a:headEnd/>
            <a:tailEnd/>
          </a:ln>
          <a:effectLst/>
        </p:spPr>
        <p:txBody>
          <a:bodyPr wrap="none" lIns="90488" tIns="44450" rIns="90488" bIns="44450">
            <a:spAutoFit/>
          </a:bodyPr>
          <a:lstStyle/>
          <a:p>
            <a:pPr>
              <a:defRPr/>
            </a:pPr>
            <a:r>
              <a:rPr lang="en-US" sz="3600" b="1">
                <a:solidFill>
                  <a:srgbClr val="FAFD00"/>
                </a:solidFill>
                <a:effectLst>
                  <a:outerShdw blurRad="38100" dist="38100" dir="2700000" algn="tl">
                    <a:srgbClr val="000000"/>
                  </a:outerShdw>
                </a:effectLst>
              </a:rPr>
              <a:t>JAVA BYTE CODE</a:t>
            </a:r>
          </a:p>
        </p:txBody>
      </p:sp>
      <p:grpSp>
        <p:nvGrpSpPr>
          <p:cNvPr id="2" name="Group 155"/>
          <p:cNvGrpSpPr>
            <a:grpSpLocks/>
          </p:cNvGrpSpPr>
          <p:nvPr/>
        </p:nvGrpSpPr>
        <p:grpSpPr bwMode="auto">
          <a:xfrm>
            <a:off x="4800600" y="5029200"/>
            <a:ext cx="1773238" cy="1296988"/>
            <a:chOff x="3024" y="3168"/>
            <a:chExt cx="1117" cy="817"/>
          </a:xfrm>
        </p:grpSpPr>
        <p:sp>
          <p:nvSpPr>
            <p:cNvPr id="7343" name="Freeform 9"/>
            <p:cNvSpPr>
              <a:spLocks/>
            </p:cNvSpPr>
            <p:nvPr/>
          </p:nvSpPr>
          <p:spPr bwMode="auto">
            <a:xfrm>
              <a:off x="3024" y="3797"/>
              <a:ext cx="110" cy="61"/>
            </a:xfrm>
            <a:custGeom>
              <a:avLst/>
              <a:gdLst>
                <a:gd name="T0" fmla="*/ 107 w 110"/>
                <a:gd name="T1" fmla="*/ 0 h 61"/>
                <a:gd name="T2" fmla="*/ 83 w 110"/>
                <a:gd name="T3" fmla="*/ 0 h 61"/>
                <a:gd name="T4" fmla="*/ 69 w 110"/>
                <a:gd name="T5" fmla="*/ 1 h 61"/>
                <a:gd name="T6" fmla="*/ 55 w 110"/>
                <a:gd name="T7" fmla="*/ 3 h 61"/>
                <a:gd name="T8" fmla="*/ 38 w 110"/>
                <a:gd name="T9" fmla="*/ 6 h 61"/>
                <a:gd name="T10" fmla="*/ 25 w 110"/>
                <a:gd name="T11" fmla="*/ 9 h 61"/>
                <a:gd name="T12" fmla="*/ 17 w 110"/>
                <a:gd name="T13" fmla="*/ 12 h 61"/>
                <a:gd name="T14" fmla="*/ 11 w 110"/>
                <a:gd name="T15" fmla="*/ 15 h 61"/>
                <a:gd name="T16" fmla="*/ 6 w 110"/>
                <a:gd name="T17" fmla="*/ 19 h 61"/>
                <a:gd name="T18" fmla="*/ 2 w 110"/>
                <a:gd name="T19" fmla="*/ 23 h 61"/>
                <a:gd name="T20" fmla="*/ 0 w 110"/>
                <a:gd name="T21" fmla="*/ 27 h 61"/>
                <a:gd name="T22" fmla="*/ 1 w 110"/>
                <a:gd name="T23" fmla="*/ 32 h 61"/>
                <a:gd name="T24" fmla="*/ 4 w 110"/>
                <a:gd name="T25" fmla="*/ 36 h 61"/>
                <a:gd name="T26" fmla="*/ 8 w 110"/>
                <a:gd name="T27" fmla="*/ 38 h 61"/>
                <a:gd name="T28" fmla="*/ 15 w 110"/>
                <a:gd name="T29" fmla="*/ 39 h 61"/>
                <a:gd name="T30" fmla="*/ 24 w 110"/>
                <a:gd name="T31" fmla="*/ 39 h 61"/>
                <a:gd name="T32" fmla="*/ 34 w 110"/>
                <a:gd name="T33" fmla="*/ 38 h 61"/>
                <a:gd name="T34" fmla="*/ 46 w 110"/>
                <a:gd name="T35" fmla="*/ 38 h 61"/>
                <a:gd name="T36" fmla="*/ 58 w 110"/>
                <a:gd name="T37" fmla="*/ 38 h 61"/>
                <a:gd name="T38" fmla="*/ 67 w 110"/>
                <a:gd name="T39" fmla="*/ 39 h 61"/>
                <a:gd name="T40" fmla="*/ 75 w 110"/>
                <a:gd name="T41" fmla="*/ 41 h 61"/>
                <a:gd name="T42" fmla="*/ 84 w 110"/>
                <a:gd name="T43" fmla="*/ 45 h 61"/>
                <a:gd name="T44" fmla="*/ 109 w 110"/>
                <a:gd name="T45" fmla="*/ 60 h 61"/>
                <a:gd name="T46" fmla="*/ 108 w 110"/>
                <a:gd name="T47" fmla="*/ 60 h 61"/>
                <a:gd name="T48" fmla="*/ 109 w 110"/>
                <a:gd name="T49" fmla="*/ 59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
                <a:gd name="T76" fmla="*/ 0 h 61"/>
                <a:gd name="T77" fmla="*/ 110 w 110"/>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 h="61">
                  <a:moveTo>
                    <a:pt x="107" y="0"/>
                  </a:moveTo>
                  <a:lnTo>
                    <a:pt x="83" y="0"/>
                  </a:lnTo>
                  <a:lnTo>
                    <a:pt x="69" y="1"/>
                  </a:lnTo>
                  <a:lnTo>
                    <a:pt x="55" y="3"/>
                  </a:lnTo>
                  <a:lnTo>
                    <a:pt x="38" y="6"/>
                  </a:lnTo>
                  <a:lnTo>
                    <a:pt x="25" y="9"/>
                  </a:lnTo>
                  <a:lnTo>
                    <a:pt x="17" y="12"/>
                  </a:lnTo>
                  <a:lnTo>
                    <a:pt x="11" y="15"/>
                  </a:lnTo>
                  <a:lnTo>
                    <a:pt x="6" y="19"/>
                  </a:lnTo>
                  <a:lnTo>
                    <a:pt x="2" y="23"/>
                  </a:lnTo>
                  <a:lnTo>
                    <a:pt x="0" y="27"/>
                  </a:lnTo>
                  <a:lnTo>
                    <a:pt x="1" y="32"/>
                  </a:lnTo>
                  <a:lnTo>
                    <a:pt x="4" y="36"/>
                  </a:lnTo>
                  <a:lnTo>
                    <a:pt x="8" y="38"/>
                  </a:lnTo>
                  <a:lnTo>
                    <a:pt x="15" y="39"/>
                  </a:lnTo>
                  <a:lnTo>
                    <a:pt x="24" y="39"/>
                  </a:lnTo>
                  <a:lnTo>
                    <a:pt x="34" y="38"/>
                  </a:lnTo>
                  <a:lnTo>
                    <a:pt x="46" y="38"/>
                  </a:lnTo>
                  <a:lnTo>
                    <a:pt x="58" y="38"/>
                  </a:lnTo>
                  <a:lnTo>
                    <a:pt x="67" y="39"/>
                  </a:lnTo>
                  <a:lnTo>
                    <a:pt x="75" y="41"/>
                  </a:lnTo>
                  <a:lnTo>
                    <a:pt x="84" y="45"/>
                  </a:lnTo>
                  <a:lnTo>
                    <a:pt x="109" y="60"/>
                  </a:lnTo>
                  <a:lnTo>
                    <a:pt x="108" y="60"/>
                  </a:lnTo>
                  <a:lnTo>
                    <a:pt x="109" y="59"/>
                  </a:lnTo>
                </a:path>
              </a:pathLst>
            </a:custGeom>
            <a:noFill/>
            <a:ln w="25400" cap="rnd">
              <a:solidFill>
                <a:srgbClr val="808080"/>
              </a:solidFill>
              <a:round/>
              <a:headEnd/>
              <a:tailEnd/>
            </a:ln>
          </p:spPr>
          <p:txBody>
            <a:bodyPr/>
            <a:lstStyle/>
            <a:p>
              <a:endParaRPr lang="en-US"/>
            </a:p>
          </p:txBody>
        </p:sp>
        <p:grpSp>
          <p:nvGrpSpPr>
            <p:cNvPr id="3" name="Group 17"/>
            <p:cNvGrpSpPr>
              <a:grpSpLocks/>
            </p:cNvGrpSpPr>
            <p:nvPr/>
          </p:nvGrpSpPr>
          <p:grpSpPr bwMode="auto">
            <a:xfrm>
              <a:off x="3118" y="3624"/>
              <a:ext cx="869" cy="277"/>
              <a:chOff x="3118" y="3624"/>
              <a:chExt cx="869" cy="277"/>
            </a:xfrm>
          </p:grpSpPr>
          <p:sp>
            <p:nvSpPr>
              <p:cNvPr id="7482" name="Freeform 10"/>
              <p:cNvSpPr>
                <a:spLocks/>
              </p:cNvSpPr>
              <p:nvPr/>
            </p:nvSpPr>
            <p:spPr bwMode="auto">
              <a:xfrm>
                <a:off x="3124" y="3766"/>
                <a:ext cx="863" cy="135"/>
              </a:xfrm>
              <a:custGeom>
                <a:avLst/>
                <a:gdLst>
                  <a:gd name="T0" fmla="*/ 0 w 863"/>
                  <a:gd name="T1" fmla="*/ 8 h 135"/>
                  <a:gd name="T2" fmla="*/ 0 w 863"/>
                  <a:gd name="T3" fmla="*/ 67 h 135"/>
                  <a:gd name="T4" fmla="*/ 700 w 863"/>
                  <a:gd name="T5" fmla="*/ 134 h 135"/>
                  <a:gd name="T6" fmla="*/ 862 w 863"/>
                  <a:gd name="T7" fmla="*/ 52 h 135"/>
                  <a:gd name="T8" fmla="*/ 862 w 863"/>
                  <a:gd name="T9" fmla="*/ 0 h 135"/>
                  <a:gd name="T10" fmla="*/ 694 w 863"/>
                  <a:gd name="T11" fmla="*/ 70 h 135"/>
                  <a:gd name="T12" fmla="*/ 0 w 863"/>
                  <a:gd name="T13" fmla="*/ 8 h 135"/>
                  <a:gd name="T14" fmla="*/ 0 60000 65536"/>
                  <a:gd name="T15" fmla="*/ 0 60000 65536"/>
                  <a:gd name="T16" fmla="*/ 0 60000 65536"/>
                  <a:gd name="T17" fmla="*/ 0 60000 65536"/>
                  <a:gd name="T18" fmla="*/ 0 60000 65536"/>
                  <a:gd name="T19" fmla="*/ 0 60000 65536"/>
                  <a:gd name="T20" fmla="*/ 0 60000 65536"/>
                  <a:gd name="T21" fmla="*/ 0 w 863"/>
                  <a:gd name="T22" fmla="*/ 0 h 135"/>
                  <a:gd name="T23" fmla="*/ 863 w 863"/>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3" h="135">
                    <a:moveTo>
                      <a:pt x="0" y="8"/>
                    </a:moveTo>
                    <a:lnTo>
                      <a:pt x="0" y="67"/>
                    </a:lnTo>
                    <a:lnTo>
                      <a:pt x="700" y="134"/>
                    </a:lnTo>
                    <a:lnTo>
                      <a:pt x="862" y="52"/>
                    </a:lnTo>
                    <a:lnTo>
                      <a:pt x="862" y="0"/>
                    </a:lnTo>
                    <a:lnTo>
                      <a:pt x="694" y="70"/>
                    </a:lnTo>
                    <a:lnTo>
                      <a:pt x="0" y="8"/>
                    </a:lnTo>
                  </a:path>
                </a:pathLst>
              </a:custGeom>
              <a:solidFill>
                <a:srgbClr val="9F9F9F"/>
              </a:solidFill>
              <a:ln w="12700" cap="rnd">
                <a:noFill/>
                <a:round/>
                <a:headEnd/>
                <a:tailEnd/>
              </a:ln>
            </p:spPr>
            <p:txBody>
              <a:bodyPr/>
              <a:lstStyle/>
              <a:p>
                <a:endParaRPr lang="en-US"/>
              </a:p>
            </p:txBody>
          </p:sp>
          <p:sp>
            <p:nvSpPr>
              <p:cNvPr id="7483" name="Freeform 11"/>
              <p:cNvSpPr>
                <a:spLocks/>
              </p:cNvSpPr>
              <p:nvPr/>
            </p:nvSpPr>
            <p:spPr bwMode="auto">
              <a:xfrm>
                <a:off x="3118" y="3624"/>
                <a:ext cx="702" cy="211"/>
              </a:xfrm>
              <a:custGeom>
                <a:avLst/>
                <a:gdLst>
                  <a:gd name="T0" fmla="*/ 0 w 702"/>
                  <a:gd name="T1" fmla="*/ 0 h 211"/>
                  <a:gd name="T2" fmla="*/ 701 w 702"/>
                  <a:gd name="T3" fmla="*/ 46 h 211"/>
                  <a:gd name="T4" fmla="*/ 701 w 702"/>
                  <a:gd name="T5" fmla="*/ 210 h 211"/>
                  <a:gd name="T6" fmla="*/ 0 w 702"/>
                  <a:gd name="T7" fmla="*/ 147 h 211"/>
                  <a:gd name="T8" fmla="*/ 0 w 702"/>
                  <a:gd name="T9" fmla="*/ 0 h 211"/>
                  <a:gd name="T10" fmla="*/ 0 60000 65536"/>
                  <a:gd name="T11" fmla="*/ 0 60000 65536"/>
                  <a:gd name="T12" fmla="*/ 0 60000 65536"/>
                  <a:gd name="T13" fmla="*/ 0 60000 65536"/>
                  <a:gd name="T14" fmla="*/ 0 60000 65536"/>
                  <a:gd name="T15" fmla="*/ 0 w 702"/>
                  <a:gd name="T16" fmla="*/ 0 h 211"/>
                  <a:gd name="T17" fmla="*/ 702 w 702"/>
                  <a:gd name="T18" fmla="*/ 211 h 211"/>
                </a:gdLst>
                <a:ahLst/>
                <a:cxnLst>
                  <a:cxn ang="T10">
                    <a:pos x="T0" y="T1"/>
                  </a:cxn>
                  <a:cxn ang="T11">
                    <a:pos x="T2" y="T3"/>
                  </a:cxn>
                  <a:cxn ang="T12">
                    <a:pos x="T4" y="T5"/>
                  </a:cxn>
                  <a:cxn ang="T13">
                    <a:pos x="T6" y="T7"/>
                  </a:cxn>
                  <a:cxn ang="T14">
                    <a:pos x="T8" y="T9"/>
                  </a:cxn>
                </a:cxnLst>
                <a:rect l="T15" t="T16" r="T17" b="T18"/>
                <a:pathLst>
                  <a:path w="702" h="211">
                    <a:moveTo>
                      <a:pt x="0" y="0"/>
                    </a:moveTo>
                    <a:lnTo>
                      <a:pt x="701" y="46"/>
                    </a:lnTo>
                    <a:lnTo>
                      <a:pt x="701" y="210"/>
                    </a:lnTo>
                    <a:lnTo>
                      <a:pt x="0" y="147"/>
                    </a:lnTo>
                    <a:lnTo>
                      <a:pt x="0" y="0"/>
                    </a:lnTo>
                  </a:path>
                </a:pathLst>
              </a:custGeom>
              <a:solidFill>
                <a:srgbClr val="C0C0C0"/>
              </a:solidFill>
              <a:ln w="12700" cap="rnd">
                <a:noFill/>
                <a:round/>
                <a:headEnd/>
                <a:tailEnd/>
              </a:ln>
            </p:spPr>
            <p:txBody>
              <a:bodyPr/>
              <a:lstStyle/>
              <a:p>
                <a:endParaRPr lang="en-US"/>
              </a:p>
            </p:txBody>
          </p:sp>
          <p:grpSp>
            <p:nvGrpSpPr>
              <p:cNvPr id="4" name="Group 16"/>
              <p:cNvGrpSpPr>
                <a:grpSpLocks/>
              </p:cNvGrpSpPr>
              <p:nvPr/>
            </p:nvGrpSpPr>
            <p:grpSpPr bwMode="auto">
              <a:xfrm>
                <a:off x="3134" y="3677"/>
                <a:ext cx="682" cy="61"/>
                <a:chOff x="3134" y="3677"/>
                <a:chExt cx="682" cy="61"/>
              </a:xfrm>
            </p:grpSpPr>
            <p:sp>
              <p:nvSpPr>
                <p:cNvPr id="7485" name="Line 12"/>
                <p:cNvSpPr>
                  <a:spLocks noChangeShapeType="1"/>
                </p:cNvSpPr>
                <p:nvPr/>
              </p:nvSpPr>
              <p:spPr bwMode="auto">
                <a:xfrm>
                  <a:off x="3134" y="3677"/>
                  <a:ext cx="681" cy="25"/>
                </a:xfrm>
                <a:prstGeom prst="line">
                  <a:avLst/>
                </a:prstGeom>
                <a:noFill/>
                <a:ln w="12700">
                  <a:solidFill>
                    <a:srgbClr val="000000"/>
                  </a:solidFill>
                  <a:round/>
                  <a:headEnd/>
                  <a:tailEnd/>
                </a:ln>
              </p:spPr>
              <p:txBody>
                <a:bodyPr wrap="none" anchor="ctr"/>
                <a:lstStyle/>
                <a:p>
                  <a:endParaRPr lang="en-US"/>
                </a:p>
              </p:txBody>
            </p:sp>
            <p:sp>
              <p:nvSpPr>
                <p:cNvPr id="7486" name="Line 13"/>
                <p:cNvSpPr>
                  <a:spLocks noChangeShapeType="1"/>
                </p:cNvSpPr>
                <p:nvPr/>
              </p:nvSpPr>
              <p:spPr bwMode="auto">
                <a:xfrm>
                  <a:off x="3653" y="3710"/>
                  <a:ext cx="122" cy="2"/>
                </a:xfrm>
                <a:prstGeom prst="line">
                  <a:avLst/>
                </a:prstGeom>
                <a:noFill/>
                <a:ln w="12700">
                  <a:solidFill>
                    <a:srgbClr val="000000"/>
                  </a:solidFill>
                  <a:round/>
                  <a:headEnd/>
                  <a:tailEnd/>
                </a:ln>
              </p:spPr>
              <p:txBody>
                <a:bodyPr wrap="none" anchor="ctr"/>
                <a:lstStyle/>
                <a:p>
                  <a:endParaRPr lang="en-US"/>
                </a:p>
              </p:txBody>
            </p:sp>
            <p:sp>
              <p:nvSpPr>
                <p:cNvPr id="7487" name="Line 14"/>
                <p:cNvSpPr>
                  <a:spLocks noChangeShapeType="1"/>
                </p:cNvSpPr>
                <p:nvPr/>
              </p:nvSpPr>
              <p:spPr bwMode="auto">
                <a:xfrm>
                  <a:off x="3479" y="3697"/>
                  <a:ext cx="123" cy="2"/>
                </a:xfrm>
                <a:prstGeom prst="line">
                  <a:avLst/>
                </a:prstGeom>
                <a:noFill/>
                <a:ln w="12700">
                  <a:solidFill>
                    <a:srgbClr val="000000"/>
                  </a:solidFill>
                  <a:round/>
                  <a:headEnd/>
                  <a:tailEnd/>
                </a:ln>
              </p:spPr>
              <p:txBody>
                <a:bodyPr wrap="none" anchor="ctr"/>
                <a:lstStyle/>
                <a:p>
                  <a:endParaRPr lang="en-US"/>
                </a:p>
              </p:txBody>
            </p:sp>
            <p:sp>
              <p:nvSpPr>
                <p:cNvPr id="7488" name="Line 15"/>
                <p:cNvSpPr>
                  <a:spLocks noChangeShapeType="1"/>
                </p:cNvSpPr>
                <p:nvPr/>
              </p:nvSpPr>
              <p:spPr bwMode="auto">
                <a:xfrm>
                  <a:off x="3134" y="3706"/>
                  <a:ext cx="682" cy="32"/>
                </a:xfrm>
                <a:prstGeom prst="line">
                  <a:avLst/>
                </a:prstGeom>
                <a:noFill/>
                <a:ln w="12700">
                  <a:solidFill>
                    <a:srgbClr val="000000"/>
                  </a:solidFill>
                  <a:round/>
                  <a:headEnd/>
                  <a:tailEnd/>
                </a:ln>
              </p:spPr>
              <p:txBody>
                <a:bodyPr wrap="none" anchor="ctr"/>
                <a:lstStyle/>
                <a:p>
                  <a:endParaRPr lang="en-US"/>
                </a:p>
              </p:txBody>
            </p:sp>
          </p:grpSp>
        </p:grpSp>
        <p:grpSp>
          <p:nvGrpSpPr>
            <p:cNvPr id="5" name="Group 20"/>
            <p:cNvGrpSpPr>
              <a:grpSpLocks/>
            </p:cNvGrpSpPr>
            <p:nvPr/>
          </p:nvGrpSpPr>
          <p:grpSpPr bwMode="auto">
            <a:xfrm>
              <a:off x="3118" y="3594"/>
              <a:ext cx="871" cy="71"/>
              <a:chOff x="3118" y="3594"/>
              <a:chExt cx="871" cy="71"/>
            </a:xfrm>
          </p:grpSpPr>
          <p:sp>
            <p:nvSpPr>
              <p:cNvPr id="7480" name="Freeform 18"/>
              <p:cNvSpPr>
                <a:spLocks/>
              </p:cNvSpPr>
              <p:nvPr/>
            </p:nvSpPr>
            <p:spPr bwMode="auto">
              <a:xfrm>
                <a:off x="3118" y="3594"/>
                <a:ext cx="871" cy="71"/>
              </a:xfrm>
              <a:custGeom>
                <a:avLst/>
                <a:gdLst>
                  <a:gd name="T0" fmla="*/ 0 w 871"/>
                  <a:gd name="T1" fmla="*/ 27 h 71"/>
                  <a:gd name="T2" fmla="*/ 703 w 871"/>
                  <a:gd name="T3" fmla="*/ 70 h 71"/>
                  <a:gd name="T4" fmla="*/ 870 w 871"/>
                  <a:gd name="T5" fmla="*/ 29 h 71"/>
                  <a:gd name="T6" fmla="*/ 811 w 871"/>
                  <a:gd name="T7" fmla="*/ 24 h 71"/>
                  <a:gd name="T8" fmla="*/ 268 w 871"/>
                  <a:gd name="T9" fmla="*/ 0 h 71"/>
                  <a:gd name="T10" fmla="*/ 0 w 871"/>
                  <a:gd name="T11" fmla="*/ 27 h 71"/>
                  <a:gd name="T12" fmla="*/ 0 60000 65536"/>
                  <a:gd name="T13" fmla="*/ 0 60000 65536"/>
                  <a:gd name="T14" fmla="*/ 0 60000 65536"/>
                  <a:gd name="T15" fmla="*/ 0 60000 65536"/>
                  <a:gd name="T16" fmla="*/ 0 60000 65536"/>
                  <a:gd name="T17" fmla="*/ 0 60000 65536"/>
                  <a:gd name="T18" fmla="*/ 0 w 871"/>
                  <a:gd name="T19" fmla="*/ 0 h 71"/>
                  <a:gd name="T20" fmla="*/ 871 w 871"/>
                  <a:gd name="T21" fmla="*/ 71 h 71"/>
                </a:gdLst>
                <a:ahLst/>
                <a:cxnLst>
                  <a:cxn ang="T12">
                    <a:pos x="T0" y="T1"/>
                  </a:cxn>
                  <a:cxn ang="T13">
                    <a:pos x="T2" y="T3"/>
                  </a:cxn>
                  <a:cxn ang="T14">
                    <a:pos x="T4" y="T5"/>
                  </a:cxn>
                  <a:cxn ang="T15">
                    <a:pos x="T6" y="T7"/>
                  </a:cxn>
                  <a:cxn ang="T16">
                    <a:pos x="T8" y="T9"/>
                  </a:cxn>
                  <a:cxn ang="T17">
                    <a:pos x="T10" y="T11"/>
                  </a:cxn>
                </a:cxnLst>
                <a:rect l="T18" t="T19" r="T20" b="T21"/>
                <a:pathLst>
                  <a:path w="871" h="71">
                    <a:moveTo>
                      <a:pt x="0" y="27"/>
                    </a:moveTo>
                    <a:lnTo>
                      <a:pt x="703" y="70"/>
                    </a:lnTo>
                    <a:lnTo>
                      <a:pt x="870" y="29"/>
                    </a:lnTo>
                    <a:lnTo>
                      <a:pt x="811" y="24"/>
                    </a:lnTo>
                    <a:lnTo>
                      <a:pt x="268" y="0"/>
                    </a:lnTo>
                    <a:lnTo>
                      <a:pt x="0" y="27"/>
                    </a:lnTo>
                  </a:path>
                </a:pathLst>
              </a:custGeom>
              <a:solidFill>
                <a:srgbClr val="DFDFDF"/>
              </a:solidFill>
              <a:ln w="12700" cap="rnd">
                <a:noFill/>
                <a:round/>
                <a:headEnd/>
                <a:tailEnd/>
              </a:ln>
            </p:spPr>
            <p:txBody>
              <a:bodyPr/>
              <a:lstStyle/>
              <a:p>
                <a:endParaRPr lang="en-US"/>
              </a:p>
            </p:txBody>
          </p:sp>
          <p:sp>
            <p:nvSpPr>
              <p:cNvPr id="7481" name="Freeform 19"/>
              <p:cNvSpPr>
                <a:spLocks/>
              </p:cNvSpPr>
              <p:nvPr/>
            </p:nvSpPr>
            <p:spPr bwMode="auto">
              <a:xfrm>
                <a:off x="3318" y="3610"/>
                <a:ext cx="638" cy="44"/>
              </a:xfrm>
              <a:custGeom>
                <a:avLst/>
                <a:gdLst>
                  <a:gd name="T0" fmla="*/ 52 w 638"/>
                  <a:gd name="T1" fmla="*/ 0 h 44"/>
                  <a:gd name="T2" fmla="*/ 0 w 638"/>
                  <a:gd name="T3" fmla="*/ 16 h 44"/>
                  <a:gd name="T4" fmla="*/ 514 w 638"/>
                  <a:gd name="T5" fmla="*/ 43 h 44"/>
                  <a:gd name="T6" fmla="*/ 598 w 638"/>
                  <a:gd name="T7" fmla="*/ 24 h 44"/>
                  <a:gd name="T8" fmla="*/ 591 w 638"/>
                  <a:gd name="T9" fmla="*/ 21 h 44"/>
                  <a:gd name="T10" fmla="*/ 637 w 638"/>
                  <a:gd name="T11" fmla="*/ 11 h 44"/>
                  <a:gd name="T12" fmla="*/ 609 w 638"/>
                  <a:gd name="T13" fmla="*/ 9 h 44"/>
                  <a:gd name="T14" fmla="*/ 52 w 638"/>
                  <a:gd name="T15" fmla="*/ 0 h 44"/>
                  <a:gd name="T16" fmla="*/ 0 60000 65536"/>
                  <a:gd name="T17" fmla="*/ 0 60000 65536"/>
                  <a:gd name="T18" fmla="*/ 0 60000 65536"/>
                  <a:gd name="T19" fmla="*/ 0 60000 65536"/>
                  <a:gd name="T20" fmla="*/ 0 60000 65536"/>
                  <a:gd name="T21" fmla="*/ 0 60000 65536"/>
                  <a:gd name="T22" fmla="*/ 0 60000 65536"/>
                  <a:gd name="T23" fmla="*/ 0 60000 65536"/>
                  <a:gd name="T24" fmla="*/ 0 w 638"/>
                  <a:gd name="T25" fmla="*/ 0 h 44"/>
                  <a:gd name="T26" fmla="*/ 638 w 638"/>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8" h="44">
                    <a:moveTo>
                      <a:pt x="52" y="0"/>
                    </a:moveTo>
                    <a:lnTo>
                      <a:pt x="0" y="16"/>
                    </a:lnTo>
                    <a:lnTo>
                      <a:pt x="514" y="43"/>
                    </a:lnTo>
                    <a:lnTo>
                      <a:pt x="598" y="24"/>
                    </a:lnTo>
                    <a:lnTo>
                      <a:pt x="591" y="21"/>
                    </a:lnTo>
                    <a:lnTo>
                      <a:pt x="637" y="11"/>
                    </a:lnTo>
                    <a:lnTo>
                      <a:pt x="609" y="9"/>
                    </a:lnTo>
                    <a:lnTo>
                      <a:pt x="52" y="0"/>
                    </a:lnTo>
                  </a:path>
                </a:pathLst>
              </a:custGeom>
              <a:solidFill>
                <a:srgbClr val="5F5F5F"/>
              </a:solidFill>
              <a:ln w="12700" cap="rnd">
                <a:noFill/>
                <a:round/>
                <a:headEnd/>
                <a:tailEnd/>
              </a:ln>
            </p:spPr>
            <p:txBody>
              <a:bodyPr/>
              <a:lstStyle/>
              <a:p>
                <a:endParaRPr lang="en-US"/>
              </a:p>
            </p:txBody>
          </p:sp>
        </p:grpSp>
        <p:grpSp>
          <p:nvGrpSpPr>
            <p:cNvPr id="6" name="Group 51"/>
            <p:cNvGrpSpPr>
              <a:grpSpLocks/>
            </p:cNvGrpSpPr>
            <p:nvPr/>
          </p:nvGrpSpPr>
          <p:grpSpPr bwMode="auto">
            <a:xfrm>
              <a:off x="3834" y="3177"/>
              <a:ext cx="153" cy="466"/>
              <a:chOff x="3834" y="3177"/>
              <a:chExt cx="153" cy="466"/>
            </a:xfrm>
          </p:grpSpPr>
          <p:grpSp>
            <p:nvGrpSpPr>
              <p:cNvPr id="7" name="Group 47"/>
              <p:cNvGrpSpPr>
                <a:grpSpLocks/>
              </p:cNvGrpSpPr>
              <p:nvPr/>
            </p:nvGrpSpPr>
            <p:grpSpPr bwMode="auto">
              <a:xfrm>
                <a:off x="3896" y="3237"/>
                <a:ext cx="91" cy="390"/>
                <a:chOff x="3896" y="3237"/>
                <a:chExt cx="91" cy="390"/>
              </a:xfrm>
            </p:grpSpPr>
            <p:sp>
              <p:nvSpPr>
                <p:cNvPr id="7454" name="Freeform 21"/>
                <p:cNvSpPr>
                  <a:spLocks/>
                </p:cNvSpPr>
                <p:nvPr/>
              </p:nvSpPr>
              <p:spPr bwMode="auto">
                <a:xfrm>
                  <a:off x="3896" y="3237"/>
                  <a:ext cx="91" cy="390"/>
                </a:xfrm>
                <a:custGeom>
                  <a:avLst/>
                  <a:gdLst>
                    <a:gd name="T0" fmla="*/ 8 w 91"/>
                    <a:gd name="T1" fmla="*/ 0 h 390"/>
                    <a:gd name="T2" fmla="*/ 90 w 91"/>
                    <a:gd name="T3" fmla="*/ 32 h 390"/>
                    <a:gd name="T4" fmla="*/ 83 w 91"/>
                    <a:gd name="T5" fmla="*/ 184 h 390"/>
                    <a:gd name="T6" fmla="*/ 74 w 91"/>
                    <a:gd name="T7" fmla="*/ 366 h 390"/>
                    <a:gd name="T8" fmla="*/ 0 w 91"/>
                    <a:gd name="T9" fmla="*/ 389 h 390"/>
                    <a:gd name="T10" fmla="*/ 8 w 91"/>
                    <a:gd name="T11" fmla="*/ 0 h 390"/>
                    <a:gd name="T12" fmla="*/ 0 60000 65536"/>
                    <a:gd name="T13" fmla="*/ 0 60000 65536"/>
                    <a:gd name="T14" fmla="*/ 0 60000 65536"/>
                    <a:gd name="T15" fmla="*/ 0 60000 65536"/>
                    <a:gd name="T16" fmla="*/ 0 60000 65536"/>
                    <a:gd name="T17" fmla="*/ 0 60000 65536"/>
                    <a:gd name="T18" fmla="*/ 0 w 91"/>
                    <a:gd name="T19" fmla="*/ 0 h 390"/>
                    <a:gd name="T20" fmla="*/ 91 w 91"/>
                    <a:gd name="T21" fmla="*/ 390 h 390"/>
                  </a:gdLst>
                  <a:ahLst/>
                  <a:cxnLst>
                    <a:cxn ang="T12">
                      <a:pos x="T0" y="T1"/>
                    </a:cxn>
                    <a:cxn ang="T13">
                      <a:pos x="T2" y="T3"/>
                    </a:cxn>
                    <a:cxn ang="T14">
                      <a:pos x="T4" y="T5"/>
                    </a:cxn>
                    <a:cxn ang="T15">
                      <a:pos x="T6" y="T7"/>
                    </a:cxn>
                    <a:cxn ang="T16">
                      <a:pos x="T8" y="T9"/>
                    </a:cxn>
                    <a:cxn ang="T17">
                      <a:pos x="T10" y="T11"/>
                    </a:cxn>
                  </a:cxnLst>
                  <a:rect l="T18" t="T19" r="T20" b="T21"/>
                  <a:pathLst>
                    <a:path w="91" h="390">
                      <a:moveTo>
                        <a:pt x="8" y="0"/>
                      </a:moveTo>
                      <a:lnTo>
                        <a:pt x="90" y="32"/>
                      </a:lnTo>
                      <a:lnTo>
                        <a:pt x="83" y="184"/>
                      </a:lnTo>
                      <a:lnTo>
                        <a:pt x="74" y="366"/>
                      </a:lnTo>
                      <a:lnTo>
                        <a:pt x="0" y="389"/>
                      </a:lnTo>
                      <a:lnTo>
                        <a:pt x="8" y="0"/>
                      </a:lnTo>
                    </a:path>
                  </a:pathLst>
                </a:custGeom>
                <a:solidFill>
                  <a:srgbClr val="9F9F9F"/>
                </a:solidFill>
                <a:ln w="12700" cap="rnd">
                  <a:noFill/>
                  <a:round/>
                  <a:headEnd/>
                  <a:tailEnd/>
                </a:ln>
              </p:spPr>
              <p:txBody>
                <a:bodyPr/>
                <a:lstStyle/>
                <a:p>
                  <a:endParaRPr lang="en-US"/>
                </a:p>
              </p:txBody>
            </p:sp>
            <p:grpSp>
              <p:nvGrpSpPr>
                <p:cNvPr id="8" name="Group 46"/>
                <p:cNvGrpSpPr>
                  <a:grpSpLocks/>
                </p:cNvGrpSpPr>
                <p:nvPr/>
              </p:nvGrpSpPr>
              <p:grpSpPr bwMode="auto">
                <a:xfrm>
                  <a:off x="3910" y="3268"/>
                  <a:ext cx="71" cy="330"/>
                  <a:chOff x="3910" y="3268"/>
                  <a:chExt cx="71" cy="330"/>
                </a:xfrm>
              </p:grpSpPr>
              <p:grpSp>
                <p:nvGrpSpPr>
                  <p:cNvPr id="9" name="Group 44"/>
                  <p:cNvGrpSpPr>
                    <a:grpSpLocks/>
                  </p:cNvGrpSpPr>
                  <p:nvPr/>
                </p:nvGrpSpPr>
                <p:grpSpPr bwMode="auto">
                  <a:xfrm>
                    <a:off x="3910" y="3268"/>
                    <a:ext cx="71" cy="330"/>
                    <a:chOff x="3910" y="3268"/>
                    <a:chExt cx="71" cy="330"/>
                  </a:xfrm>
                </p:grpSpPr>
                <p:grpSp>
                  <p:nvGrpSpPr>
                    <p:cNvPr id="10" name="Group 34"/>
                    <p:cNvGrpSpPr>
                      <a:grpSpLocks/>
                    </p:cNvGrpSpPr>
                    <p:nvPr/>
                  </p:nvGrpSpPr>
                  <p:grpSpPr bwMode="auto">
                    <a:xfrm>
                      <a:off x="3910" y="3268"/>
                      <a:ext cx="71" cy="182"/>
                      <a:chOff x="3910" y="3268"/>
                      <a:chExt cx="71" cy="182"/>
                    </a:xfrm>
                  </p:grpSpPr>
                  <p:grpSp>
                    <p:nvGrpSpPr>
                      <p:cNvPr id="11" name="Group 28"/>
                      <p:cNvGrpSpPr>
                        <a:grpSpLocks/>
                      </p:cNvGrpSpPr>
                      <p:nvPr/>
                    </p:nvGrpSpPr>
                    <p:grpSpPr bwMode="auto">
                      <a:xfrm>
                        <a:off x="3918" y="3268"/>
                        <a:ext cx="63" cy="85"/>
                        <a:chOff x="3918" y="3268"/>
                        <a:chExt cx="63" cy="85"/>
                      </a:xfrm>
                    </p:grpSpPr>
                    <p:sp>
                      <p:nvSpPr>
                        <p:cNvPr id="7474" name="Line 22"/>
                        <p:cNvSpPr>
                          <a:spLocks noChangeShapeType="1"/>
                        </p:cNvSpPr>
                        <p:nvPr/>
                      </p:nvSpPr>
                      <p:spPr bwMode="auto">
                        <a:xfrm>
                          <a:off x="3921" y="3268"/>
                          <a:ext cx="60" cy="5"/>
                        </a:xfrm>
                        <a:prstGeom prst="line">
                          <a:avLst/>
                        </a:prstGeom>
                        <a:noFill/>
                        <a:ln w="12700">
                          <a:solidFill>
                            <a:srgbClr val="7F7F7F"/>
                          </a:solidFill>
                          <a:round/>
                          <a:headEnd/>
                          <a:tailEnd/>
                        </a:ln>
                      </p:spPr>
                      <p:txBody>
                        <a:bodyPr wrap="none" anchor="ctr"/>
                        <a:lstStyle/>
                        <a:p>
                          <a:endParaRPr lang="en-US"/>
                        </a:p>
                      </p:txBody>
                    </p:sp>
                    <p:sp>
                      <p:nvSpPr>
                        <p:cNvPr id="7475" name="Line 23"/>
                        <p:cNvSpPr>
                          <a:spLocks noChangeShapeType="1"/>
                        </p:cNvSpPr>
                        <p:nvPr/>
                      </p:nvSpPr>
                      <p:spPr bwMode="auto">
                        <a:xfrm>
                          <a:off x="3919" y="3285"/>
                          <a:ext cx="60" cy="3"/>
                        </a:xfrm>
                        <a:prstGeom prst="line">
                          <a:avLst/>
                        </a:prstGeom>
                        <a:noFill/>
                        <a:ln w="12700">
                          <a:solidFill>
                            <a:srgbClr val="7F7F7F"/>
                          </a:solidFill>
                          <a:round/>
                          <a:headEnd/>
                          <a:tailEnd/>
                        </a:ln>
                      </p:spPr>
                      <p:txBody>
                        <a:bodyPr wrap="none" anchor="ctr"/>
                        <a:lstStyle/>
                        <a:p>
                          <a:endParaRPr lang="en-US"/>
                        </a:p>
                      </p:txBody>
                    </p:sp>
                    <p:sp>
                      <p:nvSpPr>
                        <p:cNvPr id="7476" name="Line 24"/>
                        <p:cNvSpPr>
                          <a:spLocks noChangeShapeType="1"/>
                        </p:cNvSpPr>
                        <p:nvPr/>
                      </p:nvSpPr>
                      <p:spPr bwMode="auto">
                        <a:xfrm>
                          <a:off x="3920" y="3303"/>
                          <a:ext cx="59" cy="1"/>
                        </a:xfrm>
                        <a:prstGeom prst="line">
                          <a:avLst/>
                        </a:prstGeom>
                        <a:noFill/>
                        <a:ln w="12700">
                          <a:solidFill>
                            <a:srgbClr val="7F7F7F"/>
                          </a:solidFill>
                          <a:round/>
                          <a:headEnd/>
                          <a:tailEnd/>
                        </a:ln>
                      </p:spPr>
                      <p:txBody>
                        <a:bodyPr wrap="none" anchor="ctr"/>
                        <a:lstStyle/>
                        <a:p>
                          <a:endParaRPr lang="en-US"/>
                        </a:p>
                      </p:txBody>
                    </p:sp>
                    <p:sp>
                      <p:nvSpPr>
                        <p:cNvPr id="7477" name="Line 25"/>
                        <p:cNvSpPr>
                          <a:spLocks noChangeShapeType="1"/>
                        </p:cNvSpPr>
                        <p:nvPr/>
                      </p:nvSpPr>
                      <p:spPr bwMode="auto">
                        <a:xfrm>
                          <a:off x="3919" y="3316"/>
                          <a:ext cx="60" cy="7"/>
                        </a:xfrm>
                        <a:prstGeom prst="line">
                          <a:avLst/>
                        </a:prstGeom>
                        <a:noFill/>
                        <a:ln w="12700">
                          <a:solidFill>
                            <a:srgbClr val="7F7F7F"/>
                          </a:solidFill>
                          <a:round/>
                          <a:headEnd/>
                          <a:tailEnd/>
                        </a:ln>
                      </p:spPr>
                      <p:txBody>
                        <a:bodyPr wrap="none" anchor="ctr"/>
                        <a:lstStyle/>
                        <a:p>
                          <a:endParaRPr lang="en-US"/>
                        </a:p>
                      </p:txBody>
                    </p:sp>
                    <p:sp>
                      <p:nvSpPr>
                        <p:cNvPr id="7478" name="Line 26"/>
                        <p:cNvSpPr>
                          <a:spLocks noChangeShapeType="1"/>
                        </p:cNvSpPr>
                        <p:nvPr/>
                      </p:nvSpPr>
                      <p:spPr bwMode="auto">
                        <a:xfrm>
                          <a:off x="3918" y="3333"/>
                          <a:ext cx="60" cy="5"/>
                        </a:xfrm>
                        <a:prstGeom prst="line">
                          <a:avLst/>
                        </a:prstGeom>
                        <a:noFill/>
                        <a:ln w="12700">
                          <a:solidFill>
                            <a:srgbClr val="7F7F7F"/>
                          </a:solidFill>
                          <a:round/>
                          <a:headEnd/>
                          <a:tailEnd/>
                        </a:ln>
                      </p:spPr>
                      <p:txBody>
                        <a:bodyPr wrap="none" anchor="ctr"/>
                        <a:lstStyle/>
                        <a:p>
                          <a:endParaRPr lang="en-US"/>
                        </a:p>
                      </p:txBody>
                    </p:sp>
                    <p:sp>
                      <p:nvSpPr>
                        <p:cNvPr id="7479" name="Line 27"/>
                        <p:cNvSpPr>
                          <a:spLocks noChangeShapeType="1"/>
                        </p:cNvSpPr>
                        <p:nvPr/>
                      </p:nvSpPr>
                      <p:spPr bwMode="auto">
                        <a:xfrm>
                          <a:off x="3918" y="3350"/>
                          <a:ext cx="59" cy="3"/>
                        </a:xfrm>
                        <a:prstGeom prst="line">
                          <a:avLst/>
                        </a:prstGeom>
                        <a:noFill/>
                        <a:ln w="12700">
                          <a:solidFill>
                            <a:srgbClr val="7F7F7F"/>
                          </a:solidFill>
                          <a:round/>
                          <a:headEnd/>
                          <a:tailEnd/>
                        </a:ln>
                      </p:spPr>
                      <p:txBody>
                        <a:bodyPr wrap="none" anchor="ctr"/>
                        <a:lstStyle/>
                        <a:p>
                          <a:endParaRPr lang="en-US"/>
                        </a:p>
                      </p:txBody>
                    </p:sp>
                  </p:grpSp>
                  <p:sp>
                    <p:nvSpPr>
                      <p:cNvPr id="7469" name="Line 29"/>
                      <p:cNvSpPr>
                        <a:spLocks noChangeShapeType="1"/>
                      </p:cNvSpPr>
                      <p:nvPr/>
                    </p:nvSpPr>
                    <p:spPr bwMode="auto">
                      <a:xfrm>
                        <a:off x="3910" y="3384"/>
                        <a:ext cx="64" cy="0"/>
                      </a:xfrm>
                      <a:prstGeom prst="line">
                        <a:avLst/>
                      </a:prstGeom>
                      <a:noFill/>
                      <a:ln w="12700">
                        <a:solidFill>
                          <a:srgbClr val="7F7F7F"/>
                        </a:solidFill>
                        <a:round/>
                        <a:headEnd/>
                        <a:tailEnd/>
                      </a:ln>
                    </p:spPr>
                    <p:txBody>
                      <a:bodyPr wrap="none" anchor="ctr"/>
                      <a:lstStyle/>
                      <a:p>
                        <a:endParaRPr lang="en-US"/>
                      </a:p>
                    </p:txBody>
                  </p:sp>
                  <p:sp>
                    <p:nvSpPr>
                      <p:cNvPr id="7470" name="Line 30"/>
                      <p:cNvSpPr>
                        <a:spLocks noChangeShapeType="1"/>
                      </p:cNvSpPr>
                      <p:nvPr/>
                    </p:nvSpPr>
                    <p:spPr bwMode="auto">
                      <a:xfrm>
                        <a:off x="3911" y="3398"/>
                        <a:ext cx="62" cy="5"/>
                      </a:xfrm>
                      <a:prstGeom prst="line">
                        <a:avLst/>
                      </a:prstGeom>
                      <a:noFill/>
                      <a:ln w="12700">
                        <a:solidFill>
                          <a:srgbClr val="7F7F7F"/>
                        </a:solidFill>
                        <a:round/>
                        <a:headEnd/>
                        <a:tailEnd/>
                      </a:ln>
                    </p:spPr>
                    <p:txBody>
                      <a:bodyPr wrap="none" anchor="ctr"/>
                      <a:lstStyle/>
                      <a:p>
                        <a:endParaRPr lang="en-US"/>
                      </a:p>
                    </p:txBody>
                  </p:sp>
                  <p:sp>
                    <p:nvSpPr>
                      <p:cNvPr id="7471" name="Line 31"/>
                      <p:cNvSpPr>
                        <a:spLocks noChangeShapeType="1"/>
                      </p:cNvSpPr>
                      <p:nvPr/>
                    </p:nvSpPr>
                    <p:spPr bwMode="auto">
                      <a:xfrm>
                        <a:off x="3910" y="3416"/>
                        <a:ext cx="62" cy="3"/>
                      </a:xfrm>
                      <a:prstGeom prst="line">
                        <a:avLst/>
                      </a:prstGeom>
                      <a:noFill/>
                      <a:ln w="12700">
                        <a:solidFill>
                          <a:srgbClr val="7F7F7F"/>
                        </a:solidFill>
                        <a:round/>
                        <a:headEnd/>
                        <a:tailEnd/>
                      </a:ln>
                    </p:spPr>
                    <p:txBody>
                      <a:bodyPr wrap="none" anchor="ctr"/>
                      <a:lstStyle/>
                      <a:p>
                        <a:endParaRPr lang="en-US"/>
                      </a:p>
                    </p:txBody>
                  </p:sp>
                  <p:sp>
                    <p:nvSpPr>
                      <p:cNvPr id="7472" name="Line 32"/>
                      <p:cNvSpPr>
                        <a:spLocks noChangeShapeType="1"/>
                      </p:cNvSpPr>
                      <p:nvPr/>
                    </p:nvSpPr>
                    <p:spPr bwMode="auto">
                      <a:xfrm>
                        <a:off x="3911" y="3433"/>
                        <a:ext cx="61" cy="1"/>
                      </a:xfrm>
                      <a:prstGeom prst="line">
                        <a:avLst/>
                      </a:prstGeom>
                      <a:noFill/>
                      <a:ln w="12700">
                        <a:solidFill>
                          <a:srgbClr val="7F7F7F"/>
                        </a:solidFill>
                        <a:round/>
                        <a:headEnd/>
                        <a:tailEnd/>
                      </a:ln>
                    </p:spPr>
                    <p:txBody>
                      <a:bodyPr wrap="none" anchor="ctr"/>
                      <a:lstStyle/>
                      <a:p>
                        <a:endParaRPr lang="en-US"/>
                      </a:p>
                    </p:txBody>
                  </p:sp>
                  <p:sp>
                    <p:nvSpPr>
                      <p:cNvPr id="7473" name="Line 33"/>
                      <p:cNvSpPr>
                        <a:spLocks noChangeShapeType="1"/>
                      </p:cNvSpPr>
                      <p:nvPr/>
                    </p:nvSpPr>
                    <p:spPr bwMode="auto">
                      <a:xfrm>
                        <a:off x="3912" y="3450"/>
                        <a:ext cx="60" cy="0"/>
                      </a:xfrm>
                      <a:prstGeom prst="line">
                        <a:avLst/>
                      </a:prstGeom>
                      <a:noFill/>
                      <a:ln w="12700">
                        <a:solidFill>
                          <a:srgbClr val="7F7F7F"/>
                        </a:solidFill>
                        <a:round/>
                        <a:headEnd/>
                        <a:tailEnd/>
                      </a:ln>
                    </p:spPr>
                    <p:txBody>
                      <a:bodyPr wrap="none" anchor="ctr"/>
                      <a:lstStyle/>
                      <a:p>
                        <a:endParaRPr lang="en-US"/>
                      </a:p>
                    </p:txBody>
                  </p:sp>
                </p:grpSp>
                <p:grpSp>
                  <p:nvGrpSpPr>
                    <p:cNvPr id="12" name="Group 43"/>
                    <p:cNvGrpSpPr>
                      <a:grpSpLocks/>
                    </p:cNvGrpSpPr>
                    <p:nvPr/>
                  </p:nvGrpSpPr>
                  <p:grpSpPr bwMode="auto">
                    <a:xfrm>
                      <a:off x="3910" y="3466"/>
                      <a:ext cx="60" cy="132"/>
                      <a:chOff x="3910" y="3466"/>
                      <a:chExt cx="60" cy="132"/>
                    </a:xfrm>
                  </p:grpSpPr>
                  <p:sp>
                    <p:nvSpPr>
                      <p:cNvPr id="7460" name="Line 35"/>
                      <p:cNvSpPr>
                        <a:spLocks noChangeShapeType="1"/>
                      </p:cNvSpPr>
                      <p:nvPr/>
                    </p:nvSpPr>
                    <p:spPr bwMode="auto">
                      <a:xfrm>
                        <a:off x="3912" y="3466"/>
                        <a:ext cx="58" cy="3"/>
                      </a:xfrm>
                      <a:prstGeom prst="line">
                        <a:avLst/>
                      </a:prstGeom>
                      <a:noFill/>
                      <a:ln w="12700">
                        <a:solidFill>
                          <a:srgbClr val="7F7F7F"/>
                        </a:solidFill>
                        <a:round/>
                        <a:headEnd/>
                        <a:tailEnd/>
                      </a:ln>
                    </p:spPr>
                    <p:txBody>
                      <a:bodyPr wrap="none" anchor="ctr"/>
                      <a:lstStyle/>
                      <a:p>
                        <a:endParaRPr lang="en-US"/>
                      </a:p>
                    </p:txBody>
                  </p:sp>
                  <p:sp>
                    <p:nvSpPr>
                      <p:cNvPr id="7461" name="Line 36"/>
                      <p:cNvSpPr>
                        <a:spLocks noChangeShapeType="1"/>
                      </p:cNvSpPr>
                      <p:nvPr/>
                    </p:nvSpPr>
                    <p:spPr bwMode="auto">
                      <a:xfrm>
                        <a:off x="3913" y="3483"/>
                        <a:ext cx="56" cy="1"/>
                      </a:xfrm>
                      <a:prstGeom prst="line">
                        <a:avLst/>
                      </a:prstGeom>
                      <a:noFill/>
                      <a:ln w="12700">
                        <a:solidFill>
                          <a:srgbClr val="7F7F7F"/>
                        </a:solidFill>
                        <a:round/>
                        <a:headEnd/>
                        <a:tailEnd/>
                      </a:ln>
                    </p:spPr>
                    <p:txBody>
                      <a:bodyPr wrap="none" anchor="ctr"/>
                      <a:lstStyle/>
                      <a:p>
                        <a:endParaRPr lang="en-US"/>
                      </a:p>
                    </p:txBody>
                  </p:sp>
                  <p:sp>
                    <p:nvSpPr>
                      <p:cNvPr id="7462" name="Line 37"/>
                      <p:cNvSpPr>
                        <a:spLocks noChangeShapeType="1"/>
                      </p:cNvSpPr>
                      <p:nvPr/>
                    </p:nvSpPr>
                    <p:spPr bwMode="auto">
                      <a:xfrm>
                        <a:off x="3912" y="3500"/>
                        <a:ext cx="56" cy="0"/>
                      </a:xfrm>
                      <a:prstGeom prst="line">
                        <a:avLst/>
                      </a:prstGeom>
                      <a:noFill/>
                      <a:ln w="12700">
                        <a:solidFill>
                          <a:srgbClr val="7F7F7F"/>
                        </a:solidFill>
                        <a:round/>
                        <a:headEnd/>
                        <a:tailEnd/>
                      </a:ln>
                    </p:spPr>
                    <p:txBody>
                      <a:bodyPr wrap="none" anchor="ctr"/>
                      <a:lstStyle/>
                      <a:p>
                        <a:endParaRPr lang="en-US"/>
                      </a:p>
                    </p:txBody>
                  </p:sp>
                  <p:sp>
                    <p:nvSpPr>
                      <p:cNvPr id="7463" name="Line 38"/>
                      <p:cNvSpPr>
                        <a:spLocks noChangeShapeType="1"/>
                      </p:cNvSpPr>
                      <p:nvPr/>
                    </p:nvSpPr>
                    <p:spPr bwMode="auto">
                      <a:xfrm flipV="1">
                        <a:off x="3911" y="3504"/>
                        <a:ext cx="56" cy="24"/>
                      </a:xfrm>
                      <a:prstGeom prst="line">
                        <a:avLst/>
                      </a:prstGeom>
                      <a:noFill/>
                      <a:ln w="12700">
                        <a:solidFill>
                          <a:srgbClr val="7F7F7F"/>
                        </a:solidFill>
                        <a:round/>
                        <a:headEnd/>
                        <a:tailEnd/>
                      </a:ln>
                    </p:spPr>
                    <p:txBody>
                      <a:bodyPr wrap="none" anchor="ctr"/>
                      <a:lstStyle/>
                      <a:p>
                        <a:endParaRPr lang="en-US"/>
                      </a:p>
                    </p:txBody>
                  </p:sp>
                  <p:sp>
                    <p:nvSpPr>
                      <p:cNvPr id="7464" name="Line 39"/>
                      <p:cNvSpPr>
                        <a:spLocks noChangeShapeType="1"/>
                      </p:cNvSpPr>
                      <p:nvPr/>
                    </p:nvSpPr>
                    <p:spPr bwMode="auto">
                      <a:xfrm flipV="1">
                        <a:off x="3911" y="3520"/>
                        <a:ext cx="54" cy="25"/>
                      </a:xfrm>
                      <a:prstGeom prst="line">
                        <a:avLst/>
                      </a:prstGeom>
                      <a:noFill/>
                      <a:ln w="12700">
                        <a:solidFill>
                          <a:srgbClr val="7F7F7F"/>
                        </a:solidFill>
                        <a:round/>
                        <a:headEnd/>
                        <a:tailEnd/>
                      </a:ln>
                    </p:spPr>
                    <p:txBody>
                      <a:bodyPr wrap="none" anchor="ctr"/>
                      <a:lstStyle/>
                      <a:p>
                        <a:endParaRPr lang="en-US"/>
                      </a:p>
                    </p:txBody>
                  </p:sp>
                  <p:sp>
                    <p:nvSpPr>
                      <p:cNvPr id="7465" name="Line 40"/>
                      <p:cNvSpPr>
                        <a:spLocks noChangeShapeType="1"/>
                      </p:cNvSpPr>
                      <p:nvPr/>
                    </p:nvSpPr>
                    <p:spPr bwMode="auto">
                      <a:xfrm flipV="1">
                        <a:off x="3911" y="3536"/>
                        <a:ext cx="54" cy="27"/>
                      </a:xfrm>
                      <a:prstGeom prst="line">
                        <a:avLst/>
                      </a:prstGeom>
                      <a:noFill/>
                      <a:ln w="12700">
                        <a:solidFill>
                          <a:srgbClr val="7F7F7F"/>
                        </a:solidFill>
                        <a:round/>
                        <a:headEnd/>
                        <a:tailEnd/>
                      </a:ln>
                    </p:spPr>
                    <p:txBody>
                      <a:bodyPr wrap="none" anchor="ctr"/>
                      <a:lstStyle/>
                      <a:p>
                        <a:endParaRPr lang="en-US"/>
                      </a:p>
                    </p:txBody>
                  </p:sp>
                  <p:sp>
                    <p:nvSpPr>
                      <p:cNvPr id="7466" name="Line 41"/>
                      <p:cNvSpPr>
                        <a:spLocks noChangeShapeType="1"/>
                      </p:cNvSpPr>
                      <p:nvPr/>
                    </p:nvSpPr>
                    <p:spPr bwMode="auto">
                      <a:xfrm flipV="1">
                        <a:off x="3910" y="3550"/>
                        <a:ext cx="55" cy="30"/>
                      </a:xfrm>
                      <a:prstGeom prst="line">
                        <a:avLst/>
                      </a:prstGeom>
                      <a:noFill/>
                      <a:ln w="12700">
                        <a:solidFill>
                          <a:srgbClr val="7F7F7F"/>
                        </a:solidFill>
                        <a:round/>
                        <a:headEnd/>
                        <a:tailEnd/>
                      </a:ln>
                    </p:spPr>
                    <p:txBody>
                      <a:bodyPr wrap="none" anchor="ctr"/>
                      <a:lstStyle/>
                      <a:p>
                        <a:endParaRPr lang="en-US"/>
                      </a:p>
                    </p:txBody>
                  </p:sp>
                  <p:sp>
                    <p:nvSpPr>
                      <p:cNvPr id="7467" name="Line 42"/>
                      <p:cNvSpPr>
                        <a:spLocks noChangeShapeType="1"/>
                      </p:cNvSpPr>
                      <p:nvPr/>
                    </p:nvSpPr>
                    <p:spPr bwMode="auto">
                      <a:xfrm flipV="1">
                        <a:off x="3911" y="3566"/>
                        <a:ext cx="52" cy="32"/>
                      </a:xfrm>
                      <a:prstGeom prst="line">
                        <a:avLst/>
                      </a:prstGeom>
                      <a:noFill/>
                      <a:ln w="12700">
                        <a:solidFill>
                          <a:srgbClr val="7F7F7F"/>
                        </a:solidFill>
                        <a:round/>
                        <a:headEnd/>
                        <a:tailEnd/>
                      </a:ln>
                    </p:spPr>
                    <p:txBody>
                      <a:bodyPr wrap="none" anchor="ctr"/>
                      <a:lstStyle/>
                      <a:p>
                        <a:endParaRPr lang="en-US"/>
                      </a:p>
                    </p:txBody>
                  </p:sp>
                </p:grpSp>
              </p:grpSp>
              <p:sp>
                <p:nvSpPr>
                  <p:cNvPr id="7457" name="Line 45"/>
                  <p:cNvSpPr>
                    <a:spLocks noChangeShapeType="1"/>
                  </p:cNvSpPr>
                  <p:nvPr/>
                </p:nvSpPr>
                <p:spPr bwMode="auto">
                  <a:xfrm>
                    <a:off x="3916" y="3367"/>
                    <a:ext cx="59" cy="1"/>
                  </a:xfrm>
                  <a:prstGeom prst="line">
                    <a:avLst/>
                  </a:prstGeom>
                  <a:noFill/>
                  <a:ln w="12700">
                    <a:solidFill>
                      <a:srgbClr val="7F7F7F"/>
                    </a:solidFill>
                    <a:round/>
                    <a:headEnd/>
                    <a:tailEnd/>
                  </a:ln>
                </p:spPr>
                <p:txBody>
                  <a:bodyPr wrap="none" anchor="ctr"/>
                  <a:lstStyle/>
                  <a:p>
                    <a:endParaRPr lang="en-US"/>
                  </a:p>
                </p:txBody>
              </p:sp>
            </p:grpSp>
          </p:grpSp>
          <p:grpSp>
            <p:nvGrpSpPr>
              <p:cNvPr id="13" name="Group 50"/>
              <p:cNvGrpSpPr>
                <a:grpSpLocks/>
              </p:cNvGrpSpPr>
              <p:nvPr/>
            </p:nvGrpSpPr>
            <p:grpSpPr bwMode="auto">
              <a:xfrm>
                <a:off x="3834" y="3177"/>
                <a:ext cx="79" cy="466"/>
                <a:chOff x="3834" y="3177"/>
                <a:chExt cx="79" cy="466"/>
              </a:xfrm>
            </p:grpSpPr>
            <p:sp>
              <p:nvSpPr>
                <p:cNvPr id="7452" name="Freeform 48"/>
                <p:cNvSpPr>
                  <a:spLocks/>
                </p:cNvSpPr>
                <p:nvPr/>
              </p:nvSpPr>
              <p:spPr bwMode="auto">
                <a:xfrm>
                  <a:off x="3834" y="3177"/>
                  <a:ext cx="79" cy="466"/>
                </a:xfrm>
                <a:custGeom>
                  <a:avLst/>
                  <a:gdLst>
                    <a:gd name="T0" fmla="*/ 18 w 79"/>
                    <a:gd name="T1" fmla="*/ 0 h 466"/>
                    <a:gd name="T2" fmla="*/ 73 w 79"/>
                    <a:gd name="T3" fmla="*/ 23 h 466"/>
                    <a:gd name="T4" fmla="*/ 78 w 79"/>
                    <a:gd name="T5" fmla="*/ 29 h 466"/>
                    <a:gd name="T6" fmla="*/ 61 w 79"/>
                    <a:gd name="T7" fmla="*/ 446 h 466"/>
                    <a:gd name="T8" fmla="*/ 54 w 79"/>
                    <a:gd name="T9" fmla="*/ 452 h 466"/>
                    <a:gd name="T10" fmla="*/ 0 w 79"/>
                    <a:gd name="T11" fmla="*/ 465 h 466"/>
                    <a:gd name="T12" fmla="*/ 6 w 79"/>
                    <a:gd name="T13" fmla="*/ 458 h 466"/>
                    <a:gd name="T14" fmla="*/ 7 w 79"/>
                    <a:gd name="T15" fmla="*/ 452 h 466"/>
                    <a:gd name="T16" fmla="*/ 18 w 79"/>
                    <a:gd name="T17" fmla="*/ 0 h 4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9"/>
                    <a:gd name="T28" fmla="*/ 0 h 466"/>
                    <a:gd name="T29" fmla="*/ 79 w 79"/>
                    <a:gd name="T30" fmla="*/ 466 h 4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9" h="466">
                      <a:moveTo>
                        <a:pt x="18" y="0"/>
                      </a:moveTo>
                      <a:lnTo>
                        <a:pt x="73" y="23"/>
                      </a:lnTo>
                      <a:lnTo>
                        <a:pt x="78" y="29"/>
                      </a:lnTo>
                      <a:lnTo>
                        <a:pt x="61" y="446"/>
                      </a:lnTo>
                      <a:lnTo>
                        <a:pt x="54" y="452"/>
                      </a:lnTo>
                      <a:lnTo>
                        <a:pt x="0" y="465"/>
                      </a:lnTo>
                      <a:lnTo>
                        <a:pt x="6" y="458"/>
                      </a:lnTo>
                      <a:lnTo>
                        <a:pt x="7" y="452"/>
                      </a:lnTo>
                      <a:lnTo>
                        <a:pt x="18" y="0"/>
                      </a:lnTo>
                    </a:path>
                  </a:pathLst>
                </a:custGeom>
                <a:solidFill>
                  <a:srgbClr val="BFBFBF"/>
                </a:solidFill>
                <a:ln w="12700" cap="rnd">
                  <a:noFill/>
                  <a:round/>
                  <a:headEnd/>
                  <a:tailEnd/>
                </a:ln>
              </p:spPr>
              <p:txBody>
                <a:bodyPr/>
                <a:lstStyle/>
                <a:p>
                  <a:endParaRPr lang="en-US"/>
                </a:p>
              </p:txBody>
            </p:sp>
            <p:sp>
              <p:nvSpPr>
                <p:cNvPr id="7453" name="Arc 49"/>
                <p:cNvSpPr>
                  <a:spLocks/>
                </p:cNvSpPr>
                <p:nvPr/>
              </p:nvSpPr>
              <p:spPr bwMode="auto">
                <a:xfrm>
                  <a:off x="3909" y="3204"/>
                  <a:ext cx="4" cy="6"/>
                </a:xfrm>
                <a:custGeom>
                  <a:avLst/>
                  <a:gdLst>
                    <a:gd name="T0" fmla="*/ 0 w 21086"/>
                    <a:gd name="T1" fmla="*/ 0 h 21600"/>
                    <a:gd name="T2" fmla="*/ 4 w 21086"/>
                    <a:gd name="T3" fmla="*/ 5 h 21600"/>
                    <a:gd name="T4" fmla="*/ 0 w 21086"/>
                    <a:gd name="T5" fmla="*/ 6 h 21600"/>
                    <a:gd name="T6" fmla="*/ 0 60000 65536"/>
                    <a:gd name="T7" fmla="*/ 0 60000 65536"/>
                    <a:gd name="T8" fmla="*/ 0 60000 65536"/>
                    <a:gd name="T9" fmla="*/ 0 w 21086"/>
                    <a:gd name="T10" fmla="*/ 0 h 21600"/>
                    <a:gd name="T11" fmla="*/ 21086 w 21086"/>
                    <a:gd name="T12" fmla="*/ 21600 h 21600"/>
                  </a:gdLst>
                  <a:ahLst/>
                  <a:cxnLst>
                    <a:cxn ang="T6">
                      <a:pos x="T0" y="T1"/>
                    </a:cxn>
                    <a:cxn ang="T7">
                      <a:pos x="T2" y="T3"/>
                    </a:cxn>
                    <a:cxn ang="T8">
                      <a:pos x="T4" y="T5"/>
                    </a:cxn>
                  </a:cxnLst>
                  <a:rect l="T9" t="T10" r="T11" b="T12"/>
                  <a:pathLst>
                    <a:path w="21086" h="21600" fill="none" extrusionOk="0">
                      <a:moveTo>
                        <a:pt x="-1" y="0"/>
                      </a:moveTo>
                      <a:cubicBezTo>
                        <a:pt x="10123" y="0"/>
                        <a:pt x="18889" y="7031"/>
                        <a:pt x="21085" y="16914"/>
                      </a:cubicBezTo>
                    </a:path>
                    <a:path w="21086" h="21600" stroke="0" extrusionOk="0">
                      <a:moveTo>
                        <a:pt x="-1" y="0"/>
                      </a:moveTo>
                      <a:cubicBezTo>
                        <a:pt x="10123" y="0"/>
                        <a:pt x="18889" y="7031"/>
                        <a:pt x="21085" y="16914"/>
                      </a:cubicBezTo>
                      <a:lnTo>
                        <a:pt x="0" y="21600"/>
                      </a:lnTo>
                      <a:close/>
                    </a:path>
                  </a:pathLst>
                </a:custGeom>
                <a:solidFill>
                  <a:srgbClr val="BFBFBF"/>
                </a:solidFill>
                <a:ln w="12700" cap="rnd">
                  <a:noFill/>
                  <a:round/>
                  <a:headEnd/>
                  <a:tailEnd/>
                </a:ln>
              </p:spPr>
              <p:txBody>
                <a:bodyPr wrap="none" anchor="ctr"/>
                <a:lstStyle/>
                <a:p>
                  <a:endParaRPr lang="en-US"/>
                </a:p>
              </p:txBody>
            </p:sp>
          </p:grpSp>
        </p:grpSp>
        <p:grpSp>
          <p:nvGrpSpPr>
            <p:cNvPr id="14" name="Group 63"/>
            <p:cNvGrpSpPr>
              <a:grpSpLocks/>
            </p:cNvGrpSpPr>
            <p:nvPr/>
          </p:nvGrpSpPr>
          <p:grpSpPr bwMode="auto">
            <a:xfrm>
              <a:off x="3867" y="3889"/>
              <a:ext cx="274" cy="96"/>
              <a:chOff x="3867" y="3889"/>
              <a:chExt cx="274" cy="96"/>
            </a:xfrm>
          </p:grpSpPr>
          <p:sp>
            <p:nvSpPr>
              <p:cNvPr id="7439" name="Freeform 52"/>
              <p:cNvSpPr>
                <a:spLocks/>
              </p:cNvSpPr>
              <p:nvPr/>
            </p:nvSpPr>
            <p:spPr bwMode="auto">
              <a:xfrm>
                <a:off x="3867" y="3889"/>
                <a:ext cx="274" cy="68"/>
              </a:xfrm>
              <a:custGeom>
                <a:avLst/>
                <a:gdLst>
                  <a:gd name="T0" fmla="*/ 0 w 274"/>
                  <a:gd name="T1" fmla="*/ 0 h 68"/>
                  <a:gd name="T2" fmla="*/ 50 w 274"/>
                  <a:gd name="T3" fmla="*/ 3 h 68"/>
                  <a:gd name="T4" fmla="*/ 89 w 274"/>
                  <a:gd name="T5" fmla="*/ 5 h 68"/>
                  <a:gd name="T6" fmla="*/ 122 w 274"/>
                  <a:gd name="T7" fmla="*/ 9 h 68"/>
                  <a:gd name="T8" fmla="*/ 156 w 274"/>
                  <a:gd name="T9" fmla="*/ 12 h 68"/>
                  <a:gd name="T10" fmla="*/ 179 w 274"/>
                  <a:gd name="T11" fmla="*/ 15 h 68"/>
                  <a:gd name="T12" fmla="*/ 209 w 274"/>
                  <a:gd name="T13" fmla="*/ 20 h 68"/>
                  <a:gd name="T14" fmla="*/ 225 w 274"/>
                  <a:gd name="T15" fmla="*/ 23 h 68"/>
                  <a:gd name="T16" fmla="*/ 237 w 274"/>
                  <a:gd name="T17" fmla="*/ 26 h 68"/>
                  <a:gd name="T18" fmla="*/ 244 w 274"/>
                  <a:gd name="T19" fmla="*/ 27 h 68"/>
                  <a:gd name="T20" fmla="*/ 249 w 274"/>
                  <a:gd name="T21" fmla="*/ 29 h 68"/>
                  <a:gd name="T22" fmla="*/ 256 w 274"/>
                  <a:gd name="T23" fmla="*/ 31 h 68"/>
                  <a:gd name="T24" fmla="*/ 263 w 274"/>
                  <a:gd name="T25" fmla="*/ 33 h 68"/>
                  <a:gd name="T26" fmla="*/ 269 w 274"/>
                  <a:gd name="T27" fmla="*/ 36 h 68"/>
                  <a:gd name="T28" fmla="*/ 272 w 274"/>
                  <a:gd name="T29" fmla="*/ 40 h 68"/>
                  <a:gd name="T30" fmla="*/ 273 w 274"/>
                  <a:gd name="T31" fmla="*/ 43 h 68"/>
                  <a:gd name="T32" fmla="*/ 271 w 274"/>
                  <a:gd name="T33" fmla="*/ 47 h 68"/>
                  <a:gd name="T34" fmla="*/ 269 w 274"/>
                  <a:gd name="T35" fmla="*/ 52 h 68"/>
                  <a:gd name="T36" fmla="*/ 266 w 274"/>
                  <a:gd name="T37" fmla="*/ 56 h 68"/>
                  <a:gd name="T38" fmla="*/ 261 w 274"/>
                  <a:gd name="T39" fmla="*/ 58 h 68"/>
                  <a:gd name="T40" fmla="*/ 255 w 274"/>
                  <a:gd name="T41" fmla="*/ 62 h 68"/>
                  <a:gd name="T42" fmla="*/ 249 w 274"/>
                  <a:gd name="T43" fmla="*/ 65 h 68"/>
                  <a:gd name="T44" fmla="*/ 242 w 274"/>
                  <a:gd name="T45" fmla="*/ 66 h 68"/>
                  <a:gd name="T46" fmla="*/ 233 w 274"/>
                  <a:gd name="T47" fmla="*/ 67 h 68"/>
                  <a:gd name="T48" fmla="*/ 224 w 274"/>
                  <a:gd name="T49" fmla="*/ 67 h 68"/>
                  <a:gd name="T50" fmla="*/ 214 w 274"/>
                  <a:gd name="T51" fmla="*/ 67 h 68"/>
                  <a:gd name="T52" fmla="*/ 198 w 274"/>
                  <a:gd name="T53" fmla="*/ 64 h 6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74"/>
                  <a:gd name="T82" fmla="*/ 0 h 68"/>
                  <a:gd name="T83" fmla="*/ 274 w 274"/>
                  <a:gd name="T84" fmla="*/ 68 h 6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74" h="68">
                    <a:moveTo>
                      <a:pt x="0" y="0"/>
                    </a:moveTo>
                    <a:lnTo>
                      <a:pt x="50" y="3"/>
                    </a:lnTo>
                    <a:lnTo>
                      <a:pt x="89" y="5"/>
                    </a:lnTo>
                    <a:lnTo>
                      <a:pt x="122" y="9"/>
                    </a:lnTo>
                    <a:lnTo>
                      <a:pt x="156" y="12"/>
                    </a:lnTo>
                    <a:lnTo>
                      <a:pt x="179" y="15"/>
                    </a:lnTo>
                    <a:lnTo>
                      <a:pt x="209" y="20"/>
                    </a:lnTo>
                    <a:lnTo>
                      <a:pt x="225" y="23"/>
                    </a:lnTo>
                    <a:lnTo>
                      <a:pt x="237" y="26"/>
                    </a:lnTo>
                    <a:lnTo>
                      <a:pt x="244" y="27"/>
                    </a:lnTo>
                    <a:lnTo>
                      <a:pt x="249" y="29"/>
                    </a:lnTo>
                    <a:lnTo>
                      <a:pt x="256" y="31"/>
                    </a:lnTo>
                    <a:lnTo>
                      <a:pt x="263" y="33"/>
                    </a:lnTo>
                    <a:lnTo>
                      <a:pt x="269" y="36"/>
                    </a:lnTo>
                    <a:lnTo>
                      <a:pt x="272" y="40"/>
                    </a:lnTo>
                    <a:lnTo>
                      <a:pt x="273" y="43"/>
                    </a:lnTo>
                    <a:lnTo>
                      <a:pt x="271" y="47"/>
                    </a:lnTo>
                    <a:lnTo>
                      <a:pt x="269" y="52"/>
                    </a:lnTo>
                    <a:lnTo>
                      <a:pt x="266" y="56"/>
                    </a:lnTo>
                    <a:lnTo>
                      <a:pt x="261" y="58"/>
                    </a:lnTo>
                    <a:lnTo>
                      <a:pt x="255" y="62"/>
                    </a:lnTo>
                    <a:lnTo>
                      <a:pt x="249" y="65"/>
                    </a:lnTo>
                    <a:lnTo>
                      <a:pt x="242" y="66"/>
                    </a:lnTo>
                    <a:lnTo>
                      <a:pt x="233" y="67"/>
                    </a:lnTo>
                    <a:lnTo>
                      <a:pt x="224" y="67"/>
                    </a:lnTo>
                    <a:lnTo>
                      <a:pt x="214" y="67"/>
                    </a:lnTo>
                    <a:lnTo>
                      <a:pt x="198" y="64"/>
                    </a:lnTo>
                  </a:path>
                </a:pathLst>
              </a:custGeom>
              <a:noFill/>
              <a:ln w="12700" cap="rnd">
                <a:solidFill>
                  <a:srgbClr val="C0C0C0"/>
                </a:solidFill>
                <a:round/>
                <a:headEnd/>
                <a:tailEnd/>
              </a:ln>
            </p:spPr>
            <p:txBody>
              <a:bodyPr/>
              <a:lstStyle/>
              <a:p>
                <a:endParaRPr lang="en-US"/>
              </a:p>
            </p:txBody>
          </p:sp>
          <p:grpSp>
            <p:nvGrpSpPr>
              <p:cNvPr id="15" name="Group 62"/>
              <p:cNvGrpSpPr>
                <a:grpSpLocks/>
              </p:cNvGrpSpPr>
              <p:nvPr/>
            </p:nvGrpSpPr>
            <p:grpSpPr bwMode="auto">
              <a:xfrm>
                <a:off x="3878" y="3922"/>
                <a:ext cx="185" cy="63"/>
                <a:chOff x="3878" y="3922"/>
                <a:chExt cx="185" cy="63"/>
              </a:xfrm>
            </p:grpSpPr>
            <p:grpSp>
              <p:nvGrpSpPr>
                <p:cNvPr id="16" name="Group 57"/>
                <p:cNvGrpSpPr>
                  <a:grpSpLocks/>
                </p:cNvGrpSpPr>
                <p:nvPr/>
              </p:nvGrpSpPr>
              <p:grpSpPr bwMode="auto">
                <a:xfrm>
                  <a:off x="3878" y="3922"/>
                  <a:ext cx="185" cy="63"/>
                  <a:chOff x="3878" y="3922"/>
                  <a:chExt cx="185" cy="63"/>
                </a:xfrm>
              </p:grpSpPr>
              <p:sp>
                <p:nvSpPr>
                  <p:cNvPr id="7446" name="Freeform 53"/>
                  <p:cNvSpPr>
                    <a:spLocks/>
                  </p:cNvSpPr>
                  <p:nvPr/>
                </p:nvSpPr>
                <p:spPr bwMode="auto">
                  <a:xfrm>
                    <a:off x="3878" y="3922"/>
                    <a:ext cx="112" cy="38"/>
                  </a:xfrm>
                  <a:custGeom>
                    <a:avLst/>
                    <a:gdLst>
                      <a:gd name="T0" fmla="*/ 0 w 112"/>
                      <a:gd name="T1" fmla="*/ 23 h 38"/>
                      <a:gd name="T2" fmla="*/ 29 w 112"/>
                      <a:gd name="T3" fmla="*/ 0 h 38"/>
                      <a:gd name="T4" fmla="*/ 111 w 112"/>
                      <a:gd name="T5" fmla="*/ 13 h 38"/>
                      <a:gd name="T6" fmla="*/ 79 w 112"/>
                      <a:gd name="T7" fmla="*/ 37 h 38"/>
                      <a:gd name="T8" fmla="*/ 0 w 112"/>
                      <a:gd name="T9" fmla="*/ 23 h 38"/>
                      <a:gd name="T10" fmla="*/ 0 60000 65536"/>
                      <a:gd name="T11" fmla="*/ 0 60000 65536"/>
                      <a:gd name="T12" fmla="*/ 0 60000 65536"/>
                      <a:gd name="T13" fmla="*/ 0 60000 65536"/>
                      <a:gd name="T14" fmla="*/ 0 60000 65536"/>
                      <a:gd name="T15" fmla="*/ 0 w 112"/>
                      <a:gd name="T16" fmla="*/ 0 h 38"/>
                      <a:gd name="T17" fmla="*/ 112 w 112"/>
                      <a:gd name="T18" fmla="*/ 38 h 38"/>
                    </a:gdLst>
                    <a:ahLst/>
                    <a:cxnLst>
                      <a:cxn ang="T10">
                        <a:pos x="T0" y="T1"/>
                      </a:cxn>
                      <a:cxn ang="T11">
                        <a:pos x="T2" y="T3"/>
                      </a:cxn>
                      <a:cxn ang="T12">
                        <a:pos x="T4" y="T5"/>
                      </a:cxn>
                      <a:cxn ang="T13">
                        <a:pos x="T6" y="T7"/>
                      </a:cxn>
                      <a:cxn ang="T14">
                        <a:pos x="T8" y="T9"/>
                      </a:cxn>
                    </a:cxnLst>
                    <a:rect l="T15" t="T16" r="T17" b="T18"/>
                    <a:pathLst>
                      <a:path w="112" h="38">
                        <a:moveTo>
                          <a:pt x="0" y="23"/>
                        </a:moveTo>
                        <a:lnTo>
                          <a:pt x="29" y="0"/>
                        </a:lnTo>
                        <a:lnTo>
                          <a:pt x="111" y="13"/>
                        </a:lnTo>
                        <a:lnTo>
                          <a:pt x="79" y="37"/>
                        </a:lnTo>
                        <a:lnTo>
                          <a:pt x="0" y="23"/>
                        </a:lnTo>
                      </a:path>
                    </a:pathLst>
                  </a:custGeom>
                  <a:solidFill>
                    <a:srgbClr val="DFDFDF"/>
                  </a:solidFill>
                  <a:ln w="12700" cap="rnd">
                    <a:noFill/>
                    <a:round/>
                    <a:headEnd/>
                    <a:tailEnd/>
                  </a:ln>
                </p:spPr>
                <p:txBody>
                  <a:bodyPr/>
                  <a:lstStyle/>
                  <a:p>
                    <a:endParaRPr lang="en-US"/>
                  </a:p>
                </p:txBody>
              </p:sp>
              <p:sp>
                <p:nvSpPr>
                  <p:cNvPr id="7447" name="Freeform 54"/>
                  <p:cNvSpPr>
                    <a:spLocks/>
                  </p:cNvSpPr>
                  <p:nvPr/>
                </p:nvSpPr>
                <p:spPr bwMode="auto">
                  <a:xfrm>
                    <a:off x="3878" y="3950"/>
                    <a:ext cx="78" cy="35"/>
                  </a:xfrm>
                  <a:custGeom>
                    <a:avLst/>
                    <a:gdLst>
                      <a:gd name="T0" fmla="*/ 0 w 78"/>
                      <a:gd name="T1" fmla="*/ 0 h 35"/>
                      <a:gd name="T2" fmla="*/ 0 w 78"/>
                      <a:gd name="T3" fmla="*/ 19 h 35"/>
                      <a:gd name="T4" fmla="*/ 1 w 78"/>
                      <a:gd name="T5" fmla="*/ 19 h 35"/>
                      <a:gd name="T6" fmla="*/ 77 w 78"/>
                      <a:gd name="T7" fmla="*/ 34 h 35"/>
                      <a:gd name="T8" fmla="*/ 77 w 78"/>
                      <a:gd name="T9" fmla="*/ 14 h 35"/>
                      <a:gd name="T10" fmla="*/ 0 w 78"/>
                      <a:gd name="T11" fmla="*/ 0 h 35"/>
                      <a:gd name="T12" fmla="*/ 0 60000 65536"/>
                      <a:gd name="T13" fmla="*/ 0 60000 65536"/>
                      <a:gd name="T14" fmla="*/ 0 60000 65536"/>
                      <a:gd name="T15" fmla="*/ 0 60000 65536"/>
                      <a:gd name="T16" fmla="*/ 0 60000 65536"/>
                      <a:gd name="T17" fmla="*/ 0 60000 65536"/>
                      <a:gd name="T18" fmla="*/ 0 w 78"/>
                      <a:gd name="T19" fmla="*/ 0 h 35"/>
                      <a:gd name="T20" fmla="*/ 78 w 78"/>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78" h="35">
                        <a:moveTo>
                          <a:pt x="0" y="0"/>
                        </a:moveTo>
                        <a:lnTo>
                          <a:pt x="0" y="19"/>
                        </a:lnTo>
                        <a:lnTo>
                          <a:pt x="1" y="19"/>
                        </a:lnTo>
                        <a:lnTo>
                          <a:pt x="77" y="34"/>
                        </a:lnTo>
                        <a:lnTo>
                          <a:pt x="77" y="14"/>
                        </a:lnTo>
                        <a:lnTo>
                          <a:pt x="0" y="0"/>
                        </a:lnTo>
                      </a:path>
                    </a:pathLst>
                  </a:custGeom>
                  <a:solidFill>
                    <a:srgbClr val="C0C0C0"/>
                  </a:solidFill>
                  <a:ln w="12700" cap="rnd">
                    <a:noFill/>
                    <a:round/>
                    <a:headEnd/>
                    <a:tailEnd/>
                  </a:ln>
                </p:spPr>
                <p:txBody>
                  <a:bodyPr/>
                  <a:lstStyle/>
                  <a:p>
                    <a:endParaRPr lang="en-US"/>
                  </a:p>
                </p:txBody>
              </p:sp>
              <p:sp>
                <p:nvSpPr>
                  <p:cNvPr id="7448" name="Freeform 55"/>
                  <p:cNvSpPr>
                    <a:spLocks/>
                  </p:cNvSpPr>
                  <p:nvPr/>
                </p:nvSpPr>
                <p:spPr bwMode="auto">
                  <a:xfrm>
                    <a:off x="3963" y="3938"/>
                    <a:ext cx="100" cy="47"/>
                  </a:xfrm>
                  <a:custGeom>
                    <a:avLst/>
                    <a:gdLst>
                      <a:gd name="T0" fmla="*/ 0 w 100"/>
                      <a:gd name="T1" fmla="*/ 25 h 47"/>
                      <a:gd name="T2" fmla="*/ 32 w 100"/>
                      <a:gd name="T3" fmla="*/ 0 h 47"/>
                      <a:gd name="T4" fmla="*/ 99 w 100"/>
                      <a:gd name="T5" fmla="*/ 6 h 47"/>
                      <a:gd name="T6" fmla="*/ 99 w 100"/>
                      <a:gd name="T7" fmla="*/ 26 h 47"/>
                      <a:gd name="T8" fmla="*/ 0 w 100"/>
                      <a:gd name="T9" fmla="*/ 46 h 47"/>
                      <a:gd name="T10" fmla="*/ 0 w 100"/>
                      <a:gd name="T11" fmla="*/ 25 h 47"/>
                      <a:gd name="T12" fmla="*/ 0 60000 65536"/>
                      <a:gd name="T13" fmla="*/ 0 60000 65536"/>
                      <a:gd name="T14" fmla="*/ 0 60000 65536"/>
                      <a:gd name="T15" fmla="*/ 0 60000 65536"/>
                      <a:gd name="T16" fmla="*/ 0 60000 65536"/>
                      <a:gd name="T17" fmla="*/ 0 60000 65536"/>
                      <a:gd name="T18" fmla="*/ 0 w 100"/>
                      <a:gd name="T19" fmla="*/ 0 h 47"/>
                      <a:gd name="T20" fmla="*/ 100 w 100"/>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100" h="47">
                        <a:moveTo>
                          <a:pt x="0" y="25"/>
                        </a:moveTo>
                        <a:lnTo>
                          <a:pt x="32" y="0"/>
                        </a:lnTo>
                        <a:lnTo>
                          <a:pt x="99" y="6"/>
                        </a:lnTo>
                        <a:lnTo>
                          <a:pt x="99" y="26"/>
                        </a:lnTo>
                        <a:lnTo>
                          <a:pt x="0" y="46"/>
                        </a:lnTo>
                        <a:lnTo>
                          <a:pt x="0" y="25"/>
                        </a:lnTo>
                      </a:path>
                    </a:pathLst>
                  </a:custGeom>
                  <a:solidFill>
                    <a:srgbClr val="9F9F9F"/>
                  </a:solidFill>
                  <a:ln w="12700" cap="rnd">
                    <a:noFill/>
                    <a:round/>
                    <a:headEnd/>
                    <a:tailEnd/>
                  </a:ln>
                </p:spPr>
                <p:txBody>
                  <a:bodyPr/>
                  <a:lstStyle/>
                  <a:p>
                    <a:endParaRPr lang="en-US"/>
                  </a:p>
                </p:txBody>
              </p:sp>
              <p:sp>
                <p:nvSpPr>
                  <p:cNvPr id="7449" name="Freeform 56"/>
                  <p:cNvSpPr>
                    <a:spLocks/>
                  </p:cNvSpPr>
                  <p:nvPr/>
                </p:nvSpPr>
                <p:spPr bwMode="auto">
                  <a:xfrm>
                    <a:off x="3910" y="3922"/>
                    <a:ext cx="153" cy="17"/>
                  </a:xfrm>
                  <a:custGeom>
                    <a:avLst/>
                    <a:gdLst>
                      <a:gd name="T0" fmla="*/ 0 w 153"/>
                      <a:gd name="T1" fmla="*/ 0 h 17"/>
                      <a:gd name="T2" fmla="*/ 76 w 153"/>
                      <a:gd name="T3" fmla="*/ 4 h 17"/>
                      <a:gd name="T4" fmla="*/ 152 w 153"/>
                      <a:gd name="T5" fmla="*/ 16 h 17"/>
                      <a:gd name="T6" fmla="*/ 83 w 153"/>
                      <a:gd name="T7" fmla="*/ 11 h 17"/>
                      <a:gd name="T8" fmla="*/ 0 w 153"/>
                      <a:gd name="T9" fmla="*/ 0 h 17"/>
                      <a:gd name="T10" fmla="*/ 0 60000 65536"/>
                      <a:gd name="T11" fmla="*/ 0 60000 65536"/>
                      <a:gd name="T12" fmla="*/ 0 60000 65536"/>
                      <a:gd name="T13" fmla="*/ 0 60000 65536"/>
                      <a:gd name="T14" fmla="*/ 0 60000 65536"/>
                      <a:gd name="T15" fmla="*/ 0 w 153"/>
                      <a:gd name="T16" fmla="*/ 0 h 17"/>
                      <a:gd name="T17" fmla="*/ 153 w 153"/>
                      <a:gd name="T18" fmla="*/ 17 h 17"/>
                    </a:gdLst>
                    <a:ahLst/>
                    <a:cxnLst>
                      <a:cxn ang="T10">
                        <a:pos x="T0" y="T1"/>
                      </a:cxn>
                      <a:cxn ang="T11">
                        <a:pos x="T2" y="T3"/>
                      </a:cxn>
                      <a:cxn ang="T12">
                        <a:pos x="T4" y="T5"/>
                      </a:cxn>
                      <a:cxn ang="T13">
                        <a:pos x="T6" y="T7"/>
                      </a:cxn>
                      <a:cxn ang="T14">
                        <a:pos x="T8" y="T9"/>
                      </a:cxn>
                    </a:cxnLst>
                    <a:rect l="T15" t="T16" r="T17" b="T18"/>
                    <a:pathLst>
                      <a:path w="153" h="17">
                        <a:moveTo>
                          <a:pt x="0" y="0"/>
                        </a:moveTo>
                        <a:lnTo>
                          <a:pt x="76" y="4"/>
                        </a:lnTo>
                        <a:lnTo>
                          <a:pt x="152" y="16"/>
                        </a:lnTo>
                        <a:lnTo>
                          <a:pt x="83" y="11"/>
                        </a:lnTo>
                        <a:lnTo>
                          <a:pt x="0" y="0"/>
                        </a:lnTo>
                      </a:path>
                    </a:pathLst>
                  </a:custGeom>
                  <a:solidFill>
                    <a:srgbClr val="7F7F7F"/>
                  </a:solidFill>
                  <a:ln w="12700" cap="rnd">
                    <a:noFill/>
                    <a:round/>
                    <a:headEnd/>
                    <a:tailEnd/>
                  </a:ln>
                </p:spPr>
                <p:txBody>
                  <a:bodyPr/>
                  <a:lstStyle/>
                  <a:p>
                    <a:endParaRPr lang="en-US"/>
                  </a:p>
                </p:txBody>
              </p:sp>
            </p:grpSp>
            <p:grpSp>
              <p:nvGrpSpPr>
                <p:cNvPr id="17" name="Group 61"/>
                <p:cNvGrpSpPr>
                  <a:grpSpLocks/>
                </p:cNvGrpSpPr>
                <p:nvPr/>
              </p:nvGrpSpPr>
              <p:grpSpPr bwMode="auto">
                <a:xfrm>
                  <a:off x="3893" y="3932"/>
                  <a:ext cx="164" cy="52"/>
                  <a:chOff x="3893" y="3932"/>
                  <a:chExt cx="164" cy="52"/>
                </a:xfrm>
              </p:grpSpPr>
              <p:sp>
                <p:nvSpPr>
                  <p:cNvPr id="7443" name="Line 58"/>
                  <p:cNvSpPr>
                    <a:spLocks noChangeShapeType="1"/>
                  </p:cNvSpPr>
                  <p:nvPr/>
                </p:nvSpPr>
                <p:spPr bwMode="auto">
                  <a:xfrm>
                    <a:off x="3893" y="3964"/>
                    <a:ext cx="58" cy="1"/>
                  </a:xfrm>
                  <a:prstGeom prst="line">
                    <a:avLst/>
                  </a:prstGeom>
                  <a:noFill/>
                  <a:ln w="12700">
                    <a:solidFill>
                      <a:srgbClr val="7F7F7F"/>
                    </a:solidFill>
                    <a:round/>
                    <a:headEnd/>
                    <a:tailEnd/>
                  </a:ln>
                </p:spPr>
                <p:txBody>
                  <a:bodyPr wrap="none" anchor="ctr"/>
                  <a:lstStyle/>
                  <a:p>
                    <a:endParaRPr lang="en-US"/>
                  </a:p>
                </p:txBody>
              </p:sp>
              <p:sp>
                <p:nvSpPr>
                  <p:cNvPr id="7444" name="Line 59"/>
                  <p:cNvSpPr>
                    <a:spLocks noChangeShapeType="1"/>
                  </p:cNvSpPr>
                  <p:nvPr/>
                </p:nvSpPr>
                <p:spPr bwMode="auto">
                  <a:xfrm flipV="1">
                    <a:off x="3977" y="3932"/>
                    <a:ext cx="9" cy="52"/>
                  </a:xfrm>
                  <a:prstGeom prst="line">
                    <a:avLst/>
                  </a:prstGeom>
                  <a:noFill/>
                  <a:ln w="12700">
                    <a:solidFill>
                      <a:srgbClr val="5F5F5F"/>
                    </a:solidFill>
                    <a:round/>
                    <a:headEnd/>
                    <a:tailEnd/>
                  </a:ln>
                </p:spPr>
                <p:txBody>
                  <a:bodyPr wrap="none" anchor="ctr"/>
                  <a:lstStyle/>
                  <a:p>
                    <a:endParaRPr lang="en-US"/>
                  </a:p>
                </p:txBody>
              </p:sp>
              <p:sp>
                <p:nvSpPr>
                  <p:cNvPr id="7445" name="Line 60"/>
                  <p:cNvSpPr>
                    <a:spLocks noChangeShapeType="1"/>
                  </p:cNvSpPr>
                  <p:nvPr/>
                </p:nvSpPr>
                <p:spPr bwMode="auto">
                  <a:xfrm>
                    <a:off x="4013" y="3945"/>
                    <a:ext cx="44" cy="4"/>
                  </a:xfrm>
                  <a:prstGeom prst="line">
                    <a:avLst/>
                  </a:prstGeom>
                  <a:noFill/>
                  <a:ln w="12700">
                    <a:solidFill>
                      <a:srgbClr val="5F5F5F"/>
                    </a:solidFill>
                    <a:round/>
                    <a:headEnd/>
                    <a:tailEnd/>
                  </a:ln>
                </p:spPr>
                <p:txBody>
                  <a:bodyPr wrap="none" anchor="ctr"/>
                  <a:lstStyle/>
                  <a:p>
                    <a:endParaRPr lang="en-US"/>
                  </a:p>
                </p:txBody>
              </p:sp>
            </p:grpSp>
          </p:grpSp>
        </p:grpSp>
        <p:sp>
          <p:nvSpPr>
            <p:cNvPr id="7348" name="Freeform 64"/>
            <p:cNvSpPr>
              <a:spLocks/>
            </p:cNvSpPr>
            <p:nvPr/>
          </p:nvSpPr>
          <p:spPr bwMode="auto">
            <a:xfrm>
              <a:off x="3829" y="3762"/>
              <a:ext cx="157" cy="140"/>
            </a:xfrm>
            <a:custGeom>
              <a:avLst/>
              <a:gdLst>
                <a:gd name="T0" fmla="*/ 0 w 157"/>
                <a:gd name="T1" fmla="*/ 70 h 140"/>
                <a:gd name="T2" fmla="*/ 156 w 157"/>
                <a:gd name="T3" fmla="*/ 0 h 140"/>
                <a:gd name="T4" fmla="*/ 156 w 157"/>
                <a:gd name="T5" fmla="*/ 56 h 140"/>
                <a:gd name="T6" fmla="*/ 0 w 157"/>
                <a:gd name="T7" fmla="*/ 139 h 140"/>
                <a:gd name="T8" fmla="*/ 0 w 157"/>
                <a:gd name="T9" fmla="*/ 70 h 140"/>
                <a:gd name="T10" fmla="*/ 0 60000 65536"/>
                <a:gd name="T11" fmla="*/ 0 60000 65536"/>
                <a:gd name="T12" fmla="*/ 0 60000 65536"/>
                <a:gd name="T13" fmla="*/ 0 60000 65536"/>
                <a:gd name="T14" fmla="*/ 0 60000 65536"/>
                <a:gd name="T15" fmla="*/ 0 w 157"/>
                <a:gd name="T16" fmla="*/ 0 h 140"/>
                <a:gd name="T17" fmla="*/ 157 w 157"/>
                <a:gd name="T18" fmla="*/ 140 h 140"/>
              </a:gdLst>
              <a:ahLst/>
              <a:cxnLst>
                <a:cxn ang="T10">
                  <a:pos x="T0" y="T1"/>
                </a:cxn>
                <a:cxn ang="T11">
                  <a:pos x="T2" y="T3"/>
                </a:cxn>
                <a:cxn ang="T12">
                  <a:pos x="T4" y="T5"/>
                </a:cxn>
                <a:cxn ang="T13">
                  <a:pos x="T6" y="T7"/>
                </a:cxn>
                <a:cxn ang="T14">
                  <a:pos x="T8" y="T9"/>
                </a:cxn>
              </a:cxnLst>
              <a:rect l="T15" t="T16" r="T17" b="T18"/>
              <a:pathLst>
                <a:path w="157" h="140">
                  <a:moveTo>
                    <a:pt x="0" y="70"/>
                  </a:moveTo>
                  <a:lnTo>
                    <a:pt x="156" y="0"/>
                  </a:lnTo>
                  <a:lnTo>
                    <a:pt x="156" y="56"/>
                  </a:lnTo>
                  <a:lnTo>
                    <a:pt x="0" y="139"/>
                  </a:lnTo>
                  <a:lnTo>
                    <a:pt x="0" y="70"/>
                  </a:lnTo>
                </a:path>
              </a:pathLst>
            </a:custGeom>
            <a:solidFill>
              <a:srgbClr val="5F5F5F"/>
            </a:solidFill>
            <a:ln w="12700" cap="rnd">
              <a:noFill/>
              <a:round/>
              <a:headEnd/>
              <a:tailEnd/>
            </a:ln>
          </p:spPr>
          <p:txBody>
            <a:bodyPr/>
            <a:lstStyle/>
            <a:p>
              <a:endParaRPr lang="en-US"/>
            </a:p>
          </p:txBody>
        </p:sp>
        <p:sp>
          <p:nvSpPr>
            <p:cNvPr id="7349" name="Freeform 65"/>
            <p:cNvSpPr>
              <a:spLocks/>
            </p:cNvSpPr>
            <p:nvPr/>
          </p:nvSpPr>
          <p:spPr bwMode="auto">
            <a:xfrm>
              <a:off x="3827" y="3626"/>
              <a:ext cx="163" cy="208"/>
            </a:xfrm>
            <a:custGeom>
              <a:avLst/>
              <a:gdLst>
                <a:gd name="T0" fmla="*/ 0 w 163"/>
                <a:gd name="T1" fmla="*/ 44 h 208"/>
                <a:gd name="T2" fmla="*/ 162 w 163"/>
                <a:gd name="T3" fmla="*/ 0 h 208"/>
                <a:gd name="T4" fmla="*/ 162 w 163"/>
                <a:gd name="T5" fmla="*/ 137 h 208"/>
                <a:gd name="T6" fmla="*/ 0 w 163"/>
                <a:gd name="T7" fmla="*/ 207 h 208"/>
                <a:gd name="T8" fmla="*/ 0 w 163"/>
                <a:gd name="T9" fmla="*/ 44 h 208"/>
                <a:gd name="T10" fmla="*/ 0 60000 65536"/>
                <a:gd name="T11" fmla="*/ 0 60000 65536"/>
                <a:gd name="T12" fmla="*/ 0 60000 65536"/>
                <a:gd name="T13" fmla="*/ 0 60000 65536"/>
                <a:gd name="T14" fmla="*/ 0 60000 65536"/>
                <a:gd name="T15" fmla="*/ 0 w 163"/>
                <a:gd name="T16" fmla="*/ 0 h 208"/>
                <a:gd name="T17" fmla="*/ 163 w 163"/>
                <a:gd name="T18" fmla="*/ 208 h 208"/>
              </a:gdLst>
              <a:ahLst/>
              <a:cxnLst>
                <a:cxn ang="T10">
                  <a:pos x="T0" y="T1"/>
                </a:cxn>
                <a:cxn ang="T11">
                  <a:pos x="T2" y="T3"/>
                </a:cxn>
                <a:cxn ang="T12">
                  <a:pos x="T4" y="T5"/>
                </a:cxn>
                <a:cxn ang="T13">
                  <a:pos x="T6" y="T7"/>
                </a:cxn>
                <a:cxn ang="T14">
                  <a:pos x="T8" y="T9"/>
                </a:cxn>
              </a:cxnLst>
              <a:rect l="T15" t="T16" r="T17" b="T18"/>
              <a:pathLst>
                <a:path w="163" h="208">
                  <a:moveTo>
                    <a:pt x="0" y="44"/>
                  </a:moveTo>
                  <a:lnTo>
                    <a:pt x="162" y="0"/>
                  </a:lnTo>
                  <a:lnTo>
                    <a:pt x="162" y="137"/>
                  </a:lnTo>
                  <a:lnTo>
                    <a:pt x="0" y="207"/>
                  </a:lnTo>
                  <a:lnTo>
                    <a:pt x="0" y="44"/>
                  </a:lnTo>
                </a:path>
              </a:pathLst>
            </a:custGeom>
            <a:solidFill>
              <a:srgbClr val="BFBFBF"/>
            </a:solidFill>
            <a:ln w="12700" cap="rnd">
              <a:noFill/>
              <a:round/>
              <a:headEnd/>
              <a:tailEnd/>
            </a:ln>
          </p:spPr>
          <p:txBody>
            <a:bodyPr/>
            <a:lstStyle/>
            <a:p>
              <a:endParaRPr lang="en-US"/>
            </a:p>
          </p:txBody>
        </p:sp>
        <p:sp>
          <p:nvSpPr>
            <p:cNvPr id="7350" name="Freeform 66"/>
            <p:cNvSpPr>
              <a:spLocks/>
            </p:cNvSpPr>
            <p:nvPr/>
          </p:nvSpPr>
          <p:spPr bwMode="auto">
            <a:xfrm>
              <a:off x="3366" y="3243"/>
              <a:ext cx="414" cy="322"/>
            </a:xfrm>
            <a:custGeom>
              <a:avLst/>
              <a:gdLst>
                <a:gd name="T0" fmla="*/ 17 w 414"/>
                <a:gd name="T1" fmla="*/ 0 h 322"/>
                <a:gd name="T2" fmla="*/ 413 w 414"/>
                <a:gd name="T3" fmla="*/ 0 h 322"/>
                <a:gd name="T4" fmla="*/ 397 w 414"/>
                <a:gd name="T5" fmla="*/ 321 h 322"/>
                <a:gd name="T6" fmla="*/ 0 w 414"/>
                <a:gd name="T7" fmla="*/ 302 h 322"/>
                <a:gd name="T8" fmla="*/ 17 w 414"/>
                <a:gd name="T9" fmla="*/ 0 h 322"/>
                <a:gd name="T10" fmla="*/ 0 60000 65536"/>
                <a:gd name="T11" fmla="*/ 0 60000 65536"/>
                <a:gd name="T12" fmla="*/ 0 60000 65536"/>
                <a:gd name="T13" fmla="*/ 0 60000 65536"/>
                <a:gd name="T14" fmla="*/ 0 60000 65536"/>
                <a:gd name="T15" fmla="*/ 0 w 414"/>
                <a:gd name="T16" fmla="*/ 0 h 322"/>
                <a:gd name="T17" fmla="*/ 414 w 414"/>
                <a:gd name="T18" fmla="*/ 322 h 322"/>
              </a:gdLst>
              <a:ahLst/>
              <a:cxnLst>
                <a:cxn ang="T10">
                  <a:pos x="T0" y="T1"/>
                </a:cxn>
                <a:cxn ang="T11">
                  <a:pos x="T2" y="T3"/>
                </a:cxn>
                <a:cxn ang="T12">
                  <a:pos x="T4" y="T5"/>
                </a:cxn>
                <a:cxn ang="T13">
                  <a:pos x="T6" y="T7"/>
                </a:cxn>
                <a:cxn ang="T14">
                  <a:pos x="T8" y="T9"/>
                </a:cxn>
              </a:cxnLst>
              <a:rect l="T15" t="T16" r="T17" b="T18"/>
              <a:pathLst>
                <a:path w="414" h="322">
                  <a:moveTo>
                    <a:pt x="17" y="0"/>
                  </a:moveTo>
                  <a:lnTo>
                    <a:pt x="413" y="0"/>
                  </a:lnTo>
                  <a:lnTo>
                    <a:pt x="397" y="321"/>
                  </a:lnTo>
                  <a:lnTo>
                    <a:pt x="0" y="302"/>
                  </a:lnTo>
                  <a:lnTo>
                    <a:pt x="17" y="0"/>
                  </a:lnTo>
                </a:path>
              </a:pathLst>
            </a:custGeom>
            <a:solidFill>
              <a:srgbClr val="C0C0C0"/>
            </a:solidFill>
            <a:ln w="12700" cap="rnd">
              <a:noFill/>
              <a:round/>
              <a:headEnd/>
              <a:tailEnd/>
            </a:ln>
          </p:spPr>
          <p:txBody>
            <a:bodyPr/>
            <a:lstStyle/>
            <a:p>
              <a:endParaRPr lang="en-US"/>
            </a:p>
          </p:txBody>
        </p:sp>
        <p:sp>
          <p:nvSpPr>
            <p:cNvPr id="7351" name="Freeform 67"/>
            <p:cNvSpPr>
              <a:spLocks/>
            </p:cNvSpPr>
            <p:nvPr/>
          </p:nvSpPr>
          <p:spPr bwMode="auto">
            <a:xfrm>
              <a:off x="3092" y="3794"/>
              <a:ext cx="776" cy="144"/>
            </a:xfrm>
            <a:custGeom>
              <a:avLst/>
              <a:gdLst>
                <a:gd name="T0" fmla="*/ 126 w 776"/>
                <a:gd name="T1" fmla="*/ 0 h 144"/>
                <a:gd name="T2" fmla="*/ 775 w 776"/>
                <a:gd name="T3" fmla="*/ 58 h 144"/>
                <a:gd name="T4" fmla="*/ 729 w 776"/>
                <a:gd name="T5" fmla="*/ 111 h 144"/>
                <a:gd name="T6" fmla="*/ 684 w 776"/>
                <a:gd name="T7" fmla="*/ 143 h 144"/>
                <a:gd name="T8" fmla="*/ 0 w 776"/>
                <a:gd name="T9" fmla="*/ 71 h 144"/>
                <a:gd name="T10" fmla="*/ 51 w 776"/>
                <a:gd name="T11" fmla="*/ 51 h 144"/>
                <a:gd name="T12" fmla="*/ 126 w 776"/>
                <a:gd name="T13" fmla="*/ 0 h 144"/>
                <a:gd name="T14" fmla="*/ 0 60000 65536"/>
                <a:gd name="T15" fmla="*/ 0 60000 65536"/>
                <a:gd name="T16" fmla="*/ 0 60000 65536"/>
                <a:gd name="T17" fmla="*/ 0 60000 65536"/>
                <a:gd name="T18" fmla="*/ 0 60000 65536"/>
                <a:gd name="T19" fmla="*/ 0 60000 65536"/>
                <a:gd name="T20" fmla="*/ 0 60000 65536"/>
                <a:gd name="T21" fmla="*/ 0 w 776"/>
                <a:gd name="T22" fmla="*/ 0 h 144"/>
                <a:gd name="T23" fmla="*/ 776 w 776"/>
                <a:gd name="T24" fmla="*/ 144 h 1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6" h="144">
                  <a:moveTo>
                    <a:pt x="126" y="0"/>
                  </a:moveTo>
                  <a:lnTo>
                    <a:pt x="775" y="58"/>
                  </a:lnTo>
                  <a:lnTo>
                    <a:pt x="729" y="111"/>
                  </a:lnTo>
                  <a:lnTo>
                    <a:pt x="684" y="143"/>
                  </a:lnTo>
                  <a:lnTo>
                    <a:pt x="0" y="71"/>
                  </a:lnTo>
                  <a:lnTo>
                    <a:pt x="51" y="51"/>
                  </a:lnTo>
                  <a:lnTo>
                    <a:pt x="126" y="0"/>
                  </a:lnTo>
                </a:path>
              </a:pathLst>
            </a:custGeom>
            <a:solidFill>
              <a:srgbClr val="DFDFDF"/>
            </a:solidFill>
            <a:ln w="12700" cap="rnd">
              <a:noFill/>
              <a:round/>
              <a:headEnd/>
              <a:tailEnd/>
            </a:ln>
          </p:spPr>
          <p:txBody>
            <a:bodyPr/>
            <a:lstStyle/>
            <a:p>
              <a:endParaRPr lang="en-US"/>
            </a:p>
          </p:txBody>
        </p:sp>
        <p:grpSp>
          <p:nvGrpSpPr>
            <p:cNvPr id="18" name="Group 77"/>
            <p:cNvGrpSpPr>
              <a:grpSpLocks/>
            </p:cNvGrpSpPr>
            <p:nvPr/>
          </p:nvGrpSpPr>
          <p:grpSpPr bwMode="auto">
            <a:xfrm>
              <a:off x="3840" y="3629"/>
              <a:ext cx="142" cy="197"/>
              <a:chOff x="3840" y="3629"/>
              <a:chExt cx="142" cy="197"/>
            </a:xfrm>
          </p:grpSpPr>
          <p:sp>
            <p:nvSpPr>
              <p:cNvPr id="7430" name="Line 68"/>
              <p:cNvSpPr>
                <a:spLocks noChangeShapeType="1"/>
              </p:cNvSpPr>
              <p:nvPr/>
            </p:nvSpPr>
            <p:spPr bwMode="auto">
              <a:xfrm flipV="1">
                <a:off x="3840" y="3681"/>
                <a:ext cx="142" cy="80"/>
              </a:xfrm>
              <a:prstGeom prst="line">
                <a:avLst/>
              </a:prstGeom>
              <a:noFill/>
              <a:ln w="12700">
                <a:solidFill>
                  <a:srgbClr val="808080"/>
                </a:solidFill>
                <a:round/>
                <a:headEnd/>
                <a:tailEnd/>
              </a:ln>
            </p:spPr>
            <p:txBody>
              <a:bodyPr wrap="none" anchor="ctr"/>
              <a:lstStyle/>
              <a:p>
                <a:endParaRPr lang="en-US"/>
              </a:p>
            </p:txBody>
          </p:sp>
          <p:sp>
            <p:nvSpPr>
              <p:cNvPr id="7431" name="Line 69"/>
              <p:cNvSpPr>
                <a:spLocks noChangeShapeType="1"/>
              </p:cNvSpPr>
              <p:nvPr/>
            </p:nvSpPr>
            <p:spPr bwMode="auto">
              <a:xfrm flipV="1">
                <a:off x="3869" y="3698"/>
                <a:ext cx="112" cy="73"/>
              </a:xfrm>
              <a:prstGeom prst="line">
                <a:avLst/>
              </a:prstGeom>
              <a:noFill/>
              <a:ln w="12700">
                <a:solidFill>
                  <a:srgbClr val="808080"/>
                </a:solidFill>
                <a:round/>
                <a:headEnd/>
                <a:tailEnd/>
              </a:ln>
            </p:spPr>
            <p:txBody>
              <a:bodyPr wrap="none" anchor="ctr"/>
              <a:lstStyle/>
              <a:p>
                <a:endParaRPr lang="en-US"/>
              </a:p>
            </p:txBody>
          </p:sp>
          <p:sp>
            <p:nvSpPr>
              <p:cNvPr id="7432" name="Line 70"/>
              <p:cNvSpPr>
                <a:spLocks noChangeShapeType="1"/>
              </p:cNvSpPr>
              <p:nvPr/>
            </p:nvSpPr>
            <p:spPr bwMode="auto">
              <a:xfrm flipV="1">
                <a:off x="3869" y="3714"/>
                <a:ext cx="112" cy="76"/>
              </a:xfrm>
              <a:prstGeom prst="line">
                <a:avLst/>
              </a:prstGeom>
              <a:noFill/>
              <a:ln w="12700">
                <a:solidFill>
                  <a:srgbClr val="808080"/>
                </a:solidFill>
                <a:round/>
                <a:headEnd/>
                <a:tailEnd/>
              </a:ln>
            </p:spPr>
            <p:txBody>
              <a:bodyPr wrap="none" anchor="ctr"/>
              <a:lstStyle/>
              <a:p>
                <a:endParaRPr lang="en-US"/>
              </a:p>
            </p:txBody>
          </p:sp>
          <p:sp>
            <p:nvSpPr>
              <p:cNvPr id="7433" name="Line 71"/>
              <p:cNvSpPr>
                <a:spLocks noChangeShapeType="1"/>
              </p:cNvSpPr>
              <p:nvPr/>
            </p:nvSpPr>
            <p:spPr bwMode="auto">
              <a:xfrm flipV="1">
                <a:off x="3869" y="3730"/>
                <a:ext cx="113" cy="77"/>
              </a:xfrm>
              <a:prstGeom prst="line">
                <a:avLst/>
              </a:prstGeom>
              <a:noFill/>
              <a:ln w="12700">
                <a:solidFill>
                  <a:srgbClr val="808080"/>
                </a:solidFill>
                <a:round/>
                <a:headEnd/>
                <a:tailEnd/>
              </a:ln>
            </p:spPr>
            <p:txBody>
              <a:bodyPr wrap="none" anchor="ctr"/>
              <a:lstStyle/>
              <a:p>
                <a:endParaRPr lang="en-US"/>
              </a:p>
            </p:txBody>
          </p:sp>
          <p:sp>
            <p:nvSpPr>
              <p:cNvPr id="7434" name="Line 72"/>
              <p:cNvSpPr>
                <a:spLocks noChangeShapeType="1"/>
              </p:cNvSpPr>
              <p:nvPr/>
            </p:nvSpPr>
            <p:spPr bwMode="auto">
              <a:xfrm flipV="1">
                <a:off x="3869" y="3745"/>
                <a:ext cx="113" cy="81"/>
              </a:xfrm>
              <a:prstGeom prst="line">
                <a:avLst/>
              </a:prstGeom>
              <a:noFill/>
              <a:ln w="12700">
                <a:solidFill>
                  <a:srgbClr val="808080"/>
                </a:solidFill>
                <a:round/>
                <a:headEnd/>
                <a:tailEnd/>
              </a:ln>
            </p:spPr>
            <p:txBody>
              <a:bodyPr wrap="none" anchor="ctr"/>
              <a:lstStyle/>
              <a:p>
                <a:endParaRPr lang="en-US"/>
              </a:p>
            </p:txBody>
          </p:sp>
          <p:sp>
            <p:nvSpPr>
              <p:cNvPr id="7435" name="Line 73"/>
              <p:cNvSpPr>
                <a:spLocks noChangeShapeType="1"/>
              </p:cNvSpPr>
              <p:nvPr/>
            </p:nvSpPr>
            <p:spPr bwMode="auto">
              <a:xfrm flipV="1">
                <a:off x="3869" y="3665"/>
                <a:ext cx="113" cy="67"/>
              </a:xfrm>
              <a:prstGeom prst="line">
                <a:avLst/>
              </a:prstGeom>
              <a:noFill/>
              <a:ln w="12700">
                <a:solidFill>
                  <a:srgbClr val="808080"/>
                </a:solidFill>
                <a:round/>
                <a:headEnd/>
                <a:tailEnd/>
              </a:ln>
            </p:spPr>
            <p:txBody>
              <a:bodyPr wrap="none" anchor="ctr"/>
              <a:lstStyle/>
              <a:p>
                <a:endParaRPr lang="en-US"/>
              </a:p>
            </p:txBody>
          </p:sp>
          <p:sp>
            <p:nvSpPr>
              <p:cNvPr id="7436" name="Line 74"/>
              <p:cNvSpPr>
                <a:spLocks noChangeShapeType="1"/>
              </p:cNvSpPr>
              <p:nvPr/>
            </p:nvSpPr>
            <p:spPr bwMode="auto">
              <a:xfrm flipV="1">
                <a:off x="3869" y="3648"/>
                <a:ext cx="113" cy="63"/>
              </a:xfrm>
              <a:prstGeom prst="line">
                <a:avLst/>
              </a:prstGeom>
              <a:noFill/>
              <a:ln w="12700">
                <a:solidFill>
                  <a:srgbClr val="808080"/>
                </a:solidFill>
                <a:round/>
                <a:headEnd/>
                <a:tailEnd/>
              </a:ln>
            </p:spPr>
            <p:txBody>
              <a:bodyPr wrap="none" anchor="ctr"/>
              <a:lstStyle/>
              <a:p>
                <a:endParaRPr lang="en-US"/>
              </a:p>
            </p:txBody>
          </p:sp>
          <p:sp>
            <p:nvSpPr>
              <p:cNvPr id="7437" name="Line 75"/>
              <p:cNvSpPr>
                <a:spLocks noChangeShapeType="1"/>
              </p:cNvSpPr>
              <p:nvPr/>
            </p:nvSpPr>
            <p:spPr bwMode="auto">
              <a:xfrm flipV="1">
                <a:off x="3869" y="3629"/>
                <a:ext cx="112" cy="61"/>
              </a:xfrm>
              <a:prstGeom prst="line">
                <a:avLst/>
              </a:prstGeom>
              <a:noFill/>
              <a:ln w="12700">
                <a:solidFill>
                  <a:srgbClr val="808080"/>
                </a:solidFill>
                <a:round/>
                <a:headEnd/>
                <a:tailEnd/>
              </a:ln>
            </p:spPr>
            <p:txBody>
              <a:bodyPr wrap="none" anchor="ctr"/>
              <a:lstStyle/>
              <a:p>
                <a:endParaRPr lang="en-US"/>
              </a:p>
            </p:txBody>
          </p:sp>
          <p:sp>
            <p:nvSpPr>
              <p:cNvPr id="7438" name="Line 76"/>
              <p:cNvSpPr>
                <a:spLocks noChangeShapeType="1"/>
              </p:cNvSpPr>
              <p:nvPr/>
            </p:nvSpPr>
            <p:spPr bwMode="auto">
              <a:xfrm>
                <a:off x="3856" y="3680"/>
                <a:ext cx="0" cy="136"/>
              </a:xfrm>
              <a:prstGeom prst="line">
                <a:avLst/>
              </a:prstGeom>
              <a:noFill/>
              <a:ln w="12700">
                <a:solidFill>
                  <a:srgbClr val="808080"/>
                </a:solidFill>
                <a:round/>
                <a:headEnd/>
                <a:tailEnd/>
              </a:ln>
            </p:spPr>
            <p:txBody>
              <a:bodyPr wrap="none" anchor="ctr"/>
              <a:lstStyle/>
              <a:p>
                <a:endParaRPr lang="en-US"/>
              </a:p>
            </p:txBody>
          </p:sp>
        </p:grpSp>
        <p:grpSp>
          <p:nvGrpSpPr>
            <p:cNvPr id="19" name="Group 95"/>
            <p:cNvGrpSpPr>
              <a:grpSpLocks/>
            </p:cNvGrpSpPr>
            <p:nvPr/>
          </p:nvGrpSpPr>
          <p:grpSpPr bwMode="auto">
            <a:xfrm>
              <a:off x="3309" y="3168"/>
              <a:ext cx="546" cy="476"/>
              <a:chOff x="3309" y="3168"/>
              <a:chExt cx="546" cy="476"/>
            </a:xfrm>
          </p:grpSpPr>
          <p:grpSp>
            <p:nvGrpSpPr>
              <p:cNvPr id="20" name="Group 93"/>
              <p:cNvGrpSpPr>
                <a:grpSpLocks/>
              </p:cNvGrpSpPr>
              <p:nvPr/>
            </p:nvGrpSpPr>
            <p:grpSpPr bwMode="auto">
              <a:xfrm>
                <a:off x="3309" y="3168"/>
                <a:ext cx="546" cy="476"/>
                <a:chOff x="3309" y="3168"/>
                <a:chExt cx="546" cy="476"/>
              </a:xfrm>
            </p:grpSpPr>
            <p:grpSp>
              <p:nvGrpSpPr>
                <p:cNvPr id="21" name="Group 82"/>
                <p:cNvGrpSpPr>
                  <a:grpSpLocks/>
                </p:cNvGrpSpPr>
                <p:nvPr/>
              </p:nvGrpSpPr>
              <p:grpSpPr bwMode="auto">
                <a:xfrm>
                  <a:off x="3309" y="3168"/>
                  <a:ext cx="546" cy="476"/>
                  <a:chOff x="3309" y="3168"/>
                  <a:chExt cx="546" cy="476"/>
                </a:xfrm>
              </p:grpSpPr>
              <p:sp>
                <p:nvSpPr>
                  <p:cNvPr id="7426" name="Freeform 78"/>
                  <p:cNvSpPr>
                    <a:spLocks/>
                  </p:cNvSpPr>
                  <p:nvPr/>
                </p:nvSpPr>
                <p:spPr bwMode="auto">
                  <a:xfrm>
                    <a:off x="3309" y="3168"/>
                    <a:ext cx="546" cy="476"/>
                  </a:xfrm>
                  <a:custGeom>
                    <a:avLst/>
                    <a:gdLst>
                      <a:gd name="T0" fmla="*/ 44 w 546"/>
                      <a:gd name="T1" fmla="*/ 7 h 476"/>
                      <a:gd name="T2" fmla="*/ 90 w 546"/>
                      <a:gd name="T3" fmla="*/ 6 h 476"/>
                      <a:gd name="T4" fmla="*/ 154 w 546"/>
                      <a:gd name="T5" fmla="*/ 1 h 476"/>
                      <a:gd name="T6" fmla="*/ 220 w 546"/>
                      <a:gd name="T7" fmla="*/ 0 h 476"/>
                      <a:gd name="T8" fmla="*/ 297 w 546"/>
                      <a:gd name="T9" fmla="*/ 0 h 476"/>
                      <a:gd name="T10" fmla="*/ 352 w 546"/>
                      <a:gd name="T11" fmla="*/ 1 h 476"/>
                      <a:gd name="T12" fmla="*/ 435 w 546"/>
                      <a:gd name="T13" fmla="*/ 4 h 476"/>
                      <a:gd name="T14" fmla="*/ 515 w 546"/>
                      <a:gd name="T15" fmla="*/ 7 h 476"/>
                      <a:gd name="T16" fmla="*/ 535 w 546"/>
                      <a:gd name="T17" fmla="*/ 8 h 476"/>
                      <a:gd name="T18" fmla="*/ 539 w 546"/>
                      <a:gd name="T19" fmla="*/ 9 h 476"/>
                      <a:gd name="T20" fmla="*/ 542 w 546"/>
                      <a:gd name="T21" fmla="*/ 12 h 476"/>
                      <a:gd name="T22" fmla="*/ 545 w 546"/>
                      <a:gd name="T23" fmla="*/ 15 h 476"/>
                      <a:gd name="T24" fmla="*/ 545 w 546"/>
                      <a:gd name="T25" fmla="*/ 20 h 476"/>
                      <a:gd name="T26" fmla="*/ 524 w 546"/>
                      <a:gd name="T27" fmla="*/ 466 h 476"/>
                      <a:gd name="T28" fmla="*/ 522 w 546"/>
                      <a:gd name="T29" fmla="*/ 472 h 476"/>
                      <a:gd name="T30" fmla="*/ 515 w 546"/>
                      <a:gd name="T31" fmla="*/ 475 h 476"/>
                      <a:gd name="T32" fmla="*/ 340 w 546"/>
                      <a:gd name="T33" fmla="*/ 464 h 476"/>
                      <a:gd name="T34" fmla="*/ 166 w 546"/>
                      <a:gd name="T35" fmla="*/ 452 h 476"/>
                      <a:gd name="T36" fmla="*/ 8 w 546"/>
                      <a:gd name="T37" fmla="*/ 441 h 476"/>
                      <a:gd name="T38" fmla="*/ 0 w 546"/>
                      <a:gd name="T39" fmla="*/ 429 h 476"/>
                      <a:gd name="T40" fmla="*/ 25 w 546"/>
                      <a:gd name="T41" fmla="*/ 22 h 476"/>
                      <a:gd name="T42" fmla="*/ 44 w 546"/>
                      <a:gd name="T43" fmla="*/ 7 h 47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46"/>
                      <a:gd name="T67" fmla="*/ 0 h 476"/>
                      <a:gd name="T68" fmla="*/ 546 w 546"/>
                      <a:gd name="T69" fmla="*/ 476 h 47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46" h="476">
                        <a:moveTo>
                          <a:pt x="44" y="7"/>
                        </a:moveTo>
                        <a:lnTo>
                          <a:pt x="90" y="6"/>
                        </a:lnTo>
                        <a:lnTo>
                          <a:pt x="154" y="1"/>
                        </a:lnTo>
                        <a:lnTo>
                          <a:pt x="220" y="0"/>
                        </a:lnTo>
                        <a:lnTo>
                          <a:pt x="297" y="0"/>
                        </a:lnTo>
                        <a:lnTo>
                          <a:pt x="352" y="1"/>
                        </a:lnTo>
                        <a:lnTo>
                          <a:pt x="435" y="4"/>
                        </a:lnTo>
                        <a:lnTo>
                          <a:pt x="515" y="7"/>
                        </a:lnTo>
                        <a:lnTo>
                          <a:pt x="535" y="8"/>
                        </a:lnTo>
                        <a:lnTo>
                          <a:pt x="539" y="9"/>
                        </a:lnTo>
                        <a:lnTo>
                          <a:pt x="542" y="12"/>
                        </a:lnTo>
                        <a:lnTo>
                          <a:pt x="545" y="15"/>
                        </a:lnTo>
                        <a:lnTo>
                          <a:pt x="545" y="20"/>
                        </a:lnTo>
                        <a:lnTo>
                          <a:pt x="524" y="466"/>
                        </a:lnTo>
                        <a:lnTo>
                          <a:pt x="522" y="472"/>
                        </a:lnTo>
                        <a:lnTo>
                          <a:pt x="515" y="475"/>
                        </a:lnTo>
                        <a:lnTo>
                          <a:pt x="340" y="464"/>
                        </a:lnTo>
                        <a:lnTo>
                          <a:pt x="166" y="452"/>
                        </a:lnTo>
                        <a:lnTo>
                          <a:pt x="8" y="441"/>
                        </a:lnTo>
                        <a:lnTo>
                          <a:pt x="0" y="429"/>
                        </a:lnTo>
                        <a:lnTo>
                          <a:pt x="25" y="22"/>
                        </a:lnTo>
                        <a:lnTo>
                          <a:pt x="44" y="7"/>
                        </a:lnTo>
                      </a:path>
                    </a:pathLst>
                  </a:custGeom>
                  <a:solidFill>
                    <a:srgbClr val="C0C0C0"/>
                  </a:solidFill>
                  <a:ln w="12700" cap="rnd">
                    <a:noFill/>
                    <a:round/>
                    <a:headEnd/>
                    <a:tailEnd/>
                  </a:ln>
                </p:spPr>
                <p:txBody>
                  <a:bodyPr/>
                  <a:lstStyle/>
                  <a:p>
                    <a:endParaRPr lang="en-US"/>
                  </a:p>
                </p:txBody>
              </p:sp>
              <p:sp>
                <p:nvSpPr>
                  <p:cNvPr id="7427" name="Arc 79"/>
                  <p:cNvSpPr>
                    <a:spLocks/>
                  </p:cNvSpPr>
                  <p:nvPr/>
                </p:nvSpPr>
                <p:spPr bwMode="auto">
                  <a:xfrm>
                    <a:off x="3844" y="3180"/>
                    <a:ext cx="11" cy="7"/>
                  </a:xfrm>
                  <a:custGeom>
                    <a:avLst/>
                    <a:gdLst>
                      <a:gd name="T0" fmla="*/ 0 w 23482"/>
                      <a:gd name="T1" fmla="*/ 0 h 21600"/>
                      <a:gd name="T2" fmla="*/ 11 w 23482"/>
                      <a:gd name="T3" fmla="*/ 6 h 21600"/>
                      <a:gd name="T4" fmla="*/ 1 w 23482"/>
                      <a:gd name="T5" fmla="*/ 7 h 21600"/>
                      <a:gd name="T6" fmla="*/ 0 60000 65536"/>
                      <a:gd name="T7" fmla="*/ 0 60000 65536"/>
                      <a:gd name="T8" fmla="*/ 0 60000 65536"/>
                      <a:gd name="T9" fmla="*/ 0 w 23482"/>
                      <a:gd name="T10" fmla="*/ 0 h 21600"/>
                      <a:gd name="T11" fmla="*/ 23482 w 23482"/>
                      <a:gd name="T12" fmla="*/ 21600 h 21600"/>
                    </a:gdLst>
                    <a:ahLst/>
                    <a:cxnLst>
                      <a:cxn ang="T6">
                        <a:pos x="T0" y="T1"/>
                      </a:cxn>
                      <a:cxn ang="T7">
                        <a:pos x="T2" y="T3"/>
                      </a:cxn>
                      <a:cxn ang="T8">
                        <a:pos x="T4" y="T5"/>
                      </a:cxn>
                    </a:cxnLst>
                    <a:rect l="T9" t="T10" r="T11" b="T12"/>
                    <a:pathLst>
                      <a:path w="23482" h="21600" fill="none" extrusionOk="0">
                        <a:moveTo>
                          <a:pt x="0" y="107"/>
                        </a:moveTo>
                        <a:cubicBezTo>
                          <a:pt x="714" y="35"/>
                          <a:pt x="1431" y="-1"/>
                          <a:pt x="2149" y="0"/>
                        </a:cubicBezTo>
                        <a:cubicBezTo>
                          <a:pt x="12771" y="0"/>
                          <a:pt x="21816" y="7723"/>
                          <a:pt x="23481" y="18214"/>
                        </a:cubicBezTo>
                      </a:path>
                      <a:path w="23482" h="21600" stroke="0" extrusionOk="0">
                        <a:moveTo>
                          <a:pt x="0" y="107"/>
                        </a:moveTo>
                        <a:cubicBezTo>
                          <a:pt x="714" y="35"/>
                          <a:pt x="1431" y="-1"/>
                          <a:pt x="2149" y="0"/>
                        </a:cubicBezTo>
                        <a:cubicBezTo>
                          <a:pt x="12771" y="0"/>
                          <a:pt x="21816" y="7723"/>
                          <a:pt x="23481" y="18214"/>
                        </a:cubicBezTo>
                        <a:lnTo>
                          <a:pt x="2149" y="21600"/>
                        </a:lnTo>
                        <a:close/>
                      </a:path>
                    </a:pathLst>
                  </a:custGeom>
                  <a:solidFill>
                    <a:srgbClr val="C0C0C0"/>
                  </a:solidFill>
                  <a:ln w="12700" cap="rnd">
                    <a:noFill/>
                    <a:round/>
                    <a:headEnd/>
                    <a:tailEnd/>
                  </a:ln>
                </p:spPr>
                <p:txBody>
                  <a:bodyPr wrap="none" anchor="ctr"/>
                  <a:lstStyle/>
                  <a:p>
                    <a:endParaRPr lang="en-US"/>
                  </a:p>
                </p:txBody>
              </p:sp>
              <p:sp>
                <p:nvSpPr>
                  <p:cNvPr id="7428" name="Arc 80"/>
                  <p:cNvSpPr>
                    <a:spLocks/>
                  </p:cNvSpPr>
                  <p:nvPr/>
                </p:nvSpPr>
                <p:spPr bwMode="auto">
                  <a:xfrm>
                    <a:off x="3336" y="3179"/>
                    <a:ext cx="24" cy="16"/>
                  </a:xfrm>
                  <a:custGeom>
                    <a:avLst/>
                    <a:gdLst>
                      <a:gd name="T0" fmla="*/ 0 w 21433"/>
                      <a:gd name="T1" fmla="*/ 14 h 21581"/>
                      <a:gd name="T2" fmla="*/ 23 w 21433"/>
                      <a:gd name="T3" fmla="*/ 0 h 21581"/>
                      <a:gd name="T4" fmla="*/ 24 w 21433"/>
                      <a:gd name="T5" fmla="*/ 16 h 21581"/>
                      <a:gd name="T6" fmla="*/ 0 60000 65536"/>
                      <a:gd name="T7" fmla="*/ 0 60000 65536"/>
                      <a:gd name="T8" fmla="*/ 0 60000 65536"/>
                      <a:gd name="T9" fmla="*/ 0 w 21433"/>
                      <a:gd name="T10" fmla="*/ 0 h 21581"/>
                      <a:gd name="T11" fmla="*/ 21433 w 21433"/>
                      <a:gd name="T12" fmla="*/ 21581 h 21581"/>
                    </a:gdLst>
                    <a:ahLst/>
                    <a:cxnLst>
                      <a:cxn ang="T6">
                        <a:pos x="T0" y="T1"/>
                      </a:cxn>
                      <a:cxn ang="T7">
                        <a:pos x="T2" y="T3"/>
                      </a:cxn>
                      <a:cxn ang="T8">
                        <a:pos x="T4" y="T5"/>
                      </a:cxn>
                    </a:cxnLst>
                    <a:rect l="T9" t="T10" r="T11" b="T12"/>
                    <a:pathLst>
                      <a:path w="21433" h="21581" fill="none" extrusionOk="0">
                        <a:moveTo>
                          <a:pt x="-1" y="18901"/>
                        </a:moveTo>
                        <a:cubicBezTo>
                          <a:pt x="1308" y="8431"/>
                          <a:pt x="9991" y="438"/>
                          <a:pt x="20533" y="-1"/>
                        </a:cubicBezTo>
                      </a:path>
                      <a:path w="21433" h="21581" stroke="0" extrusionOk="0">
                        <a:moveTo>
                          <a:pt x="-1" y="18901"/>
                        </a:moveTo>
                        <a:cubicBezTo>
                          <a:pt x="1308" y="8431"/>
                          <a:pt x="9991" y="438"/>
                          <a:pt x="20533" y="-1"/>
                        </a:cubicBezTo>
                        <a:lnTo>
                          <a:pt x="21433" y="21581"/>
                        </a:lnTo>
                        <a:close/>
                      </a:path>
                    </a:pathLst>
                  </a:custGeom>
                  <a:solidFill>
                    <a:srgbClr val="C0C0C0"/>
                  </a:solidFill>
                  <a:ln w="12700" cap="rnd">
                    <a:noFill/>
                    <a:round/>
                    <a:headEnd/>
                    <a:tailEnd/>
                  </a:ln>
                </p:spPr>
                <p:txBody>
                  <a:bodyPr wrap="none" anchor="ctr"/>
                  <a:lstStyle/>
                  <a:p>
                    <a:endParaRPr lang="en-US"/>
                  </a:p>
                </p:txBody>
              </p:sp>
              <p:sp>
                <p:nvSpPr>
                  <p:cNvPr id="7429" name="Arc 81"/>
                  <p:cNvSpPr>
                    <a:spLocks/>
                  </p:cNvSpPr>
                  <p:nvPr/>
                </p:nvSpPr>
                <p:spPr bwMode="auto">
                  <a:xfrm>
                    <a:off x="3312" y="3598"/>
                    <a:ext cx="8" cy="12"/>
                  </a:xfrm>
                  <a:custGeom>
                    <a:avLst/>
                    <a:gdLst>
                      <a:gd name="T0" fmla="*/ 6 w 21600"/>
                      <a:gd name="T1" fmla="*/ 12 h 25048"/>
                      <a:gd name="T2" fmla="*/ 0 w 21600"/>
                      <a:gd name="T3" fmla="*/ 0 h 25048"/>
                      <a:gd name="T4" fmla="*/ 8 w 21600"/>
                      <a:gd name="T5" fmla="*/ 2 h 25048"/>
                      <a:gd name="T6" fmla="*/ 0 60000 65536"/>
                      <a:gd name="T7" fmla="*/ 0 60000 65536"/>
                      <a:gd name="T8" fmla="*/ 0 60000 65536"/>
                      <a:gd name="T9" fmla="*/ 0 w 21600"/>
                      <a:gd name="T10" fmla="*/ 0 h 25048"/>
                      <a:gd name="T11" fmla="*/ 21600 w 21600"/>
                      <a:gd name="T12" fmla="*/ 25048 h 25048"/>
                    </a:gdLst>
                    <a:ahLst/>
                    <a:cxnLst>
                      <a:cxn ang="T6">
                        <a:pos x="T0" y="T1"/>
                      </a:cxn>
                      <a:cxn ang="T7">
                        <a:pos x="T2" y="T3"/>
                      </a:cxn>
                      <a:cxn ang="T8">
                        <a:pos x="T4" y="T5"/>
                      </a:cxn>
                    </a:cxnLst>
                    <a:rect l="T9" t="T10" r="T11" b="T12"/>
                    <a:pathLst>
                      <a:path w="21600" h="25048" fill="none" extrusionOk="0">
                        <a:moveTo>
                          <a:pt x="15818" y="25048"/>
                        </a:moveTo>
                        <a:cubicBezTo>
                          <a:pt x="6470" y="22451"/>
                          <a:pt x="0" y="13938"/>
                          <a:pt x="0" y="4236"/>
                        </a:cubicBezTo>
                        <a:cubicBezTo>
                          <a:pt x="-1" y="2813"/>
                          <a:pt x="140" y="1394"/>
                          <a:pt x="419" y="0"/>
                        </a:cubicBezTo>
                      </a:path>
                      <a:path w="21600" h="25048" stroke="0" extrusionOk="0">
                        <a:moveTo>
                          <a:pt x="15818" y="25048"/>
                        </a:moveTo>
                        <a:cubicBezTo>
                          <a:pt x="6470" y="22451"/>
                          <a:pt x="0" y="13938"/>
                          <a:pt x="0" y="4236"/>
                        </a:cubicBezTo>
                        <a:cubicBezTo>
                          <a:pt x="-1" y="2813"/>
                          <a:pt x="140" y="1394"/>
                          <a:pt x="419" y="0"/>
                        </a:cubicBezTo>
                        <a:lnTo>
                          <a:pt x="21600" y="4236"/>
                        </a:lnTo>
                        <a:close/>
                      </a:path>
                    </a:pathLst>
                  </a:custGeom>
                  <a:solidFill>
                    <a:srgbClr val="C0C0C0"/>
                  </a:solidFill>
                  <a:ln w="12700" cap="rnd">
                    <a:noFill/>
                    <a:round/>
                    <a:headEnd/>
                    <a:tailEnd/>
                  </a:ln>
                </p:spPr>
                <p:txBody>
                  <a:bodyPr wrap="none" anchor="ctr"/>
                  <a:lstStyle/>
                  <a:p>
                    <a:endParaRPr lang="en-US"/>
                  </a:p>
                </p:txBody>
              </p:sp>
            </p:grpSp>
            <p:grpSp>
              <p:nvGrpSpPr>
                <p:cNvPr id="22" name="Group 92"/>
                <p:cNvGrpSpPr>
                  <a:grpSpLocks/>
                </p:cNvGrpSpPr>
                <p:nvPr/>
              </p:nvGrpSpPr>
              <p:grpSpPr bwMode="auto">
                <a:xfrm>
                  <a:off x="3367" y="3242"/>
                  <a:ext cx="414" cy="322"/>
                  <a:chOff x="3367" y="3242"/>
                  <a:chExt cx="414" cy="322"/>
                </a:xfrm>
              </p:grpSpPr>
              <p:grpSp>
                <p:nvGrpSpPr>
                  <p:cNvPr id="23" name="Group 87"/>
                  <p:cNvGrpSpPr>
                    <a:grpSpLocks/>
                  </p:cNvGrpSpPr>
                  <p:nvPr/>
                </p:nvGrpSpPr>
                <p:grpSpPr bwMode="auto">
                  <a:xfrm>
                    <a:off x="3367" y="3242"/>
                    <a:ext cx="414" cy="322"/>
                    <a:chOff x="3367" y="3242"/>
                    <a:chExt cx="414" cy="322"/>
                  </a:xfrm>
                </p:grpSpPr>
                <p:sp>
                  <p:nvSpPr>
                    <p:cNvPr id="7422" name="Freeform 83"/>
                    <p:cNvSpPr>
                      <a:spLocks/>
                    </p:cNvSpPr>
                    <p:nvPr/>
                  </p:nvSpPr>
                  <p:spPr bwMode="auto">
                    <a:xfrm>
                      <a:off x="3383" y="3242"/>
                      <a:ext cx="397" cy="1"/>
                    </a:xfrm>
                    <a:custGeom>
                      <a:avLst/>
                      <a:gdLst>
                        <a:gd name="T0" fmla="*/ 0 w 397"/>
                        <a:gd name="T1" fmla="*/ 0 h 1"/>
                        <a:gd name="T2" fmla="*/ 396 w 397"/>
                        <a:gd name="T3" fmla="*/ 0 h 1"/>
                        <a:gd name="T4" fmla="*/ 387 w 397"/>
                        <a:gd name="T5" fmla="*/ 0 h 1"/>
                        <a:gd name="T6" fmla="*/ 9 w 397"/>
                        <a:gd name="T7" fmla="*/ 0 h 1"/>
                        <a:gd name="T8" fmla="*/ 0 w 397"/>
                        <a:gd name="T9" fmla="*/ 0 h 1"/>
                        <a:gd name="T10" fmla="*/ 0 60000 65536"/>
                        <a:gd name="T11" fmla="*/ 0 60000 65536"/>
                        <a:gd name="T12" fmla="*/ 0 60000 65536"/>
                        <a:gd name="T13" fmla="*/ 0 60000 65536"/>
                        <a:gd name="T14" fmla="*/ 0 60000 65536"/>
                        <a:gd name="T15" fmla="*/ 0 w 397"/>
                        <a:gd name="T16" fmla="*/ 0 h 1"/>
                        <a:gd name="T17" fmla="*/ 397 w 397"/>
                        <a:gd name="T18" fmla="*/ 1 h 1"/>
                      </a:gdLst>
                      <a:ahLst/>
                      <a:cxnLst>
                        <a:cxn ang="T10">
                          <a:pos x="T0" y="T1"/>
                        </a:cxn>
                        <a:cxn ang="T11">
                          <a:pos x="T2" y="T3"/>
                        </a:cxn>
                        <a:cxn ang="T12">
                          <a:pos x="T4" y="T5"/>
                        </a:cxn>
                        <a:cxn ang="T13">
                          <a:pos x="T6" y="T7"/>
                        </a:cxn>
                        <a:cxn ang="T14">
                          <a:pos x="T8" y="T9"/>
                        </a:cxn>
                      </a:cxnLst>
                      <a:rect l="T15" t="T16" r="T17" b="T18"/>
                      <a:pathLst>
                        <a:path w="397" h="1">
                          <a:moveTo>
                            <a:pt x="0" y="0"/>
                          </a:moveTo>
                          <a:lnTo>
                            <a:pt x="396" y="0"/>
                          </a:lnTo>
                          <a:lnTo>
                            <a:pt x="387" y="0"/>
                          </a:lnTo>
                          <a:lnTo>
                            <a:pt x="9" y="0"/>
                          </a:lnTo>
                          <a:lnTo>
                            <a:pt x="0" y="0"/>
                          </a:lnTo>
                        </a:path>
                      </a:pathLst>
                    </a:custGeom>
                    <a:solidFill>
                      <a:srgbClr val="808080"/>
                    </a:solidFill>
                    <a:ln w="12700" cap="rnd">
                      <a:noFill/>
                      <a:round/>
                      <a:headEnd/>
                      <a:tailEnd/>
                    </a:ln>
                  </p:spPr>
                  <p:txBody>
                    <a:bodyPr/>
                    <a:lstStyle/>
                    <a:p>
                      <a:endParaRPr lang="en-US"/>
                    </a:p>
                  </p:txBody>
                </p:sp>
                <p:sp>
                  <p:nvSpPr>
                    <p:cNvPr id="7423" name="Freeform 84"/>
                    <p:cNvSpPr>
                      <a:spLocks/>
                    </p:cNvSpPr>
                    <p:nvPr/>
                  </p:nvSpPr>
                  <p:spPr bwMode="auto">
                    <a:xfrm>
                      <a:off x="3762" y="3242"/>
                      <a:ext cx="19" cy="322"/>
                    </a:xfrm>
                    <a:custGeom>
                      <a:avLst/>
                      <a:gdLst>
                        <a:gd name="T0" fmla="*/ 11 w 19"/>
                        <a:gd name="T1" fmla="*/ 6 h 322"/>
                        <a:gd name="T2" fmla="*/ 18 w 19"/>
                        <a:gd name="T3" fmla="*/ 0 h 322"/>
                        <a:gd name="T4" fmla="*/ 12 w 19"/>
                        <a:gd name="T5" fmla="*/ 175 h 322"/>
                        <a:gd name="T6" fmla="*/ 6 w 19"/>
                        <a:gd name="T7" fmla="*/ 321 h 322"/>
                        <a:gd name="T8" fmla="*/ 0 w 19"/>
                        <a:gd name="T9" fmla="*/ 312 h 322"/>
                        <a:gd name="T10" fmla="*/ 11 w 19"/>
                        <a:gd name="T11" fmla="*/ 6 h 322"/>
                        <a:gd name="T12" fmla="*/ 0 60000 65536"/>
                        <a:gd name="T13" fmla="*/ 0 60000 65536"/>
                        <a:gd name="T14" fmla="*/ 0 60000 65536"/>
                        <a:gd name="T15" fmla="*/ 0 60000 65536"/>
                        <a:gd name="T16" fmla="*/ 0 60000 65536"/>
                        <a:gd name="T17" fmla="*/ 0 60000 65536"/>
                        <a:gd name="T18" fmla="*/ 0 w 19"/>
                        <a:gd name="T19" fmla="*/ 0 h 322"/>
                        <a:gd name="T20" fmla="*/ 19 w 19"/>
                        <a:gd name="T21" fmla="*/ 322 h 322"/>
                      </a:gdLst>
                      <a:ahLst/>
                      <a:cxnLst>
                        <a:cxn ang="T12">
                          <a:pos x="T0" y="T1"/>
                        </a:cxn>
                        <a:cxn ang="T13">
                          <a:pos x="T2" y="T3"/>
                        </a:cxn>
                        <a:cxn ang="T14">
                          <a:pos x="T4" y="T5"/>
                        </a:cxn>
                        <a:cxn ang="T15">
                          <a:pos x="T6" y="T7"/>
                        </a:cxn>
                        <a:cxn ang="T16">
                          <a:pos x="T8" y="T9"/>
                        </a:cxn>
                        <a:cxn ang="T17">
                          <a:pos x="T10" y="T11"/>
                        </a:cxn>
                      </a:cxnLst>
                      <a:rect l="T18" t="T19" r="T20" b="T21"/>
                      <a:pathLst>
                        <a:path w="19" h="322">
                          <a:moveTo>
                            <a:pt x="11" y="6"/>
                          </a:moveTo>
                          <a:lnTo>
                            <a:pt x="18" y="0"/>
                          </a:lnTo>
                          <a:lnTo>
                            <a:pt x="12" y="175"/>
                          </a:lnTo>
                          <a:lnTo>
                            <a:pt x="6" y="321"/>
                          </a:lnTo>
                          <a:lnTo>
                            <a:pt x="0" y="312"/>
                          </a:lnTo>
                          <a:lnTo>
                            <a:pt x="11" y="6"/>
                          </a:lnTo>
                        </a:path>
                      </a:pathLst>
                    </a:custGeom>
                    <a:solidFill>
                      <a:srgbClr val="FFFFFF"/>
                    </a:solidFill>
                    <a:ln w="12700" cap="rnd">
                      <a:noFill/>
                      <a:round/>
                      <a:headEnd/>
                      <a:tailEnd/>
                    </a:ln>
                  </p:spPr>
                  <p:txBody>
                    <a:bodyPr/>
                    <a:lstStyle/>
                    <a:p>
                      <a:endParaRPr lang="en-US"/>
                    </a:p>
                  </p:txBody>
                </p:sp>
                <p:sp>
                  <p:nvSpPr>
                    <p:cNvPr id="7424" name="Freeform 85"/>
                    <p:cNvSpPr>
                      <a:spLocks/>
                    </p:cNvSpPr>
                    <p:nvPr/>
                  </p:nvSpPr>
                  <p:spPr bwMode="auto">
                    <a:xfrm>
                      <a:off x="3367" y="3544"/>
                      <a:ext cx="397" cy="20"/>
                    </a:xfrm>
                    <a:custGeom>
                      <a:avLst/>
                      <a:gdLst>
                        <a:gd name="T0" fmla="*/ 9 w 397"/>
                        <a:gd name="T1" fmla="*/ 0 h 20"/>
                        <a:gd name="T2" fmla="*/ 0 w 397"/>
                        <a:gd name="T3" fmla="*/ 6 h 20"/>
                        <a:gd name="T4" fmla="*/ 396 w 397"/>
                        <a:gd name="T5" fmla="*/ 19 h 20"/>
                        <a:gd name="T6" fmla="*/ 387 w 397"/>
                        <a:gd name="T7" fmla="*/ 13 h 20"/>
                        <a:gd name="T8" fmla="*/ 9 w 397"/>
                        <a:gd name="T9" fmla="*/ 0 h 20"/>
                        <a:gd name="T10" fmla="*/ 0 60000 65536"/>
                        <a:gd name="T11" fmla="*/ 0 60000 65536"/>
                        <a:gd name="T12" fmla="*/ 0 60000 65536"/>
                        <a:gd name="T13" fmla="*/ 0 60000 65536"/>
                        <a:gd name="T14" fmla="*/ 0 60000 65536"/>
                        <a:gd name="T15" fmla="*/ 0 w 397"/>
                        <a:gd name="T16" fmla="*/ 0 h 20"/>
                        <a:gd name="T17" fmla="*/ 397 w 397"/>
                        <a:gd name="T18" fmla="*/ 20 h 20"/>
                      </a:gdLst>
                      <a:ahLst/>
                      <a:cxnLst>
                        <a:cxn ang="T10">
                          <a:pos x="T0" y="T1"/>
                        </a:cxn>
                        <a:cxn ang="T11">
                          <a:pos x="T2" y="T3"/>
                        </a:cxn>
                        <a:cxn ang="T12">
                          <a:pos x="T4" y="T5"/>
                        </a:cxn>
                        <a:cxn ang="T13">
                          <a:pos x="T6" y="T7"/>
                        </a:cxn>
                        <a:cxn ang="T14">
                          <a:pos x="T8" y="T9"/>
                        </a:cxn>
                      </a:cxnLst>
                      <a:rect l="T15" t="T16" r="T17" b="T18"/>
                      <a:pathLst>
                        <a:path w="397" h="20">
                          <a:moveTo>
                            <a:pt x="9" y="0"/>
                          </a:moveTo>
                          <a:lnTo>
                            <a:pt x="0" y="6"/>
                          </a:lnTo>
                          <a:lnTo>
                            <a:pt x="396" y="19"/>
                          </a:lnTo>
                          <a:lnTo>
                            <a:pt x="387" y="13"/>
                          </a:lnTo>
                          <a:lnTo>
                            <a:pt x="9" y="0"/>
                          </a:lnTo>
                        </a:path>
                      </a:pathLst>
                    </a:custGeom>
                    <a:solidFill>
                      <a:srgbClr val="DFDFDF"/>
                    </a:solidFill>
                    <a:ln w="12700" cap="rnd">
                      <a:noFill/>
                      <a:round/>
                      <a:headEnd/>
                      <a:tailEnd/>
                    </a:ln>
                  </p:spPr>
                  <p:txBody>
                    <a:bodyPr/>
                    <a:lstStyle/>
                    <a:p>
                      <a:endParaRPr lang="en-US"/>
                    </a:p>
                  </p:txBody>
                </p:sp>
                <p:sp>
                  <p:nvSpPr>
                    <p:cNvPr id="7425" name="Freeform 86"/>
                    <p:cNvSpPr>
                      <a:spLocks/>
                    </p:cNvSpPr>
                    <p:nvPr/>
                  </p:nvSpPr>
                  <p:spPr bwMode="auto">
                    <a:xfrm>
                      <a:off x="3367" y="3243"/>
                      <a:ext cx="18" cy="303"/>
                    </a:xfrm>
                    <a:custGeom>
                      <a:avLst/>
                      <a:gdLst>
                        <a:gd name="T0" fmla="*/ 11 w 18"/>
                        <a:gd name="T1" fmla="*/ 0 h 303"/>
                        <a:gd name="T2" fmla="*/ 17 w 18"/>
                        <a:gd name="T3" fmla="*/ 6 h 303"/>
                        <a:gd name="T4" fmla="*/ 6 w 18"/>
                        <a:gd name="T5" fmla="*/ 294 h 303"/>
                        <a:gd name="T6" fmla="*/ 0 w 18"/>
                        <a:gd name="T7" fmla="*/ 302 h 303"/>
                        <a:gd name="T8" fmla="*/ 11 w 18"/>
                        <a:gd name="T9" fmla="*/ 0 h 303"/>
                        <a:gd name="T10" fmla="*/ 0 60000 65536"/>
                        <a:gd name="T11" fmla="*/ 0 60000 65536"/>
                        <a:gd name="T12" fmla="*/ 0 60000 65536"/>
                        <a:gd name="T13" fmla="*/ 0 60000 65536"/>
                        <a:gd name="T14" fmla="*/ 0 60000 65536"/>
                        <a:gd name="T15" fmla="*/ 0 w 18"/>
                        <a:gd name="T16" fmla="*/ 0 h 303"/>
                        <a:gd name="T17" fmla="*/ 18 w 18"/>
                        <a:gd name="T18" fmla="*/ 303 h 303"/>
                      </a:gdLst>
                      <a:ahLst/>
                      <a:cxnLst>
                        <a:cxn ang="T10">
                          <a:pos x="T0" y="T1"/>
                        </a:cxn>
                        <a:cxn ang="T11">
                          <a:pos x="T2" y="T3"/>
                        </a:cxn>
                        <a:cxn ang="T12">
                          <a:pos x="T4" y="T5"/>
                        </a:cxn>
                        <a:cxn ang="T13">
                          <a:pos x="T6" y="T7"/>
                        </a:cxn>
                        <a:cxn ang="T14">
                          <a:pos x="T8" y="T9"/>
                        </a:cxn>
                      </a:cxnLst>
                      <a:rect l="T15" t="T16" r="T17" b="T18"/>
                      <a:pathLst>
                        <a:path w="18" h="303">
                          <a:moveTo>
                            <a:pt x="11" y="0"/>
                          </a:moveTo>
                          <a:lnTo>
                            <a:pt x="17" y="6"/>
                          </a:lnTo>
                          <a:lnTo>
                            <a:pt x="6" y="294"/>
                          </a:lnTo>
                          <a:lnTo>
                            <a:pt x="0" y="302"/>
                          </a:lnTo>
                          <a:lnTo>
                            <a:pt x="11" y="0"/>
                          </a:lnTo>
                        </a:path>
                      </a:pathLst>
                    </a:custGeom>
                    <a:solidFill>
                      <a:srgbClr val="BFBFBF"/>
                    </a:solidFill>
                    <a:ln w="12700" cap="rnd">
                      <a:noFill/>
                      <a:round/>
                      <a:headEnd/>
                      <a:tailEnd/>
                    </a:ln>
                  </p:spPr>
                  <p:txBody>
                    <a:bodyPr/>
                    <a:lstStyle/>
                    <a:p>
                      <a:endParaRPr lang="en-US"/>
                    </a:p>
                  </p:txBody>
                </p:sp>
              </p:grpSp>
              <p:grpSp>
                <p:nvGrpSpPr>
                  <p:cNvPr id="24" name="Group 91"/>
                  <p:cNvGrpSpPr>
                    <a:grpSpLocks/>
                  </p:cNvGrpSpPr>
                  <p:nvPr/>
                </p:nvGrpSpPr>
                <p:grpSpPr bwMode="auto">
                  <a:xfrm>
                    <a:off x="3376" y="3249"/>
                    <a:ext cx="395" cy="306"/>
                    <a:chOff x="3376" y="3249"/>
                    <a:chExt cx="395" cy="306"/>
                  </a:xfrm>
                </p:grpSpPr>
                <p:sp>
                  <p:nvSpPr>
                    <p:cNvPr id="7419" name="Freeform 88"/>
                    <p:cNvSpPr>
                      <a:spLocks/>
                    </p:cNvSpPr>
                    <p:nvPr/>
                  </p:nvSpPr>
                  <p:spPr bwMode="auto">
                    <a:xfrm>
                      <a:off x="3376" y="3249"/>
                      <a:ext cx="395" cy="306"/>
                    </a:xfrm>
                    <a:custGeom>
                      <a:avLst/>
                      <a:gdLst>
                        <a:gd name="T0" fmla="*/ 16 w 395"/>
                        <a:gd name="T1" fmla="*/ 0 h 306"/>
                        <a:gd name="T2" fmla="*/ 394 w 395"/>
                        <a:gd name="T3" fmla="*/ 0 h 306"/>
                        <a:gd name="T4" fmla="*/ 378 w 395"/>
                        <a:gd name="T5" fmla="*/ 305 h 306"/>
                        <a:gd name="T6" fmla="*/ 0 w 395"/>
                        <a:gd name="T7" fmla="*/ 287 h 306"/>
                        <a:gd name="T8" fmla="*/ 16 w 395"/>
                        <a:gd name="T9" fmla="*/ 0 h 306"/>
                        <a:gd name="T10" fmla="*/ 0 60000 65536"/>
                        <a:gd name="T11" fmla="*/ 0 60000 65536"/>
                        <a:gd name="T12" fmla="*/ 0 60000 65536"/>
                        <a:gd name="T13" fmla="*/ 0 60000 65536"/>
                        <a:gd name="T14" fmla="*/ 0 60000 65536"/>
                        <a:gd name="T15" fmla="*/ 0 w 395"/>
                        <a:gd name="T16" fmla="*/ 0 h 306"/>
                        <a:gd name="T17" fmla="*/ 395 w 395"/>
                        <a:gd name="T18" fmla="*/ 306 h 306"/>
                      </a:gdLst>
                      <a:ahLst/>
                      <a:cxnLst>
                        <a:cxn ang="T10">
                          <a:pos x="T0" y="T1"/>
                        </a:cxn>
                        <a:cxn ang="T11">
                          <a:pos x="T2" y="T3"/>
                        </a:cxn>
                        <a:cxn ang="T12">
                          <a:pos x="T4" y="T5"/>
                        </a:cxn>
                        <a:cxn ang="T13">
                          <a:pos x="T6" y="T7"/>
                        </a:cxn>
                        <a:cxn ang="T14">
                          <a:pos x="T8" y="T9"/>
                        </a:cxn>
                      </a:cxnLst>
                      <a:rect l="T15" t="T16" r="T17" b="T18"/>
                      <a:pathLst>
                        <a:path w="395" h="306">
                          <a:moveTo>
                            <a:pt x="16" y="0"/>
                          </a:moveTo>
                          <a:lnTo>
                            <a:pt x="394" y="0"/>
                          </a:lnTo>
                          <a:lnTo>
                            <a:pt x="378" y="305"/>
                          </a:lnTo>
                          <a:lnTo>
                            <a:pt x="0" y="287"/>
                          </a:lnTo>
                          <a:lnTo>
                            <a:pt x="16" y="0"/>
                          </a:lnTo>
                        </a:path>
                      </a:pathLst>
                    </a:custGeom>
                    <a:solidFill>
                      <a:srgbClr val="000000"/>
                    </a:solidFill>
                    <a:ln w="12700" cap="rnd">
                      <a:noFill/>
                      <a:round/>
                      <a:headEnd/>
                      <a:tailEnd/>
                    </a:ln>
                  </p:spPr>
                  <p:txBody>
                    <a:bodyPr/>
                    <a:lstStyle/>
                    <a:p>
                      <a:endParaRPr lang="en-US"/>
                    </a:p>
                  </p:txBody>
                </p:sp>
                <p:sp>
                  <p:nvSpPr>
                    <p:cNvPr id="7420" name="Freeform 89"/>
                    <p:cNvSpPr>
                      <a:spLocks/>
                    </p:cNvSpPr>
                    <p:nvPr/>
                  </p:nvSpPr>
                  <p:spPr bwMode="auto">
                    <a:xfrm>
                      <a:off x="3389" y="3262"/>
                      <a:ext cx="369" cy="282"/>
                    </a:xfrm>
                    <a:custGeom>
                      <a:avLst/>
                      <a:gdLst>
                        <a:gd name="T0" fmla="*/ 14 w 369"/>
                        <a:gd name="T1" fmla="*/ 0 h 282"/>
                        <a:gd name="T2" fmla="*/ 368 w 369"/>
                        <a:gd name="T3" fmla="*/ 0 h 282"/>
                        <a:gd name="T4" fmla="*/ 352 w 369"/>
                        <a:gd name="T5" fmla="*/ 281 h 282"/>
                        <a:gd name="T6" fmla="*/ 0 w 369"/>
                        <a:gd name="T7" fmla="*/ 266 h 282"/>
                        <a:gd name="T8" fmla="*/ 14 w 369"/>
                        <a:gd name="T9" fmla="*/ 0 h 282"/>
                        <a:gd name="T10" fmla="*/ 0 60000 65536"/>
                        <a:gd name="T11" fmla="*/ 0 60000 65536"/>
                        <a:gd name="T12" fmla="*/ 0 60000 65536"/>
                        <a:gd name="T13" fmla="*/ 0 60000 65536"/>
                        <a:gd name="T14" fmla="*/ 0 60000 65536"/>
                        <a:gd name="T15" fmla="*/ 0 w 369"/>
                        <a:gd name="T16" fmla="*/ 0 h 282"/>
                        <a:gd name="T17" fmla="*/ 369 w 369"/>
                        <a:gd name="T18" fmla="*/ 282 h 282"/>
                      </a:gdLst>
                      <a:ahLst/>
                      <a:cxnLst>
                        <a:cxn ang="T10">
                          <a:pos x="T0" y="T1"/>
                        </a:cxn>
                        <a:cxn ang="T11">
                          <a:pos x="T2" y="T3"/>
                        </a:cxn>
                        <a:cxn ang="T12">
                          <a:pos x="T4" y="T5"/>
                        </a:cxn>
                        <a:cxn ang="T13">
                          <a:pos x="T6" y="T7"/>
                        </a:cxn>
                        <a:cxn ang="T14">
                          <a:pos x="T8" y="T9"/>
                        </a:cxn>
                      </a:cxnLst>
                      <a:rect l="T15" t="T16" r="T17" b="T18"/>
                      <a:pathLst>
                        <a:path w="369" h="282">
                          <a:moveTo>
                            <a:pt x="14" y="0"/>
                          </a:moveTo>
                          <a:lnTo>
                            <a:pt x="368" y="0"/>
                          </a:lnTo>
                          <a:lnTo>
                            <a:pt x="352" y="281"/>
                          </a:lnTo>
                          <a:lnTo>
                            <a:pt x="0" y="266"/>
                          </a:lnTo>
                          <a:lnTo>
                            <a:pt x="14" y="0"/>
                          </a:lnTo>
                        </a:path>
                      </a:pathLst>
                    </a:custGeom>
                    <a:solidFill>
                      <a:srgbClr val="C0C0C0"/>
                    </a:solidFill>
                    <a:ln w="12700" cap="rnd">
                      <a:noFill/>
                      <a:round/>
                      <a:headEnd/>
                      <a:tailEnd/>
                    </a:ln>
                  </p:spPr>
                  <p:txBody>
                    <a:bodyPr/>
                    <a:lstStyle/>
                    <a:p>
                      <a:endParaRPr lang="en-US"/>
                    </a:p>
                  </p:txBody>
                </p:sp>
                <p:sp>
                  <p:nvSpPr>
                    <p:cNvPr id="7421" name="Freeform 90"/>
                    <p:cNvSpPr>
                      <a:spLocks/>
                    </p:cNvSpPr>
                    <p:nvPr/>
                  </p:nvSpPr>
                  <p:spPr bwMode="auto">
                    <a:xfrm>
                      <a:off x="3395" y="3279"/>
                      <a:ext cx="348" cy="254"/>
                    </a:xfrm>
                    <a:custGeom>
                      <a:avLst/>
                      <a:gdLst>
                        <a:gd name="T0" fmla="*/ 13 w 348"/>
                        <a:gd name="T1" fmla="*/ 0 h 254"/>
                        <a:gd name="T2" fmla="*/ 347 w 348"/>
                        <a:gd name="T3" fmla="*/ 0 h 254"/>
                        <a:gd name="T4" fmla="*/ 332 w 348"/>
                        <a:gd name="T5" fmla="*/ 253 h 254"/>
                        <a:gd name="T6" fmla="*/ 0 w 348"/>
                        <a:gd name="T7" fmla="*/ 240 h 254"/>
                        <a:gd name="T8" fmla="*/ 13 w 348"/>
                        <a:gd name="T9" fmla="*/ 0 h 254"/>
                        <a:gd name="T10" fmla="*/ 0 60000 65536"/>
                        <a:gd name="T11" fmla="*/ 0 60000 65536"/>
                        <a:gd name="T12" fmla="*/ 0 60000 65536"/>
                        <a:gd name="T13" fmla="*/ 0 60000 65536"/>
                        <a:gd name="T14" fmla="*/ 0 60000 65536"/>
                        <a:gd name="T15" fmla="*/ 0 w 348"/>
                        <a:gd name="T16" fmla="*/ 0 h 254"/>
                        <a:gd name="T17" fmla="*/ 348 w 348"/>
                        <a:gd name="T18" fmla="*/ 254 h 254"/>
                      </a:gdLst>
                      <a:ahLst/>
                      <a:cxnLst>
                        <a:cxn ang="T10">
                          <a:pos x="T0" y="T1"/>
                        </a:cxn>
                        <a:cxn ang="T11">
                          <a:pos x="T2" y="T3"/>
                        </a:cxn>
                        <a:cxn ang="T12">
                          <a:pos x="T4" y="T5"/>
                        </a:cxn>
                        <a:cxn ang="T13">
                          <a:pos x="T6" y="T7"/>
                        </a:cxn>
                        <a:cxn ang="T14">
                          <a:pos x="T8" y="T9"/>
                        </a:cxn>
                      </a:cxnLst>
                      <a:rect l="T15" t="T16" r="T17" b="T18"/>
                      <a:pathLst>
                        <a:path w="348" h="254">
                          <a:moveTo>
                            <a:pt x="13" y="0"/>
                          </a:moveTo>
                          <a:lnTo>
                            <a:pt x="347" y="0"/>
                          </a:lnTo>
                          <a:lnTo>
                            <a:pt x="332" y="253"/>
                          </a:lnTo>
                          <a:lnTo>
                            <a:pt x="0" y="240"/>
                          </a:lnTo>
                          <a:lnTo>
                            <a:pt x="13" y="0"/>
                          </a:lnTo>
                        </a:path>
                      </a:pathLst>
                    </a:custGeom>
                    <a:solidFill>
                      <a:srgbClr val="0000FF"/>
                    </a:solidFill>
                    <a:ln w="12700" cap="rnd">
                      <a:noFill/>
                      <a:round/>
                      <a:headEnd/>
                      <a:tailEnd/>
                    </a:ln>
                  </p:spPr>
                  <p:txBody>
                    <a:bodyPr/>
                    <a:lstStyle/>
                    <a:p>
                      <a:endParaRPr lang="en-US"/>
                    </a:p>
                  </p:txBody>
                </p:sp>
              </p:grpSp>
            </p:grpSp>
          </p:grpSp>
          <p:sp>
            <p:nvSpPr>
              <p:cNvPr id="7414" name="Freeform 94"/>
              <p:cNvSpPr>
                <a:spLocks/>
              </p:cNvSpPr>
              <p:nvPr/>
            </p:nvSpPr>
            <p:spPr bwMode="auto">
              <a:xfrm>
                <a:off x="3753" y="3611"/>
                <a:ext cx="17" cy="1"/>
              </a:xfrm>
              <a:custGeom>
                <a:avLst/>
                <a:gdLst>
                  <a:gd name="T0" fmla="*/ 0 w 17"/>
                  <a:gd name="T1" fmla="*/ 0 h 1"/>
                  <a:gd name="T2" fmla="*/ 16 w 17"/>
                  <a:gd name="T3" fmla="*/ 0 h 1"/>
                  <a:gd name="T4" fmla="*/ 0 w 17"/>
                  <a:gd name="T5" fmla="*/ 0 h 1"/>
                  <a:gd name="T6" fmla="*/ 0 60000 65536"/>
                  <a:gd name="T7" fmla="*/ 0 60000 65536"/>
                  <a:gd name="T8" fmla="*/ 0 60000 65536"/>
                  <a:gd name="T9" fmla="*/ 0 w 17"/>
                  <a:gd name="T10" fmla="*/ 0 h 1"/>
                  <a:gd name="T11" fmla="*/ 17 w 17"/>
                  <a:gd name="T12" fmla="*/ 1 h 1"/>
                </a:gdLst>
                <a:ahLst/>
                <a:cxnLst>
                  <a:cxn ang="T6">
                    <a:pos x="T0" y="T1"/>
                  </a:cxn>
                  <a:cxn ang="T7">
                    <a:pos x="T2" y="T3"/>
                  </a:cxn>
                  <a:cxn ang="T8">
                    <a:pos x="T4" y="T5"/>
                  </a:cxn>
                </a:cxnLst>
                <a:rect l="T9" t="T10" r="T11" b="T12"/>
                <a:pathLst>
                  <a:path w="17" h="1">
                    <a:moveTo>
                      <a:pt x="0" y="0"/>
                    </a:moveTo>
                    <a:lnTo>
                      <a:pt x="16" y="0"/>
                    </a:lnTo>
                    <a:lnTo>
                      <a:pt x="0" y="0"/>
                    </a:lnTo>
                  </a:path>
                </a:pathLst>
              </a:custGeom>
              <a:solidFill>
                <a:srgbClr val="008000"/>
              </a:solidFill>
              <a:ln w="12700" cap="rnd">
                <a:noFill/>
                <a:round/>
                <a:headEnd/>
                <a:tailEnd/>
              </a:ln>
            </p:spPr>
            <p:txBody>
              <a:bodyPr/>
              <a:lstStyle/>
              <a:p>
                <a:endParaRPr lang="en-US"/>
              </a:p>
            </p:txBody>
          </p:sp>
        </p:grpSp>
        <p:grpSp>
          <p:nvGrpSpPr>
            <p:cNvPr id="25" name="Group 154"/>
            <p:cNvGrpSpPr>
              <a:grpSpLocks/>
            </p:cNvGrpSpPr>
            <p:nvPr/>
          </p:nvGrpSpPr>
          <p:grpSpPr bwMode="auto">
            <a:xfrm>
              <a:off x="3092" y="3792"/>
              <a:ext cx="776" cy="171"/>
              <a:chOff x="3092" y="3792"/>
              <a:chExt cx="776" cy="171"/>
            </a:xfrm>
          </p:grpSpPr>
          <p:sp>
            <p:nvSpPr>
              <p:cNvPr id="7355" name="Freeform 96"/>
              <p:cNvSpPr>
                <a:spLocks/>
              </p:cNvSpPr>
              <p:nvPr/>
            </p:nvSpPr>
            <p:spPr bwMode="auto">
              <a:xfrm>
                <a:off x="3632" y="3853"/>
                <a:ext cx="181" cy="67"/>
              </a:xfrm>
              <a:custGeom>
                <a:avLst/>
                <a:gdLst>
                  <a:gd name="T0" fmla="*/ 69 w 181"/>
                  <a:gd name="T1" fmla="*/ 0 h 67"/>
                  <a:gd name="T2" fmla="*/ 28 w 181"/>
                  <a:gd name="T3" fmla="*/ 39 h 67"/>
                  <a:gd name="T4" fmla="*/ 0 w 181"/>
                  <a:gd name="T5" fmla="*/ 55 h 67"/>
                  <a:gd name="T6" fmla="*/ 118 w 181"/>
                  <a:gd name="T7" fmla="*/ 66 h 67"/>
                  <a:gd name="T8" fmla="*/ 145 w 181"/>
                  <a:gd name="T9" fmla="*/ 45 h 67"/>
                  <a:gd name="T10" fmla="*/ 180 w 181"/>
                  <a:gd name="T11" fmla="*/ 9 h 67"/>
                  <a:gd name="T12" fmla="*/ 69 w 181"/>
                  <a:gd name="T13" fmla="*/ 0 h 67"/>
                  <a:gd name="T14" fmla="*/ 0 60000 65536"/>
                  <a:gd name="T15" fmla="*/ 0 60000 65536"/>
                  <a:gd name="T16" fmla="*/ 0 60000 65536"/>
                  <a:gd name="T17" fmla="*/ 0 60000 65536"/>
                  <a:gd name="T18" fmla="*/ 0 60000 65536"/>
                  <a:gd name="T19" fmla="*/ 0 60000 65536"/>
                  <a:gd name="T20" fmla="*/ 0 60000 65536"/>
                  <a:gd name="T21" fmla="*/ 0 w 181"/>
                  <a:gd name="T22" fmla="*/ 0 h 67"/>
                  <a:gd name="T23" fmla="*/ 181 w 181"/>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 h="67">
                    <a:moveTo>
                      <a:pt x="69" y="0"/>
                    </a:moveTo>
                    <a:lnTo>
                      <a:pt x="28" y="39"/>
                    </a:lnTo>
                    <a:lnTo>
                      <a:pt x="0" y="55"/>
                    </a:lnTo>
                    <a:lnTo>
                      <a:pt x="118" y="66"/>
                    </a:lnTo>
                    <a:lnTo>
                      <a:pt x="145" y="45"/>
                    </a:lnTo>
                    <a:lnTo>
                      <a:pt x="180" y="9"/>
                    </a:lnTo>
                    <a:lnTo>
                      <a:pt x="69" y="0"/>
                    </a:lnTo>
                  </a:path>
                </a:pathLst>
              </a:custGeom>
              <a:solidFill>
                <a:srgbClr val="808080"/>
              </a:solidFill>
              <a:ln w="12700" cap="rnd">
                <a:noFill/>
                <a:round/>
                <a:headEnd/>
                <a:tailEnd/>
              </a:ln>
            </p:spPr>
            <p:txBody>
              <a:bodyPr/>
              <a:lstStyle/>
              <a:p>
                <a:endParaRPr lang="en-US"/>
              </a:p>
            </p:txBody>
          </p:sp>
          <p:grpSp>
            <p:nvGrpSpPr>
              <p:cNvPr id="26" name="Group 153"/>
              <p:cNvGrpSpPr>
                <a:grpSpLocks/>
              </p:cNvGrpSpPr>
              <p:nvPr/>
            </p:nvGrpSpPr>
            <p:grpSpPr bwMode="auto">
              <a:xfrm>
                <a:off x="3092" y="3792"/>
                <a:ext cx="776" cy="171"/>
                <a:chOff x="3092" y="3792"/>
                <a:chExt cx="776" cy="171"/>
              </a:xfrm>
            </p:grpSpPr>
            <p:sp>
              <p:nvSpPr>
                <p:cNvPr id="7357" name="Freeform 97"/>
                <p:cNvSpPr>
                  <a:spLocks/>
                </p:cNvSpPr>
                <p:nvPr/>
              </p:nvSpPr>
              <p:spPr bwMode="auto">
                <a:xfrm>
                  <a:off x="3092" y="3869"/>
                  <a:ext cx="686" cy="94"/>
                </a:xfrm>
                <a:custGeom>
                  <a:avLst/>
                  <a:gdLst>
                    <a:gd name="T0" fmla="*/ 0 w 686"/>
                    <a:gd name="T1" fmla="*/ 0 h 94"/>
                    <a:gd name="T2" fmla="*/ 0 w 686"/>
                    <a:gd name="T3" fmla="*/ 24 h 94"/>
                    <a:gd name="T4" fmla="*/ 685 w 686"/>
                    <a:gd name="T5" fmla="*/ 93 h 94"/>
                    <a:gd name="T6" fmla="*/ 684 w 686"/>
                    <a:gd name="T7" fmla="*/ 69 h 94"/>
                    <a:gd name="T8" fmla="*/ 0 w 686"/>
                    <a:gd name="T9" fmla="*/ 0 h 94"/>
                    <a:gd name="T10" fmla="*/ 0 60000 65536"/>
                    <a:gd name="T11" fmla="*/ 0 60000 65536"/>
                    <a:gd name="T12" fmla="*/ 0 60000 65536"/>
                    <a:gd name="T13" fmla="*/ 0 60000 65536"/>
                    <a:gd name="T14" fmla="*/ 0 60000 65536"/>
                    <a:gd name="T15" fmla="*/ 0 w 686"/>
                    <a:gd name="T16" fmla="*/ 0 h 94"/>
                    <a:gd name="T17" fmla="*/ 686 w 686"/>
                    <a:gd name="T18" fmla="*/ 94 h 94"/>
                  </a:gdLst>
                  <a:ahLst/>
                  <a:cxnLst>
                    <a:cxn ang="T10">
                      <a:pos x="T0" y="T1"/>
                    </a:cxn>
                    <a:cxn ang="T11">
                      <a:pos x="T2" y="T3"/>
                    </a:cxn>
                    <a:cxn ang="T12">
                      <a:pos x="T4" y="T5"/>
                    </a:cxn>
                    <a:cxn ang="T13">
                      <a:pos x="T6" y="T7"/>
                    </a:cxn>
                    <a:cxn ang="T14">
                      <a:pos x="T8" y="T9"/>
                    </a:cxn>
                  </a:cxnLst>
                  <a:rect l="T15" t="T16" r="T17" b="T18"/>
                  <a:pathLst>
                    <a:path w="686" h="94">
                      <a:moveTo>
                        <a:pt x="0" y="0"/>
                      </a:moveTo>
                      <a:lnTo>
                        <a:pt x="0" y="24"/>
                      </a:lnTo>
                      <a:lnTo>
                        <a:pt x="685" y="93"/>
                      </a:lnTo>
                      <a:lnTo>
                        <a:pt x="684" y="69"/>
                      </a:lnTo>
                      <a:lnTo>
                        <a:pt x="0" y="0"/>
                      </a:lnTo>
                    </a:path>
                  </a:pathLst>
                </a:custGeom>
                <a:solidFill>
                  <a:srgbClr val="C0C0C0"/>
                </a:solidFill>
                <a:ln w="12700" cap="rnd">
                  <a:noFill/>
                  <a:round/>
                  <a:headEnd/>
                  <a:tailEnd/>
                </a:ln>
              </p:spPr>
              <p:txBody>
                <a:bodyPr/>
                <a:lstStyle/>
                <a:p>
                  <a:endParaRPr lang="en-US"/>
                </a:p>
              </p:txBody>
            </p:sp>
            <p:sp>
              <p:nvSpPr>
                <p:cNvPr id="7358" name="Freeform 98"/>
                <p:cNvSpPr>
                  <a:spLocks/>
                </p:cNvSpPr>
                <p:nvPr/>
              </p:nvSpPr>
              <p:spPr bwMode="auto">
                <a:xfrm>
                  <a:off x="3784" y="3855"/>
                  <a:ext cx="84" cy="108"/>
                </a:xfrm>
                <a:custGeom>
                  <a:avLst/>
                  <a:gdLst>
                    <a:gd name="T0" fmla="*/ 0 w 84"/>
                    <a:gd name="T1" fmla="*/ 83 h 108"/>
                    <a:gd name="T2" fmla="*/ 0 w 84"/>
                    <a:gd name="T3" fmla="*/ 107 h 108"/>
                    <a:gd name="T4" fmla="*/ 36 w 84"/>
                    <a:gd name="T5" fmla="*/ 82 h 108"/>
                    <a:gd name="T6" fmla="*/ 51 w 84"/>
                    <a:gd name="T7" fmla="*/ 68 h 108"/>
                    <a:gd name="T8" fmla="*/ 83 w 84"/>
                    <a:gd name="T9" fmla="*/ 30 h 108"/>
                    <a:gd name="T10" fmla="*/ 83 w 84"/>
                    <a:gd name="T11" fmla="*/ 0 h 108"/>
                    <a:gd name="T12" fmla="*/ 41 w 84"/>
                    <a:gd name="T13" fmla="*/ 50 h 108"/>
                    <a:gd name="T14" fmla="*/ 0 w 84"/>
                    <a:gd name="T15" fmla="*/ 83 h 108"/>
                    <a:gd name="T16" fmla="*/ 0 60000 65536"/>
                    <a:gd name="T17" fmla="*/ 0 60000 65536"/>
                    <a:gd name="T18" fmla="*/ 0 60000 65536"/>
                    <a:gd name="T19" fmla="*/ 0 60000 65536"/>
                    <a:gd name="T20" fmla="*/ 0 60000 65536"/>
                    <a:gd name="T21" fmla="*/ 0 60000 65536"/>
                    <a:gd name="T22" fmla="*/ 0 60000 65536"/>
                    <a:gd name="T23" fmla="*/ 0 60000 65536"/>
                    <a:gd name="T24" fmla="*/ 0 w 84"/>
                    <a:gd name="T25" fmla="*/ 0 h 108"/>
                    <a:gd name="T26" fmla="*/ 84 w 84"/>
                    <a:gd name="T27" fmla="*/ 108 h 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4" h="108">
                      <a:moveTo>
                        <a:pt x="0" y="83"/>
                      </a:moveTo>
                      <a:lnTo>
                        <a:pt x="0" y="107"/>
                      </a:lnTo>
                      <a:lnTo>
                        <a:pt x="36" y="82"/>
                      </a:lnTo>
                      <a:lnTo>
                        <a:pt x="51" y="68"/>
                      </a:lnTo>
                      <a:lnTo>
                        <a:pt x="83" y="30"/>
                      </a:lnTo>
                      <a:lnTo>
                        <a:pt x="83" y="0"/>
                      </a:lnTo>
                      <a:lnTo>
                        <a:pt x="41" y="50"/>
                      </a:lnTo>
                      <a:lnTo>
                        <a:pt x="0" y="83"/>
                      </a:lnTo>
                    </a:path>
                  </a:pathLst>
                </a:custGeom>
                <a:solidFill>
                  <a:srgbClr val="5F5F5F"/>
                </a:solidFill>
                <a:ln w="12700" cap="rnd">
                  <a:noFill/>
                  <a:round/>
                  <a:headEnd/>
                  <a:tailEnd/>
                </a:ln>
              </p:spPr>
              <p:txBody>
                <a:bodyPr/>
                <a:lstStyle/>
                <a:p>
                  <a:endParaRPr lang="en-US"/>
                </a:p>
              </p:txBody>
            </p:sp>
            <p:sp>
              <p:nvSpPr>
                <p:cNvPr id="7359" name="Line 99"/>
                <p:cNvSpPr>
                  <a:spLocks noChangeShapeType="1"/>
                </p:cNvSpPr>
                <p:nvPr/>
              </p:nvSpPr>
              <p:spPr bwMode="auto">
                <a:xfrm>
                  <a:off x="3107" y="3891"/>
                  <a:ext cx="667" cy="47"/>
                </a:xfrm>
                <a:prstGeom prst="line">
                  <a:avLst/>
                </a:prstGeom>
                <a:noFill/>
                <a:ln w="12700">
                  <a:solidFill>
                    <a:srgbClr val="7F7F7F"/>
                  </a:solidFill>
                  <a:round/>
                  <a:headEnd/>
                  <a:tailEnd/>
                </a:ln>
              </p:spPr>
              <p:txBody>
                <a:bodyPr wrap="none" anchor="ctr"/>
                <a:lstStyle/>
                <a:p>
                  <a:endParaRPr lang="en-US"/>
                </a:p>
              </p:txBody>
            </p:sp>
            <p:grpSp>
              <p:nvGrpSpPr>
                <p:cNvPr id="27" name="Group 149"/>
                <p:cNvGrpSpPr>
                  <a:grpSpLocks/>
                </p:cNvGrpSpPr>
                <p:nvPr/>
              </p:nvGrpSpPr>
              <p:grpSpPr bwMode="auto">
                <a:xfrm>
                  <a:off x="3138" y="3792"/>
                  <a:ext cx="654" cy="146"/>
                  <a:chOff x="3138" y="3792"/>
                  <a:chExt cx="654" cy="146"/>
                </a:xfrm>
              </p:grpSpPr>
              <p:sp>
                <p:nvSpPr>
                  <p:cNvPr id="7364" name="Freeform 100"/>
                  <p:cNvSpPr>
                    <a:spLocks/>
                  </p:cNvSpPr>
                  <p:nvPr/>
                </p:nvSpPr>
                <p:spPr bwMode="auto">
                  <a:xfrm>
                    <a:off x="3138" y="3808"/>
                    <a:ext cx="505" cy="94"/>
                  </a:xfrm>
                  <a:custGeom>
                    <a:avLst/>
                    <a:gdLst>
                      <a:gd name="T0" fmla="*/ 87 w 505"/>
                      <a:gd name="T1" fmla="*/ 0 h 94"/>
                      <a:gd name="T2" fmla="*/ 27 w 505"/>
                      <a:gd name="T3" fmla="*/ 40 h 94"/>
                      <a:gd name="T4" fmla="*/ 0 w 505"/>
                      <a:gd name="T5" fmla="*/ 54 h 94"/>
                      <a:gd name="T6" fmla="*/ 428 w 505"/>
                      <a:gd name="T7" fmla="*/ 93 h 94"/>
                      <a:gd name="T8" fmla="*/ 458 w 505"/>
                      <a:gd name="T9" fmla="*/ 75 h 94"/>
                      <a:gd name="T10" fmla="*/ 504 w 505"/>
                      <a:gd name="T11" fmla="*/ 38 h 94"/>
                      <a:gd name="T12" fmla="*/ 87 w 505"/>
                      <a:gd name="T13" fmla="*/ 0 h 94"/>
                      <a:gd name="T14" fmla="*/ 0 60000 65536"/>
                      <a:gd name="T15" fmla="*/ 0 60000 65536"/>
                      <a:gd name="T16" fmla="*/ 0 60000 65536"/>
                      <a:gd name="T17" fmla="*/ 0 60000 65536"/>
                      <a:gd name="T18" fmla="*/ 0 60000 65536"/>
                      <a:gd name="T19" fmla="*/ 0 60000 65536"/>
                      <a:gd name="T20" fmla="*/ 0 60000 65536"/>
                      <a:gd name="T21" fmla="*/ 0 w 505"/>
                      <a:gd name="T22" fmla="*/ 0 h 94"/>
                      <a:gd name="T23" fmla="*/ 505 w 505"/>
                      <a:gd name="T24" fmla="*/ 94 h 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5" h="94">
                        <a:moveTo>
                          <a:pt x="87" y="0"/>
                        </a:moveTo>
                        <a:lnTo>
                          <a:pt x="27" y="40"/>
                        </a:lnTo>
                        <a:lnTo>
                          <a:pt x="0" y="54"/>
                        </a:lnTo>
                        <a:lnTo>
                          <a:pt x="428" y="93"/>
                        </a:lnTo>
                        <a:lnTo>
                          <a:pt x="458" y="75"/>
                        </a:lnTo>
                        <a:lnTo>
                          <a:pt x="504" y="38"/>
                        </a:lnTo>
                        <a:lnTo>
                          <a:pt x="87" y="0"/>
                        </a:lnTo>
                      </a:path>
                    </a:pathLst>
                  </a:custGeom>
                  <a:solidFill>
                    <a:srgbClr val="808080"/>
                  </a:solidFill>
                  <a:ln w="12700" cap="rnd">
                    <a:noFill/>
                    <a:round/>
                    <a:headEnd/>
                    <a:tailEnd/>
                  </a:ln>
                </p:spPr>
                <p:txBody>
                  <a:bodyPr/>
                  <a:lstStyle/>
                  <a:p>
                    <a:endParaRPr lang="en-US"/>
                  </a:p>
                </p:txBody>
              </p:sp>
              <p:grpSp>
                <p:nvGrpSpPr>
                  <p:cNvPr id="28" name="Group 148"/>
                  <p:cNvGrpSpPr>
                    <a:grpSpLocks/>
                  </p:cNvGrpSpPr>
                  <p:nvPr/>
                </p:nvGrpSpPr>
                <p:grpSpPr bwMode="auto">
                  <a:xfrm>
                    <a:off x="3165" y="3792"/>
                    <a:ext cx="627" cy="146"/>
                    <a:chOff x="3165" y="3792"/>
                    <a:chExt cx="627" cy="146"/>
                  </a:xfrm>
                </p:grpSpPr>
                <p:grpSp>
                  <p:nvGrpSpPr>
                    <p:cNvPr id="29" name="Group 134"/>
                    <p:cNvGrpSpPr>
                      <a:grpSpLocks/>
                    </p:cNvGrpSpPr>
                    <p:nvPr/>
                  </p:nvGrpSpPr>
                  <p:grpSpPr bwMode="auto">
                    <a:xfrm>
                      <a:off x="3174" y="3792"/>
                      <a:ext cx="452" cy="124"/>
                      <a:chOff x="3174" y="3792"/>
                      <a:chExt cx="452" cy="124"/>
                    </a:xfrm>
                  </p:grpSpPr>
                  <p:grpSp>
                    <p:nvGrpSpPr>
                      <p:cNvPr id="30" name="Group 103"/>
                      <p:cNvGrpSpPr>
                        <a:grpSpLocks/>
                      </p:cNvGrpSpPr>
                      <p:nvPr/>
                    </p:nvGrpSpPr>
                    <p:grpSpPr bwMode="auto">
                      <a:xfrm>
                        <a:off x="3174" y="3792"/>
                        <a:ext cx="74" cy="90"/>
                        <a:chOff x="3174" y="3792"/>
                        <a:chExt cx="74" cy="90"/>
                      </a:xfrm>
                    </p:grpSpPr>
                    <p:sp>
                      <p:nvSpPr>
                        <p:cNvPr id="7411" name="Line 101"/>
                        <p:cNvSpPr>
                          <a:spLocks noChangeShapeType="1"/>
                        </p:cNvSpPr>
                        <p:nvPr/>
                      </p:nvSpPr>
                      <p:spPr bwMode="auto">
                        <a:xfrm flipV="1">
                          <a:off x="3174" y="3844"/>
                          <a:ext cx="7" cy="38"/>
                        </a:xfrm>
                        <a:prstGeom prst="line">
                          <a:avLst/>
                        </a:prstGeom>
                        <a:noFill/>
                        <a:ln w="12700">
                          <a:solidFill>
                            <a:srgbClr val="DFDFDF"/>
                          </a:solidFill>
                          <a:round/>
                          <a:headEnd/>
                          <a:tailEnd/>
                        </a:ln>
                      </p:spPr>
                      <p:txBody>
                        <a:bodyPr wrap="none" anchor="ctr"/>
                        <a:lstStyle/>
                        <a:p>
                          <a:endParaRPr lang="en-US"/>
                        </a:p>
                      </p:txBody>
                    </p:sp>
                    <p:sp>
                      <p:nvSpPr>
                        <p:cNvPr id="7412" name="Line 102"/>
                        <p:cNvSpPr>
                          <a:spLocks noChangeShapeType="1"/>
                        </p:cNvSpPr>
                        <p:nvPr/>
                      </p:nvSpPr>
                      <p:spPr bwMode="auto">
                        <a:xfrm flipV="1">
                          <a:off x="3207" y="3792"/>
                          <a:ext cx="41" cy="74"/>
                        </a:xfrm>
                        <a:prstGeom prst="line">
                          <a:avLst/>
                        </a:prstGeom>
                        <a:noFill/>
                        <a:ln w="12700">
                          <a:solidFill>
                            <a:srgbClr val="DFDFDF"/>
                          </a:solidFill>
                          <a:round/>
                          <a:headEnd/>
                          <a:tailEnd/>
                        </a:ln>
                      </p:spPr>
                      <p:txBody>
                        <a:bodyPr wrap="none" anchor="ctr"/>
                        <a:lstStyle/>
                        <a:p>
                          <a:endParaRPr lang="en-US"/>
                        </a:p>
                      </p:txBody>
                    </p:sp>
                  </p:grpSp>
                  <p:grpSp>
                    <p:nvGrpSpPr>
                      <p:cNvPr id="31" name="Group 106"/>
                      <p:cNvGrpSpPr>
                        <a:grpSpLocks/>
                      </p:cNvGrpSpPr>
                      <p:nvPr/>
                    </p:nvGrpSpPr>
                    <p:grpSpPr bwMode="auto">
                      <a:xfrm>
                        <a:off x="3213" y="3796"/>
                        <a:ext cx="75" cy="90"/>
                        <a:chOff x="3213" y="3796"/>
                        <a:chExt cx="75" cy="90"/>
                      </a:xfrm>
                    </p:grpSpPr>
                    <p:sp>
                      <p:nvSpPr>
                        <p:cNvPr id="7409" name="Line 104"/>
                        <p:cNvSpPr>
                          <a:spLocks noChangeShapeType="1"/>
                        </p:cNvSpPr>
                        <p:nvPr/>
                      </p:nvSpPr>
                      <p:spPr bwMode="auto">
                        <a:xfrm flipV="1">
                          <a:off x="3213" y="3848"/>
                          <a:ext cx="6" cy="38"/>
                        </a:xfrm>
                        <a:prstGeom prst="line">
                          <a:avLst/>
                        </a:prstGeom>
                        <a:noFill/>
                        <a:ln w="12700">
                          <a:solidFill>
                            <a:srgbClr val="DFDFDF"/>
                          </a:solidFill>
                          <a:round/>
                          <a:headEnd/>
                          <a:tailEnd/>
                        </a:ln>
                      </p:spPr>
                      <p:txBody>
                        <a:bodyPr wrap="none" anchor="ctr"/>
                        <a:lstStyle/>
                        <a:p>
                          <a:endParaRPr lang="en-US"/>
                        </a:p>
                      </p:txBody>
                    </p:sp>
                    <p:sp>
                      <p:nvSpPr>
                        <p:cNvPr id="7410" name="Line 105"/>
                        <p:cNvSpPr>
                          <a:spLocks noChangeShapeType="1"/>
                        </p:cNvSpPr>
                        <p:nvPr/>
                      </p:nvSpPr>
                      <p:spPr bwMode="auto">
                        <a:xfrm flipV="1">
                          <a:off x="3245" y="3796"/>
                          <a:ext cx="43" cy="74"/>
                        </a:xfrm>
                        <a:prstGeom prst="line">
                          <a:avLst/>
                        </a:prstGeom>
                        <a:noFill/>
                        <a:ln w="12700">
                          <a:solidFill>
                            <a:srgbClr val="DFDFDF"/>
                          </a:solidFill>
                          <a:round/>
                          <a:headEnd/>
                          <a:tailEnd/>
                        </a:ln>
                      </p:spPr>
                      <p:txBody>
                        <a:bodyPr wrap="none" anchor="ctr"/>
                        <a:lstStyle/>
                        <a:p>
                          <a:endParaRPr lang="en-US"/>
                        </a:p>
                      </p:txBody>
                    </p:sp>
                  </p:grpSp>
                  <p:grpSp>
                    <p:nvGrpSpPr>
                      <p:cNvPr id="7360" name="Group 109"/>
                      <p:cNvGrpSpPr>
                        <a:grpSpLocks/>
                      </p:cNvGrpSpPr>
                      <p:nvPr/>
                    </p:nvGrpSpPr>
                    <p:grpSpPr bwMode="auto">
                      <a:xfrm>
                        <a:off x="3253" y="3798"/>
                        <a:ext cx="74" cy="90"/>
                        <a:chOff x="3253" y="3798"/>
                        <a:chExt cx="74" cy="90"/>
                      </a:xfrm>
                    </p:grpSpPr>
                    <p:sp>
                      <p:nvSpPr>
                        <p:cNvPr id="7407" name="Line 107"/>
                        <p:cNvSpPr>
                          <a:spLocks noChangeShapeType="1"/>
                        </p:cNvSpPr>
                        <p:nvPr/>
                      </p:nvSpPr>
                      <p:spPr bwMode="auto">
                        <a:xfrm flipV="1">
                          <a:off x="3253" y="3851"/>
                          <a:ext cx="7" cy="37"/>
                        </a:xfrm>
                        <a:prstGeom prst="line">
                          <a:avLst/>
                        </a:prstGeom>
                        <a:noFill/>
                        <a:ln w="12700">
                          <a:solidFill>
                            <a:srgbClr val="DFDFDF"/>
                          </a:solidFill>
                          <a:round/>
                          <a:headEnd/>
                          <a:tailEnd/>
                        </a:ln>
                      </p:spPr>
                      <p:txBody>
                        <a:bodyPr wrap="none" anchor="ctr"/>
                        <a:lstStyle/>
                        <a:p>
                          <a:endParaRPr lang="en-US"/>
                        </a:p>
                      </p:txBody>
                    </p:sp>
                    <p:sp>
                      <p:nvSpPr>
                        <p:cNvPr id="7408" name="Line 108"/>
                        <p:cNvSpPr>
                          <a:spLocks noChangeShapeType="1"/>
                        </p:cNvSpPr>
                        <p:nvPr/>
                      </p:nvSpPr>
                      <p:spPr bwMode="auto">
                        <a:xfrm flipV="1">
                          <a:off x="3286" y="3798"/>
                          <a:ext cx="41" cy="75"/>
                        </a:xfrm>
                        <a:prstGeom prst="line">
                          <a:avLst/>
                        </a:prstGeom>
                        <a:noFill/>
                        <a:ln w="12700">
                          <a:solidFill>
                            <a:srgbClr val="DFDFDF"/>
                          </a:solidFill>
                          <a:round/>
                          <a:headEnd/>
                          <a:tailEnd/>
                        </a:ln>
                      </p:spPr>
                      <p:txBody>
                        <a:bodyPr wrap="none" anchor="ctr"/>
                        <a:lstStyle/>
                        <a:p>
                          <a:endParaRPr lang="en-US"/>
                        </a:p>
                      </p:txBody>
                    </p:sp>
                  </p:grpSp>
                  <p:grpSp>
                    <p:nvGrpSpPr>
                      <p:cNvPr id="7361" name="Group 112"/>
                      <p:cNvGrpSpPr>
                        <a:grpSpLocks/>
                      </p:cNvGrpSpPr>
                      <p:nvPr/>
                    </p:nvGrpSpPr>
                    <p:grpSpPr bwMode="auto">
                      <a:xfrm>
                        <a:off x="3290" y="3803"/>
                        <a:ext cx="74" cy="91"/>
                        <a:chOff x="3290" y="3803"/>
                        <a:chExt cx="74" cy="91"/>
                      </a:xfrm>
                    </p:grpSpPr>
                    <p:sp>
                      <p:nvSpPr>
                        <p:cNvPr id="7405" name="Line 110"/>
                        <p:cNvSpPr>
                          <a:spLocks noChangeShapeType="1"/>
                        </p:cNvSpPr>
                        <p:nvPr/>
                      </p:nvSpPr>
                      <p:spPr bwMode="auto">
                        <a:xfrm flipV="1">
                          <a:off x="3290" y="3856"/>
                          <a:ext cx="7" cy="38"/>
                        </a:xfrm>
                        <a:prstGeom prst="line">
                          <a:avLst/>
                        </a:prstGeom>
                        <a:noFill/>
                        <a:ln w="12700">
                          <a:solidFill>
                            <a:srgbClr val="DFDFDF"/>
                          </a:solidFill>
                          <a:round/>
                          <a:headEnd/>
                          <a:tailEnd/>
                        </a:ln>
                      </p:spPr>
                      <p:txBody>
                        <a:bodyPr wrap="none" anchor="ctr"/>
                        <a:lstStyle/>
                        <a:p>
                          <a:endParaRPr lang="en-US"/>
                        </a:p>
                      </p:txBody>
                    </p:sp>
                    <p:sp>
                      <p:nvSpPr>
                        <p:cNvPr id="7406" name="Line 111"/>
                        <p:cNvSpPr>
                          <a:spLocks noChangeShapeType="1"/>
                        </p:cNvSpPr>
                        <p:nvPr/>
                      </p:nvSpPr>
                      <p:spPr bwMode="auto">
                        <a:xfrm flipV="1">
                          <a:off x="3323" y="3803"/>
                          <a:ext cx="41" cy="75"/>
                        </a:xfrm>
                        <a:prstGeom prst="line">
                          <a:avLst/>
                        </a:prstGeom>
                        <a:noFill/>
                        <a:ln w="12700">
                          <a:solidFill>
                            <a:srgbClr val="DFDFDF"/>
                          </a:solidFill>
                          <a:round/>
                          <a:headEnd/>
                          <a:tailEnd/>
                        </a:ln>
                      </p:spPr>
                      <p:txBody>
                        <a:bodyPr wrap="none" anchor="ctr"/>
                        <a:lstStyle/>
                        <a:p>
                          <a:endParaRPr lang="en-US"/>
                        </a:p>
                      </p:txBody>
                    </p:sp>
                  </p:grpSp>
                  <p:grpSp>
                    <p:nvGrpSpPr>
                      <p:cNvPr id="7365" name="Group 115"/>
                      <p:cNvGrpSpPr>
                        <a:grpSpLocks/>
                      </p:cNvGrpSpPr>
                      <p:nvPr/>
                    </p:nvGrpSpPr>
                    <p:grpSpPr bwMode="auto">
                      <a:xfrm>
                        <a:off x="3330" y="3805"/>
                        <a:ext cx="73" cy="91"/>
                        <a:chOff x="3330" y="3805"/>
                        <a:chExt cx="73" cy="91"/>
                      </a:xfrm>
                    </p:grpSpPr>
                    <p:sp>
                      <p:nvSpPr>
                        <p:cNvPr id="7403" name="Line 113"/>
                        <p:cNvSpPr>
                          <a:spLocks noChangeShapeType="1"/>
                        </p:cNvSpPr>
                        <p:nvPr/>
                      </p:nvSpPr>
                      <p:spPr bwMode="auto">
                        <a:xfrm flipV="1">
                          <a:off x="3330" y="3858"/>
                          <a:ext cx="7" cy="38"/>
                        </a:xfrm>
                        <a:prstGeom prst="line">
                          <a:avLst/>
                        </a:prstGeom>
                        <a:noFill/>
                        <a:ln w="12700">
                          <a:solidFill>
                            <a:srgbClr val="DFDFDF"/>
                          </a:solidFill>
                          <a:round/>
                          <a:headEnd/>
                          <a:tailEnd/>
                        </a:ln>
                      </p:spPr>
                      <p:txBody>
                        <a:bodyPr wrap="none" anchor="ctr"/>
                        <a:lstStyle/>
                        <a:p>
                          <a:endParaRPr lang="en-US"/>
                        </a:p>
                      </p:txBody>
                    </p:sp>
                    <p:sp>
                      <p:nvSpPr>
                        <p:cNvPr id="7404" name="Line 114"/>
                        <p:cNvSpPr>
                          <a:spLocks noChangeShapeType="1"/>
                        </p:cNvSpPr>
                        <p:nvPr/>
                      </p:nvSpPr>
                      <p:spPr bwMode="auto">
                        <a:xfrm flipV="1">
                          <a:off x="3363" y="3805"/>
                          <a:ext cx="40" cy="75"/>
                        </a:xfrm>
                        <a:prstGeom prst="line">
                          <a:avLst/>
                        </a:prstGeom>
                        <a:noFill/>
                        <a:ln w="12700">
                          <a:solidFill>
                            <a:srgbClr val="DFDFDF"/>
                          </a:solidFill>
                          <a:round/>
                          <a:headEnd/>
                          <a:tailEnd/>
                        </a:ln>
                      </p:spPr>
                      <p:txBody>
                        <a:bodyPr wrap="none" anchor="ctr"/>
                        <a:lstStyle/>
                        <a:p>
                          <a:endParaRPr lang="en-US"/>
                        </a:p>
                      </p:txBody>
                    </p:sp>
                  </p:grpSp>
                  <p:grpSp>
                    <p:nvGrpSpPr>
                      <p:cNvPr id="7366" name="Group 118"/>
                      <p:cNvGrpSpPr>
                        <a:grpSpLocks/>
                      </p:cNvGrpSpPr>
                      <p:nvPr/>
                    </p:nvGrpSpPr>
                    <p:grpSpPr bwMode="auto">
                      <a:xfrm>
                        <a:off x="3368" y="3808"/>
                        <a:ext cx="74" cy="90"/>
                        <a:chOff x="3368" y="3808"/>
                        <a:chExt cx="74" cy="90"/>
                      </a:xfrm>
                    </p:grpSpPr>
                    <p:sp>
                      <p:nvSpPr>
                        <p:cNvPr id="7401" name="Line 116"/>
                        <p:cNvSpPr>
                          <a:spLocks noChangeShapeType="1"/>
                        </p:cNvSpPr>
                        <p:nvPr/>
                      </p:nvSpPr>
                      <p:spPr bwMode="auto">
                        <a:xfrm flipV="1">
                          <a:off x="3368" y="3860"/>
                          <a:ext cx="6" cy="38"/>
                        </a:xfrm>
                        <a:prstGeom prst="line">
                          <a:avLst/>
                        </a:prstGeom>
                        <a:noFill/>
                        <a:ln w="12700">
                          <a:solidFill>
                            <a:srgbClr val="DFDFDF"/>
                          </a:solidFill>
                          <a:round/>
                          <a:headEnd/>
                          <a:tailEnd/>
                        </a:ln>
                      </p:spPr>
                      <p:txBody>
                        <a:bodyPr wrap="none" anchor="ctr"/>
                        <a:lstStyle/>
                        <a:p>
                          <a:endParaRPr lang="en-US"/>
                        </a:p>
                      </p:txBody>
                    </p:sp>
                    <p:sp>
                      <p:nvSpPr>
                        <p:cNvPr id="7402" name="Line 117"/>
                        <p:cNvSpPr>
                          <a:spLocks noChangeShapeType="1"/>
                        </p:cNvSpPr>
                        <p:nvPr/>
                      </p:nvSpPr>
                      <p:spPr bwMode="auto">
                        <a:xfrm flipV="1">
                          <a:off x="3400" y="3808"/>
                          <a:ext cx="42" cy="74"/>
                        </a:xfrm>
                        <a:prstGeom prst="line">
                          <a:avLst/>
                        </a:prstGeom>
                        <a:noFill/>
                        <a:ln w="12700">
                          <a:solidFill>
                            <a:srgbClr val="DFDFDF"/>
                          </a:solidFill>
                          <a:round/>
                          <a:headEnd/>
                          <a:tailEnd/>
                        </a:ln>
                      </p:spPr>
                      <p:txBody>
                        <a:bodyPr wrap="none" anchor="ctr"/>
                        <a:lstStyle/>
                        <a:p>
                          <a:endParaRPr lang="en-US"/>
                        </a:p>
                      </p:txBody>
                    </p:sp>
                  </p:grpSp>
                  <p:grpSp>
                    <p:nvGrpSpPr>
                      <p:cNvPr id="7367" name="Group 121"/>
                      <p:cNvGrpSpPr>
                        <a:grpSpLocks/>
                      </p:cNvGrpSpPr>
                      <p:nvPr/>
                    </p:nvGrpSpPr>
                    <p:grpSpPr bwMode="auto">
                      <a:xfrm>
                        <a:off x="3405" y="3811"/>
                        <a:ext cx="74" cy="91"/>
                        <a:chOff x="3405" y="3811"/>
                        <a:chExt cx="74" cy="91"/>
                      </a:xfrm>
                    </p:grpSpPr>
                    <p:sp>
                      <p:nvSpPr>
                        <p:cNvPr id="7399" name="Line 119"/>
                        <p:cNvSpPr>
                          <a:spLocks noChangeShapeType="1"/>
                        </p:cNvSpPr>
                        <p:nvPr/>
                      </p:nvSpPr>
                      <p:spPr bwMode="auto">
                        <a:xfrm flipV="1">
                          <a:off x="3405" y="3864"/>
                          <a:ext cx="7" cy="38"/>
                        </a:xfrm>
                        <a:prstGeom prst="line">
                          <a:avLst/>
                        </a:prstGeom>
                        <a:noFill/>
                        <a:ln w="12700">
                          <a:solidFill>
                            <a:srgbClr val="DFDFDF"/>
                          </a:solidFill>
                          <a:round/>
                          <a:headEnd/>
                          <a:tailEnd/>
                        </a:ln>
                      </p:spPr>
                      <p:txBody>
                        <a:bodyPr wrap="none" anchor="ctr"/>
                        <a:lstStyle/>
                        <a:p>
                          <a:endParaRPr lang="en-US"/>
                        </a:p>
                      </p:txBody>
                    </p:sp>
                    <p:sp>
                      <p:nvSpPr>
                        <p:cNvPr id="7400" name="Line 120"/>
                        <p:cNvSpPr>
                          <a:spLocks noChangeShapeType="1"/>
                        </p:cNvSpPr>
                        <p:nvPr/>
                      </p:nvSpPr>
                      <p:spPr bwMode="auto">
                        <a:xfrm flipV="1">
                          <a:off x="3438" y="3811"/>
                          <a:ext cx="41" cy="75"/>
                        </a:xfrm>
                        <a:prstGeom prst="line">
                          <a:avLst/>
                        </a:prstGeom>
                        <a:noFill/>
                        <a:ln w="12700">
                          <a:solidFill>
                            <a:srgbClr val="DFDFDF"/>
                          </a:solidFill>
                          <a:round/>
                          <a:headEnd/>
                          <a:tailEnd/>
                        </a:ln>
                      </p:spPr>
                      <p:txBody>
                        <a:bodyPr wrap="none" anchor="ctr"/>
                        <a:lstStyle/>
                        <a:p>
                          <a:endParaRPr lang="en-US"/>
                        </a:p>
                      </p:txBody>
                    </p:sp>
                  </p:grpSp>
                  <p:grpSp>
                    <p:nvGrpSpPr>
                      <p:cNvPr id="7371" name="Group 124"/>
                      <p:cNvGrpSpPr>
                        <a:grpSpLocks/>
                      </p:cNvGrpSpPr>
                      <p:nvPr/>
                    </p:nvGrpSpPr>
                    <p:grpSpPr bwMode="auto">
                      <a:xfrm>
                        <a:off x="3441" y="3817"/>
                        <a:ext cx="73" cy="90"/>
                        <a:chOff x="3441" y="3817"/>
                        <a:chExt cx="73" cy="90"/>
                      </a:xfrm>
                    </p:grpSpPr>
                    <p:sp>
                      <p:nvSpPr>
                        <p:cNvPr id="7397" name="Line 122"/>
                        <p:cNvSpPr>
                          <a:spLocks noChangeShapeType="1"/>
                        </p:cNvSpPr>
                        <p:nvPr/>
                      </p:nvSpPr>
                      <p:spPr bwMode="auto">
                        <a:xfrm flipV="1">
                          <a:off x="3441" y="3869"/>
                          <a:ext cx="6" cy="38"/>
                        </a:xfrm>
                        <a:prstGeom prst="line">
                          <a:avLst/>
                        </a:prstGeom>
                        <a:noFill/>
                        <a:ln w="12700">
                          <a:solidFill>
                            <a:srgbClr val="DFDFDF"/>
                          </a:solidFill>
                          <a:round/>
                          <a:headEnd/>
                          <a:tailEnd/>
                        </a:ln>
                      </p:spPr>
                      <p:txBody>
                        <a:bodyPr wrap="none" anchor="ctr"/>
                        <a:lstStyle/>
                        <a:p>
                          <a:endParaRPr lang="en-US"/>
                        </a:p>
                      </p:txBody>
                    </p:sp>
                    <p:sp>
                      <p:nvSpPr>
                        <p:cNvPr id="7398" name="Line 123"/>
                        <p:cNvSpPr>
                          <a:spLocks noChangeShapeType="1"/>
                        </p:cNvSpPr>
                        <p:nvPr/>
                      </p:nvSpPr>
                      <p:spPr bwMode="auto">
                        <a:xfrm flipV="1">
                          <a:off x="3473" y="3817"/>
                          <a:ext cx="41" cy="74"/>
                        </a:xfrm>
                        <a:prstGeom prst="line">
                          <a:avLst/>
                        </a:prstGeom>
                        <a:noFill/>
                        <a:ln w="12700">
                          <a:solidFill>
                            <a:srgbClr val="DFDFDF"/>
                          </a:solidFill>
                          <a:round/>
                          <a:headEnd/>
                          <a:tailEnd/>
                        </a:ln>
                      </p:spPr>
                      <p:txBody>
                        <a:bodyPr wrap="none" anchor="ctr"/>
                        <a:lstStyle/>
                        <a:p>
                          <a:endParaRPr lang="en-US"/>
                        </a:p>
                      </p:txBody>
                    </p:sp>
                  </p:grpSp>
                  <p:grpSp>
                    <p:nvGrpSpPr>
                      <p:cNvPr id="7372" name="Group 127"/>
                      <p:cNvGrpSpPr>
                        <a:grpSpLocks/>
                      </p:cNvGrpSpPr>
                      <p:nvPr/>
                    </p:nvGrpSpPr>
                    <p:grpSpPr bwMode="auto">
                      <a:xfrm>
                        <a:off x="3478" y="3822"/>
                        <a:ext cx="73" cy="90"/>
                        <a:chOff x="3478" y="3822"/>
                        <a:chExt cx="73" cy="90"/>
                      </a:xfrm>
                    </p:grpSpPr>
                    <p:sp>
                      <p:nvSpPr>
                        <p:cNvPr id="7395" name="Line 125"/>
                        <p:cNvSpPr>
                          <a:spLocks noChangeShapeType="1"/>
                        </p:cNvSpPr>
                        <p:nvPr/>
                      </p:nvSpPr>
                      <p:spPr bwMode="auto">
                        <a:xfrm flipV="1">
                          <a:off x="3478" y="3874"/>
                          <a:ext cx="6" cy="38"/>
                        </a:xfrm>
                        <a:prstGeom prst="line">
                          <a:avLst/>
                        </a:prstGeom>
                        <a:noFill/>
                        <a:ln w="12700">
                          <a:solidFill>
                            <a:srgbClr val="DFDFDF"/>
                          </a:solidFill>
                          <a:round/>
                          <a:headEnd/>
                          <a:tailEnd/>
                        </a:ln>
                      </p:spPr>
                      <p:txBody>
                        <a:bodyPr wrap="none" anchor="ctr"/>
                        <a:lstStyle/>
                        <a:p>
                          <a:endParaRPr lang="en-US"/>
                        </a:p>
                      </p:txBody>
                    </p:sp>
                    <p:sp>
                      <p:nvSpPr>
                        <p:cNvPr id="7396" name="Line 126"/>
                        <p:cNvSpPr>
                          <a:spLocks noChangeShapeType="1"/>
                        </p:cNvSpPr>
                        <p:nvPr/>
                      </p:nvSpPr>
                      <p:spPr bwMode="auto">
                        <a:xfrm flipV="1">
                          <a:off x="3510" y="3822"/>
                          <a:ext cx="41" cy="74"/>
                        </a:xfrm>
                        <a:prstGeom prst="line">
                          <a:avLst/>
                        </a:prstGeom>
                        <a:noFill/>
                        <a:ln w="12700">
                          <a:solidFill>
                            <a:srgbClr val="DFDFDF"/>
                          </a:solidFill>
                          <a:round/>
                          <a:headEnd/>
                          <a:tailEnd/>
                        </a:ln>
                      </p:spPr>
                      <p:txBody>
                        <a:bodyPr wrap="none" anchor="ctr"/>
                        <a:lstStyle/>
                        <a:p>
                          <a:endParaRPr lang="en-US"/>
                        </a:p>
                      </p:txBody>
                    </p:sp>
                  </p:grpSp>
                  <p:grpSp>
                    <p:nvGrpSpPr>
                      <p:cNvPr id="7373" name="Group 130"/>
                      <p:cNvGrpSpPr>
                        <a:grpSpLocks/>
                      </p:cNvGrpSpPr>
                      <p:nvPr/>
                    </p:nvGrpSpPr>
                    <p:grpSpPr bwMode="auto">
                      <a:xfrm>
                        <a:off x="3515" y="3823"/>
                        <a:ext cx="75" cy="92"/>
                        <a:chOff x="3515" y="3823"/>
                        <a:chExt cx="75" cy="92"/>
                      </a:xfrm>
                    </p:grpSpPr>
                    <p:sp>
                      <p:nvSpPr>
                        <p:cNvPr id="7393" name="Line 128"/>
                        <p:cNvSpPr>
                          <a:spLocks noChangeShapeType="1"/>
                        </p:cNvSpPr>
                        <p:nvPr/>
                      </p:nvSpPr>
                      <p:spPr bwMode="auto">
                        <a:xfrm flipV="1">
                          <a:off x="3515" y="3876"/>
                          <a:ext cx="7" cy="39"/>
                        </a:xfrm>
                        <a:prstGeom prst="line">
                          <a:avLst/>
                        </a:prstGeom>
                        <a:noFill/>
                        <a:ln w="12700">
                          <a:solidFill>
                            <a:srgbClr val="DFDFDF"/>
                          </a:solidFill>
                          <a:round/>
                          <a:headEnd/>
                          <a:tailEnd/>
                        </a:ln>
                      </p:spPr>
                      <p:txBody>
                        <a:bodyPr wrap="none" anchor="ctr"/>
                        <a:lstStyle/>
                        <a:p>
                          <a:endParaRPr lang="en-US"/>
                        </a:p>
                      </p:txBody>
                    </p:sp>
                    <p:sp>
                      <p:nvSpPr>
                        <p:cNvPr id="7394" name="Line 129"/>
                        <p:cNvSpPr>
                          <a:spLocks noChangeShapeType="1"/>
                        </p:cNvSpPr>
                        <p:nvPr/>
                      </p:nvSpPr>
                      <p:spPr bwMode="auto">
                        <a:xfrm flipV="1">
                          <a:off x="3548" y="3823"/>
                          <a:ext cx="42" cy="75"/>
                        </a:xfrm>
                        <a:prstGeom prst="line">
                          <a:avLst/>
                        </a:prstGeom>
                        <a:noFill/>
                        <a:ln w="12700">
                          <a:solidFill>
                            <a:srgbClr val="DFDFDF"/>
                          </a:solidFill>
                          <a:round/>
                          <a:headEnd/>
                          <a:tailEnd/>
                        </a:ln>
                      </p:spPr>
                      <p:txBody>
                        <a:bodyPr wrap="none" anchor="ctr"/>
                        <a:lstStyle/>
                        <a:p>
                          <a:endParaRPr lang="en-US"/>
                        </a:p>
                      </p:txBody>
                    </p:sp>
                  </p:grpSp>
                  <p:grpSp>
                    <p:nvGrpSpPr>
                      <p:cNvPr id="7380" name="Group 133"/>
                      <p:cNvGrpSpPr>
                        <a:grpSpLocks/>
                      </p:cNvGrpSpPr>
                      <p:nvPr/>
                    </p:nvGrpSpPr>
                    <p:grpSpPr bwMode="auto">
                      <a:xfrm>
                        <a:off x="3552" y="3826"/>
                        <a:ext cx="74" cy="90"/>
                        <a:chOff x="3552" y="3826"/>
                        <a:chExt cx="74" cy="90"/>
                      </a:xfrm>
                    </p:grpSpPr>
                    <p:sp>
                      <p:nvSpPr>
                        <p:cNvPr id="7391" name="Line 131"/>
                        <p:cNvSpPr>
                          <a:spLocks noChangeShapeType="1"/>
                        </p:cNvSpPr>
                        <p:nvPr/>
                      </p:nvSpPr>
                      <p:spPr bwMode="auto">
                        <a:xfrm flipV="1">
                          <a:off x="3552" y="3878"/>
                          <a:ext cx="6" cy="38"/>
                        </a:xfrm>
                        <a:prstGeom prst="line">
                          <a:avLst/>
                        </a:prstGeom>
                        <a:noFill/>
                        <a:ln w="12700">
                          <a:solidFill>
                            <a:srgbClr val="DFDFDF"/>
                          </a:solidFill>
                          <a:round/>
                          <a:headEnd/>
                          <a:tailEnd/>
                        </a:ln>
                      </p:spPr>
                      <p:txBody>
                        <a:bodyPr wrap="none" anchor="ctr"/>
                        <a:lstStyle/>
                        <a:p>
                          <a:endParaRPr lang="en-US"/>
                        </a:p>
                      </p:txBody>
                    </p:sp>
                    <p:sp>
                      <p:nvSpPr>
                        <p:cNvPr id="7392" name="Line 132"/>
                        <p:cNvSpPr>
                          <a:spLocks noChangeShapeType="1"/>
                        </p:cNvSpPr>
                        <p:nvPr/>
                      </p:nvSpPr>
                      <p:spPr bwMode="auto">
                        <a:xfrm flipV="1">
                          <a:off x="3584" y="3826"/>
                          <a:ext cx="42" cy="74"/>
                        </a:xfrm>
                        <a:prstGeom prst="line">
                          <a:avLst/>
                        </a:prstGeom>
                        <a:noFill/>
                        <a:ln w="12700">
                          <a:solidFill>
                            <a:srgbClr val="DFDFDF"/>
                          </a:solidFill>
                          <a:round/>
                          <a:headEnd/>
                          <a:tailEnd/>
                        </a:ln>
                      </p:spPr>
                      <p:txBody>
                        <a:bodyPr wrap="none" anchor="ctr"/>
                        <a:lstStyle/>
                        <a:p>
                          <a:endParaRPr lang="en-US"/>
                        </a:p>
                      </p:txBody>
                    </p:sp>
                  </p:grpSp>
                </p:grpSp>
                <p:grpSp>
                  <p:nvGrpSpPr>
                    <p:cNvPr id="7381" name="Group 144"/>
                    <p:cNvGrpSpPr>
                      <a:grpSpLocks/>
                    </p:cNvGrpSpPr>
                    <p:nvPr/>
                  </p:nvGrpSpPr>
                  <p:grpSpPr bwMode="auto">
                    <a:xfrm>
                      <a:off x="3668" y="3838"/>
                      <a:ext cx="118" cy="100"/>
                      <a:chOff x="3668" y="3838"/>
                      <a:chExt cx="118" cy="100"/>
                    </a:xfrm>
                  </p:grpSpPr>
                  <p:grpSp>
                    <p:nvGrpSpPr>
                      <p:cNvPr id="7382" name="Group 137"/>
                      <p:cNvGrpSpPr>
                        <a:grpSpLocks/>
                      </p:cNvGrpSpPr>
                      <p:nvPr/>
                    </p:nvGrpSpPr>
                    <p:grpSpPr bwMode="auto">
                      <a:xfrm>
                        <a:off x="3728" y="3842"/>
                        <a:ext cx="58" cy="96"/>
                        <a:chOff x="3728" y="3842"/>
                        <a:chExt cx="58" cy="96"/>
                      </a:xfrm>
                    </p:grpSpPr>
                    <p:sp>
                      <p:nvSpPr>
                        <p:cNvPr id="7378" name="Line 135"/>
                        <p:cNvSpPr>
                          <a:spLocks noChangeShapeType="1"/>
                        </p:cNvSpPr>
                        <p:nvPr/>
                      </p:nvSpPr>
                      <p:spPr bwMode="auto">
                        <a:xfrm flipV="1">
                          <a:off x="3728" y="3897"/>
                          <a:ext cx="3" cy="41"/>
                        </a:xfrm>
                        <a:prstGeom prst="line">
                          <a:avLst/>
                        </a:prstGeom>
                        <a:noFill/>
                        <a:ln w="12700">
                          <a:solidFill>
                            <a:srgbClr val="DFDFDF"/>
                          </a:solidFill>
                          <a:round/>
                          <a:headEnd/>
                          <a:tailEnd/>
                        </a:ln>
                      </p:spPr>
                      <p:txBody>
                        <a:bodyPr wrap="none" anchor="ctr"/>
                        <a:lstStyle/>
                        <a:p>
                          <a:endParaRPr lang="en-US"/>
                        </a:p>
                      </p:txBody>
                    </p:sp>
                    <p:sp>
                      <p:nvSpPr>
                        <p:cNvPr id="7379" name="Line 136"/>
                        <p:cNvSpPr>
                          <a:spLocks noChangeShapeType="1"/>
                        </p:cNvSpPr>
                        <p:nvPr/>
                      </p:nvSpPr>
                      <p:spPr bwMode="auto">
                        <a:xfrm flipV="1">
                          <a:off x="3757" y="3842"/>
                          <a:ext cx="29" cy="77"/>
                        </a:xfrm>
                        <a:prstGeom prst="line">
                          <a:avLst/>
                        </a:prstGeom>
                        <a:noFill/>
                        <a:ln w="12700">
                          <a:solidFill>
                            <a:srgbClr val="DFDFDF"/>
                          </a:solidFill>
                          <a:round/>
                          <a:headEnd/>
                          <a:tailEnd/>
                        </a:ln>
                      </p:spPr>
                      <p:txBody>
                        <a:bodyPr wrap="none" anchor="ctr"/>
                        <a:lstStyle/>
                        <a:p>
                          <a:endParaRPr lang="en-US"/>
                        </a:p>
                      </p:txBody>
                    </p:sp>
                  </p:grpSp>
                  <p:grpSp>
                    <p:nvGrpSpPr>
                      <p:cNvPr id="7383" name="Group 140"/>
                      <p:cNvGrpSpPr>
                        <a:grpSpLocks/>
                      </p:cNvGrpSpPr>
                      <p:nvPr/>
                    </p:nvGrpSpPr>
                    <p:grpSpPr bwMode="auto">
                      <a:xfrm>
                        <a:off x="3698" y="3839"/>
                        <a:ext cx="60" cy="97"/>
                        <a:chOff x="3698" y="3839"/>
                        <a:chExt cx="60" cy="97"/>
                      </a:xfrm>
                    </p:grpSpPr>
                    <p:sp>
                      <p:nvSpPr>
                        <p:cNvPr id="7376" name="Line 138"/>
                        <p:cNvSpPr>
                          <a:spLocks noChangeShapeType="1"/>
                        </p:cNvSpPr>
                        <p:nvPr/>
                      </p:nvSpPr>
                      <p:spPr bwMode="auto">
                        <a:xfrm flipV="1">
                          <a:off x="3698" y="3894"/>
                          <a:ext cx="2" cy="42"/>
                        </a:xfrm>
                        <a:prstGeom prst="line">
                          <a:avLst/>
                        </a:prstGeom>
                        <a:noFill/>
                        <a:ln w="12700">
                          <a:solidFill>
                            <a:srgbClr val="DFDFDF"/>
                          </a:solidFill>
                          <a:round/>
                          <a:headEnd/>
                          <a:tailEnd/>
                        </a:ln>
                      </p:spPr>
                      <p:txBody>
                        <a:bodyPr wrap="none" anchor="ctr"/>
                        <a:lstStyle/>
                        <a:p>
                          <a:endParaRPr lang="en-US"/>
                        </a:p>
                      </p:txBody>
                    </p:sp>
                    <p:sp>
                      <p:nvSpPr>
                        <p:cNvPr id="7377" name="Line 139"/>
                        <p:cNvSpPr>
                          <a:spLocks noChangeShapeType="1"/>
                        </p:cNvSpPr>
                        <p:nvPr/>
                      </p:nvSpPr>
                      <p:spPr bwMode="auto">
                        <a:xfrm flipV="1">
                          <a:off x="3726" y="3839"/>
                          <a:ext cx="32" cy="77"/>
                        </a:xfrm>
                        <a:prstGeom prst="line">
                          <a:avLst/>
                        </a:prstGeom>
                        <a:noFill/>
                        <a:ln w="12700">
                          <a:solidFill>
                            <a:srgbClr val="DFDFDF"/>
                          </a:solidFill>
                          <a:round/>
                          <a:headEnd/>
                          <a:tailEnd/>
                        </a:ln>
                      </p:spPr>
                      <p:txBody>
                        <a:bodyPr wrap="none" anchor="ctr"/>
                        <a:lstStyle/>
                        <a:p>
                          <a:endParaRPr lang="en-US"/>
                        </a:p>
                      </p:txBody>
                    </p:sp>
                  </p:grpSp>
                  <p:grpSp>
                    <p:nvGrpSpPr>
                      <p:cNvPr id="7384" name="Group 143"/>
                      <p:cNvGrpSpPr>
                        <a:grpSpLocks/>
                      </p:cNvGrpSpPr>
                      <p:nvPr/>
                    </p:nvGrpSpPr>
                    <p:grpSpPr bwMode="auto">
                      <a:xfrm>
                        <a:off x="3668" y="3838"/>
                        <a:ext cx="57" cy="95"/>
                        <a:chOff x="3668" y="3838"/>
                        <a:chExt cx="57" cy="95"/>
                      </a:xfrm>
                    </p:grpSpPr>
                    <p:sp>
                      <p:nvSpPr>
                        <p:cNvPr id="7374" name="Line 141"/>
                        <p:cNvSpPr>
                          <a:spLocks noChangeShapeType="1"/>
                        </p:cNvSpPr>
                        <p:nvPr/>
                      </p:nvSpPr>
                      <p:spPr bwMode="auto">
                        <a:xfrm flipV="1">
                          <a:off x="3668" y="3891"/>
                          <a:ext cx="3" cy="42"/>
                        </a:xfrm>
                        <a:prstGeom prst="line">
                          <a:avLst/>
                        </a:prstGeom>
                        <a:noFill/>
                        <a:ln w="12700">
                          <a:solidFill>
                            <a:srgbClr val="DFDFDF"/>
                          </a:solidFill>
                          <a:round/>
                          <a:headEnd/>
                          <a:tailEnd/>
                        </a:ln>
                      </p:spPr>
                      <p:txBody>
                        <a:bodyPr wrap="none" anchor="ctr"/>
                        <a:lstStyle/>
                        <a:p>
                          <a:endParaRPr lang="en-US"/>
                        </a:p>
                      </p:txBody>
                    </p:sp>
                    <p:sp>
                      <p:nvSpPr>
                        <p:cNvPr id="7375" name="Line 142"/>
                        <p:cNvSpPr>
                          <a:spLocks noChangeShapeType="1"/>
                        </p:cNvSpPr>
                        <p:nvPr/>
                      </p:nvSpPr>
                      <p:spPr bwMode="auto">
                        <a:xfrm flipV="1">
                          <a:off x="3697" y="3838"/>
                          <a:ext cx="28" cy="75"/>
                        </a:xfrm>
                        <a:prstGeom prst="line">
                          <a:avLst/>
                        </a:prstGeom>
                        <a:noFill/>
                        <a:ln w="12700">
                          <a:solidFill>
                            <a:srgbClr val="DFDFDF"/>
                          </a:solidFill>
                          <a:round/>
                          <a:headEnd/>
                          <a:tailEnd/>
                        </a:ln>
                      </p:spPr>
                      <p:txBody>
                        <a:bodyPr wrap="none" anchor="ctr"/>
                        <a:lstStyle/>
                        <a:p>
                          <a:endParaRPr lang="en-US"/>
                        </a:p>
                      </p:txBody>
                    </p:sp>
                  </p:grpSp>
                </p:grpSp>
                <p:sp>
                  <p:nvSpPr>
                    <p:cNvPr id="7368" name="Line 145"/>
                    <p:cNvSpPr>
                      <a:spLocks noChangeShapeType="1"/>
                    </p:cNvSpPr>
                    <p:nvPr/>
                  </p:nvSpPr>
                  <p:spPr bwMode="auto">
                    <a:xfrm>
                      <a:off x="3210" y="3838"/>
                      <a:ext cx="582" cy="29"/>
                    </a:xfrm>
                    <a:prstGeom prst="line">
                      <a:avLst/>
                    </a:prstGeom>
                    <a:noFill/>
                    <a:ln w="12700">
                      <a:solidFill>
                        <a:srgbClr val="DFDFDF"/>
                      </a:solidFill>
                      <a:round/>
                      <a:headEnd/>
                      <a:tailEnd/>
                    </a:ln>
                  </p:spPr>
                  <p:txBody>
                    <a:bodyPr wrap="none" anchor="ctr"/>
                    <a:lstStyle/>
                    <a:p>
                      <a:endParaRPr lang="en-US"/>
                    </a:p>
                  </p:txBody>
                </p:sp>
                <p:sp>
                  <p:nvSpPr>
                    <p:cNvPr id="7369" name="Line 146"/>
                    <p:cNvSpPr>
                      <a:spLocks noChangeShapeType="1"/>
                    </p:cNvSpPr>
                    <p:nvPr/>
                  </p:nvSpPr>
                  <p:spPr bwMode="auto">
                    <a:xfrm>
                      <a:off x="3188" y="3852"/>
                      <a:ext cx="594" cy="31"/>
                    </a:xfrm>
                    <a:prstGeom prst="line">
                      <a:avLst/>
                    </a:prstGeom>
                    <a:noFill/>
                    <a:ln w="12700">
                      <a:solidFill>
                        <a:srgbClr val="DFDFDF"/>
                      </a:solidFill>
                      <a:round/>
                      <a:headEnd/>
                      <a:tailEnd/>
                    </a:ln>
                  </p:spPr>
                  <p:txBody>
                    <a:bodyPr wrap="none" anchor="ctr"/>
                    <a:lstStyle/>
                    <a:p>
                      <a:endParaRPr lang="en-US"/>
                    </a:p>
                  </p:txBody>
                </p:sp>
                <p:sp>
                  <p:nvSpPr>
                    <p:cNvPr id="7370" name="Line 147"/>
                    <p:cNvSpPr>
                      <a:spLocks noChangeShapeType="1"/>
                    </p:cNvSpPr>
                    <p:nvPr/>
                  </p:nvSpPr>
                  <p:spPr bwMode="auto">
                    <a:xfrm>
                      <a:off x="3165" y="3867"/>
                      <a:ext cx="600" cy="35"/>
                    </a:xfrm>
                    <a:prstGeom prst="line">
                      <a:avLst/>
                    </a:prstGeom>
                    <a:noFill/>
                    <a:ln w="12700">
                      <a:solidFill>
                        <a:srgbClr val="DFDFDF"/>
                      </a:solidFill>
                      <a:round/>
                      <a:headEnd/>
                      <a:tailEnd/>
                    </a:ln>
                  </p:spPr>
                  <p:txBody>
                    <a:bodyPr wrap="none" anchor="ctr"/>
                    <a:lstStyle/>
                    <a:p>
                      <a:endParaRPr lang="en-US"/>
                    </a:p>
                  </p:txBody>
                </p:sp>
              </p:grpSp>
            </p:grpSp>
            <p:grpSp>
              <p:nvGrpSpPr>
                <p:cNvPr id="7385" name="Group 152"/>
                <p:cNvGrpSpPr>
                  <a:grpSpLocks/>
                </p:cNvGrpSpPr>
                <p:nvPr/>
              </p:nvGrpSpPr>
              <p:grpSpPr bwMode="auto">
                <a:xfrm>
                  <a:off x="3798" y="3854"/>
                  <a:ext cx="63" cy="108"/>
                  <a:chOff x="3798" y="3854"/>
                  <a:chExt cx="63" cy="108"/>
                </a:xfrm>
              </p:grpSpPr>
              <p:sp>
                <p:nvSpPr>
                  <p:cNvPr id="7362" name="Line 150"/>
                  <p:cNvSpPr>
                    <a:spLocks noChangeShapeType="1"/>
                  </p:cNvSpPr>
                  <p:nvPr/>
                </p:nvSpPr>
                <p:spPr bwMode="auto">
                  <a:xfrm flipV="1">
                    <a:off x="3798" y="3903"/>
                    <a:ext cx="21" cy="59"/>
                  </a:xfrm>
                  <a:prstGeom prst="line">
                    <a:avLst/>
                  </a:prstGeom>
                  <a:noFill/>
                  <a:ln w="12700">
                    <a:solidFill>
                      <a:srgbClr val="3F3F3F"/>
                    </a:solidFill>
                    <a:round/>
                    <a:headEnd/>
                    <a:tailEnd/>
                  </a:ln>
                </p:spPr>
                <p:txBody>
                  <a:bodyPr wrap="none" anchor="ctr"/>
                  <a:lstStyle/>
                  <a:p>
                    <a:endParaRPr lang="en-US"/>
                  </a:p>
                </p:txBody>
              </p:sp>
              <p:sp>
                <p:nvSpPr>
                  <p:cNvPr id="7363" name="Line 151"/>
                  <p:cNvSpPr>
                    <a:spLocks noChangeShapeType="1"/>
                  </p:cNvSpPr>
                  <p:nvPr/>
                </p:nvSpPr>
                <p:spPr bwMode="auto">
                  <a:xfrm flipV="1">
                    <a:off x="3845" y="3854"/>
                    <a:ext cx="16" cy="71"/>
                  </a:xfrm>
                  <a:prstGeom prst="line">
                    <a:avLst/>
                  </a:prstGeom>
                  <a:noFill/>
                  <a:ln w="12700">
                    <a:solidFill>
                      <a:srgbClr val="3F3F3F"/>
                    </a:solidFill>
                    <a:round/>
                    <a:headEnd/>
                    <a:tailEnd/>
                  </a:ln>
                </p:spPr>
                <p:txBody>
                  <a:bodyPr wrap="none" anchor="ctr"/>
                  <a:lstStyle/>
                  <a:p>
                    <a:endParaRPr lang="en-US"/>
                  </a:p>
                </p:txBody>
              </p:sp>
            </p:grpSp>
          </p:grpSp>
        </p:grpSp>
      </p:grpSp>
      <p:graphicFrame>
        <p:nvGraphicFramePr>
          <p:cNvPr id="7170" name="Object 156">
            <a:hlinkClick r:id="" action="ppaction://ole?verb=0"/>
          </p:cNvPr>
          <p:cNvGraphicFramePr>
            <a:graphicFrameLocks/>
          </p:cNvGraphicFramePr>
          <p:nvPr/>
        </p:nvGraphicFramePr>
        <p:xfrm>
          <a:off x="2743200" y="4779963"/>
          <a:ext cx="1882775" cy="1335087"/>
        </p:xfrm>
        <a:graphic>
          <a:graphicData uri="http://schemas.openxmlformats.org/presentationml/2006/ole">
            <mc:AlternateContent xmlns:mc="http://schemas.openxmlformats.org/markup-compatibility/2006">
              <mc:Choice xmlns:v="urn:schemas-microsoft-com:vml" Requires="v">
                <p:oleObj spid="_x0000_s4100" name="Clip" r:id="rId4" imgW="1881000" imgH="1333440" progId="">
                  <p:embed/>
                </p:oleObj>
              </mc:Choice>
              <mc:Fallback>
                <p:oleObj name="Clip" r:id="rId4" imgW="1881000" imgH="1333440" progId="">
                  <p:embed/>
                  <p:pic>
                    <p:nvPicPr>
                      <p:cNvPr id="0" name="Object 15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4779963"/>
                        <a:ext cx="1882775" cy="133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386" name="Group 303"/>
          <p:cNvGrpSpPr>
            <a:grpSpLocks/>
          </p:cNvGrpSpPr>
          <p:nvPr/>
        </p:nvGrpSpPr>
        <p:grpSpPr bwMode="auto">
          <a:xfrm>
            <a:off x="849313" y="4803775"/>
            <a:ext cx="1762125" cy="1370013"/>
            <a:chOff x="535" y="3026"/>
            <a:chExt cx="1110" cy="863"/>
          </a:xfrm>
        </p:grpSpPr>
        <p:sp>
          <p:nvSpPr>
            <p:cNvPr id="7197" name="Freeform 157"/>
            <p:cNvSpPr>
              <a:spLocks/>
            </p:cNvSpPr>
            <p:nvPr/>
          </p:nvSpPr>
          <p:spPr bwMode="auto">
            <a:xfrm>
              <a:off x="535" y="3690"/>
              <a:ext cx="109" cy="65"/>
            </a:xfrm>
            <a:custGeom>
              <a:avLst/>
              <a:gdLst>
                <a:gd name="T0" fmla="*/ 106 w 109"/>
                <a:gd name="T1" fmla="*/ 0 h 65"/>
                <a:gd name="T2" fmla="*/ 82 w 109"/>
                <a:gd name="T3" fmla="*/ 0 h 65"/>
                <a:gd name="T4" fmla="*/ 68 w 109"/>
                <a:gd name="T5" fmla="*/ 1 h 65"/>
                <a:gd name="T6" fmla="*/ 54 w 109"/>
                <a:gd name="T7" fmla="*/ 3 h 65"/>
                <a:gd name="T8" fmla="*/ 38 w 109"/>
                <a:gd name="T9" fmla="*/ 6 h 65"/>
                <a:gd name="T10" fmla="*/ 25 w 109"/>
                <a:gd name="T11" fmla="*/ 10 h 65"/>
                <a:gd name="T12" fmla="*/ 17 w 109"/>
                <a:gd name="T13" fmla="*/ 13 h 65"/>
                <a:gd name="T14" fmla="*/ 11 w 109"/>
                <a:gd name="T15" fmla="*/ 16 h 65"/>
                <a:gd name="T16" fmla="*/ 6 w 109"/>
                <a:gd name="T17" fmla="*/ 20 h 65"/>
                <a:gd name="T18" fmla="*/ 2 w 109"/>
                <a:gd name="T19" fmla="*/ 24 h 65"/>
                <a:gd name="T20" fmla="*/ 0 w 109"/>
                <a:gd name="T21" fmla="*/ 29 h 65"/>
                <a:gd name="T22" fmla="*/ 1 w 109"/>
                <a:gd name="T23" fmla="*/ 34 h 65"/>
                <a:gd name="T24" fmla="*/ 4 w 109"/>
                <a:gd name="T25" fmla="*/ 38 h 65"/>
                <a:gd name="T26" fmla="*/ 8 w 109"/>
                <a:gd name="T27" fmla="*/ 41 h 65"/>
                <a:gd name="T28" fmla="*/ 15 w 109"/>
                <a:gd name="T29" fmla="*/ 42 h 65"/>
                <a:gd name="T30" fmla="*/ 24 w 109"/>
                <a:gd name="T31" fmla="*/ 42 h 65"/>
                <a:gd name="T32" fmla="*/ 34 w 109"/>
                <a:gd name="T33" fmla="*/ 41 h 65"/>
                <a:gd name="T34" fmla="*/ 46 w 109"/>
                <a:gd name="T35" fmla="*/ 40 h 65"/>
                <a:gd name="T36" fmla="*/ 57 w 109"/>
                <a:gd name="T37" fmla="*/ 41 h 65"/>
                <a:gd name="T38" fmla="*/ 66 w 109"/>
                <a:gd name="T39" fmla="*/ 42 h 65"/>
                <a:gd name="T40" fmla="*/ 74 w 109"/>
                <a:gd name="T41" fmla="*/ 44 h 65"/>
                <a:gd name="T42" fmla="*/ 83 w 109"/>
                <a:gd name="T43" fmla="*/ 48 h 65"/>
                <a:gd name="T44" fmla="*/ 108 w 109"/>
                <a:gd name="T45" fmla="*/ 64 h 65"/>
                <a:gd name="T46" fmla="*/ 107 w 109"/>
                <a:gd name="T47" fmla="*/ 64 h 65"/>
                <a:gd name="T48" fmla="*/ 108 w 109"/>
                <a:gd name="T49" fmla="*/ 63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65"/>
                <a:gd name="T77" fmla="*/ 109 w 109"/>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65">
                  <a:moveTo>
                    <a:pt x="106" y="0"/>
                  </a:moveTo>
                  <a:lnTo>
                    <a:pt x="82" y="0"/>
                  </a:lnTo>
                  <a:lnTo>
                    <a:pt x="68" y="1"/>
                  </a:lnTo>
                  <a:lnTo>
                    <a:pt x="54" y="3"/>
                  </a:lnTo>
                  <a:lnTo>
                    <a:pt x="38" y="6"/>
                  </a:lnTo>
                  <a:lnTo>
                    <a:pt x="25" y="10"/>
                  </a:lnTo>
                  <a:lnTo>
                    <a:pt x="17" y="13"/>
                  </a:lnTo>
                  <a:lnTo>
                    <a:pt x="11" y="16"/>
                  </a:lnTo>
                  <a:lnTo>
                    <a:pt x="6" y="20"/>
                  </a:lnTo>
                  <a:lnTo>
                    <a:pt x="2" y="24"/>
                  </a:lnTo>
                  <a:lnTo>
                    <a:pt x="0" y="29"/>
                  </a:lnTo>
                  <a:lnTo>
                    <a:pt x="1" y="34"/>
                  </a:lnTo>
                  <a:lnTo>
                    <a:pt x="4" y="38"/>
                  </a:lnTo>
                  <a:lnTo>
                    <a:pt x="8" y="41"/>
                  </a:lnTo>
                  <a:lnTo>
                    <a:pt x="15" y="42"/>
                  </a:lnTo>
                  <a:lnTo>
                    <a:pt x="24" y="42"/>
                  </a:lnTo>
                  <a:lnTo>
                    <a:pt x="34" y="41"/>
                  </a:lnTo>
                  <a:lnTo>
                    <a:pt x="46" y="40"/>
                  </a:lnTo>
                  <a:lnTo>
                    <a:pt x="57" y="41"/>
                  </a:lnTo>
                  <a:lnTo>
                    <a:pt x="66" y="42"/>
                  </a:lnTo>
                  <a:lnTo>
                    <a:pt x="74" y="44"/>
                  </a:lnTo>
                  <a:lnTo>
                    <a:pt x="83" y="48"/>
                  </a:lnTo>
                  <a:lnTo>
                    <a:pt x="108" y="64"/>
                  </a:lnTo>
                  <a:lnTo>
                    <a:pt x="107" y="64"/>
                  </a:lnTo>
                  <a:lnTo>
                    <a:pt x="108" y="63"/>
                  </a:lnTo>
                </a:path>
              </a:pathLst>
            </a:custGeom>
            <a:noFill/>
            <a:ln w="25400" cap="rnd">
              <a:solidFill>
                <a:srgbClr val="808080"/>
              </a:solidFill>
              <a:round/>
              <a:headEnd/>
              <a:tailEnd/>
            </a:ln>
          </p:spPr>
          <p:txBody>
            <a:bodyPr/>
            <a:lstStyle/>
            <a:p>
              <a:endParaRPr lang="en-US"/>
            </a:p>
          </p:txBody>
        </p:sp>
        <p:grpSp>
          <p:nvGrpSpPr>
            <p:cNvPr id="7387" name="Group 165"/>
            <p:cNvGrpSpPr>
              <a:grpSpLocks/>
            </p:cNvGrpSpPr>
            <p:nvPr/>
          </p:nvGrpSpPr>
          <p:grpSpPr bwMode="auto">
            <a:xfrm>
              <a:off x="628" y="3508"/>
              <a:ext cx="864" cy="292"/>
              <a:chOff x="628" y="3508"/>
              <a:chExt cx="864" cy="292"/>
            </a:xfrm>
          </p:grpSpPr>
          <p:sp>
            <p:nvSpPr>
              <p:cNvPr id="7336" name="Freeform 158"/>
              <p:cNvSpPr>
                <a:spLocks/>
              </p:cNvSpPr>
              <p:nvPr/>
            </p:nvSpPr>
            <p:spPr bwMode="auto">
              <a:xfrm>
                <a:off x="634" y="3658"/>
                <a:ext cx="858" cy="142"/>
              </a:xfrm>
              <a:custGeom>
                <a:avLst/>
                <a:gdLst>
                  <a:gd name="T0" fmla="*/ 0 w 858"/>
                  <a:gd name="T1" fmla="*/ 9 h 142"/>
                  <a:gd name="T2" fmla="*/ 0 w 858"/>
                  <a:gd name="T3" fmla="*/ 70 h 142"/>
                  <a:gd name="T4" fmla="*/ 696 w 858"/>
                  <a:gd name="T5" fmla="*/ 141 h 142"/>
                  <a:gd name="T6" fmla="*/ 857 w 858"/>
                  <a:gd name="T7" fmla="*/ 55 h 142"/>
                  <a:gd name="T8" fmla="*/ 857 w 858"/>
                  <a:gd name="T9" fmla="*/ 0 h 142"/>
                  <a:gd name="T10" fmla="*/ 690 w 858"/>
                  <a:gd name="T11" fmla="*/ 74 h 142"/>
                  <a:gd name="T12" fmla="*/ 0 w 858"/>
                  <a:gd name="T13" fmla="*/ 9 h 142"/>
                  <a:gd name="T14" fmla="*/ 0 60000 65536"/>
                  <a:gd name="T15" fmla="*/ 0 60000 65536"/>
                  <a:gd name="T16" fmla="*/ 0 60000 65536"/>
                  <a:gd name="T17" fmla="*/ 0 60000 65536"/>
                  <a:gd name="T18" fmla="*/ 0 60000 65536"/>
                  <a:gd name="T19" fmla="*/ 0 60000 65536"/>
                  <a:gd name="T20" fmla="*/ 0 60000 65536"/>
                  <a:gd name="T21" fmla="*/ 0 w 858"/>
                  <a:gd name="T22" fmla="*/ 0 h 142"/>
                  <a:gd name="T23" fmla="*/ 858 w 858"/>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8" h="142">
                    <a:moveTo>
                      <a:pt x="0" y="9"/>
                    </a:moveTo>
                    <a:lnTo>
                      <a:pt x="0" y="70"/>
                    </a:lnTo>
                    <a:lnTo>
                      <a:pt x="696" y="141"/>
                    </a:lnTo>
                    <a:lnTo>
                      <a:pt x="857" y="55"/>
                    </a:lnTo>
                    <a:lnTo>
                      <a:pt x="857" y="0"/>
                    </a:lnTo>
                    <a:lnTo>
                      <a:pt x="690" y="74"/>
                    </a:lnTo>
                    <a:lnTo>
                      <a:pt x="0" y="9"/>
                    </a:lnTo>
                  </a:path>
                </a:pathLst>
              </a:custGeom>
              <a:solidFill>
                <a:srgbClr val="9F9F9F"/>
              </a:solidFill>
              <a:ln w="12700" cap="rnd">
                <a:noFill/>
                <a:round/>
                <a:headEnd/>
                <a:tailEnd/>
              </a:ln>
            </p:spPr>
            <p:txBody>
              <a:bodyPr/>
              <a:lstStyle/>
              <a:p>
                <a:endParaRPr lang="en-US"/>
              </a:p>
            </p:txBody>
          </p:sp>
          <p:sp>
            <p:nvSpPr>
              <p:cNvPr id="7337" name="Freeform 159"/>
              <p:cNvSpPr>
                <a:spLocks/>
              </p:cNvSpPr>
              <p:nvPr/>
            </p:nvSpPr>
            <p:spPr bwMode="auto">
              <a:xfrm>
                <a:off x="628" y="3508"/>
                <a:ext cx="698" cy="223"/>
              </a:xfrm>
              <a:custGeom>
                <a:avLst/>
                <a:gdLst>
                  <a:gd name="T0" fmla="*/ 0 w 698"/>
                  <a:gd name="T1" fmla="*/ 0 h 223"/>
                  <a:gd name="T2" fmla="*/ 697 w 698"/>
                  <a:gd name="T3" fmla="*/ 48 h 223"/>
                  <a:gd name="T4" fmla="*/ 697 w 698"/>
                  <a:gd name="T5" fmla="*/ 222 h 223"/>
                  <a:gd name="T6" fmla="*/ 0 w 698"/>
                  <a:gd name="T7" fmla="*/ 155 h 223"/>
                  <a:gd name="T8" fmla="*/ 0 w 698"/>
                  <a:gd name="T9" fmla="*/ 0 h 223"/>
                  <a:gd name="T10" fmla="*/ 0 60000 65536"/>
                  <a:gd name="T11" fmla="*/ 0 60000 65536"/>
                  <a:gd name="T12" fmla="*/ 0 60000 65536"/>
                  <a:gd name="T13" fmla="*/ 0 60000 65536"/>
                  <a:gd name="T14" fmla="*/ 0 60000 65536"/>
                  <a:gd name="T15" fmla="*/ 0 w 698"/>
                  <a:gd name="T16" fmla="*/ 0 h 223"/>
                  <a:gd name="T17" fmla="*/ 698 w 698"/>
                  <a:gd name="T18" fmla="*/ 223 h 223"/>
                </a:gdLst>
                <a:ahLst/>
                <a:cxnLst>
                  <a:cxn ang="T10">
                    <a:pos x="T0" y="T1"/>
                  </a:cxn>
                  <a:cxn ang="T11">
                    <a:pos x="T2" y="T3"/>
                  </a:cxn>
                  <a:cxn ang="T12">
                    <a:pos x="T4" y="T5"/>
                  </a:cxn>
                  <a:cxn ang="T13">
                    <a:pos x="T6" y="T7"/>
                  </a:cxn>
                  <a:cxn ang="T14">
                    <a:pos x="T8" y="T9"/>
                  </a:cxn>
                </a:cxnLst>
                <a:rect l="T15" t="T16" r="T17" b="T18"/>
                <a:pathLst>
                  <a:path w="698" h="223">
                    <a:moveTo>
                      <a:pt x="0" y="0"/>
                    </a:moveTo>
                    <a:lnTo>
                      <a:pt x="697" y="48"/>
                    </a:lnTo>
                    <a:lnTo>
                      <a:pt x="697" y="222"/>
                    </a:lnTo>
                    <a:lnTo>
                      <a:pt x="0" y="155"/>
                    </a:lnTo>
                    <a:lnTo>
                      <a:pt x="0" y="0"/>
                    </a:lnTo>
                  </a:path>
                </a:pathLst>
              </a:custGeom>
              <a:solidFill>
                <a:srgbClr val="C0C0C0"/>
              </a:solidFill>
              <a:ln w="12700" cap="rnd">
                <a:noFill/>
                <a:round/>
                <a:headEnd/>
                <a:tailEnd/>
              </a:ln>
            </p:spPr>
            <p:txBody>
              <a:bodyPr/>
              <a:lstStyle/>
              <a:p>
                <a:endParaRPr lang="en-US"/>
              </a:p>
            </p:txBody>
          </p:sp>
          <p:grpSp>
            <p:nvGrpSpPr>
              <p:cNvPr id="7388" name="Group 164"/>
              <p:cNvGrpSpPr>
                <a:grpSpLocks/>
              </p:cNvGrpSpPr>
              <p:nvPr/>
            </p:nvGrpSpPr>
            <p:grpSpPr bwMode="auto">
              <a:xfrm>
                <a:off x="644" y="3563"/>
                <a:ext cx="678" cy="66"/>
                <a:chOff x="644" y="3563"/>
                <a:chExt cx="678" cy="66"/>
              </a:xfrm>
            </p:grpSpPr>
            <p:sp>
              <p:nvSpPr>
                <p:cNvPr id="7339" name="Line 160"/>
                <p:cNvSpPr>
                  <a:spLocks noChangeShapeType="1"/>
                </p:cNvSpPr>
                <p:nvPr/>
              </p:nvSpPr>
              <p:spPr bwMode="auto">
                <a:xfrm>
                  <a:off x="644" y="3563"/>
                  <a:ext cx="677" cy="28"/>
                </a:xfrm>
                <a:prstGeom prst="line">
                  <a:avLst/>
                </a:prstGeom>
                <a:noFill/>
                <a:ln w="12700">
                  <a:solidFill>
                    <a:srgbClr val="000000"/>
                  </a:solidFill>
                  <a:round/>
                  <a:headEnd/>
                  <a:tailEnd/>
                </a:ln>
              </p:spPr>
              <p:txBody>
                <a:bodyPr wrap="none" anchor="ctr"/>
                <a:lstStyle/>
                <a:p>
                  <a:endParaRPr lang="en-US"/>
                </a:p>
              </p:txBody>
            </p:sp>
            <p:sp>
              <p:nvSpPr>
                <p:cNvPr id="7340" name="Line 161"/>
                <p:cNvSpPr>
                  <a:spLocks noChangeShapeType="1"/>
                </p:cNvSpPr>
                <p:nvPr/>
              </p:nvSpPr>
              <p:spPr bwMode="auto">
                <a:xfrm>
                  <a:off x="1160" y="3598"/>
                  <a:ext cx="121" cy="3"/>
                </a:xfrm>
                <a:prstGeom prst="line">
                  <a:avLst/>
                </a:prstGeom>
                <a:noFill/>
                <a:ln w="12700">
                  <a:solidFill>
                    <a:srgbClr val="000000"/>
                  </a:solidFill>
                  <a:round/>
                  <a:headEnd/>
                  <a:tailEnd/>
                </a:ln>
              </p:spPr>
              <p:txBody>
                <a:bodyPr wrap="none" anchor="ctr"/>
                <a:lstStyle/>
                <a:p>
                  <a:endParaRPr lang="en-US"/>
                </a:p>
              </p:txBody>
            </p:sp>
            <p:sp>
              <p:nvSpPr>
                <p:cNvPr id="7341" name="Line 162"/>
                <p:cNvSpPr>
                  <a:spLocks noChangeShapeType="1"/>
                </p:cNvSpPr>
                <p:nvPr/>
              </p:nvSpPr>
              <p:spPr bwMode="auto">
                <a:xfrm>
                  <a:off x="987" y="3585"/>
                  <a:ext cx="122" cy="2"/>
                </a:xfrm>
                <a:prstGeom prst="line">
                  <a:avLst/>
                </a:prstGeom>
                <a:noFill/>
                <a:ln w="12700">
                  <a:solidFill>
                    <a:srgbClr val="000000"/>
                  </a:solidFill>
                  <a:round/>
                  <a:headEnd/>
                  <a:tailEnd/>
                </a:ln>
              </p:spPr>
              <p:txBody>
                <a:bodyPr wrap="none" anchor="ctr"/>
                <a:lstStyle/>
                <a:p>
                  <a:endParaRPr lang="en-US"/>
                </a:p>
              </p:txBody>
            </p:sp>
            <p:sp>
              <p:nvSpPr>
                <p:cNvPr id="7342" name="Line 163"/>
                <p:cNvSpPr>
                  <a:spLocks noChangeShapeType="1"/>
                </p:cNvSpPr>
                <p:nvPr/>
              </p:nvSpPr>
              <p:spPr bwMode="auto">
                <a:xfrm>
                  <a:off x="644" y="3594"/>
                  <a:ext cx="678" cy="35"/>
                </a:xfrm>
                <a:prstGeom prst="line">
                  <a:avLst/>
                </a:prstGeom>
                <a:noFill/>
                <a:ln w="12700">
                  <a:solidFill>
                    <a:srgbClr val="000000"/>
                  </a:solidFill>
                  <a:round/>
                  <a:headEnd/>
                  <a:tailEnd/>
                </a:ln>
              </p:spPr>
              <p:txBody>
                <a:bodyPr wrap="none" anchor="ctr"/>
                <a:lstStyle/>
                <a:p>
                  <a:endParaRPr lang="en-US"/>
                </a:p>
              </p:txBody>
            </p:sp>
          </p:grpSp>
        </p:grpSp>
        <p:grpSp>
          <p:nvGrpSpPr>
            <p:cNvPr id="7389" name="Group 168"/>
            <p:cNvGrpSpPr>
              <a:grpSpLocks/>
            </p:cNvGrpSpPr>
            <p:nvPr/>
          </p:nvGrpSpPr>
          <p:grpSpPr bwMode="auto">
            <a:xfrm>
              <a:off x="628" y="3476"/>
              <a:ext cx="866" cy="75"/>
              <a:chOff x="628" y="3476"/>
              <a:chExt cx="866" cy="75"/>
            </a:xfrm>
          </p:grpSpPr>
          <p:sp>
            <p:nvSpPr>
              <p:cNvPr id="7334" name="Freeform 166"/>
              <p:cNvSpPr>
                <a:spLocks/>
              </p:cNvSpPr>
              <p:nvPr/>
            </p:nvSpPr>
            <p:spPr bwMode="auto">
              <a:xfrm>
                <a:off x="628" y="3476"/>
                <a:ext cx="866" cy="75"/>
              </a:xfrm>
              <a:custGeom>
                <a:avLst/>
                <a:gdLst>
                  <a:gd name="T0" fmla="*/ 0 w 866"/>
                  <a:gd name="T1" fmla="*/ 29 h 75"/>
                  <a:gd name="T2" fmla="*/ 699 w 866"/>
                  <a:gd name="T3" fmla="*/ 74 h 75"/>
                  <a:gd name="T4" fmla="*/ 865 w 866"/>
                  <a:gd name="T5" fmla="*/ 31 h 75"/>
                  <a:gd name="T6" fmla="*/ 807 w 866"/>
                  <a:gd name="T7" fmla="*/ 25 h 75"/>
                  <a:gd name="T8" fmla="*/ 267 w 866"/>
                  <a:gd name="T9" fmla="*/ 0 h 75"/>
                  <a:gd name="T10" fmla="*/ 0 w 866"/>
                  <a:gd name="T11" fmla="*/ 29 h 75"/>
                  <a:gd name="T12" fmla="*/ 0 60000 65536"/>
                  <a:gd name="T13" fmla="*/ 0 60000 65536"/>
                  <a:gd name="T14" fmla="*/ 0 60000 65536"/>
                  <a:gd name="T15" fmla="*/ 0 60000 65536"/>
                  <a:gd name="T16" fmla="*/ 0 60000 65536"/>
                  <a:gd name="T17" fmla="*/ 0 60000 65536"/>
                  <a:gd name="T18" fmla="*/ 0 w 866"/>
                  <a:gd name="T19" fmla="*/ 0 h 75"/>
                  <a:gd name="T20" fmla="*/ 866 w 866"/>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866" h="75">
                    <a:moveTo>
                      <a:pt x="0" y="29"/>
                    </a:moveTo>
                    <a:lnTo>
                      <a:pt x="699" y="74"/>
                    </a:lnTo>
                    <a:lnTo>
                      <a:pt x="865" y="31"/>
                    </a:lnTo>
                    <a:lnTo>
                      <a:pt x="807" y="25"/>
                    </a:lnTo>
                    <a:lnTo>
                      <a:pt x="267" y="0"/>
                    </a:lnTo>
                    <a:lnTo>
                      <a:pt x="0" y="29"/>
                    </a:lnTo>
                  </a:path>
                </a:pathLst>
              </a:custGeom>
              <a:solidFill>
                <a:srgbClr val="DFDFDF"/>
              </a:solidFill>
              <a:ln w="12700" cap="rnd">
                <a:noFill/>
                <a:round/>
                <a:headEnd/>
                <a:tailEnd/>
              </a:ln>
            </p:spPr>
            <p:txBody>
              <a:bodyPr/>
              <a:lstStyle/>
              <a:p>
                <a:endParaRPr lang="en-US"/>
              </a:p>
            </p:txBody>
          </p:sp>
          <p:sp>
            <p:nvSpPr>
              <p:cNvPr id="7335" name="Freeform 167"/>
              <p:cNvSpPr>
                <a:spLocks/>
              </p:cNvSpPr>
              <p:nvPr/>
            </p:nvSpPr>
            <p:spPr bwMode="auto">
              <a:xfrm>
                <a:off x="827" y="3493"/>
                <a:ext cx="634" cy="46"/>
              </a:xfrm>
              <a:custGeom>
                <a:avLst/>
                <a:gdLst>
                  <a:gd name="T0" fmla="*/ 51 w 634"/>
                  <a:gd name="T1" fmla="*/ 0 h 46"/>
                  <a:gd name="T2" fmla="*/ 0 w 634"/>
                  <a:gd name="T3" fmla="*/ 17 h 46"/>
                  <a:gd name="T4" fmla="*/ 511 w 634"/>
                  <a:gd name="T5" fmla="*/ 45 h 46"/>
                  <a:gd name="T6" fmla="*/ 594 w 634"/>
                  <a:gd name="T7" fmla="*/ 25 h 46"/>
                  <a:gd name="T8" fmla="*/ 588 w 634"/>
                  <a:gd name="T9" fmla="*/ 22 h 46"/>
                  <a:gd name="T10" fmla="*/ 633 w 634"/>
                  <a:gd name="T11" fmla="*/ 11 h 46"/>
                  <a:gd name="T12" fmla="*/ 605 w 634"/>
                  <a:gd name="T13" fmla="*/ 9 h 46"/>
                  <a:gd name="T14" fmla="*/ 51 w 634"/>
                  <a:gd name="T15" fmla="*/ 0 h 46"/>
                  <a:gd name="T16" fmla="*/ 0 60000 65536"/>
                  <a:gd name="T17" fmla="*/ 0 60000 65536"/>
                  <a:gd name="T18" fmla="*/ 0 60000 65536"/>
                  <a:gd name="T19" fmla="*/ 0 60000 65536"/>
                  <a:gd name="T20" fmla="*/ 0 60000 65536"/>
                  <a:gd name="T21" fmla="*/ 0 60000 65536"/>
                  <a:gd name="T22" fmla="*/ 0 60000 65536"/>
                  <a:gd name="T23" fmla="*/ 0 60000 65536"/>
                  <a:gd name="T24" fmla="*/ 0 w 634"/>
                  <a:gd name="T25" fmla="*/ 0 h 46"/>
                  <a:gd name="T26" fmla="*/ 634 w 634"/>
                  <a:gd name="T27" fmla="*/ 46 h 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4" h="46">
                    <a:moveTo>
                      <a:pt x="51" y="0"/>
                    </a:moveTo>
                    <a:lnTo>
                      <a:pt x="0" y="17"/>
                    </a:lnTo>
                    <a:lnTo>
                      <a:pt x="511" y="45"/>
                    </a:lnTo>
                    <a:lnTo>
                      <a:pt x="594" y="25"/>
                    </a:lnTo>
                    <a:lnTo>
                      <a:pt x="588" y="22"/>
                    </a:lnTo>
                    <a:lnTo>
                      <a:pt x="633" y="11"/>
                    </a:lnTo>
                    <a:lnTo>
                      <a:pt x="605" y="9"/>
                    </a:lnTo>
                    <a:lnTo>
                      <a:pt x="51" y="0"/>
                    </a:lnTo>
                  </a:path>
                </a:pathLst>
              </a:custGeom>
              <a:solidFill>
                <a:srgbClr val="5F5F5F"/>
              </a:solidFill>
              <a:ln w="12700" cap="rnd">
                <a:noFill/>
                <a:round/>
                <a:headEnd/>
                <a:tailEnd/>
              </a:ln>
            </p:spPr>
            <p:txBody>
              <a:bodyPr/>
              <a:lstStyle/>
              <a:p>
                <a:endParaRPr lang="en-US"/>
              </a:p>
            </p:txBody>
          </p:sp>
        </p:grpSp>
        <p:grpSp>
          <p:nvGrpSpPr>
            <p:cNvPr id="7390" name="Group 199"/>
            <p:cNvGrpSpPr>
              <a:grpSpLocks/>
            </p:cNvGrpSpPr>
            <p:nvPr/>
          </p:nvGrpSpPr>
          <p:grpSpPr bwMode="auto">
            <a:xfrm>
              <a:off x="1340" y="3036"/>
              <a:ext cx="152" cy="492"/>
              <a:chOff x="1340" y="3036"/>
              <a:chExt cx="152" cy="492"/>
            </a:xfrm>
          </p:grpSpPr>
          <p:grpSp>
            <p:nvGrpSpPr>
              <p:cNvPr id="7413" name="Group 195"/>
              <p:cNvGrpSpPr>
                <a:grpSpLocks/>
              </p:cNvGrpSpPr>
              <p:nvPr/>
            </p:nvGrpSpPr>
            <p:grpSpPr bwMode="auto">
              <a:xfrm>
                <a:off x="1402" y="3099"/>
                <a:ext cx="90" cy="412"/>
                <a:chOff x="1402" y="3099"/>
                <a:chExt cx="90" cy="412"/>
              </a:xfrm>
            </p:grpSpPr>
            <p:sp>
              <p:nvSpPr>
                <p:cNvPr id="7308" name="Freeform 169"/>
                <p:cNvSpPr>
                  <a:spLocks/>
                </p:cNvSpPr>
                <p:nvPr/>
              </p:nvSpPr>
              <p:spPr bwMode="auto">
                <a:xfrm>
                  <a:off x="1402" y="3099"/>
                  <a:ext cx="90" cy="412"/>
                </a:xfrm>
                <a:custGeom>
                  <a:avLst/>
                  <a:gdLst>
                    <a:gd name="T0" fmla="*/ 8 w 90"/>
                    <a:gd name="T1" fmla="*/ 0 h 412"/>
                    <a:gd name="T2" fmla="*/ 89 w 90"/>
                    <a:gd name="T3" fmla="*/ 34 h 412"/>
                    <a:gd name="T4" fmla="*/ 82 w 90"/>
                    <a:gd name="T5" fmla="*/ 194 h 412"/>
                    <a:gd name="T6" fmla="*/ 73 w 90"/>
                    <a:gd name="T7" fmla="*/ 386 h 412"/>
                    <a:gd name="T8" fmla="*/ 0 w 90"/>
                    <a:gd name="T9" fmla="*/ 411 h 412"/>
                    <a:gd name="T10" fmla="*/ 8 w 90"/>
                    <a:gd name="T11" fmla="*/ 0 h 412"/>
                    <a:gd name="T12" fmla="*/ 0 60000 65536"/>
                    <a:gd name="T13" fmla="*/ 0 60000 65536"/>
                    <a:gd name="T14" fmla="*/ 0 60000 65536"/>
                    <a:gd name="T15" fmla="*/ 0 60000 65536"/>
                    <a:gd name="T16" fmla="*/ 0 60000 65536"/>
                    <a:gd name="T17" fmla="*/ 0 60000 65536"/>
                    <a:gd name="T18" fmla="*/ 0 w 90"/>
                    <a:gd name="T19" fmla="*/ 0 h 412"/>
                    <a:gd name="T20" fmla="*/ 90 w 90"/>
                    <a:gd name="T21" fmla="*/ 412 h 412"/>
                  </a:gdLst>
                  <a:ahLst/>
                  <a:cxnLst>
                    <a:cxn ang="T12">
                      <a:pos x="T0" y="T1"/>
                    </a:cxn>
                    <a:cxn ang="T13">
                      <a:pos x="T2" y="T3"/>
                    </a:cxn>
                    <a:cxn ang="T14">
                      <a:pos x="T4" y="T5"/>
                    </a:cxn>
                    <a:cxn ang="T15">
                      <a:pos x="T6" y="T7"/>
                    </a:cxn>
                    <a:cxn ang="T16">
                      <a:pos x="T8" y="T9"/>
                    </a:cxn>
                    <a:cxn ang="T17">
                      <a:pos x="T10" y="T11"/>
                    </a:cxn>
                  </a:cxnLst>
                  <a:rect l="T18" t="T19" r="T20" b="T21"/>
                  <a:pathLst>
                    <a:path w="90" h="412">
                      <a:moveTo>
                        <a:pt x="8" y="0"/>
                      </a:moveTo>
                      <a:lnTo>
                        <a:pt x="89" y="34"/>
                      </a:lnTo>
                      <a:lnTo>
                        <a:pt x="82" y="194"/>
                      </a:lnTo>
                      <a:lnTo>
                        <a:pt x="73" y="386"/>
                      </a:lnTo>
                      <a:lnTo>
                        <a:pt x="0" y="411"/>
                      </a:lnTo>
                      <a:lnTo>
                        <a:pt x="8" y="0"/>
                      </a:lnTo>
                    </a:path>
                  </a:pathLst>
                </a:custGeom>
                <a:solidFill>
                  <a:srgbClr val="9F9F9F"/>
                </a:solidFill>
                <a:ln w="12700" cap="rnd">
                  <a:noFill/>
                  <a:round/>
                  <a:headEnd/>
                  <a:tailEnd/>
                </a:ln>
              </p:spPr>
              <p:txBody>
                <a:bodyPr/>
                <a:lstStyle/>
                <a:p>
                  <a:endParaRPr lang="en-US"/>
                </a:p>
              </p:txBody>
            </p:sp>
            <p:grpSp>
              <p:nvGrpSpPr>
                <p:cNvPr id="7415" name="Group 194"/>
                <p:cNvGrpSpPr>
                  <a:grpSpLocks/>
                </p:cNvGrpSpPr>
                <p:nvPr/>
              </p:nvGrpSpPr>
              <p:grpSpPr bwMode="auto">
                <a:xfrm>
                  <a:off x="1416" y="3131"/>
                  <a:ext cx="70" cy="349"/>
                  <a:chOff x="1416" y="3131"/>
                  <a:chExt cx="70" cy="349"/>
                </a:xfrm>
              </p:grpSpPr>
              <p:grpSp>
                <p:nvGrpSpPr>
                  <p:cNvPr id="7416" name="Group 192"/>
                  <p:cNvGrpSpPr>
                    <a:grpSpLocks/>
                  </p:cNvGrpSpPr>
                  <p:nvPr/>
                </p:nvGrpSpPr>
                <p:grpSpPr bwMode="auto">
                  <a:xfrm>
                    <a:off x="1416" y="3131"/>
                    <a:ext cx="70" cy="349"/>
                    <a:chOff x="1416" y="3131"/>
                    <a:chExt cx="70" cy="349"/>
                  </a:xfrm>
                </p:grpSpPr>
                <p:grpSp>
                  <p:nvGrpSpPr>
                    <p:cNvPr id="7417" name="Group 182"/>
                    <p:cNvGrpSpPr>
                      <a:grpSpLocks/>
                    </p:cNvGrpSpPr>
                    <p:nvPr/>
                  </p:nvGrpSpPr>
                  <p:grpSpPr bwMode="auto">
                    <a:xfrm>
                      <a:off x="1416" y="3131"/>
                      <a:ext cx="70" cy="193"/>
                      <a:chOff x="1416" y="3131"/>
                      <a:chExt cx="70" cy="193"/>
                    </a:xfrm>
                  </p:grpSpPr>
                  <p:grpSp>
                    <p:nvGrpSpPr>
                      <p:cNvPr id="7418" name="Group 176"/>
                      <p:cNvGrpSpPr>
                        <a:grpSpLocks/>
                      </p:cNvGrpSpPr>
                      <p:nvPr/>
                    </p:nvGrpSpPr>
                    <p:grpSpPr bwMode="auto">
                      <a:xfrm>
                        <a:off x="1423" y="3131"/>
                        <a:ext cx="63" cy="91"/>
                        <a:chOff x="1423" y="3131"/>
                        <a:chExt cx="63" cy="91"/>
                      </a:xfrm>
                    </p:grpSpPr>
                    <p:sp>
                      <p:nvSpPr>
                        <p:cNvPr id="7328" name="Line 170"/>
                        <p:cNvSpPr>
                          <a:spLocks noChangeShapeType="1"/>
                        </p:cNvSpPr>
                        <p:nvPr/>
                      </p:nvSpPr>
                      <p:spPr bwMode="auto">
                        <a:xfrm>
                          <a:off x="1426" y="3131"/>
                          <a:ext cx="60" cy="7"/>
                        </a:xfrm>
                        <a:prstGeom prst="line">
                          <a:avLst/>
                        </a:prstGeom>
                        <a:noFill/>
                        <a:ln w="12700">
                          <a:solidFill>
                            <a:srgbClr val="7F7F7F"/>
                          </a:solidFill>
                          <a:round/>
                          <a:headEnd/>
                          <a:tailEnd/>
                        </a:ln>
                      </p:spPr>
                      <p:txBody>
                        <a:bodyPr wrap="none" anchor="ctr"/>
                        <a:lstStyle/>
                        <a:p>
                          <a:endParaRPr lang="en-US"/>
                        </a:p>
                      </p:txBody>
                    </p:sp>
                    <p:sp>
                      <p:nvSpPr>
                        <p:cNvPr id="7329" name="Line 171"/>
                        <p:cNvSpPr>
                          <a:spLocks noChangeShapeType="1"/>
                        </p:cNvSpPr>
                        <p:nvPr/>
                      </p:nvSpPr>
                      <p:spPr bwMode="auto">
                        <a:xfrm>
                          <a:off x="1424" y="3149"/>
                          <a:ext cx="60" cy="4"/>
                        </a:xfrm>
                        <a:prstGeom prst="line">
                          <a:avLst/>
                        </a:prstGeom>
                        <a:noFill/>
                        <a:ln w="12700">
                          <a:solidFill>
                            <a:srgbClr val="7F7F7F"/>
                          </a:solidFill>
                          <a:round/>
                          <a:headEnd/>
                          <a:tailEnd/>
                        </a:ln>
                      </p:spPr>
                      <p:txBody>
                        <a:bodyPr wrap="none" anchor="ctr"/>
                        <a:lstStyle/>
                        <a:p>
                          <a:endParaRPr lang="en-US"/>
                        </a:p>
                      </p:txBody>
                    </p:sp>
                    <p:sp>
                      <p:nvSpPr>
                        <p:cNvPr id="7330" name="Line 172"/>
                        <p:cNvSpPr>
                          <a:spLocks noChangeShapeType="1"/>
                        </p:cNvSpPr>
                        <p:nvPr/>
                      </p:nvSpPr>
                      <p:spPr bwMode="auto">
                        <a:xfrm>
                          <a:off x="1425" y="3168"/>
                          <a:ext cx="59" cy="2"/>
                        </a:xfrm>
                        <a:prstGeom prst="line">
                          <a:avLst/>
                        </a:prstGeom>
                        <a:noFill/>
                        <a:ln w="12700">
                          <a:solidFill>
                            <a:srgbClr val="7F7F7F"/>
                          </a:solidFill>
                          <a:round/>
                          <a:headEnd/>
                          <a:tailEnd/>
                        </a:ln>
                      </p:spPr>
                      <p:txBody>
                        <a:bodyPr wrap="none" anchor="ctr"/>
                        <a:lstStyle/>
                        <a:p>
                          <a:endParaRPr lang="en-US"/>
                        </a:p>
                      </p:txBody>
                    </p:sp>
                    <p:sp>
                      <p:nvSpPr>
                        <p:cNvPr id="7331" name="Line 173"/>
                        <p:cNvSpPr>
                          <a:spLocks noChangeShapeType="1"/>
                        </p:cNvSpPr>
                        <p:nvPr/>
                      </p:nvSpPr>
                      <p:spPr bwMode="auto">
                        <a:xfrm>
                          <a:off x="1424" y="3186"/>
                          <a:ext cx="60" cy="0"/>
                        </a:xfrm>
                        <a:prstGeom prst="line">
                          <a:avLst/>
                        </a:prstGeom>
                        <a:noFill/>
                        <a:ln w="12700">
                          <a:solidFill>
                            <a:srgbClr val="7F7F7F"/>
                          </a:solidFill>
                          <a:round/>
                          <a:headEnd/>
                          <a:tailEnd/>
                        </a:ln>
                      </p:spPr>
                      <p:txBody>
                        <a:bodyPr wrap="none" anchor="ctr"/>
                        <a:lstStyle/>
                        <a:p>
                          <a:endParaRPr lang="en-US"/>
                        </a:p>
                      </p:txBody>
                    </p:sp>
                    <p:sp>
                      <p:nvSpPr>
                        <p:cNvPr id="7332" name="Line 174"/>
                        <p:cNvSpPr>
                          <a:spLocks noChangeShapeType="1"/>
                        </p:cNvSpPr>
                        <p:nvPr/>
                      </p:nvSpPr>
                      <p:spPr bwMode="auto">
                        <a:xfrm>
                          <a:off x="1423" y="3200"/>
                          <a:ext cx="60" cy="6"/>
                        </a:xfrm>
                        <a:prstGeom prst="line">
                          <a:avLst/>
                        </a:prstGeom>
                        <a:noFill/>
                        <a:ln w="12700">
                          <a:solidFill>
                            <a:srgbClr val="7F7F7F"/>
                          </a:solidFill>
                          <a:round/>
                          <a:headEnd/>
                          <a:tailEnd/>
                        </a:ln>
                      </p:spPr>
                      <p:txBody>
                        <a:bodyPr wrap="none" anchor="ctr"/>
                        <a:lstStyle/>
                        <a:p>
                          <a:endParaRPr lang="en-US"/>
                        </a:p>
                      </p:txBody>
                    </p:sp>
                    <p:sp>
                      <p:nvSpPr>
                        <p:cNvPr id="7333" name="Line 175"/>
                        <p:cNvSpPr>
                          <a:spLocks noChangeShapeType="1"/>
                        </p:cNvSpPr>
                        <p:nvPr/>
                      </p:nvSpPr>
                      <p:spPr bwMode="auto">
                        <a:xfrm>
                          <a:off x="1423" y="3218"/>
                          <a:ext cx="59" cy="4"/>
                        </a:xfrm>
                        <a:prstGeom prst="line">
                          <a:avLst/>
                        </a:prstGeom>
                        <a:noFill/>
                        <a:ln w="12700">
                          <a:solidFill>
                            <a:srgbClr val="7F7F7F"/>
                          </a:solidFill>
                          <a:round/>
                          <a:headEnd/>
                          <a:tailEnd/>
                        </a:ln>
                      </p:spPr>
                      <p:txBody>
                        <a:bodyPr wrap="none" anchor="ctr"/>
                        <a:lstStyle/>
                        <a:p>
                          <a:endParaRPr lang="en-US"/>
                        </a:p>
                      </p:txBody>
                    </p:sp>
                  </p:grpSp>
                  <p:sp>
                    <p:nvSpPr>
                      <p:cNvPr id="7323" name="Line 177"/>
                      <p:cNvSpPr>
                        <a:spLocks noChangeShapeType="1"/>
                      </p:cNvSpPr>
                      <p:nvPr/>
                    </p:nvSpPr>
                    <p:spPr bwMode="auto">
                      <a:xfrm>
                        <a:off x="1416" y="3254"/>
                        <a:ext cx="63" cy="1"/>
                      </a:xfrm>
                      <a:prstGeom prst="line">
                        <a:avLst/>
                      </a:prstGeom>
                      <a:noFill/>
                      <a:ln w="12700">
                        <a:solidFill>
                          <a:srgbClr val="7F7F7F"/>
                        </a:solidFill>
                        <a:round/>
                        <a:headEnd/>
                        <a:tailEnd/>
                      </a:ln>
                    </p:spPr>
                    <p:txBody>
                      <a:bodyPr wrap="none" anchor="ctr"/>
                      <a:lstStyle/>
                      <a:p>
                        <a:endParaRPr lang="en-US"/>
                      </a:p>
                    </p:txBody>
                  </p:sp>
                  <p:sp>
                    <p:nvSpPr>
                      <p:cNvPr id="7324" name="Line 178"/>
                      <p:cNvSpPr>
                        <a:spLocks noChangeShapeType="1"/>
                      </p:cNvSpPr>
                      <p:nvPr/>
                    </p:nvSpPr>
                    <p:spPr bwMode="auto">
                      <a:xfrm>
                        <a:off x="1417" y="3269"/>
                        <a:ext cx="61" cy="5"/>
                      </a:xfrm>
                      <a:prstGeom prst="line">
                        <a:avLst/>
                      </a:prstGeom>
                      <a:noFill/>
                      <a:ln w="12700">
                        <a:solidFill>
                          <a:srgbClr val="7F7F7F"/>
                        </a:solidFill>
                        <a:round/>
                        <a:headEnd/>
                        <a:tailEnd/>
                      </a:ln>
                    </p:spPr>
                    <p:txBody>
                      <a:bodyPr wrap="none" anchor="ctr"/>
                      <a:lstStyle/>
                      <a:p>
                        <a:endParaRPr lang="en-US"/>
                      </a:p>
                    </p:txBody>
                  </p:sp>
                  <p:sp>
                    <p:nvSpPr>
                      <p:cNvPr id="7325" name="Line 179"/>
                      <p:cNvSpPr>
                        <a:spLocks noChangeShapeType="1"/>
                      </p:cNvSpPr>
                      <p:nvPr/>
                    </p:nvSpPr>
                    <p:spPr bwMode="auto">
                      <a:xfrm>
                        <a:off x="1416" y="3288"/>
                        <a:ext cx="61" cy="3"/>
                      </a:xfrm>
                      <a:prstGeom prst="line">
                        <a:avLst/>
                      </a:prstGeom>
                      <a:noFill/>
                      <a:ln w="12700">
                        <a:solidFill>
                          <a:srgbClr val="7F7F7F"/>
                        </a:solidFill>
                        <a:round/>
                        <a:headEnd/>
                        <a:tailEnd/>
                      </a:ln>
                    </p:spPr>
                    <p:txBody>
                      <a:bodyPr wrap="none" anchor="ctr"/>
                      <a:lstStyle/>
                      <a:p>
                        <a:endParaRPr lang="en-US"/>
                      </a:p>
                    </p:txBody>
                  </p:sp>
                  <p:sp>
                    <p:nvSpPr>
                      <p:cNvPr id="7326" name="Line 180"/>
                      <p:cNvSpPr>
                        <a:spLocks noChangeShapeType="1"/>
                      </p:cNvSpPr>
                      <p:nvPr/>
                    </p:nvSpPr>
                    <p:spPr bwMode="auto">
                      <a:xfrm>
                        <a:off x="1417" y="3306"/>
                        <a:ext cx="60" cy="1"/>
                      </a:xfrm>
                      <a:prstGeom prst="line">
                        <a:avLst/>
                      </a:prstGeom>
                      <a:noFill/>
                      <a:ln w="12700">
                        <a:solidFill>
                          <a:srgbClr val="7F7F7F"/>
                        </a:solidFill>
                        <a:round/>
                        <a:headEnd/>
                        <a:tailEnd/>
                      </a:ln>
                    </p:spPr>
                    <p:txBody>
                      <a:bodyPr wrap="none" anchor="ctr"/>
                      <a:lstStyle/>
                      <a:p>
                        <a:endParaRPr lang="en-US"/>
                      </a:p>
                    </p:txBody>
                  </p:sp>
                  <p:sp>
                    <p:nvSpPr>
                      <p:cNvPr id="7327" name="Line 181"/>
                      <p:cNvSpPr>
                        <a:spLocks noChangeShapeType="1"/>
                      </p:cNvSpPr>
                      <p:nvPr/>
                    </p:nvSpPr>
                    <p:spPr bwMode="auto">
                      <a:xfrm>
                        <a:off x="1418" y="3324"/>
                        <a:ext cx="59" cy="0"/>
                      </a:xfrm>
                      <a:prstGeom prst="line">
                        <a:avLst/>
                      </a:prstGeom>
                      <a:noFill/>
                      <a:ln w="12700">
                        <a:solidFill>
                          <a:srgbClr val="7F7F7F"/>
                        </a:solidFill>
                        <a:round/>
                        <a:headEnd/>
                        <a:tailEnd/>
                      </a:ln>
                    </p:spPr>
                    <p:txBody>
                      <a:bodyPr wrap="none" anchor="ctr"/>
                      <a:lstStyle/>
                      <a:p>
                        <a:endParaRPr lang="en-US"/>
                      </a:p>
                    </p:txBody>
                  </p:sp>
                </p:grpSp>
                <p:grpSp>
                  <p:nvGrpSpPr>
                    <p:cNvPr id="7440" name="Group 191"/>
                    <p:cNvGrpSpPr>
                      <a:grpSpLocks/>
                    </p:cNvGrpSpPr>
                    <p:nvPr/>
                  </p:nvGrpSpPr>
                  <p:grpSpPr bwMode="auto">
                    <a:xfrm>
                      <a:off x="1416" y="3341"/>
                      <a:ext cx="59" cy="139"/>
                      <a:chOff x="1416" y="3341"/>
                      <a:chExt cx="59" cy="139"/>
                    </a:xfrm>
                  </p:grpSpPr>
                  <p:sp>
                    <p:nvSpPr>
                      <p:cNvPr id="7314" name="Line 183"/>
                      <p:cNvSpPr>
                        <a:spLocks noChangeShapeType="1"/>
                      </p:cNvSpPr>
                      <p:nvPr/>
                    </p:nvSpPr>
                    <p:spPr bwMode="auto">
                      <a:xfrm>
                        <a:off x="1418" y="3341"/>
                        <a:ext cx="57" cy="3"/>
                      </a:xfrm>
                      <a:prstGeom prst="line">
                        <a:avLst/>
                      </a:prstGeom>
                      <a:noFill/>
                      <a:ln w="12700">
                        <a:solidFill>
                          <a:srgbClr val="7F7F7F"/>
                        </a:solidFill>
                        <a:round/>
                        <a:headEnd/>
                        <a:tailEnd/>
                      </a:ln>
                    </p:spPr>
                    <p:txBody>
                      <a:bodyPr wrap="none" anchor="ctr"/>
                      <a:lstStyle/>
                      <a:p>
                        <a:endParaRPr lang="en-US"/>
                      </a:p>
                    </p:txBody>
                  </p:sp>
                  <p:sp>
                    <p:nvSpPr>
                      <p:cNvPr id="7315" name="Line 184"/>
                      <p:cNvSpPr>
                        <a:spLocks noChangeShapeType="1"/>
                      </p:cNvSpPr>
                      <p:nvPr/>
                    </p:nvSpPr>
                    <p:spPr bwMode="auto">
                      <a:xfrm>
                        <a:off x="1419" y="3359"/>
                        <a:ext cx="55" cy="1"/>
                      </a:xfrm>
                      <a:prstGeom prst="line">
                        <a:avLst/>
                      </a:prstGeom>
                      <a:noFill/>
                      <a:ln w="12700">
                        <a:solidFill>
                          <a:srgbClr val="7F7F7F"/>
                        </a:solidFill>
                        <a:round/>
                        <a:headEnd/>
                        <a:tailEnd/>
                      </a:ln>
                    </p:spPr>
                    <p:txBody>
                      <a:bodyPr wrap="none" anchor="ctr"/>
                      <a:lstStyle/>
                      <a:p>
                        <a:endParaRPr lang="en-US"/>
                      </a:p>
                    </p:txBody>
                  </p:sp>
                  <p:sp>
                    <p:nvSpPr>
                      <p:cNvPr id="7316" name="Line 185"/>
                      <p:cNvSpPr>
                        <a:spLocks noChangeShapeType="1"/>
                      </p:cNvSpPr>
                      <p:nvPr/>
                    </p:nvSpPr>
                    <p:spPr bwMode="auto">
                      <a:xfrm>
                        <a:off x="1418" y="3377"/>
                        <a:ext cx="55" cy="0"/>
                      </a:xfrm>
                      <a:prstGeom prst="line">
                        <a:avLst/>
                      </a:prstGeom>
                      <a:noFill/>
                      <a:ln w="12700">
                        <a:solidFill>
                          <a:srgbClr val="7F7F7F"/>
                        </a:solidFill>
                        <a:round/>
                        <a:headEnd/>
                        <a:tailEnd/>
                      </a:ln>
                    </p:spPr>
                    <p:txBody>
                      <a:bodyPr wrap="none" anchor="ctr"/>
                      <a:lstStyle/>
                      <a:p>
                        <a:endParaRPr lang="en-US"/>
                      </a:p>
                    </p:txBody>
                  </p:sp>
                  <p:sp>
                    <p:nvSpPr>
                      <p:cNvPr id="7317" name="Line 186"/>
                      <p:cNvSpPr>
                        <a:spLocks noChangeShapeType="1"/>
                      </p:cNvSpPr>
                      <p:nvPr/>
                    </p:nvSpPr>
                    <p:spPr bwMode="auto">
                      <a:xfrm flipV="1">
                        <a:off x="1417" y="3382"/>
                        <a:ext cx="55" cy="24"/>
                      </a:xfrm>
                      <a:prstGeom prst="line">
                        <a:avLst/>
                      </a:prstGeom>
                      <a:noFill/>
                      <a:ln w="12700">
                        <a:solidFill>
                          <a:srgbClr val="7F7F7F"/>
                        </a:solidFill>
                        <a:round/>
                        <a:headEnd/>
                        <a:tailEnd/>
                      </a:ln>
                    </p:spPr>
                    <p:txBody>
                      <a:bodyPr wrap="none" anchor="ctr"/>
                      <a:lstStyle/>
                      <a:p>
                        <a:endParaRPr lang="en-US"/>
                      </a:p>
                    </p:txBody>
                  </p:sp>
                  <p:sp>
                    <p:nvSpPr>
                      <p:cNvPr id="7318" name="Line 187"/>
                      <p:cNvSpPr>
                        <a:spLocks noChangeShapeType="1"/>
                      </p:cNvSpPr>
                      <p:nvPr/>
                    </p:nvSpPr>
                    <p:spPr bwMode="auto">
                      <a:xfrm flipV="1">
                        <a:off x="1417" y="3398"/>
                        <a:ext cx="53" cy="26"/>
                      </a:xfrm>
                      <a:prstGeom prst="line">
                        <a:avLst/>
                      </a:prstGeom>
                      <a:noFill/>
                      <a:ln w="12700">
                        <a:solidFill>
                          <a:srgbClr val="7F7F7F"/>
                        </a:solidFill>
                        <a:round/>
                        <a:headEnd/>
                        <a:tailEnd/>
                      </a:ln>
                    </p:spPr>
                    <p:txBody>
                      <a:bodyPr wrap="none" anchor="ctr"/>
                      <a:lstStyle/>
                      <a:p>
                        <a:endParaRPr lang="en-US"/>
                      </a:p>
                    </p:txBody>
                  </p:sp>
                  <p:sp>
                    <p:nvSpPr>
                      <p:cNvPr id="7319" name="Line 188"/>
                      <p:cNvSpPr>
                        <a:spLocks noChangeShapeType="1"/>
                      </p:cNvSpPr>
                      <p:nvPr/>
                    </p:nvSpPr>
                    <p:spPr bwMode="auto">
                      <a:xfrm flipV="1">
                        <a:off x="1417" y="3415"/>
                        <a:ext cx="53" cy="28"/>
                      </a:xfrm>
                      <a:prstGeom prst="line">
                        <a:avLst/>
                      </a:prstGeom>
                      <a:noFill/>
                      <a:ln w="12700">
                        <a:solidFill>
                          <a:srgbClr val="7F7F7F"/>
                        </a:solidFill>
                        <a:round/>
                        <a:headEnd/>
                        <a:tailEnd/>
                      </a:ln>
                    </p:spPr>
                    <p:txBody>
                      <a:bodyPr wrap="none" anchor="ctr"/>
                      <a:lstStyle/>
                      <a:p>
                        <a:endParaRPr lang="en-US"/>
                      </a:p>
                    </p:txBody>
                  </p:sp>
                  <p:sp>
                    <p:nvSpPr>
                      <p:cNvPr id="7320" name="Line 189"/>
                      <p:cNvSpPr>
                        <a:spLocks noChangeShapeType="1"/>
                      </p:cNvSpPr>
                      <p:nvPr/>
                    </p:nvSpPr>
                    <p:spPr bwMode="auto">
                      <a:xfrm flipV="1">
                        <a:off x="1416" y="3430"/>
                        <a:ext cx="54" cy="31"/>
                      </a:xfrm>
                      <a:prstGeom prst="line">
                        <a:avLst/>
                      </a:prstGeom>
                      <a:noFill/>
                      <a:ln w="12700">
                        <a:solidFill>
                          <a:srgbClr val="7F7F7F"/>
                        </a:solidFill>
                        <a:round/>
                        <a:headEnd/>
                        <a:tailEnd/>
                      </a:ln>
                    </p:spPr>
                    <p:txBody>
                      <a:bodyPr wrap="none" anchor="ctr"/>
                      <a:lstStyle/>
                      <a:p>
                        <a:endParaRPr lang="en-US"/>
                      </a:p>
                    </p:txBody>
                  </p:sp>
                  <p:sp>
                    <p:nvSpPr>
                      <p:cNvPr id="7321" name="Line 190"/>
                      <p:cNvSpPr>
                        <a:spLocks noChangeShapeType="1"/>
                      </p:cNvSpPr>
                      <p:nvPr/>
                    </p:nvSpPr>
                    <p:spPr bwMode="auto">
                      <a:xfrm flipV="1">
                        <a:off x="1417" y="3447"/>
                        <a:ext cx="51" cy="33"/>
                      </a:xfrm>
                      <a:prstGeom prst="line">
                        <a:avLst/>
                      </a:prstGeom>
                      <a:noFill/>
                      <a:ln w="12700">
                        <a:solidFill>
                          <a:srgbClr val="7F7F7F"/>
                        </a:solidFill>
                        <a:round/>
                        <a:headEnd/>
                        <a:tailEnd/>
                      </a:ln>
                    </p:spPr>
                    <p:txBody>
                      <a:bodyPr wrap="none" anchor="ctr"/>
                      <a:lstStyle/>
                      <a:p>
                        <a:endParaRPr lang="en-US"/>
                      </a:p>
                    </p:txBody>
                  </p:sp>
                </p:grpSp>
              </p:grpSp>
              <p:sp>
                <p:nvSpPr>
                  <p:cNvPr id="7311" name="Line 193"/>
                  <p:cNvSpPr>
                    <a:spLocks noChangeShapeType="1"/>
                  </p:cNvSpPr>
                  <p:nvPr/>
                </p:nvSpPr>
                <p:spPr bwMode="auto">
                  <a:xfrm>
                    <a:off x="1421" y="3237"/>
                    <a:ext cx="59" cy="1"/>
                  </a:xfrm>
                  <a:prstGeom prst="line">
                    <a:avLst/>
                  </a:prstGeom>
                  <a:noFill/>
                  <a:ln w="12700">
                    <a:solidFill>
                      <a:srgbClr val="7F7F7F"/>
                    </a:solidFill>
                    <a:round/>
                    <a:headEnd/>
                    <a:tailEnd/>
                  </a:ln>
                </p:spPr>
                <p:txBody>
                  <a:bodyPr wrap="none" anchor="ctr"/>
                  <a:lstStyle/>
                  <a:p>
                    <a:endParaRPr lang="en-US"/>
                  </a:p>
                </p:txBody>
              </p:sp>
            </p:grpSp>
          </p:grpSp>
          <p:grpSp>
            <p:nvGrpSpPr>
              <p:cNvPr id="7441" name="Group 198"/>
              <p:cNvGrpSpPr>
                <a:grpSpLocks/>
              </p:cNvGrpSpPr>
              <p:nvPr/>
            </p:nvGrpSpPr>
            <p:grpSpPr bwMode="auto">
              <a:xfrm>
                <a:off x="1340" y="3036"/>
                <a:ext cx="78" cy="492"/>
                <a:chOff x="1340" y="3036"/>
                <a:chExt cx="78" cy="492"/>
              </a:xfrm>
            </p:grpSpPr>
            <p:sp>
              <p:nvSpPr>
                <p:cNvPr id="7306" name="Freeform 196"/>
                <p:cNvSpPr>
                  <a:spLocks/>
                </p:cNvSpPr>
                <p:nvPr/>
              </p:nvSpPr>
              <p:spPr bwMode="auto">
                <a:xfrm>
                  <a:off x="1340" y="3036"/>
                  <a:ext cx="78" cy="492"/>
                </a:xfrm>
                <a:custGeom>
                  <a:avLst/>
                  <a:gdLst>
                    <a:gd name="T0" fmla="*/ 18 w 78"/>
                    <a:gd name="T1" fmla="*/ 0 h 492"/>
                    <a:gd name="T2" fmla="*/ 72 w 78"/>
                    <a:gd name="T3" fmla="*/ 25 h 492"/>
                    <a:gd name="T4" fmla="*/ 77 w 78"/>
                    <a:gd name="T5" fmla="*/ 31 h 492"/>
                    <a:gd name="T6" fmla="*/ 61 w 78"/>
                    <a:gd name="T7" fmla="*/ 471 h 492"/>
                    <a:gd name="T8" fmla="*/ 53 w 78"/>
                    <a:gd name="T9" fmla="*/ 477 h 492"/>
                    <a:gd name="T10" fmla="*/ 0 w 78"/>
                    <a:gd name="T11" fmla="*/ 491 h 492"/>
                    <a:gd name="T12" fmla="*/ 6 w 78"/>
                    <a:gd name="T13" fmla="*/ 483 h 492"/>
                    <a:gd name="T14" fmla="*/ 7 w 78"/>
                    <a:gd name="T15" fmla="*/ 477 h 492"/>
                    <a:gd name="T16" fmla="*/ 18 w 78"/>
                    <a:gd name="T17" fmla="*/ 0 h 4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492"/>
                    <a:gd name="T29" fmla="*/ 78 w 78"/>
                    <a:gd name="T30" fmla="*/ 492 h 4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492">
                      <a:moveTo>
                        <a:pt x="18" y="0"/>
                      </a:moveTo>
                      <a:lnTo>
                        <a:pt x="72" y="25"/>
                      </a:lnTo>
                      <a:lnTo>
                        <a:pt x="77" y="31"/>
                      </a:lnTo>
                      <a:lnTo>
                        <a:pt x="61" y="471"/>
                      </a:lnTo>
                      <a:lnTo>
                        <a:pt x="53" y="477"/>
                      </a:lnTo>
                      <a:lnTo>
                        <a:pt x="0" y="491"/>
                      </a:lnTo>
                      <a:lnTo>
                        <a:pt x="6" y="483"/>
                      </a:lnTo>
                      <a:lnTo>
                        <a:pt x="7" y="477"/>
                      </a:lnTo>
                      <a:lnTo>
                        <a:pt x="18" y="0"/>
                      </a:lnTo>
                    </a:path>
                  </a:pathLst>
                </a:custGeom>
                <a:solidFill>
                  <a:srgbClr val="BFBFBF"/>
                </a:solidFill>
                <a:ln w="12700" cap="rnd">
                  <a:noFill/>
                  <a:round/>
                  <a:headEnd/>
                  <a:tailEnd/>
                </a:ln>
              </p:spPr>
              <p:txBody>
                <a:bodyPr/>
                <a:lstStyle/>
                <a:p>
                  <a:endParaRPr lang="en-US"/>
                </a:p>
              </p:txBody>
            </p:sp>
            <p:sp>
              <p:nvSpPr>
                <p:cNvPr id="7307" name="Arc 197"/>
                <p:cNvSpPr>
                  <a:spLocks/>
                </p:cNvSpPr>
                <p:nvPr/>
              </p:nvSpPr>
              <p:spPr bwMode="auto">
                <a:xfrm>
                  <a:off x="1414" y="3064"/>
                  <a:ext cx="4" cy="6"/>
                </a:xfrm>
                <a:custGeom>
                  <a:avLst/>
                  <a:gdLst>
                    <a:gd name="T0" fmla="*/ 0 w 21086"/>
                    <a:gd name="T1" fmla="*/ 0 h 21600"/>
                    <a:gd name="T2" fmla="*/ 4 w 21086"/>
                    <a:gd name="T3" fmla="*/ 5 h 21600"/>
                    <a:gd name="T4" fmla="*/ 0 w 21086"/>
                    <a:gd name="T5" fmla="*/ 6 h 21600"/>
                    <a:gd name="T6" fmla="*/ 0 60000 65536"/>
                    <a:gd name="T7" fmla="*/ 0 60000 65536"/>
                    <a:gd name="T8" fmla="*/ 0 60000 65536"/>
                    <a:gd name="T9" fmla="*/ 0 w 21086"/>
                    <a:gd name="T10" fmla="*/ 0 h 21600"/>
                    <a:gd name="T11" fmla="*/ 21086 w 21086"/>
                    <a:gd name="T12" fmla="*/ 21600 h 21600"/>
                  </a:gdLst>
                  <a:ahLst/>
                  <a:cxnLst>
                    <a:cxn ang="T6">
                      <a:pos x="T0" y="T1"/>
                    </a:cxn>
                    <a:cxn ang="T7">
                      <a:pos x="T2" y="T3"/>
                    </a:cxn>
                    <a:cxn ang="T8">
                      <a:pos x="T4" y="T5"/>
                    </a:cxn>
                  </a:cxnLst>
                  <a:rect l="T9" t="T10" r="T11" b="T12"/>
                  <a:pathLst>
                    <a:path w="21086" h="21600" fill="none" extrusionOk="0">
                      <a:moveTo>
                        <a:pt x="-1" y="0"/>
                      </a:moveTo>
                      <a:cubicBezTo>
                        <a:pt x="10123" y="0"/>
                        <a:pt x="18889" y="7031"/>
                        <a:pt x="21085" y="16914"/>
                      </a:cubicBezTo>
                    </a:path>
                    <a:path w="21086" h="21600" stroke="0" extrusionOk="0">
                      <a:moveTo>
                        <a:pt x="-1" y="0"/>
                      </a:moveTo>
                      <a:cubicBezTo>
                        <a:pt x="10123" y="0"/>
                        <a:pt x="18889" y="7031"/>
                        <a:pt x="21085" y="16914"/>
                      </a:cubicBezTo>
                      <a:lnTo>
                        <a:pt x="0" y="21600"/>
                      </a:lnTo>
                      <a:close/>
                    </a:path>
                  </a:pathLst>
                </a:custGeom>
                <a:solidFill>
                  <a:srgbClr val="BFBFBF"/>
                </a:solidFill>
                <a:ln w="12700" cap="rnd">
                  <a:noFill/>
                  <a:round/>
                  <a:headEnd/>
                  <a:tailEnd/>
                </a:ln>
              </p:spPr>
              <p:txBody>
                <a:bodyPr wrap="none" anchor="ctr"/>
                <a:lstStyle/>
                <a:p>
                  <a:endParaRPr lang="en-US"/>
                </a:p>
              </p:txBody>
            </p:sp>
          </p:grpSp>
        </p:grpSp>
        <p:grpSp>
          <p:nvGrpSpPr>
            <p:cNvPr id="7442" name="Group 211"/>
            <p:cNvGrpSpPr>
              <a:grpSpLocks/>
            </p:cNvGrpSpPr>
            <p:nvPr/>
          </p:nvGrpSpPr>
          <p:grpSpPr bwMode="auto">
            <a:xfrm>
              <a:off x="1373" y="3788"/>
              <a:ext cx="272" cy="101"/>
              <a:chOff x="1373" y="3788"/>
              <a:chExt cx="272" cy="101"/>
            </a:xfrm>
          </p:grpSpPr>
          <p:sp>
            <p:nvSpPr>
              <p:cNvPr id="7293" name="Freeform 200"/>
              <p:cNvSpPr>
                <a:spLocks/>
              </p:cNvSpPr>
              <p:nvPr/>
            </p:nvSpPr>
            <p:spPr bwMode="auto">
              <a:xfrm>
                <a:off x="1373" y="3788"/>
                <a:ext cx="272" cy="71"/>
              </a:xfrm>
              <a:custGeom>
                <a:avLst/>
                <a:gdLst>
                  <a:gd name="T0" fmla="*/ 0 w 272"/>
                  <a:gd name="T1" fmla="*/ 0 h 71"/>
                  <a:gd name="T2" fmla="*/ 50 w 272"/>
                  <a:gd name="T3" fmla="*/ 3 h 71"/>
                  <a:gd name="T4" fmla="*/ 88 w 272"/>
                  <a:gd name="T5" fmla="*/ 5 h 71"/>
                  <a:gd name="T6" fmla="*/ 121 w 272"/>
                  <a:gd name="T7" fmla="*/ 9 h 71"/>
                  <a:gd name="T8" fmla="*/ 155 w 272"/>
                  <a:gd name="T9" fmla="*/ 13 h 71"/>
                  <a:gd name="T10" fmla="*/ 178 w 272"/>
                  <a:gd name="T11" fmla="*/ 16 h 71"/>
                  <a:gd name="T12" fmla="*/ 207 w 272"/>
                  <a:gd name="T13" fmla="*/ 21 h 71"/>
                  <a:gd name="T14" fmla="*/ 223 w 272"/>
                  <a:gd name="T15" fmla="*/ 24 h 71"/>
                  <a:gd name="T16" fmla="*/ 235 w 272"/>
                  <a:gd name="T17" fmla="*/ 27 h 71"/>
                  <a:gd name="T18" fmla="*/ 242 w 272"/>
                  <a:gd name="T19" fmla="*/ 28 h 71"/>
                  <a:gd name="T20" fmla="*/ 247 w 272"/>
                  <a:gd name="T21" fmla="*/ 30 h 71"/>
                  <a:gd name="T22" fmla="*/ 254 w 272"/>
                  <a:gd name="T23" fmla="*/ 32 h 71"/>
                  <a:gd name="T24" fmla="*/ 261 w 272"/>
                  <a:gd name="T25" fmla="*/ 34 h 71"/>
                  <a:gd name="T26" fmla="*/ 267 w 272"/>
                  <a:gd name="T27" fmla="*/ 38 h 71"/>
                  <a:gd name="T28" fmla="*/ 270 w 272"/>
                  <a:gd name="T29" fmla="*/ 42 h 71"/>
                  <a:gd name="T30" fmla="*/ 271 w 272"/>
                  <a:gd name="T31" fmla="*/ 45 h 71"/>
                  <a:gd name="T32" fmla="*/ 269 w 272"/>
                  <a:gd name="T33" fmla="*/ 49 h 71"/>
                  <a:gd name="T34" fmla="*/ 267 w 272"/>
                  <a:gd name="T35" fmla="*/ 54 h 71"/>
                  <a:gd name="T36" fmla="*/ 264 w 272"/>
                  <a:gd name="T37" fmla="*/ 58 h 71"/>
                  <a:gd name="T38" fmla="*/ 259 w 272"/>
                  <a:gd name="T39" fmla="*/ 61 h 71"/>
                  <a:gd name="T40" fmla="*/ 253 w 272"/>
                  <a:gd name="T41" fmla="*/ 65 h 71"/>
                  <a:gd name="T42" fmla="*/ 247 w 272"/>
                  <a:gd name="T43" fmla="*/ 68 h 71"/>
                  <a:gd name="T44" fmla="*/ 240 w 272"/>
                  <a:gd name="T45" fmla="*/ 69 h 71"/>
                  <a:gd name="T46" fmla="*/ 231 w 272"/>
                  <a:gd name="T47" fmla="*/ 70 h 71"/>
                  <a:gd name="T48" fmla="*/ 222 w 272"/>
                  <a:gd name="T49" fmla="*/ 70 h 71"/>
                  <a:gd name="T50" fmla="*/ 212 w 272"/>
                  <a:gd name="T51" fmla="*/ 70 h 71"/>
                  <a:gd name="T52" fmla="*/ 197 w 272"/>
                  <a:gd name="T53" fmla="*/ 67 h 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72"/>
                  <a:gd name="T82" fmla="*/ 0 h 71"/>
                  <a:gd name="T83" fmla="*/ 272 w 272"/>
                  <a:gd name="T84" fmla="*/ 71 h 7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72" h="71">
                    <a:moveTo>
                      <a:pt x="0" y="0"/>
                    </a:moveTo>
                    <a:lnTo>
                      <a:pt x="50" y="3"/>
                    </a:lnTo>
                    <a:lnTo>
                      <a:pt x="88" y="5"/>
                    </a:lnTo>
                    <a:lnTo>
                      <a:pt x="121" y="9"/>
                    </a:lnTo>
                    <a:lnTo>
                      <a:pt x="155" y="13"/>
                    </a:lnTo>
                    <a:lnTo>
                      <a:pt x="178" y="16"/>
                    </a:lnTo>
                    <a:lnTo>
                      <a:pt x="207" y="21"/>
                    </a:lnTo>
                    <a:lnTo>
                      <a:pt x="223" y="24"/>
                    </a:lnTo>
                    <a:lnTo>
                      <a:pt x="235" y="27"/>
                    </a:lnTo>
                    <a:lnTo>
                      <a:pt x="242" y="28"/>
                    </a:lnTo>
                    <a:lnTo>
                      <a:pt x="247" y="30"/>
                    </a:lnTo>
                    <a:lnTo>
                      <a:pt x="254" y="32"/>
                    </a:lnTo>
                    <a:lnTo>
                      <a:pt x="261" y="34"/>
                    </a:lnTo>
                    <a:lnTo>
                      <a:pt x="267" y="38"/>
                    </a:lnTo>
                    <a:lnTo>
                      <a:pt x="270" y="42"/>
                    </a:lnTo>
                    <a:lnTo>
                      <a:pt x="271" y="45"/>
                    </a:lnTo>
                    <a:lnTo>
                      <a:pt x="269" y="49"/>
                    </a:lnTo>
                    <a:lnTo>
                      <a:pt x="267" y="54"/>
                    </a:lnTo>
                    <a:lnTo>
                      <a:pt x="264" y="58"/>
                    </a:lnTo>
                    <a:lnTo>
                      <a:pt x="259" y="61"/>
                    </a:lnTo>
                    <a:lnTo>
                      <a:pt x="253" y="65"/>
                    </a:lnTo>
                    <a:lnTo>
                      <a:pt x="247" y="68"/>
                    </a:lnTo>
                    <a:lnTo>
                      <a:pt x="240" y="69"/>
                    </a:lnTo>
                    <a:lnTo>
                      <a:pt x="231" y="70"/>
                    </a:lnTo>
                    <a:lnTo>
                      <a:pt x="222" y="70"/>
                    </a:lnTo>
                    <a:lnTo>
                      <a:pt x="212" y="70"/>
                    </a:lnTo>
                    <a:lnTo>
                      <a:pt x="197" y="67"/>
                    </a:lnTo>
                  </a:path>
                </a:pathLst>
              </a:custGeom>
              <a:noFill/>
              <a:ln w="12700" cap="rnd">
                <a:solidFill>
                  <a:srgbClr val="C0C0C0"/>
                </a:solidFill>
                <a:round/>
                <a:headEnd/>
                <a:tailEnd/>
              </a:ln>
            </p:spPr>
            <p:txBody>
              <a:bodyPr/>
              <a:lstStyle/>
              <a:p>
                <a:endParaRPr lang="en-US"/>
              </a:p>
            </p:txBody>
          </p:sp>
          <p:grpSp>
            <p:nvGrpSpPr>
              <p:cNvPr id="7450" name="Group 210"/>
              <p:cNvGrpSpPr>
                <a:grpSpLocks/>
              </p:cNvGrpSpPr>
              <p:nvPr/>
            </p:nvGrpSpPr>
            <p:grpSpPr bwMode="auto">
              <a:xfrm>
                <a:off x="1384" y="3823"/>
                <a:ext cx="183" cy="66"/>
                <a:chOff x="1384" y="3823"/>
                <a:chExt cx="183" cy="66"/>
              </a:xfrm>
            </p:grpSpPr>
            <p:grpSp>
              <p:nvGrpSpPr>
                <p:cNvPr id="7451" name="Group 205"/>
                <p:cNvGrpSpPr>
                  <a:grpSpLocks/>
                </p:cNvGrpSpPr>
                <p:nvPr/>
              </p:nvGrpSpPr>
              <p:grpSpPr bwMode="auto">
                <a:xfrm>
                  <a:off x="1384" y="3823"/>
                  <a:ext cx="183" cy="66"/>
                  <a:chOff x="1384" y="3823"/>
                  <a:chExt cx="183" cy="66"/>
                </a:xfrm>
              </p:grpSpPr>
              <p:sp>
                <p:nvSpPr>
                  <p:cNvPr id="7300" name="Freeform 201"/>
                  <p:cNvSpPr>
                    <a:spLocks/>
                  </p:cNvSpPr>
                  <p:nvPr/>
                </p:nvSpPr>
                <p:spPr bwMode="auto">
                  <a:xfrm>
                    <a:off x="1384" y="3823"/>
                    <a:ext cx="111" cy="40"/>
                  </a:xfrm>
                  <a:custGeom>
                    <a:avLst/>
                    <a:gdLst>
                      <a:gd name="T0" fmla="*/ 0 w 111"/>
                      <a:gd name="T1" fmla="*/ 24 h 40"/>
                      <a:gd name="T2" fmla="*/ 29 w 111"/>
                      <a:gd name="T3" fmla="*/ 0 h 40"/>
                      <a:gd name="T4" fmla="*/ 110 w 111"/>
                      <a:gd name="T5" fmla="*/ 13 h 40"/>
                      <a:gd name="T6" fmla="*/ 78 w 111"/>
                      <a:gd name="T7" fmla="*/ 39 h 40"/>
                      <a:gd name="T8" fmla="*/ 0 w 111"/>
                      <a:gd name="T9" fmla="*/ 24 h 40"/>
                      <a:gd name="T10" fmla="*/ 0 60000 65536"/>
                      <a:gd name="T11" fmla="*/ 0 60000 65536"/>
                      <a:gd name="T12" fmla="*/ 0 60000 65536"/>
                      <a:gd name="T13" fmla="*/ 0 60000 65536"/>
                      <a:gd name="T14" fmla="*/ 0 60000 65536"/>
                      <a:gd name="T15" fmla="*/ 0 w 111"/>
                      <a:gd name="T16" fmla="*/ 0 h 40"/>
                      <a:gd name="T17" fmla="*/ 111 w 111"/>
                      <a:gd name="T18" fmla="*/ 40 h 40"/>
                    </a:gdLst>
                    <a:ahLst/>
                    <a:cxnLst>
                      <a:cxn ang="T10">
                        <a:pos x="T0" y="T1"/>
                      </a:cxn>
                      <a:cxn ang="T11">
                        <a:pos x="T2" y="T3"/>
                      </a:cxn>
                      <a:cxn ang="T12">
                        <a:pos x="T4" y="T5"/>
                      </a:cxn>
                      <a:cxn ang="T13">
                        <a:pos x="T6" y="T7"/>
                      </a:cxn>
                      <a:cxn ang="T14">
                        <a:pos x="T8" y="T9"/>
                      </a:cxn>
                    </a:cxnLst>
                    <a:rect l="T15" t="T16" r="T17" b="T18"/>
                    <a:pathLst>
                      <a:path w="111" h="40">
                        <a:moveTo>
                          <a:pt x="0" y="24"/>
                        </a:moveTo>
                        <a:lnTo>
                          <a:pt x="29" y="0"/>
                        </a:lnTo>
                        <a:lnTo>
                          <a:pt x="110" y="13"/>
                        </a:lnTo>
                        <a:lnTo>
                          <a:pt x="78" y="39"/>
                        </a:lnTo>
                        <a:lnTo>
                          <a:pt x="0" y="24"/>
                        </a:lnTo>
                      </a:path>
                    </a:pathLst>
                  </a:custGeom>
                  <a:solidFill>
                    <a:srgbClr val="DFDFDF"/>
                  </a:solidFill>
                  <a:ln w="12700" cap="rnd">
                    <a:noFill/>
                    <a:round/>
                    <a:headEnd/>
                    <a:tailEnd/>
                  </a:ln>
                </p:spPr>
                <p:txBody>
                  <a:bodyPr/>
                  <a:lstStyle/>
                  <a:p>
                    <a:endParaRPr lang="en-US"/>
                  </a:p>
                </p:txBody>
              </p:sp>
              <p:sp>
                <p:nvSpPr>
                  <p:cNvPr id="7301" name="Freeform 202"/>
                  <p:cNvSpPr>
                    <a:spLocks/>
                  </p:cNvSpPr>
                  <p:nvPr/>
                </p:nvSpPr>
                <p:spPr bwMode="auto">
                  <a:xfrm>
                    <a:off x="1384" y="3852"/>
                    <a:ext cx="77" cy="37"/>
                  </a:xfrm>
                  <a:custGeom>
                    <a:avLst/>
                    <a:gdLst>
                      <a:gd name="T0" fmla="*/ 0 w 77"/>
                      <a:gd name="T1" fmla="*/ 0 h 37"/>
                      <a:gd name="T2" fmla="*/ 0 w 77"/>
                      <a:gd name="T3" fmla="*/ 20 h 37"/>
                      <a:gd name="T4" fmla="*/ 1 w 77"/>
                      <a:gd name="T5" fmla="*/ 20 h 37"/>
                      <a:gd name="T6" fmla="*/ 76 w 77"/>
                      <a:gd name="T7" fmla="*/ 36 h 37"/>
                      <a:gd name="T8" fmla="*/ 76 w 77"/>
                      <a:gd name="T9" fmla="*/ 15 h 37"/>
                      <a:gd name="T10" fmla="*/ 0 w 77"/>
                      <a:gd name="T11" fmla="*/ 0 h 37"/>
                      <a:gd name="T12" fmla="*/ 0 60000 65536"/>
                      <a:gd name="T13" fmla="*/ 0 60000 65536"/>
                      <a:gd name="T14" fmla="*/ 0 60000 65536"/>
                      <a:gd name="T15" fmla="*/ 0 60000 65536"/>
                      <a:gd name="T16" fmla="*/ 0 60000 65536"/>
                      <a:gd name="T17" fmla="*/ 0 60000 65536"/>
                      <a:gd name="T18" fmla="*/ 0 w 77"/>
                      <a:gd name="T19" fmla="*/ 0 h 37"/>
                      <a:gd name="T20" fmla="*/ 77 w 77"/>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77" h="37">
                        <a:moveTo>
                          <a:pt x="0" y="0"/>
                        </a:moveTo>
                        <a:lnTo>
                          <a:pt x="0" y="20"/>
                        </a:lnTo>
                        <a:lnTo>
                          <a:pt x="1" y="20"/>
                        </a:lnTo>
                        <a:lnTo>
                          <a:pt x="76" y="36"/>
                        </a:lnTo>
                        <a:lnTo>
                          <a:pt x="76" y="15"/>
                        </a:lnTo>
                        <a:lnTo>
                          <a:pt x="0" y="0"/>
                        </a:lnTo>
                      </a:path>
                    </a:pathLst>
                  </a:custGeom>
                  <a:solidFill>
                    <a:srgbClr val="C0C0C0"/>
                  </a:solidFill>
                  <a:ln w="12700" cap="rnd">
                    <a:noFill/>
                    <a:round/>
                    <a:headEnd/>
                    <a:tailEnd/>
                  </a:ln>
                </p:spPr>
                <p:txBody>
                  <a:bodyPr/>
                  <a:lstStyle/>
                  <a:p>
                    <a:endParaRPr lang="en-US"/>
                  </a:p>
                </p:txBody>
              </p:sp>
              <p:sp>
                <p:nvSpPr>
                  <p:cNvPr id="7302" name="Freeform 203"/>
                  <p:cNvSpPr>
                    <a:spLocks/>
                  </p:cNvSpPr>
                  <p:nvPr/>
                </p:nvSpPr>
                <p:spPr bwMode="auto">
                  <a:xfrm>
                    <a:off x="1468" y="3839"/>
                    <a:ext cx="99" cy="50"/>
                  </a:xfrm>
                  <a:custGeom>
                    <a:avLst/>
                    <a:gdLst>
                      <a:gd name="T0" fmla="*/ 0 w 99"/>
                      <a:gd name="T1" fmla="*/ 27 h 50"/>
                      <a:gd name="T2" fmla="*/ 31 w 99"/>
                      <a:gd name="T3" fmla="*/ 0 h 50"/>
                      <a:gd name="T4" fmla="*/ 98 w 99"/>
                      <a:gd name="T5" fmla="*/ 7 h 50"/>
                      <a:gd name="T6" fmla="*/ 98 w 99"/>
                      <a:gd name="T7" fmla="*/ 28 h 50"/>
                      <a:gd name="T8" fmla="*/ 0 w 99"/>
                      <a:gd name="T9" fmla="*/ 49 h 50"/>
                      <a:gd name="T10" fmla="*/ 0 w 99"/>
                      <a:gd name="T11" fmla="*/ 27 h 50"/>
                      <a:gd name="T12" fmla="*/ 0 60000 65536"/>
                      <a:gd name="T13" fmla="*/ 0 60000 65536"/>
                      <a:gd name="T14" fmla="*/ 0 60000 65536"/>
                      <a:gd name="T15" fmla="*/ 0 60000 65536"/>
                      <a:gd name="T16" fmla="*/ 0 60000 65536"/>
                      <a:gd name="T17" fmla="*/ 0 60000 65536"/>
                      <a:gd name="T18" fmla="*/ 0 w 99"/>
                      <a:gd name="T19" fmla="*/ 0 h 50"/>
                      <a:gd name="T20" fmla="*/ 99 w 99"/>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99" h="50">
                        <a:moveTo>
                          <a:pt x="0" y="27"/>
                        </a:moveTo>
                        <a:lnTo>
                          <a:pt x="31" y="0"/>
                        </a:lnTo>
                        <a:lnTo>
                          <a:pt x="98" y="7"/>
                        </a:lnTo>
                        <a:lnTo>
                          <a:pt x="98" y="28"/>
                        </a:lnTo>
                        <a:lnTo>
                          <a:pt x="0" y="49"/>
                        </a:lnTo>
                        <a:lnTo>
                          <a:pt x="0" y="27"/>
                        </a:lnTo>
                      </a:path>
                    </a:pathLst>
                  </a:custGeom>
                  <a:solidFill>
                    <a:srgbClr val="9F9F9F"/>
                  </a:solidFill>
                  <a:ln w="12700" cap="rnd">
                    <a:noFill/>
                    <a:round/>
                    <a:headEnd/>
                    <a:tailEnd/>
                  </a:ln>
                </p:spPr>
                <p:txBody>
                  <a:bodyPr/>
                  <a:lstStyle/>
                  <a:p>
                    <a:endParaRPr lang="en-US"/>
                  </a:p>
                </p:txBody>
              </p:sp>
              <p:sp>
                <p:nvSpPr>
                  <p:cNvPr id="7303" name="Freeform 204"/>
                  <p:cNvSpPr>
                    <a:spLocks/>
                  </p:cNvSpPr>
                  <p:nvPr/>
                </p:nvSpPr>
                <p:spPr bwMode="auto">
                  <a:xfrm>
                    <a:off x="1415" y="3823"/>
                    <a:ext cx="152" cy="17"/>
                  </a:xfrm>
                  <a:custGeom>
                    <a:avLst/>
                    <a:gdLst>
                      <a:gd name="T0" fmla="*/ 0 w 152"/>
                      <a:gd name="T1" fmla="*/ 0 h 17"/>
                      <a:gd name="T2" fmla="*/ 76 w 152"/>
                      <a:gd name="T3" fmla="*/ 4 h 17"/>
                      <a:gd name="T4" fmla="*/ 151 w 152"/>
                      <a:gd name="T5" fmla="*/ 16 h 17"/>
                      <a:gd name="T6" fmla="*/ 83 w 152"/>
                      <a:gd name="T7" fmla="*/ 11 h 17"/>
                      <a:gd name="T8" fmla="*/ 0 w 152"/>
                      <a:gd name="T9" fmla="*/ 0 h 17"/>
                      <a:gd name="T10" fmla="*/ 0 60000 65536"/>
                      <a:gd name="T11" fmla="*/ 0 60000 65536"/>
                      <a:gd name="T12" fmla="*/ 0 60000 65536"/>
                      <a:gd name="T13" fmla="*/ 0 60000 65536"/>
                      <a:gd name="T14" fmla="*/ 0 60000 65536"/>
                      <a:gd name="T15" fmla="*/ 0 w 152"/>
                      <a:gd name="T16" fmla="*/ 0 h 17"/>
                      <a:gd name="T17" fmla="*/ 152 w 152"/>
                      <a:gd name="T18" fmla="*/ 17 h 17"/>
                    </a:gdLst>
                    <a:ahLst/>
                    <a:cxnLst>
                      <a:cxn ang="T10">
                        <a:pos x="T0" y="T1"/>
                      </a:cxn>
                      <a:cxn ang="T11">
                        <a:pos x="T2" y="T3"/>
                      </a:cxn>
                      <a:cxn ang="T12">
                        <a:pos x="T4" y="T5"/>
                      </a:cxn>
                      <a:cxn ang="T13">
                        <a:pos x="T6" y="T7"/>
                      </a:cxn>
                      <a:cxn ang="T14">
                        <a:pos x="T8" y="T9"/>
                      </a:cxn>
                    </a:cxnLst>
                    <a:rect l="T15" t="T16" r="T17" b="T18"/>
                    <a:pathLst>
                      <a:path w="152" h="17">
                        <a:moveTo>
                          <a:pt x="0" y="0"/>
                        </a:moveTo>
                        <a:lnTo>
                          <a:pt x="76" y="4"/>
                        </a:lnTo>
                        <a:lnTo>
                          <a:pt x="151" y="16"/>
                        </a:lnTo>
                        <a:lnTo>
                          <a:pt x="83" y="11"/>
                        </a:lnTo>
                        <a:lnTo>
                          <a:pt x="0" y="0"/>
                        </a:lnTo>
                      </a:path>
                    </a:pathLst>
                  </a:custGeom>
                  <a:solidFill>
                    <a:srgbClr val="7F7F7F"/>
                  </a:solidFill>
                  <a:ln w="12700" cap="rnd">
                    <a:noFill/>
                    <a:round/>
                    <a:headEnd/>
                    <a:tailEnd/>
                  </a:ln>
                </p:spPr>
                <p:txBody>
                  <a:bodyPr/>
                  <a:lstStyle/>
                  <a:p>
                    <a:endParaRPr lang="en-US"/>
                  </a:p>
                </p:txBody>
              </p:sp>
            </p:grpSp>
            <p:grpSp>
              <p:nvGrpSpPr>
                <p:cNvPr id="7455" name="Group 209"/>
                <p:cNvGrpSpPr>
                  <a:grpSpLocks/>
                </p:cNvGrpSpPr>
                <p:nvPr/>
              </p:nvGrpSpPr>
              <p:grpSpPr bwMode="auto">
                <a:xfrm>
                  <a:off x="1399" y="3834"/>
                  <a:ext cx="162" cy="53"/>
                  <a:chOff x="1399" y="3834"/>
                  <a:chExt cx="162" cy="53"/>
                </a:xfrm>
              </p:grpSpPr>
              <p:sp>
                <p:nvSpPr>
                  <p:cNvPr id="7297" name="Line 206"/>
                  <p:cNvSpPr>
                    <a:spLocks noChangeShapeType="1"/>
                  </p:cNvSpPr>
                  <p:nvPr/>
                </p:nvSpPr>
                <p:spPr bwMode="auto">
                  <a:xfrm>
                    <a:off x="1399" y="3867"/>
                    <a:ext cx="57" cy="1"/>
                  </a:xfrm>
                  <a:prstGeom prst="line">
                    <a:avLst/>
                  </a:prstGeom>
                  <a:noFill/>
                  <a:ln w="12700">
                    <a:solidFill>
                      <a:srgbClr val="7F7F7F"/>
                    </a:solidFill>
                    <a:round/>
                    <a:headEnd/>
                    <a:tailEnd/>
                  </a:ln>
                </p:spPr>
                <p:txBody>
                  <a:bodyPr wrap="none" anchor="ctr"/>
                  <a:lstStyle/>
                  <a:p>
                    <a:endParaRPr lang="en-US"/>
                  </a:p>
                </p:txBody>
              </p:sp>
              <p:sp>
                <p:nvSpPr>
                  <p:cNvPr id="7298" name="Line 207"/>
                  <p:cNvSpPr>
                    <a:spLocks noChangeShapeType="1"/>
                  </p:cNvSpPr>
                  <p:nvPr/>
                </p:nvSpPr>
                <p:spPr bwMode="auto">
                  <a:xfrm flipV="1">
                    <a:off x="1482" y="3834"/>
                    <a:ext cx="9" cy="53"/>
                  </a:xfrm>
                  <a:prstGeom prst="line">
                    <a:avLst/>
                  </a:prstGeom>
                  <a:noFill/>
                  <a:ln w="12700">
                    <a:solidFill>
                      <a:srgbClr val="5F5F5F"/>
                    </a:solidFill>
                    <a:round/>
                    <a:headEnd/>
                    <a:tailEnd/>
                  </a:ln>
                </p:spPr>
                <p:txBody>
                  <a:bodyPr wrap="none" anchor="ctr"/>
                  <a:lstStyle/>
                  <a:p>
                    <a:endParaRPr lang="en-US"/>
                  </a:p>
                </p:txBody>
              </p:sp>
              <p:sp>
                <p:nvSpPr>
                  <p:cNvPr id="7299" name="Line 208"/>
                  <p:cNvSpPr>
                    <a:spLocks noChangeShapeType="1"/>
                  </p:cNvSpPr>
                  <p:nvPr/>
                </p:nvSpPr>
                <p:spPr bwMode="auto">
                  <a:xfrm>
                    <a:off x="1518" y="3847"/>
                    <a:ext cx="43" cy="4"/>
                  </a:xfrm>
                  <a:prstGeom prst="line">
                    <a:avLst/>
                  </a:prstGeom>
                  <a:noFill/>
                  <a:ln w="12700">
                    <a:solidFill>
                      <a:srgbClr val="5F5F5F"/>
                    </a:solidFill>
                    <a:round/>
                    <a:headEnd/>
                    <a:tailEnd/>
                  </a:ln>
                </p:spPr>
                <p:txBody>
                  <a:bodyPr wrap="none" anchor="ctr"/>
                  <a:lstStyle/>
                  <a:p>
                    <a:endParaRPr lang="en-US"/>
                  </a:p>
                </p:txBody>
              </p:sp>
            </p:grpSp>
          </p:grpSp>
        </p:grpSp>
        <p:sp>
          <p:nvSpPr>
            <p:cNvPr id="7202" name="Freeform 212"/>
            <p:cNvSpPr>
              <a:spLocks/>
            </p:cNvSpPr>
            <p:nvPr/>
          </p:nvSpPr>
          <p:spPr bwMode="auto">
            <a:xfrm>
              <a:off x="1335" y="3654"/>
              <a:ext cx="156" cy="147"/>
            </a:xfrm>
            <a:custGeom>
              <a:avLst/>
              <a:gdLst>
                <a:gd name="T0" fmla="*/ 0 w 156"/>
                <a:gd name="T1" fmla="*/ 73 h 147"/>
                <a:gd name="T2" fmla="*/ 155 w 156"/>
                <a:gd name="T3" fmla="*/ 0 h 147"/>
                <a:gd name="T4" fmla="*/ 155 w 156"/>
                <a:gd name="T5" fmla="*/ 59 h 147"/>
                <a:gd name="T6" fmla="*/ 0 w 156"/>
                <a:gd name="T7" fmla="*/ 146 h 147"/>
                <a:gd name="T8" fmla="*/ 0 w 156"/>
                <a:gd name="T9" fmla="*/ 73 h 147"/>
                <a:gd name="T10" fmla="*/ 0 60000 65536"/>
                <a:gd name="T11" fmla="*/ 0 60000 65536"/>
                <a:gd name="T12" fmla="*/ 0 60000 65536"/>
                <a:gd name="T13" fmla="*/ 0 60000 65536"/>
                <a:gd name="T14" fmla="*/ 0 60000 65536"/>
                <a:gd name="T15" fmla="*/ 0 w 156"/>
                <a:gd name="T16" fmla="*/ 0 h 147"/>
                <a:gd name="T17" fmla="*/ 156 w 156"/>
                <a:gd name="T18" fmla="*/ 147 h 147"/>
              </a:gdLst>
              <a:ahLst/>
              <a:cxnLst>
                <a:cxn ang="T10">
                  <a:pos x="T0" y="T1"/>
                </a:cxn>
                <a:cxn ang="T11">
                  <a:pos x="T2" y="T3"/>
                </a:cxn>
                <a:cxn ang="T12">
                  <a:pos x="T4" y="T5"/>
                </a:cxn>
                <a:cxn ang="T13">
                  <a:pos x="T6" y="T7"/>
                </a:cxn>
                <a:cxn ang="T14">
                  <a:pos x="T8" y="T9"/>
                </a:cxn>
              </a:cxnLst>
              <a:rect l="T15" t="T16" r="T17" b="T18"/>
              <a:pathLst>
                <a:path w="156" h="147">
                  <a:moveTo>
                    <a:pt x="0" y="73"/>
                  </a:moveTo>
                  <a:lnTo>
                    <a:pt x="155" y="0"/>
                  </a:lnTo>
                  <a:lnTo>
                    <a:pt x="155" y="59"/>
                  </a:lnTo>
                  <a:lnTo>
                    <a:pt x="0" y="146"/>
                  </a:lnTo>
                  <a:lnTo>
                    <a:pt x="0" y="73"/>
                  </a:lnTo>
                </a:path>
              </a:pathLst>
            </a:custGeom>
            <a:solidFill>
              <a:srgbClr val="5F5F5F"/>
            </a:solidFill>
            <a:ln w="12700" cap="rnd">
              <a:noFill/>
              <a:round/>
              <a:headEnd/>
              <a:tailEnd/>
            </a:ln>
          </p:spPr>
          <p:txBody>
            <a:bodyPr/>
            <a:lstStyle/>
            <a:p>
              <a:endParaRPr lang="en-US"/>
            </a:p>
          </p:txBody>
        </p:sp>
        <p:sp>
          <p:nvSpPr>
            <p:cNvPr id="7203" name="Freeform 213"/>
            <p:cNvSpPr>
              <a:spLocks/>
            </p:cNvSpPr>
            <p:nvPr/>
          </p:nvSpPr>
          <p:spPr bwMode="auto">
            <a:xfrm>
              <a:off x="1333" y="3510"/>
              <a:ext cx="162" cy="220"/>
            </a:xfrm>
            <a:custGeom>
              <a:avLst/>
              <a:gdLst>
                <a:gd name="T0" fmla="*/ 0 w 162"/>
                <a:gd name="T1" fmla="*/ 46 h 220"/>
                <a:gd name="T2" fmla="*/ 161 w 162"/>
                <a:gd name="T3" fmla="*/ 0 h 220"/>
                <a:gd name="T4" fmla="*/ 161 w 162"/>
                <a:gd name="T5" fmla="*/ 145 h 220"/>
                <a:gd name="T6" fmla="*/ 0 w 162"/>
                <a:gd name="T7" fmla="*/ 219 h 220"/>
                <a:gd name="T8" fmla="*/ 0 w 162"/>
                <a:gd name="T9" fmla="*/ 46 h 220"/>
                <a:gd name="T10" fmla="*/ 0 60000 65536"/>
                <a:gd name="T11" fmla="*/ 0 60000 65536"/>
                <a:gd name="T12" fmla="*/ 0 60000 65536"/>
                <a:gd name="T13" fmla="*/ 0 60000 65536"/>
                <a:gd name="T14" fmla="*/ 0 60000 65536"/>
                <a:gd name="T15" fmla="*/ 0 w 162"/>
                <a:gd name="T16" fmla="*/ 0 h 220"/>
                <a:gd name="T17" fmla="*/ 162 w 162"/>
                <a:gd name="T18" fmla="*/ 220 h 220"/>
              </a:gdLst>
              <a:ahLst/>
              <a:cxnLst>
                <a:cxn ang="T10">
                  <a:pos x="T0" y="T1"/>
                </a:cxn>
                <a:cxn ang="T11">
                  <a:pos x="T2" y="T3"/>
                </a:cxn>
                <a:cxn ang="T12">
                  <a:pos x="T4" y="T5"/>
                </a:cxn>
                <a:cxn ang="T13">
                  <a:pos x="T6" y="T7"/>
                </a:cxn>
                <a:cxn ang="T14">
                  <a:pos x="T8" y="T9"/>
                </a:cxn>
              </a:cxnLst>
              <a:rect l="T15" t="T16" r="T17" b="T18"/>
              <a:pathLst>
                <a:path w="162" h="220">
                  <a:moveTo>
                    <a:pt x="0" y="46"/>
                  </a:moveTo>
                  <a:lnTo>
                    <a:pt x="161" y="0"/>
                  </a:lnTo>
                  <a:lnTo>
                    <a:pt x="161" y="145"/>
                  </a:lnTo>
                  <a:lnTo>
                    <a:pt x="0" y="219"/>
                  </a:lnTo>
                  <a:lnTo>
                    <a:pt x="0" y="46"/>
                  </a:lnTo>
                </a:path>
              </a:pathLst>
            </a:custGeom>
            <a:solidFill>
              <a:srgbClr val="BFBFBF"/>
            </a:solidFill>
            <a:ln w="12700" cap="rnd">
              <a:noFill/>
              <a:round/>
              <a:headEnd/>
              <a:tailEnd/>
            </a:ln>
          </p:spPr>
          <p:txBody>
            <a:bodyPr/>
            <a:lstStyle/>
            <a:p>
              <a:endParaRPr lang="en-US"/>
            </a:p>
          </p:txBody>
        </p:sp>
        <p:sp>
          <p:nvSpPr>
            <p:cNvPr id="7204" name="Freeform 214"/>
            <p:cNvSpPr>
              <a:spLocks/>
            </p:cNvSpPr>
            <p:nvPr/>
          </p:nvSpPr>
          <p:spPr bwMode="auto">
            <a:xfrm>
              <a:off x="875" y="3105"/>
              <a:ext cx="411" cy="340"/>
            </a:xfrm>
            <a:custGeom>
              <a:avLst/>
              <a:gdLst>
                <a:gd name="T0" fmla="*/ 17 w 411"/>
                <a:gd name="T1" fmla="*/ 0 h 340"/>
                <a:gd name="T2" fmla="*/ 410 w 411"/>
                <a:gd name="T3" fmla="*/ 0 h 340"/>
                <a:gd name="T4" fmla="*/ 394 w 411"/>
                <a:gd name="T5" fmla="*/ 339 h 340"/>
                <a:gd name="T6" fmla="*/ 0 w 411"/>
                <a:gd name="T7" fmla="*/ 319 h 340"/>
                <a:gd name="T8" fmla="*/ 17 w 411"/>
                <a:gd name="T9" fmla="*/ 0 h 340"/>
                <a:gd name="T10" fmla="*/ 0 60000 65536"/>
                <a:gd name="T11" fmla="*/ 0 60000 65536"/>
                <a:gd name="T12" fmla="*/ 0 60000 65536"/>
                <a:gd name="T13" fmla="*/ 0 60000 65536"/>
                <a:gd name="T14" fmla="*/ 0 60000 65536"/>
                <a:gd name="T15" fmla="*/ 0 w 411"/>
                <a:gd name="T16" fmla="*/ 0 h 340"/>
                <a:gd name="T17" fmla="*/ 411 w 411"/>
                <a:gd name="T18" fmla="*/ 340 h 340"/>
              </a:gdLst>
              <a:ahLst/>
              <a:cxnLst>
                <a:cxn ang="T10">
                  <a:pos x="T0" y="T1"/>
                </a:cxn>
                <a:cxn ang="T11">
                  <a:pos x="T2" y="T3"/>
                </a:cxn>
                <a:cxn ang="T12">
                  <a:pos x="T4" y="T5"/>
                </a:cxn>
                <a:cxn ang="T13">
                  <a:pos x="T6" y="T7"/>
                </a:cxn>
                <a:cxn ang="T14">
                  <a:pos x="T8" y="T9"/>
                </a:cxn>
              </a:cxnLst>
              <a:rect l="T15" t="T16" r="T17" b="T18"/>
              <a:pathLst>
                <a:path w="411" h="340">
                  <a:moveTo>
                    <a:pt x="17" y="0"/>
                  </a:moveTo>
                  <a:lnTo>
                    <a:pt x="410" y="0"/>
                  </a:lnTo>
                  <a:lnTo>
                    <a:pt x="394" y="339"/>
                  </a:lnTo>
                  <a:lnTo>
                    <a:pt x="0" y="319"/>
                  </a:lnTo>
                  <a:lnTo>
                    <a:pt x="17" y="0"/>
                  </a:lnTo>
                </a:path>
              </a:pathLst>
            </a:custGeom>
            <a:solidFill>
              <a:srgbClr val="C0C0C0"/>
            </a:solidFill>
            <a:ln w="12700" cap="rnd">
              <a:noFill/>
              <a:round/>
              <a:headEnd/>
              <a:tailEnd/>
            </a:ln>
          </p:spPr>
          <p:txBody>
            <a:bodyPr/>
            <a:lstStyle/>
            <a:p>
              <a:endParaRPr lang="en-US"/>
            </a:p>
          </p:txBody>
        </p:sp>
        <p:sp>
          <p:nvSpPr>
            <p:cNvPr id="7205" name="Freeform 215"/>
            <p:cNvSpPr>
              <a:spLocks/>
            </p:cNvSpPr>
            <p:nvPr/>
          </p:nvSpPr>
          <p:spPr bwMode="auto">
            <a:xfrm>
              <a:off x="603" y="3687"/>
              <a:ext cx="771" cy="152"/>
            </a:xfrm>
            <a:custGeom>
              <a:avLst/>
              <a:gdLst>
                <a:gd name="T0" fmla="*/ 125 w 771"/>
                <a:gd name="T1" fmla="*/ 0 h 152"/>
                <a:gd name="T2" fmla="*/ 770 w 771"/>
                <a:gd name="T3" fmla="*/ 62 h 152"/>
                <a:gd name="T4" fmla="*/ 724 w 771"/>
                <a:gd name="T5" fmla="*/ 117 h 152"/>
                <a:gd name="T6" fmla="*/ 680 w 771"/>
                <a:gd name="T7" fmla="*/ 151 h 152"/>
                <a:gd name="T8" fmla="*/ 0 w 771"/>
                <a:gd name="T9" fmla="*/ 75 h 152"/>
                <a:gd name="T10" fmla="*/ 50 w 771"/>
                <a:gd name="T11" fmla="*/ 54 h 152"/>
                <a:gd name="T12" fmla="*/ 125 w 771"/>
                <a:gd name="T13" fmla="*/ 0 h 152"/>
                <a:gd name="T14" fmla="*/ 0 60000 65536"/>
                <a:gd name="T15" fmla="*/ 0 60000 65536"/>
                <a:gd name="T16" fmla="*/ 0 60000 65536"/>
                <a:gd name="T17" fmla="*/ 0 60000 65536"/>
                <a:gd name="T18" fmla="*/ 0 60000 65536"/>
                <a:gd name="T19" fmla="*/ 0 60000 65536"/>
                <a:gd name="T20" fmla="*/ 0 60000 65536"/>
                <a:gd name="T21" fmla="*/ 0 w 771"/>
                <a:gd name="T22" fmla="*/ 0 h 152"/>
                <a:gd name="T23" fmla="*/ 771 w 771"/>
                <a:gd name="T24" fmla="*/ 152 h 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1" h="152">
                  <a:moveTo>
                    <a:pt x="125" y="0"/>
                  </a:moveTo>
                  <a:lnTo>
                    <a:pt x="770" y="62"/>
                  </a:lnTo>
                  <a:lnTo>
                    <a:pt x="724" y="117"/>
                  </a:lnTo>
                  <a:lnTo>
                    <a:pt x="680" y="151"/>
                  </a:lnTo>
                  <a:lnTo>
                    <a:pt x="0" y="75"/>
                  </a:lnTo>
                  <a:lnTo>
                    <a:pt x="50" y="54"/>
                  </a:lnTo>
                  <a:lnTo>
                    <a:pt x="125" y="0"/>
                  </a:lnTo>
                </a:path>
              </a:pathLst>
            </a:custGeom>
            <a:solidFill>
              <a:srgbClr val="DFDFDF"/>
            </a:solidFill>
            <a:ln w="12700" cap="rnd">
              <a:noFill/>
              <a:round/>
              <a:headEnd/>
              <a:tailEnd/>
            </a:ln>
          </p:spPr>
          <p:txBody>
            <a:bodyPr/>
            <a:lstStyle/>
            <a:p>
              <a:endParaRPr lang="en-US"/>
            </a:p>
          </p:txBody>
        </p:sp>
        <p:grpSp>
          <p:nvGrpSpPr>
            <p:cNvPr id="7456" name="Group 225"/>
            <p:cNvGrpSpPr>
              <a:grpSpLocks/>
            </p:cNvGrpSpPr>
            <p:nvPr/>
          </p:nvGrpSpPr>
          <p:grpSpPr bwMode="auto">
            <a:xfrm>
              <a:off x="1346" y="3514"/>
              <a:ext cx="141" cy="206"/>
              <a:chOff x="1346" y="3514"/>
              <a:chExt cx="141" cy="206"/>
            </a:xfrm>
          </p:grpSpPr>
          <p:sp>
            <p:nvSpPr>
              <p:cNvPr id="7284" name="Line 216"/>
              <p:cNvSpPr>
                <a:spLocks noChangeShapeType="1"/>
              </p:cNvSpPr>
              <p:nvPr/>
            </p:nvSpPr>
            <p:spPr bwMode="auto">
              <a:xfrm flipV="1">
                <a:off x="1346" y="3569"/>
                <a:ext cx="141" cy="83"/>
              </a:xfrm>
              <a:prstGeom prst="line">
                <a:avLst/>
              </a:prstGeom>
              <a:noFill/>
              <a:ln w="12700">
                <a:solidFill>
                  <a:srgbClr val="808080"/>
                </a:solidFill>
                <a:round/>
                <a:headEnd/>
                <a:tailEnd/>
              </a:ln>
            </p:spPr>
            <p:txBody>
              <a:bodyPr wrap="none" anchor="ctr"/>
              <a:lstStyle/>
              <a:p>
                <a:endParaRPr lang="en-US"/>
              </a:p>
            </p:txBody>
          </p:sp>
          <p:sp>
            <p:nvSpPr>
              <p:cNvPr id="7285" name="Line 217"/>
              <p:cNvSpPr>
                <a:spLocks noChangeShapeType="1"/>
              </p:cNvSpPr>
              <p:nvPr/>
            </p:nvSpPr>
            <p:spPr bwMode="auto">
              <a:xfrm flipV="1">
                <a:off x="1375" y="3587"/>
                <a:ext cx="111" cy="75"/>
              </a:xfrm>
              <a:prstGeom prst="line">
                <a:avLst/>
              </a:prstGeom>
              <a:noFill/>
              <a:ln w="12700">
                <a:solidFill>
                  <a:srgbClr val="808080"/>
                </a:solidFill>
                <a:round/>
                <a:headEnd/>
                <a:tailEnd/>
              </a:ln>
            </p:spPr>
            <p:txBody>
              <a:bodyPr wrap="none" anchor="ctr"/>
              <a:lstStyle/>
              <a:p>
                <a:endParaRPr lang="en-US"/>
              </a:p>
            </p:txBody>
          </p:sp>
          <p:sp>
            <p:nvSpPr>
              <p:cNvPr id="7286" name="Line 218"/>
              <p:cNvSpPr>
                <a:spLocks noChangeShapeType="1"/>
              </p:cNvSpPr>
              <p:nvPr/>
            </p:nvSpPr>
            <p:spPr bwMode="auto">
              <a:xfrm flipV="1">
                <a:off x="1375" y="3603"/>
                <a:ext cx="111" cy="79"/>
              </a:xfrm>
              <a:prstGeom prst="line">
                <a:avLst/>
              </a:prstGeom>
              <a:noFill/>
              <a:ln w="12700">
                <a:solidFill>
                  <a:srgbClr val="808080"/>
                </a:solidFill>
                <a:round/>
                <a:headEnd/>
                <a:tailEnd/>
              </a:ln>
            </p:spPr>
            <p:txBody>
              <a:bodyPr wrap="none" anchor="ctr"/>
              <a:lstStyle/>
              <a:p>
                <a:endParaRPr lang="en-US"/>
              </a:p>
            </p:txBody>
          </p:sp>
          <p:sp>
            <p:nvSpPr>
              <p:cNvPr id="7287" name="Line 219"/>
              <p:cNvSpPr>
                <a:spLocks noChangeShapeType="1"/>
              </p:cNvSpPr>
              <p:nvPr/>
            </p:nvSpPr>
            <p:spPr bwMode="auto">
              <a:xfrm flipV="1">
                <a:off x="1375" y="3620"/>
                <a:ext cx="112" cy="80"/>
              </a:xfrm>
              <a:prstGeom prst="line">
                <a:avLst/>
              </a:prstGeom>
              <a:noFill/>
              <a:ln w="12700">
                <a:solidFill>
                  <a:srgbClr val="808080"/>
                </a:solidFill>
                <a:round/>
                <a:headEnd/>
                <a:tailEnd/>
              </a:ln>
            </p:spPr>
            <p:txBody>
              <a:bodyPr wrap="none" anchor="ctr"/>
              <a:lstStyle/>
              <a:p>
                <a:endParaRPr lang="en-US"/>
              </a:p>
            </p:txBody>
          </p:sp>
          <p:sp>
            <p:nvSpPr>
              <p:cNvPr id="7288" name="Line 220"/>
              <p:cNvSpPr>
                <a:spLocks noChangeShapeType="1"/>
              </p:cNvSpPr>
              <p:nvPr/>
            </p:nvSpPr>
            <p:spPr bwMode="auto">
              <a:xfrm flipV="1">
                <a:off x="1375" y="3636"/>
                <a:ext cx="112" cy="84"/>
              </a:xfrm>
              <a:prstGeom prst="line">
                <a:avLst/>
              </a:prstGeom>
              <a:noFill/>
              <a:ln w="12700">
                <a:solidFill>
                  <a:srgbClr val="808080"/>
                </a:solidFill>
                <a:round/>
                <a:headEnd/>
                <a:tailEnd/>
              </a:ln>
            </p:spPr>
            <p:txBody>
              <a:bodyPr wrap="none" anchor="ctr"/>
              <a:lstStyle/>
              <a:p>
                <a:endParaRPr lang="en-US"/>
              </a:p>
            </p:txBody>
          </p:sp>
          <p:sp>
            <p:nvSpPr>
              <p:cNvPr id="7289" name="Line 221"/>
              <p:cNvSpPr>
                <a:spLocks noChangeShapeType="1"/>
              </p:cNvSpPr>
              <p:nvPr/>
            </p:nvSpPr>
            <p:spPr bwMode="auto">
              <a:xfrm flipV="1">
                <a:off x="1375" y="3552"/>
                <a:ext cx="112" cy="69"/>
              </a:xfrm>
              <a:prstGeom prst="line">
                <a:avLst/>
              </a:prstGeom>
              <a:noFill/>
              <a:ln w="12700">
                <a:solidFill>
                  <a:srgbClr val="808080"/>
                </a:solidFill>
                <a:round/>
                <a:headEnd/>
                <a:tailEnd/>
              </a:ln>
            </p:spPr>
            <p:txBody>
              <a:bodyPr wrap="none" anchor="ctr"/>
              <a:lstStyle/>
              <a:p>
                <a:endParaRPr lang="en-US"/>
              </a:p>
            </p:txBody>
          </p:sp>
          <p:sp>
            <p:nvSpPr>
              <p:cNvPr id="7290" name="Line 222"/>
              <p:cNvSpPr>
                <a:spLocks noChangeShapeType="1"/>
              </p:cNvSpPr>
              <p:nvPr/>
            </p:nvSpPr>
            <p:spPr bwMode="auto">
              <a:xfrm flipV="1">
                <a:off x="1375" y="3534"/>
                <a:ext cx="112" cy="65"/>
              </a:xfrm>
              <a:prstGeom prst="line">
                <a:avLst/>
              </a:prstGeom>
              <a:noFill/>
              <a:ln w="12700">
                <a:solidFill>
                  <a:srgbClr val="808080"/>
                </a:solidFill>
                <a:round/>
                <a:headEnd/>
                <a:tailEnd/>
              </a:ln>
            </p:spPr>
            <p:txBody>
              <a:bodyPr wrap="none" anchor="ctr"/>
              <a:lstStyle/>
              <a:p>
                <a:endParaRPr lang="en-US"/>
              </a:p>
            </p:txBody>
          </p:sp>
          <p:sp>
            <p:nvSpPr>
              <p:cNvPr id="7291" name="Line 223"/>
              <p:cNvSpPr>
                <a:spLocks noChangeShapeType="1"/>
              </p:cNvSpPr>
              <p:nvPr/>
            </p:nvSpPr>
            <p:spPr bwMode="auto">
              <a:xfrm flipV="1">
                <a:off x="1375" y="3514"/>
                <a:ext cx="111" cy="63"/>
              </a:xfrm>
              <a:prstGeom prst="line">
                <a:avLst/>
              </a:prstGeom>
              <a:noFill/>
              <a:ln w="12700">
                <a:solidFill>
                  <a:srgbClr val="808080"/>
                </a:solidFill>
                <a:round/>
                <a:headEnd/>
                <a:tailEnd/>
              </a:ln>
            </p:spPr>
            <p:txBody>
              <a:bodyPr wrap="none" anchor="ctr"/>
              <a:lstStyle/>
              <a:p>
                <a:endParaRPr lang="en-US"/>
              </a:p>
            </p:txBody>
          </p:sp>
          <p:sp>
            <p:nvSpPr>
              <p:cNvPr id="7292" name="Line 224"/>
              <p:cNvSpPr>
                <a:spLocks noChangeShapeType="1"/>
              </p:cNvSpPr>
              <p:nvPr/>
            </p:nvSpPr>
            <p:spPr bwMode="auto">
              <a:xfrm>
                <a:off x="1362" y="3566"/>
                <a:ext cx="0" cy="145"/>
              </a:xfrm>
              <a:prstGeom prst="line">
                <a:avLst/>
              </a:prstGeom>
              <a:noFill/>
              <a:ln w="12700">
                <a:solidFill>
                  <a:srgbClr val="808080"/>
                </a:solidFill>
                <a:round/>
                <a:headEnd/>
                <a:tailEnd/>
              </a:ln>
            </p:spPr>
            <p:txBody>
              <a:bodyPr wrap="none" anchor="ctr"/>
              <a:lstStyle/>
              <a:p>
                <a:endParaRPr lang="en-US"/>
              </a:p>
            </p:txBody>
          </p:sp>
        </p:grpSp>
        <p:grpSp>
          <p:nvGrpSpPr>
            <p:cNvPr id="7458" name="Group 243"/>
            <p:cNvGrpSpPr>
              <a:grpSpLocks/>
            </p:cNvGrpSpPr>
            <p:nvPr/>
          </p:nvGrpSpPr>
          <p:grpSpPr bwMode="auto">
            <a:xfrm>
              <a:off x="818" y="3026"/>
              <a:ext cx="543" cy="503"/>
              <a:chOff x="818" y="3026"/>
              <a:chExt cx="543" cy="503"/>
            </a:xfrm>
          </p:grpSpPr>
          <p:grpSp>
            <p:nvGrpSpPr>
              <p:cNvPr id="7459" name="Group 241"/>
              <p:cNvGrpSpPr>
                <a:grpSpLocks/>
              </p:cNvGrpSpPr>
              <p:nvPr/>
            </p:nvGrpSpPr>
            <p:grpSpPr bwMode="auto">
              <a:xfrm>
                <a:off x="818" y="3026"/>
                <a:ext cx="543" cy="503"/>
                <a:chOff x="818" y="3026"/>
                <a:chExt cx="543" cy="503"/>
              </a:xfrm>
            </p:grpSpPr>
            <p:grpSp>
              <p:nvGrpSpPr>
                <p:cNvPr id="7468" name="Group 230"/>
                <p:cNvGrpSpPr>
                  <a:grpSpLocks/>
                </p:cNvGrpSpPr>
                <p:nvPr/>
              </p:nvGrpSpPr>
              <p:grpSpPr bwMode="auto">
                <a:xfrm>
                  <a:off x="818" y="3026"/>
                  <a:ext cx="543" cy="503"/>
                  <a:chOff x="818" y="3026"/>
                  <a:chExt cx="543" cy="503"/>
                </a:xfrm>
              </p:grpSpPr>
              <p:sp>
                <p:nvSpPr>
                  <p:cNvPr id="7280" name="Freeform 226"/>
                  <p:cNvSpPr>
                    <a:spLocks/>
                  </p:cNvSpPr>
                  <p:nvPr/>
                </p:nvSpPr>
                <p:spPr bwMode="auto">
                  <a:xfrm>
                    <a:off x="818" y="3026"/>
                    <a:ext cx="543" cy="503"/>
                  </a:xfrm>
                  <a:custGeom>
                    <a:avLst/>
                    <a:gdLst>
                      <a:gd name="T0" fmla="*/ 43 w 543"/>
                      <a:gd name="T1" fmla="*/ 8 h 503"/>
                      <a:gd name="T2" fmla="*/ 90 w 543"/>
                      <a:gd name="T3" fmla="*/ 6 h 503"/>
                      <a:gd name="T4" fmla="*/ 153 w 543"/>
                      <a:gd name="T5" fmla="*/ 1 h 503"/>
                      <a:gd name="T6" fmla="*/ 219 w 543"/>
                      <a:gd name="T7" fmla="*/ 0 h 503"/>
                      <a:gd name="T8" fmla="*/ 296 w 543"/>
                      <a:gd name="T9" fmla="*/ 0 h 503"/>
                      <a:gd name="T10" fmla="*/ 350 w 543"/>
                      <a:gd name="T11" fmla="*/ 1 h 503"/>
                      <a:gd name="T12" fmla="*/ 433 w 543"/>
                      <a:gd name="T13" fmla="*/ 4 h 503"/>
                      <a:gd name="T14" fmla="*/ 512 w 543"/>
                      <a:gd name="T15" fmla="*/ 8 h 503"/>
                      <a:gd name="T16" fmla="*/ 532 w 543"/>
                      <a:gd name="T17" fmla="*/ 9 h 503"/>
                      <a:gd name="T18" fmla="*/ 536 w 543"/>
                      <a:gd name="T19" fmla="*/ 10 h 503"/>
                      <a:gd name="T20" fmla="*/ 539 w 543"/>
                      <a:gd name="T21" fmla="*/ 13 h 503"/>
                      <a:gd name="T22" fmla="*/ 542 w 543"/>
                      <a:gd name="T23" fmla="*/ 16 h 503"/>
                      <a:gd name="T24" fmla="*/ 542 w 543"/>
                      <a:gd name="T25" fmla="*/ 21 h 503"/>
                      <a:gd name="T26" fmla="*/ 521 w 543"/>
                      <a:gd name="T27" fmla="*/ 492 h 503"/>
                      <a:gd name="T28" fmla="*/ 519 w 543"/>
                      <a:gd name="T29" fmla="*/ 499 h 503"/>
                      <a:gd name="T30" fmla="*/ 512 w 543"/>
                      <a:gd name="T31" fmla="*/ 502 h 503"/>
                      <a:gd name="T32" fmla="*/ 338 w 543"/>
                      <a:gd name="T33" fmla="*/ 490 h 503"/>
                      <a:gd name="T34" fmla="*/ 166 w 543"/>
                      <a:gd name="T35" fmla="*/ 477 h 503"/>
                      <a:gd name="T36" fmla="*/ 8 w 543"/>
                      <a:gd name="T37" fmla="*/ 466 h 503"/>
                      <a:gd name="T38" fmla="*/ 0 w 543"/>
                      <a:gd name="T39" fmla="*/ 454 h 503"/>
                      <a:gd name="T40" fmla="*/ 25 w 543"/>
                      <a:gd name="T41" fmla="*/ 24 h 503"/>
                      <a:gd name="T42" fmla="*/ 43 w 543"/>
                      <a:gd name="T43" fmla="*/ 8 h 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43"/>
                      <a:gd name="T67" fmla="*/ 0 h 503"/>
                      <a:gd name="T68" fmla="*/ 543 w 543"/>
                      <a:gd name="T69" fmla="*/ 503 h 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43" h="503">
                        <a:moveTo>
                          <a:pt x="43" y="8"/>
                        </a:moveTo>
                        <a:lnTo>
                          <a:pt x="90" y="6"/>
                        </a:lnTo>
                        <a:lnTo>
                          <a:pt x="153" y="1"/>
                        </a:lnTo>
                        <a:lnTo>
                          <a:pt x="219" y="0"/>
                        </a:lnTo>
                        <a:lnTo>
                          <a:pt x="296" y="0"/>
                        </a:lnTo>
                        <a:lnTo>
                          <a:pt x="350" y="1"/>
                        </a:lnTo>
                        <a:lnTo>
                          <a:pt x="433" y="4"/>
                        </a:lnTo>
                        <a:lnTo>
                          <a:pt x="512" y="8"/>
                        </a:lnTo>
                        <a:lnTo>
                          <a:pt x="532" y="9"/>
                        </a:lnTo>
                        <a:lnTo>
                          <a:pt x="536" y="10"/>
                        </a:lnTo>
                        <a:lnTo>
                          <a:pt x="539" y="13"/>
                        </a:lnTo>
                        <a:lnTo>
                          <a:pt x="542" y="16"/>
                        </a:lnTo>
                        <a:lnTo>
                          <a:pt x="542" y="21"/>
                        </a:lnTo>
                        <a:lnTo>
                          <a:pt x="521" y="492"/>
                        </a:lnTo>
                        <a:lnTo>
                          <a:pt x="519" y="499"/>
                        </a:lnTo>
                        <a:lnTo>
                          <a:pt x="512" y="502"/>
                        </a:lnTo>
                        <a:lnTo>
                          <a:pt x="338" y="490"/>
                        </a:lnTo>
                        <a:lnTo>
                          <a:pt x="166" y="477"/>
                        </a:lnTo>
                        <a:lnTo>
                          <a:pt x="8" y="466"/>
                        </a:lnTo>
                        <a:lnTo>
                          <a:pt x="0" y="454"/>
                        </a:lnTo>
                        <a:lnTo>
                          <a:pt x="25" y="24"/>
                        </a:lnTo>
                        <a:lnTo>
                          <a:pt x="43" y="8"/>
                        </a:lnTo>
                      </a:path>
                    </a:pathLst>
                  </a:custGeom>
                  <a:solidFill>
                    <a:srgbClr val="C0C0C0"/>
                  </a:solidFill>
                  <a:ln w="12700" cap="rnd">
                    <a:noFill/>
                    <a:round/>
                    <a:headEnd/>
                    <a:tailEnd/>
                  </a:ln>
                </p:spPr>
                <p:txBody>
                  <a:bodyPr/>
                  <a:lstStyle/>
                  <a:p>
                    <a:endParaRPr lang="en-US"/>
                  </a:p>
                </p:txBody>
              </p:sp>
              <p:sp>
                <p:nvSpPr>
                  <p:cNvPr id="7281" name="Arc 227"/>
                  <p:cNvSpPr>
                    <a:spLocks/>
                  </p:cNvSpPr>
                  <p:nvPr/>
                </p:nvSpPr>
                <p:spPr bwMode="auto">
                  <a:xfrm>
                    <a:off x="1349" y="3038"/>
                    <a:ext cx="11" cy="7"/>
                  </a:xfrm>
                  <a:custGeom>
                    <a:avLst/>
                    <a:gdLst>
                      <a:gd name="T0" fmla="*/ 0 w 23482"/>
                      <a:gd name="T1" fmla="*/ 0 h 21600"/>
                      <a:gd name="T2" fmla="*/ 11 w 23482"/>
                      <a:gd name="T3" fmla="*/ 6 h 21600"/>
                      <a:gd name="T4" fmla="*/ 1 w 23482"/>
                      <a:gd name="T5" fmla="*/ 7 h 21600"/>
                      <a:gd name="T6" fmla="*/ 0 60000 65536"/>
                      <a:gd name="T7" fmla="*/ 0 60000 65536"/>
                      <a:gd name="T8" fmla="*/ 0 60000 65536"/>
                      <a:gd name="T9" fmla="*/ 0 w 23482"/>
                      <a:gd name="T10" fmla="*/ 0 h 21600"/>
                      <a:gd name="T11" fmla="*/ 23482 w 23482"/>
                      <a:gd name="T12" fmla="*/ 21600 h 21600"/>
                    </a:gdLst>
                    <a:ahLst/>
                    <a:cxnLst>
                      <a:cxn ang="T6">
                        <a:pos x="T0" y="T1"/>
                      </a:cxn>
                      <a:cxn ang="T7">
                        <a:pos x="T2" y="T3"/>
                      </a:cxn>
                      <a:cxn ang="T8">
                        <a:pos x="T4" y="T5"/>
                      </a:cxn>
                    </a:cxnLst>
                    <a:rect l="T9" t="T10" r="T11" b="T12"/>
                    <a:pathLst>
                      <a:path w="23482" h="21600" fill="none" extrusionOk="0">
                        <a:moveTo>
                          <a:pt x="0" y="107"/>
                        </a:moveTo>
                        <a:cubicBezTo>
                          <a:pt x="714" y="35"/>
                          <a:pt x="1431" y="-1"/>
                          <a:pt x="2149" y="0"/>
                        </a:cubicBezTo>
                        <a:cubicBezTo>
                          <a:pt x="12771" y="0"/>
                          <a:pt x="21816" y="7723"/>
                          <a:pt x="23481" y="18214"/>
                        </a:cubicBezTo>
                      </a:path>
                      <a:path w="23482" h="21600" stroke="0" extrusionOk="0">
                        <a:moveTo>
                          <a:pt x="0" y="107"/>
                        </a:moveTo>
                        <a:cubicBezTo>
                          <a:pt x="714" y="35"/>
                          <a:pt x="1431" y="-1"/>
                          <a:pt x="2149" y="0"/>
                        </a:cubicBezTo>
                        <a:cubicBezTo>
                          <a:pt x="12771" y="0"/>
                          <a:pt x="21816" y="7723"/>
                          <a:pt x="23481" y="18214"/>
                        </a:cubicBezTo>
                        <a:lnTo>
                          <a:pt x="2149" y="21600"/>
                        </a:lnTo>
                        <a:close/>
                      </a:path>
                    </a:pathLst>
                  </a:custGeom>
                  <a:solidFill>
                    <a:srgbClr val="C0C0C0"/>
                  </a:solidFill>
                  <a:ln w="12700" cap="rnd">
                    <a:noFill/>
                    <a:round/>
                    <a:headEnd/>
                    <a:tailEnd/>
                  </a:ln>
                </p:spPr>
                <p:txBody>
                  <a:bodyPr wrap="none" anchor="ctr"/>
                  <a:lstStyle/>
                  <a:p>
                    <a:endParaRPr lang="en-US"/>
                  </a:p>
                </p:txBody>
              </p:sp>
              <p:sp>
                <p:nvSpPr>
                  <p:cNvPr id="7282" name="Arc 228"/>
                  <p:cNvSpPr>
                    <a:spLocks/>
                  </p:cNvSpPr>
                  <p:nvPr/>
                </p:nvSpPr>
                <p:spPr bwMode="auto">
                  <a:xfrm>
                    <a:off x="845" y="3037"/>
                    <a:ext cx="24" cy="17"/>
                  </a:xfrm>
                  <a:custGeom>
                    <a:avLst/>
                    <a:gdLst>
                      <a:gd name="T0" fmla="*/ 0 w 21452"/>
                      <a:gd name="T1" fmla="*/ 15 h 21581"/>
                      <a:gd name="T2" fmla="*/ 23 w 21452"/>
                      <a:gd name="T3" fmla="*/ 0 h 21581"/>
                      <a:gd name="T4" fmla="*/ 24 w 21452"/>
                      <a:gd name="T5" fmla="*/ 17 h 21581"/>
                      <a:gd name="T6" fmla="*/ 0 60000 65536"/>
                      <a:gd name="T7" fmla="*/ 0 60000 65536"/>
                      <a:gd name="T8" fmla="*/ 0 60000 65536"/>
                      <a:gd name="T9" fmla="*/ 0 w 21452"/>
                      <a:gd name="T10" fmla="*/ 0 h 21581"/>
                      <a:gd name="T11" fmla="*/ 21452 w 21452"/>
                      <a:gd name="T12" fmla="*/ 21581 h 21581"/>
                    </a:gdLst>
                    <a:ahLst/>
                    <a:cxnLst>
                      <a:cxn ang="T6">
                        <a:pos x="T0" y="T1"/>
                      </a:cxn>
                      <a:cxn ang="T7">
                        <a:pos x="T2" y="T3"/>
                      </a:cxn>
                      <a:cxn ang="T8">
                        <a:pos x="T4" y="T5"/>
                      </a:cxn>
                    </a:cxnLst>
                    <a:rect l="T9" t="T10" r="T11" b="T12"/>
                    <a:pathLst>
                      <a:path w="21452" h="21581" fill="none" extrusionOk="0">
                        <a:moveTo>
                          <a:pt x="-1" y="19056"/>
                        </a:moveTo>
                        <a:cubicBezTo>
                          <a:pt x="1239" y="8518"/>
                          <a:pt x="9950" y="441"/>
                          <a:pt x="20552" y="-1"/>
                        </a:cubicBezTo>
                      </a:path>
                      <a:path w="21452" h="21581" stroke="0" extrusionOk="0">
                        <a:moveTo>
                          <a:pt x="-1" y="19056"/>
                        </a:moveTo>
                        <a:cubicBezTo>
                          <a:pt x="1239" y="8518"/>
                          <a:pt x="9950" y="441"/>
                          <a:pt x="20552" y="-1"/>
                        </a:cubicBezTo>
                        <a:lnTo>
                          <a:pt x="21452" y="21581"/>
                        </a:lnTo>
                        <a:close/>
                      </a:path>
                    </a:pathLst>
                  </a:custGeom>
                  <a:solidFill>
                    <a:srgbClr val="C0C0C0"/>
                  </a:solidFill>
                  <a:ln w="12700" cap="rnd">
                    <a:noFill/>
                    <a:round/>
                    <a:headEnd/>
                    <a:tailEnd/>
                  </a:ln>
                </p:spPr>
                <p:txBody>
                  <a:bodyPr wrap="none" anchor="ctr"/>
                  <a:lstStyle/>
                  <a:p>
                    <a:endParaRPr lang="en-US"/>
                  </a:p>
                </p:txBody>
              </p:sp>
              <p:sp>
                <p:nvSpPr>
                  <p:cNvPr id="7283" name="Arc 229"/>
                  <p:cNvSpPr>
                    <a:spLocks/>
                  </p:cNvSpPr>
                  <p:nvPr/>
                </p:nvSpPr>
                <p:spPr bwMode="auto">
                  <a:xfrm>
                    <a:off x="821" y="3481"/>
                    <a:ext cx="8" cy="11"/>
                  </a:xfrm>
                  <a:custGeom>
                    <a:avLst/>
                    <a:gdLst>
                      <a:gd name="T0" fmla="*/ 6 w 21600"/>
                      <a:gd name="T1" fmla="*/ 11 h 20827"/>
                      <a:gd name="T2" fmla="*/ 0 w 21600"/>
                      <a:gd name="T3" fmla="*/ 0 h 20827"/>
                      <a:gd name="T4" fmla="*/ 8 w 21600"/>
                      <a:gd name="T5" fmla="*/ 0 h 20827"/>
                      <a:gd name="T6" fmla="*/ 0 60000 65536"/>
                      <a:gd name="T7" fmla="*/ 0 60000 65536"/>
                      <a:gd name="T8" fmla="*/ 0 60000 65536"/>
                      <a:gd name="T9" fmla="*/ 0 w 21600"/>
                      <a:gd name="T10" fmla="*/ 0 h 20827"/>
                      <a:gd name="T11" fmla="*/ 21600 w 21600"/>
                      <a:gd name="T12" fmla="*/ 20827 h 20827"/>
                    </a:gdLst>
                    <a:ahLst/>
                    <a:cxnLst>
                      <a:cxn ang="T6">
                        <a:pos x="T0" y="T1"/>
                      </a:cxn>
                      <a:cxn ang="T7">
                        <a:pos x="T2" y="T3"/>
                      </a:cxn>
                      <a:cxn ang="T8">
                        <a:pos x="T4" y="T5"/>
                      </a:cxn>
                    </a:cxnLst>
                    <a:rect l="T9" t="T10" r="T11" b="T12"/>
                    <a:pathLst>
                      <a:path w="21600" h="20827" fill="none" extrusionOk="0">
                        <a:moveTo>
                          <a:pt x="15873" y="20826"/>
                        </a:moveTo>
                        <a:cubicBezTo>
                          <a:pt x="6497" y="18248"/>
                          <a:pt x="0" y="9723"/>
                          <a:pt x="0" y="0"/>
                        </a:cubicBezTo>
                      </a:path>
                      <a:path w="21600" h="20827" stroke="0" extrusionOk="0">
                        <a:moveTo>
                          <a:pt x="15873" y="20826"/>
                        </a:moveTo>
                        <a:cubicBezTo>
                          <a:pt x="6497" y="18248"/>
                          <a:pt x="0" y="9723"/>
                          <a:pt x="0" y="0"/>
                        </a:cubicBezTo>
                        <a:lnTo>
                          <a:pt x="21600" y="0"/>
                        </a:lnTo>
                        <a:close/>
                      </a:path>
                    </a:pathLst>
                  </a:custGeom>
                  <a:solidFill>
                    <a:srgbClr val="C0C0C0"/>
                  </a:solidFill>
                  <a:ln w="12700" cap="rnd">
                    <a:noFill/>
                    <a:round/>
                    <a:headEnd/>
                    <a:tailEnd/>
                  </a:ln>
                </p:spPr>
                <p:txBody>
                  <a:bodyPr wrap="none" anchor="ctr"/>
                  <a:lstStyle/>
                  <a:p>
                    <a:endParaRPr lang="en-US"/>
                  </a:p>
                </p:txBody>
              </p:sp>
            </p:grpSp>
            <p:grpSp>
              <p:nvGrpSpPr>
                <p:cNvPr id="7484" name="Group 240"/>
                <p:cNvGrpSpPr>
                  <a:grpSpLocks/>
                </p:cNvGrpSpPr>
                <p:nvPr/>
              </p:nvGrpSpPr>
              <p:grpSpPr bwMode="auto">
                <a:xfrm>
                  <a:off x="876" y="3104"/>
                  <a:ext cx="411" cy="340"/>
                  <a:chOff x="876" y="3104"/>
                  <a:chExt cx="411" cy="340"/>
                </a:xfrm>
              </p:grpSpPr>
              <p:grpSp>
                <p:nvGrpSpPr>
                  <p:cNvPr id="7489" name="Group 235"/>
                  <p:cNvGrpSpPr>
                    <a:grpSpLocks/>
                  </p:cNvGrpSpPr>
                  <p:nvPr/>
                </p:nvGrpSpPr>
                <p:grpSpPr bwMode="auto">
                  <a:xfrm>
                    <a:off x="876" y="3104"/>
                    <a:ext cx="411" cy="340"/>
                    <a:chOff x="876" y="3104"/>
                    <a:chExt cx="411" cy="340"/>
                  </a:xfrm>
                </p:grpSpPr>
                <p:sp>
                  <p:nvSpPr>
                    <p:cNvPr id="7276" name="Freeform 231"/>
                    <p:cNvSpPr>
                      <a:spLocks/>
                    </p:cNvSpPr>
                    <p:nvPr/>
                  </p:nvSpPr>
                  <p:spPr bwMode="auto">
                    <a:xfrm>
                      <a:off x="892" y="3104"/>
                      <a:ext cx="394" cy="1"/>
                    </a:xfrm>
                    <a:custGeom>
                      <a:avLst/>
                      <a:gdLst>
                        <a:gd name="T0" fmla="*/ 0 w 394"/>
                        <a:gd name="T1" fmla="*/ 0 h 1"/>
                        <a:gd name="T2" fmla="*/ 393 w 394"/>
                        <a:gd name="T3" fmla="*/ 0 h 1"/>
                        <a:gd name="T4" fmla="*/ 384 w 394"/>
                        <a:gd name="T5" fmla="*/ 0 h 1"/>
                        <a:gd name="T6" fmla="*/ 9 w 394"/>
                        <a:gd name="T7" fmla="*/ 0 h 1"/>
                        <a:gd name="T8" fmla="*/ 0 w 394"/>
                        <a:gd name="T9" fmla="*/ 0 h 1"/>
                        <a:gd name="T10" fmla="*/ 0 60000 65536"/>
                        <a:gd name="T11" fmla="*/ 0 60000 65536"/>
                        <a:gd name="T12" fmla="*/ 0 60000 65536"/>
                        <a:gd name="T13" fmla="*/ 0 60000 65536"/>
                        <a:gd name="T14" fmla="*/ 0 60000 65536"/>
                        <a:gd name="T15" fmla="*/ 0 w 394"/>
                        <a:gd name="T16" fmla="*/ 0 h 1"/>
                        <a:gd name="T17" fmla="*/ 394 w 394"/>
                        <a:gd name="T18" fmla="*/ 1 h 1"/>
                      </a:gdLst>
                      <a:ahLst/>
                      <a:cxnLst>
                        <a:cxn ang="T10">
                          <a:pos x="T0" y="T1"/>
                        </a:cxn>
                        <a:cxn ang="T11">
                          <a:pos x="T2" y="T3"/>
                        </a:cxn>
                        <a:cxn ang="T12">
                          <a:pos x="T4" y="T5"/>
                        </a:cxn>
                        <a:cxn ang="T13">
                          <a:pos x="T6" y="T7"/>
                        </a:cxn>
                        <a:cxn ang="T14">
                          <a:pos x="T8" y="T9"/>
                        </a:cxn>
                      </a:cxnLst>
                      <a:rect l="T15" t="T16" r="T17" b="T18"/>
                      <a:pathLst>
                        <a:path w="394" h="1">
                          <a:moveTo>
                            <a:pt x="0" y="0"/>
                          </a:moveTo>
                          <a:lnTo>
                            <a:pt x="393" y="0"/>
                          </a:lnTo>
                          <a:lnTo>
                            <a:pt x="384" y="0"/>
                          </a:lnTo>
                          <a:lnTo>
                            <a:pt x="9" y="0"/>
                          </a:lnTo>
                          <a:lnTo>
                            <a:pt x="0" y="0"/>
                          </a:lnTo>
                        </a:path>
                      </a:pathLst>
                    </a:custGeom>
                    <a:solidFill>
                      <a:srgbClr val="808080"/>
                    </a:solidFill>
                    <a:ln w="12700" cap="rnd">
                      <a:noFill/>
                      <a:round/>
                      <a:headEnd/>
                      <a:tailEnd/>
                    </a:ln>
                  </p:spPr>
                  <p:txBody>
                    <a:bodyPr/>
                    <a:lstStyle/>
                    <a:p>
                      <a:endParaRPr lang="en-US"/>
                    </a:p>
                  </p:txBody>
                </p:sp>
                <p:sp>
                  <p:nvSpPr>
                    <p:cNvPr id="7277" name="Freeform 232"/>
                    <p:cNvSpPr>
                      <a:spLocks/>
                    </p:cNvSpPr>
                    <p:nvPr/>
                  </p:nvSpPr>
                  <p:spPr bwMode="auto">
                    <a:xfrm>
                      <a:off x="1268" y="3104"/>
                      <a:ext cx="19" cy="340"/>
                    </a:xfrm>
                    <a:custGeom>
                      <a:avLst/>
                      <a:gdLst>
                        <a:gd name="T0" fmla="*/ 11 w 19"/>
                        <a:gd name="T1" fmla="*/ 7 h 340"/>
                        <a:gd name="T2" fmla="*/ 18 w 19"/>
                        <a:gd name="T3" fmla="*/ 0 h 340"/>
                        <a:gd name="T4" fmla="*/ 12 w 19"/>
                        <a:gd name="T5" fmla="*/ 185 h 340"/>
                        <a:gd name="T6" fmla="*/ 6 w 19"/>
                        <a:gd name="T7" fmla="*/ 339 h 340"/>
                        <a:gd name="T8" fmla="*/ 0 w 19"/>
                        <a:gd name="T9" fmla="*/ 329 h 340"/>
                        <a:gd name="T10" fmla="*/ 11 w 19"/>
                        <a:gd name="T11" fmla="*/ 7 h 340"/>
                        <a:gd name="T12" fmla="*/ 0 60000 65536"/>
                        <a:gd name="T13" fmla="*/ 0 60000 65536"/>
                        <a:gd name="T14" fmla="*/ 0 60000 65536"/>
                        <a:gd name="T15" fmla="*/ 0 60000 65536"/>
                        <a:gd name="T16" fmla="*/ 0 60000 65536"/>
                        <a:gd name="T17" fmla="*/ 0 60000 65536"/>
                        <a:gd name="T18" fmla="*/ 0 w 19"/>
                        <a:gd name="T19" fmla="*/ 0 h 340"/>
                        <a:gd name="T20" fmla="*/ 19 w 19"/>
                        <a:gd name="T21" fmla="*/ 340 h 340"/>
                      </a:gdLst>
                      <a:ahLst/>
                      <a:cxnLst>
                        <a:cxn ang="T12">
                          <a:pos x="T0" y="T1"/>
                        </a:cxn>
                        <a:cxn ang="T13">
                          <a:pos x="T2" y="T3"/>
                        </a:cxn>
                        <a:cxn ang="T14">
                          <a:pos x="T4" y="T5"/>
                        </a:cxn>
                        <a:cxn ang="T15">
                          <a:pos x="T6" y="T7"/>
                        </a:cxn>
                        <a:cxn ang="T16">
                          <a:pos x="T8" y="T9"/>
                        </a:cxn>
                        <a:cxn ang="T17">
                          <a:pos x="T10" y="T11"/>
                        </a:cxn>
                      </a:cxnLst>
                      <a:rect l="T18" t="T19" r="T20" b="T21"/>
                      <a:pathLst>
                        <a:path w="19" h="340">
                          <a:moveTo>
                            <a:pt x="11" y="7"/>
                          </a:moveTo>
                          <a:lnTo>
                            <a:pt x="18" y="0"/>
                          </a:lnTo>
                          <a:lnTo>
                            <a:pt x="12" y="185"/>
                          </a:lnTo>
                          <a:lnTo>
                            <a:pt x="6" y="339"/>
                          </a:lnTo>
                          <a:lnTo>
                            <a:pt x="0" y="329"/>
                          </a:lnTo>
                          <a:lnTo>
                            <a:pt x="11" y="7"/>
                          </a:lnTo>
                        </a:path>
                      </a:pathLst>
                    </a:custGeom>
                    <a:solidFill>
                      <a:srgbClr val="FFFFFF"/>
                    </a:solidFill>
                    <a:ln w="12700" cap="rnd">
                      <a:noFill/>
                      <a:round/>
                      <a:headEnd/>
                      <a:tailEnd/>
                    </a:ln>
                  </p:spPr>
                  <p:txBody>
                    <a:bodyPr/>
                    <a:lstStyle/>
                    <a:p>
                      <a:endParaRPr lang="en-US"/>
                    </a:p>
                  </p:txBody>
                </p:sp>
                <p:sp>
                  <p:nvSpPr>
                    <p:cNvPr id="7278" name="Freeform 233"/>
                    <p:cNvSpPr>
                      <a:spLocks/>
                    </p:cNvSpPr>
                    <p:nvPr/>
                  </p:nvSpPr>
                  <p:spPr bwMode="auto">
                    <a:xfrm>
                      <a:off x="876" y="3423"/>
                      <a:ext cx="394" cy="21"/>
                    </a:xfrm>
                    <a:custGeom>
                      <a:avLst/>
                      <a:gdLst>
                        <a:gd name="T0" fmla="*/ 9 w 394"/>
                        <a:gd name="T1" fmla="*/ 0 h 21"/>
                        <a:gd name="T2" fmla="*/ 0 w 394"/>
                        <a:gd name="T3" fmla="*/ 6 h 21"/>
                        <a:gd name="T4" fmla="*/ 393 w 394"/>
                        <a:gd name="T5" fmla="*/ 20 h 21"/>
                        <a:gd name="T6" fmla="*/ 384 w 394"/>
                        <a:gd name="T7" fmla="*/ 14 h 21"/>
                        <a:gd name="T8" fmla="*/ 9 w 394"/>
                        <a:gd name="T9" fmla="*/ 0 h 21"/>
                        <a:gd name="T10" fmla="*/ 0 60000 65536"/>
                        <a:gd name="T11" fmla="*/ 0 60000 65536"/>
                        <a:gd name="T12" fmla="*/ 0 60000 65536"/>
                        <a:gd name="T13" fmla="*/ 0 60000 65536"/>
                        <a:gd name="T14" fmla="*/ 0 60000 65536"/>
                        <a:gd name="T15" fmla="*/ 0 w 394"/>
                        <a:gd name="T16" fmla="*/ 0 h 21"/>
                        <a:gd name="T17" fmla="*/ 394 w 394"/>
                        <a:gd name="T18" fmla="*/ 21 h 21"/>
                      </a:gdLst>
                      <a:ahLst/>
                      <a:cxnLst>
                        <a:cxn ang="T10">
                          <a:pos x="T0" y="T1"/>
                        </a:cxn>
                        <a:cxn ang="T11">
                          <a:pos x="T2" y="T3"/>
                        </a:cxn>
                        <a:cxn ang="T12">
                          <a:pos x="T4" y="T5"/>
                        </a:cxn>
                        <a:cxn ang="T13">
                          <a:pos x="T6" y="T7"/>
                        </a:cxn>
                        <a:cxn ang="T14">
                          <a:pos x="T8" y="T9"/>
                        </a:cxn>
                      </a:cxnLst>
                      <a:rect l="T15" t="T16" r="T17" b="T18"/>
                      <a:pathLst>
                        <a:path w="394" h="21">
                          <a:moveTo>
                            <a:pt x="9" y="0"/>
                          </a:moveTo>
                          <a:lnTo>
                            <a:pt x="0" y="6"/>
                          </a:lnTo>
                          <a:lnTo>
                            <a:pt x="393" y="20"/>
                          </a:lnTo>
                          <a:lnTo>
                            <a:pt x="384" y="14"/>
                          </a:lnTo>
                          <a:lnTo>
                            <a:pt x="9" y="0"/>
                          </a:lnTo>
                        </a:path>
                      </a:pathLst>
                    </a:custGeom>
                    <a:solidFill>
                      <a:srgbClr val="DFDFDF"/>
                    </a:solidFill>
                    <a:ln w="12700" cap="rnd">
                      <a:noFill/>
                      <a:round/>
                      <a:headEnd/>
                      <a:tailEnd/>
                    </a:ln>
                  </p:spPr>
                  <p:txBody>
                    <a:bodyPr/>
                    <a:lstStyle/>
                    <a:p>
                      <a:endParaRPr lang="en-US"/>
                    </a:p>
                  </p:txBody>
                </p:sp>
                <p:sp>
                  <p:nvSpPr>
                    <p:cNvPr id="7279" name="Freeform 234"/>
                    <p:cNvSpPr>
                      <a:spLocks/>
                    </p:cNvSpPr>
                    <p:nvPr/>
                  </p:nvSpPr>
                  <p:spPr bwMode="auto">
                    <a:xfrm>
                      <a:off x="876" y="3105"/>
                      <a:ext cx="18" cy="320"/>
                    </a:xfrm>
                    <a:custGeom>
                      <a:avLst/>
                      <a:gdLst>
                        <a:gd name="T0" fmla="*/ 11 w 18"/>
                        <a:gd name="T1" fmla="*/ 0 h 320"/>
                        <a:gd name="T2" fmla="*/ 17 w 18"/>
                        <a:gd name="T3" fmla="*/ 7 h 320"/>
                        <a:gd name="T4" fmla="*/ 6 w 18"/>
                        <a:gd name="T5" fmla="*/ 310 h 320"/>
                        <a:gd name="T6" fmla="*/ 0 w 18"/>
                        <a:gd name="T7" fmla="*/ 319 h 320"/>
                        <a:gd name="T8" fmla="*/ 11 w 18"/>
                        <a:gd name="T9" fmla="*/ 0 h 320"/>
                        <a:gd name="T10" fmla="*/ 0 60000 65536"/>
                        <a:gd name="T11" fmla="*/ 0 60000 65536"/>
                        <a:gd name="T12" fmla="*/ 0 60000 65536"/>
                        <a:gd name="T13" fmla="*/ 0 60000 65536"/>
                        <a:gd name="T14" fmla="*/ 0 60000 65536"/>
                        <a:gd name="T15" fmla="*/ 0 w 18"/>
                        <a:gd name="T16" fmla="*/ 0 h 320"/>
                        <a:gd name="T17" fmla="*/ 18 w 18"/>
                        <a:gd name="T18" fmla="*/ 320 h 320"/>
                      </a:gdLst>
                      <a:ahLst/>
                      <a:cxnLst>
                        <a:cxn ang="T10">
                          <a:pos x="T0" y="T1"/>
                        </a:cxn>
                        <a:cxn ang="T11">
                          <a:pos x="T2" y="T3"/>
                        </a:cxn>
                        <a:cxn ang="T12">
                          <a:pos x="T4" y="T5"/>
                        </a:cxn>
                        <a:cxn ang="T13">
                          <a:pos x="T6" y="T7"/>
                        </a:cxn>
                        <a:cxn ang="T14">
                          <a:pos x="T8" y="T9"/>
                        </a:cxn>
                      </a:cxnLst>
                      <a:rect l="T15" t="T16" r="T17" b="T18"/>
                      <a:pathLst>
                        <a:path w="18" h="320">
                          <a:moveTo>
                            <a:pt x="11" y="0"/>
                          </a:moveTo>
                          <a:lnTo>
                            <a:pt x="17" y="7"/>
                          </a:lnTo>
                          <a:lnTo>
                            <a:pt x="6" y="310"/>
                          </a:lnTo>
                          <a:lnTo>
                            <a:pt x="0" y="319"/>
                          </a:lnTo>
                          <a:lnTo>
                            <a:pt x="11" y="0"/>
                          </a:lnTo>
                        </a:path>
                      </a:pathLst>
                    </a:custGeom>
                    <a:solidFill>
                      <a:srgbClr val="BFBFBF"/>
                    </a:solidFill>
                    <a:ln w="12700" cap="rnd">
                      <a:noFill/>
                      <a:round/>
                      <a:headEnd/>
                      <a:tailEnd/>
                    </a:ln>
                  </p:spPr>
                  <p:txBody>
                    <a:bodyPr/>
                    <a:lstStyle/>
                    <a:p>
                      <a:endParaRPr lang="en-US"/>
                    </a:p>
                  </p:txBody>
                </p:sp>
              </p:grpSp>
              <p:grpSp>
                <p:nvGrpSpPr>
                  <p:cNvPr id="7490" name="Group 239"/>
                  <p:cNvGrpSpPr>
                    <a:grpSpLocks/>
                  </p:cNvGrpSpPr>
                  <p:nvPr/>
                </p:nvGrpSpPr>
                <p:grpSpPr bwMode="auto">
                  <a:xfrm>
                    <a:off x="885" y="3112"/>
                    <a:ext cx="392" cy="323"/>
                    <a:chOff x="885" y="3112"/>
                    <a:chExt cx="392" cy="323"/>
                  </a:xfrm>
                </p:grpSpPr>
                <p:sp>
                  <p:nvSpPr>
                    <p:cNvPr id="7273" name="Freeform 236"/>
                    <p:cNvSpPr>
                      <a:spLocks/>
                    </p:cNvSpPr>
                    <p:nvPr/>
                  </p:nvSpPr>
                  <p:spPr bwMode="auto">
                    <a:xfrm>
                      <a:off x="885" y="3112"/>
                      <a:ext cx="392" cy="323"/>
                    </a:xfrm>
                    <a:custGeom>
                      <a:avLst/>
                      <a:gdLst>
                        <a:gd name="T0" fmla="*/ 16 w 392"/>
                        <a:gd name="T1" fmla="*/ 0 h 323"/>
                        <a:gd name="T2" fmla="*/ 391 w 392"/>
                        <a:gd name="T3" fmla="*/ 0 h 323"/>
                        <a:gd name="T4" fmla="*/ 375 w 392"/>
                        <a:gd name="T5" fmla="*/ 322 h 323"/>
                        <a:gd name="T6" fmla="*/ 0 w 392"/>
                        <a:gd name="T7" fmla="*/ 303 h 323"/>
                        <a:gd name="T8" fmla="*/ 16 w 392"/>
                        <a:gd name="T9" fmla="*/ 0 h 323"/>
                        <a:gd name="T10" fmla="*/ 0 60000 65536"/>
                        <a:gd name="T11" fmla="*/ 0 60000 65536"/>
                        <a:gd name="T12" fmla="*/ 0 60000 65536"/>
                        <a:gd name="T13" fmla="*/ 0 60000 65536"/>
                        <a:gd name="T14" fmla="*/ 0 60000 65536"/>
                        <a:gd name="T15" fmla="*/ 0 w 392"/>
                        <a:gd name="T16" fmla="*/ 0 h 323"/>
                        <a:gd name="T17" fmla="*/ 392 w 392"/>
                        <a:gd name="T18" fmla="*/ 323 h 323"/>
                      </a:gdLst>
                      <a:ahLst/>
                      <a:cxnLst>
                        <a:cxn ang="T10">
                          <a:pos x="T0" y="T1"/>
                        </a:cxn>
                        <a:cxn ang="T11">
                          <a:pos x="T2" y="T3"/>
                        </a:cxn>
                        <a:cxn ang="T12">
                          <a:pos x="T4" y="T5"/>
                        </a:cxn>
                        <a:cxn ang="T13">
                          <a:pos x="T6" y="T7"/>
                        </a:cxn>
                        <a:cxn ang="T14">
                          <a:pos x="T8" y="T9"/>
                        </a:cxn>
                      </a:cxnLst>
                      <a:rect l="T15" t="T16" r="T17" b="T18"/>
                      <a:pathLst>
                        <a:path w="392" h="323">
                          <a:moveTo>
                            <a:pt x="16" y="0"/>
                          </a:moveTo>
                          <a:lnTo>
                            <a:pt x="391" y="0"/>
                          </a:lnTo>
                          <a:lnTo>
                            <a:pt x="375" y="322"/>
                          </a:lnTo>
                          <a:lnTo>
                            <a:pt x="0" y="303"/>
                          </a:lnTo>
                          <a:lnTo>
                            <a:pt x="16" y="0"/>
                          </a:lnTo>
                        </a:path>
                      </a:pathLst>
                    </a:custGeom>
                    <a:solidFill>
                      <a:srgbClr val="000000"/>
                    </a:solidFill>
                    <a:ln w="12700" cap="rnd">
                      <a:noFill/>
                      <a:round/>
                      <a:headEnd/>
                      <a:tailEnd/>
                    </a:ln>
                  </p:spPr>
                  <p:txBody>
                    <a:bodyPr/>
                    <a:lstStyle/>
                    <a:p>
                      <a:endParaRPr lang="en-US"/>
                    </a:p>
                  </p:txBody>
                </p:sp>
                <p:sp>
                  <p:nvSpPr>
                    <p:cNvPr id="7274" name="Freeform 237"/>
                    <p:cNvSpPr>
                      <a:spLocks/>
                    </p:cNvSpPr>
                    <p:nvPr/>
                  </p:nvSpPr>
                  <p:spPr bwMode="auto">
                    <a:xfrm>
                      <a:off x="898" y="3125"/>
                      <a:ext cx="366" cy="298"/>
                    </a:xfrm>
                    <a:custGeom>
                      <a:avLst/>
                      <a:gdLst>
                        <a:gd name="T0" fmla="*/ 14 w 366"/>
                        <a:gd name="T1" fmla="*/ 0 h 298"/>
                        <a:gd name="T2" fmla="*/ 365 w 366"/>
                        <a:gd name="T3" fmla="*/ 0 h 298"/>
                        <a:gd name="T4" fmla="*/ 349 w 366"/>
                        <a:gd name="T5" fmla="*/ 297 h 298"/>
                        <a:gd name="T6" fmla="*/ 0 w 366"/>
                        <a:gd name="T7" fmla="*/ 281 h 298"/>
                        <a:gd name="T8" fmla="*/ 14 w 366"/>
                        <a:gd name="T9" fmla="*/ 0 h 298"/>
                        <a:gd name="T10" fmla="*/ 0 60000 65536"/>
                        <a:gd name="T11" fmla="*/ 0 60000 65536"/>
                        <a:gd name="T12" fmla="*/ 0 60000 65536"/>
                        <a:gd name="T13" fmla="*/ 0 60000 65536"/>
                        <a:gd name="T14" fmla="*/ 0 60000 65536"/>
                        <a:gd name="T15" fmla="*/ 0 w 366"/>
                        <a:gd name="T16" fmla="*/ 0 h 298"/>
                        <a:gd name="T17" fmla="*/ 366 w 366"/>
                        <a:gd name="T18" fmla="*/ 298 h 298"/>
                      </a:gdLst>
                      <a:ahLst/>
                      <a:cxnLst>
                        <a:cxn ang="T10">
                          <a:pos x="T0" y="T1"/>
                        </a:cxn>
                        <a:cxn ang="T11">
                          <a:pos x="T2" y="T3"/>
                        </a:cxn>
                        <a:cxn ang="T12">
                          <a:pos x="T4" y="T5"/>
                        </a:cxn>
                        <a:cxn ang="T13">
                          <a:pos x="T6" y="T7"/>
                        </a:cxn>
                        <a:cxn ang="T14">
                          <a:pos x="T8" y="T9"/>
                        </a:cxn>
                      </a:cxnLst>
                      <a:rect l="T15" t="T16" r="T17" b="T18"/>
                      <a:pathLst>
                        <a:path w="366" h="298">
                          <a:moveTo>
                            <a:pt x="14" y="0"/>
                          </a:moveTo>
                          <a:lnTo>
                            <a:pt x="365" y="0"/>
                          </a:lnTo>
                          <a:lnTo>
                            <a:pt x="349" y="297"/>
                          </a:lnTo>
                          <a:lnTo>
                            <a:pt x="0" y="281"/>
                          </a:lnTo>
                          <a:lnTo>
                            <a:pt x="14" y="0"/>
                          </a:lnTo>
                        </a:path>
                      </a:pathLst>
                    </a:custGeom>
                    <a:solidFill>
                      <a:srgbClr val="C0C0C0"/>
                    </a:solidFill>
                    <a:ln w="12700" cap="rnd">
                      <a:noFill/>
                      <a:round/>
                      <a:headEnd/>
                      <a:tailEnd/>
                    </a:ln>
                  </p:spPr>
                  <p:txBody>
                    <a:bodyPr/>
                    <a:lstStyle/>
                    <a:p>
                      <a:endParaRPr lang="en-US"/>
                    </a:p>
                  </p:txBody>
                </p:sp>
                <p:sp>
                  <p:nvSpPr>
                    <p:cNvPr id="7275" name="Freeform 238"/>
                    <p:cNvSpPr>
                      <a:spLocks/>
                    </p:cNvSpPr>
                    <p:nvPr/>
                  </p:nvSpPr>
                  <p:spPr bwMode="auto">
                    <a:xfrm>
                      <a:off x="904" y="3143"/>
                      <a:ext cx="345" cy="268"/>
                    </a:xfrm>
                    <a:custGeom>
                      <a:avLst/>
                      <a:gdLst>
                        <a:gd name="T0" fmla="*/ 13 w 345"/>
                        <a:gd name="T1" fmla="*/ 0 h 268"/>
                        <a:gd name="T2" fmla="*/ 344 w 345"/>
                        <a:gd name="T3" fmla="*/ 0 h 268"/>
                        <a:gd name="T4" fmla="*/ 329 w 345"/>
                        <a:gd name="T5" fmla="*/ 267 h 268"/>
                        <a:gd name="T6" fmla="*/ 0 w 345"/>
                        <a:gd name="T7" fmla="*/ 253 h 268"/>
                        <a:gd name="T8" fmla="*/ 13 w 345"/>
                        <a:gd name="T9" fmla="*/ 0 h 268"/>
                        <a:gd name="T10" fmla="*/ 0 60000 65536"/>
                        <a:gd name="T11" fmla="*/ 0 60000 65536"/>
                        <a:gd name="T12" fmla="*/ 0 60000 65536"/>
                        <a:gd name="T13" fmla="*/ 0 60000 65536"/>
                        <a:gd name="T14" fmla="*/ 0 60000 65536"/>
                        <a:gd name="T15" fmla="*/ 0 w 345"/>
                        <a:gd name="T16" fmla="*/ 0 h 268"/>
                        <a:gd name="T17" fmla="*/ 345 w 345"/>
                        <a:gd name="T18" fmla="*/ 268 h 268"/>
                      </a:gdLst>
                      <a:ahLst/>
                      <a:cxnLst>
                        <a:cxn ang="T10">
                          <a:pos x="T0" y="T1"/>
                        </a:cxn>
                        <a:cxn ang="T11">
                          <a:pos x="T2" y="T3"/>
                        </a:cxn>
                        <a:cxn ang="T12">
                          <a:pos x="T4" y="T5"/>
                        </a:cxn>
                        <a:cxn ang="T13">
                          <a:pos x="T6" y="T7"/>
                        </a:cxn>
                        <a:cxn ang="T14">
                          <a:pos x="T8" y="T9"/>
                        </a:cxn>
                      </a:cxnLst>
                      <a:rect l="T15" t="T16" r="T17" b="T18"/>
                      <a:pathLst>
                        <a:path w="345" h="268">
                          <a:moveTo>
                            <a:pt x="13" y="0"/>
                          </a:moveTo>
                          <a:lnTo>
                            <a:pt x="344" y="0"/>
                          </a:lnTo>
                          <a:lnTo>
                            <a:pt x="329" y="267"/>
                          </a:lnTo>
                          <a:lnTo>
                            <a:pt x="0" y="253"/>
                          </a:lnTo>
                          <a:lnTo>
                            <a:pt x="13" y="0"/>
                          </a:lnTo>
                        </a:path>
                      </a:pathLst>
                    </a:custGeom>
                    <a:solidFill>
                      <a:srgbClr val="0000FF"/>
                    </a:solidFill>
                    <a:ln w="12700" cap="rnd">
                      <a:noFill/>
                      <a:round/>
                      <a:headEnd/>
                      <a:tailEnd/>
                    </a:ln>
                  </p:spPr>
                  <p:txBody>
                    <a:bodyPr/>
                    <a:lstStyle/>
                    <a:p>
                      <a:endParaRPr lang="en-US"/>
                    </a:p>
                  </p:txBody>
                </p:sp>
              </p:grpSp>
            </p:grpSp>
          </p:grpSp>
          <p:sp>
            <p:nvSpPr>
              <p:cNvPr id="7268" name="Freeform 242"/>
              <p:cNvSpPr>
                <a:spLocks/>
              </p:cNvSpPr>
              <p:nvPr/>
            </p:nvSpPr>
            <p:spPr bwMode="auto">
              <a:xfrm>
                <a:off x="1259" y="3494"/>
                <a:ext cx="17" cy="1"/>
              </a:xfrm>
              <a:custGeom>
                <a:avLst/>
                <a:gdLst>
                  <a:gd name="T0" fmla="*/ 0 w 17"/>
                  <a:gd name="T1" fmla="*/ 0 h 1"/>
                  <a:gd name="T2" fmla="*/ 16 w 17"/>
                  <a:gd name="T3" fmla="*/ 0 h 1"/>
                  <a:gd name="T4" fmla="*/ 0 w 17"/>
                  <a:gd name="T5" fmla="*/ 0 h 1"/>
                  <a:gd name="T6" fmla="*/ 0 60000 65536"/>
                  <a:gd name="T7" fmla="*/ 0 60000 65536"/>
                  <a:gd name="T8" fmla="*/ 0 60000 65536"/>
                  <a:gd name="T9" fmla="*/ 0 w 17"/>
                  <a:gd name="T10" fmla="*/ 0 h 1"/>
                  <a:gd name="T11" fmla="*/ 17 w 17"/>
                  <a:gd name="T12" fmla="*/ 1 h 1"/>
                </a:gdLst>
                <a:ahLst/>
                <a:cxnLst>
                  <a:cxn ang="T6">
                    <a:pos x="T0" y="T1"/>
                  </a:cxn>
                  <a:cxn ang="T7">
                    <a:pos x="T2" y="T3"/>
                  </a:cxn>
                  <a:cxn ang="T8">
                    <a:pos x="T4" y="T5"/>
                  </a:cxn>
                </a:cxnLst>
                <a:rect l="T9" t="T10" r="T11" b="T12"/>
                <a:pathLst>
                  <a:path w="17" h="1">
                    <a:moveTo>
                      <a:pt x="0" y="0"/>
                    </a:moveTo>
                    <a:lnTo>
                      <a:pt x="16" y="0"/>
                    </a:lnTo>
                    <a:lnTo>
                      <a:pt x="0" y="0"/>
                    </a:lnTo>
                  </a:path>
                </a:pathLst>
              </a:custGeom>
              <a:solidFill>
                <a:srgbClr val="008000"/>
              </a:solidFill>
              <a:ln w="12700" cap="rnd">
                <a:noFill/>
                <a:round/>
                <a:headEnd/>
                <a:tailEnd/>
              </a:ln>
            </p:spPr>
            <p:txBody>
              <a:bodyPr/>
              <a:lstStyle/>
              <a:p>
                <a:endParaRPr lang="en-US"/>
              </a:p>
            </p:txBody>
          </p:sp>
        </p:grpSp>
        <p:grpSp>
          <p:nvGrpSpPr>
            <p:cNvPr id="7491" name="Group 302"/>
            <p:cNvGrpSpPr>
              <a:grpSpLocks/>
            </p:cNvGrpSpPr>
            <p:nvPr/>
          </p:nvGrpSpPr>
          <p:grpSpPr bwMode="auto">
            <a:xfrm>
              <a:off x="603" y="3686"/>
              <a:ext cx="771" cy="180"/>
              <a:chOff x="603" y="3686"/>
              <a:chExt cx="771" cy="180"/>
            </a:xfrm>
          </p:grpSpPr>
          <p:sp>
            <p:nvSpPr>
              <p:cNvPr id="7209" name="Freeform 244"/>
              <p:cNvSpPr>
                <a:spLocks/>
              </p:cNvSpPr>
              <p:nvPr/>
            </p:nvSpPr>
            <p:spPr bwMode="auto">
              <a:xfrm>
                <a:off x="1139" y="3750"/>
                <a:ext cx="180" cy="70"/>
              </a:xfrm>
              <a:custGeom>
                <a:avLst/>
                <a:gdLst>
                  <a:gd name="T0" fmla="*/ 69 w 180"/>
                  <a:gd name="T1" fmla="*/ 0 h 70"/>
                  <a:gd name="T2" fmla="*/ 28 w 180"/>
                  <a:gd name="T3" fmla="*/ 40 h 70"/>
                  <a:gd name="T4" fmla="*/ 0 w 180"/>
                  <a:gd name="T5" fmla="*/ 57 h 70"/>
                  <a:gd name="T6" fmla="*/ 118 w 180"/>
                  <a:gd name="T7" fmla="*/ 69 h 70"/>
                  <a:gd name="T8" fmla="*/ 145 w 180"/>
                  <a:gd name="T9" fmla="*/ 47 h 70"/>
                  <a:gd name="T10" fmla="*/ 179 w 180"/>
                  <a:gd name="T11" fmla="*/ 9 h 70"/>
                  <a:gd name="T12" fmla="*/ 69 w 180"/>
                  <a:gd name="T13" fmla="*/ 0 h 70"/>
                  <a:gd name="T14" fmla="*/ 0 60000 65536"/>
                  <a:gd name="T15" fmla="*/ 0 60000 65536"/>
                  <a:gd name="T16" fmla="*/ 0 60000 65536"/>
                  <a:gd name="T17" fmla="*/ 0 60000 65536"/>
                  <a:gd name="T18" fmla="*/ 0 60000 65536"/>
                  <a:gd name="T19" fmla="*/ 0 60000 65536"/>
                  <a:gd name="T20" fmla="*/ 0 60000 65536"/>
                  <a:gd name="T21" fmla="*/ 0 w 180"/>
                  <a:gd name="T22" fmla="*/ 0 h 70"/>
                  <a:gd name="T23" fmla="*/ 180 w 180"/>
                  <a:gd name="T24" fmla="*/ 70 h 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0" h="70">
                    <a:moveTo>
                      <a:pt x="69" y="0"/>
                    </a:moveTo>
                    <a:lnTo>
                      <a:pt x="28" y="40"/>
                    </a:lnTo>
                    <a:lnTo>
                      <a:pt x="0" y="57"/>
                    </a:lnTo>
                    <a:lnTo>
                      <a:pt x="118" y="69"/>
                    </a:lnTo>
                    <a:lnTo>
                      <a:pt x="145" y="47"/>
                    </a:lnTo>
                    <a:lnTo>
                      <a:pt x="179" y="9"/>
                    </a:lnTo>
                    <a:lnTo>
                      <a:pt x="69" y="0"/>
                    </a:lnTo>
                  </a:path>
                </a:pathLst>
              </a:custGeom>
              <a:solidFill>
                <a:srgbClr val="808080"/>
              </a:solidFill>
              <a:ln w="12700" cap="rnd">
                <a:noFill/>
                <a:round/>
                <a:headEnd/>
                <a:tailEnd/>
              </a:ln>
            </p:spPr>
            <p:txBody>
              <a:bodyPr/>
              <a:lstStyle/>
              <a:p>
                <a:endParaRPr lang="en-US"/>
              </a:p>
            </p:txBody>
          </p:sp>
          <p:grpSp>
            <p:nvGrpSpPr>
              <p:cNvPr id="7492" name="Group 301"/>
              <p:cNvGrpSpPr>
                <a:grpSpLocks/>
              </p:cNvGrpSpPr>
              <p:nvPr/>
            </p:nvGrpSpPr>
            <p:grpSpPr bwMode="auto">
              <a:xfrm>
                <a:off x="603" y="3686"/>
                <a:ext cx="771" cy="180"/>
                <a:chOff x="603" y="3686"/>
                <a:chExt cx="771" cy="180"/>
              </a:xfrm>
            </p:grpSpPr>
            <p:sp>
              <p:nvSpPr>
                <p:cNvPr id="7211" name="Freeform 245"/>
                <p:cNvSpPr>
                  <a:spLocks/>
                </p:cNvSpPr>
                <p:nvPr/>
              </p:nvSpPr>
              <p:spPr bwMode="auto">
                <a:xfrm>
                  <a:off x="603" y="3766"/>
                  <a:ext cx="681" cy="100"/>
                </a:xfrm>
                <a:custGeom>
                  <a:avLst/>
                  <a:gdLst>
                    <a:gd name="T0" fmla="*/ 0 w 681"/>
                    <a:gd name="T1" fmla="*/ 0 h 100"/>
                    <a:gd name="T2" fmla="*/ 0 w 681"/>
                    <a:gd name="T3" fmla="*/ 26 h 100"/>
                    <a:gd name="T4" fmla="*/ 680 w 681"/>
                    <a:gd name="T5" fmla="*/ 99 h 100"/>
                    <a:gd name="T6" fmla="*/ 679 w 681"/>
                    <a:gd name="T7" fmla="*/ 73 h 100"/>
                    <a:gd name="T8" fmla="*/ 0 w 681"/>
                    <a:gd name="T9" fmla="*/ 0 h 100"/>
                    <a:gd name="T10" fmla="*/ 0 60000 65536"/>
                    <a:gd name="T11" fmla="*/ 0 60000 65536"/>
                    <a:gd name="T12" fmla="*/ 0 60000 65536"/>
                    <a:gd name="T13" fmla="*/ 0 60000 65536"/>
                    <a:gd name="T14" fmla="*/ 0 60000 65536"/>
                    <a:gd name="T15" fmla="*/ 0 w 681"/>
                    <a:gd name="T16" fmla="*/ 0 h 100"/>
                    <a:gd name="T17" fmla="*/ 681 w 681"/>
                    <a:gd name="T18" fmla="*/ 100 h 100"/>
                  </a:gdLst>
                  <a:ahLst/>
                  <a:cxnLst>
                    <a:cxn ang="T10">
                      <a:pos x="T0" y="T1"/>
                    </a:cxn>
                    <a:cxn ang="T11">
                      <a:pos x="T2" y="T3"/>
                    </a:cxn>
                    <a:cxn ang="T12">
                      <a:pos x="T4" y="T5"/>
                    </a:cxn>
                    <a:cxn ang="T13">
                      <a:pos x="T6" y="T7"/>
                    </a:cxn>
                    <a:cxn ang="T14">
                      <a:pos x="T8" y="T9"/>
                    </a:cxn>
                  </a:cxnLst>
                  <a:rect l="T15" t="T16" r="T17" b="T18"/>
                  <a:pathLst>
                    <a:path w="681" h="100">
                      <a:moveTo>
                        <a:pt x="0" y="0"/>
                      </a:moveTo>
                      <a:lnTo>
                        <a:pt x="0" y="26"/>
                      </a:lnTo>
                      <a:lnTo>
                        <a:pt x="680" y="99"/>
                      </a:lnTo>
                      <a:lnTo>
                        <a:pt x="679" y="73"/>
                      </a:lnTo>
                      <a:lnTo>
                        <a:pt x="0" y="0"/>
                      </a:lnTo>
                    </a:path>
                  </a:pathLst>
                </a:custGeom>
                <a:solidFill>
                  <a:srgbClr val="C0C0C0"/>
                </a:solidFill>
                <a:ln w="12700" cap="rnd">
                  <a:noFill/>
                  <a:round/>
                  <a:headEnd/>
                  <a:tailEnd/>
                </a:ln>
              </p:spPr>
              <p:txBody>
                <a:bodyPr/>
                <a:lstStyle/>
                <a:p>
                  <a:endParaRPr lang="en-US"/>
                </a:p>
              </p:txBody>
            </p:sp>
            <p:sp>
              <p:nvSpPr>
                <p:cNvPr id="7212" name="Freeform 246"/>
                <p:cNvSpPr>
                  <a:spLocks/>
                </p:cNvSpPr>
                <p:nvPr/>
              </p:nvSpPr>
              <p:spPr bwMode="auto">
                <a:xfrm>
                  <a:off x="1290" y="3752"/>
                  <a:ext cx="84" cy="114"/>
                </a:xfrm>
                <a:custGeom>
                  <a:avLst/>
                  <a:gdLst>
                    <a:gd name="T0" fmla="*/ 0 w 84"/>
                    <a:gd name="T1" fmla="*/ 88 h 114"/>
                    <a:gd name="T2" fmla="*/ 0 w 84"/>
                    <a:gd name="T3" fmla="*/ 113 h 114"/>
                    <a:gd name="T4" fmla="*/ 36 w 84"/>
                    <a:gd name="T5" fmla="*/ 87 h 114"/>
                    <a:gd name="T6" fmla="*/ 51 w 84"/>
                    <a:gd name="T7" fmla="*/ 72 h 114"/>
                    <a:gd name="T8" fmla="*/ 83 w 84"/>
                    <a:gd name="T9" fmla="*/ 32 h 114"/>
                    <a:gd name="T10" fmla="*/ 83 w 84"/>
                    <a:gd name="T11" fmla="*/ 0 h 114"/>
                    <a:gd name="T12" fmla="*/ 41 w 84"/>
                    <a:gd name="T13" fmla="*/ 53 h 114"/>
                    <a:gd name="T14" fmla="*/ 0 w 84"/>
                    <a:gd name="T15" fmla="*/ 88 h 114"/>
                    <a:gd name="T16" fmla="*/ 0 60000 65536"/>
                    <a:gd name="T17" fmla="*/ 0 60000 65536"/>
                    <a:gd name="T18" fmla="*/ 0 60000 65536"/>
                    <a:gd name="T19" fmla="*/ 0 60000 65536"/>
                    <a:gd name="T20" fmla="*/ 0 60000 65536"/>
                    <a:gd name="T21" fmla="*/ 0 60000 65536"/>
                    <a:gd name="T22" fmla="*/ 0 60000 65536"/>
                    <a:gd name="T23" fmla="*/ 0 60000 65536"/>
                    <a:gd name="T24" fmla="*/ 0 w 84"/>
                    <a:gd name="T25" fmla="*/ 0 h 114"/>
                    <a:gd name="T26" fmla="*/ 84 w 84"/>
                    <a:gd name="T27" fmla="*/ 114 h 11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4" h="114">
                      <a:moveTo>
                        <a:pt x="0" y="88"/>
                      </a:moveTo>
                      <a:lnTo>
                        <a:pt x="0" y="113"/>
                      </a:lnTo>
                      <a:lnTo>
                        <a:pt x="36" y="87"/>
                      </a:lnTo>
                      <a:lnTo>
                        <a:pt x="51" y="72"/>
                      </a:lnTo>
                      <a:lnTo>
                        <a:pt x="83" y="32"/>
                      </a:lnTo>
                      <a:lnTo>
                        <a:pt x="83" y="0"/>
                      </a:lnTo>
                      <a:lnTo>
                        <a:pt x="41" y="53"/>
                      </a:lnTo>
                      <a:lnTo>
                        <a:pt x="0" y="88"/>
                      </a:lnTo>
                    </a:path>
                  </a:pathLst>
                </a:custGeom>
                <a:solidFill>
                  <a:srgbClr val="5F5F5F"/>
                </a:solidFill>
                <a:ln w="12700" cap="rnd">
                  <a:noFill/>
                  <a:round/>
                  <a:headEnd/>
                  <a:tailEnd/>
                </a:ln>
              </p:spPr>
              <p:txBody>
                <a:bodyPr/>
                <a:lstStyle/>
                <a:p>
                  <a:endParaRPr lang="en-US"/>
                </a:p>
              </p:txBody>
            </p:sp>
            <p:sp>
              <p:nvSpPr>
                <p:cNvPr id="7213" name="Line 247"/>
                <p:cNvSpPr>
                  <a:spLocks noChangeShapeType="1"/>
                </p:cNvSpPr>
                <p:nvPr/>
              </p:nvSpPr>
              <p:spPr bwMode="auto">
                <a:xfrm>
                  <a:off x="618" y="3789"/>
                  <a:ext cx="662" cy="51"/>
                </a:xfrm>
                <a:prstGeom prst="line">
                  <a:avLst/>
                </a:prstGeom>
                <a:noFill/>
                <a:ln w="12700">
                  <a:solidFill>
                    <a:srgbClr val="7F7F7F"/>
                  </a:solidFill>
                  <a:round/>
                  <a:headEnd/>
                  <a:tailEnd/>
                </a:ln>
              </p:spPr>
              <p:txBody>
                <a:bodyPr wrap="none" anchor="ctr"/>
                <a:lstStyle/>
                <a:p>
                  <a:endParaRPr lang="en-US"/>
                </a:p>
              </p:txBody>
            </p:sp>
            <p:grpSp>
              <p:nvGrpSpPr>
                <p:cNvPr id="7493" name="Group 297"/>
                <p:cNvGrpSpPr>
                  <a:grpSpLocks/>
                </p:cNvGrpSpPr>
                <p:nvPr/>
              </p:nvGrpSpPr>
              <p:grpSpPr bwMode="auto">
                <a:xfrm>
                  <a:off x="648" y="3686"/>
                  <a:ext cx="650" cy="153"/>
                  <a:chOff x="648" y="3686"/>
                  <a:chExt cx="650" cy="153"/>
                </a:xfrm>
              </p:grpSpPr>
              <p:sp>
                <p:nvSpPr>
                  <p:cNvPr id="7218" name="Freeform 248"/>
                  <p:cNvSpPr>
                    <a:spLocks/>
                  </p:cNvSpPr>
                  <p:nvPr/>
                </p:nvSpPr>
                <p:spPr bwMode="auto">
                  <a:xfrm>
                    <a:off x="648" y="3702"/>
                    <a:ext cx="502" cy="99"/>
                  </a:xfrm>
                  <a:custGeom>
                    <a:avLst/>
                    <a:gdLst>
                      <a:gd name="T0" fmla="*/ 87 w 502"/>
                      <a:gd name="T1" fmla="*/ 0 h 99"/>
                      <a:gd name="T2" fmla="*/ 27 w 502"/>
                      <a:gd name="T3" fmla="*/ 43 h 99"/>
                      <a:gd name="T4" fmla="*/ 0 w 502"/>
                      <a:gd name="T5" fmla="*/ 56 h 99"/>
                      <a:gd name="T6" fmla="*/ 425 w 502"/>
                      <a:gd name="T7" fmla="*/ 98 h 99"/>
                      <a:gd name="T8" fmla="*/ 456 w 502"/>
                      <a:gd name="T9" fmla="*/ 79 h 99"/>
                      <a:gd name="T10" fmla="*/ 501 w 502"/>
                      <a:gd name="T11" fmla="*/ 40 h 99"/>
                      <a:gd name="T12" fmla="*/ 87 w 502"/>
                      <a:gd name="T13" fmla="*/ 0 h 99"/>
                      <a:gd name="T14" fmla="*/ 0 60000 65536"/>
                      <a:gd name="T15" fmla="*/ 0 60000 65536"/>
                      <a:gd name="T16" fmla="*/ 0 60000 65536"/>
                      <a:gd name="T17" fmla="*/ 0 60000 65536"/>
                      <a:gd name="T18" fmla="*/ 0 60000 65536"/>
                      <a:gd name="T19" fmla="*/ 0 60000 65536"/>
                      <a:gd name="T20" fmla="*/ 0 60000 65536"/>
                      <a:gd name="T21" fmla="*/ 0 w 502"/>
                      <a:gd name="T22" fmla="*/ 0 h 99"/>
                      <a:gd name="T23" fmla="*/ 502 w 502"/>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2" h="99">
                        <a:moveTo>
                          <a:pt x="87" y="0"/>
                        </a:moveTo>
                        <a:lnTo>
                          <a:pt x="27" y="43"/>
                        </a:lnTo>
                        <a:lnTo>
                          <a:pt x="0" y="56"/>
                        </a:lnTo>
                        <a:lnTo>
                          <a:pt x="425" y="98"/>
                        </a:lnTo>
                        <a:lnTo>
                          <a:pt x="456" y="79"/>
                        </a:lnTo>
                        <a:lnTo>
                          <a:pt x="501" y="40"/>
                        </a:lnTo>
                        <a:lnTo>
                          <a:pt x="87" y="0"/>
                        </a:lnTo>
                      </a:path>
                    </a:pathLst>
                  </a:custGeom>
                  <a:solidFill>
                    <a:srgbClr val="808080"/>
                  </a:solidFill>
                  <a:ln w="12700" cap="rnd">
                    <a:noFill/>
                    <a:round/>
                    <a:headEnd/>
                    <a:tailEnd/>
                  </a:ln>
                </p:spPr>
                <p:txBody>
                  <a:bodyPr/>
                  <a:lstStyle/>
                  <a:p>
                    <a:endParaRPr lang="en-US"/>
                  </a:p>
                </p:txBody>
              </p:sp>
              <p:grpSp>
                <p:nvGrpSpPr>
                  <p:cNvPr id="7494" name="Group 296"/>
                  <p:cNvGrpSpPr>
                    <a:grpSpLocks/>
                  </p:cNvGrpSpPr>
                  <p:nvPr/>
                </p:nvGrpSpPr>
                <p:grpSpPr bwMode="auto">
                  <a:xfrm>
                    <a:off x="675" y="3686"/>
                    <a:ext cx="623" cy="153"/>
                    <a:chOff x="675" y="3686"/>
                    <a:chExt cx="623" cy="153"/>
                  </a:xfrm>
                </p:grpSpPr>
                <p:grpSp>
                  <p:nvGrpSpPr>
                    <p:cNvPr id="7495" name="Group 282"/>
                    <p:cNvGrpSpPr>
                      <a:grpSpLocks/>
                    </p:cNvGrpSpPr>
                    <p:nvPr/>
                  </p:nvGrpSpPr>
                  <p:grpSpPr bwMode="auto">
                    <a:xfrm>
                      <a:off x="684" y="3686"/>
                      <a:ext cx="449" cy="130"/>
                      <a:chOff x="684" y="3686"/>
                      <a:chExt cx="449" cy="130"/>
                    </a:xfrm>
                  </p:grpSpPr>
                  <p:grpSp>
                    <p:nvGrpSpPr>
                      <p:cNvPr id="7496" name="Group 251"/>
                      <p:cNvGrpSpPr>
                        <a:grpSpLocks/>
                      </p:cNvGrpSpPr>
                      <p:nvPr/>
                    </p:nvGrpSpPr>
                    <p:grpSpPr bwMode="auto">
                      <a:xfrm>
                        <a:off x="684" y="3686"/>
                        <a:ext cx="74" cy="94"/>
                        <a:chOff x="684" y="3686"/>
                        <a:chExt cx="74" cy="94"/>
                      </a:xfrm>
                    </p:grpSpPr>
                    <p:sp>
                      <p:nvSpPr>
                        <p:cNvPr id="7265" name="Line 249"/>
                        <p:cNvSpPr>
                          <a:spLocks noChangeShapeType="1"/>
                        </p:cNvSpPr>
                        <p:nvPr/>
                      </p:nvSpPr>
                      <p:spPr bwMode="auto">
                        <a:xfrm flipV="1">
                          <a:off x="684" y="3741"/>
                          <a:ext cx="7" cy="39"/>
                        </a:xfrm>
                        <a:prstGeom prst="line">
                          <a:avLst/>
                        </a:prstGeom>
                        <a:noFill/>
                        <a:ln w="12700">
                          <a:solidFill>
                            <a:srgbClr val="DFDFDF"/>
                          </a:solidFill>
                          <a:round/>
                          <a:headEnd/>
                          <a:tailEnd/>
                        </a:ln>
                      </p:spPr>
                      <p:txBody>
                        <a:bodyPr wrap="none" anchor="ctr"/>
                        <a:lstStyle/>
                        <a:p>
                          <a:endParaRPr lang="en-US"/>
                        </a:p>
                      </p:txBody>
                    </p:sp>
                    <p:sp>
                      <p:nvSpPr>
                        <p:cNvPr id="7266" name="Line 250"/>
                        <p:cNvSpPr>
                          <a:spLocks noChangeShapeType="1"/>
                        </p:cNvSpPr>
                        <p:nvPr/>
                      </p:nvSpPr>
                      <p:spPr bwMode="auto">
                        <a:xfrm flipV="1">
                          <a:off x="717" y="3686"/>
                          <a:ext cx="41" cy="77"/>
                        </a:xfrm>
                        <a:prstGeom prst="line">
                          <a:avLst/>
                        </a:prstGeom>
                        <a:noFill/>
                        <a:ln w="12700">
                          <a:solidFill>
                            <a:srgbClr val="DFDFDF"/>
                          </a:solidFill>
                          <a:round/>
                          <a:headEnd/>
                          <a:tailEnd/>
                        </a:ln>
                      </p:spPr>
                      <p:txBody>
                        <a:bodyPr wrap="none" anchor="ctr"/>
                        <a:lstStyle/>
                        <a:p>
                          <a:endParaRPr lang="en-US"/>
                        </a:p>
                      </p:txBody>
                    </p:sp>
                  </p:grpSp>
                  <p:grpSp>
                    <p:nvGrpSpPr>
                      <p:cNvPr id="7497" name="Group 254"/>
                      <p:cNvGrpSpPr>
                        <a:grpSpLocks/>
                      </p:cNvGrpSpPr>
                      <p:nvPr/>
                    </p:nvGrpSpPr>
                    <p:grpSpPr bwMode="auto">
                      <a:xfrm>
                        <a:off x="723" y="3690"/>
                        <a:ext cx="74" cy="94"/>
                        <a:chOff x="723" y="3690"/>
                        <a:chExt cx="74" cy="94"/>
                      </a:xfrm>
                    </p:grpSpPr>
                    <p:sp>
                      <p:nvSpPr>
                        <p:cNvPr id="7263" name="Line 252"/>
                        <p:cNvSpPr>
                          <a:spLocks noChangeShapeType="1"/>
                        </p:cNvSpPr>
                        <p:nvPr/>
                      </p:nvSpPr>
                      <p:spPr bwMode="auto">
                        <a:xfrm flipV="1">
                          <a:off x="723" y="3745"/>
                          <a:ext cx="6" cy="39"/>
                        </a:xfrm>
                        <a:prstGeom prst="line">
                          <a:avLst/>
                        </a:prstGeom>
                        <a:noFill/>
                        <a:ln w="12700">
                          <a:solidFill>
                            <a:srgbClr val="DFDFDF"/>
                          </a:solidFill>
                          <a:round/>
                          <a:headEnd/>
                          <a:tailEnd/>
                        </a:ln>
                      </p:spPr>
                      <p:txBody>
                        <a:bodyPr wrap="none" anchor="ctr"/>
                        <a:lstStyle/>
                        <a:p>
                          <a:endParaRPr lang="en-US"/>
                        </a:p>
                      </p:txBody>
                    </p:sp>
                    <p:sp>
                      <p:nvSpPr>
                        <p:cNvPr id="7264" name="Line 253"/>
                        <p:cNvSpPr>
                          <a:spLocks noChangeShapeType="1"/>
                        </p:cNvSpPr>
                        <p:nvPr/>
                      </p:nvSpPr>
                      <p:spPr bwMode="auto">
                        <a:xfrm flipV="1">
                          <a:off x="755" y="3690"/>
                          <a:ext cx="42" cy="77"/>
                        </a:xfrm>
                        <a:prstGeom prst="line">
                          <a:avLst/>
                        </a:prstGeom>
                        <a:noFill/>
                        <a:ln w="12700">
                          <a:solidFill>
                            <a:srgbClr val="DFDFDF"/>
                          </a:solidFill>
                          <a:round/>
                          <a:headEnd/>
                          <a:tailEnd/>
                        </a:ln>
                      </p:spPr>
                      <p:txBody>
                        <a:bodyPr wrap="none" anchor="ctr"/>
                        <a:lstStyle/>
                        <a:p>
                          <a:endParaRPr lang="en-US"/>
                        </a:p>
                      </p:txBody>
                    </p:sp>
                  </p:grpSp>
                  <p:grpSp>
                    <p:nvGrpSpPr>
                      <p:cNvPr id="7498" name="Group 257"/>
                      <p:cNvGrpSpPr>
                        <a:grpSpLocks/>
                      </p:cNvGrpSpPr>
                      <p:nvPr/>
                    </p:nvGrpSpPr>
                    <p:grpSpPr bwMode="auto">
                      <a:xfrm>
                        <a:off x="763" y="3692"/>
                        <a:ext cx="73" cy="94"/>
                        <a:chOff x="763" y="3692"/>
                        <a:chExt cx="73" cy="94"/>
                      </a:xfrm>
                    </p:grpSpPr>
                    <p:sp>
                      <p:nvSpPr>
                        <p:cNvPr id="7261" name="Line 255"/>
                        <p:cNvSpPr>
                          <a:spLocks noChangeShapeType="1"/>
                        </p:cNvSpPr>
                        <p:nvPr/>
                      </p:nvSpPr>
                      <p:spPr bwMode="auto">
                        <a:xfrm flipV="1">
                          <a:off x="763" y="3748"/>
                          <a:ext cx="6" cy="38"/>
                        </a:xfrm>
                        <a:prstGeom prst="line">
                          <a:avLst/>
                        </a:prstGeom>
                        <a:noFill/>
                        <a:ln w="12700">
                          <a:solidFill>
                            <a:srgbClr val="DFDFDF"/>
                          </a:solidFill>
                          <a:round/>
                          <a:headEnd/>
                          <a:tailEnd/>
                        </a:ln>
                      </p:spPr>
                      <p:txBody>
                        <a:bodyPr wrap="none" anchor="ctr"/>
                        <a:lstStyle/>
                        <a:p>
                          <a:endParaRPr lang="en-US"/>
                        </a:p>
                      </p:txBody>
                    </p:sp>
                    <p:sp>
                      <p:nvSpPr>
                        <p:cNvPr id="7262" name="Line 256"/>
                        <p:cNvSpPr>
                          <a:spLocks noChangeShapeType="1"/>
                        </p:cNvSpPr>
                        <p:nvPr/>
                      </p:nvSpPr>
                      <p:spPr bwMode="auto">
                        <a:xfrm flipV="1">
                          <a:off x="795" y="3692"/>
                          <a:ext cx="41" cy="78"/>
                        </a:xfrm>
                        <a:prstGeom prst="line">
                          <a:avLst/>
                        </a:prstGeom>
                        <a:noFill/>
                        <a:ln w="12700">
                          <a:solidFill>
                            <a:srgbClr val="DFDFDF"/>
                          </a:solidFill>
                          <a:round/>
                          <a:headEnd/>
                          <a:tailEnd/>
                        </a:ln>
                      </p:spPr>
                      <p:txBody>
                        <a:bodyPr wrap="none" anchor="ctr"/>
                        <a:lstStyle/>
                        <a:p>
                          <a:endParaRPr lang="en-US"/>
                        </a:p>
                      </p:txBody>
                    </p:sp>
                  </p:grpSp>
                  <p:grpSp>
                    <p:nvGrpSpPr>
                      <p:cNvPr id="7499" name="Group 260"/>
                      <p:cNvGrpSpPr>
                        <a:grpSpLocks/>
                      </p:cNvGrpSpPr>
                      <p:nvPr/>
                    </p:nvGrpSpPr>
                    <p:grpSpPr bwMode="auto">
                      <a:xfrm>
                        <a:off x="799" y="3697"/>
                        <a:ext cx="74" cy="95"/>
                        <a:chOff x="799" y="3697"/>
                        <a:chExt cx="74" cy="95"/>
                      </a:xfrm>
                    </p:grpSpPr>
                    <p:sp>
                      <p:nvSpPr>
                        <p:cNvPr id="7259" name="Line 258"/>
                        <p:cNvSpPr>
                          <a:spLocks noChangeShapeType="1"/>
                        </p:cNvSpPr>
                        <p:nvPr/>
                      </p:nvSpPr>
                      <p:spPr bwMode="auto">
                        <a:xfrm flipV="1">
                          <a:off x="799" y="3753"/>
                          <a:ext cx="7" cy="39"/>
                        </a:xfrm>
                        <a:prstGeom prst="line">
                          <a:avLst/>
                        </a:prstGeom>
                        <a:noFill/>
                        <a:ln w="12700">
                          <a:solidFill>
                            <a:srgbClr val="DFDFDF"/>
                          </a:solidFill>
                          <a:round/>
                          <a:headEnd/>
                          <a:tailEnd/>
                        </a:ln>
                      </p:spPr>
                      <p:txBody>
                        <a:bodyPr wrap="none" anchor="ctr"/>
                        <a:lstStyle/>
                        <a:p>
                          <a:endParaRPr lang="en-US"/>
                        </a:p>
                      </p:txBody>
                    </p:sp>
                    <p:sp>
                      <p:nvSpPr>
                        <p:cNvPr id="7260" name="Line 259"/>
                        <p:cNvSpPr>
                          <a:spLocks noChangeShapeType="1"/>
                        </p:cNvSpPr>
                        <p:nvPr/>
                      </p:nvSpPr>
                      <p:spPr bwMode="auto">
                        <a:xfrm flipV="1">
                          <a:off x="832" y="3697"/>
                          <a:ext cx="41" cy="78"/>
                        </a:xfrm>
                        <a:prstGeom prst="line">
                          <a:avLst/>
                        </a:prstGeom>
                        <a:noFill/>
                        <a:ln w="12700">
                          <a:solidFill>
                            <a:srgbClr val="DFDFDF"/>
                          </a:solidFill>
                          <a:round/>
                          <a:headEnd/>
                          <a:tailEnd/>
                        </a:ln>
                      </p:spPr>
                      <p:txBody>
                        <a:bodyPr wrap="none" anchor="ctr"/>
                        <a:lstStyle/>
                        <a:p>
                          <a:endParaRPr lang="en-US"/>
                        </a:p>
                      </p:txBody>
                    </p:sp>
                  </p:grpSp>
                  <p:grpSp>
                    <p:nvGrpSpPr>
                      <p:cNvPr id="7500" name="Group 263"/>
                      <p:cNvGrpSpPr>
                        <a:grpSpLocks/>
                      </p:cNvGrpSpPr>
                      <p:nvPr/>
                    </p:nvGrpSpPr>
                    <p:grpSpPr bwMode="auto">
                      <a:xfrm>
                        <a:off x="839" y="3700"/>
                        <a:ext cx="73" cy="94"/>
                        <a:chOff x="839" y="3700"/>
                        <a:chExt cx="73" cy="94"/>
                      </a:xfrm>
                    </p:grpSpPr>
                    <p:sp>
                      <p:nvSpPr>
                        <p:cNvPr id="7257" name="Line 261"/>
                        <p:cNvSpPr>
                          <a:spLocks noChangeShapeType="1"/>
                        </p:cNvSpPr>
                        <p:nvPr/>
                      </p:nvSpPr>
                      <p:spPr bwMode="auto">
                        <a:xfrm flipV="1">
                          <a:off x="839" y="3755"/>
                          <a:ext cx="7" cy="39"/>
                        </a:xfrm>
                        <a:prstGeom prst="line">
                          <a:avLst/>
                        </a:prstGeom>
                        <a:noFill/>
                        <a:ln w="12700">
                          <a:solidFill>
                            <a:srgbClr val="DFDFDF"/>
                          </a:solidFill>
                          <a:round/>
                          <a:headEnd/>
                          <a:tailEnd/>
                        </a:ln>
                      </p:spPr>
                      <p:txBody>
                        <a:bodyPr wrap="none" anchor="ctr"/>
                        <a:lstStyle/>
                        <a:p>
                          <a:endParaRPr lang="en-US"/>
                        </a:p>
                      </p:txBody>
                    </p:sp>
                    <p:sp>
                      <p:nvSpPr>
                        <p:cNvPr id="7258" name="Line 262"/>
                        <p:cNvSpPr>
                          <a:spLocks noChangeShapeType="1"/>
                        </p:cNvSpPr>
                        <p:nvPr/>
                      </p:nvSpPr>
                      <p:spPr bwMode="auto">
                        <a:xfrm flipV="1">
                          <a:off x="872" y="3700"/>
                          <a:ext cx="40" cy="77"/>
                        </a:xfrm>
                        <a:prstGeom prst="line">
                          <a:avLst/>
                        </a:prstGeom>
                        <a:noFill/>
                        <a:ln w="12700">
                          <a:solidFill>
                            <a:srgbClr val="DFDFDF"/>
                          </a:solidFill>
                          <a:round/>
                          <a:headEnd/>
                          <a:tailEnd/>
                        </a:ln>
                      </p:spPr>
                      <p:txBody>
                        <a:bodyPr wrap="none" anchor="ctr"/>
                        <a:lstStyle/>
                        <a:p>
                          <a:endParaRPr lang="en-US"/>
                        </a:p>
                      </p:txBody>
                    </p:sp>
                  </p:grpSp>
                  <p:grpSp>
                    <p:nvGrpSpPr>
                      <p:cNvPr id="7501" name="Group 266"/>
                      <p:cNvGrpSpPr>
                        <a:grpSpLocks/>
                      </p:cNvGrpSpPr>
                      <p:nvPr/>
                    </p:nvGrpSpPr>
                    <p:grpSpPr bwMode="auto">
                      <a:xfrm>
                        <a:off x="877" y="3703"/>
                        <a:ext cx="73" cy="94"/>
                        <a:chOff x="877" y="3703"/>
                        <a:chExt cx="73" cy="94"/>
                      </a:xfrm>
                    </p:grpSpPr>
                    <p:sp>
                      <p:nvSpPr>
                        <p:cNvPr id="7255" name="Line 264"/>
                        <p:cNvSpPr>
                          <a:spLocks noChangeShapeType="1"/>
                        </p:cNvSpPr>
                        <p:nvPr/>
                      </p:nvSpPr>
                      <p:spPr bwMode="auto">
                        <a:xfrm flipV="1">
                          <a:off x="877" y="3758"/>
                          <a:ext cx="6" cy="39"/>
                        </a:xfrm>
                        <a:prstGeom prst="line">
                          <a:avLst/>
                        </a:prstGeom>
                        <a:noFill/>
                        <a:ln w="12700">
                          <a:solidFill>
                            <a:srgbClr val="DFDFDF"/>
                          </a:solidFill>
                          <a:round/>
                          <a:headEnd/>
                          <a:tailEnd/>
                        </a:ln>
                      </p:spPr>
                      <p:txBody>
                        <a:bodyPr wrap="none" anchor="ctr"/>
                        <a:lstStyle/>
                        <a:p>
                          <a:endParaRPr lang="en-US"/>
                        </a:p>
                      </p:txBody>
                    </p:sp>
                    <p:sp>
                      <p:nvSpPr>
                        <p:cNvPr id="7256" name="Line 265"/>
                        <p:cNvSpPr>
                          <a:spLocks noChangeShapeType="1"/>
                        </p:cNvSpPr>
                        <p:nvPr/>
                      </p:nvSpPr>
                      <p:spPr bwMode="auto">
                        <a:xfrm flipV="1">
                          <a:off x="909" y="3703"/>
                          <a:ext cx="41" cy="77"/>
                        </a:xfrm>
                        <a:prstGeom prst="line">
                          <a:avLst/>
                        </a:prstGeom>
                        <a:noFill/>
                        <a:ln w="12700">
                          <a:solidFill>
                            <a:srgbClr val="DFDFDF"/>
                          </a:solidFill>
                          <a:round/>
                          <a:headEnd/>
                          <a:tailEnd/>
                        </a:ln>
                      </p:spPr>
                      <p:txBody>
                        <a:bodyPr wrap="none" anchor="ctr"/>
                        <a:lstStyle/>
                        <a:p>
                          <a:endParaRPr lang="en-US"/>
                        </a:p>
                      </p:txBody>
                    </p:sp>
                  </p:grpSp>
                  <p:grpSp>
                    <p:nvGrpSpPr>
                      <p:cNvPr id="7502" name="Group 269"/>
                      <p:cNvGrpSpPr>
                        <a:grpSpLocks/>
                      </p:cNvGrpSpPr>
                      <p:nvPr/>
                    </p:nvGrpSpPr>
                    <p:grpSpPr bwMode="auto">
                      <a:xfrm>
                        <a:off x="914" y="3706"/>
                        <a:ext cx="73" cy="95"/>
                        <a:chOff x="914" y="3706"/>
                        <a:chExt cx="73" cy="95"/>
                      </a:xfrm>
                    </p:grpSpPr>
                    <p:sp>
                      <p:nvSpPr>
                        <p:cNvPr id="7253" name="Line 267"/>
                        <p:cNvSpPr>
                          <a:spLocks noChangeShapeType="1"/>
                        </p:cNvSpPr>
                        <p:nvPr/>
                      </p:nvSpPr>
                      <p:spPr bwMode="auto">
                        <a:xfrm flipV="1">
                          <a:off x="914" y="3762"/>
                          <a:ext cx="6" cy="39"/>
                        </a:xfrm>
                        <a:prstGeom prst="line">
                          <a:avLst/>
                        </a:prstGeom>
                        <a:noFill/>
                        <a:ln w="12700">
                          <a:solidFill>
                            <a:srgbClr val="DFDFDF"/>
                          </a:solidFill>
                          <a:round/>
                          <a:headEnd/>
                          <a:tailEnd/>
                        </a:ln>
                      </p:spPr>
                      <p:txBody>
                        <a:bodyPr wrap="none" anchor="ctr"/>
                        <a:lstStyle/>
                        <a:p>
                          <a:endParaRPr lang="en-US"/>
                        </a:p>
                      </p:txBody>
                    </p:sp>
                    <p:sp>
                      <p:nvSpPr>
                        <p:cNvPr id="7254" name="Line 268"/>
                        <p:cNvSpPr>
                          <a:spLocks noChangeShapeType="1"/>
                        </p:cNvSpPr>
                        <p:nvPr/>
                      </p:nvSpPr>
                      <p:spPr bwMode="auto">
                        <a:xfrm flipV="1">
                          <a:off x="946" y="3706"/>
                          <a:ext cx="41" cy="78"/>
                        </a:xfrm>
                        <a:prstGeom prst="line">
                          <a:avLst/>
                        </a:prstGeom>
                        <a:noFill/>
                        <a:ln w="12700">
                          <a:solidFill>
                            <a:srgbClr val="DFDFDF"/>
                          </a:solidFill>
                          <a:round/>
                          <a:headEnd/>
                          <a:tailEnd/>
                        </a:ln>
                      </p:spPr>
                      <p:txBody>
                        <a:bodyPr wrap="none" anchor="ctr"/>
                        <a:lstStyle/>
                        <a:p>
                          <a:endParaRPr lang="en-US"/>
                        </a:p>
                      </p:txBody>
                    </p:sp>
                  </p:grpSp>
                  <p:grpSp>
                    <p:nvGrpSpPr>
                      <p:cNvPr id="7503" name="Group 272"/>
                      <p:cNvGrpSpPr>
                        <a:grpSpLocks/>
                      </p:cNvGrpSpPr>
                      <p:nvPr/>
                    </p:nvGrpSpPr>
                    <p:grpSpPr bwMode="auto">
                      <a:xfrm>
                        <a:off x="949" y="3712"/>
                        <a:ext cx="73" cy="94"/>
                        <a:chOff x="949" y="3712"/>
                        <a:chExt cx="73" cy="94"/>
                      </a:xfrm>
                    </p:grpSpPr>
                    <p:sp>
                      <p:nvSpPr>
                        <p:cNvPr id="7251" name="Line 270"/>
                        <p:cNvSpPr>
                          <a:spLocks noChangeShapeType="1"/>
                        </p:cNvSpPr>
                        <p:nvPr/>
                      </p:nvSpPr>
                      <p:spPr bwMode="auto">
                        <a:xfrm flipV="1">
                          <a:off x="949" y="3767"/>
                          <a:ext cx="6" cy="39"/>
                        </a:xfrm>
                        <a:prstGeom prst="line">
                          <a:avLst/>
                        </a:prstGeom>
                        <a:noFill/>
                        <a:ln w="12700">
                          <a:solidFill>
                            <a:srgbClr val="DFDFDF"/>
                          </a:solidFill>
                          <a:round/>
                          <a:headEnd/>
                          <a:tailEnd/>
                        </a:ln>
                      </p:spPr>
                      <p:txBody>
                        <a:bodyPr wrap="none" anchor="ctr"/>
                        <a:lstStyle/>
                        <a:p>
                          <a:endParaRPr lang="en-US"/>
                        </a:p>
                      </p:txBody>
                    </p:sp>
                    <p:sp>
                      <p:nvSpPr>
                        <p:cNvPr id="7252" name="Line 271"/>
                        <p:cNvSpPr>
                          <a:spLocks noChangeShapeType="1"/>
                        </p:cNvSpPr>
                        <p:nvPr/>
                      </p:nvSpPr>
                      <p:spPr bwMode="auto">
                        <a:xfrm flipV="1">
                          <a:off x="981" y="3712"/>
                          <a:ext cx="41" cy="77"/>
                        </a:xfrm>
                        <a:prstGeom prst="line">
                          <a:avLst/>
                        </a:prstGeom>
                        <a:noFill/>
                        <a:ln w="12700">
                          <a:solidFill>
                            <a:srgbClr val="DFDFDF"/>
                          </a:solidFill>
                          <a:round/>
                          <a:headEnd/>
                          <a:tailEnd/>
                        </a:ln>
                      </p:spPr>
                      <p:txBody>
                        <a:bodyPr wrap="none" anchor="ctr"/>
                        <a:lstStyle/>
                        <a:p>
                          <a:endParaRPr lang="en-US"/>
                        </a:p>
                      </p:txBody>
                    </p:sp>
                  </p:grpSp>
                  <p:grpSp>
                    <p:nvGrpSpPr>
                      <p:cNvPr id="7504" name="Group 275"/>
                      <p:cNvGrpSpPr>
                        <a:grpSpLocks/>
                      </p:cNvGrpSpPr>
                      <p:nvPr/>
                    </p:nvGrpSpPr>
                    <p:grpSpPr bwMode="auto">
                      <a:xfrm>
                        <a:off x="986" y="3717"/>
                        <a:ext cx="73" cy="94"/>
                        <a:chOff x="986" y="3717"/>
                        <a:chExt cx="73" cy="94"/>
                      </a:xfrm>
                    </p:grpSpPr>
                    <p:sp>
                      <p:nvSpPr>
                        <p:cNvPr id="7249" name="Line 273"/>
                        <p:cNvSpPr>
                          <a:spLocks noChangeShapeType="1"/>
                        </p:cNvSpPr>
                        <p:nvPr/>
                      </p:nvSpPr>
                      <p:spPr bwMode="auto">
                        <a:xfrm flipV="1">
                          <a:off x="986" y="3772"/>
                          <a:ext cx="6" cy="39"/>
                        </a:xfrm>
                        <a:prstGeom prst="line">
                          <a:avLst/>
                        </a:prstGeom>
                        <a:noFill/>
                        <a:ln w="12700">
                          <a:solidFill>
                            <a:srgbClr val="DFDFDF"/>
                          </a:solidFill>
                          <a:round/>
                          <a:headEnd/>
                          <a:tailEnd/>
                        </a:ln>
                      </p:spPr>
                      <p:txBody>
                        <a:bodyPr wrap="none" anchor="ctr"/>
                        <a:lstStyle/>
                        <a:p>
                          <a:endParaRPr lang="en-US"/>
                        </a:p>
                      </p:txBody>
                    </p:sp>
                    <p:sp>
                      <p:nvSpPr>
                        <p:cNvPr id="7250" name="Line 274"/>
                        <p:cNvSpPr>
                          <a:spLocks noChangeShapeType="1"/>
                        </p:cNvSpPr>
                        <p:nvPr/>
                      </p:nvSpPr>
                      <p:spPr bwMode="auto">
                        <a:xfrm flipV="1">
                          <a:off x="1018" y="3717"/>
                          <a:ext cx="41" cy="77"/>
                        </a:xfrm>
                        <a:prstGeom prst="line">
                          <a:avLst/>
                        </a:prstGeom>
                        <a:noFill/>
                        <a:ln w="12700">
                          <a:solidFill>
                            <a:srgbClr val="DFDFDF"/>
                          </a:solidFill>
                          <a:round/>
                          <a:headEnd/>
                          <a:tailEnd/>
                        </a:ln>
                      </p:spPr>
                      <p:txBody>
                        <a:bodyPr wrap="none" anchor="ctr"/>
                        <a:lstStyle/>
                        <a:p>
                          <a:endParaRPr lang="en-US"/>
                        </a:p>
                      </p:txBody>
                    </p:sp>
                  </p:grpSp>
                  <p:grpSp>
                    <p:nvGrpSpPr>
                      <p:cNvPr id="7505" name="Group 278"/>
                      <p:cNvGrpSpPr>
                        <a:grpSpLocks/>
                      </p:cNvGrpSpPr>
                      <p:nvPr/>
                    </p:nvGrpSpPr>
                    <p:grpSpPr bwMode="auto">
                      <a:xfrm>
                        <a:off x="1023" y="3719"/>
                        <a:ext cx="74" cy="95"/>
                        <a:chOff x="1023" y="3719"/>
                        <a:chExt cx="74" cy="95"/>
                      </a:xfrm>
                    </p:grpSpPr>
                    <p:sp>
                      <p:nvSpPr>
                        <p:cNvPr id="7247" name="Line 276"/>
                        <p:cNvSpPr>
                          <a:spLocks noChangeShapeType="1"/>
                        </p:cNvSpPr>
                        <p:nvPr/>
                      </p:nvSpPr>
                      <p:spPr bwMode="auto">
                        <a:xfrm flipV="1">
                          <a:off x="1023" y="3775"/>
                          <a:ext cx="7" cy="39"/>
                        </a:xfrm>
                        <a:prstGeom prst="line">
                          <a:avLst/>
                        </a:prstGeom>
                        <a:noFill/>
                        <a:ln w="12700">
                          <a:solidFill>
                            <a:srgbClr val="DFDFDF"/>
                          </a:solidFill>
                          <a:round/>
                          <a:headEnd/>
                          <a:tailEnd/>
                        </a:ln>
                      </p:spPr>
                      <p:txBody>
                        <a:bodyPr wrap="none" anchor="ctr"/>
                        <a:lstStyle/>
                        <a:p>
                          <a:endParaRPr lang="en-US"/>
                        </a:p>
                      </p:txBody>
                    </p:sp>
                    <p:sp>
                      <p:nvSpPr>
                        <p:cNvPr id="7248" name="Line 277"/>
                        <p:cNvSpPr>
                          <a:spLocks noChangeShapeType="1"/>
                        </p:cNvSpPr>
                        <p:nvPr/>
                      </p:nvSpPr>
                      <p:spPr bwMode="auto">
                        <a:xfrm flipV="1">
                          <a:off x="1056" y="3719"/>
                          <a:ext cx="41" cy="78"/>
                        </a:xfrm>
                        <a:prstGeom prst="line">
                          <a:avLst/>
                        </a:prstGeom>
                        <a:noFill/>
                        <a:ln w="12700">
                          <a:solidFill>
                            <a:srgbClr val="DFDFDF"/>
                          </a:solidFill>
                          <a:round/>
                          <a:headEnd/>
                          <a:tailEnd/>
                        </a:ln>
                      </p:spPr>
                      <p:txBody>
                        <a:bodyPr wrap="none" anchor="ctr"/>
                        <a:lstStyle/>
                        <a:p>
                          <a:endParaRPr lang="en-US"/>
                        </a:p>
                      </p:txBody>
                    </p:sp>
                  </p:grpSp>
                  <p:grpSp>
                    <p:nvGrpSpPr>
                      <p:cNvPr id="7506" name="Group 281"/>
                      <p:cNvGrpSpPr>
                        <a:grpSpLocks/>
                      </p:cNvGrpSpPr>
                      <p:nvPr/>
                    </p:nvGrpSpPr>
                    <p:grpSpPr bwMode="auto">
                      <a:xfrm>
                        <a:off x="1060" y="3722"/>
                        <a:ext cx="73" cy="94"/>
                        <a:chOff x="1060" y="3722"/>
                        <a:chExt cx="73" cy="94"/>
                      </a:xfrm>
                    </p:grpSpPr>
                    <p:sp>
                      <p:nvSpPr>
                        <p:cNvPr id="7245" name="Line 279"/>
                        <p:cNvSpPr>
                          <a:spLocks noChangeShapeType="1"/>
                        </p:cNvSpPr>
                        <p:nvPr/>
                      </p:nvSpPr>
                      <p:spPr bwMode="auto">
                        <a:xfrm flipV="1">
                          <a:off x="1060" y="3777"/>
                          <a:ext cx="6" cy="39"/>
                        </a:xfrm>
                        <a:prstGeom prst="line">
                          <a:avLst/>
                        </a:prstGeom>
                        <a:noFill/>
                        <a:ln w="12700">
                          <a:solidFill>
                            <a:srgbClr val="DFDFDF"/>
                          </a:solidFill>
                          <a:round/>
                          <a:headEnd/>
                          <a:tailEnd/>
                        </a:ln>
                      </p:spPr>
                      <p:txBody>
                        <a:bodyPr wrap="none" anchor="ctr"/>
                        <a:lstStyle/>
                        <a:p>
                          <a:endParaRPr lang="en-US"/>
                        </a:p>
                      </p:txBody>
                    </p:sp>
                    <p:sp>
                      <p:nvSpPr>
                        <p:cNvPr id="7246" name="Line 280"/>
                        <p:cNvSpPr>
                          <a:spLocks noChangeShapeType="1"/>
                        </p:cNvSpPr>
                        <p:nvPr/>
                      </p:nvSpPr>
                      <p:spPr bwMode="auto">
                        <a:xfrm flipV="1">
                          <a:off x="1092" y="3722"/>
                          <a:ext cx="41" cy="77"/>
                        </a:xfrm>
                        <a:prstGeom prst="line">
                          <a:avLst/>
                        </a:prstGeom>
                        <a:noFill/>
                        <a:ln w="12700">
                          <a:solidFill>
                            <a:srgbClr val="DFDFDF"/>
                          </a:solidFill>
                          <a:round/>
                          <a:headEnd/>
                          <a:tailEnd/>
                        </a:ln>
                      </p:spPr>
                      <p:txBody>
                        <a:bodyPr wrap="none" anchor="ctr"/>
                        <a:lstStyle/>
                        <a:p>
                          <a:endParaRPr lang="en-US"/>
                        </a:p>
                      </p:txBody>
                    </p:sp>
                  </p:grpSp>
                </p:grpSp>
                <p:grpSp>
                  <p:nvGrpSpPr>
                    <p:cNvPr id="7507" name="Group 292"/>
                    <p:cNvGrpSpPr>
                      <a:grpSpLocks/>
                    </p:cNvGrpSpPr>
                    <p:nvPr/>
                  </p:nvGrpSpPr>
                  <p:grpSpPr bwMode="auto">
                    <a:xfrm>
                      <a:off x="1175" y="3734"/>
                      <a:ext cx="117" cy="105"/>
                      <a:chOff x="1175" y="3734"/>
                      <a:chExt cx="117" cy="105"/>
                    </a:xfrm>
                  </p:grpSpPr>
                  <p:grpSp>
                    <p:nvGrpSpPr>
                      <p:cNvPr id="7508" name="Group 285"/>
                      <p:cNvGrpSpPr>
                        <a:grpSpLocks/>
                      </p:cNvGrpSpPr>
                      <p:nvPr/>
                    </p:nvGrpSpPr>
                    <p:grpSpPr bwMode="auto">
                      <a:xfrm>
                        <a:off x="1235" y="3739"/>
                        <a:ext cx="57" cy="100"/>
                        <a:chOff x="1235" y="3739"/>
                        <a:chExt cx="57" cy="100"/>
                      </a:xfrm>
                    </p:grpSpPr>
                    <p:sp>
                      <p:nvSpPr>
                        <p:cNvPr id="7232" name="Line 283"/>
                        <p:cNvSpPr>
                          <a:spLocks noChangeShapeType="1"/>
                        </p:cNvSpPr>
                        <p:nvPr/>
                      </p:nvSpPr>
                      <p:spPr bwMode="auto">
                        <a:xfrm flipV="1">
                          <a:off x="1235" y="3797"/>
                          <a:ext cx="2" cy="42"/>
                        </a:xfrm>
                        <a:prstGeom prst="line">
                          <a:avLst/>
                        </a:prstGeom>
                        <a:noFill/>
                        <a:ln w="12700">
                          <a:solidFill>
                            <a:srgbClr val="DFDFDF"/>
                          </a:solidFill>
                          <a:round/>
                          <a:headEnd/>
                          <a:tailEnd/>
                        </a:ln>
                      </p:spPr>
                      <p:txBody>
                        <a:bodyPr wrap="none" anchor="ctr"/>
                        <a:lstStyle/>
                        <a:p>
                          <a:endParaRPr lang="en-US"/>
                        </a:p>
                      </p:txBody>
                    </p:sp>
                    <p:sp>
                      <p:nvSpPr>
                        <p:cNvPr id="7233" name="Line 284"/>
                        <p:cNvSpPr>
                          <a:spLocks noChangeShapeType="1"/>
                        </p:cNvSpPr>
                        <p:nvPr/>
                      </p:nvSpPr>
                      <p:spPr bwMode="auto">
                        <a:xfrm flipV="1">
                          <a:off x="1263" y="3739"/>
                          <a:ext cx="29" cy="80"/>
                        </a:xfrm>
                        <a:prstGeom prst="line">
                          <a:avLst/>
                        </a:prstGeom>
                        <a:noFill/>
                        <a:ln w="12700">
                          <a:solidFill>
                            <a:srgbClr val="DFDFDF"/>
                          </a:solidFill>
                          <a:round/>
                          <a:headEnd/>
                          <a:tailEnd/>
                        </a:ln>
                      </p:spPr>
                      <p:txBody>
                        <a:bodyPr wrap="none" anchor="ctr"/>
                        <a:lstStyle/>
                        <a:p>
                          <a:endParaRPr lang="en-US"/>
                        </a:p>
                      </p:txBody>
                    </p:sp>
                  </p:grpSp>
                  <p:grpSp>
                    <p:nvGrpSpPr>
                      <p:cNvPr id="7509" name="Group 288"/>
                      <p:cNvGrpSpPr>
                        <a:grpSpLocks/>
                      </p:cNvGrpSpPr>
                      <p:nvPr/>
                    </p:nvGrpSpPr>
                    <p:grpSpPr bwMode="auto">
                      <a:xfrm>
                        <a:off x="1205" y="3735"/>
                        <a:ext cx="59" cy="102"/>
                        <a:chOff x="1205" y="3735"/>
                        <a:chExt cx="59" cy="102"/>
                      </a:xfrm>
                    </p:grpSpPr>
                    <p:sp>
                      <p:nvSpPr>
                        <p:cNvPr id="7230" name="Line 286"/>
                        <p:cNvSpPr>
                          <a:spLocks noChangeShapeType="1"/>
                        </p:cNvSpPr>
                        <p:nvPr/>
                      </p:nvSpPr>
                      <p:spPr bwMode="auto">
                        <a:xfrm flipV="1">
                          <a:off x="1205" y="3794"/>
                          <a:ext cx="2" cy="43"/>
                        </a:xfrm>
                        <a:prstGeom prst="line">
                          <a:avLst/>
                        </a:prstGeom>
                        <a:noFill/>
                        <a:ln w="12700">
                          <a:solidFill>
                            <a:srgbClr val="DFDFDF"/>
                          </a:solidFill>
                          <a:round/>
                          <a:headEnd/>
                          <a:tailEnd/>
                        </a:ln>
                      </p:spPr>
                      <p:txBody>
                        <a:bodyPr wrap="none" anchor="ctr"/>
                        <a:lstStyle/>
                        <a:p>
                          <a:endParaRPr lang="en-US"/>
                        </a:p>
                      </p:txBody>
                    </p:sp>
                    <p:sp>
                      <p:nvSpPr>
                        <p:cNvPr id="7231" name="Line 287"/>
                        <p:cNvSpPr>
                          <a:spLocks noChangeShapeType="1"/>
                        </p:cNvSpPr>
                        <p:nvPr/>
                      </p:nvSpPr>
                      <p:spPr bwMode="auto">
                        <a:xfrm flipV="1">
                          <a:off x="1233" y="3735"/>
                          <a:ext cx="31" cy="81"/>
                        </a:xfrm>
                        <a:prstGeom prst="line">
                          <a:avLst/>
                        </a:prstGeom>
                        <a:noFill/>
                        <a:ln w="12700">
                          <a:solidFill>
                            <a:srgbClr val="DFDFDF"/>
                          </a:solidFill>
                          <a:round/>
                          <a:headEnd/>
                          <a:tailEnd/>
                        </a:ln>
                      </p:spPr>
                      <p:txBody>
                        <a:bodyPr wrap="none" anchor="ctr"/>
                        <a:lstStyle/>
                        <a:p>
                          <a:endParaRPr lang="en-US"/>
                        </a:p>
                      </p:txBody>
                    </p:sp>
                  </p:grpSp>
                  <p:grpSp>
                    <p:nvGrpSpPr>
                      <p:cNvPr id="7510" name="Group 291"/>
                      <p:cNvGrpSpPr>
                        <a:grpSpLocks/>
                      </p:cNvGrpSpPr>
                      <p:nvPr/>
                    </p:nvGrpSpPr>
                    <p:grpSpPr bwMode="auto">
                      <a:xfrm>
                        <a:off x="1175" y="3734"/>
                        <a:ext cx="57" cy="99"/>
                        <a:chOff x="1175" y="3734"/>
                        <a:chExt cx="57" cy="99"/>
                      </a:xfrm>
                    </p:grpSpPr>
                    <p:sp>
                      <p:nvSpPr>
                        <p:cNvPr id="7228" name="Line 289"/>
                        <p:cNvSpPr>
                          <a:spLocks noChangeShapeType="1"/>
                        </p:cNvSpPr>
                        <p:nvPr/>
                      </p:nvSpPr>
                      <p:spPr bwMode="auto">
                        <a:xfrm flipV="1">
                          <a:off x="1175" y="3790"/>
                          <a:ext cx="3" cy="43"/>
                        </a:xfrm>
                        <a:prstGeom prst="line">
                          <a:avLst/>
                        </a:prstGeom>
                        <a:noFill/>
                        <a:ln w="12700">
                          <a:solidFill>
                            <a:srgbClr val="DFDFDF"/>
                          </a:solidFill>
                          <a:round/>
                          <a:headEnd/>
                          <a:tailEnd/>
                        </a:ln>
                      </p:spPr>
                      <p:txBody>
                        <a:bodyPr wrap="none" anchor="ctr"/>
                        <a:lstStyle/>
                        <a:p>
                          <a:endParaRPr lang="en-US"/>
                        </a:p>
                      </p:txBody>
                    </p:sp>
                    <p:sp>
                      <p:nvSpPr>
                        <p:cNvPr id="7229" name="Line 290"/>
                        <p:cNvSpPr>
                          <a:spLocks noChangeShapeType="1"/>
                        </p:cNvSpPr>
                        <p:nvPr/>
                      </p:nvSpPr>
                      <p:spPr bwMode="auto">
                        <a:xfrm flipV="1">
                          <a:off x="1204" y="3734"/>
                          <a:ext cx="28" cy="78"/>
                        </a:xfrm>
                        <a:prstGeom prst="line">
                          <a:avLst/>
                        </a:prstGeom>
                        <a:noFill/>
                        <a:ln w="12700">
                          <a:solidFill>
                            <a:srgbClr val="DFDFDF"/>
                          </a:solidFill>
                          <a:round/>
                          <a:headEnd/>
                          <a:tailEnd/>
                        </a:ln>
                      </p:spPr>
                      <p:txBody>
                        <a:bodyPr wrap="none" anchor="ctr"/>
                        <a:lstStyle/>
                        <a:p>
                          <a:endParaRPr lang="en-US"/>
                        </a:p>
                      </p:txBody>
                    </p:sp>
                  </p:grpSp>
                </p:grpSp>
                <p:sp>
                  <p:nvSpPr>
                    <p:cNvPr id="7222" name="Line 293"/>
                    <p:cNvSpPr>
                      <a:spLocks noChangeShapeType="1"/>
                    </p:cNvSpPr>
                    <p:nvPr/>
                  </p:nvSpPr>
                  <p:spPr bwMode="auto">
                    <a:xfrm>
                      <a:off x="720" y="3733"/>
                      <a:ext cx="578" cy="32"/>
                    </a:xfrm>
                    <a:prstGeom prst="line">
                      <a:avLst/>
                    </a:prstGeom>
                    <a:noFill/>
                    <a:ln w="12700">
                      <a:solidFill>
                        <a:srgbClr val="DFDFDF"/>
                      </a:solidFill>
                      <a:round/>
                      <a:headEnd/>
                      <a:tailEnd/>
                    </a:ln>
                  </p:spPr>
                  <p:txBody>
                    <a:bodyPr wrap="none" anchor="ctr"/>
                    <a:lstStyle/>
                    <a:p>
                      <a:endParaRPr lang="en-US"/>
                    </a:p>
                  </p:txBody>
                </p:sp>
                <p:sp>
                  <p:nvSpPr>
                    <p:cNvPr id="7223" name="Line 294"/>
                    <p:cNvSpPr>
                      <a:spLocks noChangeShapeType="1"/>
                    </p:cNvSpPr>
                    <p:nvPr/>
                  </p:nvSpPr>
                  <p:spPr bwMode="auto">
                    <a:xfrm>
                      <a:off x="698" y="3748"/>
                      <a:ext cx="590" cy="34"/>
                    </a:xfrm>
                    <a:prstGeom prst="line">
                      <a:avLst/>
                    </a:prstGeom>
                    <a:noFill/>
                    <a:ln w="12700">
                      <a:solidFill>
                        <a:srgbClr val="DFDFDF"/>
                      </a:solidFill>
                      <a:round/>
                      <a:headEnd/>
                      <a:tailEnd/>
                    </a:ln>
                  </p:spPr>
                  <p:txBody>
                    <a:bodyPr wrap="none" anchor="ctr"/>
                    <a:lstStyle/>
                    <a:p>
                      <a:endParaRPr lang="en-US"/>
                    </a:p>
                  </p:txBody>
                </p:sp>
                <p:sp>
                  <p:nvSpPr>
                    <p:cNvPr id="7224" name="Line 295"/>
                    <p:cNvSpPr>
                      <a:spLocks noChangeShapeType="1"/>
                    </p:cNvSpPr>
                    <p:nvPr/>
                  </p:nvSpPr>
                  <p:spPr bwMode="auto">
                    <a:xfrm>
                      <a:off x="675" y="3764"/>
                      <a:ext cx="596" cy="38"/>
                    </a:xfrm>
                    <a:prstGeom prst="line">
                      <a:avLst/>
                    </a:prstGeom>
                    <a:noFill/>
                    <a:ln w="12700">
                      <a:solidFill>
                        <a:srgbClr val="DFDFDF"/>
                      </a:solidFill>
                      <a:round/>
                      <a:headEnd/>
                      <a:tailEnd/>
                    </a:ln>
                  </p:spPr>
                  <p:txBody>
                    <a:bodyPr wrap="none" anchor="ctr"/>
                    <a:lstStyle/>
                    <a:p>
                      <a:endParaRPr lang="en-US"/>
                    </a:p>
                  </p:txBody>
                </p:sp>
              </p:grpSp>
            </p:grpSp>
            <p:grpSp>
              <p:nvGrpSpPr>
                <p:cNvPr id="7511" name="Group 300"/>
                <p:cNvGrpSpPr>
                  <a:grpSpLocks/>
                </p:cNvGrpSpPr>
                <p:nvPr/>
              </p:nvGrpSpPr>
              <p:grpSpPr bwMode="auto">
                <a:xfrm>
                  <a:off x="1304" y="3751"/>
                  <a:ext cx="63" cy="113"/>
                  <a:chOff x="1304" y="3751"/>
                  <a:chExt cx="63" cy="113"/>
                </a:xfrm>
              </p:grpSpPr>
              <p:sp>
                <p:nvSpPr>
                  <p:cNvPr id="7216" name="Line 298"/>
                  <p:cNvSpPr>
                    <a:spLocks noChangeShapeType="1"/>
                  </p:cNvSpPr>
                  <p:nvPr/>
                </p:nvSpPr>
                <p:spPr bwMode="auto">
                  <a:xfrm flipV="1">
                    <a:off x="1304" y="3803"/>
                    <a:ext cx="21" cy="61"/>
                  </a:xfrm>
                  <a:prstGeom prst="line">
                    <a:avLst/>
                  </a:prstGeom>
                  <a:noFill/>
                  <a:ln w="12700">
                    <a:solidFill>
                      <a:srgbClr val="3F3F3F"/>
                    </a:solidFill>
                    <a:round/>
                    <a:headEnd/>
                    <a:tailEnd/>
                  </a:ln>
                </p:spPr>
                <p:txBody>
                  <a:bodyPr wrap="none" anchor="ctr"/>
                  <a:lstStyle/>
                  <a:p>
                    <a:endParaRPr lang="en-US"/>
                  </a:p>
                </p:txBody>
              </p:sp>
              <p:sp>
                <p:nvSpPr>
                  <p:cNvPr id="7217" name="Line 299"/>
                  <p:cNvSpPr>
                    <a:spLocks noChangeShapeType="1"/>
                  </p:cNvSpPr>
                  <p:nvPr/>
                </p:nvSpPr>
                <p:spPr bwMode="auto">
                  <a:xfrm flipV="1">
                    <a:off x="1351" y="3751"/>
                    <a:ext cx="16" cy="74"/>
                  </a:xfrm>
                  <a:prstGeom prst="line">
                    <a:avLst/>
                  </a:prstGeom>
                  <a:noFill/>
                  <a:ln w="12700">
                    <a:solidFill>
                      <a:srgbClr val="3F3F3F"/>
                    </a:solidFill>
                    <a:round/>
                    <a:headEnd/>
                    <a:tailEnd/>
                  </a:ln>
                </p:spPr>
                <p:txBody>
                  <a:bodyPr wrap="none" anchor="ctr"/>
                  <a:lstStyle/>
                  <a:p>
                    <a:endParaRPr lang="en-US"/>
                  </a:p>
                </p:txBody>
              </p:sp>
            </p:grpSp>
          </p:grpSp>
        </p:grpSp>
      </p:grpSp>
      <p:graphicFrame>
        <p:nvGraphicFramePr>
          <p:cNvPr id="7171" name="Object 304">
            <a:hlinkClick r:id="" action="ppaction://ole?verb=0"/>
          </p:cNvPr>
          <p:cNvGraphicFramePr>
            <a:graphicFrameLocks/>
          </p:cNvGraphicFramePr>
          <p:nvPr/>
        </p:nvGraphicFramePr>
        <p:xfrm>
          <a:off x="6934200" y="4779963"/>
          <a:ext cx="1524000" cy="1365250"/>
        </p:xfrm>
        <a:graphic>
          <a:graphicData uri="http://schemas.openxmlformats.org/presentationml/2006/ole">
            <mc:AlternateContent xmlns:mc="http://schemas.openxmlformats.org/markup-compatibility/2006">
              <mc:Choice xmlns:v="urn:schemas-microsoft-com:vml" Requires="v">
                <p:oleObj spid="_x0000_s4101" name="Clip" r:id="rId6" imgW="1522080" imgH="1363320" progId="">
                  <p:embed/>
                </p:oleObj>
              </mc:Choice>
              <mc:Fallback>
                <p:oleObj name="Clip" r:id="rId6" imgW="1522080" imgH="1363320" progId="">
                  <p:embed/>
                  <p:pic>
                    <p:nvPicPr>
                      <p:cNvPr id="0" name="Object 30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200" y="4779963"/>
                        <a:ext cx="15240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81" name="Line 305"/>
          <p:cNvSpPr>
            <a:spLocks noChangeShapeType="1"/>
          </p:cNvSpPr>
          <p:nvPr/>
        </p:nvSpPr>
        <p:spPr bwMode="auto">
          <a:xfrm flipV="1">
            <a:off x="1392238" y="2420938"/>
            <a:ext cx="339725" cy="2473325"/>
          </a:xfrm>
          <a:prstGeom prst="line">
            <a:avLst/>
          </a:prstGeom>
          <a:noFill/>
          <a:ln w="12700">
            <a:solidFill>
              <a:schemeClr val="accent2"/>
            </a:solidFill>
            <a:prstDash val="dash"/>
            <a:round/>
            <a:headEnd/>
            <a:tailEnd/>
          </a:ln>
        </p:spPr>
        <p:txBody>
          <a:bodyPr wrap="none" anchor="ctr"/>
          <a:lstStyle/>
          <a:p>
            <a:endParaRPr lang="en-US"/>
          </a:p>
        </p:txBody>
      </p:sp>
      <p:sp>
        <p:nvSpPr>
          <p:cNvPr id="7182" name="Line 306"/>
          <p:cNvSpPr>
            <a:spLocks noChangeShapeType="1"/>
          </p:cNvSpPr>
          <p:nvPr/>
        </p:nvSpPr>
        <p:spPr bwMode="auto">
          <a:xfrm flipH="1">
            <a:off x="2193925" y="3679825"/>
            <a:ext cx="568325" cy="1177925"/>
          </a:xfrm>
          <a:prstGeom prst="line">
            <a:avLst/>
          </a:prstGeom>
          <a:noFill/>
          <a:ln w="12700">
            <a:solidFill>
              <a:schemeClr val="accent2"/>
            </a:solidFill>
            <a:prstDash val="dash"/>
            <a:round/>
            <a:headEnd/>
            <a:tailEnd/>
          </a:ln>
        </p:spPr>
        <p:txBody>
          <a:bodyPr wrap="none" anchor="ctr"/>
          <a:lstStyle/>
          <a:p>
            <a:endParaRPr lang="en-US"/>
          </a:p>
        </p:txBody>
      </p:sp>
      <p:sp>
        <p:nvSpPr>
          <p:cNvPr id="7183" name="Line 307"/>
          <p:cNvSpPr>
            <a:spLocks noChangeShapeType="1"/>
          </p:cNvSpPr>
          <p:nvPr/>
        </p:nvSpPr>
        <p:spPr bwMode="auto">
          <a:xfrm>
            <a:off x="2765425" y="3679825"/>
            <a:ext cx="339725" cy="1482725"/>
          </a:xfrm>
          <a:prstGeom prst="line">
            <a:avLst/>
          </a:prstGeom>
          <a:noFill/>
          <a:ln w="12700">
            <a:solidFill>
              <a:schemeClr val="accent2"/>
            </a:solidFill>
            <a:prstDash val="dash"/>
            <a:round/>
            <a:headEnd/>
            <a:tailEnd/>
          </a:ln>
        </p:spPr>
        <p:txBody>
          <a:bodyPr wrap="none" anchor="ctr"/>
          <a:lstStyle/>
          <a:p>
            <a:endParaRPr lang="en-US"/>
          </a:p>
        </p:txBody>
      </p:sp>
      <p:sp>
        <p:nvSpPr>
          <p:cNvPr id="7184" name="Line 308"/>
          <p:cNvSpPr>
            <a:spLocks noChangeShapeType="1"/>
          </p:cNvSpPr>
          <p:nvPr/>
        </p:nvSpPr>
        <p:spPr bwMode="auto">
          <a:xfrm flipV="1">
            <a:off x="3906838" y="3792538"/>
            <a:ext cx="568325" cy="1406525"/>
          </a:xfrm>
          <a:prstGeom prst="line">
            <a:avLst/>
          </a:prstGeom>
          <a:noFill/>
          <a:ln w="12700">
            <a:solidFill>
              <a:schemeClr val="accent2"/>
            </a:solidFill>
            <a:prstDash val="dash"/>
            <a:round/>
            <a:headEnd/>
            <a:tailEnd/>
          </a:ln>
        </p:spPr>
        <p:txBody>
          <a:bodyPr wrap="none" anchor="ctr"/>
          <a:lstStyle/>
          <a:p>
            <a:endParaRPr lang="en-US"/>
          </a:p>
        </p:txBody>
      </p:sp>
      <p:sp>
        <p:nvSpPr>
          <p:cNvPr id="7185" name="Line 309"/>
          <p:cNvSpPr>
            <a:spLocks noChangeShapeType="1"/>
          </p:cNvSpPr>
          <p:nvPr/>
        </p:nvSpPr>
        <p:spPr bwMode="auto">
          <a:xfrm>
            <a:off x="4518025" y="3832225"/>
            <a:ext cx="720725" cy="1254125"/>
          </a:xfrm>
          <a:prstGeom prst="line">
            <a:avLst/>
          </a:prstGeom>
          <a:noFill/>
          <a:ln w="12700">
            <a:solidFill>
              <a:schemeClr val="accent2"/>
            </a:solidFill>
            <a:prstDash val="dash"/>
            <a:round/>
            <a:headEnd/>
            <a:tailEnd/>
          </a:ln>
        </p:spPr>
        <p:txBody>
          <a:bodyPr wrap="none" anchor="ctr"/>
          <a:lstStyle/>
          <a:p>
            <a:endParaRPr lang="en-US"/>
          </a:p>
        </p:txBody>
      </p:sp>
      <p:sp>
        <p:nvSpPr>
          <p:cNvPr id="7186" name="Line 310"/>
          <p:cNvSpPr>
            <a:spLocks noChangeShapeType="1"/>
          </p:cNvSpPr>
          <p:nvPr/>
        </p:nvSpPr>
        <p:spPr bwMode="auto">
          <a:xfrm flipV="1">
            <a:off x="6116638" y="3716338"/>
            <a:ext cx="415925" cy="1406525"/>
          </a:xfrm>
          <a:prstGeom prst="line">
            <a:avLst/>
          </a:prstGeom>
          <a:noFill/>
          <a:ln w="12700">
            <a:solidFill>
              <a:schemeClr val="accent2"/>
            </a:solidFill>
            <a:prstDash val="dash"/>
            <a:round/>
            <a:headEnd/>
            <a:tailEnd/>
          </a:ln>
        </p:spPr>
        <p:txBody>
          <a:bodyPr wrap="none" anchor="ctr"/>
          <a:lstStyle/>
          <a:p>
            <a:endParaRPr lang="en-US"/>
          </a:p>
        </p:txBody>
      </p:sp>
      <p:sp>
        <p:nvSpPr>
          <p:cNvPr id="7187" name="Line 311"/>
          <p:cNvSpPr>
            <a:spLocks noChangeShapeType="1"/>
          </p:cNvSpPr>
          <p:nvPr/>
        </p:nvSpPr>
        <p:spPr bwMode="auto">
          <a:xfrm>
            <a:off x="6499225" y="3832225"/>
            <a:ext cx="644525" cy="1177925"/>
          </a:xfrm>
          <a:prstGeom prst="line">
            <a:avLst/>
          </a:prstGeom>
          <a:noFill/>
          <a:ln w="12700">
            <a:solidFill>
              <a:schemeClr val="accent2"/>
            </a:solidFill>
            <a:prstDash val="dash"/>
            <a:round/>
            <a:headEnd/>
            <a:tailEnd/>
          </a:ln>
        </p:spPr>
        <p:txBody>
          <a:bodyPr wrap="none" anchor="ctr"/>
          <a:lstStyle/>
          <a:p>
            <a:endParaRPr lang="en-US"/>
          </a:p>
        </p:txBody>
      </p:sp>
      <p:sp>
        <p:nvSpPr>
          <p:cNvPr id="7188" name="Line 312"/>
          <p:cNvSpPr>
            <a:spLocks noChangeShapeType="1"/>
          </p:cNvSpPr>
          <p:nvPr/>
        </p:nvSpPr>
        <p:spPr bwMode="auto">
          <a:xfrm>
            <a:off x="7566025" y="2460625"/>
            <a:ext cx="568325" cy="2397125"/>
          </a:xfrm>
          <a:prstGeom prst="line">
            <a:avLst/>
          </a:prstGeom>
          <a:noFill/>
          <a:ln w="12700">
            <a:solidFill>
              <a:schemeClr val="accent2"/>
            </a:solidFill>
            <a:prstDash val="dash"/>
            <a:round/>
            <a:headEnd/>
            <a:tailEnd/>
          </a:ln>
        </p:spPr>
        <p:txBody>
          <a:bodyPr wrap="none" anchor="ctr"/>
          <a:lstStyle/>
          <a:p>
            <a:endParaRPr lang="en-US"/>
          </a:p>
        </p:txBody>
      </p:sp>
      <p:sp>
        <p:nvSpPr>
          <p:cNvPr id="71993" name="Rectangle 313"/>
          <p:cNvSpPr>
            <a:spLocks noChangeArrowheads="1"/>
          </p:cNvSpPr>
          <p:nvPr/>
        </p:nvSpPr>
        <p:spPr bwMode="auto">
          <a:xfrm>
            <a:off x="2576513" y="3857625"/>
            <a:ext cx="4305300" cy="576263"/>
          </a:xfrm>
          <a:prstGeom prst="rect">
            <a:avLst/>
          </a:prstGeom>
          <a:noFill/>
          <a:ln w="12700">
            <a:noFill/>
            <a:miter lim="800000"/>
            <a:headEnd/>
            <a:tailEnd/>
          </a:ln>
          <a:effectLst/>
        </p:spPr>
        <p:txBody>
          <a:bodyPr wrap="none" lIns="90488" tIns="44450" rIns="90488" bIns="44450">
            <a:spAutoFit/>
          </a:bodyPr>
          <a:lstStyle/>
          <a:p>
            <a:pPr>
              <a:defRPr/>
            </a:pPr>
            <a:r>
              <a:rPr lang="en-US" sz="3200" b="1">
                <a:solidFill>
                  <a:schemeClr val="hlink"/>
                </a:solidFill>
                <a:effectLst>
                  <a:outerShdw blurRad="38100" dist="38100" dir="2700000" algn="tl">
                    <a:srgbClr val="000000"/>
                  </a:outerShdw>
                </a:effectLst>
              </a:rPr>
              <a:t>JAVA INTERPRETER</a:t>
            </a:r>
          </a:p>
        </p:txBody>
      </p:sp>
      <p:sp>
        <p:nvSpPr>
          <p:cNvPr id="7190" name="Rectangle 314"/>
          <p:cNvSpPr>
            <a:spLocks noChangeArrowheads="1"/>
          </p:cNvSpPr>
          <p:nvPr/>
        </p:nvSpPr>
        <p:spPr bwMode="auto">
          <a:xfrm>
            <a:off x="747713" y="6310313"/>
            <a:ext cx="1730375" cy="454025"/>
          </a:xfrm>
          <a:prstGeom prst="rect">
            <a:avLst/>
          </a:prstGeom>
          <a:solidFill>
            <a:schemeClr val="folHlink"/>
          </a:solidFill>
          <a:ln w="12700">
            <a:noFill/>
            <a:miter lim="800000"/>
            <a:headEnd/>
            <a:tailEnd/>
          </a:ln>
        </p:spPr>
        <p:txBody>
          <a:bodyPr wrap="none" lIns="90488" tIns="44450" rIns="90488" bIns="44450">
            <a:spAutoFit/>
          </a:bodyPr>
          <a:lstStyle/>
          <a:p>
            <a:r>
              <a:rPr lang="en-US"/>
              <a:t>Windows 95</a:t>
            </a:r>
          </a:p>
        </p:txBody>
      </p:sp>
      <p:sp>
        <p:nvSpPr>
          <p:cNvPr id="7191" name="Rectangle 315"/>
          <p:cNvSpPr>
            <a:spLocks noChangeArrowheads="1"/>
          </p:cNvSpPr>
          <p:nvPr/>
        </p:nvSpPr>
        <p:spPr bwMode="auto">
          <a:xfrm>
            <a:off x="3033713" y="6310313"/>
            <a:ext cx="1466850" cy="454025"/>
          </a:xfrm>
          <a:prstGeom prst="rect">
            <a:avLst/>
          </a:prstGeom>
          <a:solidFill>
            <a:schemeClr val="folHlink"/>
          </a:solidFill>
          <a:ln w="12700">
            <a:noFill/>
            <a:miter lim="800000"/>
            <a:headEnd/>
            <a:tailEnd/>
          </a:ln>
        </p:spPr>
        <p:txBody>
          <a:bodyPr wrap="none" lIns="90488" tIns="44450" rIns="90488" bIns="44450">
            <a:spAutoFit/>
          </a:bodyPr>
          <a:lstStyle/>
          <a:p>
            <a:r>
              <a:rPr lang="en-US"/>
              <a:t>Macintosh</a:t>
            </a:r>
          </a:p>
        </p:txBody>
      </p:sp>
      <p:sp>
        <p:nvSpPr>
          <p:cNvPr id="7192" name="Rectangle 316"/>
          <p:cNvSpPr>
            <a:spLocks noChangeArrowheads="1"/>
          </p:cNvSpPr>
          <p:nvPr/>
        </p:nvSpPr>
        <p:spPr bwMode="auto">
          <a:xfrm>
            <a:off x="5167313" y="6310313"/>
            <a:ext cx="1027112" cy="454025"/>
          </a:xfrm>
          <a:prstGeom prst="rect">
            <a:avLst/>
          </a:prstGeom>
          <a:solidFill>
            <a:schemeClr val="folHlink"/>
          </a:solidFill>
          <a:ln w="12700">
            <a:noFill/>
            <a:miter lim="800000"/>
            <a:headEnd/>
            <a:tailEnd/>
          </a:ln>
        </p:spPr>
        <p:txBody>
          <a:bodyPr wrap="none" lIns="90488" tIns="44450" rIns="90488" bIns="44450">
            <a:spAutoFit/>
          </a:bodyPr>
          <a:lstStyle/>
          <a:p>
            <a:r>
              <a:rPr lang="en-US"/>
              <a:t>Solaris</a:t>
            </a:r>
          </a:p>
        </p:txBody>
      </p:sp>
      <p:sp>
        <p:nvSpPr>
          <p:cNvPr id="7193" name="Rectangle 317"/>
          <p:cNvSpPr>
            <a:spLocks noChangeArrowheads="1"/>
          </p:cNvSpPr>
          <p:nvPr/>
        </p:nvSpPr>
        <p:spPr bwMode="auto">
          <a:xfrm>
            <a:off x="6843713" y="6310313"/>
            <a:ext cx="1831975" cy="454025"/>
          </a:xfrm>
          <a:prstGeom prst="rect">
            <a:avLst/>
          </a:prstGeom>
          <a:solidFill>
            <a:schemeClr val="folHlink"/>
          </a:solidFill>
          <a:ln w="12700">
            <a:noFill/>
            <a:miter lim="800000"/>
            <a:headEnd/>
            <a:tailEnd/>
          </a:ln>
        </p:spPr>
        <p:txBody>
          <a:bodyPr wrap="none" lIns="90488" tIns="44450" rIns="90488" bIns="44450">
            <a:spAutoFit/>
          </a:bodyPr>
          <a:lstStyle/>
          <a:p>
            <a:r>
              <a:rPr lang="en-US"/>
              <a:t>Windows NT</a:t>
            </a:r>
          </a:p>
        </p:txBody>
      </p:sp>
      <p:sp>
        <p:nvSpPr>
          <p:cNvPr id="7194" name="Rectangle 318"/>
          <p:cNvSpPr>
            <a:spLocks noChangeArrowheads="1"/>
          </p:cNvSpPr>
          <p:nvPr/>
        </p:nvSpPr>
        <p:spPr bwMode="auto">
          <a:xfrm>
            <a:off x="4100513" y="2111375"/>
            <a:ext cx="1311275" cy="363538"/>
          </a:xfrm>
          <a:prstGeom prst="rect">
            <a:avLst/>
          </a:prstGeom>
          <a:noFill/>
          <a:ln w="12700">
            <a:noFill/>
            <a:miter lim="800000"/>
            <a:headEnd/>
            <a:tailEnd/>
          </a:ln>
        </p:spPr>
        <p:txBody>
          <a:bodyPr wrap="none" lIns="90488" tIns="44450" rIns="90488" bIns="44450">
            <a:spAutoFit/>
          </a:bodyPr>
          <a:lstStyle/>
          <a:p>
            <a:r>
              <a:rPr lang="en-US" sz="1800" b="1">
                <a:solidFill>
                  <a:schemeClr val="bg1"/>
                </a:solidFill>
              </a:rPr>
              <a:t>(translator)</a:t>
            </a:r>
          </a:p>
        </p:txBody>
      </p:sp>
      <p:sp>
        <p:nvSpPr>
          <p:cNvPr id="7195" name="Rectangle 319"/>
          <p:cNvSpPr>
            <a:spLocks noChangeArrowheads="1"/>
          </p:cNvSpPr>
          <p:nvPr/>
        </p:nvSpPr>
        <p:spPr bwMode="auto">
          <a:xfrm>
            <a:off x="3643313" y="3406775"/>
            <a:ext cx="2486025" cy="363538"/>
          </a:xfrm>
          <a:prstGeom prst="rect">
            <a:avLst/>
          </a:prstGeom>
          <a:noFill/>
          <a:ln w="12700">
            <a:noFill/>
            <a:miter lim="800000"/>
            <a:headEnd/>
            <a:tailEnd/>
          </a:ln>
        </p:spPr>
        <p:txBody>
          <a:bodyPr wrap="none" lIns="90488" tIns="44450" rIns="90488" bIns="44450">
            <a:spAutoFit/>
          </a:bodyPr>
          <a:lstStyle/>
          <a:p>
            <a:r>
              <a:rPr lang="en-US" sz="1800" b="1">
                <a:solidFill>
                  <a:srgbClr val="FAFD00"/>
                </a:solidFill>
              </a:rPr>
              <a:t>(same for all platforms)</a:t>
            </a:r>
          </a:p>
        </p:txBody>
      </p:sp>
      <p:sp>
        <p:nvSpPr>
          <p:cNvPr id="7196" name="Rectangle 320"/>
          <p:cNvSpPr>
            <a:spLocks noChangeArrowheads="1"/>
          </p:cNvSpPr>
          <p:nvPr/>
        </p:nvSpPr>
        <p:spPr bwMode="auto">
          <a:xfrm>
            <a:off x="2195513" y="4283075"/>
            <a:ext cx="4803775" cy="515938"/>
          </a:xfrm>
          <a:prstGeom prst="rect">
            <a:avLst/>
          </a:prstGeom>
          <a:noFill/>
          <a:ln w="12700">
            <a:noFill/>
            <a:miter lim="800000"/>
            <a:headEnd/>
            <a:tailEnd/>
          </a:ln>
        </p:spPr>
        <p:txBody>
          <a:bodyPr wrap="none" lIns="90488" tIns="44450" rIns="90488" bIns="44450">
            <a:spAutoFit/>
          </a:bodyPr>
          <a:lstStyle/>
          <a:p>
            <a:r>
              <a:rPr lang="en-US" sz="2800" b="1">
                <a:solidFill>
                  <a:srgbClr val="FAFD00"/>
                </a:solidFill>
              </a:rPr>
              <a:t>(one for each different system)</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A1E60AA-67EF-4CA9-A579-E6D2070B22DA}" type="slidenum">
              <a:rPr lang="en-US"/>
              <a:pPr/>
              <a:t>90</a:t>
            </a:fld>
            <a:endParaRPr lang="en-US"/>
          </a:p>
        </p:txBody>
      </p:sp>
      <p:sp>
        <p:nvSpPr>
          <p:cNvPr id="283650" name="Rectangle 2"/>
          <p:cNvSpPr>
            <a:spLocks noGrp="1" noChangeArrowheads="1"/>
          </p:cNvSpPr>
          <p:nvPr>
            <p:ph type="title"/>
          </p:nvPr>
        </p:nvSpPr>
        <p:spPr>
          <a:xfrm>
            <a:off x="685800" y="304800"/>
            <a:ext cx="7772400" cy="762000"/>
          </a:xfrm>
          <a:noFill/>
          <a:ln/>
        </p:spPr>
        <p:txBody>
          <a:bodyPr>
            <a:normAutofit fontScale="90000"/>
          </a:bodyPr>
          <a:lstStyle/>
          <a:p>
            <a:r>
              <a:rPr lang="en-US" dirty="0" smtClean="0"/>
              <a:t>Unchecked </a:t>
            </a:r>
            <a:r>
              <a:rPr lang="en-US" dirty="0"/>
              <a:t>Exceptions</a:t>
            </a:r>
            <a:endParaRPr lang="en-US" b="1" dirty="0"/>
          </a:p>
        </p:txBody>
      </p:sp>
      <p:sp>
        <p:nvSpPr>
          <p:cNvPr id="283651" name="Rectangle 3"/>
          <p:cNvSpPr>
            <a:spLocks noChangeArrowheads="1"/>
          </p:cNvSpPr>
          <p:nvPr/>
        </p:nvSpPr>
        <p:spPr bwMode="auto">
          <a:xfrm>
            <a:off x="2000250" y="25717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83652" name="Text Box 4"/>
          <p:cNvSpPr txBox="1">
            <a:spLocks noChangeArrowheads="1"/>
          </p:cNvSpPr>
          <p:nvPr/>
        </p:nvSpPr>
        <p:spPr bwMode="auto">
          <a:xfrm>
            <a:off x="381000" y="1143001"/>
            <a:ext cx="8534400" cy="6340197"/>
          </a:xfrm>
          <a:prstGeom prst="rect">
            <a:avLst/>
          </a:prstGeom>
          <a:noFill/>
          <a:ln w="12700">
            <a:noFill/>
            <a:miter lim="800000"/>
            <a:headEnd type="none" w="sm" len="sm"/>
            <a:tailEnd type="none" w="sm" len="sm"/>
          </a:ln>
          <a:effectLst/>
        </p:spPr>
        <p:txBody>
          <a:bodyPr wrap="square">
            <a:spAutoFit/>
          </a:bodyPr>
          <a:lstStyle/>
          <a:p>
            <a:pPr marL="457200" indent="-457200">
              <a:spcBef>
                <a:spcPct val="50000"/>
              </a:spcBef>
              <a:buFont typeface="+mj-lt"/>
              <a:buAutoNum type="arabicPeriod"/>
            </a:pPr>
            <a:r>
              <a:rPr lang="en-US" sz="2000" dirty="0" smtClean="0">
                <a:cs typeface="Times New Roman" pitchFamily="18" charset="0"/>
              </a:rPr>
              <a:t>Object of </a:t>
            </a:r>
            <a:r>
              <a:rPr lang="en-US" sz="2000" dirty="0" err="1" smtClean="0">
                <a:cs typeface="Times New Roman" pitchFamily="18" charset="0"/>
              </a:rPr>
              <a:t>RuntimeException</a:t>
            </a:r>
            <a:r>
              <a:rPr lang="en-US" sz="2000" dirty="0" smtClean="0">
                <a:cs typeface="Times New Roman" pitchFamily="18" charset="0"/>
              </a:rPr>
              <a:t> , </a:t>
            </a:r>
            <a:r>
              <a:rPr lang="en-US" sz="2000" dirty="0">
                <a:cs typeface="Times New Roman" pitchFamily="18" charset="0"/>
              </a:rPr>
              <a:t>Error and their subclasses are known as </a:t>
            </a:r>
            <a:r>
              <a:rPr lang="en-US" sz="2000" i="1" dirty="0">
                <a:cs typeface="Times New Roman" pitchFamily="18" charset="0"/>
              </a:rPr>
              <a:t>unchecked</a:t>
            </a:r>
            <a:r>
              <a:rPr lang="en-US" sz="2000" dirty="0">
                <a:cs typeface="Times New Roman" pitchFamily="18" charset="0"/>
              </a:rPr>
              <a:t> </a:t>
            </a:r>
            <a:r>
              <a:rPr lang="en-US" sz="2000" i="1" dirty="0">
                <a:cs typeface="Times New Roman" pitchFamily="18" charset="0"/>
              </a:rPr>
              <a:t>exceptions</a:t>
            </a:r>
            <a:r>
              <a:rPr lang="en-US" sz="2000" dirty="0" smtClean="0">
                <a:cs typeface="Times New Roman" pitchFamily="18" charset="0"/>
              </a:rPr>
              <a:t>.</a:t>
            </a:r>
          </a:p>
          <a:p>
            <a:pPr marL="457200" indent="-457200">
              <a:spcBef>
                <a:spcPct val="50000"/>
              </a:spcBef>
              <a:buFont typeface="+mj-lt"/>
              <a:buAutoNum type="arabicPeriod"/>
            </a:pPr>
            <a:r>
              <a:rPr lang="en-US" sz="2000" dirty="0" smtClean="0">
                <a:cs typeface="Times New Roman" pitchFamily="18" charset="0"/>
              </a:rPr>
              <a:t> The method that can have these exceptions is not obliged to handle them.</a:t>
            </a:r>
          </a:p>
          <a:p>
            <a:pPr marL="457200" indent="-457200">
              <a:spcBef>
                <a:spcPct val="50000"/>
              </a:spcBef>
              <a:buFont typeface="+mj-lt"/>
              <a:buAutoNum type="arabicPeriod"/>
            </a:pPr>
            <a:r>
              <a:rPr lang="en-US" sz="2000" i="1" dirty="0" smtClean="0">
                <a:cs typeface="Times New Roman" pitchFamily="18" charset="0"/>
              </a:rPr>
              <a:t>  </a:t>
            </a:r>
            <a:r>
              <a:rPr lang="en-US" sz="2000" dirty="0" smtClean="0">
                <a:cs typeface="Times New Roman" pitchFamily="18" charset="0"/>
              </a:rPr>
              <a:t>These are either programming errors or  irrecoverable.</a:t>
            </a:r>
          </a:p>
          <a:p>
            <a:pPr marL="457200" indent="-457200">
              <a:spcBef>
                <a:spcPct val="50000"/>
              </a:spcBef>
              <a:buFont typeface="+mj-lt"/>
              <a:buAutoNum type="arabicPeriod"/>
            </a:pPr>
            <a:r>
              <a:rPr lang="en-US" sz="2000" dirty="0" smtClean="0">
                <a:cs typeface="Times New Roman" pitchFamily="18" charset="0"/>
              </a:rPr>
              <a:t>A </a:t>
            </a:r>
            <a:r>
              <a:rPr lang="en-US" sz="2000" u="sng" dirty="0" err="1" smtClean="0">
                <a:cs typeface="Times New Roman" pitchFamily="18" charset="0"/>
              </a:rPr>
              <a:t>NullPointerException</a:t>
            </a:r>
            <a:r>
              <a:rPr lang="en-US" sz="2000" dirty="0" smtClean="0">
                <a:cs typeface="Times New Roman" pitchFamily="18" charset="0"/>
              </a:rPr>
              <a:t> is thrown if you access an object through a reference variable before an object is assigned to it.</a:t>
            </a:r>
          </a:p>
          <a:p>
            <a:pPr marL="457200" indent="-457200">
              <a:spcBef>
                <a:spcPct val="50000"/>
              </a:spcBef>
              <a:buFont typeface="+mj-lt"/>
              <a:buAutoNum type="arabicPeriod"/>
            </a:pPr>
            <a:r>
              <a:rPr lang="en-US" sz="2000" dirty="0" smtClean="0">
                <a:cs typeface="Times New Roman" pitchFamily="18" charset="0"/>
              </a:rPr>
              <a:t>An </a:t>
            </a:r>
            <a:r>
              <a:rPr lang="en-US" sz="2000" u="sng" dirty="0" err="1" smtClean="0">
                <a:cs typeface="Times New Roman" pitchFamily="18" charset="0"/>
              </a:rPr>
              <a:t>IndexOutOfBoundsException</a:t>
            </a:r>
            <a:r>
              <a:rPr lang="en-US" sz="2000" dirty="0" smtClean="0">
                <a:cs typeface="Times New Roman" pitchFamily="18" charset="0"/>
              </a:rPr>
              <a:t> is thrown if you access an element in an array outside the bounds of the array.</a:t>
            </a:r>
          </a:p>
          <a:p>
            <a:pPr marL="457200" indent="-457200">
              <a:spcBef>
                <a:spcPct val="50000"/>
              </a:spcBef>
              <a:buFont typeface="+mj-lt"/>
              <a:buAutoNum type="arabicPeriod"/>
            </a:pPr>
            <a:r>
              <a:rPr lang="en-US" sz="2000" dirty="0" smtClean="0">
                <a:cs typeface="Times New Roman" pitchFamily="18" charset="0"/>
              </a:rPr>
              <a:t> These are the logic errors that should be corrected in the program. Unchecked exceptions can occur anywhere in the program. To avoid cumbersome overuse of try-catch blocks, Java does not mandate you to write code to catch unchecked exceptions.</a:t>
            </a:r>
          </a:p>
          <a:p>
            <a:pPr>
              <a:spcBef>
                <a:spcPct val="50000"/>
              </a:spcBef>
              <a:buFont typeface="Arial" pitchFamily="34" charset="0"/>
              <a:buChar char="•"/>
            </a:pPr>
            <a:endParaRPr lang="en-US" sz="3200" dirty="0" smtClean="0">
              <a:cs typeface="Times New Roman" pitchFamily="18" charset="0"/>
            </a:endParaRPr>
          </a:p>
          <a:p>
            <a:pPr>
              <a:spcBef>
                <a:spcPct val="50000"/>
              </a:spcBef>
            </a:pPr>
            <a:r>
              <a:rPr lang="en-US" sz="3200" dirty="0" smtClean="0">
                <a:cs typeface="Times New Roman" pitchFamily="18" charset="0"/>
              </a:rPr>
              <a:t> </a:t>
            </a:r>
            <a:endParaRPr lang="en-US" sz="3200" dirty="0">
              <a:latin typeface="Courier" pitchFamily="49" charset="0"/>
              <a:cs typeface="Times New Roman" pitchFamily="18"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dirty="0" smtClean="0"/>
              <a:t>Checked Exceptions</a:t>
            </a:r>
            <a:endParaRPr lang="en-US" dirty="0"/>
          </a:p>
        </p:txBody>
      </p:sp>
      <p:sp>
        <p:nvSpPr>
          <p:cNvPr id="3" name="Content Placeholder 2"/>
          <p:cNvSpPr>
            <a:spLocks noGrp="1"/>
          </p:cNvSpPr>
          <p:nvPr>
            <p:ph idx="1"/>
          </p:nvPr>
        </p:nvSpPr>
        <p:spPr>
          <a:xfrm>
            <a:off x="152400" y="1143000"/>
            <a:ext cx="8763000" cy="5334000"/>
          </a:xfrm>
        </p:spPr>
        <p:txBody>
          <a:bodyPr>
            <a:normAutofit fontScale="92500" lnSpcReduction="10000"/>
          </a:bodyPr>
          <a:lstStyle/>
          <a:p>
            <a:r>
              <a:rPr lang="en-US" sz="2800" dirty="0" smtClean="0">
                <a:cs typeface="Times New Roman" pitchFamily="18" charset="0"/>
              </a:rPr>
              <a:t>All other exceptions are known as </a:t>
            </a:r>
            <a:r>
              <a:rPr lang="en-US" sz="2800" i="1" dirty="0" smtClean="0">
                <a:cs typeface="Times New Roman" pitchFamily="18" charset="0"/>
              </a:rPr>
              <a:t>checked exceptions</a:t>
            </a:r>
            <a:r>
              <a:rPr lang="en-US" sz="2800" dirty="0" smtClean="0">
                <a:cs typeface="Times New Roman" pitchFamily="18" charset="0"/>
              </a:rPr>
              <a:t>, meaning that the compiler forces the programmer to check and deal with the exceptions.</a:t>
            </a:r>
          </a:p>
          <a:p>
            <a:r>
              <a:rPr lang="en-US" sz="2800" dirty="0" smtClean="0">
                <a:cs typeface="Times New Roman" pitchFamily="18" charset="0"/>
              </a:rPr>
              <a:t>If these can occurs in a method . The method must have one of the following actions to deal with them:</a:t>
            </a:r>
          </a:p>
          <a:p>
            <a:pPr marL="514350" indent="-514350">
              <a:buFont typeface="+mj-lt"/>
              <a:buAutoNum type="arabicPeriod"/>
            </a:pPr>
            <a:r>
              <a:rPr lang="en-US" sz="2800" dirty="0" smtClean="0">
                <a:cs typeface="Times New Roman" pitchFamily="18" charset="0"/>
              </a:rPr>
              <a:t>Try construct</a:t>
            </a:r>
          </a:p>
          <a:p>
            <a:pPr marL="514350" indent="-514350">
              <a:buFont typeface="+mj-lt"/>
              <a:buAutoNum type="arabicPeriod"/>
            </a:pPr>
            <a:r>
              <a:rPr lang="en-US" sz="2800" dirty="0" smtClean="0">
                <a:cs typeface="Times New Roman" pitchFamily="18" charset="0"/>
              </a:rPr>
              <a:t>Throws clause</a:t>
            </a:r>
          </a:p>
          <a:p>
            <a:r>
              <a:rPr lang="en-US" sz="2800" dirty="0" smtClean="0">
                <a:cs typeface="Times New Roman" pitchFamily="18" charset="0"/>
              </a:rPr>
              <a:t>By declaring a exception in its throws clause a method indicate that the specifies  or its sub class can occur in the method and it is handled by its caller.</a:t>
            </a:r>
          </a:p>
          <a:p>
            <a:r>
              <a:rPr lang="en-US" sz="2800" dirty="0" smtClean="0">
                <a:cs typeface="Times New Roman" pitchFamily="18" charset="0"/>
              </a:rPr>
              <a:t>Syntax:</a:t>
            </a:r>
          </a:p>
          <a:p>
            <a:pPr>
              <a:buNone/>
            </a:pPr>
            <a:r>
              <a:rPr lang="en-US" sz="2400" dirty="0" smtClean="0">
                <a:cs typeface="Times New Roman" pitchFamily="18" charset="0"/>
              </a:rPr>
              <a:t>     --&lt;</a:t>
            </a:r>
            <a:r>
              <a:rPr lang="en-US" sz="2400" dirty="0" err="1" smtClean="0">
                <a:cs typeface="Times New Roman" pitchFamily="18" charset="0"/>
              </a:rPr>
              <a:t>methodName</a:t>
            </a:r>
            <a:r>
              <a:rPr lang="en-US" sz="2400" dirty="0" smtClean="0">
                <a:cs typeface="Times New Roman" pitchFamily="18" charset="0"/>
              </a:rPr>
              <a:t>&gt;(---) </a:t>
            </a:r>
            <a:r>
              <a:rPr lang="en-US" sz="2400" b="1" dirty="0" smtClean="0">
                <a:cs typeface="Times New Roman" pitchFamily="18" charset="0"/>
              </a:rPr>
              <a:t>throws</a:t>
            </a:r>
            <a:r>
              <a:rPr lang="en-US" sz="2400" dirty="0" smtClean="0">
                <a:cs typeface="Times New Roman" pitchFamily="18" charset="0"/>
              </a:rPr>
              <a:t>&lt; ExceptionType1</a:t>
            </a:r>
            <a:r>
              <a:rPr lang="en-US" dirty="0" smtClean="0"/>
              <a:t>&gt;</a:t>
            </a:r>
            <a:r>
              <a:rPr lang="en-US" sz="2800" dirty="0" smtClean="0"/>
              <a:t> </a:t>
            </a:r>
            <a:r>
              <a:rPr lang="en-US" sz="2400" dirty="0" smtClean="0">
                <a:cs typeface="Times New Roman" pitchFamily="18" charset="0"/>
              </a:rPr>
              <a:t>&lt; ExceptionType1&gt;</a:t>
            </a:r>
            <a:r>
              <a:rPr lang="en-US" sz="2800" dirty="0" smtClean="0"/>
              <a:t>                       			{===}</a:t>
            </a:r>
            <a:endParaRPr lang="en-US" sz="2800" dirty="0" smtClean="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E47918A-2D76-49F7-9B5C-DA46D671641F}" type="slidenum">
              <a:rPr lang="en-US"/>
              <a:pPr/>
              <a:t>92</a:t>
            </a:fld>
            <a:endParaRPr lang="en-US"/>
          </a:p>
        </p:txBody>
      </p:sp>
      <p:sp>
        <p:nvSpPr>
          <p:cNvPr id="256002" name="Rectangle 2"/>
          <p:cNvSpPr>
            <a:spLocks noGrp="1" noChangeArrowheads="1"/>
          </p:cNvSpPr>
          <p:nvPr>
            <p:ph type="title"/>
          </p:nvPr>
        </p:nvSpPr>
        <p:spPr>
          <a:xfrm>
            <a:off x="533400" y="228600"/>
            <a:ext cx="8153400" cy="762000"/>
          </a:xfrm>
          <a:noFill/>
          <a:ln/>
        </p:spPr>
        <p:txBody>
          <a:bodyPr>
            <a:normAutofit/>
          </a:bodyPr>
          <a:lstStyle/>
          <a:p>
            <a:r>
              <a:rPr lang="en-US" sz="4000" dirty="0"/>
              <a:t>Creating Custom Exception Classes</a:t>
            </a:r>
            <a:endParaRPr lang="en-US" b="1" dirty="0"/>
          </a:p>
        </p:txBody>
      </p:sp>
      <p:sp>
        <p:nvSpPr>
          <p:cNvPr id="256003" name="Text Box 3"/>
          <p:cNvSpPr txBox="1">
            <a:spLocks noChangeArrowheads="1"/>
          </p:cNvSpPr>
          <p:nvPr/>
        </p:nvSpPr>
        <p:spPr bwMode="auto">
          <a:xfrm>
            <a:off x="304800" y="1143000"/>
            <a:ext cx="8153400" cy="6309420"/>
          </a:xfrm>
          <a:prstGeom prst="rect">
            <a:avLst/>
          </a:prstGeom>
          <a:noFill/>
          <a:ln w="12700">
            <a:noFill/>
            <a:miter lim="800000"/>
            <a:headEnd type="none" w="sm" len="sm"/>
            <a:tailEnd type="none" w="sm" len="sm"/>
          </a:ln>
          <a:effectLst/>
        </p:spPr>
        <p:txBody>
          <a:bodyPr wrap="square">
            <a:spAutoFit/>
          </a:bodyPr>
          <a:lstStyle/>
          <a:p>
            <a:pPr marL="401638" indent="-401638">
              <a:spcBef>
                <a:spcPct val="50000"/>
              </a:spcBef>
              <a:buClr>
                <a:schemeClr val="tx2"/>
              </a:buClr>
              <a:buSzPct val="75000"/>
              <a:buFont typeface="Arial" pitchFamily="34" charset="0"/>
              <a:buChar char="•"/>
            </a:pPr>
            <a:r>
              <a:rPr lang="en-US" sz="2400" dirty="0" smtClean="0"/>
              <a:t>We can create our own exception type by inheriting Exception</a:t>
            </a:r>
          </a:p>
          <a:p>
            <a:pPr marL="401638" indent="-401638">
              <a:spcBef>
                <a:spcPct val="50000"/>
              </a:spcBef>
              <a:buClr>
                <a:schemeClr val="tx2"/>
              </a:buClr>
              <a:buSzPct val="75000"/>
              <a:buFont typeface="Arial" pitchFamily="34" charset="0"/>
              <a:buChar char="•"/>
            </a:pPr>
            <a:r>
              <a:rPr lang="en-US" sz="2400" dirty="0" smtClean="0"/>
              <a:t>Use </a:t>
            </a:r>
            <a:r>
              <a:rPr lang="en-US" sz="2400" dirty="0"/>
              <a:t>the exception classes in the API whenever possible.</a:t>
            </a:r>
          </a:p>
          <a:p>
            <a:pPr marL="401638" indent="-401638">
              <a:spcBef>
                <a:spcPct val="50000"/>
              </a:spcBef>
              <a:buClr>
                <a:schemeClr val="tx2"/>
              </a:buClr>
              <a:buSzPct val="75000"/>
              <a:buFont typeface="Arial" pitchFamily="34" charset="0"/>
              <a:buChar char="•"/>
            </a:pPr>
            <a:r>
              <a:rPr lang="en-US" sz="2400" dirty="0"/>
              <a:t>Create custom exception classes if the predefined classes are not sufficient</a:t>
            </a:r>
            <a:r>
              <a:rPr lang="en-US" sz="2400" dirty="0" smtClean="0"/>
              <a:t>.</a:t>
            </a:r>
          </a:p>
          <a:p>
            <a:pPr marL="401638" indent="-401638">
              <a:spcBef>
                <a:spcPct val="50000"/>
              </a:spcBef>
              <a:buClr>
                <a:schemeClr val="tx2"/>
              </a:buClr>
              <a:buSzPct val="75000"/>
              <a:buFont typeface="Arial" pitchFamily="34" charset="0"/>
              <a:buChar char="•"/>
            </a:pPr>
            <a:r>
              <a:rPr lang="en-US" sz="2400" u="sng" dirty="0" smtClean="0"/>
              <a:t>Example:</a:t>
            </a:r>
          </a:p>
          <a:p>
            <a:pPr indent="-401638">
              <a:spcBef>
                <a:spcPct val="0"/>
              </a:spcBef>
              <a:buClr>
                <a:schemeClr val="tx2"/>
              </a:buClr>
              <a:buSzPct val="75000"/>
            </a:pPr>
            <a:r>
              <a:rPr lang="en-US" sz="2000" dirty="0" smtClean="0">
                <a:solidFill>
                  <a:srgbClr val="C00000"/>
                </a:solidFill>
                <a:latin typeface="Courier New" pitchFamily="49" charset="0"/>
                <a:cs typeface="Times New Roman" pitchFamily="18" charset="0"/>
              </a:rPr>
              <a:t>     class </a:t>
            </a:r>
            <a:r>
              <a:rPr lang="en-US" sz="2000" dirty="0" err="1" smtClean="0">
                <a:solidFill>
                  <a:srgbClr val="C00000"/>
                </a:solidFill>
                <a:latin typeface="Courier New" pitchFamily="49" charset="0"/>
                <a:cs typeface="Times New Roman" pitchFamily="18" charset="0"/>
              </a:rPr>
              <a:t>MyException</a:t>
            </a:r>
            <a:r>
              <a:rPr lang="en-US" sz="2000" dirty="0" smtClean="0">
                <a:solidFill>
                  <a:srgbClr val="C00000"/>
                </a:solidFill>
                <a:latin typeface="Courier New" pitchFamily="49" charset="0"/>
                <a:cs typeface="Times New Roman" pitchFamily="18" charset="0"/>
              </a:rPr>
              <a:t> extends Exception</a:t>
            </a:r>
          </a:p>
          <a:p>
            <a:pPr indent="-401638">
              <a:spcBef>
                <a:spcPct val="0"/>
              </a:spcBef>
              <a:buClr>
                <a:schemeClr val="tx2"/>
              </a:buClr>
              <a:buSzPct val="75000"/>
            </a:pPr>
            <a:r>
              <a:rPr lang="en-US" sz="2000" dirty="0" smtClean="0">
                <a:solidFill>
                  <a:srgbClr val="C00000"/>
                </a:solidFill>
                <a:latin typeface="Courier New" pitchFamily="49" charset="0"/>
                <a:cs typeface="Times New Roman" pitchFamily="18" charset="0"/>
              </a:rPr>
              <a:t>	{</a:t>
            </a:r>
          </a:p>
          <a:p>
            <a:pPr indent="-401638">
              <a:spcBef>
                <a:spcPct val="0"/>
              </a:spcBef>
              <a:buClr>
                <a:schemeClr val="tx2"/>
              </a:buClr>
              <a:buSzPct val="75000"/>
            </a:pPr>
            <a:r>
              <a:rPr lang="en-US" sz="2000" dirty="0" smtClean="0">
                <a:solidFill>
                  <a:srgbClr val="C00000"/>
                </a:solidFill>
                <a:latin typeface="Courier New" pitchFamily="49" charset="0"/>
                <a:cs typeface="Times New Roman" pitchFamily="18" charset="0"/>
              </a:rPr>
              <a:t>		</a:t>
            </a:r>
            <a:r>
              <a:rPr lang="en-US" sz="2000" dirty="0" err="1" smtClean="0">
                <a:solidFill>
                  <a:srgbClr val="C00000"/>
                </a:solidFill>
                <a:latin typeface="Courier New" pitchFamily="49" charset="0"/>
                <a:cs typeface="Times New Roman" pitchFamily="18" charset="0"/>
              </a:rPr>
              <a:t>MyException</a:t>
            </a:r>
            <a:r>
              <a:rPr lang="en-US" sz="2000" dirty="0" smtClean="0">
                <a:solidFill>
                  <a:srgbClr val="C00000"/>
                </a:solidFill>
                <a:latin typeface="Courier New" pitchFamily="49" charset="0"/>
                <a:cs typeface="Times New Roman" pitchFamily="18" charset="0"/>
              </a:rPr>
              <a:t>(String reason)</a:t>
            </a:r>
          </a:p>
          <a:p>
            <a:pPr indent="-401638">
              <a:spcBef>
                <a:spcPct val="0"/>
              </a:spcBef>
              <a:buClr>
                <a:schemeClr val="tx2"/>
              </a:buClr>
              <a:buSzPct val="75000"/>
            </a:pPr>
            <a:r>
              <a:rPr lang="en-US" sz="2000" dirty="0" smtClean="0">
                <a:solidFill>
                  <a:srgbClr val="C00000"/>
                </a:solidFill>
                <a:latin typeface="Courier New" pitchFamily="49" charset="0"/>
                <a:cs typeface="Times New Roman" pitchFamily="18" charset="0"/>
              </a:rPr>
              <a:t>			{</a:t>
            </a:r>
          </a:p>
          <a:p>
            <a:pPr indent="-401638">
              <a:spcBef>
                <a:spcPct val="0"/>
              </a:spcBef>
              <a:buClr>
                <a:schemeClr val="tx2"/>
              </a:buClr>
              <a:buSzPct val="75000"/>
            </a:pPr>
            <a:r>
              <a:rPr lang="en-US" sz="2000" dirty="0" smtClean="0">
                <a:solidFill>
                  <a:srgbClr val="C00000"/>
                </a:solidFill>
                <a:latin typeface="Courier New" pitchFamily="49" charset="0"/>
                <a:cs typeface="Times New Roman" pitchFamily="18" charset="0"/>
              </a:rPr>
              <a:t>				super(reason);</a:t>
            </a:r>
          </a:p>
          <a:p>
            <a:pPr indent="-401638">
              <a:spcBef>
                <a:spcPct val="0"/>
              </a:spcBef>
              <a:buClr>
                <a:schemeClr val="tx2"/>
              </a:buClr>
              <a:buSzPct val="75000"/>
            </a:pPr>
            <a:r>
              <a:rPr lang="en-US" sz="2000" dirty="0" smtClean="0">
                <a:solidFill>
                  <a:srgbClr val="C00000"/>
                </a:solidFill>
                <a:latin typeface="Courier New" pitchFamily="49" charset="0"/>
                <a:cs typeface="Times New Roman" pitchFamily="18" charset="0"/>
              </a:rPr>
              <a:t>			}</a:t>
            </a:r>
          </a:p>
          <a:p>
            <a:pPr>
              <a:spcBef>
                <a:spcPct val="0"/>
              </a:spcBef>
              <a:buFont typeface="Monotype Sorts" pitchFamily="2" charset="2"/>
              <a:buNone/>
            </a:pPr>
            <a:r>
              <a:rPr lang="en-US" sz="2000" dirty="0" smtClean="0">
                <a:solidFill>
                  <a:srgbClr val="C00000"/>
                </a:solidFill>
                <a:latin typeface="Courier New" pitchFamily="49" charset="0"/>
                <a:cs typeface="Times New Roman" pitchFamily="18" charset="0"/>
              </a:rPr>
              <a:t>	}</a:t>
            </a:r>
          </a:p>
          <a:p>
            <a:pPr marL="401638" indent="-401638">
              <a:spcBef>
                <a:spcPct val="50000"/>
              </a:spcBef>
              <a:buClr>
                <a:schemeClr val="tx2"/>
              </a:buClr>
              <a:buSzPct val="75000"/>
              <a:buFont typeface="Arial" pitchFamily="34" charset="0"/>
              <a:buChar char="•"/>
            </a:pPr>
            <a:endParaRPr lang="en-US" sz="2800" dirty="0"/>
          </a:p>
          <a:p>
            <a:pPr marL="401638" indent="-401638">
              <a:spcBef>
                <a:spcPct val="50000"/>
              </a:spcBef>
              <a:buClr>
                <a:schemeClr val="tx2"/>
              </a:buClr>
              <a:buSzPct val="75000"/>
            </a:pPr>
            <a:endParaRPr lang="en-US" sz="28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fontScale="90000"/>
          </a:bodyPr>
          <a:lstStyle/>
          <a:p>
            <a:r>
              <a:rPr lang="en-US" dirty="0" smtClean="0"/>
              <a:t>Throwing Exceptions</a:t>
            </a:r>
            <a:endParaRPr lang="en-US" dirty="0"/>
          </a:p>
        </p:txBody>
      </p:sp>
      <p:sp>
        <p:nvSpPr>
          <p:cNvPr id="3" name="Content Placeholder 2"/>
          <p:cNvSpPr>
            <a:spLocks noGrp="1"/>
          </p:cNvSpPr>
          <p:nvPr>
            <p:ph idx="1"/>
          </p:nvPr>
        </p:nvSpPr>
        <p:spPr>
          <a:xfrm>
            <a:off x="457200" y="1066800"/>
            <a:ext cx="8229600" cy="5257800"/>
          </a:xfrm>
        </p:spPr>
        <p:txBody>
          <a:bodyPr>
            <a:normAutofit fontScale="77500" lnSpcReduction="20000"/>
          </a:bodyPr>
          <a:lstStyle/>
          <a:p>
            <a:pPr marL="0" indent="0">
              <a:lnSpc>
                <a:spcPct val="90000"/>
              </a:lnSpc>
              <a:buFont typeface="Monotype Sorts" pitchFamily="2" charset="2"/>
              <a:buNone/>
            </a:pPr>
            <a:endParaRPr lang="en-US" dirty="0" smtClean="0">
              <a:cs typeface="Times New Roman" pitchFamily="18" charset="0"/>
            </a:endParaRPr>
          </a:p>
          <a:p>
            <a:pPr marL="0" indent="0">
              <a:lnSpc>
                <a:spcPct val="90000"/>
              </a:lnSpc>
              <a:buFont typeface="Monotype Sorts" pitchFamily="2" charset="2"/>
              <a:buNone/>
            </a:pPr>
            <a:r>
              <a:rPr lang="en-US" dirty="0" smtClean="0">
                <a:cs typeface="Times New Roman" pitchFamily="18" charset="0"/>
              </a:rPr>
              <a:t>When the program detects an error, the program can create an instance of an appropriate exception type and throw it. This is known as </a:t>
            </a:r>
            <a:r>
              <a:rPr lang="en-US" i="1" dirty="0" smtClean="0">
                <a:cs typeface="Times New Roman" pitchFamily="18" charset="0"/>
              </a:rPr>
              <a:t>throwing an exception</a:t>
            </a:r>
            <a:r>
              <a:rPr lang="en-US" dirty="0" smtClean="0">
                <a:cs typeface="Times New Roman" pitchFamily="18" charset="0"/>
              </a:rPr>
              <a:t>. Here is an example, </a:t>
            </a:r>
          </a:p>
          <a:p>
            <a:pPr marL="0" indent="0">
              <a:lnSpc>
                <a:spcPct val="90000"/>
              </a:lnSpc>
              <a:buFont typeface="Monotype Sorts" pitchFamily="2" charset="2"/>
              <a:buNone/>
            </a:pPr>
            <a:endParaRPr lang="en-US" dirty="0" smtClean="0">
              <a:cs typeface="Times New Roman" pitchFamily="18" charset="0"/>
            </a:endParaRPr>
          </a:p>
          <a:p>
            <a:pPr marL="0" indent="0">
              <a:lnSpc>
                <a:spcPct val="90000"/>
              </a:lnSpc>
              <a:buFont typeface="Monotype Sorts" pitchFamily="2" charset="2"/>
              <a:buNone/>
            </a:pPr>
            <a:r>
              <a:rPr lang="en-US" sz="2800" dirty="0" smtClean="0"/>
              <a:t>                   throw new </a:t>
            </a:r>
            <a:r>
              <a:rPr lang="en-US" sz="2800" dirty="0" err="1" smtClean="0"/>
              <a:t>MyException</a:t>
            </a:r>
            <a:r>
              <a:rPr lang="en-US" sz="2800" dirty="0" smtClean="0"/>
              <a:t>(); </a:t>
            </a:r>
          </a:p>
          <a:p>
            <a:pPr marL="0" indent="0">
              <a:lnSpc>
                <a:spcPct val="90000"/>
              </a:lnSpc>
              <a:buFont typeface="Monotype Sorts" pitchFamily="2" charset="2"/>
              <a:buNone/>
            </a:pPr>
            <a:r>
              <a:rPr lang="en-US" sz="2800" dirty="0" smtClean="0"/>
              <a:t>			Or</a:t>
            </a:r>
          </a:p>
          <a:p>
            <a:pPr marL="0" indent="0">
              <a:lnSpc>
                <a:spcPct val="90000"/>
              </a:lnSpc>
              <a:buFont typeface="Monotype Sorts" pitchFamily="2" charset="2"/>
              <a:buNone/>
            </a:pPr>
            <a:r>
              <a:rPr lang="en-US" sz="2800" dirty="0" smtClean="0"/>
              <a:t>                </a:t>
            </a:r>
            <a:r>
              <a:rPr lang="en-US" sz="2800" dirty="0" err="1" smtClean="0"/>
              <a:t>MyException</a:t>
            </a:r>
            <a:r>
              <a:rPr lang="en-US" sz="2800" dirty="0" smtClean="0"/>
              <a:t>  ex = new </a:t>
            </a:r>
            <a:r>
              <a:rPr lang="en-US" sz="2800" dirty="0" err="1" smtClean="0"/>
              <a:t>MyException</a:t>
            </a:r>
            <a:r>
              <a:rPr lang="en-US" sz="2800" dirty="0" smtClean="0"/>
              <a:t>();</a:t>
            </a:r>
            <a:br>
              <a:rPr lang="en-US" sz="2800" dirty="0" smtClean="0"/>
            </a:br>
            <a:r>
              <a:rPr lang="en-US" sz="2800" dirty="0" smtClean="0"/>
              <a:t>                   throw ex;</a:t>
            </a:r>
          </a:p>
          <a:p>
            <a:pPr marL="0" indent="0">
              <a:lnSpc>
                <a:spcPct val="90000"/>
              </a:lnSpc>
              <a:buFont typeface="Monotype Sorts" pitchFamily="2" charset="2"/>
              <a:buNone/>
            </a:pPr>
            <a:endParaRPr lang="en-US" sz="2800" dirty="0" smtClean="0"/>
          </a:p>
          <a:p>
            <a:pPr>
              <a:spcBef>
                <a:spcPct val="0"/>
              </a:spcBef>
              <a:buFont typeface="Monotype Sorts" pitchFamily="2" charset="2"/>
              <a:buNone/>
            </a:pPr>
            <a:r>
              <a:rPr lang="en-US" dirty="0" smtClean="0">
                <a:solidFill>
                  <a:srgbClr val="C00000"/>
                </a:solidFill>
                <a:latin typeface="Courier New" pitchFamily="49" charset="0"/>
                <a:cs typeface="Times New Roman" pitchFamily="18" charset="0"/>
              </a:rPr>
              <a:t>public float </a:t>
            </a:r>
            <a:r>
              <a:rPr lang="en-US" dirty="0" err="1" smtClean="0">
                <a:solidFill>
                  <a:srgbClr val="C00000"/>
                </a:solidFill>
                <a:latin typeface="Courier New" pitchFamily="49" charset="0"/>
                <a:cs typeface="Times New Roman" pitchFamily="18" charset="0"/>
              </a:rPr>
              <a:t>calSalary</a:t>
            </a:r>
            <a:r>
              <a:rPr lang="en-US" dirty="0" smtClean="0">
                <a:solidFill>
                  <a:srgbClr val="C00000"/>
                </a:solidFill>
                <a:latin typeface="Courier New" pitchFamily="49" charset="0"/>
                <a:cs typeface="Times New Roman" pitchFamily="18" charset="0"/>
              </a:rPr>
              <a:t>(</a:t>
            </a:r>
            <a:r>
              <a:rPr lang="en-US" dirty="0" err="1" smtClean="0">
                <a:solidFill>
                  <a:srgbClr val="C00000"/>
                </a:solidFill>
                <a:latin typeface="Courier New" pitchFamily="49" charset="0"/>
                <a:cs typeface="Times New Roman" pitchFamily="18" charset="0"/>
              </a:rPr>
              <a:t>int</a:t>
            </a:r>
            <a:r>
              <a:rPr lang="en-US" dirty="0" smtClean="0">
                <a:solidFill>
                  <a:srgbClr val="C00000"/>
                </a:solidFill>
                <a:latin typeface="Courier New" pitchFamily="49" charset="0"/>
                <a:cs typeface="Times New Roman" pitchFamily="18" charset="0"/>
              </a:rPr>
              <a:t> </a:t>
            </a:r>
            <a:r>
              <a:rPr lang="en-US" dirty="0" err="1" smtClean="0">
                <a:solidFill>
                  <a:srgbClr val="C00000"/>
                </a:solidFill>
                <a:latin typeface="Courier New" pitchFamily="49" charset="0"/>
                <a:cs typeface="Times New Roman" pitchFamily="18" charset="0"/>
              </a:rPr>
              <a:t>basic,int</a:t>
            </a:r>
            <a:r>
              <a:rPr lang="en-US" dirty="0" smtClean="0">
                <a:solidFill>
                  <a:srgbClr val="C00000"/>
                </a:solidFill>
                <a:latin typeface="Courier New" pitchFamily="49" charset="0"/>
                <a:cs typeface="Times New Roman" pitchFamily="18" charset="0"/>
              </a:rPr>
              <a:t> DA) </a:t>
            </a:r>
          </a:p>
          <a:p>
            <a:pPr>
              <a:spcBef>
                <a:spcPct val="0"/>
              </a:spcBef>
              <a:buFont typeface="Monotype Sorts" pitchFamily="2" charset="2"/>
              <a:buNone/>
            </a:pPr>
            <a:r>
              <a:rPr lang="en-US" dirty="0" smtClean="0">
                <a:solidFill>
                  <a:srgbClr val="C00000"/>
                </a:solidFill>
                <a:latin typeface="Courier New" pitchFamily="49" charset="0"/>
                <a:cs typeface="Times New Roman" pitchFamily="18" charset="0"/>
              </a:rPr>
              <a:t>                              </a:t>
            </a:r>
            <a:r>
              <a:rPr lang="en-US" dirty="0" smtClean="0">
                <a:solidFill>
                  <a:srgbClr val="C00000"/>
                </a:solidFill>
                <a:effectLst>
                  <a:outerShdw blurRad="38100" dist="38100" dir="2700000" algn="tl">
                    <a:srgbClr val="C0C0C0"/>
                  </a:outerShdw>
                </a:effectLst>
                <a:latin typeface="Courier New" pitchFamily="49" charset="0"/>
                <a:cs typeface="Times New Roman" pitchFamily="18" charset="0"/>
              </a:rPr>
              <a:t>throws </a:t>
            </a:r>
            <a:r>
              <a:rPr lang="en-US" dirty="0" err="1" smtClean="0">
                <a:solidFill>
                  <a:srgbClr val="C00000"/>
                </a:solidFill>
                <a:effectLst>
                  <a:outerShdw blurRad="38100" dist="38100" dir="2700000" algn="tl">
                    <a:srgbClr val="C0C0C0"/>
                  </a:outerShdw>
                </a:effectLst>
                <a:latin typeface="Courier New" pitchFamily="49" charset="0"/>
                <a:cs typeface="Times New Roman" pitchFamily="18" charset="0"/>
              </a:rPr>
              <a:t>MyException</a:t>
            </a:r>
            <a:r>
              <a:rPr lang="en-US" dirty="0" smtClean="0">
                <a:solidFill>
                  <a:srgbClr val="C00000"/>
                </a:solidFill>
                <a:latin typeface="Courier New" pitchFamily="49" charset="0"/>
                <a:cs typeface="Times New Roman" pitchFamily="18" charset="0"/>
              </a:rPr>
              <a:t> </a:t>
            </a:r>
          </a:p>
          <a:p>
            <a:pPr>
              <a:spcBef>
                <a:spcPct val="0"/>
              </a:spcBef>
              <a:buFont typeface="Monotype Sorts" pitchFamily="2" charset="2"/>
              <a:buNone/>
            </a:pPr>
            <a:r>
              <a:rPr lang="en-US" dirty="0" smtClean="0">
                <a:solidFill>
                  <a:srgbClr val="C00000"/>
                </a:solidFill>
                <a:latin typeface="Courier New" pitchFamily="49" charset="0"/>
                <a:cs typeface="Times New Roman" pitchFamily="18" charset="0"/>
              </a:rPr>
              <a:t>{</a:t>
            </a:r>
          </a:p>
          <a:p>
            <a:pPr>
              <a:spcBef>
                <a:spcPct val="0"/>
              </a:spcBef>
              <a:buFont typeface="Monotype Sorts" pitchFamily="2" charset="2"/>
              <a:buNone/>
            </a:pPr>
            <a:r>
              <a:rPr lang="en-US" dirty="0" smtClean="0">
                <a:solidFill>
                  <a:srgbClr val="C00000"/>
                </a:solidFill>
                <a:latin typeface="Courier New" pitchFamily="49" charset="0"/>
                <a:cs typeface="Times New Roman" pitchFamily="18" charset="0"/>
              </a:rPr>
              <a:t>    if (basic &lt;= 0)</a:t>
            </a:r>
          </a:p>
          <a:p>
            <a:pPr>
              <a:spcBef>
                <a:spcPct val="0"/>
              </a:spcBef>
              <a:buFont typeface="Monotype Sorts" pitchFamily="2" charset="2"/>
              <a:buNone/>
            </a:pPr>
            <a:r>
              <a:rPr lang="en-US" dirty="0" smtClean="0">
                <a:solidFill>
                  <a:srgbClr val="C00000"/>
                </a:solidFill>
                <a:latin typeface="Courier New" pitchFamily="49" charset="0"/>
                <a:cs typeface="Times New Roman" pitchFamily="18" charset="0"/>
              </a:rPr>
              <a:t> </a:t>
            </a:r>
            <a:r>
              <a:rPr lang="en-US" b="1" dirty="0" smtClean="0">
                <a:solidFill>
                  <a:srgbClr val="C00000"/>
                </a:solidFill>
                <a:latin typeface="Courier New" pitchFamily="49" charset="0"/>
                <a:cs typeface="Times New Roman" pitchFamily="18" charset="0"/>
              </a:rPr>
              <a:t>throw</a:t>
            </a:r>
            <a:r>
              <a:rPr lang="en-US" dirty="0" smtClean="0">
                <a:solidFill>
                  <a:srgbClr val="C00000"/>
                </a:solidFill>
                <a:latin typeface="Courier New" pitchFamily="49" charset="0"/>
                <a:cs typeface="Times New Roman" pitchFamily="18" charset="0"/>
              </a:rPr>
              <a:t> new </a:t>
            </a:r>
            <a:r>
              <a:rPr lang="en-US" dirty="0" err="1" smtClean="0">
                <a:solidFill>
                  <a:srgbClr val="C00000"/>
                </a:solidFill>
                <a:latin typeface="Courier New" pitchFamily="49" charset="0"/>
                <a:cs typeface="Times New Roman" pitchFamily="18" charset="0"/>
              </a:rPr>
              <a:t>MyException</a:t>
            </a:r>
            <a:r>
              <a:rPr lang="en-US" dirty="0" smtClean="0">
                <a:solidFill>
                  <a:srgbClr val="C00000"/>
                </a:solidFill>
                <a:latin typeface="Courier New" pitchFamily="49" charset="0"/>
                <a:cs typeface="Times New Roman" pitchFamily="18" charset="0"/>
              </a:rPr>
              <a:t>(“Basic is not valid");</a:t>
            </a:r>
          </a:p>
          <a:p>
            <a:pPr>
              <a:spcBef>
                <a:spcPct val="0"/>
              </a:spcBef>
              <a:buFont typeface="Monotype Sorts" pitchFamily="2" charset="2"/>
              <a:buNone/>
            </a:pPr>
            <a:endParaRPr lang="en-US" dirty="0" smtClean="0">
              <a:solidFill>
                <a:srgbClr val="C00000"/>
              </a:solidFill>
              <a:latin typeface="Courier New" pitchFamily="49" charset="0"/>
              <a:cs typeface="Times New Roman" pitchFamily="18" charset="0"/>
            </a:endParaRPr>
          </a:p>
          <a:p>
            <a:pPr>
              <a:spcBef>
                <a:spcPct val="0"/>
              </a:spcBef>
              <a:buFont typeface="Monotype Sorts" pitchFamily="2" charset="2"/>
              <a:buNone/>
            </a:pPr>
            <a:r>
              <a:rPr lang="en-US" dirty="0" smtClean="0">
                <a:solidFill>
                  <a:srgbClr val="C00000"/>
                </a:solidFill>
                <a:latin typeface="Courier New" pitchFamily="49" charset="0"/>
                <a:cs typeface="Times New Roman" pitchFamily="18" charset="0"/>
              </a:rPr>
              <a:t>   // some code</a:t>
            </a:r>
          </a:p>
          <a:p>
            <a:pPr>
              <a:spcBef>
                <a:spcPct val="0"/>
              </a:spcBef>
              <a:buFont typeface="Monotype Sorts" pitchFamily="2" charset="2"/>
              <a:buNone/>
            </a:pPr>
            <a:r>
              <a:rPr lang="en-US" dirty="0" smtClean="0">
                <a:solidFill>
                  <a:srgbClr val="C00000"/>
                </a:solidFill>
                <a:latin typeface="Courier New" pitchFamily="49" charset="0"/>
                <a:cs typeface="Times New Roman" pitchFamily="18" charset="0"/>
              </a:rPr>
              <a:t>    </a:t>
            </a:r>
          </a:p>
          <a:p>
            <a:pPr>
              <a:spcBef>
                <a:spcPct val="0"/>
              </a:spcBef>
              <a:buFont typeface="Monotype Sorts" pitchFamily="2" charset="2"/>
              <a:buNone/>
            </a:pPr>
            <a:r>
              <a:rPr lang="en-US" dirty="0" smtClean="0">
                <a:solidFill>
                  <a:srgbClr val="C00000"/>
                </a:solidFill>
                <a:latin typeface="Courier New" pitchFamily="49" charset="0"/>
                <a:cs typeface="Times New Roman" pitchFamily="18" charset="0"/>
              </a:rPr>
              <a:t>}</a:t>
            </a:r>
          </a:p>
          <a:p>
            <a:pPr marL="0" indent="0">
              <a:lnSpc>
                <a:spcPct val="90000"/>
              </a:lnSpc>
              <a:spcBef>
                <a:spcPct val="100000"/>
              </a:spcBef>
              <a:buFont typeface="Monotype Sorts" pitchFamily="2" charset="2"/>
              <a:buNone/>
            </a:pPr>
            <a:endParaRPr lang="en-US" sz="3000" dirty="0" smtClean="0"/>
          </a:p>
          <a:p>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D144B5E-6B8E-4F7F-B024-99ACA0C7809B}" type="slidenum">
              <a:rPr lang="en-US"/>
              <a:pPr/>
              <a:t>94</a:t>
            </a:fld>
            <a:endParaRPr lang="en-US"/>
          </a:p>
        </p:txBody>
      </p:sp>
      <p:sp>
        <p:nvSpPr>
          <p:cNvPr id="279554" name="Rectangle 2"/>
          <p:cNvSpPr>
            <a:spLocks noGrp="1" noChangeArrowheads="1"/>
          </p:cNvSpPr>
          <p:nvPr>
            <p:ph type="title"/>
          </p:nvPr>
        </p:nvSpPr>
        <p:spPr>
          <a:xfrm>
            <a:off x="685800" y="0"/>
            <a:ext cx="7772400" cy="1428750"/>
          </a:xfrm>
          <a:noFill/>
          <a:ln/>
        </p:spPr>
        <p:txBody>
          <a:bodyPr/>
          <a:lstStyle/>
          <a:p>
            <a:r>
              <a:rPr lang="en-US"/>
              <a:t>When to Use Exceptions</a:t>
            </a:r>
            <a:endParaRPr lang="en-US" b="1"/>
          </a:p>
        </p:txBody>
      </p:sp>
      <p:sp>
        <p:nvSpPr>
          <p:cNvPr id="279555" name="Rectangle 3"/>
          <p:cNvSpPr>
            <a:spLocks noGrp="1" noChangeArrowheads="1"/>
          </p:cNvSpPr>
          <p:nvPr>
            <p:ph type="body" idx="1"/>
          </p:nvPr>
        </p:nvSpPr>
        <p:spPr>
          <a:xfrm>
            <a:off x="381000" y="1371600"/>
            <a:ext cx="8458200" cy="1676400"/>
          </a:xfrm>
          <a:noFill/>
          <a:ln/>
        </p:spPr>
        <p:txBody>
          <a:bodyPr/>
          <a:lstStyle/>
          <a:p>
            <a:pPr marL="0" indent="0">
              <a:lnSpc>
                <a:spcPct val="90000"/>
              </a:lnSpc>
              <a:spcAft>
                <a:spcPts val="1200"/>
              </a:spcAft>
              <a:buFont typeface="Monotype Sorts" pitchFamily="2" charset="2"/>
              <a:buNone/>
            </a:pPr>
            <a:r>
              <a:rPr lang="en-US" sz="2800" dirty="0">
                <a:cs typeface="Times New Roman" pitchFamily="18" charset="0"/>
              </a:rPr>
              <a:t>When should you use the try-catch block in the code? You should use it to deal with unexpected error conditions. Do not use it to deal with simple, expected situations. For example, the following code </a:t>
            </a:r>
          </a:p>
        </p:txBody>
      </p:sp>
      <p:sp>
        <p:nvSpPr>
          <p:cNvPr id="279556" name="Rectangle 4"/>
          <p:cNvSpPr>
            <a:spLocks noChangeArrowheads="1"/>
          </p:cNvSpPr>
          <p:nvPr/>
        </p:nvSpPr>
        <p:spPr bwMode="auto">
          <a:xfrm>
            <a:off x="381000" y="3200400"/>
            <a:ext cx="8458200" cy="3048000"/>
          </a:xfrm>
          <a:prstGeom prst="rect">
            <a:avLst/>
          </a:prstGeom>
          <a:solidFill>
            <a:schemeClr val="tx1"/>
          </a:solidFill>
          <a:ln w="9525">
            <a:noFill/>
            <a:miter lim="800000"/>
            <a:headEnd/>
            <a:tailEnd/>
          </a:ln>
          <a:effectLst/>
        </p:spPr>
        <p:txBody>
          <a:bodyPr lIns="92075" tIns="46038" rIns="92075" bIns="46038"/>
          <a:lstStyle/>
          <a:p>
            <a:pPr>
              <a:lnSpc>
                <a:spcPct val="90000"/>
              </a:lnSpc>
              <a:spcBef>
                <a:spcPct val="20000"/>
              </a:spcBef>
              <a:spcAft>
                <a:spcPts val="1200"/>
              </a:spcAft>
              <a:buClr>
                <a:schemeClr val="tx2"/>
              </a:buClr>
              <a:buSzPct val="75000"/>
              <a:buFont typeface="Monotype Sorts" pitchFamily="2" charset="2"/>
              <a:buNone/>
            </a:pPr>
            <a:r>
              <a:rPr lang="en-US" dirty="0">
                <a:solidFill>
                  <a:schemeClr val="bg2"/>
                </a:solidFill>
                <a:latin typeface="Courier New" pitchFamily="49" charset="0"/>
                <a:cs typeface="Times New Roman" pitchFamily="18" charset="0"/>
              </a:rPr>
              <a:t>try {</a:t>
            </a:r>
          </a:p>
          <a:p>
            <a:pPr>
              <a:lnSpc>
                <a:spcPct val="90000"/>
              </a:lnSpc>
              <a:spcBef>
                <a:spcPct val="20000"/>
              </a:spcBef>
              <a:spcAft>
                <a:spcPts val="1200"/>
              </a:spcAft>
              <a:buClr>
                <a:schemeClr val="tx2"/>
              </a:buClr>
              <a:buSzPct val="75000"/>
              <a:buFont typeface="Monotype Sorts" pitchFamily="2" charset="2"/>
              <a:buNone/>
            </a:pPr>
            <a:r>
              <a:rPr lang="en-US" dirty="0">
                <a:solidFill>
                  <a:schemeClr val="bg2"/>
                </a:solidFill>
                <a:latin typeface="Courier New" pitchFamily="49" charset="0"/>
                <a:cs typeface="Times New Roman" pitchFamily="18" charset="0"/>
              </a:rPr>
              <a:t>  </a:t>
            </a:r>
            <a:r>
              <a:rPr lang="en-US" dirty="0" err="1">
                <a:solidFill>
                  <a:schemeClr val="bg2"/>
                </a:solidFill>
                <a:latin typeface="Courier New" pitchFamily="49" charset="0"/>
                <a:cs typeface="Times New Roman" pitchFamily="18" charset="0"/>
              </a:rPr>
              <a:t>System.out.println</a:t>
            </a:r>
            <a:r>
              <a:rPr lang="en-US" dirty="0">
                <a:solidFill>
                  <a:schemeClr val="bg2"/>
                </a:solidFill>
                <a:latin typeface="Courier New" pitchFamily="49" charset="0"/>
                <a:cs typeface="Times New Roman" pitchFamily="18" charset="0"/>
              </a:rPr>
              <a:t>(</a:t>
            </a:r>
            <a:r>
              <a:rPr lang="en-US" dirty="0" err="1">
                <a:solidFill>
                  <a:schemeClr val="bg2"/>
                </a:solidFill>
                <a:latin typeface="Courier New" pitchFamily="49" charset="0"/>
                <a:cs typeface="Times New Roman" pitchFamily="18" charset="0"/>
              </a:rPr>
              <a:t>refVar.toString</a:t>
            </a:r>
            <a:r>
              <a:rPr lang="en-US" dirty="0">
                <a:solidFill>
                  <a:schemeClr val="bg2"/>
                </a:solidFill>
                <a:latin typeface="Courier New" pitchFamily="49" charset="0"/>
                <a:cs typeface="Times New Roman" pitchFamily="18" charset="0"/>
              </a:rPr>
              <a:t>());</a:t>
            </a:r>
          </a:p>
          <a:p>
            <a:pPr>
              <a:lnSpc>
                <a:spcPct val="90000"/>
              </a:lnSpc>
              <a:spcBef>
                <a:spcPct val="20000"/>
              </a:spcBef>
              <a:spcAft>
                <a:spcPts val="1200"/>
              </a:spcAft>
              <a:buClr>
                <a:schemeClr val="tx2"/>
              </a:buClr>
              <a:buSzPct val="75000"/>
              <a:buFont typeface="Monotype Sorts" pitchFamily="2" charset="2"/>
              <a:buNone/>
            </a:pPr>
            <a:r>
              <a:rPr lang="en-US" dirty="0">
                <a:solidFill>
                  <a:schemeClr val="bg2"/>
                </a:solidFill>
                <a:latin typeface="Courier New" pitchFamily="49" charset="0"/>
                <a:cs typeface="Times New Roman" pitchFamily="18" charset="0"/>
              </a:rPr>
              <a:t>}</a:t>
            </a:r>
          </a:p>
          <a:p>
            <a:pPr>
              <a:lnSpc>
                <a:spcPct val="90000"/>
              </a:lnSpc>
              <a:spcBef>
                <a:spcPct val="20000"/>
              </a:spcBef>
              <a:spcAft>
                <a:spcPts val="1200"/>
              </a:spcAft>
              <a:buClr>
                <a:schemeClr val="tx2"/>
              </a:buClr>
              <a:buSzPct val="75000"/>
              <a:buFont typeface="Monotype Sorts" pitchFamily="2" charset="2"/>
              <a:buNone/>
            </a:pPr>
            <a:r>
              <a:rPr lang="en-US" dirty="0">
                <a:solidFill>
                  <a:schemeClr val="bg2"/>
                </a:solidFill>
                <a:latin typeface="Courier New" pitchFamily="49" charset="0"/>
                <a:cs typeface="Times New Roman" pitchFamily="18" charset="0"/>
              </a:rPr>
              <a:t>catch (</a:t>
            </a:r>
            <a:r>
              <a:rPr lang="en-US" dirty="0" err="1">
                <a:solidFill>
                  <a:schemeClr val="bg2"/>
                </a:solidFill>
                <a:latin typeface="Courier New" pitchFamily="49" charset="0"/>
                <a:cs typeface="Times New Roman" pitchFamily="18" charset="0"/>
              </a:rPr>
              <a:t>NullPointerException</a:t>
            </a:r>
            <a:r>
              <a:rPr lang="en-US" dirty="0">
                <a:solidFill>
                  <a:schemeClr val="bg2"/>
                </a:solidFill>
                <a:latin typeface="Courier New" pitchFamily="49" charset="0"/>
                <a:cs typeface="Times New Roman" pitchFamily="18" charset="0"/>
              </a:rPr>
              <a:t> ex) {</a:t>
            </a:r>
          </a:p>
          <a:p>
            <a:pPr>
              <a:lnSpc>
                <a:spcPct val="90000"/>
              </a:lnSpc>
              <a:spcBef>
                <a:spcPct val="20000"/>
              </a:spcBef>
              <a:spcAft>
                <a:spcPts val="1200"/>
              </a:spcAft>
              <a:buClr>
                <a:schemeClr val="tx2"/>
              </a:buClr>
              <a:buSzPct val="75000"/>
              <a:buFont typeface="Monotype Sorts" pitchFamily="2" charset="2"/>
              <a:buNone/>
            </a:pPr>
            <a:r>
              <a:rPr lang="en-US" dirty="0">
                <a:solidFill>
                  <a:schemeClr val="bg2"/>
                </a:solidFill>
                <a:latin typeface="Courier New" pitchFamily="49" charset="0"/>
                <a:cs typeface="Times New Roman" pitchFamily="18" charset="0"/>
              </a:rPr>
              <a:t>  </a:t>
            </a:r>
            <a:r>
              <a:rPr lang="en-US" dirty="0" err="1">
                <a:solidFill>
                  <a:schemeClr val="bg2"/>
                </a:solidFill>
                <a:latin typeface="Courier New" pitchFamily="49" charset="0"/>
                <a:cs typeface="Times New Roman" pitchFamily="18" charset="0"/>
              </a:rPr>
              <a:t>System.out.println</a:t>
            </a:r>
            <a:r>
              <a:rPr lang="en-US" dirty="0">
                <a:solidFill>
                  <a:schemeClr val="bg2"/>
                </a:solidFill>
                <a:latin typeface="Courier New" pitchFamily="49" charset="0"/>
                <a:cs typeface="Times New Roman" pitchFamily="18" charset="0"/>
              </a:rPr>
              <a:t>("</a:t>
            </a:r>
            <a:r>
              <a:rPr lang="en-US" dirty="0" err="1">
                <a:solidFill>
                  <a:schemeClr val="bg2"/>
                </a:solidFill>
                <a:latin typeface="Courier New" pitchFamily="49" charset="0"/>
                <a:cs typeface="Times New Roman" pitchFamily="18" charset="0"/>
              </a:rPr>
              <a:t>refVar</a:t>
            </a:r>
            <a:r>
              <a:rPr lang="en-US" dirty="0">
                <a:solidFill>
                  <a:schemeClr val="bg2"/>
                </a:solidFill>
                <a:latin typeface="Courier New" pitchFamily="49" charset="0"/>
                <a:cs typeface="Times New Roman" pitchFamily="18" charset="0"/>
              </a:rPr>
              <a:t> is null");</a:t>
            </a:r>
          </a:p>
          <a:p>
            <a:pPr>
              <a:lnSpc>
                <a:spcPct val="90000"/>
              </a:lnSpc>
              <a:spcBef>
                <a:spcPct val="20000"/>
              </a:spcBef>
              <a:spcAft>
                <a:spcPts val="1200"/>
              </a:spcAft>
              <a:buClr>
                <a:schemeClr val="tx2"/>
              </a:buClr>
              <a:buSzPct val="75000"/>
              <a:buFont typeface="Monotype Sorts" pitchFamily="2" charset="2"/>
              <a:buNone/>
            </a:pPr>
            <a:r>
              <a:rPr lang="en-US" dirty="0">
                <a:solidFill>
                  <a:schemeClr val="bg2"/>
                </a:solidFill>
                <a:latin typeface="Courier New" pitchFamily="49" charset="0"/>
                <a:cs typeface="Times New Roman" pitchFamily="18" charset="0"/>
              </a:rPr>
              <a:t>}</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E1D966F-EC8A-40E0-A192-517611B62E5B}" type="slidenum">
              <a:rPr lang="en-US"/>
              <a:pPr/>
              <a:t>95</a:t>
            </a:fld>
            <a:endParaRPr lang="en-US"/>
          </a:p>
        </p:txBody>
      </p:sp>
      <p:sp>
        <p:nvSpPr>
          <p:cNvPr id="280578" name="Rectangle 2"/>
          <p:cNvSpPr>
            <a:spLocks noGrp="1" noChangeArrowheads="1"/>
          </p:cNvSpPr>
          <p:nvPr>
            <p:ph type="title"/>
          </p:nvPr>
        </p:nvSpPr>
        <p:spPr>
          <a:xfrm>
            <a:off x="685800" y="0"/>
            <a:ext cx="7772400" cy="1428750"/>
          </a:xfrm>
          <a:noFill/>
          <a:ln/>
        </p:spPr>
        <p:txBody>
          <a:bodyPr/>
          <a:lstStyle/>
          <a:p>
            <a:r>
              <a:rPr lang="en-US"/>
              <a:t>When to Use Exceptions</a:t>
            </a:r>
            <a:endParaRPr lang="en-US" b="1"/>
          </a:p>
        </p:txBody>
      </p:sp>
      <p:sp>
        <p:nvSpPr>
          <p:cNvPr id="280579" name="Rectangle 3"/>
          <p:cNvSpPr>
            <a:spLocks noGrp="1" noChangeArrowheads="1"/>
          </p:cNvSpPr>
          <p:nvPr>
            <p:ph type="body" idx="1"/>
          </p:nvPr>
        </p:nvSpPr>
        <p:spPr>
          <a:xfrm>
            <a:off x="381000" y="1371600"/>
            <a:ext cx="8458200" cy="609600"/>
          </a:xfrm>
          <a:noFill/>
          <a:ln/>
        </p:spPr>
        <p:txBody>
          <a:bodyPr/>
          <a:lstStyle/>
          <a:p>
            <a:pPr marL="0" indent="0">
              <a:spcAft>
                <a:spcPts val="1200"/>
              </a:spcAft>
              <a:buFont typeface="Monotype Sorts" pitchFamily="2" charset="2"/>
              <a:buNone/>
            </a:pPr>
            <a:r>
              <a:rPr lang="en-US">
                <a:cs typeface="Times New Roman" pitchFamily="18" charset="0"/>
              </a:rPr>
              <a:t>is better to be replaced by </a:t>
            </a:r>
          </a:p>
        </p:txBody>
      </p:sp>
      <p:sp>
        <p:nvSpPr>
          <p:cNvPr id="280580" name="Rectangle 4"/>
          <p:cNvSpPr>
            <a:spLocks noChangeArrowheads="1"/>
          </p:cNvSpPr>
          <p:nvPr/>
        </p:nvSpPr>
        <p:spPr bwMode="auto">
          <a:xfrm>
            <a:off x="381000" y="2286000"/>
            <a:ext cx="8229600" cy="2590800"/>
          </a:xfrm>
          <a:prstGeom prst="rect">
            <a:avLst/>
          </a:prstGeom>
          <a:solidFill>
            <a:schemeClr val="tx1"/>
          </a:solidFill>
          <a:ln w="9525">
            <a:noFill/>
            <a:miter lim="800000"/>
            <a:headEnd/>
            <a:tailEnd/>
          </a:ln>
          <a:effectLst/>
        </p:spPr>
        <p:txBody>
          <a:bodyPr lIns="92075" tIns="46038" rIns="92075" bIns="46038"/>
          <a:lstStyle/>
          <a:p>
            <a:pPr>
              <a:lnSpc>
                <a:spcPct val="90000"/>
              </a:lnSpc>
              <a:spcBef>
                <a:spcPct val="20000"/>
              </a:spcBef>
              <a:spcAft>
                <a:spcPts val="1200"/>
              </a:spcAft>
              <a:buClr>
                <a:schemeClr val="tx2"/>
              </a:buClr>
              <a:buSzPct val="75000"/>
              <a:buFont typeface="Monotype Sorts" pitchFamily="2" charset="2"/>
              <a:buNone/>
            </a:pPr>
            <a:r>
              <a:rPr lang="en-US">
                <a:solidFill>
                  <a:schemeClr val="bg2"/>
                </a:solidFill>
                <a:latin typeface="Courier New" pitchFamily="49" charset="0"/>
                <a:cs typeface="Times New Roman" pitchFamily="18" charset="0"/>
              </a:rPr>
              <a:t>if (refVar != null)</a:t>
            </a:r>
          </a:p>
          <a:p>
            <a:pPr>
              <a:lnSpc>
                <a:spcPct val="90000"/>
              </a:lnSpc>
              <a:spcBef>
                <a:spcPct val="20000"/>
              </a:spcBef>
              <a:spcAft>
                <a:spcPts val="1200"/>
              </a:spcAft>
              <a:buClr>
                <a:schemeClr val="tx2"/>
              </a:buClr>
              <a:buSzPct val="75000"/>
              <a:buFont typeface="Monotype Sorts" pitchFamily="2" charset="2"/>
              <a:buNone/>
            </a:pPr>
            <a:r>
              <a:rPr lang="en-US">
                <a:solidFill>
                  <a:schemeClr val="bg2"/>
                </a:solidFill>
                <a:latin typeface="Courier New" pitchFamily="49" charset="0"/>
                <a:cs typeface="Times New Roman" pitchFamily="18" charset="0"/>
              </a:rPr>
              <a:t>  System.out.println(refVar.toString());</a:t>
            </a:r>
          </a:p>
          <a:p>
            <a:pPr>
              <a:lnSpc>
                <a:spcPct val="90000"/>
              </a:lnSpc>
              <a:spcBef>
                <a:spcPct val="20000"/>
              </a:spcBef>
              <a:spcAft>
                <a:spcPts val="1200"/>
              </a:spcAft>
              <a:buClr>
                <a:schemeClr val="tx2"/>
              </a:buClr>
              <a:buSzPct val="75000"/>
              <a:buFont typeface="Monotype Sorts" pitchFamily="2" charset="2"/>
              <a:buNone/>
            </a:pPr>
            <a:r>
              <a:rPr lang="en-US">
                <a:solidFill>
                  <a:schemeClr val="bg2"/>
                </a:solidFill>
                <a:latin typeface="Courier New" pitchFamily="49" charset="0"/>
                <a:cs typeface="Times New Roman" pitchFamily="18" charset="0"/>
              </a:rPr>
              <a:t>else</a:t>
            </a:r>
          </a:p>
          <a:p>
            <a:pPr>
              <a:lnSpc>
                <a:spcPct val="90000"/>
              </a:lnSpc>
              <a:spcBef>
                <a:spcPct val="20000"/>
              </a:spcBef>
              <a:spcAft>
                <a:spcPts val="1200"/>
              </a:spcAft>
              <a:buClr>
                <a:schemeClr val="tx2"/>
              </a:buClr>
              <a:buSzPct val="75000"/>
              <a:buFont typeface="Monotype Sorts" pitchFamily="2" charset="2"/>
              <a:buNone/>
            </a:pPr>
            <a:r>
              <a:rPr lang="en-US">
                <a:solidFill>
                  <a:schemeClr val="bg2"/>
                </a:solidFill>
                <a:latin typeface="Courier New" pitchFamily="49" charset="0"/>
                <a:cs typeface="Times New Roman" pitchFamily="18" charset="0"/>
              </a:rPr>
              <a:t>  System.out.println("refVar is null");</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37ADD53-7EF1-43CF-A343-2F20D6CCD68B}" type="slidenum">
              <a:rPr lang="en-US"/>
              <a:pPr/>
              <a:t>96</a:t>
            </a:fld>
            <a:endParaRPr lang="en-US"/>
          </a:p>
        </p:txBody>
      </p:sp>
      <p:sp>
        <p:nvSpPr>
          <p:cNvPr id="251906" name="Rectangle 2"/>
          <p:cNvSpPr>
            <a:spLocks noGrp="1" noChangeArrowheads="1"/>
          </p:cNvSpPr>
          <p:nvPr>
            <p:ph type="title"/>
          </p:nvPr>
        </p:nvSpPr>
        <p:spPr>
          <a:xfrm>
            <a:off x="685800" y="0"/>
            <a:ext cx="7772400" cy="1428750"/>
          </a:xfrm>
          <a:noFill/>
          <a:ln/>
        </p:spPr>
        <p:txBody>
          <a:bodyPr>
            <a:normAutofit fontScale="90000"/>
          </a:bodyPr>
          <a:lstStyle/>
          <a:p>
            <a:r>
              <a:rPr lang="en-US" dirty="0"/>
              <a:t>Cautions When Using Exceptions</a:t>
            </a:r>
            <a:endParaRPr lang="en-US" b="1" dirty="0"/>
          </a:p>
        </p:txBody>
      </p:sp>
      <p:sp>
        <p:nvSpPr>
          <p:cNvPr id="251907" name="Rectangle 3"/>
          <p:cNvSpPr>
            <a:spLocks noGrp="1" noChangeArrowheads="1"/>
          </p:cNvSpPr>
          <p:nvPr>
            <p:ph type="body" idx="1"/>
          </p:nvPr>
        </p:nvSpPr>
        <p:spPr>
          <a:xfrm>
            <a:off x="381000" y="2133600"/>
            <a:ext cx="8458200" cy="3962400"/>
          </a:xfrm>
          <a:noFill/>
          <a:ln/>
        </p:spPr>
        <p:txBody>
          <a:bodyPr>
            <a:normAutofit/>
          </a:bodyPr>
          <a:lstStyle/>
          <a:p>
            <a:pPr>
              <a:spcAft>
                <a:spcPts val="1200"/>
              </a:spcAft>
              <a:buNone/>
            </a:pPr>
            <a:r>
              <a:rPr lang="en-US" sz="2800" dirty="0"/>
              <a:t>Exception handling separates error-handling code from normal programming tasks, thus making programs easier to read and to modify. Be aware, however, that exception handling usually requires more time and resources because it requires instantiating a new exception object, rolling back the call stack, and propagating the errors to the calling methods.</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FC296C3-A6F1-419A-9E09-B6D676A181EF}" type="slidenum">
              <a:rPr lang="en-US"/>
              <a:pPr/>
              <a:t>97</a:t>
            </a:fld>
            <a:endParaRPr lang="en-US"/>
          </a:p>
        </p:txBody>
      </p:sp>
      <p:sp>
        <p:nvSpPr>
          <p:cNvPr id="278530" name="Rectangle 2"/>
          <p:cNvSpPr>
            <a:spLocks noGrp="1" noChangeArrowheads="1"/>
          </p:cNvSpPr>
          <p:nvPr>
            <p:ph type="title"/>
          </p:nvPr>
        </p:nvSpPr>
        <p:spPr>
          <a:xfrm>
            <a:off x="685800" y="0"/>
            <a:ext cx="7772400" cy="1428750"/>
          </a:xfrm>
          <a:noFill/>
          <a:ln/>
        </p:spPr>
        <p:txBody>
          <a:bodyPr/>
          <a:lstStyle/>
          <a:p>
            <a:r>
              <a:rPr lang="en-US" dirty="0"/>
              <a:t>When to Throw Exceptions</a:t>
            </a:r>
            <a:endParaRPr lang="en-US" b="1" dirty="0"/>
          </a:p>
        </p:txBody>
      </p:sp>
      <p:sp>
        <p:nvSpPr>
          <p:cNvPr id="278531" name="Rectangle 3"/>
          <p:cNvSpPr>
            <a:spLocks noGrp="1" noChangeArrowheads="1"/>
          </p:cNvSpPr>
          <p:nvPr>
            <p:ph type="body" idx="1"/>
          </p:nvPr>
        </p:nvSpPr>
        <p:spPr>
          <a:xfrm>
            <a:off x="381000" y="2209800"/>
            <a:ext cx="8458200" cy="3886200"/>
          </a:xfrm>
          <a:noFill/>
          <a:ln/>
        </p:spPr>
        <p:txBody>
          <a:bodyPr>
            <a:normAutofit/>
          </a:bodyPr>
          <a:lstStyle/>
          <a:p>
            <a:pPr>
              <a:spcAft>
                <a:spcPts val="1200"/>
              </a:spcAft>
              <a:buNone/>
            </a:pPr>
            <a:r>
              <a:rPr lang="en-US" sz="3200" dirty="0">
                <a:cs typeface="Times New Roman" pitchFamily="18" charset="0"/>
              </a:rPr>
              <a:t>An exception occurs in a method. If </a:t>
            </a:r>
            <a:r>
              <a:rPr lang="en-US" sz="3200" dirty="0" smtClean="0">
                <a:cs typeface="Times New Roman" pitchFamily="18" charset="0"/>
              </a:rPr>
              <a:t>we </a:t>
            </a:r>
            <a:r>
              <a:rPr lang="en-US" sz="3200" dirty="0">
                <a:cs typeface="Times New Roman" pitchFamily="18" charset="0"/>
              </a:rPr>
              <a:t>want the exception to be processed by its caller, </a:t>
            </a:r>
            <a:r>
              <a:rPr lang="en-US" sz="3200" dirty="0" smtClean="0">
                <a:cs typeface="Times New Roman" pitchFamily="18" charset="0"/>
              </a:rPr>
              <a:t>we </a:t>
            </a:r>
            <a:r>
              <a:rPr lang="en-US" sz="3200" dirty="0">
                <a:cs typeface="Times New Roman" pitchFamily="18" charset="0"/>
              </a:rPr>
              <a:t>should create an exception object and throw it. </a:t>
            </a:r>
            <a:r>
              <a:rPr lang="en-US" sz="3200" dirty="0" smtClean="0">
                <a:cs typeface="Times New Roman" pitchFamily="18" charset="0"/>
              </a:rPr>
              <a:t>If we can </a:t>
            </a:r>
            <a:r>
              <a:rPr lang="en-US" sz="3200" dirty="0">
                <a:cs typeface="Times New Roman" pitchFamily="18" charset="0"/>
              </a:rPr>
              <a:t>handle the exception in the method where it occurs, there is no need to throw it</a:t>
            </a:r>
            <a:r>
              <a:rPr lang="en-US" sz="3200" dirty="0"/>
              <a:t>.</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914400"/>
          </a:xfrm>
        </p:spPr>
        <p:txBody>
          <a:bodyPr/>
          <a:lstStyle/>
          <a:p>
            <a:r>
              <a:rPr lang="en-US" dirty="0" smtClean="0"/>
              <a:t>Object Oriented Programming</a:t>
            </a:r>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fontScale="90000"/>
          </a:bodyPr>
          <a:lstStyle/>
          <a:p>
            <a:r>
              <a:rPr lang="en-US" dirty="0" smtClean="0"/>
              <a:t>             Inheritance</a:t>
            </a:r>
            <a:endParaRPr lang="en-US" dirty="0"/>
          </a:p>
        </p:txBody>
      </p:sp>
      <p:sp>
        <p:nvSpPr>
          <p:cNvPr id="3" name="Content Placeholder 2"/>
          <p:cNvSpPr>
            <a:spLocks noGrp="1"/>
          </p:cNvSpPr>
          <p:nvPr>
            <p:ph idx="1"/>
          </p:nvPr>
        </p:nvSpPr>
        <p:spPr>
          <a:xfrm>
            <a:off x="457200" y="1295400"/>
            <a:ext cx="8229600" cy="5029200"/>
          </a:xfrm>
        </p:spPr>
        <p:txBody>
          <a:bodyPr>
            <a:normAutofit fontScale="92500"/>
          </a:bodyPr>
          <a:lstStyle/>
          <a:p>
            <a:pPr lvl="1"/>
            <a:r>
              <a:rPr lang="en-US" dirty="0" smtClean="0"/>
              <a:t>It is a way of code reusability.</a:t>
            </a:r>
          </a:p>
          <a:p>
            <a:pPr lvl="1"/>
            <a:r>
              <a:rPr lang="en-US" dirty="0" smtClean="0"/>
              <a:t>Central to Java and other object-oriented (OO) languages is the concept of inheritance, which allows code defined in one class to be reused in other classes.</a:t>
            </a:r>
          </a:p>
          <a:p>
            <a:pPr lvl="1"/>
            <a:r>
              <a:rPr lang="en-US" dirty="0" smtClean="0"/>
              <a:t> In Java, we can define a general (more abstract) super-class, and then extend it with more specific subclasses. The super-class knows nothing of the classes that inherit from</a:t>
            </a:r>
          </a:p>
          <a:p>
            <a:pPr lvl="1"/>
            <a:r>
              <a:rPr lang="en-US" dirty="0" smtClean="0"/>
              <a:t>it, but all of the subclasses that inherit from the super-class must explicitly declare the inheritance relationship.</a:t>
            </a:r>
          </a:p>
          <a:p>
            <a:pPr lvl="1"/>
            <a:r>
              <a:rPr lang="en-US" dirty="0" smtClean="0"/>
              <a:t> A subclass that inherits from a super-class is automatically</a:t>
            </a:r>
          </a:p>
          <a:p>
            <a:pPr lvl="1"/>
            <a:r>
              <a:rPr lang="en-US" dirty="0" smtClean="0"/>
              <a:t>given accessible instance variables and methods defined by the super-class, but is also free to override super-class methods to define more specific behavior.</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2253</TotalTime>
  <Words>12569</Words>
  <Application>Microsoft Office PowerPoint</Application>
  <PresentationFormat>On-screen Show (4:3)</PresentationFormat>
  <Paragraphs>2116</Paragraphs>
  <Slides>216</Slides>
  <Notes>8</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216</vt:i4>
      </vt:variant>
    </vt:vector>
  </HeadingPairs>
  <TitlesOfParts>
    <vt:vector size="234" baseType="lpstr">
      <vt:lpstr>Arial</vt:lpstr>
      <vt:lpstr>Calibri</vt:lpstr>
      <vt:lpstr>Comic Sans MS</vt:lpstr>
      <vt:lpstr>Constantia</vt:lpstr>
      <vt:lpstr>Courier</vt:lpstr>
      <vt:lpstr>Courier New</vt:lpstr>
      <vt:lpstr>Forte</vt:lpstr>
      <vt:lpstr>Monotype Sorts</vt:lpstr>
      <vt:lpstr>Palatino</vt:lpstr>
      <vt:lpstr>Tahoma</vt:lpstr>
      <vt:lpstr>Times</vt:lpstr>
      <vt:lpstr>Times New Roman</vt:lpstr>
      <vt:lpstr>Times New Roman (Hebrew)</vt:lpstr>
      <vt:lpstr>Verdana</vt:lpstr>
      <vt:lpstr>Wingdings</vt:lpstr>
      <vt:lpstr>Wingdings 2</vt:lpstr>
      <vt:lpstr>Flow</vt:lpstr>
      <vt:lpstr>Clip</vt:lpstr>
      <vt:lpstr>  Training Presentation                         </vt:lpstr>
      <vt:lpstr>Contents</vt:lpstr>
      <vt:lpstr>What Is Java?</vt:lpstr>
      <vt:lpstr>             History</vt:lpstr>
      <vt:lpstr>             Java versions</vt:lpstr>
      <vt:lpstr>Characteristics of Java</vt:lpstr>
      <vt:lpstr>Java Specifications(Technologies)</vt:lpstr>
      <vt:lpstr>Java Development Kit</vt:lpstr>
      <vt:lpstr>Total Platform Independence</vt:lpstr>
      <vt:lpstr>Java IDE Tools</vt:lpstr>
      <vt:lpstr>Anatomy of a Java Program</vt:lpstr>
      <vt:lpstr>Java Source Code Stucture</vt:lpstr>
      <vt:lpstr>PowerPoint Presentation</vt:lpstr>
      <vt:lpstr>Creating Java Classes (1)</vt:lpstr>
      <vt:lpstr>Creating Java Classes (2)</vt:lpstr>
      <vt:lpstr>Static (Keyword)</vt:lpstr>
      <vt:lpstr>Instance</vt:lpstr>
      <vt:lpstr> Different ways of creating object in java </vt:lpstr>
      <vt:lpstr>PowerPoint Presentation</vt:lpstr>
      <vt:lpstr>“new” Operator</vt:lpstr>
      <vt:lpstr>Default values</vt:lpstr>
      <vt:lpstr>Convention(not a rule)</vt:lpstr>
      <vt:lpstr> Printing in Java</vt:lpstr>
      <vt:lpstr>The Main “main method”</vt:lpstr>
      <vt:lpstr>Method</vt:lpstr>
      <vt:lpstr>Method Declaration</vt:lpstr>
      <vt:lpstr>Method Call</vt:lpstr>
      <vt:lpstr>Method Overloading</vt:lpstr>
      <vt:lpstr>Constructors</vt:lpstr>
      <vt:lpstr>Arrays</vt:lpstr>
      <vt:lpstr>PowerPoint Presentation</vt:lpstr>
      <vt:lpstr>Declaring Array Reference</vt:lpstr>
      <vt:lpstr>Constructing Variables</vt:lpstr>
      <vt:lpstr>Assigning Values</vt:lpstr>
      <vt:lpstr>Declaring 2D-Array Reference</vt:lpstr>
      <vt:lpstr>Constructing 2D arrays</vt:lpstr>
      <vt:lpstr>Class/interface Access Modifiers</vt:lpstr>
      <vt:lpstr>Getting Started with Java Programming</vt:lpstr>
      <vt:lpstr>Hello World</vt:lpstr>
      <vt:lpstr>Compiling/Running Java Programs</vt:lpstr>
      <vt:lpstr>  In Java we have two Types Of Values</vt:lpstr>
      <vt:lpstr>Primitives Data types</vt:lpstr>
      <vt:lpstr>Primitive Types and Variables</vt:lpstr>
      <vt:lpstr>Initialisation</vt:lpstr>
      <vt:lpstr>Declarations</vt:lpstr>
      <vt:lpstr>Assignment</vt:lpstr>
      <vt:lpstr>Basic Mathematical Operators</vt:lpstr>
      <vt:lpstr>Statements &amp; Blocks</vt:lpstr>
      <vt:lpstr>Relational Operators</vt:lpstr>
      <vt:lpstr>Comment Styles</vt:lpstr>
      <vt:lpstr>Creating Packages (1)</vt:lpstr>
      <vt:lpstr>Creating Packages (2)</vt:lpstr>
      <vt:lpstr>Member Access Modifiers</vt:lpstr>
      <vt:lpstr>Other Member Modifiers</vt:lpstr>
      <vt:lpstr>PowerPoint Presentation</vt:lpstr>
      <vt:lpstr>PowerPoint Presentation</vt:lpstr>
      <vt:lpstr>PowerPoint Presentation</vt:lpstr>
      <vt:lpstr>Flow of Control</vt:lpstr>
      <vt:lpstr>If – The Conditional Statement</vt:lpstr>
      <vt:lpstr>If… else</vt:lpstr>
      <vt:lpstr>Nested if … else</vt:lpstr>
      <vt:lpstr>else if</vt:lpstr>
      <vt:lpstr>The for loop</vt:lpstr>
      <vt:lpstr>PowerPoint Presentation</vt:lpstr>
      <vt:lpstr>do {… } while loops</vt:lpstr>
      <vt:lpstr>The for-each loop</vt:lpstr>
      <vt:lpstr>The switch Statement</vt:lpstr>
      <vt:lpstr>Break</vt:lpstr>
      <vt:lpstr>Continue</vt:lpstr>
      <vt:lpstr>return</vt:lpstr>
      <vt:lpstr>PowerPoint Presentation</vt:lpstr>
      <vt:lpstr>Syntax Errors, Runtime Errors, and Logic Errors</vt:lpstr>
      <vt:lpstr>PowerPoint Presentation</vt:lpstr>
      <vt:lpstr>Exception Hierarchy</vt:lpstr>
      <vt:lpstr>         try-catch-finally</vt:lpstr>
      <vt:lpstr>PowerPoint Presentation</vt:lpstr>
      <vt:lpstr>PowerPoint Presentation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PowerPoint Presentation</vt:lpstr>
      <vt:lpstr>Unchecked Exceptions</vt:lpstr>
      <vt:lpstr>Checked Exceptions</vt:lpstr>
      <vt:lpstr>Creating Custom Exception Classes</vt:lpstr>
      <vt:lpstr>Throwing Exceptions</vt:lpstr>
      <vt:lpstr>When to Use Exceptions</vt:lpstr>
      <vt:lpstr>When to Use Exceptions</vt:lpstr>
      <vt:lpstr>Cautions When Using Exceptions</vt:lpstr>
      <vt:lpstr>When to Throw Exceptions</vt:lpstr>
      <vt:lpstr>Object Oriented Programming</vt:lpstr>
      <vt:lpstr>             Inheritance</vt:lpstr>
      <vt:lpstr>PowerPoint Presentation</vt:lpstr>
      <vt:lpstr>PowerPoint Presentation</vt:lpstr>
      <vt:lpstr>Method Overriding</vt:lpstr>
      <vt:lpstr>Field Hiding A subtype can re-declare a field inherited from its super-class. It is the type of reference value/variable that determines the field access. </vt:lpstr>
      <vt:lpstr>Object Reference  ‘this’</vt:lpstr>
      <vt:lpstr>  Object Reference  ‘super’</vt:lpstr>
      <vt:lpstr>Constructor chaining using “this()”</vt:lpstr>
      <vt:lpstr>Constructor chaining using “super()”</vt:lpstr>
      <vt:lpstr>PowerPoint Presentation</vt:lpstr>
      <vt:lpstr>Interface</vt:lpstr>
      <vt:lpstr>PowerPoint Presentation</vt:lpstr>
      <vt:lpstr>Reference Assignment</vt:lpstr>
      <vt:lpstr>Nested Class</vt:lpstr>
      <vt:lpstr>Static Nested Classes </vt:lpstr>
      <vt:lpstr> Inner Class</vt:lpstr>
      <vt:lpstr>Example</vt:lpstr>
      <vt:lpstr>  Local class</vt:lpstr>
      <vt:lpstr>  Anonymous classes</vt:lpstr>
      <vt:lpstr>Garbage Collector</vt:lpstr>
      <vt:lpstr>  When an Object becomes Eligible for Garbage Collection</vt:lpstr>
      <vt:lpstr>Object Finalization</vt:lpstr>
      <vt:lpstr>PowerPoint Presentation</vt:lpstr>
      <vt:lpstr>ultra-super-megaclass Object</vt:lpstr>
      <vt:lpstr>PowerPoint Presentation</vt:lpstr>
      <vt:lpstr>PowerPoint Presentation</vt:lpstr>
      <vt:lpstr>         Wrapper classes</vt:lpstr>
      <vt:lpstr>PowerPoint Presentation</vt:lpstr>
      <vt:lpstr>String Class</vt:lpstr>
      <vt:lpstr>PowerPoint Presentation</vt:lpstr>
      <vt:lpstr>Difference between String , StringBuffer and      StringBuilder</vt:lpstr>
      <vt:lpstr>PowerPoint Presentation</vt:lpstr>
      <vt:lpstr>PowerPoint Presentation</vt:lpstr>
      <vt:lpstr>The three principles of OOP</vt:lpstr>
      <vt:lpstr>Using objects</vt:lpstr>
      <vt:lpstr>Stream Manipulation</vt:lpstr>
      <vt:lpstr>Streams and I/O</vt:lpstr>
      <vt:lpstr>PowerPoint Presentation</vt:lpstr>
      <vt:lpstr>PowerPoint Presentation</vt:lpstr>
      <vt:lpstr>Display File Contents</vt:lpstr>
      <vt:lpstr>Object serialization</vt:lpstr>
      <vt:lpstr>Write an object to a file</vt:lpstr>
      <vt:lpstr>Read an object from a file</vt:lpstr>
      <vt:lpstr>Java Collections</vt:lpstr>
      <vt:lpstr>Java Collections Framework</vt:lpstr>
      <vt:lpstr>PowerPoint Presentation</vt:lpstr>
      <vt:lpstr>PowerPoint Presentation</vt:lpstr>
      <vt:lpstr>public interface Collection&lt;E&gt; extends Iterable&lt;E&gt;</vt:lpstr>
      <vt:lpstr>public interface Collection&lt;E&gt; extends Iterable&lt;E&gt;</vt:lpstr>
      <vt:lpstr>A note on iterators</vt:lpstr>
      <vt:lpstr>  public interface Set&lt;E&gt; extends Collection&lt;E&gt;</vt:lpstr>
      <vt:lpstr>public interface Set&lt;E&gt;extends Collection&lt;E&gt;</vt:lpstr>
      <vt:lpstr>public interface List&lt;E&gt;extends Collection&lt;E&gt;</vt:lpstr>
      <vt:lpstr>  public interface List&lt;E&gt;extends Collection&lt;E&gt;</vt:lpstr>
      <vt:lpstr>A note on ListIterators</vt:lpstr>
      <vt:lpstr>public interface Queue&lt;E&gt;extends Collection&lt;E&gt;</vt:lpstr>
      <vt:lpstr>public interface Queue&lt;E&gt;extends Collection&lt;E&gt;</vt:lpstr>
      <vt:lpstr>public interface Map&lt;K,V&gt; </vt:lpstr>
      <vt:lpstr>public interface Map&lt;K,V&gt;</vt:lpstr>
      <vt:lpstr>PowerPoint Presentation</vt:lpstr>
      <vt:lpstr>Java Threads</vt:lpstr>
      <vt:lpstr>Multitasking and Multithreading</vt:lpstr>
      <vt:lpstr>Concurrency vs. Parallelism</vt:lpstr>
      <vt:lpstr>Threads and Processes</vt:lpstr>
      <vt:lpstr>What are Threads Good For?</vt:lpstr>
      <vt:lpstr>Application Thread</vt:lpstr>
      <vt:lpstr>Multiple Threads in an Application</vt:lpstr>
      <vt:lpstr>Creating Threads</vt:lpstr>
      <vt:lpstr>Extending Thread</vt:lpstr>
      <vt:lpstr>Thread Methods</vt:lpstr>
      <vt:lpstr>Thread Methods</vt:lpstr>
      <vt:lpstr>Transitioning Between Thread States</vt:lpstr>
      <vt:lpstr>PowerPoint Presentation</vt:lpstr>
      <vt:lpstr>Implementing Runnable</vt:lpstr>
      <vt:lpstr>A Runnable Object</vt:lpstr>
      <vt:lpstr>Starting the Threads</vt:lpstr>
      <vt:lpstr>Scheduling Threads</vt:lpstr>
      <vt:lpstr>Thread State Diagram</vt:lpstr>
      <vt:lpstr>Scheduling</vt:lpstr>
      <vt:lpstr>Starvation</vt:lpstr>
      <vt:lpstr>Time-Sliced Scheduling </vt:lpstr>
      <vt:lpstr>Java Scheduling</vt:lpstr>
      <vt:lpstr>PowerPoint Presentation</vt:lpstr>
      <vt:lpstr>Daemon Threads</vt:lpstr>
      <vt:lpstr>Deadlocked Threads</vt:lpstr>
      <vt:lpstr>Synchronization</vt:lpstr>
      <vt:lpstr>Getting GUI</vt:lpstr>
      <vt:lpstr>Introduction to JFC Swing</vt:lpstr>
      <vt:lpstr>Agenda</vt:lpstr>
      <vt:lpstr>About JFC and Swing</vt:lpstr>
      <vt:lpstr>  Main Differences between Swing and AWT</vt:lpstr>
      <vt:lpstr>About JFC and Swing (cont)</vt:lpstr>
      <vt:lpstr>Pluggable Look and Feel</vt:lpstr>
      <vt:lpstr>PowerPoint Presentation</vt:lpstr>
      <vt:lpstr>Swing Components</vt:lpstr>
      <vt:lpstr>Containers</vt:lpstr>
      <vt:lpstr>JFrame</vt:lpstr>
      <vt:lpstr>Example</vt:lpstr>
      <vt:lpstr>JComponent</vt:lpstr>
      <vt:lpstr>JComponent (cont)</vt:lpstr>
      <vt:lpstr>JLable</vt:lpstr>
      <vt:lpstr>JButton</vt:lpstr>
      <vt:lpstr>JList</vt:lpstr>
      <vt:lpstr>JTree</vt:lpstr>
      <vt:lpstr>JTable</vt:lpstr>
      <vt:lpstr>Layout Management (cont)</vt:lpstr>
      <vt:lpstr>Layout Management (cont)</vt:lpstr>
      <vt:lpstr>BorderLayout</vt:lpstr>
      <vt:lpstr>BoxLayout</vt:lpstr>
      <vt:lpstr>FlowLayout</vt:lpstr>
      <vt:lpstr>GridLayout</vt:lpstr>
      <vt:lpstr>Layout Management (cont)</vt:lpstr>
      <vt:lpstr>Events Handling</vt:lpstr>
      <vt:lpstr>Types of Event Listeners</vt:lpstr>
      <vt:lpstr>Implementing an Event Handler</vt:lpstr>
      <vt:lpstr>Example </vt:lpstr>
      <vt:lpstr>                  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Java?</dc:title>
  <dc:creator/>
  <cp:lastModifiedBy>justjava2017@outlook.com</cp:lastModifiedBy>
  <cp:revision>434</cp:revision>
  <dcterms:created xsi:type="dcterms:W3CDTF">2006-08-16T00:00:00Z</dcterms:created>
  <dcterms:modified xsi:type="dcterms:W3CDTF">2018-04-14T02:11:19Z</dcterms:modified>
</cp:coreProperties>
</file>