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72.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7"/>
  </p:notesMasterIdLst>
  <p:sldIdLst>
    <p:sldId id="454" r:id="rId2"/>
    <p:sldId id="453" r:id="rId3"/>
    <p:sldId id="455" r:id="rId4"/>
    <p:sldId id="257" r:id="rId5"/>
    <p:sldId id="452" r:id="rId6"/>
    <p:sldId id="258" r:id="rId7"/>
    <p:sldId id="260" r:id="rId8"/>
    <p:sldId id="371" r:id="rId9"/>
    <p:sldId id="262" r:id="rId10"/>
    <p:sldId id="268" r:id="rId11"/>
    <p:sldId id="464" r:id="rId12"/>
    <p:sldId id="480" r:id="rId13"/>
    <p:sldId id="465" r:id="rId14"/>
    <p:sldId id="466" r:id="rId15"/>
    <p:sldId id="467" r:id="rId16"/>
    <p:sldId id="468" r:id="rId17"/>
    <p:sldId id="469" r:id="rId18"/>
    <p:sldId id="470" r:id="rId19"/>
    <p:sldId id="471" r:id="rId20"/>
    <p:sldId id="475" r:id="rId21"/>
    <p:sldId id="476" r:id="rId22"/>
    <p:sldId id="477" r:id="rId23"/>
    <p:sldId id="478" r:id="rId24"/>
    <p:sldId id="481" r:id="rId25"/>
    <p:sldId id="479" r:id="rId26"/>
    <p:sldId id="482" r:id="rId27"/>
    <p:sldId id="483" r:id="rId28"/>
    <p:sldId id="484" r:id="rId29"/>
    <p:sldId id="457" r:id="rId30"/>
    <p:sldId id="458" r:id="rId31"/>
    <p:sldId id="459" r:id="rId32"/>
    <p:sldId id="272" r:id="rId33"/>
    <p:sldId id="273" r:id="rId34"/>
    <p:sldId id="274" r:id="rId35"/>
    <p:sldId id="275" r:id="rId36"/>
    <p:sldId id="276" r:id="rId37"/>
    <p:sldId id="318" r:id="rId38"/>
    <p:sldId id="372" r:id="rId39"/>
    <p:sldId id="374" r:id="rId40"/>
    <p:sldId id="450" r:id="rId41"/>
    <p:sldId id="375" r:id="rId42"/>
    <p:sldId id="456" r:id="rId43"/>
    <p:sldId id="451" r:id="rId44"/>
    <p:sldId id="446" r:id="rId45"/>
    <p:sldId id="472" r:id="rId46"/>
    <p:sldId id="473" r:id="rId47"/>
    <p:sldId id="474" r:id="rId48"/>
    <p:sldId id="323" r:id="rId49"/>
    <p:sldId id="324" r:id="rId50"/>
    <p:sldId id="449" r:id="rId51"/>
    <p:sldId id="325" r:id="rId52"/>
    <p:sldId id="326" r:id="rId53"/>
    <p:sldId id="327" r:id="rId54"/>
    <p:sldId id="328" r:id="rId55"/>
    <p:sldId id="329" r:id="rId56"/>
    <p:sldId id="330" r:id="rId57"/>
    <p:sldId id="331" r:id="rId58"/>
    <p:sldId id="332" r:id="rId59"/>
    <p:sldId id="333" r:id="rId60"/>
    <p:sldId id="334" r:id="rId61"/>
    <p:sldId id="335" r:id="rId62"/>
    <p:sldId id="336" r:id="rId63"/>
    <p:sldId id="337" r:id="rId64"/>
    <p:sldId id="338" r:id="rId65"/>
    <p:sldId id="339" r:id="rId66"/>
    <p:sldId id="340" r:id="rId67"/>
    <p:sldId id="341" r:id="rId68"/>
    <p:sldId id="342" r:id="rId69"/>
    <p:sldId id="343" r:id="rId70"/>
    <p:sldId id="344" r:id="rId71"/>
    <p:sldId id="345" r:id="rId72"/>
    <p:sldId id="346" r:id="rId73"/>
    <p:sldId id="347" r:id="rId74"/>
    <p:sldId id="348" r:id="rId75"/>
    <p:sldId id="355" r:id="rId76"/>
    <p:sldId id="356" r:id="rId77"/>
    <p:sldId id="357" r:id="rId78"/>
    <p:sldId id="358" r:id="rId79"/>
    <p:sldId id="359" r:id="rId80"/>
    <p:sldId id="360" r:id="rId81"/>
    <p:sldId id="361" r:id="rId82"/>
    <p:sldId id="362" r:id="rId83"/>
    <p:sldId id="364" r:id="rId84"/>
    <p:sldId id="365" r:id="rId85"/>
    <p:sldId id="366" r:id="rId86"/>
    <p:sldId id="370" r:id="rId87"/>
    <p:sldId id="367" r:id="rId88"/>
    <p:sldId id="368" r:id="rId89"/>
    <p:sldId id="319" r:id="rId90"/>
    <p:sldId id="320" r:id="rId91"/>
    <p:sldId id="277" r:id="rId92"/>
    <p:sldId id="278" r:id="rId93"/>
    <p:sldId id="279" r:id="rId94"/>
    <p:sldId id="280" r:id="rId95"/>
    <p:sldId id="377" r:id="rId96"/>
    <p:sldId id="378" r:id="rId97"/>
    <p:sldId id="379" r:id="rId98"/>
    <p:sldId id="380" r:id="rId99"/>
    <p:sldId id="381" r:id="rId100"/>
    <p:sldId id="382" r:id="rId101"/>
    <p:sldId id="383" r:id="rId102"/>
    <p:sldId id="384" r:id="rId103"/>
    <p:sldId id="385" r:id="rId104"/>
    <p:sldId id="386" r:id="rId105"/>
    <p:sldId id="387" r:id="rId106"/>
    <p:sldId id="388" r:id="rId107"/>
    <p:sldId id="389" r:id="rId108"/>
    <p:sldId id="390" r:id="rId109"/>
    <p:sldId id="391" r:id="rId110"/>
    <p:sldId id="392" r:id="rId111"/>
    <p:sldId id="393" r:id="rId112"/>
    <p:sldId id="394" r:id="rId113"/>
    <p:sldId id="395" r:id="rId114"/>
    <p:sldId id="396" r:id="rId115"/>
    <p:sldId id="397" r:id="rId116"/>
    <p:sldId id="398" r:id="rId117"/>
    <p:sldId id="399" r:id="rId118"/>
    <p:sldId id="400" r:id="rId119"/>
    <p:sldId id="401" r:id="rId120"/>
    <p:sldId id="402" r:id="rId121"/>
    <p:sldId id="403" r:id="rId122"/>
    <p:sldId id="404" r:id="rId123"/>
    <p:sldId id="405" r:id="rId124"/>
    <p:sldId id="406" r:id="rId125"/>
    <p:sldId id="407" r:id="rId126"/>
    <p:sldId id="408" r:id="rId127"/>
    <p:sldId id="409" r:id="rId128"/>
    <p:sldId id="410" r:id="rId129"/>
    <p:sldId id="411" r:id="rId130"/>
    <p:sldId id="412" r:id="rId131"/>
    <p:sldId id="413" r:id="rId132"/>
    <p:sldId id="414" r:id="rId133"/>
    <p:sldId id="415" r:id="rId134"/>
    <p:sldId id="416" r:id="rId135"/>
    <p:sldId id="418" r:id="rId136"/>
    <p:sldId id="419" r:id="rId137"/>
    <p:sldId id="420" r:id="rId138"/>
    <p:sldId id="421" r:id="rId139"/>
    <p:sldId id="422" r:id="rId140"/>
    <p:sldId id="423" r:id="rId141"/>
    <p:sldId id="424" r:id="rId142"/>
    <p:sldId id="425" r:id="rId143"/>
    <p:sldId id="426" r:id="rId144"/>
    <p:sldId id="427" r:id="rId145"/>
    <p:sldId id="428" r:id="rId146"/>
    <p:sldId id="429" r:id="rId147"/>
    <p:sldId id="430" r:id="rId148"/>
    <p:sldId id="431" r:id="rId149"/>
    <p:sldId id="432" r:id="rId150"/>
    <p:sldId id="433" r:id="rId151"/>
    <p:sldId id="434" r:id="rId152"/>
    <p:sldId id="435" r:id="rId153"/>
    <p:sldId id="436" r:id="rId154"/>
    <p:sldId id="437" r:id="rId155"/>
    <p:sldId id="438" r:id="rId156"/>
    <p:sldId id="439" r:id="rId157"/>
    <p:sldId id="440" r:id="rId158"/>
    <p:sldId id="441" r:id="rId159"/>
    <p:sldId id="442" r:id="rId160"/>
    <p:sldId id="443" r:id="rId161"/>
    <p:sldId id="444" r:id="rId162"/>
    <p:sldId id="284" r:id="rId163"/>
    <p:sldId id="285" r:id="rId164"/>
    <p:sldId id="286" r:id="rId165"/>
    <p:sldId id="287" r:id="rId166"/>
    <p:sldId id="288" r:id="rId167"/>
    <p:sldId id="289" r:id="rId168"/>
    <p:sldId id="290" r:id="rId169"/>
    <p:sldId id="291" r:id="rId170"/>
    <p:sldId id="292" r:id="rId171"/>
    <p:sldId id="293" r:id="rId172"/>
    <p:sldId id="294" r:id="rId173"/>
    <p:sldId id="295" r:id="rId174"/>
    <p:sldId id="296" r:id="rId175"/>
    <p:sldId id="297" r:id="rId176"/>
    <p:sldId id="298" r:id="rId177"/>
    <p:sldId id="299" r:id="rId178"/>
    <p:sldId id="300" r:id="rId179"/>
    <p:sldId id="301" r:id="rId180"/>
    <p:sldId id="302" r:id="rId181"/>
    <p:sldId id="303" r:id="rId182"/>
    <p:sldId id="304" r:id="rId183"/>
    <p:sldId id="305" r:id="rId184"/>
    <p:sldId id="306" r:id="rId185"/>
    <p:sldId id="307" r:id="rId186"/>
    <p:sldId id="308" r:id="rId187"/>
    <p:sldId id="309" r:id="rId188"/>
    <p:sldId id="310" r:id="rId189"/>
    <p:sldId id="311" r:id="rId190"/>
    <p:sldId id="312" r:id="rId191"/>
    <p:sldId id="313" r:id="rId192"/>
    <p:sldId id="314" r:id="rId193"/>
    <p:sldId id="315" r:id="rId194"/>
    <p:sldId id="316" r:id="rId195"/>
    <p:sldId id="317" r:id="rId1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2" autoAdjust="0"/>
    <p:restoredTop sz="96015" autoAdjust="0"/>
  </p:normalViewPr>
  <p:slideViewPr>
    <p:cSldViewPr>
      <p:cViewPr varScale="1">
        <p:scale>
          <a:sx n="66" d="100"/>
          <a:sy n="66" d="100"/>
        </p:scale>
        <p:origin x="-630" y="-102"/>
      </p:cViewPr>
      <p:guideLst>
        <p:guide orient="horz" pos="2160"/>
        <p:guide pos="2880"/>
      </p:guideLst>
    </p:cSldViewPr>
  </p:slideViewPr>
  <p:outlineViewPr>
    <p:cViewPr>
      <p:scale>
        <a:sx n="33" d="100"/>
        <a:sy n="33" d="100"/>
      </p:scale>
      <p:origin x="0" y="2675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slide" Target="slides/slide195.xml"/><Relationship Id="rId20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notesMaster" Target="notesMasters/notesMaster1.xml"/><Relationship Id="rId20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presProps" Target="presProps.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97EA9D-91E6-400C-81F3-B870757142A3}" type="datetimeFigureOut">
              <a:rPr lang="en-US" smtClean="0"/>
              <a:pPr/>
              <a:t>7/11/2012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354227-6DA3-42B3-9623-C3DFDFD5742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246787"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90488" tIns="44450" rIns="90488" bIns="44450" anchor="b"/>
          <a:lstStyle/>
          <a:p>
            <a:pPr algn="r"/>
            <a:r>
              <a:rPr lang="en-US" sz="1200"/>
              <a:t>1</a:t>
            </a:r>
          </a:p>
        </p:txBody>
      </p:sp>
      <p:sp>
        <p:nvSpPr>
          <p:cNvPr id="246788"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246789"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246790" name="Rectangle 6"/>
          <p:cNvSpPr>
            <a:spLocks noGrp="1" noRot="1" noChangeAspect="1" noChangeArrowheads="1" noTextEdit="1"/>
          </p:cNvSpPr>
          <p:nvPr>
            <p:ph type="sldImg"/>
          </p:nvPr>
        </p:nvSpPr>
        <p:spPr>
          <a:xfrm>
            <a:off x="1150938" y="692150"/>
            <a:ext cx="4556125" cy="3416300"/>
          </a:xfrm>
          <a:ln cap="flat"/>
        </p:spPr>
      </p:sp>
      <p:sp>
        <p:nvSpPr>
          <p:cNvPr id="246791"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Rot="1" noChangeAspect="1" noChangeArrowheads="1" noTextEdit="1"/>
          </p:cNvSpPr>
          <p:nvPr>
            <p:ph type="sldImg"/>
          </p:nvPr>
        </p:nvSpPr>
        <p:spPr>
          <a:xfrm>
            <a:off x="1150938" y="692150"/>
            <a:ext cx="4556125" cy="3416300"/>
          </a:xfrm>
          <a:ln cap="flat"/>
        </p:spPr>
      </p:sp>
      <p:sp>
        <p:nvSpPr>
          <p:cNvPr id="25907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xfrm>
            <a:off x="1150938" y="692150"/>
            <a:ext cx="4556125" cy="3416300"/>
          </a:xfrm>
          <a:ln cap="flat"/>
        </p:spPr>
      </p:sp>
      <p:sp>
        <p:nvSpPr>
          <p:cNvPr id="26009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407CD6-8450-4562-896A-9EE7693D3FB7}" type="slidenum">
              <a:rPr lang="en-US"/>
              <a:pPr/>
              <a:t>75</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pPr>
              <a:lnSpc>
                <a:spcPct val="80000"/>
              </a:lnSpc>
            </a:pPr>
            <a:endParaRPr lang="en-US" altLang="en-US"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354227-6DA3-42B3-9623-C3DFDFD57426}" type="slidenum">
              <a:rPr lang="en-US" smtClean="0"/>
              <a:pPr/>
              <a:t>91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CB69B3-01E9-453F-8E43-397040B228BA}" type="slidenum">
              <a:rPr lang="en-US"/>
              <a:pPr/>
              <a:t>95</a:t>
            </a:fld>
            <a:endParaRPr lang="en-US"/>
          </a:p>
        </p:txBody>
      </p:sp>
      <p:sp>
        <p:nvSpPr>
          <p:cNvPr id="274434" name="Rectangle 2"/>
          <p:cNvSpPr>
            <a:spLocks noGrp="1" noRot="1" noChangeAspect="1" noChangeArrowheads="1" noTextEdit="1"/>
          </p:cNvSpPr>
          <p:nvPr>
            <p:ph type="sldImg"/>
          </p:nvPr>
        </p:nvSpPr>
        <p:spPr>
          <a:xfrm>
            <a:off x="1150938" y="692150"/>
            <a:ext cx="4556125" cy="3416300"/>
          </a:xfrm>
          <a:ln/>
        </p:spPr>
      </p:sp>
      <p:sp>
        <p:nvSpPr>
          <p:cNvPr id="27443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7/11/2012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8760349D-DA57-4752-820C-FB9993D1B57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7/11/2012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112.xml.rels><?xml version="1.0" encoding="UTF-8" standalone="yes"?>
<Relationships xmlns="http://schemas.openxmlformats.org/package/2006/relationships"><Relationship Id="rId3" Type="http://schemas.openxmlformats.org/officeDocument/2006/relationships/hyperlink" Target="html/TestCircleWithException.bat" TargetMode="External"/><Relationship Id="rId2" Type="http://schemas.openxmlformats.org/officeDocument/2006/relationships/hyperlink" Target="html/TestCircleWithException.html" TargetMode="External"/><Relationship Id="rId1" Type="http://schemas.openxmlformats.org/officeDocument/2006/relationships/slideLayout" Target="../slideLayouts/slideLayout2.xml"/><Relationship Id="rId4" Type="http://schemas.openxmlformats.org/officeDocument/2006/relationships/hyperlink" Target="html/CircleWithException.html"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hyperlink" Target="html/IntegerDivision.bat" TargetMode="External"/><Relationship Id="rId2" Type="http://schemas.openxmlformats.org/officeDocument/2006/relationships/hyperlink" Target="html/IntegerDivision.html"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hyperlink" Target="html/InvalidRadiusException.html" TargetMode="External"/><Relationship Id="rId2" Type="http://schemas.openxmlformats.org/officeDocument/2006/relationships/hyperlink" Target="html/TestCircleWithRadiusException.bat" TargetMode="External"/><Relationship Id="rId1" Type="http://schemas.openxmlformats.org/officeDocument/2006/relationships/slideLayout" Target="../slideLayouts/slideLayout2.xml"/><Relationship Id="rId5" Type="http://schemas.openxmlformats.org/officeDocument/2006/relationships/hyperlink" Target="html/TestCircleWithRadiusException.html" TargetMode="External"/><Relationship Id="rId4" Type="http://schemas.openxmlformats.org/officeDocument/2006/relationships/hyperlink" Target="html/CircleWithRadiusException.html" TargetMode="Externa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hyperlink" Target="http://java.sun.com/j2se/1.5.0/docs/api/java/lang/Iterable.html" TargetMode="Externa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hyperlink" Target="http://java.sun.com/j2se/1.5.0/docs/api/java/lang/Iterable.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hyperlink" Target="http://java.sun.com/javase/6/docs/api/java/util/Iterator.html" TargetMode="Externa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hyperlink" Target="http://java.sun.com/j2se/1.5.0/docs/api/java/util/Collection.html" TargetMode="Externa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hyperlink" Target="http://java.sun.com/j2se/1.5.0/docs/api/java/util/Collection.html" TargetMode="Externa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hyperlink" Target="http://java.sun.com/j2se/1.5.0/docs/api/java/util/Collection.html" TargetMode="Externa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hyperlink" Target="http://java.sun.com/j2se/1.5.0/docs/api/java/util/Collection.html" TargetMode="Externa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hyperlink" Target="http://java.sun.com/j2se/1.5.0/docs/api/java/util/Collection.html" TargetMode="Externa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hyperlink" Target="http://java.sun.com/j2se/1.5.0/docs/api/java/util/Collection.html" TargetMode="Externa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hyperlink" Target="http://java.sun.com/j2se/1.5.0/docs/api/java/util/Set.html" TargetMode="Externa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hyperlink" Target="http://java.sun.com/j2se/1.5.0/docs/api/java/util/Set.html" TargetMode="Externa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hyperlink" Target="http://java.sun.com/j2se/1.5.0/docs/api/java/util/Map.html" TargetMode="Externa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hyperlink" Target="http://java.sun.com/j2se/1.5.0/docs/api/java/util/Map.html" TargetMode="Externa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4.xml"/><Relationship Id="rId1" Type="http://schemas.openxmlformats.org/officeDocument/2006/relationships/vmlDrawing" Target="../drawings/vmlDrawing15.vml"/><Relationship Id="rId4" Type="http://schemas.openxmlformats.org/officeDocument/2006/relationships/oleObject" Target="../embeddings/oleObject17.bin"/></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j2eereference.com/2012/06/java-version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hyperlink" Target="html/ExceptionDemo.bat" TargetMode="Externa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hyperlink" Target="html/HandleExceptionDemo.bat" TargetMode="Externa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Java Program</a:t>
            </a:r>
            <a:endParaRPr lang="en-US" dirty="0"/>
          </a:p>
        </p:txBody>
      </p:sp>
      <p:sp>
        <p:nvSpPr>
          <p:cNvPr id="3" name="Content Placeholder 2"/>
          <p:cNvSpPr>
            <a:spLocks noGrp="1"/>
          </p:cNvSpPr>
          <p:nvPr>
            <p:ph idx="1"/>
          </p:nvPr>
        </p:nvSpPr>
        <p:spPr/>
        <p:txBody>
          <a:bodyPr/>
          <a:lstStyle/>
          <a:p>
            <a:pPr>
              <a:lnSpc>
                <a:spcPct val="90000"/>
              </a:lnSpc>
            </a:pPr>
            <a:r>
              <a:rPr lang="en-US" dirty="0" smtClean="0">
                <a:solidFill>
                  <a:schemeClr val="tx2"/>
                </a:solidFill>
              </a:rPr>
              <a:t>Comments</a:t>
            </a:r>
          </a:p>
          <a:p>
            <a:pPr>
              <a:lnSpc>
                <a:spcPct val="90000"/>
              </a:lnSpc>
            </a:pPr>
            <a:r>
              <a:rPr lang="en-US" dirty="0" smtClean="0">
                <a:solidFill>
                  <a:schemeClr val="tx2"/>
                </a:solidFill>
              </a:rPr>
              <a:t>Package</a:t>
            </a:r>
          </a:p>
          <a:p>
            <a:pPr>
              <a:lnSpc>
                <a:spcPct val="90000"/>
              </a:lnSpc>
            </a:pPr>
            <a:r>
              <a:rPr lang="en-US" dirty="0" smtClean="0">
                <a:solidFill>
                  <a:schemeClr val="tx2"/>
                </a:solidFill>
              </a:rPr>
              <a:t>Reserved words</a:t>
            </a:r>
          </a:p>
          <a:p>
            <a:pPr>
              <a:lnSpc>
                <a:spcPct val="90000"/>
              </a:lnSpc>
            </a:pPr>
            <a:r>
              <a:rPr lang="en-US" dirty="0" smtClean="0">
                <a:solidFill>
                  <a:schemeClr val="tx2"/>
                </a:solidFill>
              </a:rPr>
              <a:t>Modifiers</a:t>
            </a:r>
          </a:p>
          <a:p>
            <a:pPr>
              <a:lnSpc>
                <a:spcPct val="90000"/>
              </a:lnSpc>
            </a:pPr>
            <a:r>
              <a:rPr lang="en-US" dirty="0" smtClean="0">
                <a:solidFill>
                  <a:schemeClr val="tx2"/>
                </a:solidFill>
              </a:rPr>
              <a:t>Statements</a:t>
            </a:r>
          </a:p>
          <a:p>
            <a:pPr>
              <a:lnSpc>
                <a:spcPct val="90000"/>
              </a:lnSpc>
            </a:pPr>
            <a:r>
              <a:rPr lang="en-US" dirty="0" smtClean="0">
                <a:solidFill>
                  <a:schemeClr val="tx2"/>
                </a:solidFill>
              </a:rPr>
              <a:t>Blocks</a:t>
            </a:r>
          </a:p>
          <a:p>
            <a:pPr>
              <a:lnSpc>
                <a:spcPct val="90000"/>
              </a:lnSpc>
            </a:pPr>
            <a:r>
              <a:rPr lang="en-US" dirty="0" smtClean="0">
                <a:solidFill>
                  <a:schemeClr val="tx2"/>
                </a:solidFill>
              </a:rPr>
              <a:t>Classes</a:t>
            </a:r>
          </a:p>
          <a:p>
            <a:pPr>
              <a:lnSpc>
                <a:spcPct val="90000"/>
              </a:lnSpc>
            </a:pPr>
            <a:r>
              <a:rPr lang="en-US" dirty="0" smtClean="0">
                <a:solidFill>
                  <a:schemeClr val="tx2"/>
                </a:solidFill>
              </a:rPr>
              <a:t>Methods</a:t>
            </a:r>
          </a:p>
          <a:p>
            <a:pPr>
              <a:lnSpc>
                <a:spcPct val="90000"/>
              </a:lnSpc>
            </a:pPr>
            <a:r>
              <a:rPr lang="en-US" dirty="0" smtClean="0">
                <a:solidFill>
                  <a:schemeClr val="tx2"/>
                </a:solidFill>
              </a:rPr>
              <a:t>The main method</a:t>
            </a:r>
          </a:p>
          <a:p>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1"/>
          </p:nvPr>
        </p:nvSpPr>
        <p:spPr/>
        <p:txBody>
          <a:bodyPr/>
          <a:lstStyle/>
          <a:p>
            <a:fld id="{917D0492-D14F-459C-BDA9-F126BFB37993}" type="slidenum">
              <a:rPr lang="en-US"/>
              <a:pPr/>
              <a:t>100</a:t>
            </a:fld>
            <a:endParaRPr lang="en-US"/>
          </a:p>
        </p:txBody>
      </p:sp>
      <p:graphicFrame>
        <p:nvGraphicFramePr>
          <p:cNvPr id="285699" name="Object 3"/>
          <p:cNvGraphicFramePr>
            <a:graphicFrameLocks noChangeAspect="1"/>
          </p:cNvGraphicFramePr>
          <p:nvPr/>
        </p:nvGraphicFramePr>
        <p:xfrm>
          <a:off x="609600" y="1143000"/>
          <a:ext cx="8364538" cy="5110163"/>
        </p:xfrm>
        <a:graphic>
          <a:graphicData uri="http://schemas.openxmlformats.org/presentationml/2006/ole">
            <p:oleObj spid="_x0000_s12290" name="Picture" r:id="rId3" imgW="8001000" imgH="3657600" progId="Word.Picture.8">
              <p:embed/>
            </p:oleObj>
          </a:graphicData>
        </a:graphic>
      </p:graphicFrame>
      <p:sp>
        <p:nvSpPr>
          <p:cNvPr id="285698" name="Rectangle 2"/>
          <p:cNvSpPr>
            <a:spLocks noGrp="1" noChangeArrowheads="1"/>
          </p:cNvSpPr>
          <p:nvPr>
            <p:ph type="title"/>
          </p:nvPr>
        </p:nvSpPr>
        <p:spPr>
          <a:xfrm>
            <a:off x="685800" y="228600"/>
            <a:ext cx="7772400" cy="685800"/>
          </a:xfrm>
          <a:noFill/>
          <a:ln/>
        </p:spPr>
        <p:txBody>
          <a:bodyPr>
            <a:normAutofit fontScale="90000"/>
          </a:bodyPr>
          <a:lstStyle/>
          <a:p>
            <a:r>
              <a:rPr lang="en-US"/>
              <a:t>Exceptions</a:t>
            </a:r>
            <a:endParaRPr lang="en-US" b="1"/>
          </a:p>
        </p:txBody>
      </p:sp>
      <p:sp>
        <p:nvSpPr>
          <p:cNvPr id="285700" name="Line 4"/>
          <p:cNvSpPr>
            <a:spLocks noChangeShapeType="1"/>
          </p:cNvSpPr>
          <p:nvPr/>
        </p:nvSpPr>
        <p:spPr bwMode="auto">
          <a:xfrm>
            <a:off x="2971800" y="1219200"/>
            <a:ext cx="0" cy="2819400"/>
          </a:xfrm>
          <a:prstGeom prst="line">
            <a:avLst/>
          </a:prstGeom>
          <a:noFill/>
          <a:ln w="12700">
            <a:solidFill>
              <a:schemeClr val="tx1"/>
            </a:solidFill>
            <a:round/>
            <a:headEnd type="none" w="sm" len="sm"/>
            <a:tailEnd type="none" w="sm" len="sm"/>
          </a:ln>
          <a:effectLst/>
        </p:spPr>
        <p:txBody>
          <a:bodyPr/>
          <a:lstStyle/>
          <a:p>
            <a:endParaRPr lang="en-US"/>
          </a:p>
        </p:txBody>
      </p:sp>
      <p:sp>
        <p:nvSpPr>
          <p:cNvPr id="285701" name="Line 5"/>
          <p:cNvSpPr>
            <a:spLocks noChangeShapeType="1"/>
          </p:cNvSpPr>
          <p:nvPr/>
        </p:nvSpPr>
        <p:spPr bwMode="auto">
          <a:xfrm>
            <a:off x="2971800" y="1219200"/>
            <a:ext cx="3352800" cy="0"/>
          </a:xfrm>
          <a:prstGeom prst="line">
            <a:avLst/>
          </a:prstGeom>
          <a:noFill/>
          <a:ln w="12700">
            <a:solidFill>
              <a:schemeClr val="tx1"/>
            </a:solidFill>
            <a:round/>
            <a:headEnd type="none" w="sm" len="sm"/>
            <a:tailEnd type="none" w="sm" len="sm"/>
          </a:ln>
          <a:effectLst/>
        </p:spPr>
        <p:txBody>
          <a:bodyPr/>
          <a:lstStyle/>
          <a:p>
            <a:endParaRPr lang="en-US"/>
          </a:p>
        </p:txBody>
      </p:sp>
      <p:sp>
        <p:nvSpPr>
          <p:cNvPr id="285702" name="Line 6"/>
          <p:cNvSpPr>
            <a:spLocks noChangeShapeType="1"/>
          </p:cNvSpPr>
          <p:nvPr/>
        </p:nvSpPr>
        <p:spPr bwMode="auto">
          <a:xfrm>
            <a:off x="6324600" y="1219200"/>
            <a:ext cx="0" cy="914400"/>
          </a:xfrm>
          <a:prstGeom prst="line">
            <a:avLst/>
          </a:prstGeom>
          <a:noFill/>
          <a:ln w="12700">
            <a:solidFill>
              <a:schemeClr val="tx1"/>
            </a:solidFill>
            <a:round/>
            <a:headEnd type="none" w="sm" len="sm"/>
            <a:tailEnd type="none" w="sm" len="sm"/>
          </a:ln>
          <a:effectLst/>
        </p:spPr>
        <p:txBody>
          <a:bodyPr/>
          <a:lstStyle/>
          <a:p>
            <a:endParaRPr lang="en-US"/>
          </a:p>
        </p:txBody>
      </p:sp>
      <p:sp>
        <p:nvSpPr>
          <p:cNvPr id="285703" name="Line 7"/>
          <p:cNvSpPr>
            <a:spLocks noChangeShapeType="1"/>
          </p:cNvSpPr>
          <p:nvPr/>
        </p:nvSpPr>
        <p:spPr bwMode="auto">
          <a:xfrm>
            <a:off x="2971800" y="4038600"/>
            <a:ext cx="3352800" cy="0"/>
          </a:xfrm>
          <a:prstGeom prst="line">
            <a:avLst/>
          </a:prstGeom>
          <a:noFill/>
          <a:ln w="12700">
            <a:solidFill>
              <a:schemeClr val="tx1"/>
            </a:solidFill>
            <a:round/>
            <a:headEnd type="none" w="sm" len="sm"/>
            <a:tailEnd type="none" w="sm" len="sm"/>
          </a:ln>
          <a:effectLst/>
        </p:spPr>
        <p:txBody>
          <a:bodyPr/>
          <a:lstStyle/>
          <a:p>
            <a:endParaRPr lang="en-US"/>
          </a:p>
        </p:txBody>
      </p:sp>
      <p:sp>
        <p:nvSpPr>
          <p:cNvPr id="285705" name="Line 9"/>
          <p:cNvSpPr>
            <a:spLocks noChangeShapeType="1"/>
          </p:cNvSpPr>
          <p:nvPr/>
        </p:nvSpPr>
        <p:spPr bwMode="auto">
          <a:xfrm>
            <a:off x="2819400" y="1905000"/>
            <a:ext cx="838200" cy="0"/>
          </a:xfrm>
          <a:prstGeom prst="line">
            <a:avLst/>
          </a:prstGeom>
          <a:noFill/>
          <a:ln w="12700">
            <a:solidFill>
              <a:schemeClr val="tx1"/>
            </a:solidFill>
            <a:round/>
            <a:headEnd type="none" w="sm" len="sm"/>
            <a:tailEnd type="stealth" w="sm" len="sm"/>
          </a:ln>
          <a:effectLst/>
        </p:spPr>
        <p:txBody>
          <a:bodyPr/>
          <a:lstStyle/>
          <a:p>
            <a:endParaRPr lang="en-US"/>
          </a:p>
        </p:txBody>
      </p:sp>
      <p:sp>
        <p:nvSpPr>
          <p:cNvPr id="285708" name="Line 12"/>
          <p:cNvSpPr>
            <a:spLocks noChangeShapeType="1"/>
          </p:cNvSpPr>
          <p:nvPr/>
        </p:nvSpPr>
        <p:spPr bwMode="auto">
          <a:xfrm>
            <a:off x="6324600" y="4038600"/>
            <a:ext cx="0" cy="609600"/>
          </a:xfrm>
          <a:prstGeom prst="line">
            <a:avLst/>
          </a:prstGeom>
          <a:noFill/>
          <a:ln w="12700">
            <a:solidFill>
              <a:schemeClr val="tx1"/>
            </a:solidFill>
            <a:round/>
            <a:headEnd type="none" w="sm" len="sm"/>
            <a:tailEnd type="none" w="sm" len="sm"/>
          </a:ln>
          <a:effectLst/>
        </p:spPr>
        <p:txBody>
          <a:bodyPr/>
          <a:lstStyle/>
          <a:p>
            <a:endParaRPr lang="en-US"/>
          </a:p>
        </p:txBody>
      </p:sp>
      <p:sp>
        <p:nvSpPr>
          <p:cNvPr id="285704" name="Text Box 8"/>
          <p:cNvSpPr txBox="1">
            <a:spLocks noChangeArrowheads="1"/>
          </p:cNvSpPr>
          <p:nvPr/>
        </p:nvSpPr>
        <p:spPr bwMode="auto">
          <a:xfrm>
            <a:off x="228600" y="1295400"/>
            <a:ext cx="2667000" cy="1739900"/>
          </a:xfrm>
          <a:prstGeom prst="rect">
            <a:avLst/>
          </a:prstGeom>
          <a:solidFill>
            <a:schemeClr val="tx1"/>
          </a:solidFill>
          <a:ln w="12700">
            <a:noFill/>
            <a:miter lim="800000"/>
            <a:headEnd type="none" w="sm" len="sm"/>
            <a:tailEnd type="none" w="sm" len="sm"/>
          </a:ln>
          <a:effectLst/>
        </p:spPr>
        <p:txBody>
          <a:bodyPr>
            <a:spAutoFit/>
          </a:bodyPr>
          <a:lstStyle/>
          <a:p>
            <a:pPr>
              <a:spcBef>
                <a:spcPct val="50000"/>
              </a:spcBef>
            </a:pPr>
            <a:r>
              <a:rPr lang="en-US" sz="1800" u="sng">
                <a:solidFill>
                  <a:schemeClr val="bg2"/>
                </a:solidFill>
                <a:cs typeface="Times New Roman" pitchFamily="18" charset="0"/>
              </a:rPr>
              <a:t>Exception</a:t>
            </a:r>
            <a:r>
              <a:rPr lang="en-US" sz="1800">
                <a:solidFill>
                  <a:schemeClr val="bg2"/>
                </a:solidFill>
                <a:cs typeface="Times New Roman" pitchFamily="18" charset="0"/>
              </a:rPr>
              <a:t> describes errors caused by your program and external circumstances. These errors can be caught and handled by your program. </a:t>
            </a:r>
            <a:endParaRPr lang="en-US" sz="1800">
              <a:solidFill>
                <a:schemeClr val="bg2"/>
              </a:solidFill>
            </a:endParaRPr>
          </a:p>
        </p:txBody>
      </p:sp>
      <p:sp>
        <p:nvSpPr>
          <p:cNvPr id="285710" name="Rectangle 14"/>
          <p:cNvSpPr>
            <a:spLocks noChangeArrowheads="1"/>
          </p:cNvSpPr>
          <p:nvPr/>
        </p:nvSpPr>
        <p:spPr bwMode="auto">
          <a:xfrm>
            <a:off x="2971800" y="1371600"/>
            <a:ext cx="5943600" cy="2667000"/>
          </a:xfrm>
          <a:prstGeom prst="rect">
            <a:avLst/>
          </a:prstGeom>
          <a:solidFill>
            <a:schemeClr val="accent1">
              <a:alpha val="19000"/>
            </a:schemeClr>
          </a:solidFill>
          <a:ln w="12700">
            <a:solidFill>
              <a:schemeClr val="tx1"/>
            </a:solidFill>
            <a:miter lim="800000"/>
            <a:headEnd type="none" w="sm" len="sm"/>
            <a:tailEnd type="none" w="sm" len="sm"/>
          </a:ln>
          <a:effectLst/>
        </p:spPr>
        <p:txBody>
          <a:bodyPr wrap="none" anchor="ctr"/>
          <a:lstStyle/>
          <a:p>
            <a:endParaRPr lang="en-US"/>
          </a:p>
        </p:txBody>
      </p:sp>
      <p:sp>
        <p:nvSpPr>
          <p:cNvPr id="285711" name="Rectangle 15"/>
          <p:cNvSpPr>
            <a:spLocks noChangeArrowheads="1"/>
          </p:cNvSpPr>
          <p:nvPr/>
        </p:nvSpPr>
        <p:spPr bwMode="auto">
          <a:xfrm>
            <a:off x="6172200" y="4038600"/>
            <a:ext cx="2743200" cy="533400"/>
          </a:xfrm>
          <a:prstGeom prst="rect">
            <a:avLst/>
          </a:prstGeom>
          <a:solidFill>
            <a:schemeClr val="accent1">
              <a:alpha val="19000"/>
            </a:schemeClr>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5704"/>
                                        </p:tgtEl>
                                        <p:attrNameLst>
                                          <p:attrName>style.visibility</p:attrName>
                                        </p:attrNameLst>
                                      </p:cBhvr>
                                      <p:to>
                                        <p:strVal val="visible"/>
                                      </p:to>
                                    </p:set>
                                    <p:anim calcmode="lin" valueType="num">
                                      <p:cBhvr additive="base">
                                        <p:cTn id="7" dur="500" fill="hold"/>
                                        <p:tgtEl>
                                          <p:spTgt spid="285704"/>
                                        </p:tgtEl>
                                        <p:attrNameLst>
                                          <p:attrName>ppt_x</p:attrName>
                                        </p:attrNameLst>
                                      </p:cBhvr>
                                      <p:tavLst>
                                        <p:tav tm="0">
                                          <p:val>
                                            <p:strVal val="0-#ppt_w/2"/>
                                          </p:val>
                                        </p:tav>
                                        <p:tav tm="100000">
                                          <p:val>
                                            <p:strVal val="#ppt_x"/>
                                          </p:val>
                                        </p:tav>
                                      </p:tavLst>
                                    </p:anim>
                                    <p:anim calcmode="lin" valueType="num">
                                      <p:cBhvr additive="base">
                                        <p:cTn id="8" dur="500" fill="hold"/>
                                        <p:tgtEl>
                                          <p:spTgt spid="28570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85705"/>
                                        </p:tgtEl>
                                        <p:attrNameLst>
                                          <p:attrName>style.visibility</p:attrName>
                                        </p:attrNameLst>
                                      </p:cBhvr>
                                      <p:to>
                                        <p:strVal val="visible"/>
                                      </p:to>
                                    </p:set>
                                    <p:anim calcmode="lin" valueType="num">
                                      <p:cBhvr additive="base">
                                        <p:cTn id="11" dur="500" fill="hold"/>
                                        <p:tgtEl>
                                          <p:spTgt spid="285705"/>
                                        </p:tgtEl>
                                        <p:attrNameLst>
                                          <p:attrName>ppt_x</p:attrName>
                                        </p:attrNameLst>
                                      </p:cBhvr>
                                      <p:tavLst>
                                        <p:tav tm="0">
                                          <p:val>
                                            <p:strVal val="0-#ppt_w/2"/>
                                          </p:val>
                                        </p:tav>
                                        <p:tav tm="100000">
                                          <p:val>
                                            <p:strVal val="#ppt_x"/>
                                          </p:val>
                                        </p:tav>
                                      </p:tavLst>
                                    </p:anim>
                                    <p:anim calcmode="lin" valueType="num">
                                      <p:cBhvr additive="base">
                                        <p:cTn id="12" dur="500" fill="hold"/>
                                        <p:tgtEl>
                                          <p:spTgt spid="28570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85710"/>
                                        </p:tgtEl>
                                        <p:attrNameLst>
                                          <p:attrName>style.visibility</p:attrName>
                                        </p:attrNameLst>
                                      </p:cBhvr>
                                      <p:to>
                                        <p:strVal val="visible"/>
                                      </p:to>
                                    </p:set>
                                    <p:anim calcmode="lin" valueType="num">
                                      <p:cBhvr additive="base">
                                        <p:cTn id="15" dur="500" fill="hold"/>
                                        <p:tgtEl>
                                          <p:spTgt spid="285710"/>
                                        </p:tgtEl>
                                        <p:attrNameLst>
                                          <p:attrName>ppt_x</p:attrName>
                                        </p:attrNameLst>
                                      </p:cBhvr>
                                      <p:tavLst>
                                        <p:tav tm="0">
                                          <p:val>
                                            <p:strVal val="0-#ppt_w/2"/>
                                          </p:val>
                                        </p:tav>
                                        <p:tav tm="100000">
                                          <p:val>
                                            <p:strVal val="#ppt_x"/>
                                          </p:val>
                                        </p:tav>
                                      </p:tavLst>
                                    </p:anim>
                                    <p:anim calcmode="lin" valueType="num">
                                      <p:cBhvr additive="base">
                                        <p:cTn id="16" dur="500" fill="hold"/>
                                        <p:tgtEl>
                                          <p:spTgt spid="28571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85711"/>
                                        </p:tgtEl>
                                        <p:attrNameLst>
                                          <p:attrName>style.visibility</p:attrName>
                                        </p:attrNameLst>
                                      </p:cBhvr>
                                      <p:to>
                                        <p:strVal val="visible"/>
                                      </p:to>
                                    </p:set>
                                    <p:anim calcmode="lin" valueType="num">
                                      <p:cBhvr additive="base">
                                        <p:cTn id="19" dur="500" fill="hold"/>
                                        <p:tgtEl>
                                          <p:spTgt spid="285711"/>
                                        </p:tgtEl>
                                        <p:attrNameLst>
                                          <p:attrName>ppt_x</p:attrName>
                                        </p:attrNameLst>
                                      </p:cBhvr>
                                      <p:tavLst>
                                        <p:tav tm="0">
                                          <p:val>
                                            <p:strVal val="0-#ppt_w/2"/>
                                          </p:val>
                                        </p:tav>
                                        <p:tav tm="100000">
                                          <p:val>
                                            <p:strVal val="#ppt_x"/>
                                          </p:val>
                                        </p:tav>
                                      </p:tavLst>
                                    </p:anim>
                                    <p:anim calcmode="lin" valueType="num">
                                      <p:cBhvr additive="base">
                                        <p:cTn id="20" dur="500" fill="hold"/>
                                        <p:tgtEl>
                                          <p:spTgt spid="2857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5" grpId="0" animBg="1"/>
      <p:bldP spid="285704" grpId="0" animBg="1" autoUpdateAnimBg="0"/>
      <p:bldP spid="285710" grpId="0" animBg="1"/>
      <p:bldP spid="285711"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a:spLocks noGrp="1"/>
          </p:cNvSpPr>
          <p:nvPr>
            <p:ph type="sldNum" sz="quarter" idx="11"/>
          </p:nvPr>
        </p:nvSpPr>
        <p:spPr/>
        <p:txBody>
          <a:bodyPr/>
          <a:lstStyle/>
          <a:p>
            <a:fld id="{45359B3A-AE5A-4868-B2ED-12E49F876318}" type="slidenum">
              <a:rPr lang="en-US"/>
              <a:pPr/>
              <a:t>101</a:t>
            </a:fld>
            <a:endParaRPr lang="en-US"/>
          </a:p>
        </p:txBody>
      </p:sp>
      <p:sp>
        <p:nvSpPr>
          <p:cNvPr id="287746" name="Rectangle 2"/>
          <p:cNvSpPr>
            <a:spLocks noGrp="1" noChangeArrowheads="1"/>
          </p:cNvSpPr>
          <p:nvPr>
            <p:ph type="title"/>
          </p:nvPr>
        </p:nvSpPr>
        <p:spPr>
          <a:xfrm>
            <a:off x="685800" y="228600"/>
            <a:ext cx="7772400" cy="533400"/>
          </a:xfrm>
          <a:noFill/>
          <a:ln/>
        </p:spPr>
        <p:txBody>
          <a:bodyPr>
            <a:normAutofit fontScale="90000"/>
          </a:bodyPr>
          <a:lstStyle/>
          <a:p>
            <a:r>
              <a:rPr lang="en-US"/>
              <a:t>Runtime Exceptions</a:t>
            </a:r>
            <a:endParaRPr lang="en-US" b="1"/>
          </a:p>
        </p:txBody>
      </p:sp>
      <p:graphicFrame>
        <p:nvGraphicFramePr>
          <p:cNvPr id="287747" name="Object 3"/>
          <p:cNvGraphicFramePr>
            <a:graphicFrameLocks noChangeAspect="1"/>
          </p:cNvGraphicFramePr>
          <p:nvPr/>
        </p:nvGraphicFramePr>
        <p:xfrm>
          <a:off x="304800" y="914400"/>
          <a:ext cx="8364538" cy="5110163"/>
        </p:xfrm>
        <a:graphic>
          <a:graphicData uri="http://schemas.openxmlformats.org/presentationml/2006/ole">
            <p:oleObj spid="_x0000_s13314" name="Picture" r:id="rId3" imgW="8001000" imgH="3657600" progId="Word.Picture.8">
              <p:embed/>
            </p:oleObj>
          </a:graphicData>
        </a:graphic>
      </p:graphicFrame>
      <p:sp>
        <p:nvSpPr>
          <p:cNvPr id="287748" name="Line 4"/>
          <p:cNvSpPr>
            <a:spLocks noChangeShapeType="1"/>
          </p:cNvSpPr>
          <p:nvPr/>
        </p:nvSpPr>
        <p:spPr bwMode="auto">
          <a:xfrm>
            <a:off x="5867400" y="1752600"/>
            <a:ext cx="0" cy="914400"/>
          </a:xfrm>
          <a:prstGeom prst="line">
            <a:avLst/>
          </a:prstGeom>
          <a:noFill/>
          <a:ln w="12700">
            <a:solidFill>
              <a:schemeClr val="tx1"/>
            </a:solidFill>
            <a:round/>
            <a:headEnd type="none" w="sm" len="sm"/>
            <a:tailEnd type="none" w="sm" len="sm"/>
          </a:ln>
          <a:effectLst/>
        </p:spPr>
        <p:txBody>
          <a:bodyPr/>
          <a:lstStyle/>
          <a:p>
            <a:endParaRPr lang="en-US"/>
          </a:p>
        </p:txBody>
      </p:sp>
      <p:sp>
        <p:nvSpPr>
          <p:cNvPr id="287749" name="Line 5"/>
          <p:cNvSpPr>
            <a:spLocks noChangeShapeType="1"/>
          </p:cNvSpPr>
          <p:nvPr/>
        </p:nvSpPr>
        <p:spPr bwMode="auto">
          <a:xfrm>
            <a:off x="5867400" y="1752600"/>
            <a:ext cx="2514600" cy="0"/>
          </a:xfrm>
          <a:prstGeom prst="line">
            <a:avLst/>
          </a:prstGeom>
          <a:noFill/>
          <a:ln w="12700">
            <a:solidFill>
              <a:schemeClr val="tx1"/>
            </a:solidFill>
            <a:round/>
            <a:headEnd type="none" w="sm" len="sm"/>
            <a:tailEnd type="none" w="sm" len="sm"/>
          </a:ln>
          <a:effectLst/>
        </p:spPr>
        <p:txBody>
          <a:bodyPr/>
          <a:lstStyle/>
          <a:p>
            <a:endParaRPr lang="en-US"/>
          </a:p>
        </p:txBody>
      </p:sp>
      <p:sp>
        <p:nvSpPr>
          <p:cNvPr id="287750" name="Line 6"/>
          <p:cNvSpPr>
            <a:spLocks noChangeShapeType="1"/>
          </p:cNvSpPr>
          <p:nvPr/>
        </p:nvSpPr>
        <p:spPr bwMode="auto">
          <a:xfrm>
            <a:off x="8382000" y="1752600"/>
            <a:ext cx="0" cy="2743200"/>
          </a:xfrm>
          <a:prstGeom prst="line">
            <a:avLst/>
          </a:prstGeom>
          <a:noFill/>
          <a:ln w="12700">
            <a:solidFill>
              <a:schemeClr val="tx1"/>
            </a:solidFill>
            <a:round/>
            <a:headEnd type="none" w="sm" len="sm"/>
            <a:tailEnd type="none" w="sm" len="sm"/>
          </a:ln>
          <a:effectLst/>
        </p:spPr>
        <p:txBody>
          <a:bodyPr/>
          <a:lstStyle/>
          <a:p>
            <a:endParaRPr lang="en-US"/>
          </a:p>
        </p:txBody>
      </p:sp>
      <p:sp>
        <p:nvSpPr>
          <p:cNvPr id="287751" name="Line 7"/>
          <p:cNvSpPr>
            <a:spLocks noChangeShapeType="1"/>
          </p:cNvSpPr>
          <p:nvPr/>
        </p:nvSpPr>
        <p:spPr bwMode="auto">
          <a:xfrm>
            <a:off x="5867400" y="4495800"/>
            <a:ext cx="2514600" cy="0"/>
          </a:xfrm>
          <a:prstGeom prst="line">
            <a:avLst/>
          </a:prstGeom>
          <a:noFill/>
          <a:ln w="12700">
            <a:solidFill>
              <a:schemeClr val="tx1"/>
            </a:solidFill>
            <a:round/>
            <a:headEnd type="none" w="sm" len="sm"/>
            <a:tailEnd type="none" w="sm" len="sm"/>
          </a:ln>
          <a:effectLst/>
        </p:spPr>
        <p:txBody>
          <a:bodyPr/>
          <a:lstStyle/>
          <a:p>
            <a:endParaRPr lang="en-US"/>
          </a:p>
        </p:txBody>
      </p:sp>
      <p:sp>
        <p:nvSpPr>
          <p:cNvPr id="287753" name="Line 9"/>
          <p:cNvSpPr>
            <a:spLocks noChangeShapeType="1"/>
          </p:cNvSpPr>
          <p:nvPr/>
        </p:nvSpPr>
        <p:spPr bwMode="auto">
          <a:xfrm flipH="1" flipV="1">
            <a:off x="6096000" y="4343400"/>
            <a:ext cx="0" cy="457200"/>
          </a:xfrm>
          <a:prstGeom prst="line">
            <a:avLst/>
          </a:prstGeom>
          <a:noFill/>
          <a:ln w="12700">
            <a:solidFill>
              <a:schemeClr val="tx1"/>
            </a:solidFill>
            <a:round/>
            <a:headEnd type="none" w="sm" len="sm"/>
            <a:tailEnd type="stealth" w="sm" len="sm"/>
          </a:ln>
          <a:effectLst/>
        </p:spPr>
        <p:txBody>
          <a:bodyPr/>
          <a:lstStyle/>
          <a:p>
            <a:endParaRPr lang="en-US"/>
          </a:p>
        </p:txBody>
      </p:sp>
      <p:sp>
        <p:nvSpPr>
          <p:cNvPr id="287755" name="Text Box 11"/>
          <p:cNvSpPr txBox="1">
            <a:spLocks noChangeArrowheads="1"/>
          </p:cNvSpPr>
          <p:nvPr/>
        </p:nvSpPr>
        <p:spPr bwMode="auto">
          <a:xfrm>
            <a:off x="6172200" y="4572000"/>
            <a:ext cx="2743200" cy="942975"/>
          </a:xfrm>
          <a:prstGeom prst="rect">
            <a:avLst/>
          </a:prstGeom>
          <a:solidFill>
            <a:schemeClr val="tx1"/>
          </a:solidFill>
          <a:ln w="12700">
            <a:noFill/>
            <a:miter lim="800000"/>
            <a:headEnd type="none" w="sm" len="sm"/>
            <a:tailEnd type="none" w="sm" len="sm"/>
          </a:ln>
          <a:effectLst/>
        </p:spPr>
        <p:txBody>
          <a:bodyPr>
            <a:spAutoFit/>
          </a:bodyPr>
          <a:lstStyle/>
          <a:p>
            <a:pPr>
              <a:spcBef>
                <a:spcPct val="50000"/>
              </a:spcBef>
            </a:pPr>
            <a:r>
              <a:rPr lang="en-US" sz="1400">
                <a:solidFill>
                  <a:schemeClr val="bg2"/>
                </a:solidFill>
              </a:rPr>
              <a:t>RuntimeException is caused by programming errors, such as bad casting, accessing an out-of-bounds array, and numeric errors.</a:t>
            </a:r>
          </a:p>
        </p:txBody>
      </p:sp>
      <p:sp>
        <p:nvSpPr>
          <p:cNvPr id="287756" name="Line 12"/>
          <p:cNvSpPr>
            <a:spLocks noChangeShapeType="1"/>
          </p:cNvSpPr>
          <p:nvPr/>
        </p:nvSpPr>
        <p:spPr bwMode="auto">
          <a:xfrm>
            <a:off x="3352800" y="2667000"/>
            <a:ext cx="2514600" cy="0"/>
          </a:xfrm>
          <a:prstGeom prst="line">
            <a:avLst/>
          </a:prstGeom>
          <a:noFill/>
          <a:ln w="12700">
            <a:solidFill>
              <a:schemeClr val="tx1"/>
            </a:solidFill>
            <a:round/>
            <a:headEnd type="none" w="sm" len="sm"/>
            <a:tailEnd type="none" w="sm" len="sm"/>
          </a:ln>
          <a:effectLst/>
        </p:spPr>
        <p:txBody>
          <a:bodyPr/>
          <a:lstStyle/>
          <a:p>
            <a:endParaRPr lang="en-US"/>
          </a:p>
        </p:txBody>
      </p:sp>
      <p:sp>
        <p:nvSpPr>
          <p:cNvPr id="287757" name="Line 13"/>
          <p:cNvSpPr>
            <a:spLocks noChangeShapeType="1"/>
          </p:cNvSpPr>
          <p:nvPr/>
        </p:nvSpPr>
        <p:spPr bwMode="auto">
          <a:xfrm>
            <a:off x="3352800" y="3276600"/>
            <a:ext cx="2514600" cy="0"/>
          </a:xfrm>
          <a:prstGeom prst="line">
            <a:avLst/>
          </a:prstGeom>
          <a:noFill/>
          <a:ln w="12700">
            <a:solidFill>
              <a:schemeClr val="tx1"/>
            </a:solidFill>
            <a:round/>
            <a:headEnd type="none" w="sm" len="sm"/>
            <a:tailEnd type="none" w="sm" len="sm"/>
          </a:ln>
          <a:effectLst/>
        </p:spPr>
        <p:txBody>
          <a:bodyPr/>
          <a:lstStyle/>
          <a:p>
            <a:endParaRPr lang="en-US"/>
          </a:p>
        </p:txBody>
      </p:sp>
      <p:sp>
        <p:nvSpPr>
          <p:cNvPr id="287758" name="Line 14"/>
          <p:cNvSpPr>
            <a:spLocks noChangeShapeType="1"/>
          </p:cNvSpPr>
          <p:nvPr/>
        </p:nvSpPr>
        <p:spPr bwMode="auto">
          <a:xfrm>
            <a:off x="5867400" y="3276600"/>
            <a:ext cx="0" cy="1219200"/>
          </a:xfrm>
          <a:prstGeom prst="line">
            <a:avLst/>
          </a:prstGeom>
          <a:noFill/>
          <a:ln w="12700">
            <a:solidFill>
              <a:schemeClr val="tx1"/>
            </a:solidFill>
            <a:round/>
            <a:headEnd type="none" w="sm" len="sm"/>
            <a:tailEnd type="none" w="sm" len="sm"/>
          </a:ln>
          <a:effectLst/>
        </p:spPr>
        <p:txBody>
          <a:bodyPr/>
          <a:lstStyle/>
          <a:p>
            <a:endParaRPr lang="en-US"/>
          </a:p>
        </p:txBody>
      </p:sp>
      <p:sp>
        <p:nvSpPr>
          <p:cNvPr id="287759" name="Line 15"/>
          <p:cNvSpPr>
            <a:spLocks noChangeShapeType="1"/>
          </p:cNvSpPr>
          <p:nvPr/>
        </p:nvSpPr>
        <p:spPr bwMode="auto">
          <a:xfrm>
            <a:off x="3352800" y="2667000"/>
            <a:ext cx="0" cy="609600"/>
          </a:xfrm>
          <a:prstGeom prst="line">
            <a:avLst/>
          </a:prstGeom>
          <a:noFill/>
          <a:ln w="12700">
            <a:solidFill>
              <a:schemeClr val="tx1"/>
            </a:solidFill>
            <a:round/>
            <a:headEnd type="none" w="sm" len="sm"/>
            <a:tailEnd type="none" w="sm" len="sm"/>
          </a:ln>
          <a:effectLst/>
        </p:spPr>
        <p:txBody>
          <a:bodyPr/>
          <a:lstStyle/>
          <a:p>
            <a:endParaRPr lang="en-US"/>
          </a:p>
        </p:txBody>
      </p:sp>
      <p:sp>
        <p:nvSpPr>
          <p:cNvPr id="287760" name="Rectangle 16"/>
          <p:cNvSpPr>
            <a:spLocks noChangeArrowheads="1"/>
          </p:cNvSpPr>
          <p:nvPr/>
        </p:nvSpPr>
        <p:spPr bwMode="auto">
          <a:xfrm>
            <a:off x="5943600" y="1905000"/>
            <a:ext cx="2743200" cy="2438400"/>
          </a:xfrm>
          <a:prstGeom prst="rect">
            <a:avLst/>
          </a:prstGeom>
          <a:solidFill>
            <a:schemeClr val="accent1">
              <a:alpha val="19000"/>
            </a:schemeClr>
          </a:solidFill>
          <a:ln w="12700">
            <a:solidFill>
              <a:schemeClr val="tx1"/>
            </a:solidFill>
            <a:miter lim="800000"/>
            <a:headEnd type="none" w="sm" len="sm"/>
            <a:tailEnd type="none" w="sm" len="sm"/>
          </a:ln>
          <a:effectLst/>
        </p:spPr>
        <p:txBody>
          <a:bodyPr wrap="none" anchor="ctr"/>
          <a:lstStyle/>
          <a:p>
            <a:endParaRPr lang="en-US"/>
          </a:p>
        </p:txBody>
      </p:sp>
      <p:sp>
        <p:nvSpPr>
          <p:cNvPr id="287761" name="Rectangle 17"/>
          <p:cNvSpPr>
            <a:spLocks noChangeArrowheads="1"/>
          </p:cNvSpPr>
          <p:nvPr/>
        </p:nvSpPr>
        <p:spPr bwMode="auto">
          <a:xfrm>
            <a:off x="4267200" y="2743200"/>
            <a:ext cx="1676400" cy="533400"/>
          </a:xfrm>
          <a:prstGeom prst="rect">
            <a:avLst/>
          </a:prstGeom>
          <a:solidFill>
            <a:schemeClr val="accent1">
              <a:alpha val="19000"/>
            </a:schemeClr>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7755"/>
                                        </p:tgtEl>
                                        <p:attrNameLst>
                                          <p:attrName>style.visibility</p:attrName>
                                        </p:attrNameLst>
                                      </p:cBhvr>
                                      <p:to>
                                        <p:strVal val="visible"/>
                                      </p:to>
                                    </p:set>
                                    <p:anim calcmode="lin" valueType="num">
                                      <p:cBhvr additive="base">
                                        <p:cTn id="7" dur="500" fill="hold"/>
                                        <p:tgtEl>
                                          <p:spTgt spid="287755"/>
                                        </p:tgtEl>
                                        <p:attrNameLst>
                                          <p:attrName>ppt_x</p:attrName>
                                        </p:attrNameLst>
                                      </p:cBhvr>
                                      <p:tavLst>
                                        <p:tav tm="0">
                                          <p:val>
                                            <p:strVal val="0-#ppt_w/2"/>
                                          </p:val>
                                        </p:tav>
                                        <p:tav tm="100000">
                                          <p:val>
                                            <p:strVal val="#ppt_x"/>
                                          </p:val>
                                        </p:tav>
                                      </p:tavLst>
                                    </p:anim>
                                    <p:anim calcmode="lin" valueType="num">
                                      <p:cBhvr additive="base">
                                        <p:cTn id="8" dur="500" fill="hold"/>
                                        <p:tgtEl>
                                          <p:spTgt spid="28775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87760"/>
                                        </p:tgtEl>
                                        <p:attrNameLst>
                                          <p:attrName>style.visibility</p:attrName>
                                        </p:attrNameLst>
                                      </p:cBhvr>
                                      <p:to>
                                        <p:strVal val="visible"/>
                                      </p:to>
                                    </p:set>
                                    <p:anim calcmode="lin" valueType="num">
                                      <p:cBhvr additive="base">
                                        <p:cTn id="11" dur="500" fill="hold"/>
                                        <p:tgtEl>
                                          <p:spTgt spid="287760"/>
                                        </p:tgtEl>
                                        <p:attrNameLst>
                                          <p:attrName>ppt_x</p:attrName>
                                        </p:attrNameLst>
                                      </p:cBhvr>
                                      <p:tavLst>
                                        <p:tav tm="0">
                                          <p:val>
                                            <p:strVal val="0-#ppt_w/2"/>
                                          </p:val>
                                        </p:tav>
                                        <p:tav tm="100000">
                                          <p:val>
                                            <p:strVal val="#ppt_x"/>
                                          </p:val>
                                        </p:tav>
                                      </p:tavLst>
                                    </p:anim>
                                    <p:anim calcmode="lin" valueType="num">
                                      <p:cBhvr additive="base">
                                        <p:cTn id="12" dur="500" fill="hold"/>
                                        <p:tgtEl>
                                          <p:spTgt spid="287760"/>
                                        </p:tgtEl>
                                        <p:attrNameLst>
                                          <p:attrName>ppt_y</p:attrName>
                                        </p:attrNameLst>
                                      </p:cBhvr>
                                      <p:tavLst>
                                        <p:tav tm="0">
                                          <p:val>
                                            <p:strVal val="#ppt_y"/>
                                          </p:val>
                                        </p:tav>
                                        <p:tav tm="100000">
                                          <p:val>
                                            <p:strVal val="#ppt_y"/>
                                          </p:val>
                                        </p:tav>
                                      </p:tavLst>
                                    </p:anim>
                                  </p:childTnLst>
                                </p:cTn>
                              </p:par>
                              <p:par>
                                <p:cTn id="13" presetID="2" presetClass="entr" presetSubtype="8" fill="hold" grpId="1" nodeType="withEffect">
                                  <p:stCondLst>
                                    <p:cond delay="0"/>
                                  </p:stCondLst>
                                  <p:childTnLst>
                                    <p:set>
                                      <p:cBhvr>
                                        <p:cTn id="14" dur="1" fill="hold">
                                          <p:stCondLst>
                                            <p:cond delay="0"/>
                                          </p:stCondLst>
                                        </p:cTn>
                                        <p:tgtEl>
                                          <p:spTgt spid="287755"/>
                                        </p:tgtEl>
                                        <p:attrNameLst>
                                          <p:attrName>style.visibility</p:attrName>
                                        </p:attrNameLst>
                                      </p:cBhvr>
                                      <p:to>
                                        <p:strVal val="visible"/>
                                      </p:to>
                                    </p:set>
                                    <p:anim calcmode="lin" valueType="num">
                                      <p:cBhvr additive="base">
                                        <p:cTn id="15" dur="500" fill="hold"/>
                                        <p:tgtEl>
                                          <p:spTgt spid="287755"/>
                                        </p:tgtEl>
                                        <p:attrNameLst>
                                          <p:attrName>ppt_x</p:attrName>
                                        </p:attrNameLst>
                                      </p:cBhvr>
                                      <p:tavLst>
                                        <p:tav tm="0">
                                          <p:val>
                                            <p:strVal val="0-#ppt_w/2"/>
                                          </p:val>
                                        </p:tav>
                                        <p:tav tm="100000">
                                          <p:val>
                                            <p:strVal val="#ppt_x"/>
                                          </p:val>
                                        </p:tav>
                                      </p:tavLst>
                                    </p:anim>
                                    <p:anim calcmode="lin" valueType="num">
                                      <p:cBhvr additive="base">
                                        <p:cTn id="16" dur="500" fill="hold"/>
                                        <p:tgtEl>
                                          <p:spTgt spid="28775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87761"/>
                                        </p:tgtEl>
                                        <p:attrNameLst>
                                          <p:attrName>style.visibility</p:attrName>
                                        </p:attrNameLst>
                                      </p:cBhvr>
                                      <p:to>
                                        <p:strVal val="visible"/>
                                      </p:to>
                                    </p:set>
                                    <p:anim calcmode="lin" valueType="num">
                                      <p:cBhvr additive="base">
                                        <p:cTn id="19" dur="500" fill="hold"/>
                                        <p:tgtEl>
                                          <p:spTgt spid="287761"/>
                                        </p:tgtEl>
                                        <p:attrNameLst>
                                          <p:attrName>ppt_x</p:attrName>
                                        </p:attrNameLst>
                                      </p:cBhvr>
                                      <p:tavLst>
                                        <p:tav tm="0">
                                          <p:val>
                                            <p:strVal val="0-#ppt_w/2"/>
                                          </p:val>
                                        </p:tav>
                                        <p:tav tm="100000">
                                          <p:val>
                                            <p:strVal val="#ppt_x"/>
                                          </p:val>
                                        </p:tav>
                                      </p:tavLst>
                                    </p:anim>
                                    <p:anim calcmode="lin" valueType="num">
                                      <p:cBhvr additive="base">
                                        <p:cTn id="20" dur="500" fill="hold"/>
                                        <p:tgtEl>
                                          <p:spTgt spid="2877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5" grpId="0" animBg="1" autoUpdateAnimBg="0"/>
      <p:bldP spid="287755" grpId="1" animBg="1"/>
      <p:bldP spid="287760" grpId="0" animBg="1"/>
      <p:bldP spid="287761"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A1E60AA-67EF-4CA9-A579-E6D2070B22DA}" type="slidenum">
              <a:rPr lang="en-US"/>
              <a:pPr/>
              <a:t>102</a:t>
            </a:fld>
            <a:endParaRPr lang="en-US"/>
          </a:p>
        </p:txBody>
      </p:sp>
      <p:sp>
        <p:nvSpPr>
          <p:cNvPr id="283650" name="Rectangle 2"/>
          <p:cNvSpPr>
            <a:spLocks noGrp="1" noChangeArrowheads="1"/>
          </p:cNvSpPr>
          <p:nvPr>
            <p:ph type="title"/>
          </p:nvPr>
        </p:nvSpPr>
        <p:spPr>
          <a:xfrm>
            <a:off x="685800" y="0"/>
            <a:ext cx="7772400" cy="1428750"/>
          </a:xfrm>
          <a:noFill/>
          <a:ln/>
        </p:spPr>
        <p:txBody>
          <a:bodyPr>
            <a:normAutofit fontScale="90000"/>
          </a:bodyPr>
          <a:lstStyle/>
          <a:p>
            <a:r>
              <a:rPr lang="en-US"/>
              <a:t>Checked Exceptions vs. Unchecked Exceptions</a:t>
            </a:r>
            <a:endParaRPr lang="en-US" b="1"/>
          </a:p>
        </p:txBody>
      </p:sp>
      <p:sp>
        <p:nvSpPr>
          <p:cNvPr id="283651" name="Rectangle 3"/>
          <p:cNvSpPr>
            <a:spLocks noChangeArrowheads="1"/>
          </p:cNvSpPr>
          <p:nvPr/>
        </p:nvSpPr>
        <p:spPr bwMode="auto">
          <a:xfrm>
            <a:off x="2000250" y="25717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83652" name="Text Box 4"/>
          <p:cNvSpPr txBox="1">
            <a:spLocks noChangeArrowheads="1"/>
          </p:cNvSpPr>
          <p:nvPr/>
        </p:nvSpPr>
        <p:spPr bwMode="auto">
          <a:xfrm>
            <a:off x="381000" y="1981200"/>
            <a:ext cx="8534400" cy="2528888"/>
          </a:xfrm>
          <a:prstGeom prst="rect">
            <a:avLst/>
          </a:prstGeom>
          <a:noFill/>
          <a:ln w="12700">
            <a:noFill/>
            <a:miter lim="800000"/>
            <a:headEnd type="none" w="sm" len="sm"/>
            <a:tailEnd type="none" w="sm" len="sm"/>
          </a:ln>
          <a:effectLst/>
        </p:spPr>
        <p:txBody>
          <a:bodyPr>
            <a:spAutoFit/>
          </a:bodyPr>
          <a:lstStyle/>
          <a:p>
            <a:pPr>
              <a:spcBef>
                <a:spcPct val="50000"/>
              </a:spcBef>
            </a:pPr>
            <a:r>
              <a:rPr lang="en-US" sz="3200" u="sng">
                <a:cs typeface="Times New Roman" pitchFamily="18" charset="0"/>
              </a:rPr>
              <a:t>RuntimeException</a:t>
            </a:r>
            <a:r>
              <a:rPr lang="en-US" sz="3200">
                <a:cs typeface="Times New Roman" pitchFamily="18" charset="0"/>
              </a:rPr>
              <a:t>, </a:t>
            </a:r>
            <a:r>
              <a:rPr lang="en-US" sz="3200" u="sng">
                <a:cs typeface="Times New Roman" pitchFamily="18" charset="0"/>
              </a:rPr>
              <a:t>Error</a:t>
            </a:r>
            <a:r>
              <a:rPr lang="en-US" sz="3200">
                <a:cs typeface="Times New Roman" pitchFamily="18" charset="0"/>
              </a:rPr>
              <a:t> and their subclasses are known as </a:t>
            </a:r>
            <a:r>
              <a:rPr lang="en-US" sz="3200" i="1">
                <a:cs typeface="Times New Roman" pitchFamily="18" charset="0"/>
              </a:rPr>
              <a:t>unchecked</a:t>
            </a:r>
            <a:r>
              <a:rPr lang="en-US" sz="3200">
                <a:cs typeface="Times New Roman" pitchFamily="18" charset="0"/>
              </a:rPr>
              <a:t> </a:t>
            </a:r>
            <a:r>
              <a:rPr lang="en-US" sz="3200" i="1">
                <a:cs typeface="Times New Roman" pitchFamily="18" charset="0"/>
              </a:rPr>
              <a:t>exceptions</a:t>
            </a:r>
            <a:r>
              <a:rPr lang="en-US" sz="3200">
                <a:cs typeface="Times New Roman" pitchFamily="18" charset="0"/>
              </a:rPr>
              <a:t>. All other exceptions are known as </a:t>
            </a:r>
            <a:r>
              <a:rPr lang="en-US" sz="3200" i="1">
                <a:cs typeface="Times New Roman" pitchFamily="18" charset="0"/>
              </a:rPr>
              <a:t>checked exceptions</a:t>
            </a:r>
            <a:r>
              <a:rPr lang="en-US" sz="3200">
                <a:cs typeface="Times New Roman" pitchFamily="18" charset="0"/>
              </a:rPr>
              <a:t>, meaning that the compiler forces the programmer to check and deal with the exceptions.</a:t>
            </a:r>
            <a:r>
              <a:rPr lang="en-US" sz="3200">
                <a:latin typeface="Courier" pitchFamily="49" charset="0"/>
                <a:cs typeface="Times New Roman" pitchFamily="18" charset="0"/>
              </a:rPr>
              <a:t> </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910D92D-C209-493D-8951-4823B8869D0D}" type="slidenum">
              <a:rPr lang="en-US"/>
              <a:pPr/>
              <a:t>103</a:t>
            </a:fld>
            <a:endParaRPr lang="en-US"/>
          </a:p>
        </p:txBody>
      </p:sp>
      <p:sp>
        <p:nvSpPr>
          <p:cNvPr id="275458" name="Rectangle 2"/>
          <p:cNvSpPr>
            <a:spLocks noGrp="1" noChangeArrowheads="1"/>
          </p:cNvSpPr>
          <p:nvPr>
            <p:ph type="title"/>
          </p:nvPr>
        </p:nvSpPr>
        <p:spPr>
          <a:xfrm>
            <a:off x="762000" y="152400"/>
            <a:ext cx="7772400" cy="666750"/>
          </a:xfrm>
          <a:noFill/>
          <a:ln/>
        </p:spPr>
        <p:txBody>
          <a:bodyPr>
            <a:normAutofit fontScale="90000"/>
          </a:bodyPr>
          <a:lstStyle/>
          <a:p>
            <a:r>
              <a:rPr lang="en-US"/>
              <a:t>Unchecked Exceptions</a:t>
            </a:r>
            <a:endParaRPr lang="en-US" b="1"/>
          </a:p>
        </p:txBody>
      </p:sp>
      <p:sp>
        <p:nvSpPr>
          <p:cNvPr id="275459" name="Rectangle 3"/>
          <p:cNvSpPr>
            <a:spLocks noChangeArrowheads="1"/>
          </p:cNvSpPr>
          <p:nvPr/>
        </p:nvSpPr>
        <p:spPr bwMode="auto">
          <a:xfrm>
            <a:off x="2000250" y="25717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75460" name="Text Box 4"/>
          <p:cNvSpPr txBox="1">
            <a:spLocks noChangeArrowheads="1"/>
          </p:cNvSpPr>
          <p:nvPr/>
        </p:nvSpPr>
        <p:spPr bwMode="auto">
          <a:xfrm>
            <a:off x="304800" y="1066800"/>
            <a:ext cx="8610600" cy="4789488"/>
          </a:xfrm>
          <a:prstGeom prst="rect">
            <a:avLst/>
          </a:prstGeom>
          <a:noFill/>
          <a:ln w="12700">
            <a:noFill/>
            <a:miter lim="800000"/>
            <a:headEnd type="none" w="sm" len="sm"/>
            <a:tailEnd type="none" w="sm" len="sm"/>
          </a:ln>
          <a:effectLst/>
        </p:spPr>
        <p:txBody>
          <a:bodyPr>
            <a:spAutoFit/>
          </a:bodyPr>
          <a:lstStyle/>
          <a:p>
            <a:pPr>
              <a:spcBef>
                <a:spcPct val="50000"/>
              </a:spcBef>
            </a:pPr>
            <a:r>
              <a:rPr lang="en-US" sz="2800">
                <a:cs typeface="Times New Roman" pitchFamily="18" charset="0"/>
              </a:rPr>
              <a:t>In most cases, unchecked exceptions reflect programming logic errors that are not recoverable. For example, a </a:t>
            </a:r>
            <a:r>
              <a:rPr lang="en-US" sz="2800" u="sng">
                <a:cs typeface="Times New Roman" pitchFamily="18" charset="0"/>
              </a:rPr>
              <a:t>NullPointerException</a:t>
            </a:r>
            <a:r>
              <a:rPr lang="en-US" sz="2800">
                <a:cs typeface="Times New Roman" pitchFamily="18" charset="0"/>
              </a:rPr>
              <a:t> is thrown if you access an object through a reference variable before an object is assigned to it; an </a:t>
            </a:r>
            <a:r>
              <a:rPr lang="en-US" sz="2800" u="sng">
                <a:cs typeface="Times New Roman" pitchFamily="18" charset="0"/>
              </a:rPr>
              <a:t>IndexOutOfBoundsException</a:t>
            </a:r>
            <a:r>
              <a:rPr lang="en-US" sz="2800">
                <a:cs typeface="Times New Roman" pitchFamily="18" charset="0"/>
              </a:rPr>
              <a:t> is thrown if you access an element in an array outside the bounds of the array. These are the logic errors that should be corrected in the program. Unchecked exceptions can occur anywhere in the program. To avoid cumbersome overuse of try-catch blocks, Java does not mandate you to write code to catch unchecked exceptions.</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1"/>
          </p:nvPr>
        </p:nvSpPr>
        <p:spPr/>
        <p:txBody>
          <a:bodyPr/>
          <a:lstStyle/>
          <a:p>
            <a:fld id="{8FA534F7-6DB0-4158-8588-2C9C1CDB0917}" type="slidenum">
              <a:rPr lang="en-US"/>
              <a:pPr/>
              <a:t>104</a:t>
            </a:fld>
            <a:endParaRPr lang="en-US"/>
          </a:p>
        </p:txBody>
      </p:sp>
      <p:graphicFrame>
        <p:nvGraphicFramePr>
          <p:cNvPr id="289795" name="Object 3"/>
          <p:cNvGraphicFramePr>
            <a:graphicFrameLocks noChangeAspect="1"/>
          </p:cNvGraphicFramePr>
          <p:nvPr/>
        </p:nvGraphicFramePr>
        <p:xfrm>
          <a:off x="381000" y="990600"/>
          <a:ext cx="8443913" cy="5110163"/>
        </p:xfrm>
        <a:graphic>
          <a:graphicData uri="http://schemas.openxmlformats.org/presentationml/2006/ole">
            <p:oleObj spid="_x0000_s14338" name="Picture" r:id="rId3" imgW="8077320" imgH="3657600" progId="Word.Picture.8">
              <p:embed/>
            </p:oleObj>
          </a:graphicData>
        </a:graphic>
      </p:graphicFrame>
      <p:sp>
        <p:nvSpPr>
          <p:cNvPr id="289794" name="Rectangle 2"/>
          <p:cNvSpPr>
            <a:spLocks noGrp="1" noChangeArrowheads="1"/>
          </p:cNvSpPr>
          <p:nvPr>
            <p:ph type="title"/>
          </p:nvPr>
        </p:nvSpPr>
        <p:spPr>
          <a:xfrm>
            <a:off x="304800" y="228600"/>
            <a:ext cx="8610600" cy="533400"/>
          </a:xfrm>
          <a:noFill/>
          <a:ln/>
        </p:spPr>
        <p:txBody>
          <a:bodyPr>
            <a:normAutofit fontScale="90000"/>
          </a:bodyPr>
          <a:lstStyle/>
          <a:p>
            <a:r>
              <a:rPr lang="en-US"/>
              <a:t>Checked or Unchecked Exceptions</a:t>
            </a:r>
            <a:endParaRPr lang="en-US" b="1"/>
          </a:p>
        </p:txBody>
      </p:sp>
      <p:sp>
        <p:nvSpPr>
          <p:cNvPr id="289796" name="Line 4"/>
          <p:cNvSpPr>
            <a:spLocks noChangeShapeType="1"/>
          </p:cNvSpPr>
          <p:nvPr/>
        </p:nvSpPr>
        <p:spPr bwMode="auto">
          <a:xfrm>
            <a:off x="5867400" y="1752600"/>
            <a:ext cx="0" cy="914400"/>
          </a:xfrm>
          <a:prstGeom prst="line">
            <a:avLst/>
          </a:prstGeom>
          <a:noFill/>
          <a:ln w="12700">
            <a:solidFill>
              <a:schemeClr val="tx1"/>
            </a:solidFill>
            <a:round/>
            <a:headEnd type="none" w="sm" len="sm"/>
            <a:tailEnd type="none" w="sm" len="sm"/>
          </a:ln>
          <a:effectLst/>
        </p:spPr>
        <p:txBody>
          <a:bodyPr/>
          <a:lstStyle/>
          <a:p>
            <a:endParaRPr lang="en-US"/>
          </a:p>
        </p:txBody>
      </p:sp>
      <p:sp>
        <p:nvSpPr>
          <p:cNvPr id="289797" name="Line 5"/>
          <p:cNvSpPr>
            <a:spLocks noChangeShapeType="1"/>
          </p:cNvSpPr>
          <p:nvPr/>
        </p:nvSpPr>
        <p:spPr bwMode="auto">
          <a:xfrm>
            <a:off x="5867400" y="1752600"/>
            <a:ext cx="2514600" cy="0"/>
          </a:xfrm>
          <a:prstGeom prst="line">
            <a:avLst/>
          </a:prstGeom>
          <a:noFill/>
          <a:ln w="12700">
            <a:solidFill>
              <a:schemeClr val="tx1"/>
            </a:solidFill>
            <a:round/>
            <a:headEnd type="none" w="sm" len="sm"/>
            <a:tailEnd type="none" w="sm" len="sm"/>
          </a:ln>
          <a:effectLst/>
        </p:spPr>
        <p:txBody>
          <a:bodyPr/>
          <a:lstStyle/>
          <a:p>
            <a:endParaRPr lang="en-US"/>
          </a:p>
        </p:txBody>
      </p:sp>
      <p:sp>
        <p:nvSpPr>
          <p:cNvPr id="289799" name="Line 7"/>
          <p:cNvSpPr>
            <a:spLocks noChangeShapeType="1"/>
          </p:cNvSpPr>
          <p:nvPr/>
        </p:nvSpPr>
        <p:spPr bwMode="auto">
          <a:xfrm>
            <a:off x="5867400" y="4495800"/>
            <a:ext cx="2514600" cy="0"/>
          </a:xfrm>
          <a:prstGeom prst="line">
            <a:avLst/>
          </a:prstGeom>
          <a:noFill/>
          <a:ln w="12700">
            <a:solidFill>
              <a:schemeClr val="tx1"/>
            </a:solidFill>
            <a:round/>
            <a:headEnd type="none" w="sm" len="sm"/>
            <a:tailEnd type="none" w="sm" len="sm"/>
          </a:ln>
          <a:effectLst/>
        </p:spPr>
        <p:txBody>
          <a:bodyPr/>
          <a:lstStyle/>
          <a:p>
            <a:endParaRPr lang="en-US"/>
          </a:p>
        </p:txBody>
      </p:sp>
      <p:sp>
        <p:nvSpPr>
          <p:cNvPr id="289800" name="Line 8"/>
          <p:cNvSpPr>
            <a:spLocks noChangeShapeType="1"/>
          </p:cNvSpPr>
          <p:nvPr/>
        </p:nvSpPr>
        <p:spPr bwMode="auto">
          <a:xfrm flipH="1" flipV="1">
            <a:off x="6096000" y="4343400"/>
            <a:ext cx="0" cy="457200"/>
          </a:xfrm>
          <a:prstGeom prst="line">
            <a:avLst/>
          </a:prstGeom>
          <a:noFill/>
          <a:ln w="12700">
            <a:solidFill>
              <a:schemeClr val="tx1"/>
            </a:solidFill>
            <a:round/>
            <a:headEnd type="none" w="sm" len="sm"/>
            <a:tailEnd type="stealth" w="sm" len="sm"/>
          </a:ln>
          <a:effectLst/>
        </p:spPr>
        <p:txBody>
          <a:bodyPr/>
          <a:lstStyle/>
          <a:p>
            <a:endParaRPr lang="en-US"/>
          </a:p>
        </p:txBody>
      </p:sp>
      <p:sp>
        <p:nvSpPr>
          <p:cNvPr id="289802" name="Line 10"/>
          <p:cNvSpPr>
            <a:spLocks noChangeShapeType="1"/>
          </p:cNvSpPr>
          <p:nvPr/>
        </p:nvSpPr>
        <p:spPr bwMode="auto">
          <a:xfrm>
            <a:off x="3352800" y="2667000"/>
            <a:ext cx="2514600" cy="0"/>
          </a:xfrm>
          <a:prstGeom prst="line">
            <a:avLst/>
          </a:prstGeom>
          <a:noFill/>
          <a:ln w="12700">
            <a:solidFill>
              <a:schemeClr val="tx1"/>
            </a:solidFill>
            <a:round/>
            <a:headEnd type="none" w="sm" len="sm"/>
            <a:tailEnd type="none" w="sm" len="sm"/>
          </a:ln>
          <a:effectLst/>
        </p:spPr>
        <p:txBody>
          <a:bodyPr/>
          <a:lstStyle/>
          <a:p>
            <a:endParaRPr lang="en-US"/>
          </a:p>
        </p:txBody>
      </p:sp>
      <p:sp>
        <p:nvSpPr>
          <p:cNvPr id="289803" name="Line 11"/>
          <p:cNvSpPr>
            <a:spLocks noChangeShapeType="1"/>
          </p:cNvSpPr>
          <p:nvPr/>
        </p:nvSpPr>
        <p:spPr bwMode="auto">
          <a:xfrm>
            <a:off x="3352800" y="3276600"/>
            <a:ext cx="2514600" cy="0"/>
          </a:xfrm>
          <a:prstGeom prst="line">
            <a:avLst/>
          </a:prstGeom>
          <a:noFill/>
          <a:ln w="12700">
            <a:solidFill>
              <a:schemeClr val="tx1"/>
            </a:solidFill>
            <a:round/>
            <a:headEnd type="none" w="sm" len="sm"/>
            <a:tailEnd type="none" w="sm" len="sm"/>
          </a:ln>
          <a:effectLst/>
        </p:spPr>
        <p:txBody>
          <a:bodyPr/>
          <a:lstStyle/>
          <a:p>
            <a:endParaRPr lang="en-US"/>
          </a:p>
        </p:txBody>
      </p:sp>
      <p:sp>
        <p:nvSpPr>
          <p:cNvPr id="289804" name="Line 12"/>
          <p:cNvSpPr>
            <a:spLocks noChangeShapeType="1"/>
          </p:cNvSpPr>
          <p:nvPr/>
        </p:nvSpPr>
        <p:spPr bwMode="auto">
          <a:xfrm>
            <a:off x="5867400" y="3276600"/>
            <a:ext cx="0" cy="1219200"/>
          </a:xfrm>
          <a:prstGeom prst="line">
            <a:avLst/>
          </a:prstGeom>
          <a:noFill/>
          <a:ln w="12700">
            <a:solidFill>
              <a:schemeClr val="tx1"/>
            </a:solidFill>
            <a:round/>
            <a:headEnd type="none" w="sm" len="sm"/>
            <a:tailEnd type="none" w="sm" len="sm"/>
          </a:ln>
          <a:effectLst/>
        </p:spPr>
        <p:txBody>
          <a:bodyPr/>
          <a:lstStyle/>
          <a:p>
            <a:endParaRPr lang="en-US"/>
          </a:p>
        </p:txBody>
      </p:sp>
      <p:sp>
        <p:nvSpPr>
          <p:cNvPr id="289805" name="Line 13"/>
          <p:cNvSpPr>
            <a:spLocks noChangeShapeType="1"/>
          </p:cNvSpPr>
          <p:nvPr/>
        </p:nvSpPr>
        <p:spPr bwMode="auto">
          <a:xfrm>
            <a:off x="3352800" y="2667000"/>
            <a:ext cx="0" cy="609600"/>
          </a:xfrm>
          <a:prstGeom prst="line">
            <a:avLst/>
          </a:prstGeom>
          <a:noFill/>
          <a:ln w="12700">
            <a:solidFill>
              <a:schemeClr val="tx1"/>
            </a:solidFill>
            <a:round/>
            <a:headEnd type="none" w="sm" len="sm"/>
            <a:tailEnd type="none" w="sm" len="sm"/>
          </a:ln>
          <a:effectLst/>
        </p:spPr>
        <p:txBody>
          <a:bodyPr/>
          <a:lstStyle/>
          <a:p>
            <a:endParaRPr lang="en-US"/>
          </a:p>
        </p:txBody>
      </p:sp>
      <p:sp>
        <p:nvSpPr>
          <p:cNvPr id="289807" name="Line 15"/>
          <p:cNvSpPr>
            <a:spLocks noChangeShapeType="1"/>
          </p:cNvSpPr>
          <p:nvPr/>
        </p:nvSpPr>
        <p:spPr bwMode="auto">
          <a:xfrm flipH="1" flipV="1">
            <a:off x="5562600" y="4953000"/>
            <a:ext cx="304800" cy="0"/>
          </a:xfrm>
          <a:prstGeom prst="line">
            <a:avLst/>
          </a:prstGeom>
          <a:noFill/>
          <a:ln w="12700">
            <a:solidFill>
              <a:schemeClr val="tx1"/>
            </a:solidFill>
            <a:round/>
            <a:headEnd type="none" w="sm" len="sm"/>
            <a:tailEnd type="stealth" w="sm" len="sm"/>
          </a:ln>
          <a:effectLst/>
        </p:spPr>
        <p:txBody>
          <a:bodyPr/>
          <a:lstStyle/>
          <a:p>
            <a:endParaRPr lang="en-US"/>
          </a:p>
        </p:txBody>
      </p:sp>
      <p:sp>
        <p:nvSpPr>
          <p:cNvPr id="289808" name="Text Box 16"/>
          <p:cNvSpPr txBox="1">
            <a:spLocks noChangeArrowheads="1"/>
          </p:cNvSpPr>
          <p:nvPr/>
        </p:nvSpPr>
        <p:spPr bwMode="auto">
          <a:xfrm>
            <a:off x="6705600" y="4876800"/>
            <a:ext cx="1676400" cy="517525"/>
          </a:xfrm>
          <a:prstGeom prst="rect">
            <a:avLst/>
          </a:prstGeom>
          <a:solidFill>
            <a:schemeClr val="tx1"/>
          </a:solidFill>
          <a:ln w="12700">
            <a:noFill/>
            <a:miter lim="800000"/>
            <a:headEnd type="none" w="sm" len="sm"/>
            <a:tailEnd type="none" w="sm" len="sm"/>
          </a:ln>
          <a:effectLst/>
        </p:spPr>
        <p:txBody>
          <a:bodyPr>
            <a:spAutoFit/>
          </a:bodyPr>
          <a:lstStyle/>
          <a:p>
            <a:pPr>
              <a:spcBef>
                <a:spcPct val="50000"/>
              </a:spcBef>
            </a:pPr>
            <a:r>
              <a:rPr lang="en-US" sz="1400">
                <a:solidFill>
                  <a:schemeClr val="bg2"/>
                </a:solidFill>
              </a:rPr>
              <a:t>Unchecked exception.</a:t>
            </a:r>
          </a:p>
        </p:txBody>
      </p:sp>
      <p:sp>
        <p:nvSpPr>
          <p:cNvPr id="289809" name="Rectangle 17"/>
          <p:cNvSpPr>
            <a:spLocks noChangeArrowheads="1"/>
          </p:cNvSpPr>
          <p:nvPr/>
        </p:nvSpPr>
        <p:spPr bwMode="auto">
          <a:xfrm>
            <a:off x="2971800" y="2819400"/>
            <a:ext cx="3276600" cy="533400"/>
          </a:xfrm>
          <a:prstGeom prst="rect">
            <a:avLst/>
          </a:prstGeom>
          <a:solidFill>
            <a:schemeClr val="accent1">
              <a:alpha val="19000"/>
            </a:schemeClr>
          </a:solidFill>
          <a:ln w="12700">
            <a:solidFill>
              <a:schemeClr val="tx1"/>
            </a:solidFill>
            <a:miter lim="800000"/>
            <a:headEnd type="none" w="sm" len="sm"/>
            <a:tailEnd type="none" w="sm" len="sm"/>
          </a:ln>
          <a:effectLst/>
        </p:spPr>
        <p:txBody>
          <a:bodyPr wrap="none" anchor="ctr"/>
          <a:lstStyle/>
          <a:p>
            <a:endParaRPr lang="en-US"/>
          </a:p>
        </p:txBody>
      </p:sp>
      <p:sp>
        <p:nvSpPr>
          <p:cNvPr id="289810" name="Rectangle 18"/>
          <p:cNvSpPr>
            <a:spLocks noChangeArrowheads="1"/>
          </p:cNvSpPr>
          <p:nvPr/>
        </p:nvSpPr>
        <p:spPr bwMode="auto">
          <a:xfrm>
            <a:off x="6248400" y="2057400"/>
            <a:ext cx="2514600" cy="2362200"/>
          </a:xfrm>
          <a:prstGeom prst="rect">
            <a:avLst/>
          </a:prstGeom>
          <a:solidFill>
            <a:schemeClr val="accent1">
              <a:alpha val="19000"/>
            </a:schemeClr>
          </a:solidFill>
          <a:ln w="12700">
            <a:solidFill>
              <a:schemeClr val="tx1"/>
            </a:solidFill>
            <a:miter lim="800000"/>
            <a:headEnd type="none" w="sm" len="sm"/>
            <a:tailEnd type="none" w="sm" len="sm"/>
          </a:ln>
          <a:effectLst/>
        </p:spPr>
        <p:txBody>
          <a:bodyPr wrap="none" anchor="ctr"/>
          <a:lstStyle/>
          <a:p>
            <a:endParaRPr lang="en-US"/>
          </a:p>
        </p:txBody>
      </p:sp>
      <p:sp>
        <p:nvSpPr>
          <p:cNvPr id="289811" name="Rectangle 19"/>
          <p:cNvSpPr>
            <a:spLocks noChangeArrowheads="1"/>
          </p:cNvSpPr>
          <p:nvPr/>
        </p:nvSpPr>
        <p:spPr bwMode="auto">
          <a:xfrm>
            <a:off x="2971800" y="3962400"/>
            <a:ext cx="3276600" cy="2057400"/>
          </a:xfrm>
          <a:prstGeom prst="rect">
            <a:avLst/>
          </a:prstGeom>
          <a:solidFill>
            <a:schemeClr val="accent1">
              <a:alpha val="19000"/>
            </a:schemeClr>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9808"/>
                                        </p:tgtEl>
                                        <p:attrNameLst>
                                          <p:attrName>style.visibility</p:attrName>
                                        </p:attrNameLst>
                                      </p:cBhvr>
                                      <p:to>
                                        <p:strVal val="visible"/>
                                      </p:to>
                                    </p:set>
                                    <p:anim calcmode="lin" valueType="num">
                                      <p:cBhvr additive="base">
                                        <p:cTn id="7" dur="500" fill="hold"/>
                                        <p:tgtEl>
                                          <p:spTgt spid="289808"/>
                                        </p:tgtEl>
                                        <p:attrNameLst>
                                          <p:attrName>ppt_x</p:attrName>
                                        </p:attrNameLst>
                                      </p:cBhvr>
                                      <p:tavLst>
                                        <p:tav tm="0">
                                          <p:val>
                                            <p:strVal val="0-#ppt_w/2"/>
                                          </p:val>
                                        </p:tav>
                                        <p:tav tm="100000">
                                          <p:val>
                                            <p:strVal val="#ppt_x"/>
                                          </p:val>
                                        </p:tav>
                                      </p:tavLst>
                                    </p:anim>
                                    <p:anim calcmode="lin" valueType="num">
                                      <p:cBhvr additive="base">
                                        <p:cTn id="8" dur="500" fill="hold"/>
                                        <p:tgtEl>
                                          <p:spTgt spid="28980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89810"/>
                                        </p:tgtEl>
                                        <p:attrNameLst>
                                          <p:attrName>style.visibility</p:attrName>
                                        </p:attrNameLst>
                                      </p:cBhvr>
                                      <p:to>
                                        <p:strVal val="visible"/>
                                      </p:to>
                                    </p:set>
                                    <p:anim calcmode="lin" valueType="num">
                                      <p:cBhvr additive="base">
                                        <p:cTn id="11" dur="500" fill="hold"/>
                                        <p:tgtEl>
                                          <p:spTgt spid="289810"/>
                                        </p:tgtEl>
                                        <p:attrNameLst>
                                          <p:attrName>ppt_x</p:attrName>
                                        </p:attrNameLst>
                                      </p:cBhvr>
                                      <p:tavLst>
                                        <p:tav tm="0">
                                          <p:val>
                                            <p:strVal val="0-#ppt_w/2"/>
                                          </p:val>
                                        </p:tav>
                                        <p:tav tm="100000">
                                          <p:val>
                                            <p:strVal val="#ppt_x"/>
                                          </p:val>
                                        </p:tav>
                                      </p:tavLst>
                                    </p:anim>
                                    <p:anim calcmode="lin" valueType="num">
                                      <p:cBhvr additive="base">
                                        <p:cTn id="12" dur="500" fill="hold"/>
                                        <p:tgtEl>
                                          <p:spTgt spid="2898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89809"/>
                                        </p:tgtEl>
                                        <p:attrNameLst>
                                          <p:attrName>style.visibility</p:attrName>
                                        </p:attrNameLst>
                                      </p:cBhvr>
                                      <p:to>
                                        <p:strVal val="visible"/>
                                      </p:to>
                                    </p:set>
                                    <p:anim calcmode="lin" valueType="num">
                                      <p:cBhvr additive="base">
                                        <p:cTn id="15" dur="500" fill="hold"/>
                                        <p:tgtEl>
                                          <p:spTgt spid="289809"/>
                                        </p:tgtEl>
                                        <p:attrNameLst>
                                          <p:attrName>ppt_x</p:attrName>
                                        </p:attrNameLst>
                                      </p:cBhvr>
                                      <p:tavLst>
                                        <p:tav tm="0">
                                          <p:val>
                                            <p:strVal val="0-#ppt_w/2"/>
                                          </p:val>
                                        </p:tav>
                                        <p:tav tm="100000">
                                          <p:val>
                                            <p:strVal val="#ppt_x"/>
                                          </p:val>
                                        </p:tav>
                                      </p:tavLst>
                                    </p:anim>
                                    <p:anim calcmode="lin" valueType="num">
                                      <p:cBhvr additive="base">
                                        <p:cTn id="16" dur="500" fill="hold"/>
                                        <p:tgtEl>
                                          <p:spTgt spid="28980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89811"/>
                                        </p:tgtEl>
                                        <p:attrNameLst>
                                          <p:attrName>style.visibility</p:attrName>
                                        </p:attrNameLst>
                                      </p:cBhvr>
                                      <p:to>
                                        <p:strVal val="visible"/>
                                      </p:to>
                                    </p:set>
                                    <p:anim calcmode="lin" valueType="num">
                                      <p:cBhvr additive="base">
                                        <p:cTn id="19" dur="500" fill="hold"/>
                                        <p:tgtEl>
                                          <p:spTgt spid="289811"/>
                                        </p:tgtEl>
                                        <p:attrNameLst>
                                          <p:attrName>ppt_x</p:attrName>
                                        </p:attrNameLst>
                                      </p:cBhvr>
                                      <p:tavLst>
                                        <p:tav tm="0">
                                          <p:val>
                                            <p:strVal val="0-#ppt_w/2"/>
                                          </p:val>
                                        </p:tav>
                                        <p:tav tm="100000">
                                          <p:val>
                                            <p:strVal val="#ppt_x"/>
                                          </p:val>
                                        </p:tav>
                                      </p:tavLst>
                                    </p:anim>
                                    <p:anim calcmode="lin" valueType="num">
                                      <p:cBhvr additive="base">
                                        <p:cTn id="20" dur="500" fill="hold"/>
                                        <p:tgtEl>
                                          <p:spTgt spid="2898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08" grpId="0" animBg="1"/>
      <p:bldP spid="289809" grpId="0" animBg="1"/>
      <p:bldP spid="289810" grpId="0" animBg="1"/>
      <p:bldP spid="289811"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1A456D05-1909-4A24-9644-004ED0EDBBC3}" type="slidenum">
              <a:rPr lang="en-US"/>
              <a:pPr/>
              <a:t>105</a:t>
            </a:fld>
            <a:endParaRPr lang="en-US"/>
          </a:p>
        </p:txBody>
      </p:sp>
      <p:sp>
        <p:nvSpPr>
          <p:cNvPr id="259074" name="Rectangle 2"/>
          <p:cNvSpPr>
            <a:spLocks noGrp="1" noChangeArrowheads="1"/>
          </p:cNvSpPr>
          <p:nvPr>
            <p:ph type="title"/>
          </p:nvPr>
        </p:nvSpPr>
        <p:spPr>
          <a:xfrm>
            <a:off x="685800" y="0"/>
            <a:ext cx="7772400" cy="1428750"/>
          </a:xfrm>
          <a:noFill/>
          <a:ln/>
        </p:spPr>
        <p:txBody>
          <a:bodyPr>
            <a:normAutofit fontScale="90000"/>
          </a:bodyPr>
          <a:lstStyle/>
          <a:p>
            <a:r>
              <a:rPr lang="en-US"/>
              <a:t>Declaring, Throwing, and Catching Exceptions</a:t>
            </a:r>
            <a:endParaRPr lang="en-US" b="1"/>
          </a:p>
        </p:txBody>
      </p:sp>
      <p:sp>
        <p:nvSpPr>
          <p:cNvPr id="259075" name="Rectangle 3"/>
          <p:cNvSpPr>
            <a:spLocks noChangeArrowheads="1"/>
          </p:cNvSpPr>
          <p:nvPr/>
        </p:nvSpPr>
        <p:spPr bwMode="auto">
          <a:xfrm>
            <a:off x="2000250" y="2571750"/>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259076" name="Object 4"/>
          <p:cNvGraphicFramePr>
            <a:graphicFrameLocks noChangeAspect="1"/>
          </p:cNvGraphicFramePr>
          <p:nvPr/>
        </p:nvGraphicFramePr>
        <p:xfrm>
          <a:off x="-158750" y="2514600"/>
          <a:ext cx="9302750" cy="2220913"/>
        </p:xfrm>
        <a:graphic>
          <a:graphicData uri="http://schemas.openxmlformats.org/presentationml/2006/ole">
            <p:oleObj spid="_x0000_s15362" name="Picture" r:id="rId3" imgW="5105520" imgH="1219320" progId="Word.Picture.8">
              <p:embed/>
            </p:oleObj>
          </a:graphicData>
        </a:graphic>
      </p:graphicFrame>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AACDD91-C4B0-498A-8EF1-61592FB09829}" type="slidenum">
              <a:rPr lang="en-US"/>
              <a:pPr/>
              <a:t>106</a:t>
            </a:fld>
            <a:endParaRPr lang="en-US"/>
          </a:p>
        </p:txBody>
      </p:sp>
      <p:sp>
        <p:nvSpPr>
          <p:cNvPr id="252930" name="Rectangle 2"/>
          <p:cNvSpPr>
            <a:spLocks noGrp="1" noChangeArrowheads="1"/>
          </p:cNvSpPr>
          <p:nvPr>
            <p:ph type="title"/>
          </p:nvPr>
        </p:nvSpPr>
        <p:spPr>
          <a:xfrm>
            <a:off x="685800" y="0"/>
            <a:ext cx="7772400" cy="1428750"/>
          </a:xfrm>
          <a:noFill/>
          <a:ln/>
        </p:spPr>
        <p:txBody>
          <a:bodyPr/>
          <a:lstStyle/>
          <a:p>
            <a:r>
              <a:rPr lang="en-US"/>
              <a:t>Declaring Exceptions</a:t>
            </a:r>
            <a:endParaRPr lang="en-US" b="1"/>
          </a:p>
        </p:txBody>
      </p:sp>
      <p:sp>
        <p:nvSpPr>
          <p:cNvPr id="252931" name="Rectangle 3"/>
          <p:cNvSpPr>
            <a:spLocks noGrp="1" noChangeArrowheads="1"/>
          </p:cNvSpPr>
          <p:nvPr>
            <p:ph type="body" idx="1"/>
          </p:nvPr>
        </p:nvSpPr>
        <p:spPr>
          <a:xfrm>
            <a:off x="685800" y="1371600"/>
            <a:ext cx="8077200" cy="4343400"/>
          </a:xfrm>
          <a:noFill/>
          <a:ln/>
        </p:spPr>
        <p:txBody>
          <a:bodyPr/>
          <a:lstStyle/>
          <a:p>
            <a:pPr marL="0" indent="0">
              <a:spcBef>
                <a:spcPct val="0"/>
              </a:spcBef>
              <a:buFont typeface="Monotype Sorts" pitchFamily="2" charset="2"/>
              <a:buNone/>
            </a:pPr>
            <a:r>
              <a:rPr lang="en-US">
                <a:cs typeface="Times New Roman" pitchFamily="18" charset="0"/>
              </a:rPr>
              <a:t>Every method must state the types of checked exceptions it might throw. This is known as </a:t>
            </a:r>
            <a:r>
              <a:rPr lang="en-US" i="1">
                <a:cs typeface="Times New Roman" pitchFamily="18" charset="0"/>
              </a:rPr>
              <a:t>declaring exceptions</a:t>
            </a:r>
            <a:r>
              <a:rPr lang="en-US">
                <a:cs typeface="Times New Roman" pitchFamily="18" charset="0"/>
              </a:rPr>
              <a:t>. </a:t>
            </a:r>
          </a:p>
          <a:p>
            <a:pPr marL="0" indent="0">
              <a:spcBef>
                <a:spcPct val="0"/>
              </a:spcBef>
              <a:buFont typeface="Monotype Sorts" pitchFamily="2" charset="2"/>
              <a:buNone/>
            </a:pPr>
            <a:endParaRPr lang="en-US">
              <a:cs typeface="Times New Roman" pitchFamily="18" charset="0"/>
            </a:endParaRPr>
          </a:p>
          <a:p>
            <a:pPr marL="0" indent="0">
              <a:spcBef>
                <a:spcPct val="0"/>
              </a:spcBef>
              <a:buFont typeface="Monotype Sorts" pitchFamily="2" charset="2"/>
              <a:buNone/>
            </a:pPr>
            <a:r>
              <a:rPr lang="en-US" sz="3000"/>
              <a:t>public void myMethod()</a:t>
            </a:r>
          </a:p>
          <a:p>
            <a:pPr marL="0" indent="0">
              <a:spcBef>
                <a:spcPct val="0"/>
              </a:spcBef>
              <a:buFont typeface="Monotype Sorts" pitchFamily="2" charset="2"/>
              <a:buNone/>
            </a:pPr>
            <a:r>
              <a:rPr lang="en-US" sz="3000"/>
              <a:t>   throws IOException</a:t>
            </a:r>
          </a:p>
          <a:p>
            <a:pPr marL="0" indent="0">
              <a:spcBef>
                <a:spcPct val="100000"/>
              </a:spcBef>
              <a:buFont typeface="Monotype Sorts" pitchFamily="2" charset="2"/>
              <a:buNone/>
            </a:pPr>
            <a:r>
              <a:rPr lang="en-US" sz="3000"/>
              <a:t>public void myMethod()</a:t>
            </a:r>
          </a:p>
          <a:p>
            <a:pPr marL="0" indent="0">
              <a:spcBef>
                <a:spcPct val="0"/>
              </a:spcBef>
              <a:buFont typeface="Monotype Sorts" pitchFamily="2" charset="2"/>
              <a:buNone/>
            </a:pPr>
            <a:r>
              <a:rPr lang="en-US" sz="3000"/>
              <a:t>   throws IOException, OtherException</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91996E2-AA3F-4A7A-AD83-0C459A0A744F}" type="slidenum">
              <a:rPr lang="en-US"/>
              <a:pPr/>
              <a:t>107</a:t>
            </a:fld>
            <a:endParaRPr lang="en-US"/>
          </a:p>
        </p:txBody>
      </p:sp>
      <p:sp>
        <p:nvSpPr>
          <p:cNvPr id="151554" name="Rectangle 2"/>
          <p:cNvSpPr>
            <a:spLocks noGrp="1" noChangeArrowheads="1"/>
          </p:cNvSpPr>
          <p:nvPr>
            <p:ph type="title"/>
          </p:nvPr>
        </p:nvSpPr>
        <p:spPr>
          <a:xfrm>
            <a:off x="685800" y="0"/>
            <a:ext cx="7772400" cy="1428750"/>
          </a:xfrm>
          <a:noFill/>
          <a:ln/>
        </p:spPr>
        <p:txBody>
          <a:bodyPr/>
          <a:lstStyle/>
          <a:p>
            <a:r>
              <a:rPr lang="en-US"/>
              <a:t>Throwing Exceptions</a:t>
            </a:r>
            <a:endParaRPr lang="en-US" b="1"/>
          </a:p>
        </p:txBody>
      </p:sp>
      <p:sp>
        <p:nvSpPr>
          <p:cNvPr id="151555" name="Rectangle 3"/>
          <p:cNvSpPr>
            <a:spLocks noGrp="1" noChangeArrowheads="1"/>
          </p:cNvSpPr>
          <p:nvPr>
            <p:ph type="body" idx="1"/>
          </p:nvPr>
        </p:nvSpPr>
        <p:spPr>
          <a:xfrm>
            <a:off x="457200" y="1371600"/>
            <a:ext cx="8382000" cy="4191000"/>
          </a:xfrm>
          <a:noFill/>
          <a:ln/>
        </p:spPr>
        <p:txBody>
          <a:bodyPr/>
          <a:lstStyle/>
          <a:p>
            <a:pPr marL="0" indent="0">
              <a:lnSpc>
                <a:spcPct val="90000"/>
              </a:lnSpc>
              <a:buFont typeface="Monotype Sorts" pitchFamily="2" charset="2"/>
              <a:buNone/>
            </a:pPr>
            <a:r>
              <a:rPr lang="en-US">
                <a:cs typeface="Times New Roman" pitchFamily="18" charset="0"/>
              </a:rPr>
              <a:t>When the program detects an error, the program can create an instance of an appropriate exception type and throw it. This is known as </a:t>
            </a:r>
            <a:r>
              <a:rPr lang="en-US" i="1">
                <a:cs typeface="Times New Roman" pitchFamily="18" charset="0"/>
              </a:rPr>
              <a:t>throwing an exception</a:t>
            </a:r>
            <a:r>
              <a:rPr lang="en-US">
                <a:cs typeface="Times New Roman" pitchFamily="18" charset="0"/>
              </a:rPr>
              <a:t>. Here is an example, </a:t>
            </a:r>
          </a:p>
          <a:p>
            <a:pPr marL="0" indent="0">
              <a:lnSpc>
                <a:spcPct val="90000"/>
              </a:lnSpc>
              <a:buFont typeface="Monotype Sorts" pitchFamily="2" charset="2"/>
              <a:buNone/>
            </a:pPr>
            <a:endParaRPr lang="en-US">
              <a:cs typeface="Times New Roman" pitchFamily="18" charset="0"/>
            </a:endParaRPr>
          </a:p>
          <a:p>
            <a:pPr marL="0" indent="0">
              <a:lnSpc>
                <a:spcPct val="90000"/>
              </a:lnSpc>
              <a:buFont typeface="Monotype Sorts" pitchFamily="2" charset="2"/>
              <a:buNone/>
            </a:pPr>
            <a:r>
              <a:rPr lang="en-US" sz="3000"/>
              <a:t>throw new TheException(); </a:t>
            </a:r>
          </a:p>
          <a:p>
            <a:pPr marL="0" indent="0">
              <a:lnSpc>
                <a:spcPct val="90000"/>
              </a:lnSpc>
              <a:spcBef>
                <a:spcPct val="100000"/>
              </a:spcBef>
              <a:buFont typeface="Monotype Sorts" pitchFamily="2" charset="2"/>
              <a:buNone/>
            </a:pPr>
            <a:r>
              <a:rPr lang="en-US" sz="3000"/>
              <a:t>TheException ex = new TheException();</a:t>
            </a:r>
            <a:br>
              <a:rPr lang="en-US" sz="3000"/>
            </a:br>
            <a:r>
              <a:rPr lang="en-US" sz="3000"/>
              <a:t>throw ex;</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38DFAC3-1275-4577-B5CE-1D4FC0325AB0}" type="slidenum">
              <a:rPr lang="en-US"/>
              <a:pPr/>
              <a:t>108</a:t>
            </a:fld>
            <a:endParaRPr lang="en-US"/>
          </a:p>
        </p:txBody>
      </p:sp>
      <p:sp>
        <p:nvSpPr>
          <p:cNvPr id="152578" name="Rectangle 2"/>
          <p:cNvSpPr>
            <a:spLocks noGrp="1" noChangeArrowheads="1"/>
          </p:cNvSpPr>
          <p:nvPr>
            <p:ph type="title"/>
          </p:nvPr>
        </p:nvSpPr>
        <p:spPr>
          <a:xfrm>
            <a:off x="685800" y="0"/>
            <a:ext cx="7772400" cy="1447800"/>
          </a:xfrm>
          <a:noFill/>
          <a:ln/>
        </p:spPr>
        <p:txBody>
          <a:bodyPr/>
          <a:lstStyle/>
          <a:p>
            <a:r>
              <a:rPr lang="en-US"/>
              <a:t>Throwing Exceptions Example</a:t>
            </a:r>
          </a:p>
        </p:txBody>
      </p:sp>
      <p:sp>
        <p:nvSpPr>
          <p:cNvPr id="152579" name="Rectangle 3"/>
          <p:cNvSpPr>
            <a:spLocks noGrp="1" noChangeArrowheads="1"/>
          </p:cNvSpPr>
          <p:nvPr>
            <p:ph type="body" idx="1"/>
          </p:nvPr>
        </p:nvSpPr>
        <p:spPr>
          <a:xfrm>
            <a:off x="228600" y="1447800"/>
            <a:ext cx="8686800" cy="4495800"/>
          </a:xfrm>
          <a:solidFill>
            <a:schemeClr val="tx1"/>
          </a:solidFill>
          <a:ln/>
        </p:spPr>
        <p:txBody>
          <a:bodyPr/>
          <a:lstStyle/>
          <a:p>
            <a:pPr>
              <a:spcBef>
                <a:spcPct val="0"/>
              </a:spcBef>
              <a:buFont typeface="Monotype Sorts" pitchFamily="2" charset="2"/>
              <a:buNone/>
            </a:pPr>
            <a:r>
              <a:rPr lang="en-US">
                <a:solidFill>
                  <a:schemeClr val="bg2"/>
                </a:solidFill>
                <a:latin typeface="Courier" pitchFamily="49" charset="0"/>
                <a:cs typeface="Times New Roman" pitchFamily="18" charset="0"/>
              </a:rPr>
              <a:t> </a:t>
            </a:r>
            <a:r>
              <a:rPr lang="en-US" sz="2000">
                <a:solidFill>
                  <a:schemeClr val="bg2"/>
                </a:solidFill>
                <a:latin typeface="Courier New" pitchFamily="49" charset="0"/>
                <a:cs typeface="Times New Roman" pitchFamily="18" charset="0"/>
              </a:rPr>
              <a:t>/** Set a new radius */</a:t>
            </a:r>
          </a:p>
          <a:p>
            <a:pPr>
              <a:spcBef>
                <a:spcPct val="0"/>
              </a:spcBef>
              <a:buFont typeface="Monotype Sorts" pitchFamily="2" charset="2"/>
              <a:buNone/>
            </a:pPr>
            <a:r>
              <a:rPr lang="en-US" sz="2000">
                <a:solidFill>
                  <a:schemeClr val="bg2"/>
                </a:solidFill>
                <a:latin typeface="Courier New" pitchFamily="49" charset="0"/>
                <a:cs typeface="Times New Roman" pitchFamily="18" charset="0"/>
              </a:rPr>
              <a:t>  public void setRadius(double newRadius) </a:t>
            </a:r>
          </a:p>
          <a:p>
            <a:pPr>
              <a:spcBef>
                <a:spcPct val="0"/>
              </a:spcBef>
              <a:buFont typeface="Monotype Sorts" pitchFamily="2" charset="2"/>
              <a:buNone/>
            </a:pPr>
            <a:r>
              <a:rPr lang="en-US" sz="2000">
                <a:solidFill>
                  <a:schemeClr val="bg2"/>
                </a:solidFill>
                <a:latin typeface="Courier New" pitchFamily="49" charset="0"/>
                <a:cs typeface="Times New Roman" pitchFamily="18" charset="0"/>
              </a:rPr>
              <a:t>      </a:t>
            </a:r>
            <a:r>
              <a:rPr lang="en-US" sz="2000">
                <a:solidFill>
                  <a:srgbClr val="FF3300"/>
                </a:solidFill>
                <a:effectLst>
                  <a:outerShdw blurRad="38100" dist="38100" dir="2700000" algn="tl">
                    <a:srgbClr val="C0C0C0"/>
                  </a:outerShdw>
                </a:effectLst>
                <a:latin typeface="Courier New" pitchFamily="49" charset="0"/>
                <a:cs typeface="Times New Roman" pitchFamily="18" charset="0"/>
              </a:rPr>
              <a:t>throws IllegalArgumentException</a:t>
            </a:r>
            <a:r>
              <a:rPr lang="en-US" sz="2000">
                <a:solidFill>
                  <a:schemeClr val="bg2"/>
                </a:solidFill>
                <a:latin typeface="Courier New" pitchFamily="49" charset="0"/>
                <a:cs typeface="Times New Roman" pitchFamily="18" charset="0"/>
              </a:rPr>
              <a:t> {</a:t>
            </a:r>
          </a:p>
          <a:p>
            <a:pPr>
              <a:spcBef>
                <a:spcPct val="0"/>
              </a:spcBef>
              <a:buFont typeface="Monotype Sorts" pitchFamily="2" charset="2"/>
              <a:buNone/>
            </a:pPr>
            <a:r>
              <a:rPr lang="en-US" sz="2000">
                <a:solidFill>
                  <a:schemeClr val="bg2"/>
                </a:solidFill>
                <a:latin typeface="Courier New" pitchFamily="49" charset="0"/>
                <a:cs typeface="Times New Roman" pitchFamily="18" charset="0"/>
              </a:rPr>
              <a:t>    if (newRadius &gt;= 0)</a:t>
            </a:r>
          </a:p>
          <a:p>
            <a:pPr>
              <a:spcBef>
                <a:spcPct val="0"/>
              </a:spcBef>
              <a:buFont typeface="Monotype Sorts" pitchFamily="2" charset="2"/>
              <a:buNone/>
            </a:pPr>
            <a:r>
              <a:rPr lang="en-US" sz="2000">
                <a:solidFill>
                  <a:schemeClr val="bg2"/>
                </a:solidFill>
                <a:latin typeface="Courier New" pitchFamily="49" charset="0"/>
                <a:cs typeface="Times New Roman" pitchFamily="18" charset="0"/>
              </a:rPr>
              <a:t>      radius =  newRadius;</a:t>
            </a:r>
          </a:p>
          <a:p>
            <a:pPr>
              <a:spcBef>
                <a:spcPct val="0"/>
              </a:spcBef>
              <a:buFont typeface="Monotype Sorts" pitchFamily="2" charset="2"/>
              <a:buNone/>
            </a:pPr>
            <a:r>
              <a:rPr lang="en-US" sz="2000">
                <a:solidFill>
                  <a:schemeClr val="bg2"/>
                </a:solidFill>
                <a:latin typeface="Courier New" pitchFamily="49" charset="0"/>
                <a:cs typeface="Times New Roman" pitchFamily="18" charset="0"/>
              </a:rPr>
              <a:t>    else</a:t>
            </a:r>
          </a:p>
          <a:p>
            <a:pPr>
              <a:spcBef>
                <a:spcPct val="0"/>
              </a:spcBef>
              <a:buFont typeface="Monotype Sorts" pitchFamily="2" charset="2"/>
              <a:buNone/>
            </a:pPr>
            <a:r>
              <a:rPr lang="en-US" sz="2000">
                <a:solidFill>
                  <a:schemeClr val="bg2"/>
                </a:solidFill>
                <a:latin typeface="Courier New" pitchFamily="49" charset="0"/>
                <a:cs typeface="Times New Roman" pitchFamily="18" charset="0"/>
              </a:rPr>
              <a:t>      </a:t>
            </a:r>
            <a:r>
              <a:rPr lang="en-US" sz="2000">
                <a:solidFill>
                  <a:srgbClr val="FF3300"/>
                </a:solidFill>
                <a:latin typeface="Courier New" pitchFamily="49" charset="0"/>
                <a:cs typeface="Times New Roman" pitchFamily="18" charset="0"/>
              </a:rPr>
              <a:t>throw new IllegalArgumentException(</a:t>
            </a:r>
          </a:p>
          <a:p>
            <a:pPr>
              <a:spcBef>
                <a:spcPct val="0"/>
              </a:spcBef>
              <a:buFont typeface="Monotype Sorts" pitchFamily="2" charset="2"/>
              <a:buNone/>
            </a:pPr>
            <a:r>
              <a:rPr lang="en-US" sz="2000">
                <a:solidFill>
                  <a:srgbClr val="FF3300"/>
                </a:solidFill>
                <a:latin typeface="Courier New" pitchFamily="49" charset="0"/>
                <a:cs typeface="Times New Roman" pitchFamily="18" charset="0"/>
              </a:rPr>
              <a:t>        "Radius cannot be negative");</a:t>
            </a:r>
          </a:p>
          <a:p>
            <a:pPr>
              <a:spcBef>
                <a:spcPct val="0"/>
              </a:spcBef>
              <a:buFont typeface="Monotype Sorts" pitchFamily="2" charset="2"/>
              <a:buNone/>
            </a:pPr>
            <a:r>
              <a:rPr lang="en-US" sz="2000">
                <a:solidFill>
                  <a:schemeClr val="bg2"/>
                </a:solidFill>
                <a:latin typeface="Courier New" pitchFamily="49" charset="0"/>
                <a:cs typeface="Times New Roman" pitchFamily="18" charset="0"/>
              </a:rPr>
              <a:t>  }</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6C12D94-928B-494B-B061-6E3F806AC49F}" type="slidenum">
              <a:rPr lang="en-US"/>
              <a:pPr/>
              <a:t>109</a:t>
            </a:fld>
            <a:endParaRPr lang="en-US"/>
          </a:p>
        </p:txBody>
      </p:sp>
      <p:sp>
        <p:nvSpPr>
          <p:cNvPr id="153602" name="Rectangle 2"/>
          <p:cNvSpPr>
            <a:spLocks noGrp="1" noChangeArrowheads="1"/>
          </p:cNvSpPr>
          <p:nvPr>
            <p:ph type="title"/>
          </p:nvPr>
        </p:nvSpPr>
        <p:spPr>
          <a:xfrm>
            <a:off x="685800" y="0"/>
            <a:ext cx="7772400" cy="1447800"/>
          </a:xfrm>
          <a:noFill/>
          <a:ln/>
        </p:spPr>
        <p:txBody>
          <a:bodyPr/>
          <a:lstStyle/>
          <a:p>
            <a:r>
              <a:rPr lang="en-US"/>
              <a:t>Catching Exceptions</a:t>
            </a:r>
            <a:endParaRPr lang="en-US" b="1"/>
          </a:p>
        </p:txBody>
      </p:sp>
      <p:sp>
        <p:nvSpPr>
          <p:cNvPr id="153603" name="Rectangle 3"/>
          <p:cNvSpPr>
            <a:spLocks noGrp="1" noChangeArrowheads="1"/>
          </p:cNvSpPr>
          <p:nvPr>
            <p:ph type="body" idx="1"/>
          </p:nvPr>
        </p:nvSpPr>
        <p:spPr>
          <a:xfrm>
            <a:off x="0" y="1143000"/>
            <a:ext cx="8610600" cy="5029200"/>
          </a:xfrm>
          <a:solidFill>
            <a:schemeClr val="tx1"/>
          </a:solidFill>
          <a:ln/>
        </p:spPr>
        <p:txBody>
          <a:bodyPr/>
          <a:lstStyle/>
          <a:p>
            <a:pPr algn="just">
              <a:lnSpc>
                <a:spcPct val="90000"/>
              </a:lnSpc>
              <a:spcBef>
                <a:spcPct val="0"/>
              </a:spcBef>
              <a:buFont typeface="Monotype Sorts" pitchFamily="2" charset="2"/>
              <a:buNone/>
            </a:pPr>
            <a:r>
              <a:rPr lang="en-US" sz="2000">
                <a:solidFill>
                  <a:schemeClr val="bg2"/>
                </a:solidFill>
                <a:latin typeface="Courier New" pitchFamily="49" charset="0"/>
                <a:cs typeface="Times New Roman" pitchFamily="18" charset="0"/>
              </a:rPr>
              <a:t>try {</a:t>
            </a:r>
          </a:p>
          <a:p>
            <a:pPr algn="just">
              <a:lnSpc>
                <a:spcPct val="90000"/>
              </a:lnSpc>
              <a:spcBef>
                <a:spcPct val="0"/>
              </a:spcBef>
              <a:buFont typeface="Monotype Sorts" pitchFamily="2" charset="2"/>
              <a:buNone/>
            </a:pPr>
            <a:r>
              <a:rPr lang="en-US" sz="2000">
                <a:solidFill>
                  <a:schemeClr val="bg2"/>
                </a:solidFill>
                <a:latin typeface="Courier New" pitchFamily="49" charset="0"/>
                <a:cs typeface="Times New Roman" pitchFamily="18" charset="0"/>
              </a:rPr>
              <a:t>  statements;  // Statements that may throw exceptions</a:t>
            </a:r>
          </a:p>
          <a:p>
            <a:pPr algn="just">
              <a:lnSpc>
                <a:spcPct val="90000"/>
              </a:lnSpc>
              <a:spcBef>
                <a:spcPct val="0"/>
              </a:spcBef>
              <a:buFont typeface="Monotype Sorts" pitchFamily="2" charset="2"/>
              <a:buNone/>
            </a:pPr>
            <a:r>
              <a:rPr lang="en-US" sz="2000">
                <a:solidFill>
                  <a:schemeClr val="bg2"/>
                </a:solidFill>
                <a:latin typeface="Courier New" pitchFamily="49" charset="0"/>
                <a:cs typeface="Times New Roman" pitchFamily="18" charset="0"/>
              </a:rPr>
              <a:t>}</a:t>
            </a:r>
          </a:p>
          <a:p>
            <a:pPr algn="just">
              <a:lnSpc>
                <a:spcPct val="90000"/>
              </a:lnSpc>
              <a:spcBef>
                <a:spcPct val="0"/>
              </a:spcBef>
              <a:buFont typeface="Monotype Sorts" pitchFamily="2" charset="2"/>
              <a:buNone/>
            </a:pPr>
            <a:r>
              <a:rPr lang="en-US" sz="2000">
                <a:solidFill>
                  <a:schemeClr val="bg2"/>
                </a:solidFill>
                <a:latin typeface="Courier New" pitchFamily="49" charset="0"/>
                <a:cs typeface="Times New Roman" pitchFamily="18" charset="0"/>
              </a:rPr>
              <a:t>catch (Exception1 exVar1) {</a:t>
            </a:r>
          </a:p>
          <a:p>
            <a:pPr algn="just">
              <a:lnSpc>
                <a:spcPct val="90000"/>
              </a:lnSpc>
              <a:spcBef>
                <a:spcPct val="0"/>
              </a:spcBef>
              <a:buFont typeface="Monotype Sorts" pitchFamily="2" charset="2"/>
              <a:buNone/>
            </a:pPr>
            <a:r>
              <a:rPr lang="en-US" sz="2000">
                <a:solidFill>
                  <a:schemeClr val="bg2"/>
                </a:solidFill>
                <a:latin typeface="Courier New" pitchFamily="49" charset="0"/>
                <a:cs typeface="Times New Roman" pitchFamily="18" charset="0"/>
              </a:rPr>
              <a:t>  handler for exception1;</a:t>
            </a:r>
          </a:p>
          <a:p>
            <a:pPr algn="just">
              <a:lnSpc>
                <a:spcPct val="90000"/>
              </a:lnSpc>
              <a:spcBef>
                <a:spcPct val="0"/>
              </a:spcBef>
              <a:buFont typeface="Monotype Sorts" pitchFamily="2" charset="2"/>
              <a:buNone/>
            </a:pPr>
            <a:r>
              <a:rPr lang="en-US" sz="2000">
                <a:solidFill>
                  <a:schemeClr val="bg2"/>
                </a:solidFill>
                <a:latin typeface="Courier New" pitchFamily="49" charset="0"/>
                <a:cs typeface="Times New Roman" pitchFamily="18" charset="0"/>
              </a:rPr>
              <a:t>}</a:t>
            </a:r>
          </a:p>
          <a:p>
            <a:pPr algn="just">
              <a:lnSpc>
                <a:spcPct val="90000"/>
              </a:lnSpc>
              <a:spcBef>
                <a:spcPct val="0"/>
              </a:spcBef>
              <a:buFont typeface="Monotype Sorts" pitchFamily="2" charset="2"/>
              <a:buNone/>
            </a:pPr>
            <a:r>
              <a:rPr lang="en-US" sz="2000">
                <a:solidFill>
                  <a:schemeClr val="bg2"/>
                </a:solidFill>
                <a:latin typeface="Courier New" pitchFamily="49" charset="0"/>
                <a:cs typeface="Times New Roman" pitchFamily="18" charset="0"/>
              </a:rPr>
              <a:t>catch (Exception2 exVar2) { </a:t>
            </a:r>
          </a:p>
          <a:p>
            <a:pPr algn="just">
              <a:lnSpc>
                <a:spcPct val="90000"/>
              </a:lnSpc>
              <a:spcBef>
                <a:spcPct val="0"/>
              </a:spcBef>
              <a:buFont typeface="Monotype Sorts" pitchFamily="2" charset="2"/>
              <a:buNone/>
            </a:pPr>
            <a:r>
              <a:rPr lang="en-US" sz="2000">
                <a:solidFill>
                  <a:schemeClr val="bg2"/>
                </a:solidFill>
                <a:latin typeface="Courier New" pitchFamily="49" charset="0"/>
                <a:cs typeface="Times New Roman" pitchFamily="18" charset="0"/>
              </a:rPr>
              <a:t>  handler for exception2;</a:t>
            </a:r>
          </a:p>
          <a:p>
            <a:pPr algn="just">
              <a:lnSpc>
                <a:spcPct val="90000"/>
              </a:lnSpc>
              <a:spcBef>
                <a:spcPct val="0"/>
              </a:spcBef>
              <a:buFont typeface="Monotype Sorts" pitchFamily="2" charset="2"/>
              <a:buNone/>
            </a:pPr>
            <a:r>
              <a:rPr lang="en-US" sz="2000">
                <a:solidFill>
                  <a:schemeClr val="bg2"/>
                </a:solidFill>
                <a:latin typeface="Courier New" pitchFamily="49" charset="0"/>
                <a:cs typeface="Times New Roman" pitchFamily="18" charset="0"/>
              </a:rPr>
              <a:t>}</a:t>
            </a:r>
          </a:p>
          <a:p>
            <a:pPr algn="just">
              <a:lnSpc>
                <a:spcPct val="90000"/>
              </a:lnSpc>
              <a:spcBef>
                <a:spcPct val="0"/>
              </a:spcBef>
              <a:buFont typeface="Monotype Sorts" pitchFamily="2" charset="2"/>
              <a:buNone/>
            </a:pPr>
            <a:r>
              <a:rPr lang="en-US" sz="2000">
                <a:solidFill>
                  <a:schemeClr val="bg2"/>
                </a:solidFill>
                <a:latin typeface="Courier New" pitchFamily="49" charset="0"/>
                <a:cs typeface="Times New Roman" pitchFamily="18" charset="0"/>
              </a:rPr>
              <a:t>...</a:t>
            </a:r>
          </a:p>
          <a:p>
            <a:pPr algn="just">
              <a:lnSpc>
                <a:spcPct val="90000"/>
              </a:lnSpc>
              <a:spcBef>
                <a:spcPct val="0"/>
              </a:spcBef>
              <a:buFont typeface="Monotype Sorts" pitchFamily="2" charset="2"/>
              <a:buNone/>
            </a:pPr>
            <a:r>
              <a:rPr lang="en-US" sz="2000">
                <a:solidFill>
                  <a:schemeClr val="bg2"/>
                </a:solidFill>
                <a:latin typeface="Courier New" pitchFamily="49" charset="0"/>
                <a:cs typeface="Times New Roman" pitchFamily="18" charset="0"/>
              </a:rPr>
              <a:t>catch (ExceptionN exVar3) {</a:t>
            </a:r>
          </a:p>
          <a:p>
            <a:pPr algn="just">
              <a:lnSpc>
                <a:spcPct val="90000"/>
              </a:lnSpc>
              <a:spcBef>
                <a:spcPct val="0"/>
              </a:spcBef>
              <a:buFont typeface="Monotype Sorts" pitchFamily="2" charset="2"/>
              <a:buNone/>
            </a:pPr>
            <a:r>
              <a:rPr lang="en-US" sz="2000">
                <a:solidFill>
                  <a:schemeClr val="bg2"/>
                </a:solidFill>
                <a:latin typeface="Courier New" pitchFamily="49" charset="0"/>
                <a:cs typeface="Times New Roman" pitchFamily="18" charset="0"/>
              </a:rPr>
              <a:t>  handler for exceptionN;</a:t>
            </a:r>
          </a:p>
          <a:p>
            <a:pPr algn="just">
              <a:lnSpc>
                <a:spcPct val="90000"/>
              </a:lnSpc>
              <a:spcBef>
                <a:spcPct val="0"/>
              </a:spcBef>
              <a:buFont typeface="Monotype Sorts" pitchFamily="2" charset="2"/>
              <a:buNone/>
            </a:pPr>
            <a:r>
              <a:rPr lang="en-US" sz="2000">
                <a:solidFill>
                  <a:schemeClr val="bg2"/>
                </a:solidFill>
                <a:latin typeface="Courier New" pitchFamily="49" charset="0"/>
                <a:cs typeface="Times New Roman" pitchFamily="18" charset="0"/>
              </a:rPr>
              <a:t>}</a:t>
            </a:r>
            <a:r>
              <a:rPr lang="en-US" sz="2400">
                <a:solidFill>
                  <a:schemeClr val="bg2"/>
                </a:solidFill>
                <a:latin typeface="Courier New" pitchFamily="49" charset="0"/>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85800"/>
          </a:xfrm>
        </p:spPr>
        <p:txBody>
          <a:bodyPr>
            <a:normAutofit fontScale="90000"/>
          </a:bodyPr>
          <a:lstStyle/>
          <a:p>
            <a:pPr algn="ctr"/>
            <a:r>
              <a:rPr lang="en-US" dirty="0" smtClean="0"/>
              <a:t>Java Source Code </a:t>
            </a:r>
            <a:r>
              <a:rPr lang="en-US" dirty="0" err="1" smtClean="0"/>
              <a:t>Stucture</a:t>
            </a:r>
            <a:endParaRPr lang="en-US" dirty="0"/>
          </a:p>
        </p:txBody>
      </p:sp>
      <p:sp>
        <p:nvSpPr>
          <p:cNvPr id="3" name="Content Placeholder 2"/>
          <p:cNvSpPr>
            <a:spLocks noGrp="1"/>
          </p:cNvSpPr>
          <p:nvPr>
            <p:ph idx="1"/>
          </p:nvPr>
        </p:nvSpPr>
        <p:spPr>
          <a:xfrm>
            <a:off x="228600" y="990600"/>
            <a:ext cx="9144000" cy="5334000"/>
          </a:xfrm>
        </p:spPr>
        <p:txBody>
          <a:bodyPr>
            <a:normAutofit fontScale="92500"/>
          </a:bodyPr>
          <a:lstStyle/>
          <a:p>
            <a:pPr marL="514350" indent="-514350">
              <a:buFont typeface="+mj-lt"/>
              <a:buAutoNum type="arabicPeriod"/>
            </a:pPr>
            <a:r>
              <a:rPr lang="en-US" dirty="0" smtClean="0"/>
              <a:t>&lt; package declaration </a:t>
            </a:r>
            <a:r>
              <a:rPr lang="en-US" dirty="0" smtClean="0"/>
              <a:t>  </a:t>
            </a:r>
            <a:r>
              <a:rPr lang="en-US" dirty="0" smtClean="0"/>
              <a:t>&gt; </a:t>
            </a:r>
          </a:p>
          <a:p>
            <a:pPr marL="514350" indent="-514350">
              <a:buFont typeface="+mj-lt"/>
              <a:buAutoNum type="arabicPeriod"/>
            </a:pPr>
            <a:r>
              <a:rPr lang="en-US" dirty="0" smtClean="0"/>
              <a:t>&lt; import </a:t>
            </a:r>
            <a:r>
              <a:rPr lang="en-US" dirty="0" smtClean="0"/>
              <a:t>declaration </a:t>
            </a:r>
            <a:r>
              <a:rPr lang="en-US" dirty="0" smtClean="0"/>
              <a:t>&gt;</a:t>
            </a:r>
          </a:p>
          <a:p>
            <a:pPr marL="514350" indent="-514350">
              <a:buFont typeface="+mj-lt"/>
              <a:buAutoNum type="arabicPeriod"/>
            </a:pPr>
            <a:r>
              <a:rPr lang="en-US" dirty="0" smtClean="0"/>
              <a:t>&lt; class or interface declaration &gt;</a:t>
            </a:r>
          </a:p>
          <a:p>
            <a:pPr marL="514350" indent="-514350">
              <a:buNone/>
            </a:pPr>
            <a:r>
              <a:rPr lang="en-US" dirty="0" smtClean="0"/>
              <a:t>                                   ( Save </a:t>
            </a:r>
            <a:r>
              <a:rPr lang="en-US" dirty="0" smtClean="0"/>
              <a:t>this file with “ .java ” </a:t>
            </a:r>
            <a:r>
              <a:rPr lang="en-US" dirty="0" smtClean="0"/>
              <a:t>extension)</a:t>
            </a:r>
            <a:endParaRPr lang="en-US" dirty="0" smtClean="0"/>
          </a:p>
          <a:p>
            <a:pPr marL="514350" indent="-514350"/>
            <a:r>
              <a:rPr lang="en-US" dirty="0" smtClean="0"/>
              <a:t>All the three are optional.</a:t>
            </a:r>
          </a:p>
          <a:p>
            <a:pPr marL="514350" indent="-514350"/>
            <a:r>
              <a:rPr lang="en-US" dirty="0" smtClean="0"/>
              <a:t>The name of the source code must be the name of the public class/interface declared in it . Otherwise it can be anything.</a:t>
            </a:r>
          </a:p>
          <a:p>
            <a:pPr marL="514350" indent="-514350"/>
            <a:r>
              <a:rPr lang="en-US" dirty="0" smtClean="0"/>
              <a:t>To compile the source code we can use </a:t>
            </a:r>
            <a:r>
              <a:rPr lang="en-US" dirty="0" err="1" smtClean="0">
                <a:solidFill>
                  <a:srgbClr val="FF0000"/>
                </a:solidFill>
              </a:rPr>
              <a:t>javac</a:t>
            </a:r>
            <a:r>
              <a:rPr lang="en-US" dirty="0" smtClean="0"/>
              <a:t> command.</a:t>
            </a:r>
          </a:p>
          <a:p>
            <a:pPr marL="514350" indent="-514350">
              <a:buNone/>
            </a:pPr>
            <a:r>
              <a:rPr lang="en-US" dirty="0" smtClean="0"/>
              <a:t>        &gt;  </a:t>
            </a:r>
            <a:r>
              <a:rPr lang="en-US" dirty="0" err="1" smtClean="0"/>
              <a:t>j</a:t>
            </a:r>
            <a:r>
              <a:rPr lang="en-US" dirty="0" err="1" smtClean="0"/>
              <a:t>avac</a:t>
            </a:r>
            <a:r>
              <a:rPr lang="en-US" dirty="0" smtClean="0"/>
              <a:t>   &lt;</a:t>
            </a:r>
            <a:r>
              <a:rPr lang="en-US" dirty="0" err="1" smtClean="0"/>
              <a:t>args</a:t>
            </a:r>
            <a:r>
              <a:rPr lang="en-US" dirty="0" smtClean="0"/>
              <a:t> &gt;  &lt;Source File Name&gt;</a:t>
            </a:r>
          </a:p>
          <a:p>
            <a:pPr marL="514350" indent="-514350"/>
            <a:r>
              <a:rPr lang="en-US" dirty="0" smtClean="0"/>
              <a:t>The compiler checks for source code for errors and generates a ‘.class’ file for every class/interface declared in it.</a:t>
            </a:r>
            <a:endParaRPr lang="en-US" dirty="0" smtClean="0"/>
          </a:p>
          <a:p>
            <a:endParaRPr lang="en-US" dirty="0"/>
          </a:p>
        </p:txBody>
      </p:sp>
      <p:cxnSp>
        <p:nvCxnSpPr>
          <p:cNvPr id="5" name="Straight Connector 4"/>
          <p:cNvCxnSpPr/>
          <p:nvPr/>
        </p:nvCxnSpPr>
        <p:spPr>
          <a:xfrm rot="5400000">
            <a:off x="6324203" y="4648597"/>
            <a:ext cx="153194"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rot="10800000">
            <a:off x="5867400" y="4724400"/>
            <a:ext cx="5334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534194" y="4647406"/>
            <a:ext cx="457200"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10" name="Straight Connector 9"/>
          <p:cNvCxnSpPr/>
          <p:nvPr/>
        </p:nvCxnSpPr>
        <p:spPr>
          <a:xfrm rot="5400000">
            <a:off x="6325394" y="4647406"/>
            <a:ext cx="457200"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12" name="Straight Connector 11"/>
          <p:cNvCxnSpPr/>
          <p:nvPr/>
        </p:nvCxnSpPr>
        <p:spPr>
          <a:xfrm>
            <a:off x="762000" y="4419600"/>
            <a:ext cx="5791200"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13" name="Straight Connector 12"/>
          <p:cNvCxnSpPr/>
          <p:nvPr/>
        </p:nvCxnSpPr>
        <p:spPr>
          <a:xfrm>
            <a:off x="762000" y="4876800"/>
            <a:ext cx="5791200" cy="1588"/>
          </a:xfrm>
          <a:prstGeom prst="line">
            <a:avLst/>
          </a:prstGeom>
        </p:spPr>
        <p:style>
          <a:lnRef idx="2">
            <a:schemeClr val="accent4"/>
          </a:lnRef>
          <a:fillRef idx="0">
            <a:schemeClr val="accent4"/>
          </a:fillRef>
          <a:effectRef idx="1">
            <a:schemeClr val="accent4"/>
          </a:effectRef>
          <a:fontRef idx="minor">
            <a:schemeClr val="tx1"/>
          </a:fontRef>
        </p:style>
      </p:cxn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D470F926-C68C-4FE7-AEEF-49C746D1F698}" type="slidenum">
              <a:rPr lang="en-US"/>
              <a:pPr/>
              <a:t>110</a:t>
            </a:fld>
            <a:endParaRPr lang="en-US"/>
          </a:p>
        </p:txBody>
      </p:sp>
      <p:sp>
        <p:nvSpPr>
          <p:cNvPr id="253954" name="Rectangle 2"/>
          <p:cNvSpPr>
            <a:spLocks noGrp="1" noChangeArrowheads="1"/>
          </p:cNvSpPr>
          <p:nvPr>
            <p:ph type="title"/>
          </p:nvPr>
        </p:nvSpPr>
        <p:spPr>
          <a:xfrm>
            <a:off x="685800" y="0"/>
            <a:ext cx="7772400" cy="1447800"/>
          </a:xfrm>
          <a:noFill/>
          <a:ln/>
        </p:spPr>
        <p:txBody>
          <a:bodyPr/>
          <a:lstStyle/>
          <a:p>
            <a:r>
              <a:rPr lang="en-US"/>
              <a:t>Catching Exceptions</a:t>
            </a:r>
            <a:endParaRPr lang="en-US" b="1"/>
          </a:p>
        </p:txBody>
      </p:sp>
      <p:sp>
        <p:nvSpPr>
          <p:cNvPr id="253959" name="Rectangle 7"/>
          <p:cNvSpPr>
            <a:spLocks noChangeArrowheads="1"/>
          </p:cNvSpPr>
          <p:nvPr/>
        </p:nvSpPr>
        <p:spPr bwMode="auto">
          <a:xfrm>
            <a:off x="2057400" y="25717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53961" name="Rectangle 9"/>
          <p:cNvSpPr>
            <a:spLocks noChangeArrowheads="1"/>
          </p:cNvSpPr>
          <p:nvPr/>
        </p:nvSpPr>
        <p:spPr bwMode="auto">
          <a:xfrm>
            <a:off x="1885950" y="2743200"/>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253960" name="Object 8"/>
          <p:cNvGraphicFramePr>
            <a:graphicFrameLocks noChangeAspect="1"/>
          </p:cNvGraphicFramePr>
          <p:nvPr/>
        </p:nvGraphicFramePr>
        <p:xfrm>
          <a:off x="0" y="1295400"/>
          <a:ext cx="9144000" cy="2335213"/>
        </p:xfrm>
        <a:graphic>
          <a:graphicData uri="http://schemas.openxmlformats.org/presentationml/2006/ole">
            <p:oleObj spid="_x0000_s16386" r:id="rId3" imgW="5372100" imgH="1371600" progId="Word.Picture.8">
              <p:embed/>
            </p:oleObj>
          </a:graphicData>
        </a:graphic>
      </p:graphicFrame>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CFBBACA6-DC77-4EE8-BD30-90339BFF592A}" type="slidenum">
              <a:rPr lang="en-US"/>
              <a:pPr/>
              <a:t>111</a:t>
            </a:fld>
            <a:endParaRPr lang="en-US"/>
          </a:p>
        </p:txBody>
      </p:sp>
      <p:sp>
        <p:nvSpPr>
          <p:cNvPr id="288770" name="Rectangle 2"/>
          <p:cNvSpPr>
            <a:spLocks noGrp="1" noChangeArrowheads="1"/>
          </p:cNvSpPr>
          <p:nvPr>
            <p:ph type="title"/>
          </p:nvPr>
        </p:nvSpPr>
        <p:spPr>
          <a:xfrm>
            <a:off x="381000" y="152400"/>
            <a:ext cx="8458200" cy="685800"/>
          </a:xfrm>
        </p:spPr>
        <p:txBody>
          <a:bodyPr/>
          <a:lstStyle/>
          <a:p>
            <a:r>
              <a:rPr lang="en-US" sz="4000"/>
              <a:t>Catch or Declare Checked Exceptions</a:t>
            </a:r>
            <a:endParaRPr lang="en-US">
              <a:latin typeface="Book Antiqua" pitchFamily="18" charset="0"/>
            </a:endParaRPr>
          </a:p>
        </p:txBody>
      </p:sp>
      <p:sp>
        <p:nvSpPr>
          <p:cNvPr id="288771" name="Rectangle 3"/>
          <p:cNvSpPr>
            <a:spLocks noGrp="1" noChangeArrowheads="1"/>
          </p:cNvSpPr>
          <p:nvPr>
            <p:ph type="body" idx="1"/>
          </p:nvPr>
        </p:nvSpPr>
        <p:spPr>
          <a:xfrm>
            <a:off x="228600" y="1066800"/>
            <a:ext cx="8763000" cy="2286000"/>
          </a:xfrm>
        </p:spPr>
        <p:txBody>
          <a:bodyPr>
            <a:normAutofit lnSpcReduction="10000"/>
          </a:bodyPr>
          <a:lstStyle/>
          <a:p>
            <a:pPr marL="0" indent="0">
              <a:buFont typeface="Monotype Sorts" pitchFamily="2" charset="2"/>
              <a:buNone/>
            </a:pPr>
            <a:r>
              <a:rPr lang="en-US" sz="2200">
                <a:cs typeface="Courier New" pitchFamily="49" charset="0"/>
              </a:rPr>
              <a:t>Java forces you to deal with checked exceptions. If a method declares a checked exception (i.e., an exception other than </a:t>
            </a:r>
            <a:r>
              <a:rPr lang="en-US" sz="2200" u="sng">
                <a:cs typeface="Courier New" pitchFamily="49" charset="0"/>
              </a:rPr>
              <a:t>Error</a:t>
            </a:r>
            <a:r>
              <a:rPr lang="en-US" sz="2200">
                <a:cs typeface="Courier New" pitchFamily="49" charset="0"/>
              </a:rPr>
              <a:t> or </a:t>
            </a:r>
            <a:r>
              <a:rPr lang="en-US" sz="2200" u="sng">
                <a:cs typeface="Courier New" pitchFamily="49" charset="0"/>
              </a:rPr>
              <a:t>RuntimeException</a:t>
            </a:r>
            <a:r>
              <a:rPr lang="en-US" sz="2200">
                <a:cs typeface="Courier New" pitchFamily="49" charset="0"/>
              </a:rPr>
              <a:t>), you must invoke it in a </a:t>
            </a:r>
            <a:r>
              <a:rPr lang="en-US" sz="2200" u="sng">
                <a:cs typeface="Courier New" pitchFamily="49" charset="0"/>
              </a:rPr>
              <a:t>try-catch</a:t>
            </a:r>
            <a:r>
              <a:rPr lang="en-US" sz="2200">
                <a:cs typeface="Courier New" pitchFamily="49" charset="0"/>
              </a:rPr>
              <a:t> block or declare to throw the exception in the calling method. For example, suppose that method </a:t>
            </a:r>
            <a:r>
              <a:rPr lang="en-US" sz="2200" u="sng">
                <a:cs typeface="Courier New" pitchFamily="49" charset="0"/>
              </a:rPr>
              <a:t>p1</a:t>
            </a:r>
            <a:r>
              <a:rPr lang="en-US" sz="2200">
                <a:cs typeface="Courier New" pitchFamily="49" charset="0"/>
              </a:rPr>
              <a:t> invokes method </a:t>
            </a:r>
            <a:r>
              <a:rPr lang="en-US" sz="2200" u="sng">
                <a:cs typeface="Courier New" pitchFamily="49" charset="0"/>
              </a:rPr>
              <a:t>p2</a:t>
            </a:r>
            <a:r>
              <a:rPr lang="en-US" sz="2200">
                <a:cs typeface="Courier New" pitchFamily="49" charset="0"/>
              </a:rPr>
              <a:t> and </a:t>
            </a:r>
            <a:r>
              <a:rPr lang="en-US" sz="2200" u="sng">
                <a:cs typeface="Courier New" pitchFamily="49" charset="0"/>
              </a:rPr>
              <a:t>p2</a:t>
            </a:r>
            <a:r>
              <a:rPr lang="en-US" sz="2200">
                <a:cs typeface="Courier New" pitchFamily="49" charset="0"/>
              </a:rPr>
              <a:t> may throw a checked exception (e.g., </a:t>
            </a:r>
            <a:r>
              <a:rPr lang="en-US" sz="2200" u="sng">
                <a:cs typeface="Courier New" pitchFamily="49" charset="0"/>
              </a:rPr>
              <a:t>IOException</a:t>
            </a:r>
            <a:r>
              <a:rPr lang="en-US" sz="2200">
                <a:cs typeface="Courier New" pitchFamily="49" charset="0"/>
              </a:rPr>
              <a:t>), you have to write the code as shown in (a) or (b).</a:t>
            </a:r>
          </a:p>
        </p:txBody>
      </p:sp>
      <p:sp>
        <p:nvSpPr>
          <p:cNvPr id="288776" name="Rectangle 8"/>
          <p:cNvSpPr>
            <a:spLocks noChangeArrowheads="1"/>
          </p:cNvSpPr>
          <p:nvPr/>
        </p:nvSpPr>
        <p:spPr bwMode="auto">
          <a:xfrm>
            <a:off x="2362200" y="2747963"/>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288775" name="Object 7"/>
          <p:cNvGraphicFramePr>
            <a:graphicFrameLocks noChangeAspect="1"/>
          </p:cNvGraphicFramePr>
          <p:nvPr/>
        </p:nvGraphicFramePr>
        <p:xfrm>
          <a:off x="228600" y="3505200"/>
          <a:ext cx="8458200" cy="2606675"/>
        </p:xfrm>
        <a:graphic>
          <a:graphicData uri="http://schemas.openxmlformats.org/presentationml/2006/ole">
            <p:oleObj spid="_x0000_s17410" name="Picture" r:id="rId3" imgW="4420800" imgH="1359000" progId="Word.Picture.8">
              <p:embed/>
            </p:oleObj>
          </a:graphicData>
        </a:graphic>
      </p:graphicFrame>
      <p:sp>
        <p:nvSpPr>
          <p:cNvPr id="288777" name="Line 9"/>
          <p:cNvSpPr>
            <a:spLocks noChangeShapeType="1"/>
          </p:cNvSpPr>
          <p:nvPr/>
        </p:nvSpPr>
        <p:spPr bwMode="auto">
          <a:xfrm flipH="1">
            <a:off x="2362200" y="2057400"/>
            <a:ext cx="3505200" cy="2133600"/>
          </a:xfrm>
          <a:prstGeom prst="line">
            <a:avLst/>
          </a:prstGeom>
          <a:noFill/>
          <a:ln w="12700">
            <a:solidFill>
              <a:srgbClr val="FF0000"/>
            </a:solidFill>
            <a:round/>
            <a:headEnd type="none" w="sm" len="sm"/>
            <a:tailEnd type="stealth" w="sm" len="sm"/>
          </a:ln>
          <a:effectLst/>
        </p:spPr>
        <p:txBody>
          <a:bodyPr/>
          <a:lstStyle/>
          <a:p>
            <a:endParaRPr lang="en-US"/>
          </a:p>
        </p:txBody>
      </p:sp>
      <p:sp>
        <p:nvSpPr>
          <p:cNvPr id="288778" name="Line 10"/>
          <p:cNvSpPr>
            <a:spLocks noChangeShapeType="1"/>
          </p:cNvSpPr>
          <p:nvPr/>
        </p:nvSpPr>
        <p:spPr bwMode="auto">
          <a:xfrm flipH="1">
            <a:off x="6705600" y="2057400"/>
            <a:ext cx="1143000" cy="1752600"/>
          </a:xfrm>
          <a:prstGeom prst="line">
            <a:avLst/>
          </a:prstGeom>
          <a:noFill/>
          <a:ln w="12700">
            <a:solidFill>
              <a:srgbClr val="FF0000"/>
            </a:solidFill>
            <a:round/>
            <a:headEnd type="none" w="sm" len="sm"/>
            <a:tailEnd type="stealth" w="sm" len="sm"/>
          </a:ln>
          <a:effectLst/>
        </p:spPr>
        <p:txBody>
          <a:bodyPr/>
          <a:lstStyle/>
          <a:p>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0E318307-329E-430B-BAB0-C8FB5ACF2A69}" type="slidenum">
              <a:rPr lang="en-US"/>
              <a:pPr/>
              <a:t>112</a:t>
            </a:fld>
            <a:endParaRPr lang="en-US"/>
          </a:p>
        </p:txBody>
      </p:sp>
      <p:sp>
        <p:nvSpPr>
          <p:cNvPr id="241666" name="Rectangle 2"/>
          <p:cNvSpPr>
            <a:spLocks noGrp="1" noChangeArrowheads="1"/>
          </p:cNvSpPr>
          <p:nvPr>
            <p:ph type="title"/>
          </p:nvPr>
        </p:nvSpPr>
        <p:spPr>
          <a:xfrm>
            <a:off x="685800" y="457200"/>
            <a:ext cx="7772400" cy="1143000"/>
          </a:xfrm>
        </p:spPr>
        <p:txBody>
          <a:bodyPr>
            <a:normAutofit fontScale="90000"/>
          </a:bodyPr>
          <a:lstStyle/>
          <a:p>
            <a:r>
              <a:rPr lang="en-US" sz="4000"/>
              <a:t>Example: Declaring, Throwing, and Catching Exceptions</a:t>
            </a:r>
            <a:endParaRPr lang="en-US">
              <a:latin typeface="Book Antiqua" pitchFamily="18" charset="0"/>
            </a:endParaRPr>
          </a:p>
        </p:txBody>
      </p:sp>
      <p:sp>
        <p:nvSpPr>
          <p:cNvPr id="241667" name="Rectangle 3"/>
          <p:cNvSpPr>
            <a:spLocks noGrp="1" noChangeArrowheads="1"/>
          </p:cNvSpPr>
          <p:nvPr>
            <p:ph type="body" idx="1"/>
          </p:nvPr>
        </p:nvSpPr>
        <p:spPr>
          <a:xfrm>
            <a:off x="228600" y="1828800"/>
            <a:ext cx="8534400" cy="2971800"/>
          </a:xfrm>
        </p:spPr>
        <p:txBody>
          <a:bodyPr/>
          <a:lstStyle/>
          <a:p>
            <a:pPr>
              <a:lnSpc>
                <a:spcPct val="90000"/>
              </a:lnSpc>
            </a:pPr>
            <a:r>
              <a:rPr lang="en-US" sz="3400"/>
              <a:t>Objective: </a:t>
            </a:r>
            <a:r>
              <a:rPr lang="en-US" sz="3400">
                <a:cs typeface="Times New Roman" pitchFamily="18" charset="0"/>
              </a:rPr>
              <a:t>This example demonstrates declaring, throwing, and catching exceptions by modifying the </a:t>
            </a:r>
            <a:r>
              <a:rPr lang="en-US" sz="3400" u="sng">
                <a:cs typeface="Times New Roman" pitchFamily="18" charset="0"/>
              </a:rPr>
              <a:t>setRadius</a:t>
            </a:r>
            <a:r>
              <a:rPr lang="en-US" sz="3400">
                <a:cs typeface="Times New Roman" pitchFamily="18" charset="0"/>
              </a:rPr>
              <a:t> method in the </a:t>
            </a:r>
            <a:r>
              <a:rPr lang="en-US" sz="3400" u="sng">
                <a:cs typeface="Times New Roman" pitchFamily="18" charset="0"/>
              </a:rPr>
              <a:t>Circle</a:t>
            </a:r>
            <a:r>
              <a:rPr lang="en-US" sz="3400">
                <a:cs typeface="Times New Roman" pitchFamily="18" charset="0"/>
              </a:rPr>
              <a:t> class defined in Chapter 6. The new </a:t>
            </a:r>
            <a:r>
              <a:rPr lang="en-US" sz="3400" u="sng">
                <a:cs typeface="Times New Roman" pitchFamily="18" charset="0"/>
              </a:rPr>
              <a:t>setRadius</a:t>
            </a:r>
            <a:r>
              <a:rPr lang="en-US" sz="3400">
                <a:cs typeface="Times New Roman" pitchFamily="18" charset="0"/>
              </a:rPr>
              <a:t> method throws an exception if radius is negative.</a:t>
            </a:r>
          </a:p>
        </p:txBody>
      </p:sp>
      <p:sp>
        <p:nvSpPr>
          <p:cNvPr id="241672" name="AutoShape 8">
            <a:hlinkClick r:id="" action="ppaction://noaction" highlightClick="1"/>
          </p:cNvPr>
          <p:cNvSpPr>
            <a:spLocks noChangeArrowheads="1"/>
          </p:cNvSpPr>
          <p:nvPr/>
        </p:nvSpPr>
        <p:spPr bwMode="auto">
          <a:xfrm>
            <a:off x="1143000" y="5029200"/>
            <a:ext cx="34290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2" action="ppaction://hlinkfile"/>
              </a:rPr>
              <a:t>TestCircleWithException</a:t>
            </a:r>
            <a:endParaRPr lang="en-US">
              <a:solidFill>
                <a:schemeClr val="accent1"/>
              </a:solidFill>
            </a:endParaRPr>
          </a:p>
        </p:txBody>
      </p:sp>
      <p:sp>
        <p:nvSpPr>
          <p:cNvPr id="241673" name="AutoShape 9">
            <a:hlinkClick r:id="rId3" action="ppaction://program" highlightClick="1"/>
          </p:cNvPr>
          <p:cNvSpPr>
            <a:spLocks noChangeArrowheads="1"/>
          </p:cNvSpPr>
          <p:nvPr/>
        </p:nvSpPr>
        <p:spPr bwMode="auto">
          <a:xfrm>
            <a:off x="1143000" y="5867400"/>
            <a:ext cx="34290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
        <p:nvSpPr>
          <p:cNvPr id="241676" name="AutoShape 12">
            <a:hlinkClick r:id="rId4" action="ppaction://hlinkfile" highlightClick="1"/>
          </p:cNvPr>
          <p:cNvSpPr>
            <a:spLocks noChangeArrowheads="1"/>
          </p:cNvSpPr>
          <p:nvPr/>
        </p:nvSpPr>
        <p:spPr bwMode="auto">
          <a:xfrm>
            <a:off x="4876800" y="5029200"/>
            <a:ext cx="34290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4" action="ppaction://hlinkfile"/>
              </a:rPr>
              <a:t>CircleWithException</a:t>
            </a:r>
            <a:endParaRPr lang="en-US">
              <a:solidFill>
                <a:schemeClr val="accent1"/>
              </a:solidFill>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B75C2996-D4AB-4754-9B75-C21D5A4E0FB7}" type="slidenum">
              <a:rPr lang="en-US"/>
              <a:pPr/>
              <a:t>113</a:t>
            </a:fld>
            <a:endParaRPr lang="en-US"/>
          </a:p>
        </p:txBody>
      </p:sp>
      <p:sp>
        <p:nvSpPr>
          <p:cNvPr id="154626" name="Rectangle 2"/>
          <p:cNvSpPr>
            <a:spLocks noGrp="1" noChangeArrowheads="1"/>
          </p:cNvSpPr>
          <p:nvPr>
            <p:ph type="title"/>
          </p:nvPr>
        </p:nvSpPr>
        <p:spPr>
          <a:xfrm>
            <a:off x="685800" y="228600"/>
            <a:ext cx="7772400" cy="1219200"/>
          </a:xfrm>
          <a:noFill/>
          <a:ln/>
        </p:spPr>
        <p:txBody>
          <a:bodyPr>
            <a:normAutofit fontScale="90000"/>
          </a:bodyPr>
          <a:lstStyle/>
          <a:p>
            <a:r>
              <a:rPr lang="en-US"/>
              <a:t>Exceptions in GUI Applications</a:t>
            </a:r>
          </a:p>
        </p:txBody>
      </p:sp>
      <p:sp>
        <p:nvSpPr>
          <p:cNvPr id="154627" name="Rectangle 3"/>
          <p:cNvSpPr>
            <a:spLocks noGrp="1" noChangeArrowheads="1"/>
          </p:cNvSpPr>
          <p:nvPr>
            <p:ph type="body" idx="1"/>
          </p:nvPr>
        </p:nvSpPr>
        <p:spPr>
          <a:xfrm>
            <a:off x="228600" y="1600200"/>
            <a:ext cx="8686800" cy="4114800"/>
          </a:xfrm>
          <a:noFill/>
          <a:ln/>
        </p:spPr>
        <p:txBody>
          <a:bodyPr>
            <a:normAutofit lnSpcReduction="10000"/>
          </a:bodyPr>
          <a:lstStyle/>
          <a:p>
            <a:pPr marL="0" indent="0">
              <a:lnSpc>
                <a:spcPct val="90000"/>
              </a:lnSpc>
              <a:buFont typeface="Monotype Sorts" pitchFamily="2" charset="2"/>
              <a:buNone/>
            </a:pPr>
            <a:r>
              <a:rPr lang="en-US" sz="2600">
                <a:cs typeface="Times New Roman" pitchFamily="18" charset="0"/>
              </a:rPr>
              <a:t>The methods are executed on the threads. If an exception occurs on a thread, the thread is terminated if the exception is not handled. However, the other threads in the application are not affected. There are several threads running to support a GUI application. A thread is launched to execute an event handler (e.g., the actionPerformed method for the ActionEvent). If an exception occurs during the execution of a GUI event handler, the thread is terminated if the exception is not handled. Interestingly, Java prints the error message on the console, but does not terminate the application. The program goes back to its user-interface-processing loop to run continuously.</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6CA131C3-889B-4106-9D49-4C8CFDCB6BEF}" type="slidenum">
              <a:rPr lang="en-US"/>
              <a:pPr/>
              <a:t>114</a:t>
            </a:fld>
            <a:endParaRPr lang="en-US"/>
          </a:p>
        </p:txBody>
      </p:sp>
      <p:sp>
        <p:nvSpPr>
          <p:cNvPr id="276482" name="Rectangle 2"/>
          <p:cNvSpPr>
            <a:spLocks noGrp="1" noChangeArrowheads="1"/>
          </p:cNvSpPr>
          <p:nvPr>
            <p:ph type="title"/>
          </p:nvPr>
        </p:nvSpPr>
        <p:spPr>
          <a:xfrm>
            <a:off x="304800" y="228600"/>
            <a:ext cx="7772400" cy="914400"/>
          </a:xfrm>
          <a:noFill/>
          <a:ln/>
        </p:spPr>
        <p:txBody>
          <a:bodyPr>
            <a:normAutofit fontScale="90000"/>
          </a:bodyPr>
          <a:lstStyle/>
          <a:p>
            <a:r>
              <a:rPr lang="en-US"/>
              <a:t>Example: Exceptions in GUI Applications</a:t>
            </a:r>
          </a:p>
        </p:txBody>
      </p:sp>
      <p:sp>
        <p:nvSpPr>
          <p:cNvPr id="276483" name="Rectangle 3"/>
          <p:cNvSpPr>
            <a:spLocks noGrp="1" noChangeArrowheads="1"/>
          </p:cNvSpPr>
          <p:nvPr>
            <p:ph type="body" idx="1"/>
          </p:nvPr>
        </p:nvSpPr>
        <p:spPr>
          <a:xfrm>
            <a:off x="304800" y="1600200"/>
            <a:ext cx="7772400" cy="2667000"/>
          </a:xfrm>
          <a:noFill/>
          <a:ln/>
        </p:spPr>
        <p:txBody>
          <a:bodyPr>
            <a:normAutofit lnSpcReduction="10000"/>
          </a:bodyPr>
          <a:lstStyle/>
          <a:p>
            <a:pPr>
              <a:lnSpc>
                <a:spcPct val="90000"/>
              </a:lnSpc>
            </a:pPr>
            <a:r>
              <a:rPr lang="en-US" sz="2400"/>
              <a:t>An error message appears on the console, but the GUI application continues running.</a:t>
            </a:r>
          </a:p>
          <a:p>
            <a:pPr>
              <a:lnSpc>
                <a:spcPct val="90000"/>
              </a:lnSpc>
              <a:spcBef>
                <a:spcPct val="75000"/>
              </a:spcBef>
            </a:pPr>
            <a:r>
              <a:rPr lang="en-US" sz="2400"/>
              <a:t>Write a program that creates a user interface to perform integer divisions. The user enters two numbers in the text fields Number 1 and Number 2. The division of Number 1 and Number 2 is displayed in the Result field when the Divide button is clicked.</a:t>
            </a:r>
          </a:p>
        </p:txBody>
      </p:sp>
      <p:sp>
        <p:nvSpPr>
          <p:cNvPr id="276484" name="AutoShape 4">
            <a:hlinkClick r:id="" action="ppaction://noaction" highlightClick="1"/>
          </p:cNvPr>
          <p:cNvSpPr>
            <a:spLocks noChangeArrowheads="1"/>
          </p:cNvSpPr>
          <p:nvPr/>
        </p:nvSpPr>
        <p:spPr bwMode="auto">
          <a:xfrm>
            <a:off x="609600" y="4419600"/>
            <a:ext cx="33528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2" action="ppaction://hlinkfile"/>
              </a:rPr>
              <a:t>IntegerDivision</a:t>
            </a:r>
            <a:endParaRPr lang="en-US">
              <a:solidFill>
                <a:schemeClr val="accent1"/>
              </a:solidFill>
            </a:endParaRPr>
          </a:p>
        </p:txBody>
      </p:sp>
      <p:sp>
        <p:nvSpPr>
          <p:cNvPr id="276485" name="AutoShape 5">
            <a:hlinkClick r:id="rId3" action="ppaction://program" highlightClick="1"/>
          </p:cNvPr>
          <p:cNvSpPr>
            <a:spLocks noChangeArrowheads="1"/>
          </p:cNvSpPr>
          <p:nvPr/>
        </p:nvSpPr>
        <p:spPr bwMode="auto">
          <a:xfrm>
            <a:off x="609600" y="5257800"/>
            <a:ext cx="33528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pic>
        <p:nvPicPr>
          <p:cNvPr id="276486" name="Picture 6"/>
          <p:cNvPicPr>
            <a:picLocks noChangeAspect="1" noChangeArrowheads="1"/>
          </p:cNvPicPr>
          <p:nvPr/>
        </p:nvPicPr>
        <p:blipFill>
          <a:blip r:embed="rId4"/>
          <a:srcRect/>
          <a:stretch>
            <a:fillRect/>
          </a:stretch>
        </p:blipFill>
        <p:spPr bwMode="auto">
          <a:xfrm>
            <a:off x="4419600" y="4419600"/>
            <a:ext cx="4419600" cy="1398588"/>
          </a:xfrm>
          <a:prstGeom prst="rect">
            <a:avLst/>
          </a:prstGeom>
          <a:noFill/>
          <a:ln w="12700">
            <a:no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0C4605A-E360-45DD-B137-C6256B18B048}" type="slidenum">
              <a:rPr lang="en-US"/>
              <a:pPr/>
              <a:t>115</a:t>
            </a:fld>
            <a:endParaRPr lang="en-US"/>
          </a:p>
        </p:txBody>
      </p:sp>
      <p:sp>
        <p:nvSpPr>
          <p:cNvPr id="156674" name="Rectangle 2"/>
          <p:cNvSpPr>
            <a:spLocks noGrp="1" noChangeArrowheads="1"/>
          </p:cNvSpPr>
          <p:nvPr>
            <p:ph type="title"/>
          </p:nvPr>
        </p:nvSpPr>
        <p:spPr>
          <a:xfrm>
            <a:off x="685800" y="0"/>
            <a:ext cx="7772400" cy="1428750"/>
          </a:xfrm>
          <a:noFill/>
          <a:ln/>
        </p:spPr>
        <p:txBody>
          <a:bodyPr/>
          <a:lstStyle/>
          <a:p>
            <a:r>
              <a:rPr lang="en-US"/>
              <a:t>Rethrowing Exceptions</a:t>
            </a:r>
            <a:endParaRPr lang="en-US" b="1"/>
          </a:p>
        </p:txBody>
      </p:sp>
      <p:sp>
        <p:nvSpPr>
          <p:cNvPr id="156675" name="Rectangle 3"/>
          <p:cNvSpPr>
            <a:spLocks noGrp="1" noChangeArrowheads="1"/>
          </p:cNvSpPr>
          <p:nvPr>
            <p:ph type="body" idx="1"/>
          </p:nvPr>
        </p:nvSpPr>
        <p:spPr>
          <a:xfrm>
            <a:off x="228600" y="1371600"/>
            <a:ext cx="8458200" cy="3733800"/>
          </a:xfrm>
          <a:solidFill>
            <a:schemeClr val="tx1"/>
          </a:solidFill>
          <a:ln/>
        </p:spPr>
        <p:txBody>
          <a:bodyPr/>
          <a:lstStyle/>
          <a:p>
            <a:pPr>
              <a:buFont typeface="Monotype Sorts" pitchFamily="2" charset="2"/>
              <a:buNone/>
            </a:pPr>
            <a:r>
              <a:rPr lang="en-US" sz="3000">
                <a:solidFill>
                  <a:schemeClr val="bg2"/>
                </a:solidFill>
                <a:latin typeface="Courier New" pitchFamily="49" charset="0"/>
              </a:rPr>
              <a:t>try {  </a:t>
            </a:r>
          </a:p>
          <a:p>
            <a:pPr>
              <a:spcBef>
                <a:spcPct val="0"/>
              </a:spcBef>
              <a:buFont typeface="Monotype Sorts" pitchFamily="2" charset="2"/>
              <a:buNone/>
            </a:pPr>
            <a:r>
              <a:rPr lang="en-US" sz="3000">
                <a:solidFill>
                  <a:schemeClr val="bg2"/>
                </a:solidFill>
                <a:latin typeface="Courier New" pitchFamily="49" charset="0"/>
              </a:rPr>
              <a:t>  statements;</a:t>
            </a:r>
          </a:p>
          <a:p>
            <a:pPr>
              <a:spcBef>
                <a:spcPct val="0"/>
              </a:spcBef>
              <a:buFont typeface="Monotype Sorts" pitchFamily="2" charset="2"/>
              <a:buNone/>
            </a:pPr>
            <a:r>
              <a:rPr lang="en-US" sz="3000">
                <a:solidFill>
                  <a:schemeClr val="bg2"/>
                </a:solidFill>
                <a:latin typeface="Courier New" pitchFamily="49" charset="0"/>
              </a:rPr>
              <a:t>}</a:t>
            </a:r>
          </a:p>
          <a:p>
            <a:pPr>
              <a:spcBef>
                <a:spcPct val="0"/>
              </a:spcBef>
              <a:buFont typeface="Monotype Sorts" pitchFamily="2" charset="2"/>
              <a:buNone/>
            </a:pPr>
            <a:r>
              <a:rPr lang="en-US" sz="3000">
                <a:solidFill>
                  <a:schemeClr val="bg2"/>
                </a:solidFill>
                <a:latin typeface="Courier New" pitchFamily="49" charset="0"/>
              </a:rPr>
              <a:t>catch(TheException ex) { </a:t>
            </a:r>
          </a:p>
          <a:p>
            <a:pPr>
              <a:spcBef>
                <a:spcPct val="0"/>
              </a:spcBef>
              <a:buFont typeface="Monotype Sorts" pitchFamily="2" charset="2"/>
              <a:buNone/>
            </a:pPr>
            <a:r>
              <a:rPr lang="en-US" sz="3000">
                <a:solidFill>
                  <a:schemeClr val="bg2"/>
                </a:solidFill>
                <a:latin typeface="Courier New" pitchFamily="49" charset="0"/>
              </a:rPr>
              <a:t>  perform operations before exits;</a:t>
            </a:r>
          </a:p>
          <a:p>
            <a:pPr>
              <a:spcBef>
                <a:spcPct val="0"/>
              </a:spcBef>
              <a:buFont typeface="Monotype Sorts" pitchFamily="2" charset="2"/>
              <a:buNone/>
            </a:pPr>
            <a:r>
              <a:rPr lang="en-US" sz="3000">
                <a:solidFill>
                  <a:schemeClr val="bg2"/>
                </a:solidFill>
                <a:latin typeface="Courier New" pitchFamily="49" charset="0"/>
              </a:rPr>
              <a:t>  throw ex;</a:t>
            </a:r>
          </a:p>
          <a:p>
            <a:pPr>
              <a:spcBef>
                <a:spcPct val="0"/>
              </a:spcBef>
              <a:buFont typeface="Monotype Sorts" pitchFamily="2" charset="2"/>
              <a:buNone/>
            </a:pPr>
            <a:r>
              <a:rPr lang="en-US" sz="3000">
                <a:solidFill>
                  <a:schemeClr val="bg2"/>
                </a:solidFill>
                <a:latin typeface="Courier New" pitchFamily="49" charset="0"/>
              </a:rPr>
              <a:t>}</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55CDB31-13C7-4EA3-87D5-302819D7B512}" type="slidenum">
              <a:rPr lang="en-US"/>
              <a:pPr/>
              <a:t>116</a:t>
            </a:fld>
            <a:endParaRPr lang="en-US"/>
          </a:p>
        </p:txBody>
      </p:sp>
      <p:sp>
        <p:nvSpPr>
          <p:cNvPr id="157698" name="Rectangle 2"/>
          <p:cNvSpPr>
            <a:spLocks noGrp="1" noChangeArrowheads="1"/>
          </p:cNvSpPr>
          <p:nvPr>
            <p:ph type="title"/>
          </p:nvPr>
        </p:nvSpPr>
        <p:spPr>
          <a:xfrm>
            <a:off x="685800" y="0"/>
            <a:ext cx="7772400" cy="1428750"/>
          </a:xfrm>
          <a:noFill/>
          <a:ln/>
        </p:spPr>
        <p:txBody>
          <a:bodyPr/>
          <a:lstStyle/>
          <a:p>
            <a:r>
              <a:rPr lang="en-US"/>
              <a:t>The </a:t>
            </a:r>
            <a:r>
              <a:rPr lang="en-US" sz="4200">
                <a:latin typeface="Courier New" pitchFamily="49" charset="0"/>
              </a:rPr>
              <a:t>finally</a:t>
            </a:r>
            <a:r>
              <a:rPr lang="en-US"/>
              <a:t> Clause</a:t>
            </a:r>
            <a:endParaRPr lang="en-US" b="1"/>
          </a:p>
        </p:txBody>
      </p:sp>
      <p:sp>
        <p:nvSpPr>
          <p:cNvPr id="157699" name="Rectangle 3"/>
          <p:cNvSpPr>
            <a:spLocks noGrp="1" noChangeArrowheads="1"/>
          </p:cNvSpPr>
          <p:nvPr>
            <p:ph type="body" idx="1"/>
          </p:nvPr>
        </p:nvSpPr>
        <p:spPr>
          <a:xfrm>
            <a:off x="914400" y="1371600"/>
            <a:ext cx="7696200" cy="4191000"/>
          </a:xfrm>
          <a:solidFill>
            <a:schemeClr val="tx1"/>
          </a:solidFill>
          <a:ln/>
        </p:spPr>
        <p:txBody>
          <a:bodyPr/>
          <a:lstStyle/>
          <a:p>
            <a:pPr algn="just">
              <a:lnSpc>
                <a:spcPct val="90000"/>
              </a:lnSpc>
              <a:buFont typeface="Monotype Sorts" pitchFamily="2" charset="2"/>
              <a:buNone/>
            </a:pPr>
            <a:r>
              <a:rPr lang="en-US" sz="3000">
                <a:solidFill>
                  <a:schemeClr val="bg2"/>
                </a:solidFill>
                <a:latin typeface="Courier New" pitchFamily="49" charset="0"/>
              </a:rPr>
              <a:t>try {  </a:t>
            </a:r>
          </a:p>
          <a:p>
            <a:pPr algn="just">
              <a:lnSpc>
                <a:spcPct val="90000"/>
              </a:lnSpc>
              <a:spcBef>
                <a:spcPct val="0"/>
              </a:spcBef>
              <a:buFont typeface="Monotype Sorts" pitchFamily="2" charset="2"/>
              <a:buNone/>
            </a:pPr>
            <a:r>
              <a:rPr lang="en-US" sz="3000">
                <a:solidFill>
                  <a:schemeClr val="bg2"/>
                </a:solidFill>
                <a:latin typeface="Courier New" pitchFamily="49" charset="0"/>
              </a:rPr>
              <a:t>  statements;</a:t>
            </a:r>
          </a:p>
          <a:p>
            <a:pPr algn="just">
              <a:lnSpc>
                <a:spcPct val="90000"/>
              </a:lnSpc>
              <a:spcBef>
                <a:spcPct val="0"/>
              </a:spcBef>
              <a:buFont typeface="Monotype Sorts" pitchFamily="2" charset="2"/>
              <a:buNone/>
            </a:pPr>
            <a:r>
              <a:rPr lang="en-US" sz="3000">
                <a:solidFill>
                  <a:schemeClr val="bg2"/>
                </a:solidFill>
                <a:latin typeface="Courier New" pitchFamily="49" charset="0"/>
              </a:rPr>
              <a:t>}</a:t>
            </a:r>
          </a:p>
          <a:p>
            <a:pPr algn="just">
              <a:lnSpc>
                <a:spcPct val="90000"/>
              </a:lnSpc>
              <a:spcBef>
                <a:spcPct val="0"/>
              </a:spcBef>
              <a:buFont typeface="Monotype Sorts" pitchFamily="2" charset="2"/>
              <a:buNone/>
            </a:pPr>
            <a:r>
              <a:rPr lang="en-US" sz="3000">
                <a:solidFill>
                  <a:schemeClr val="bg2"/>
                </a:solidFill>
                <a:latin typeface="Courier New" pitchFamily="49" charset="0"/>
              </a:rPr>
              <a:t>catch(TheException ex) { </a:t>
            </a:r>
          </a:p>
          <a:p>
            <a:pPr algn="just">
              <a:lnSpc>
                <a:spcPct val="90000"/>
              </a:lnSpc>
              <a:spcBef>
                <a:spcPct val="0"/>
              </a:spcBef>
              <a:buFont typeface="Monotype Sorts" pitchFamily="2" charset="2"/>
              <a:buNone/>
            </a:pPr>
            <a:r>
              <a:rPr lang="en-US" sz="3000">
                <a:solidFill>
                  <a:schemeClr val="bg2"/>
                </a:solidFill>
                <a:latin typeface="Courier New" pitchFamily="49" charset="0"/>
              </a:rPr>
              <a:t>  handling ex; </a:t>
            </a:r>
          </a:p>
          <a:p>
            <a:pPr algn="just">
              <a:lnSpc>
                <a:spcPct val="90000"/>
              </a:lnSpc>
              <a:spcBef>
                <a:spcPct val="0"/>
              </a:spcBef>
              <a:buFont typeface="Monotype Sorts" pitchFamily="2" charset="2"/>
              <a:buNone/>
            </a:pPr>
            <a:r>
              <a:rPr lang="en-US" sz="3000">
                <a:solidFill>
                  <a:schemeClr val="bg2"/>
                </a:solidFill>
                <a:latin typeface="Courier New" pitchFamily="49" charset="0"/>
              </a:rPr>
              <a:t>}</a:t>
            </a:r>
          </a:p>
          <a:p>
            <a:pPr algn="just">
              <a:lnSpc>
                <a:spcPct val="90000"/>
              </a:lnSpc>
              <a:spcBef>
                <a:spcPct val="0"/>
              </a:spcBef>
              <a:buFont typeface="Monotype Sorts" pitchFamily="2" charset="2"/>
              <a:buNone/>
            </a:pPr>
            <a:r>
              <a:rPr lang="en-US" sz="3000">
                <a:solidFill>
                  <a:schemeClr val="bg2"/>
                </a:solidFill>
                <a:latin typeface="Courier New" pitchFamily="49" charset="0"/>
              </a:rPr>
              <a:t>finally { </a:t>
            </a:r>
          </a:p>
          <a:p>
            <a:pPr algn="just">
              <a:lnSpc>
                <a:spcPct val="90000"/>
              </a:lnSpc>
              <a:spcBef>
                <a:spcPct val="0"/>
              </a:spcBef>
              <a:buFont typeface="Monotype Sorts" pitchFamily="2" charset="2"/>
              <a:buNone/>
            </a:pPr>
            <a:r>
              <a:rPr lang="en-US" sz="3000">
                <a:solidFill>
                  <a:schemeClr val="bg2"/>
                </a:solidFill>
                <a:latin typeface="Courier New" pitchFamily="49" charset="0"/>
              </a:rPr>
              <a:t>  finalStatements; </a:t>
            </a:r>
          </a:p>
          <a:p>
            <a:pPr algn="just">
              <a:lnSpc>
                <a:spcPct val="90000"/>
              </a:lnSpc>
              <a:spcBef>
                <a:spcPct val="0"/>
              </a:spcBef>
              <a:buFont typeface="Monotype Sorts" pitchFamily="2" charset="2"/>
              <a:buNone/>
            </a:pPr>
            <a:r>
              <a:rPr lang="en-US" sz="3000">
                <a:solidFill>
                  <a:schemeClr val="bg2"/>
                </a:solidFill>
                <a:latin typeface="Courier New" pitchFamily="49" charset="0"/>
              </a:rPr>
              <a:t>}</a:t>
            </a:r>
            <a:endParaRPr lang="en-US" sz="3000">
              <a:solidFill>
                <a:schemeClr val="bg2"/>
              </a:solidFill>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B22ACD4A-A854-41E2-BBCD-7BE60AE30A9C}" type="slidenum">
              <a:rPr lang="en-US"/>
              <a:pPr/>
              <a:t>117</a:t>
            </a:fld>
            <a:endParaRPr lang="en-US"/>
          </a:p>
        </p:txBody>
      </p:sp>
      <p:sp>
        <p:nvSpPr>
          <p:cNvPr id="291842"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291848"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
        <p:nvSpPr>
          <p:cNvPr id="291850" name="Rectangle 10"/>
          <p:cNvSpPr>
            <a:spLocks noGrp="1" noChangeArrowheads="1"/>
          </p:cNvSpPr>
          <p:nvPr>
            <p:ph type="body" idx="1"/>
          </p:nvPr>
        </p:nvSpPr>
        <p:spPr>
          <a:xfrm>
            <a:off x="304800" y="1905000"/>
            <a:ext cx="4648200" cy="4038600"/>
          </a:xfrm>
          <a:solidFill>
            <a:schemeClr val="tx1"/>
          </a:solidFill>
          <a:ln/>
        </p:spPr>
        <p:txBody>
          <a:bodyPr>
            <a:normAutofit lnSpcReduction="10000"/>
          </a:bodyPr>
          <a:lstStyle/>
          <a:p>
            <a:pPr>
              <a:lnSpc>
                <a:spcPct val="80000"/>
              </a:lnSpc>
              <a:buFont typeface="Monotype Sorts" pitchFamily="2" charset="2"/>
              <a:buNone/>
            </a:pPr>
            <a:r>
              <a:rPr lang="en-US" sz="2400">
                <a:solidFill>
                  <a:schemeClr val="bg2"/>
                </a:solidFill>
                <a:latin typeface="Courier New" pitchFamily="49" charset="0"/>
              </a:rPr>
              <a:t>try {  </a:t>
            </a:r>
          </a:p>
          <a:p>
            <a:pPr>
              <a:lnSpc>
                <a:spcPct val="80000"/>
              </a:lnSpc>
              <a:buFont typeface="Monotype Sorts" pitchFamily="2" charset="2"/>
              <a:buNone/>
            </a:pPr>
            <a:r>
              <a:rPr lang="en-US" sz="2400">
                <a:solidFill>
                  <a:schemeClr val="bg2"/>
                </a:solidFill>
                <a:latin typeface="Courier New" pitchFamily="49" charset="0"/>
              </a:rPr>
              <a:t>  statements;</a:t>
            </a:r>
          </a:p>
          <a:p>
            <a:pPr>
              <a:lnSpc>
                <a:spcPct val="80000"/>
              </a:lnSpc>
              <a:buFont typeface="Monotype Sorts" pitchFamily="2" charset="2"/>
              <a:buNone/>
            </a:pPr>
            <a:r>
              <a:rPr lang="en-US" sz="2400">
                <a:solidFill>
                  <a:schemeClr val="bg2"/>
                </a:solidFill>
                <a:latin typeface="Courier New" pitchFamily="49" charset="0"/>
              </a:rPr>
              <a:t>}</a:t>
            </a:r>
          </a:p>
          <a:p>
            <a:pPr>
              <a:lnSpc>
                <a:spcPct val="80000"/>
              </a:lnSpc>
              <a:buFont typeface="Monotype Sorts" pitchFamily="2" charset="2"/>
              <a:buNone/>
            </a:pPr>
            <a:r>
              <a:rPr lang="en-US" sz="2400">
                <a:solidFill>
                  <a:schemeClr val="bg2"/>
                </a:solidFill>
                <a:latin typeface="Courier New" pitchFamily="49" charset="0"/>
              </a:rPr>
              <a:t>catch(TheException ex) { </a:t>
            </a:r>
          </a:p>
          <a:p>
            <a:pPr>
              <a:lnSpc>
                <a:spcPct val="80000"/>
              </a:lnSpc>
              <a:buFont typeface="Monotype Sorts" pitchFamily="2" charset="2"/>
              <a:buNone/>
            </a:pPr>
            <a:r>
              <a:rPr lang="en-US" sz="2400">
                <a:solidFill>
                  <a:schemeClr val="bg2"/>
                </a:solidFill>
                <a:latin typeface="Courier New" pitchFamily="49" charset="0"/>
              </a:rPr>
              <a:t>  handling ex; </a:t>
            </a:r>
          </a:p>
          <a:p>
            <a:pPr>
              <a:lnSpc>
                <a:spcPct val="80000"/>
              </a:lnSpc>
              <a:buFont typeface="Monotype Sorts" pitchFamily="2" charset="2"/>
              <a:buNone/>
            </a:pPr>
            <a:r>
              <a:rPr lang="en-US" sz="2400">
                <a:solidFill>
                  <a:schemeClr val="bg2"/>
                </a:solidFill>
                <a:latin typeface="Courier New" pitchFamily="49" charset="0"/>
              </a:rPr>
              <a:t>}</a:t>
            </a:r>
          </a:p>
          <a:p>
            <a:pPr>
              <a:lnSpc>
                <a:spcPct val="80000"/>
              </a:lnSpc>
              <a:buFont typeface="Monotype Sorts" pitchFamily="2" charset="2"/>
              <a:buNone/>
            </a:pPr>
            <a:r>
              <a:rPr lang="en-US" sz="2400">
                <a:solidFill>
                  <a:schemeClr val="bg2"/>
                </a:solidFill>
                <a:latin typeface="Courier New" pitchFamily="49" charset="0"/>
              </a:rPr>
              <a:t>finally { </a:t>
            </a:r>
          </a:p>
          <a:p>
            <a:pPr>
              <a:lnSpc>
                <a:spcPct val="80000"/>
              </a:lnSpc>
              <a:buFont typeface="Monotype Sorts" pitchFamily="2" charset="2"/>
              <a:buNone/>
            </a:pPr>
            <a:r>
              <a:rPr lang="en-US" sz="2400">
                <a:solidFill>
                  <a:schemeClr val="bg2"/>
                </a:solidFill>
                <a:latin typeface="Courier New" pitchFamily="49" charset="0"/>
              </a:rPr>
              <a:t>  finalStatements; </a:t>
            </a:r>
          </a:p>
          <a:p>
            <a:pPr>
              <a:lnSpc>
                <a:spcPct val="80000"/>
              </a:lnSpc>
              <a:buFont typeface="Monotype Sorts" pitchFamily="2" charset="2"/>
              <a:buNone/>
            </a:pPr>
            <a:r>
              <a:rPr lang="en-US" sz="2400">
                <a:solidFill>
                  <a:schemeClr val="bg2"/>
                </a:solidFill>
                <a:latin typeface="Courier New" pitchFamily="49" charset="0"/>
              </a:rPr>
              <a:t>}</a:t>
            </a:r>
          </a:p>
          <a:p>
            <a:pPr>
              <a:lnSpc>
                <a:spcPct val="80000"/>
              </a:lnSpc>
              <a:buFont typeface="Monotype Sorts" pitchFamily="2" charset="2"/>
              <a:buNone/>
            </a:pPr>
            <a:endParaRPr lang="en-US" sz="2400">
              <a:solidFill>
                <a:schemeClr val="bg2"/>
              </a:solidFill>
              <a:latin typeface="Courier New" pitchFamily="49" charset="0"/>
            </a:endParaRPr>
          </a:p>
          <a:p>
            <a:pPr>
              <a:lnSpc>
                <a:spcPct val="80000"/>
              </a:lnSpc>
              <a:buFont typeface="Monotype Sorts" pitchFamily="2" charset="2"/>
              <a:buNone/>
            </a:pPr>
            <a:r>
              <a:rPr lang="en-US" sz="2400">
                <a:solidFill>
                  <a:schemeClr val="bg2"/>
                </a:solidFill>
                <a:latin typeface="Courier New" pitchFamily="49" charset="0"/>
              </a:rPr>
              <a:t>Next statement;</a:t>
            </a:r>
          </a:p>
        </p:txBody>
      </p:sp>
      <p:sp>
        <p:nvSpPr>
          <p:cNvPr id="291846" name="Rectangle 6"/>
          <p:cNvSpPr>
            <a:spLocks noChangeArrowheads="1"/>
          </p:cNvSpPr>
          <p:nvPr/>
        </p:nvSpPr>
        <p:spPr bwMode="auto">
          <a:xfrm>
            <a:off x="609600" y="2286000"/>
            <a:ext cx="28194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291847" name="AutoShape 7"/>
          <p:cNvSpPr>
            <a:spLocks noChangeArrowheads="1"/>
          </p:cNvSpPr>
          <p:nvPr/>
        </p:nvSpPr>
        <p:spPr bwMode="auto">
          <a:xfrm>
            <a:off x="5715000" y="893763"/>
            <a:ext cx="2927350" cy="1087437"/>
          </a:xfrm>
          <a:prstGeom prst="wedgeRoundRectCallout">
            <a:avLst>
              <a:gd name="adj1" fmla="val -145120"/>
              <a:gd name="adj2" fmla="val 88833"/>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a:t>Suppose no exceptions in the statements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1847"/>
                                        </p:tgtEl>
                                        <p:attrNameLst>
                                          <p:attrName>style.visibility</p:attrName>
                                        </p:attrNameLst>
                                      </p:cBhvr>
                                      <p:to>
                                        <p:strVal val="visible"/>
                                      </p:to>
                                    </p:set>
                                    <p:anim calcmode="lin" valueType="num">
                                      <p:cBhvr additive="base">
                                        <p:cTn id="7" dur="500" fill="hold"/>
                                        <p:tgtEl>
                                          <p:spTgt spid="291847"/>
                                        </p:tgtEl>
                                        <p:attrNameLst>
                                          <p:attrName>ppt_x</p:attrName>
                                        </p:attrNameLst>
                                      </p:cBhvr>
                                      <p:tavLst>
                                        <p:tav tm="0">
                                          <p:val>
                                            <p:strVal val="0-#ppt_w/2"/>
                                          </p:val>
                                        </p:tav>
                                        <p:tav tm="100000">
                                          <p:val>
                                            <p:strVal val="#ppt_x"/>
                                          </p:val>
                                        </p:tav>
                                      </p:tavLst>
                                    </p:anim>
                                    <p:anim calcmode="lin" valueType="num">
                                      <p:cBhvr additive="base">
                                        <p:cTn id="8" dur="500" fill="hold"/>
                                        <p:tgtEl>
                                          <p:spTgt spid="2918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7"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26BF5223-C44D-42CC-ADC1-F42011F92A7B}" type="slidenum">
              <a:rPr lang="en-US"/>
              <a:pPr/>
              <a:t>118</a:t>
            </a:fld>
            <a:endParaRPr lang="en-US"/>
          </a:p>
        </p:txBody>
      </p:sp>
      <p:sp>
        <p:nvSpPr>
          <p:cNvPr id="292866"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292867" name="Rectangle 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
        <p:nvSpPr>
          <p:cNvPr id="292868" name="Rectangle 4"/>
          <p:cNvSpPr>
            <a:spLocks noGrp="1" noChangeArrowheads="1"/>
          </p:cNvSpPr>
          <p:nvPr>
            <p:ph type="body" idx="1"/>
          </p:nvPr>
        </p:nvSpPr>
        <p:spPr>
          <a:xfrm>
            <a:off x="304800" y="1905000"/>
            <a:ext cx="4648200" cy="4038600"/>
          </a:xfrm>
          <a:solidFill>
            <a:schemeClr val="tx1"/>
          </a:solidFill>
          <a:ln/>
        </p:spPr>
        <p:txBody>
          <a:bodyPr>
            <a:normAutofit lnSpcReduction="10000"/>
          </a:bodyPr>
          <a:lstStyle/>
          <a:p>
            <a:pPr>
              <a:lnSpc>
                <a:spcPct val="80000"/>
              </a:lnSpc>
              <a:buFont typeface="Monotype Sorts" pitchFamily="2" charset="2"/>
              <a:buNone/>
            </a:pPr>
            <a:r>
              <a:rPr lang="en-US" sz="2400">
                <a:solidFill>
                  <a:schemeClr val="bg2"/>
                </a:solidFill>
                <a:latin typeface="Courier New" pitchFamily="49" charset="0"/>
              </a:rPr>
              <a:t>try {  </a:t>
            </a:r>
          </a:p>
          <a:p>
            <a:pPr>
              <a:lnSpc>
                <a:spcPct val="80000"/>
              </a:lnSpc>
              <a:buFont typeface="Monotype Sorts" pitchFamily="2" charset="2"/>
              <a:buNone/>
            </a:pPr>
            <a:r>
              <a:rPr lang="en-US" sz="2400">
                <a:solidFill>
                  <a:schemeClr val="bg2"/>
                </a:solidFill>
                <a:latin typeface="Courier New" pitchFamily="49" charset="0"/>
              </a:rPr>
              <a:t>  statements;</a:t>
            </a:r>
          </a:p>
          <a:p>
            <a:pPr>
              <a:lnSpc>
                <a:spcPct val="80000"/>
              </a:lnSpc>
              <a:buFont typeface="Monotype Sorts" pitchFamily="2" charset="2"/>
              <a:buNone/>
            </a:pPr>
            <a:r>
              <a:rPr lang="en-US" sz="2400">
                <a:solidFill>
                  <a:schemeClr val="bg2"/>
                </a:solidFill>
                <a:latin typeface="Courier New" pitchFamily="49" charset="0"/>
              </a:rPr>
              <a:t>}</a:t>
            </a:r>
          </a:p>
          <a:p>
            <a:pPr>
              <a:lnSpc>
                <a:spcPct val="80000"/>
              </a:lnSpc>
              <a:buFont typeface="Monotype Sorts" pitchFamily="2" charset="2"/>
              <a:buNone/>
            </a:pPr>
            <a:r>
              <a:rPr lang="en-US" sz="2400">
                <a:solidFill>
                  <a:schemeClr val="bg2"/>
                </a:solidFill>
                <a:latin typeface="Courier New" pitchFamily="49" charset="0"/>
              </a:rPr>
              <a:t>catch(TheException ex) { </a:t>
            </a:r>
          </a:p>
          <a:p>
            <a:pPr>
              <a:lnSpc>
                <a:spcPct val="80000"/>
              </a:lnSpc>
              <a:buFont typeface="Monotype Sorts" pitchFamily="2" charset="2"/>
              <a:buNone/>
            </a:pPr>
            <a:r>
              <a:rPr lang="en-US" sz="2400">
                <a:solidFill>
                  <a:schemeClr val="bg2"/>
                </a:solidFill>
                <a:latin typeface="Courier New" pitchFamily="49" charset="0"/>
              </a:rPr>
              <a:t>  handling ex; </a:t>
            </a:r>
          </a:p>
          <a:p>
            <a:pPr>
              <a:lnSpc>
                <a:spcPct val="80000"/>
              </a:lnSpc>
              <a:buFont typeface="Monotype Sorts" pitchFamily="2" charset="2"/>
              <a:buNone/>
            </a:pPr>
            <a:r>
              <a:rPr lang="en-US" sz="2400">
                <a:solidFill>
                  <a:schemeClr val="bg2"/>
                </a:solidFill>
                <a:latin typeface="Courier New" pitchFamily="49" charset="0"/>
              </a:rPr>
              <a:t>}</a:t>
            </a:r>
          </a:p>
          <a:p>
            <a:pPr>
              <a:lnSpc>
                <a:spcPct val="80000"/>
              </a:lnSpc>
              <a:buFont typeface="Monotype Sorts" pitchFamily="2" charset="2"/>
              <a:buNone/>
            </a:pPr>
            <a:r>
              <a:rPr lang="en-US" sz="2400">
                <a:solidFill>
                  <a:schemeClr val="bg2"/>
                </a:solidFill>
                <a:latin typeface="Courier New" pitchFamily="49" charset="0"/>
              </a:rPr>
              <a:t>finally { </a:t>
            </a:r>
          </a:p>
          <a:p>
            <a:pPr>
              <a:lnSpc>
                <a:spcPct val="80000"/>
              </a:lnSpc>
              <a:buFont typeface="Monotype Sorts" pitchFamily="2" charset="2"/>
              <a:buNone/>
            </a:pPr>
            <a:r>
              <a:rPr lang="en-US" sz="2400">
                <a:solidFill>
                  <a:schemeClr val="bg2"/>
                </a:solidFill>
                <a:latin typeface="Courier New" pitchFamily="49" charset="0"/>
              </a:rPr>
              <a:t>  finalStatements; </a:t>
            </a:r>
          </a:p>
          <a:p>
            <a:pPr>
              <a:lnSpc>
                <a:spcPct val="80000"/>
              </a:lnSpc>
              <a:buFont typeface="Monotype Sorts" pitchFamily="2" charset="2"/>
              <a:buNone/>
            </a:pPr>
            <a:r>
              <a:rPr lang="en-US" sz="2400">
                <a:solidFill>
                  <a:schemeClr val="bg2"/>
                </a:solidFill>
                <a:latin typeface="Courier New" pitchFamily="49" charset="0"/>
              </a:rPr>
              <a:t>}</a:t>
            </a:r>
          </a:p>
          <a:p>
            <a:pPr>
              <a:lnSpc>
                <a:spcPct val="80000"/>
              </a:lnSpc>
              <a:buFont typeface="Monotype Sorts" pitchFamily="2" charset="2"/>
              <a:buNone/>
            </a:pPr>
            <a:endParaRPr lang="en-US" sz="2400">
              <a:solidFill>
                <a:schemeClr val="bg2"/>
              </a:solidFill>
              <a:latin typeface="Courier New" pitchFamily="49" charset="0"/>
            </a:endParaRPr>
          </a:p>
          <a:p>
            <a:pPr>
              <a:lnSpc>
                <a:spcPct val="80000"/>
              </a:lnSpc>
              <a:buFont typeface="Monotype Sorts" pitchFamily="2" charset="2"/>
              <a:buNone/>
            </a:pPr>
            <a:r>
              <a:rPr lang="en-US" sz="2400">
                <a:solidFill>
                  <a:schemeClr val="bg2"/>
                </a:solidFill>
                <a:latin typeface="Courier New" pitchFamily="49" charset="0"/>
              </a:rPr>
              <a:t>Next statement;</a:t>
            </a:r>
          </a:p>
        </p:txBody>
      </p:sp>
      <p:sp>
        <p:nvSpPr>
          <p:cNvPr id="292870" name="AutoShape 6"/>
          <p:cNvSpPr>
            <a:spLocks noChangeArrowheads="1"/>
          </p:cNvSpPr>
          <p:nvPr/>
        </p:nvSpPr>
        <p:spPr bwMode="auto">
          <a:xfrm>
            <a:off x="5715000" y="1447800"/>
            <a:ext cx="2927350" cy="1087438"/>
          </a:xfrm>
          <a:prstGeom prst="wedgeRoundRectCallout">
            <a:avLst>
              <a:gd name="adj1" fmla="val -124185"/>
              <a:gd name="adj2" fmla="val 234671"/>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a:t>The final block is always executed</a:t>
            </a:r>
          </a:p>
        </p:txBody>
      </p:sp>
      <p:sp>
        <p:nvSpPr>
          <p:cNvPr id="292871" name="Rectangle 7"/>
          <p:cNvSpPr>
            <a:spLocks noChangeArrowheads="1"/>
          </p:cNvSpPr>
          <p:nvPr/>
        </p:nvSpPr>
        <p:spPr bwMode="auto">
          <a:xfrm>
            <a:off x="762000" y="4495800"/>
            <a:ext cx="31242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2870"/>
                                        </p:tgtEl>
                                        <p:attrNameLst>
                                          <p:attrName>style.visibility</p:attrName>
                                        </p:attrNameLst>
                                      </p:cBhvr>
                                      <p:to>
                                        <p:strVal val="visible"/>
                                      </p:to>
                                    </p:set>
                                    <p:anim calcmode="lin" valueType="num">
                                      <p:cBhvr additive="base">
                                        <p:cTn id="7" dur="500" fill="hold"/>
                                        <p:tgtEl>
                                          <p:spTgt spid="292870"/>
                                        </p:tgtEl>
                                        <p:attrNameLst>
                                          <p:attrName>ppt_x</p:attrName>
                                        </p:attrNameLst>
                                      </p:cBhvr>
                                      <p:tavLst>
                                        <p:tav tm="0">
                                          <p:val>
                                            <p:strVal val="0-#ppt_w/2"/>
                                          </p:val>
                                        </p:tav>
                                        <p:tav tm="100000">
                                          <p:val>
                                            <p:strVal val="#ppt_x"/>
                                          </p:val>
                                        </p:tav>
                                      </p:tavLst>
                                    </p:anim>
                                    <p:anim calcmode="lin" valueType="num">
                                      <p:cBhvr additive="base">
                                        <p:cTn id="8" dur="500" fill="hold"/>
                                        <p:tgtEl>
                                          <p:spTgt spid="2928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0"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AF256C63-82A9-4588-A0C9-B9FC945AE94F}" type="slidenum">
              <a:rPr lang="en-US"/>
              <a:pPr/>
              <a:t>119</a:t>
            </a:fld>
            <a:endParaRPr lang="en-US"/>
          </a:p>
        </p:txBody>
      </p:sp>
      <p:sp>
        <p:nvSpPr>
          <p:cNvPr id="293890"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293891" name="Rectangle 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
        <p:nvSpPr>
          <p:cNvPr id="293892" name="Rectangle 4"/>
          <p:cNvSpPr>
            <a:spLocks noGrp="1" noChangeArrowheads="1"/>
          </p:cNvSpPr>
          <p:nvPr>
            <p:ph type="body" idx="1"/>
          </p:nvPr>
        </p:nvSpPr>
        <p:spPr>
          <a:xfrm>
            <a:off x="304800" y="1905000"/>
            <a:ext cx="4648200" cy="4038600"/>
          </a:xfrm>
          <a:solidFill>
            <a:schemeClr val="tx1"/>
          </a:solidFill>
          <a:ln/>
        </p:spPr>
        <p:txBody>
          <a:bodyPr>
            <a:normAutofit lnSpcReduction="10000"/>
          </a:bodyPr>
          <a:lstStyle/>
          <a:p>
            <a:pPr>
              <a:lnSpc>
                <a:spcPct val="80000"/>
              </a:lnSpc>
              <a:buFont typeface="Monotype Sorts" pitchFamily="2" charset="2"/>
              <a:buNone/>
            </a:pPr>
            <a:r>
              <a:rPr lang="en-US" sz="2400">
                <a:solidFill>
                  <a:schemeClr val="bg2"/>
                </a:solidFill>
                <a:latin typeface="Courier New" pitchFamily="49" charset="0"/>
              </a:rPr>
              <a:t>try {  </a:t>
            </a:r>
          </a:p>
          <a:p>
            <a:pPr>
              <a:lnSpc>
                <a:spcPct val="80000"/>
              </a:lnSpc>
              <a:buFont typeface="Monotype Sorts" pitchFamily="2" charset="2"/>
              <a:buNone/>
            </a:pPr>
            <a:r>
              <a:rPr lang="en-US" sz="2400">
                <a:solidFill>
                  <a:schemeClr val="bg2"/>
                </a:solidFill>
                <a:latin typeface="Courier New" pitchFamily="49" charset="0"/>
              </a:rPr>
              <a:t>  statements;</a:t>
            </a:r>
          </a:p>
          <a:p>
            <a:pPr>
              <a:lnSpc>
                <a:spcPct val="80000"/>
              </a:lnSpc>
              <a:buFont typeface="Monotype Sorts" pitchFamily="2" charset="2"/>
              <a:buNone/>
            </a:pPr>
            <a:r>
              <a:rPr lang="en-US" sz="2400">
                <a:solidFill>
                  <a:schemeClr val="bg2"/>
                </a:solidFill>
                <a:latin typeface="Courier New" pitchFamily="49" charset="0"/>
              </a:rPr>
              <a:t>}</a:t>
            </a:r>
          </a:p>
          <a:p>
            <a:pPr>
              <a:lnSpc>
                <a:spcPct val="80000"/>
              </a:lnSpc>
              <a:buFont typeface="Monotype Sorts" pitchFamily="2" charset="2"/>
              <a:buNone/>
            </a:pPr>
            <a:r>
              <a:rPr lang="en-US" sz="2400">
                <a:solidFill>
                  <a:schemeClr val="bg2"/>
                </a:solidFill>
                <a:latin typeface="Courier New" pitchFamily="49" charset="0"/>
              </a:rPr>
              <a:t>catch(TheException ex) { </a:t>
            </a:r>
          </a:p>
          <a:p>
            <a:pPr>
              <a:lnSpc>
                <a:spcPct val="80000"/>
              </a:lnSpc>
              <a:buFont typeface="Monotype Sorts" pitchFamily="2" charset="2"/>
              <a:buNone/>
            </a:pPr>
            <a:r>
              <a:rPr lang="en-US" sz="2400">
                <a:solidFill>
                  <a:schemeClr val="bg2"/>
                </a:solidFill>
                <a:latin typeface="Courier New" pitchFamily="49" charset="0"/>
              </a:rPr>
              <a:t>  handling ex; </a:t>
            </a:r>
          </a:p>
          <a:p>
            <a:pPr>
              <a:lnSpc>
                <a:spcPct val="80000"/>
              </a:lnSpc>
              <a:buFont typeface="Monotype Sorts" pitchFamily="2" charset="2"/>
              <a:buNone/>
            </a:pPr>
            <a:r>
              <a:rPr lang="en-US" sz="2400">
                <a:solidFill>
                  <a:schemeClr val="bg2"/>
                </a:solidFill>
                <a:latin typeface="Courier New" pitchFamily="49" charset="0"/>
              </a:rPr>
              <a:t>}</a:t>
            </a:r>
          </a:p>
          <a:p>
            <a:pPr>
              <a:lnSpc>
                <a:spcPct val="80000"/>
              </a:lnSpc>
              <a:buFont typeface="Monotype Sorts" pitchFamily="2" charset="2"/>
              <a:buNone/>
            </a:pPr>
            <a:r>
              <a:rPr lang="en-US" sz="2400">
                <a:solidFill>
                  <a:schemeClr val="bg2"/>
                </a:solidFill>
                <a:latin typeface="Courier New" pitchFamily="49" charset="0"/>
              </a:rPr>
              <a:t>finally { </a:t>
            </a:r>
          </a:p>
          <a:p>
            <a:pPr>
              <a:lnSpc>
                <a:spcPct val="80000"/>
              </a:lnSpc>
              <a:buFont typeface="Monotype Sorts" pitchFamily="2" charset="2"/>
              <a:buNone/>
            </a:pPr>
            <a:r>
              <a:rPr lang="en-US" sz="2400">
                <a:solidFill>
                  <a:schemeClr val="bg2"/>
                </a:solidFill>
                <a:latin typeface="Courier New" pitchFamily="49" charset="0"/>
              </a:rPr>
              <a:t>  finalStatements; </a:t>
            </a:r>
          </a:p>
          <a:p>
            <a:pPr>
              <a:lnSpc>
                <a:spcPct val="80000"/>
              </a:lnSpc>
              <a:buFont typeface="Monotype Sorts" pitchFamily="2" charset="2"/>
              <a:buNone/>
            </a:pPr>
            <a:r>
              <a:rPr lang="en-US" sz="2400">
                <a:solidFill>
                  <a:schemeClr val="bg2"/>
                </a:solidFill>
                <a:latin typeface="Courier New" pitchFamily="49" charset="0"/>
              </a:rPr>
              <a:t>}</a:t>
            </a:r>
          </a:p>
          <a:p>
            <a:pPr>
              <a:lnSpc>
                <a:spcPct val="80000"/>
              </a:lnSpc>
              <a:buFont typeface="Monotype Sorts" pitchFamily="2" charset="2"/>
              <a:buNone/>
            </a:pPr>
            <a:endParaRPr lang="en-US" sz="2400">
              <a:solidFill>
                <a:schemeClr val="bg2"/>
              </a:solidFill>
              <a:latin typeface="Courier New" pitchFamily="49" charset="0"/>
            </a:endParaRPr>
          </a:p>
          <a:p>
            <a:pPr>
              <a:lnSpc>
                <a:spcPct val="80000"/>
              </a:lnSpc>
              <a:buFont typeface="Monotype Sorts" pitchFamily="2" charset="2"/>
              <a:buNone/>
            </a:pPr>
            <a:r>
              <a:rPr lang="en-US" sz="2400">
                <a:solidFill>
                  <a:schemeClr val="bg2"/>
                </a:solidFill>
                <a:latin typeface="Courier New" pitchFamily="49" charset="0"/>
              </a:rPr>
              <a:t>Next statement;</a:t>
            </a:r>
          </a:p>
        </p:txBody>
      </p:sp>
      <p:sp>
        <p:nvSpPr>
          <p:cNvPr id="293893" name="AutoShape 5"/>
          <p:cNvSpPr>
            <a:spLocks noChangeArrowheads="1"/>
          </p:cNvSpPr>
          <p:nvPr/>
        </p:nvSpPr>
        <p:spPr bwMode="auto">
          <a:xfrm>
            <a:off x="5715000" y="1447800"/>
            <a:ext cx="2927350" cy="1087438"/>
          </a:xfrm>
          <a:prstGeom prst="wedgeRoundRectCallout">
            <a:avLst>
              <a:gd name="adj1" fmla="val -127171"/>
              <a:gd name="adj2" fmla="val 325912"/>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a:t>Next statement in the method is executed</a:t>
            </a:r>
          </a:p>
        </p:txBody>
      </p:sp>
      <p:sp>
        <p:nvSpPr>
          <p:cNvPr id="293894" name="Rectangle 6"/>
          <p:cNvSpPr>
            <a:spLocks noChangeArrowheads="1"/>
          </p:cNvSpPr>
          <p:nvPr/>
        </p:nvSpPr>
        <p:spPr bwMode="auto">
          <a:xfrm>
            <a:off x="381000" y="5562600"/>
            <a:ext cx="31242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3893"/>
                                        </p:tgtEl>
                                        <p:attrNameLst>
                                          <p:attrName>style.visibility</p:attrName>
                                        </p:attrNameLst>
                                      </p:cBhvr>
                                      <p:to>
                                        <p:strVal val="visible"/>
                                      </p:to>
                                    </p:set>
                                    <p:anim calcmode="lin" valueType="num">
                                      <p:cBhvr additive="base">
                                        <p:cTn id="7" dur="500" fill="hold"/>
                                        <p:tgtEl>
                                          <p:spTgt spid="293893"/>
                                        </p:tgtEl>
                                        <p:attrNameLst>
                                          <p:attrName>ppt_x</p:attrName>
                                        </p:attrNameLst>
                                      </p:cBhvr>
                                      <p:tavLst>
                                        <p:tav tm="0">
                                          <p:val>
                                            <p:strVal val="0-#ppt_w/2"/>
                                          </p:val>
                                        </p:tav>
                                        <p:tav tm="100000">
                                          <p:val>
                                            <p:strVal val="#ppt_x"/>
                                          </p:val>
                                        </p:tav>
                                      </p:tavLst>
                                    </p:anim>
                                    <p:anim calcmode="lin" valueType="num">
                                      <p:cBhvr additive="base">
                                        <p:cTn id="8" dur="500" fill="hold"/>
                                        <p:tgtEl>
                                          <p:spTgt spid="2938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53000"/>
          </a:xfrm>
        </p:spPr>
        <p:txBody>
          <a:bodyPr/>
          <a:lstStyle/>
          <a:p>
            <a:r>
              <a:rPr lang="en-US" dirty="0" smtClean="0"/>
              <a:t>These .class files contains the byte code of the corresponding class interface.</a:t>
            </a:r>
          </a:p>
          <a:p>
            <a:r>
              <a:rPr lang="en-US" dirty="0" smtClean="0"/>
              <a:t>To execute a Java application we can use  </a:t>
            </a:r>
            <a:r>
              <a:rPr lang="en-US" dirty="0" smtClean="0">
                <a:solidFill>
                  <a:srgbClr val="FF0000"/>
                </a:solidFill>
              </a:rPr>
              <a:t>java</a:t>
            </a:r>
            <a:r>
              <a:rPr lang="en-US" dirty="0" smtClean="0"/>
              <a:t> command.</a:t>
            </a:r>
          </a:p>
          <a:p>
            <a:pPr>
              <a:buNone/>
            </a:pPr>
            <a:r>
              <a:rPr lang="en-US" dirty="0" smtClean="0"/>
              <a:t>      &gt; java &lt;</a:t>
            </a:r>
            <a:r>
              <a:rPr lang="en-US" dirty="0" err="1" smtClean="0"/>
              <a:t>args</a:t>
            </a:r>
            <a:r>
              <a:rPr lang="en-US" dirty="0" smtClean="0"/>
              <a:t>&gt; &lt;</a:t>
            </a:r>
            <a:r>
              <a:rPr lang="en-US" dirty="0" err="1" smtClean="0"/>
              <a:t>ClassHavingMain</a:t>
            </a:r>
            <a:r>
              <a:rPr lang="en-US" dirty="0" smtClean="0"/>
              <a:t>&gt; &lt;</a:t>
            </a:r>
            <a:r>
              <a:rPr lang="en-US" dirty="0" err="1" smtClean="0"/>
              <a:t>args</a:t>
            </a:r>
            <a:r>
              <a:rPr lang="en-US" dirty="0" smtClean="0"/>
              <a:t>&gt;</a:t>
            </a:r>
          </a:p>
          <a:p>
            <a:r>
              <a:rPr lang="en-US" dirty="0" smtClean="0"/>
              <a:t>The command creates the JVM and passes every thing that is given to it</a:t>
            </a:r>
          </a:p>
          <a:p>
            <a:r>
              <a:rPr lang="en-US" dirty="0" smtClean="0"/>
              <a:t>The JVM loads the specified class in memory and called its main method.</a:t>
            </a:r>
            <a:endParaRPr lang="en-US" dirty="0"/>
          </a:p>
        </p:txBody>
      </p:sp>
      <p:cxnSp>
        <p:nvCxnSpPr>
          <p:cNvPr id="4" name="Straight Arrow Connector 3"/>
          <p:cNvCxnSpPr/>
          <p:nvPr/>
        </p:nvCxnSpPr>
        <p:spPr>
          <a:xfrm rot="10800000">
            <a:off x="6858000" y="3429000"/>
            <a:ext cx="5334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rot="5400000">
            <a:off x="7277497" y="3314303"/>
            <a:ext cx="228600" cy="794"/>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914400" y="3124200"/>
            <a:ext cx="6553200"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9" name="Straight Connector 8"/>
          <p:cNvCxnSpPr/>
          <p:nvPr/>
        </p:nvCxnSpPr>
        <p:spPr>
          <a:xfrm>
            <a:off x="914400" y="3581400"/>
            <a:ext cx="6553200"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11" name="Straight Connector 10"/>
          <p:cNvCxnSpPr/>
          <p:nvPr/>
        </p:nvCxnSpPr>
        <p:spPr>
          <a:xfrm rot="5400000">
            <a:off x="7239000" y="3352800"/>
            <a:ext cx="457200"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12" name="Straight Connector 11"/>
          <p:cNvCxnSpPr/>
          <p:nvPr/>
        </p:nvCxnSpPr>
        <p:spPr>
          <a:xfrm rot="5400000">
            <a:off x="686594" y="3352006"/>
            <a:ext cx="457200" cy="1588"/>
          </a:xfrm>
          <a:prstGeom prst="line">
            <a:avLst/>
          </a:prstGeom>
        </p:spPr>
        <p:style>
          <a:lnRef idx="2">
            <a:schemeClr val="accent4"/>
          </a:lnRef>
          <a:fillRef idx="0">
            <a:schemeClr val="accent4"/>
          </a:fillRef>
          <a:effectRef idx="1">
            <a:schemeClr val="accent4"/>
          </a:effectRef>
          <a:fontRef idx="minor">
            <a:schemeClr val="tx1"/>
          </a:fontRef>
        </p:style>
      </p:cxn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B2B1ED47-B068-42E0-A9FE-6E6F03FCEAD0}" type="slidenum">
              <a:rPr lang="en-US"/>
              <a:pPr/>
              <a:t>120</a:t>
            </a:fld>
            <a:endParaRPr lang="en-US"/>
          </a:p>
        </p:txBody>
      </p:sp>
      <p:sp>
        <p:nvSpPr>
          <p:cNvPr id="294914"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294915" name="Rectangle 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
        <p:nvSpPr>
          <p:cNvPr id="294916" name="Rectangle 4"/>
          <p:cNvSpPr>
            <a:spLocks noGrp="1" noChangeArrowheads="1"/>
          </p:cNvSpPr>
          <p:nvPr>
            <p:ph type="body" idx="1"/>
          </p:nvPr>
        </p:nvSpPr>
        <p:spPr>
          <a:xfrm>
            <a:off x="304800" y="1447800"/>
            <a:ext cx="4648200" cy="4495800"/>
          </a:xfrm>
          <a:solidFill>
            <a:schemeClr val="tx1"/>
          </a:solidFill>
          <a:ln/>
        </p:spPr>
        <p:txBody>
          <a:bodyPr/>
          <a:lstStyle/>
          <a:p>
            <a:pPr>
              <a:lnSpc>
                <a:spcPct val="80000"/>
              </a:lnSpc>
              <a:buFont typeface="Monotype Sorts" pitchFamily="2" charset="2"/>
              <a:buNone/>
            </a:pPr>
            <a:r>
              <a:rPr lang="en-US" sz="2000">
                <a:solidFill>
                  <a:schemeClr val="bg2"/>
                </a:solidFill>
                <a:latin typeface="Courier New" pitchFamily="49" charset="0"/>
              </a:rPr>
              <a:t>try {  </a:t>
            </a:r>
          </a:p>
          <a:p>
            <a:pPr>
              <a:lnSpc>
                <a:spcPct val="80000"/>
              </a:lnSpc>
              <a:buFont typeface="Monotype Sorts" pitchFamily="2" charset="2"/>
              <a:buNone/>
            </a:pPr>
            <a:r>
              <a:rPr lang="en-US" sz="2000">
                <a:solidFill>
                  <a:schemeClr val="bg2"/>
                </a:solidFill>
                <a:latin typeface="Courier New" pitchFamily="49" charset="0"/>
              </a:rPr>
              <a:t>  statement1;</a:t>
            </a:r>
          </a:p>
          <a:p>
            <a:pPr>
              <a:lnSpc>
                <a:spcPct val="80000"/>
              </a:lnSpc>
              <a:buFont typeface="Monotype Sorts" pitchFamily="2" charset="2"/>
              <a:buNone/>
            </a:pPr>
            <a:r>
              <a:rPr lang="en-US" sz="2000">
                <a:solidFill>
                  <a:schemeClr val="bg2"/>
                </a:solidFill>
                <a:latin typeface="Courier New" pitchFamily="49" charset="0"/>
              </a:rPr>
              <a:t>  statement2;</a:t>
            </a:r>
          </a:p>
          <a:p>
            <a:pPr>
              <a:lnSpc>
                <a:spcPct val="80000"/>
              </a:lnSpc>
              <a:buFont typeface="Monotype Sorts" pitchFamily="2" charset="2"/>
              <a:buNone/>
            </a:pPr>
            <a:r>
              <a:rPr lang="en-US" sz="2000">
                <a:solidFill>
                  <a:schemeClr val="bg2"/>
                </a:solidFill>
                <a:latin typeface="Courier New" pitchFamily="49" charset="0"/>
              </a:rPr>
              <a:t>  statement3;</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r>
              <a:rPr lang="en-US" sz="2000">
                <a:solidFill>
                  <a:schemeClr val="bg2"/>
                </a:solidFill>
                <a:latin typeface="Courier New" pitchFamily="49" charset="0"/>
              </a:rPr>
              <a:t>catch(Exception1 ex) { </a:t>
            </a:r>
          </a:p>
          <a:p>
            <a:pPr>
              <a:lnSpc>
                <a:spcPct val="80000"/>
              </a:lnSpc>
              <a:buFont typeface="Monotype Sorts" pitchFamily="2" charset="2"/>
              <a:buNone/>
            </a:pPr>
            <a:r>
              <a:rPr lang="en-US" sz="2000">
                <a:solidFill>
                  <a:schemeClr val="bg2"/>
                </a:solidFill>
                <a:latin typeface="Courier New" pitchFamily="49" charset="0"/>
              </a:rPr>
              <a:t>  handling ex; </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r>
              <a:rPr lang="en-US" sz="2000">
                <a:solidFill>
                  <a:schemeClr val="bg2"/>
                </a:solidFill>
                <a:latin typeface="Courier New" pitchFamily="49" charset="0"/>
              </a:rPr>
              <a:t>finally { </a:t>
            </a:r>
          </a:p>
          <a:p>
            <a:pPr>
              <a:lnSpc>
                <a:spcPct val="80000"/>
              </a:lnSpc>
              <a:buFont typeface="Monotype Sorts" pitchFamily="2" charset="2"/>
              <a:buNone/>
            </a:pPr>
            <a:r>
              <a:rPr lang="en-US" sz="2000">
                <a:solidFill>
                  <a:schemeClr val="bg2"/>
                </a:solidFill>
                <a:latin typeface="Courier New" pitchFamily="49" charset="0"/>
              </a:rPr>
              <a:t>  finalStatements; </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endParaRPr lang="en-US" sz="2000">
              <a:solidFill>
                <a:schemeClr val="bg2"/>
              </a:solidFill>
              <a:latin typeface="Courier New" pitchFamily="49" charset="0"/>
            </a:endParaRPr>
          </a:p>
          <a:p>
            <a:pPr>
              <a:lnSpc>
                <a:spcPct val="80000"/>
              </a:lnSpc>
              <a:buFont typeface="Monotype Sorts" pitchFamily="2" charset="2"/>
              <a:buNone/>
            </a:pPr>
            <a:r>
              <a:rPr lang="en-US" sz="2000">
                <a:solidFill>
                  <a:schemeClr val="bg2"/>
                </a:solidFill>
                <a:latin typeface="Courier New" pitchFamily="49" charset="0"/>
              </a:rPr>
              <a:t>Next statement;</a:t>
            </a:r>
          </a:p>
        </p:txBody>
      </p:sp>
      <p:sp>
        <p:nvSpPr>
          <p:cNvPr id="294917" name="Rectangle 5"/>
          <p:cNvSpPr>
            <a:spLocks noChangeArrowheads="1"/>
          </p:cNvSpPr>
          <p:nvPr/>
        </p:nvSpPr>
        <p:spPr bwMode="auto">
          <a:xfrm>
            <a:off x="609600" y="2057400"/>
            <a:ext cx="28194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294918" name="AutoShape 6"/>
          <p:cNvSpPr>
            <a:spLocks noChangeArrowheads="1"/>
          </p:cNvSpPr>
          <p:nvPr/>
        </p:nvSpPr>
        <p:spPr bwMode="auto">
          <a:xfrm>
            <a:off x="5715000" y="1371600"/>
            <a:ext cx="3200400" cy="1143000"/>
          </a:xfrm>
          <a:prstGeom prst="wedgeRoundRectCallout">
            <a:avLst>
              <a:gd name="adj1" fmla="val -138245"/>
              <a:gd name="adj2" fmla="val 22361"/>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a:t>Suppose an exception of type Exception1 is thrown in statement2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4918"/>
                                        </p:tgtEl>
                                        <p:attrNameLst>
                                          <p:attrName>style.visibility</p:attrName>
                                        </p:attrNameLst>
                                      </p:cBhvr>
                                      <p:to>
                                        <p:strVal val="visible"/>
                                      </p:to>
                                    </p:set>
                                    <p:anim calcmode="lin" valueType="num">
                                      <p:cBhvr additive="base">
                                        <p:cTn id="7" dur="500" fill="hold"/>
                                        <p:tgtEl>
                                          <p:spTgt spid="294918"/>
                                        </p:tgtEl>
                                        <p:attrNameLst>
                                          <p:attrName>ppt_x</p:attrName>
                                        </p:attrNameLst>
                                      </p:cBhvr>
                                      <p:tavLst>
                                        <p:tav tm="0">
                                          <p:val>
                                            <p:strVal val="0-#ppt_w/2"/>
                                          </p:val>
                                        </p:tav>
                                        <p:tav tm="100000">
                                          <p:val>
                                            <p:strVal val="#ppt_x"/>
                                          </p:val>
                                        </p:tav>
                                      </p:tavLst>
                                    </p:anim>
                                    <p:anim calcmode="lin" valueType="num">
                                      <p:cBhvr additive="base">
                                        <p:cTn id="8" dur="500" fill="hold"/>
                                        <p:tgtEl>
                                          <p:spTgt spid="2949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8"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E3F3B9AD-9837-47E5-8122-87042BC933E4}" type="slidenum">
              <a:rPr lang="en-US"/>
              <a:pPr/>
              <a:t>121</a:t>
            </a:fld>
            <a:endParaRPr lang="en-US"/>
          </a:p>
        </p:txBody>
      </p:sp>
      <p:sp>
        <p:nvSpPr>
          <p:cNvPr id="299010"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299011" name="Rectangle 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
        <p:nvSpPr>
          <p:cNvPr id="299012" name="Rectangle 4"/>
          <p:cNvSpPr>
            <a:spLocks noGrp="1" noChangeArrowheads="1"/>
          </p:cNvSpPr>
          <p:nvPr>
            <p:ph type="body" idx="1"/>
          </p:nvPr>
        </p:nvSpPr>
        <p:spPr>
          <a:xfrm>
            <a:off x="304800" y="1447800"/>
            <a:ext cx="4648200" cy="4495800"/>
          </a:xfrm>
          <a:solidFill>
            <a:schemeClr val="tx1"/>
          </a:solidFill>
          <a:ln/>
        </p:spPr>
        <p:txBody>
          <a:bodyPr/>
          <a:lstStyle/>
          <a:p>
            <a:pPr>
              <a:lnSpc>
                <a:spcPct val="80000"/>
              </a:lnSpc>
              <a:buFont typeface="Monotype Sorts" pitchFamily="2" charset="2"/>
              <a:buNone/>
            </a:pPr>
            <a:r>
              <a:rPr lang="en-US" sz="2000">
                <a:solidFill>
                  <a:schemeClr val="bg2"/>
                </a:solidFill>
                <a:latin typeface="Courier New" pitchFamily="49" charset="0"/>
              </a:rPr>
              <a:t>try {  </a:t>
            </a:r>
          </a:p>
          <a:p>
            <a:pPr>
              <a:lnSpc>
                <a:spcPct val="80000"/>
              </a:lnSpc>
              <a:buFont typeface="Monotype Sorts" pitchFamily="2" charset="2"/>
              <a:buNone/>
            </a:pPr>
            <a:r>
              <a:rPr lang="en-US" sz="2000">
                <a:solidFill>
                  <a:schemeClr val="bg2"/>
                </a:solidFill>
                <a:latin typeface="Courier New" pitchFamily="49" charset="0"/>
              </a:rPr>
              <a:t>  statement1;</a:t>
            </a:r>
          </a:p>
          <a:p>
            <a:pPr>
              <a:lnSpc>
                <a:spcPct val="80000"/>
              </a:lnSpc>
              <a:buFont typeface="Monotype Sorts" pitchFamily="2" charset="2"/>
              <a:buNone/>
            </a:pPr>
            <a:r>
              <a:rPr lang="en-US" sz="2000">
                <a:solidFill>
                  <a:schemeClr val="bg2"/>
                </a:solidFill>
                <a:latin typeface="Courier New" pitchFamily="49" charset="0"/>
              </a:rPr>
              <a:t>  statement2;</a:t>
            </a:r>
          </a:p>
          <a:p>
            <a:pPr>
              <a:lnSpc>
                <a:spcPct val="80000"/>
              </a:lnSpc>
              <a:buFont typeface="Monotype Sorts" pitchFamily="2" charset="2"/>
              <a:buNone/>
            </a:pPr>
            <a:r>
              <a:rPr lang="en-US" sz="2000">
                <a:solidFill>
                  <a:schemeClr val="bg2"/>
                </a:solidFill>
                <a:latin typeface="Courier New" pitchFamily="49" charset="0"/>
              </a:rPr>
              <a:t>  statement3;</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r>
              <a:rPr lang="en-US" sz="2000">
                <a:solidFill>
                  <a:schemeClr val="bg2"/>
                </a:solidFill>
                <a:latin typeface="Courier New" pitchFamily="49" charset="0"/>
              </a:rPr>
              <a:t>catch(Exception1 ex) { </a:t>
            </a:r>
          </a:p>
          <a:p>
            <a:pPr>
              <a:lnSpc>
                <a:spcPct val="80000"/>
              </a:lnSpc>
              <a:buFont typeface="Monotype Sorts" pitchFamily="2" charset="2"/>
              <a:buNone/>
            </a:pPr>
            <a:r>
              <a:rPr lang="en-US" sz="2000">
                <a:solidFill>
                  <a:schemeClr val="bg2"/>
                </a:solidFill>
                <a:latin typeface="Courier New" pitchFamily="49" charset="0"/>
              </a:rPr>
              <a:t>  handling ex; </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r>
              <a:rPr lang="en-US" sz="2000">
                <a:solidFill>
                  <a:schemeClr val="bg2"/>
                </a:solidFill>
                <a:latin typeface="Courier New" pitchFamily="49" charset="0"/>
              </a:rPr>
              <a:t>finally { </a:t>
            </a:r>
          </a:p>
          <a:p>
            <a:pPr>
              <a:lnSpc>
                <a:spcPct val="80000"/>
              </a:lnSpc>
              <a:buFont typeface="Monotype Sorts" pitchFamily="2" charset="2"/>
              <a:buNone/>
            </a:pPr>
            <a:r>
              <a:rPr lang="en-US" sz="2000">
                <a:solidFill>
                  <a:schemeClr val="bg2"/>
                </a:solidFill>
                <a:latin typeface="Courier New" pitchFamily="49" charset="0"/>
              </a:rPr>
              <a:t>  finalStatements; </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endParaRPr lang="en-US" sz="2000">
              <a:solidFill>
                <a:schemeClr val="bg2"/>
              </a:solidFill>
              <a:latin typeface="Courier New" pitchFamily="49" charset="0"/>
            </a:endParaRPr>
          </a:p>
          <a:p>
            <a:pPr>
              <a:lnSpc>
                <a:spcPct val="80000"/>
              </a:lnSpc>
              <a:buFont typeface="Monotype Sorts" pitchFamily="2" charset="2"/>
              <a:buNone/>
            </a:pPr>
            <a:r>
              <a:rPr lang="en-US" sz="2000">
                <a:solidFill>
                  <a:schemeClr val="bg2"/>
                </a:solidFill>
                <a:latin typeface="Courier New" pitchFamily="49" charset="0"/>
              </a:rPr>
              <a:t>Next statement;</a:t>
            </a:r>
          </a:p>
        </p:txBody>
      </p:sp>
      <p:sp>
        <p:nvSpPr>
          <p:cNvPr id="299013" name="Rectangle 5"/>
          <p:cNvSpPr>
            <a:spLocks noChangeArrowheads="1"/>
          </p:cNvSpPr>
          <p:nvPr/>
        </p:nvSpPr>
        <p:spPr bwMode="auto">
          <a:xfrm>
            <a:off x="609600" y="3200400"/>
            <a:ext cx="2819400" cy="3810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299014" name="AutoShape 6"/>
          <p:cNvSpPr>
            <a:spLocks noChangeArrowheads="1"/>
          </p:cNvSpPr>
          <p:nvPr/>
        </p:nvSpPr>
        <p:spPr bwMode="auto">
          <a:xfrm>
            <a:off x="5715000" y="1371600"/>
            <a:ext cx="3200400" cy="1143000"/>
          </a:xfrm>
          <a:prstGeom prst="wedgeRoundRectCallout">
            <a:avLst>
              <a:gd name="adj1" fmla="val -134574"/>
              <a:gd name="adj2" fmla="val 123611"/>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a:t>The exception is handled.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9014"/>
                                        </p:tgtEl>
                                        <p:attrNameLst>
                                          <p:attrName>style.visibility</p:attrName>
                                        </p:attrNameLst>
                                      </p:cBhvr>
                                      <p:to>
                                        <p:strVal val="visible"/>
                                      </p:to>
                                    </p:set>
                                    <p:anim calcmode="lin" valueType="num">
                                      <p:cBhvr additive="base">
                                        <p:cTn id="7" dur="500" fill="hold"/>
                                        <p:tgtEl>
                                          <p:spTgt spid="299014"/>
                                        </p:tgtEl>
                                        <p:attrNameLst>
                                          <p:attrName>ppt_x</p:attrName>
                                        </p:attrNameLst>
                                      </p:cBhvr>
                                      <p:tavLst>
                                        <p:tav tm="0">
                                          <p:val>
                                            <p:strVal val="0-#ppt_w/2"/>
                                          </p:val>
                                        </p:tav>
                                        <p:tav tm="100000">
                                          <p:val>
                                            <p:strVal val="#ppt_x"/>
                                          </p:val>
                                        </p:tav>
                                      </p:tavLst>
                                    </p:anim>
                                    <p:anim calcmode="lin" valueType="num">
                                      <p:cBhvr additive="base">
                                        <p:cTn id="8" dur="500" fill="hold"/>
                                        <p:tgtEl>
                                          <p:spTgt spid="2990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4"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5B9A355D-3F3A-4FB0-B982-2DAC2D6398C6}" type="slidenum">
              <a:rPr lang="en-US"/>
              <a:pPr/>
              <a:t>122</a:t>
            </a:fld>
            <a:endParaRPr lang="en-US"/>
          </a:p>
        </p:txBody>
      </p:sp>
      <p:sp>
        <p:nvSpPr>
          <p:cNvPr id="300034"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300035" name="Rectangle 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
        <p:nvSpPr>
          <p:cNvPr id="300036" name="Rectangle 4"/>
          <p:cNvSpPr>
            <a:spLocks noGrp="1" noChangeArrowheads="1"/>
          </p:cNvSpPr>
          <p:nvPr>
            <p:ph type="body" idx="1"/>
          </p:nvPr>
        </p:nvSpPr>
        <p:spPr>
          <a:xfrm>
            <a:off x="304800" y="1447800"/>
            <a:ext cx="4648200" cy="4495800"/>
          </a:xfrm>
          <a:solidFill>
            <a:schemeClr val="tx1"/>
          </a:solidFill>
          <a:ln/>
        </p:spPr>
        <p:txBody>
          <a:bodyPr/>
          <a:lstStyle/>
          <a:p>
            <a:pPr>
              <a:lnSpc>
                <a:spcPct val="80000"/>
              </a:lnSpc>
              <a:buFont typeface="Monotype Sorts" pitchFamily="2" charset="2"/>
              <a:buNone/>
            </a:pPr>
            <a:r>
              <a:rPr lang="en-US" sz="2000">
                <a:solidFill>
                  <a:schemeClr val="bg2"/>
                </a:solidFill>
                <a:latin typeface="Courier New" pitchFamily="49" charset="0"/>
              </a:rPr>
              <a:t>try {  </a:t>
            </a:r>
          </a:p>
          <a:p>
            <a:pPr>
              <a:lnSpc>
                <a:spcPct val="80000"/>
              </a:lnSpc>
              <a:buFont typeface="Monotype Sorts" pitchFamily="2" charset="2"/>
              <a:buNone/>
            </a:pPr>
            <a:r>
              <a:rPr lang="en-US" sz="2000">
                <a:solidFill>
                  <a:schemeClr val="bg2"/>
                </a:solidFill>
                <a:latin typeface="Courier New" pitchFamily="49" charset="0"/>
              </a:rPr>
              <a:t>  statement1;</a:t>
            </a:r>
          </a:p>
          <a:p>
            <a:pPr>
              <a:lnSpc>
                <a:spcPct val="80000"/>
              </a:lnSpc>
              <a:buFont typeface="Monotype Sorts" pitchFamily="2" charset="2"/>
              <a:buNone/>
            </a:pPr>
            <a:r>
              <a:rPr lang="en-US" sz="2000">
                <a:solidFill>
                  <a:schemeClr val="bg2"/>
                </a:solidFill>
                <a:latin typeface="Courier New" pitchFamily="49" charset="0"/>
              </a:rPr>
              <a:t>  statement2;</a:t>
            </a:r>
          </a:p>
          <a:p>
            <a:pPr>
              <a:lnSpc>
                <a:spcPct val="80000"/>
              </a:lnSpc>
              <a:buFont typeface="Monotype Sorts" pitchFamily="2" charset="2"/>
              <a:buNone/>
            </a:pPr>
            <a:r>
              <a:rPr lang="en-US" sz="2000">
                <a:solidFill>
                  <a:schemeClr val="bg2"/>
                </a:solidFill>
                <a:latin typeface="Courier New" pitchFamily="49" charset="0"/>
              </a:rPr>
              <a:t>  statement3;</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r>
              <a:rPr lang="en-US" sz="2000">
                <a:solidFill>
                  <a:schemeClr val="bg2"/>
                </a:solidFill>
                <a:latin typeface="Courier New" pitchFamily="49" charset="0"/>
              </a:rPr>
              <a:t>catch(Exception1 ex) { </a:t>
            </a:r>
          </a:p>
          <a:p>
            <a:pPr>
              <a:lnSpc>
                <a:spcPct val="80000"/>
              </a:lnSpc>
              <a:buFont typeface="Monotype Sorts" pitchFamily="2" charset="2"/>
              <a:buNone/>
            </a:pPr>
            <a:r>
              <a:rPr lang="en-US" sz="2000">
                <a:solidFill>
                  <a:schemeClr val="bg2"/>
                </a:solidFill>
                <a:latin typeface="Courier New" pitchFamily="49" charset="0"/>
              </a:rPr>
              <a:t>  handling ex; </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r>
              <a:rPr lang="en-US" sz="2000">
                <a:solidFill>
                  <a:schemeClr val="bg2"/>
                </a:solidFill>
                <a:latin typeface="Courier New" pitchFamily="49" charset="0"/>
              </a:rPr>
              <a:t>finally { </a:t>
            </a:r>
          </a:p>
          <a:p>
            <a:pPr>
              <a:lnSpc>
                <a:spcPct val="80000"/>
              </a:lnSpc>
              <a:buFont typeface="Monotype Sorts" pitchFamily="2" charset="2"/>
              <a:buNone/>
            </a:pPr>
            <a:r>
              <a:rPr lang="en-US" sz="2000">
                <a:solidFill>
                  <a:schemeClr val="bg2"/>
                </a:solidFill>
                <a:latin typeface="Courier New" pitchFamily="49" charset="0"/>
              </a:rPr>
              <a:t>  finalStatements; </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endParaRPr lang="en-US" sz="2000">
              <a:solidFill>
                <a:schemeClr val="bg2"/>
              </a:solidFill>
              <a:latin typeface="Courier New" pitchFamily="49" charset="0"/>
            </a:endParaRPr>
          </a:p>
          <a:p>
            <a:pPr>
              <a:lnSpc>
                <a:spcPct val="80000"/>
              </a:lnSpc>
              <a:buFont typeface="Monotype Sorts" pitchFamily="2" charset="2"/>
              <a:buNone/>
            </a:pPr>
            <a:r>
              <a:rPr lang="en-US" sz="2000">
                <a:solidFill>
                  <a:schemeClr val="bg2"/>
                </a:solidFill>
                <a:latin typeface="Courier New" pitchFamily="49" charset="0"/>
              </a:rPr>
              <a:t>Next statement;</a:t>
            </a:r>
          </a:p>
        </p:txBody>
      </p:sp>
      <p:sp>
        <p:nvSpPr>
          <p:cNvPr id="300037" name="Rectangle 5"/>
          <p:cNvSpPr>
            <a:spLocks noChangeArrowheads="1"/>
          </p:cNvSpPr>
          <p:nvPr/>
        </p:nvSpPr>
        <p:spPr bwMode="auto">
          <a:xfrm>
            <a:off x="685800" y="4191000"/>
            <a:ext cx="2819400" cy="3810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00038" name="AutoShape 6"/>
          <p:cNvSpPr>
            <a:spLocks noChangeArrowheads="1"/>
          </p:cNvSpPr>
          <p:nvPr/>
        </p:nvSpPr>
        <p:spPr bwMode="auto">
          <a:xfrm>
            <a:off x="5715000" y="1371600"/>
            <a:ext cx="3200400" cy="1143000"/>
          </a:xfrm>
          <a:prstGeom prst="wedgeRoundRectCallout">
            <a:avLst>
              <a:gd name="adj1" fmla="val -124801"/>
              <a:gd name="adj2" fmla="val 208750"/>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a:t>The final block is always executed.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0038"/>
                                        </p:tgtEl>
                                        <p:attrNameLst>
                                          <p:attrName>style.visibility</p:attrName>
                                        </p:attrNameLst>
                                      </p:cBhvr>
                                      <p:to>
                                        <p:strVal val="visible"/>
                                      </p:to>
                                    </p:set>
                                    <p:anim calcmode="lin" valueType="num">
                                      <p:cBhvr additive="base">
                                        <p:cTn id="7" dur="500" fill="hold"/>
                                        <p:tgtEl>
                                          <p:spTgt spid="300038"/>
                                        </p:tgtEl>
                                        <p:attrNameLst>
                                          <p:attrName>ppt_x</p:attrName>
                                        </p:attrNameLst>
                                      </p:cBhvr>
                                      <p:tavLst>
                                        <p:tav tm="0">
                                          <p:val>
                                            <p:strVal val="0-#ppt_w/2"/>
                                          </p:val>
                                        </p:tav>
                                        <p:tav tm="100000">
                                          <p:val>
                                            <p:strVal val="#ppt_x"/>
                                          </p:val>
                                        </p:tav>
                                      </p:tavLst>
                                    </p:anim>
                                    <p:anim calcmode="lin" valueType="num">
                                      <p:cBhvr additive="base">
                                        <p:cTn id="8" dur="500" fill="hold"/>
                                        <p:tgtEl>
                                          <p:spTgt spid="3000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8"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0A47D5D3-1E18-430F-B998-C4014F275E8A}" type="slidenum">
              <a:rPr lang="en-US"/>
              <a:pPr/>
              <a:t>123</a:t>
            </a:fld>
            <a:endParaRPr lang="en-US"/>
          </a:p>
        </p:txBody>
      </p:sp>
      <p:sp>
        <p:nvSpPr>
          <p:cNvPr id="301058"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301059" name="Rectangle 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
        <p:nvSpPr>
          <p:cNvPr id="301060" name="Rectangle 4"/>
          <p:cNvSpPr>
            <a:spLocks noGrp="1" noChangeArrowheads="1"/>
          </p:cNvSpPr>
          <p:nvPr>
            <p:ph type="body" idx="1"/>
          </p:nvPr>
        </p:nvSpPr>
        <p:spPr>
          <a:xfrm>
            <a:off x="304800" y="1447800"/>
            <a:ext cx="4648200" cy="4495800"/>
          </a:xfrm>
          <a:solidFill>
            <a:schemeClr val="tx1"/>
          </a:solidFill>
          <a:ln/>
        </p:spPr>
        <p:txBody>
          <a:bodyPr/>
          <a:lstStyle/>
          <a:p>
            <a:pPr>
              <a:lnSpc>
                <a:spcPct val="80000"/>
              </a:lnSpc>
              <a:buFont typeface="Monotype Sorts" pitchFamily="2" charset="2"/>
              <a:buNone/>
            </a:pPr>
            <a:r>
              <a:rPr lang="en-US" sz="2000">
                <a:solidFill>
                  <a:schemeClr val="bg2"/>
                </a:solidFill>
                <a:latin typeface="Courier New" pitchFamily="49" charset="0"/>
              </a:rPr>
              <a:t>try {  </a:t>
            </a:r>
          </a:p>
          <a:p>
            <a:pPr>
              <a:lnSpc>
                <a:spcPct val="80000"/>
              </a:lnSpc>
              <a:buFont typeface="Monotype Sorts" pitchFamily="2" charset="2"/>
              <a:buNone/>
            </a:pPr>
            <a:r>
              <a:rPr lang="en-US" sz="2000">
                <a:solidFill>
                  <a:schemeClr val="bg2"/>
                </a:solidFill>
                <a:latin typeface="Courier New" pitchFamily="49" charset="0"/>
              </a:rPr>
              <a:t>  statement1;</a:t>
            </a:r>
          </a:p>
          <a:p>
            <a:pPr>
              <a:lnSpc>
                <a:spcPct val="80000"/>
              </a:lnSpc>
              <a:buFont typeface="Monotype Sorts" pitchFamily="2" charset="2"/>
              <a:buNone/>
            </a:pPr>
            <a:r>
              <a:rPr lang="en-US" sz="2000">
                <a:solidFill>
                  <a:schemeClr val="bg2"/>
                </a:solidFill>
                <a:latin typeface="Courier New" pitchFamily="49" charset="0"/>
              </a:rPr>
              <a:t>  statement2;</a:t>
            </a:r>
          </a:p>
          <a:p>
            <a:pPr>
              <a:lnSpc>
                <a:spcPct val="80000"/>
              </a:lnSpc>
              <a:buFont typeface="Monotype Sorts" pitchFamily="2" charset="2"/>
              <a:buNone/>
            </a:pPr>
            <a:r>
              <a:rPr lang="en-US" sz="2000">
                <a:solidFill>
                  <a:schemeClr val="bg2"/>
                </a:solidFill>
                <a:latin typeface="Courier New" pitchFamily="49" charset="0"/>
              </a:rPr>
              <a:t>  statement3;</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r>
              <a:rPr lang="en-US" sz="2000">
                <a:solidFill>
                  <a:schemeClr val="bg2"/>
                </a:solidFill>
                <a:latin typeface="Courier New" pitchFamily="49" charset="0"/>
              </a:rPr>
              <a:t>catch(Exception1 ex) { </a:t>
            </a:r>
          </a:p>
          <a:p>
            <a:pPr>
              <a:lnSpc>
                <a:spcPct val="80000"/>
              </a:lnSpc>
              <a:buFont typeface="Monotype Sorts" pitchFamily="2" charset="2"/>
              <a:buNone/>
            </a:pPr>
            <a:r>
              <a:rPr lang="en-US" sz="2000">
                <a:solidFill>
                  <a:schemeClr val="bg2"/>
                </a:solidFill>
                <a:latin typeface="Courier New" pitchFamily="49" charset="0"/>
              </a:rPr>
              <a:t>  handling ex; </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r>
              <a:rPr lang="en-US" sz="2000">
                <a:solidFill>
                  <a:schemeClr val="bg2"/>
                </a:solidFill>
                <a:latin typeface="Courier New" pitchFamily="49" charset="0"/>
              </a:rPr>
              <a:t>finally { </a:t>
            </a:r>
          </a:p>
          <a:p>
            <a:pPr>
              <a:lnSpc>
                <a:spcPct val="80000"/>
              </a:lnSpc>
              <a:buFont typeface="Monotype Sorts" pitchFamily="2" charset="2"/>
              <a:buNone/>
            </a:pPr>
            <a:r>
              <a:rPr lang="en-US" sz="2000">
                <a:solidFill>
                  <a:schemeClr val="bg2"/>
                </a:solidFill>
                <a:latin typeface="Courier New" pitchFamily="49" charset="0"/>
              </a:rPr>
              <a:t>  finalStatements; </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endParaRPr lang="en-US" sz="2000">
              <a:solidFill>
                <a:schemeClr val="bg2"/>
              </a:solidFill>
              <a:latin typeface="Courier New" pitchFamily="49" charset="0"/>
            </a:endParaRPr>
          </a:p>
          <a:p>
            <a:pPr>
              <a:lnSpc>
                <a:spcPct val="80000"/>
              </a:lnSpc>
              <a:buFont typeface="Monotype Sorts" pitchFamily="2" charset="2"/>
              <a:buNone/>
            </a:pPr>
            <a:r>
              <a:rPr lang="en-US" sz="2000">
                <a:solidFill>
                  <a:schemeClr val="bg2"/>
                </a:solidFill>
                <a:latin typeface="Courier New" pitchFamily="49" charset="0"/>
              </a:rPr>
              <a:t>Next statement;</a:t>
            </a:r>
          </a:p>
        </p:txBody>
      </p:sp>
      <p:sp>
        <p:nvSpPr>
          <p:cNvPr id="301061" name="Rectangle 5"/>
          <p:cNvSpPr>
            <a:spLocks noChangeArrowheads="1"/>
          </p:cNvSpPr>
          <p:nvPr/>
        </p:nvSpPr>
        <p:spPr bwMode="auto">
          <a:xfrm>
            <a:off x="381000" y="5029200"/>
            <a:ext cx="2819400" cy="3810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01062" name="AutoShape 6"/>
          <p:cNvSpPr>
            <a:spLocks noChangeArrowheads="1"/>
          </p:cNvSpPr>
          <p:nvPr/>
        </p:nvSpPr>
        <p:spPr bwMode="auto">
          <a:xfrm>
            <a:off x="5715000" y="1371600"/>
            <a:ext cx="3200400" cy="1143000"/>
          </a:xfrm>
          <a:prstGeom prst="wedgeRoundRectCallout">
            <a:avLst>
              <a:gd name="adj1" fmla="val -133333"/>
              <a:gd name="adj2" fmla="val 282778"/>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a:t>The next statement in the method is now executed.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1062"/>
                                        </p:tgtEl>
                                        <p:attrNameLst>
                                          <p:attrName>style.visibility</p:attrName>
                                        </p:attrNameLst>
                                      </p:cBhvr>
                                      <p:to>
                                        <p:strVal val="visible"/>
                                      </p:to>
                                    </p:set>
                                    <p:anim calcmode="lin" valueType="num">
                                      <p:cBhvr additive="base">
                                        <p:cTn id="7" dur="500" fill="hold"/>
                                        <p:tgtEl>
                                          <p:spTgt spid="301062"/>
                                        </p:tgtEl>
                                        <p:attrNameLst>
                                          <p:attrName>ppt_x</p:attrName>
                                        </p:attrNameLst>
                                      </p:cBhvr>
                                      <p:tavLst>
                                        <p:tav tm="0">
                                          <p:val>
                                            <p:strVal val="0-#ppt_w/2"/>
                                          </p:val>
                                        </p:tav>
                                        <p:tav tm="100000">
                                          <p:val>
                                            <p:strVal val="#ppt_x"/>
                                          </p:val>
                                        </p:tav>
                                      </p:tavLst>
                                    </p:anim>
                                    <p:anim calcmode="lin" valueType="num">
                                      <p:cBhvr additive="base">
                                        <p:cTn id="8" dur="500" fill="hold"/>
                                        <p:tgtEl>
                                          <p:spTgt spid="3010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2"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D4EEE79E-104B-4AA3-8572-7589CAD763A2}" type="slidenum">
              <a:rPr lang="en-US"/>
              <a:pPr/>
              <a:t>124</a:t>
            </a:fld>
            <a:endParaRPr lang="en-US"/>
          </a:p>
        </p:txBody>
      </p:sp>
      <p:sp>
        <p:nvSpPr>
          <p:cNvPr id="302082"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302083" name="Rectangle 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
        <p:nvSpPr>
          <p:cNvPr id="302084" name="Rectangle 4"/>
          <p:cNvSpPr>
            <a:spLocks noGrp="1" noChangeArrowheads="1"/>
          </p:cNvSpPr>
          <p:nvPr>
            <p:ph type="body" idx="1"/>
          </p:nvPr>
        </p:nvSpPr>
        <p:spPr>
          <a:xfrm>
            <a:off x="304800" y="1143000"/>
            <a:ext cx="4648200" cy="5105400"/>
          </a:xfrm>
          <a:solidFill>
            <a:schemeClr val="tx1"/>
          </a:solidFill>
          <a:ln/>
        </p:spPr>
        <p:txBody>
          <a:bodyPr/>
          <a:lstStyle/>
          <a:p>
            <a:pPr>
              <a:lnSpc>
                <a:spcPct val="80000"/>
              </a:lnSpc>
              <a:buFont typeface="Monotype Sorts" pitchFamily="2" charset="2"/>
              <a:buNone/>
            </a:pPr>
            <a:r>
              <a:rPr lang="en-US" sz="1800">
                <a:solidFill>
                  <a:schemeClr val="bg2"/>
                </a:solidFill>
                <a:latin typeface="Courier New" pitchFamily="49" charset="0"/>
              </a:rPr>
              <a:t>try {  </a:t>
            </a:r>
          </a:p>
          <a:p>
            <a:pPr>
              <a:lnSpc>
                <a:spcPct val="80000"/>
              </a:lnSpc>
              <a:buFont typeface="Monotype Sorts" pitchFamily="2" charset="2"/>
              <a:buNone/>
            </a:pPr>
            <a:r>
              <a:rPr lang="en-US" sz="1800">
                <a:solidFill>
                  <a:schemeClr val="bg2"/>
                </a:solidFill>
                <a:latin typeface="Courier New" pitchFamily="49" charset="0"/>
              </a:rPr>
              <a:t>  statement1;</a:t>
            </a:r>
          </a:p>
          <a:p>
            <a:pPr>
              <a:lnSpc>
                <a:spcPct val="80000"/>
              </a:lnSpc>
              <a:buFont typeface="Monotype Sorts" pitchFamily="2" charset="2"/>
              <a:buNone/>
            </a:pPr>
            <a:r>
              <a:rPr lang="en-US" sz="1800">
                <a:solidFill>
                  <a:schemeClr val="bg2"/>
                </a:solidFill>
                <a:latin typeface="Courier New" pitchFamily="49" charset="0"/>
              </a:rPr>
              <a:t>  statement2;</a:t>
            </a:r>
          </a:p>
          <a:p>
            <a:pPr>
              <a:lnSpc>
                <a:spcPct val="80000"/>
              </a:lnSpc>
              <a:buFont typeface="Monotype Sorts" pitchFamily="2" charset="2"/>
              <a:buNone/>
            </a:pPr>
            <a:r>
              <a:rPr lang="en-US" sz="1800">
                <a:solidFill>
                  <a:schemeClr val="bg2"/>
                </a:solidFill>
                <a:latin typeface="Courier New" pitchFamily="49" charset="0"/>
              </a:rPr>
              <a:t>  statement3;</a:t>
            </a:r>
          </a:p>
          <a:p>
            <a:pPr>
              <a:lnSpc>
                <a:spcPct val="80000"/>
              </a:lnSpc>
              <a:buFont typeface="Monotype Sorts" pitchFamily="2" charset="2"/>
              <a:buNone/>
            </a:pPr>
            <a:r>
              <a:rPr lang="en-US" sz="1800">
                <a:solidFill>
                  <a:schemeClr val="bg2"/>
                </a:solidFill>
                <a:latin typeface="Courier New" pitchFamily="49" charset="0"/>
              </a:rPr>
              <a:t>}</a:t>
            </a:r>
          </a:p>
          <a:p>
            <a:pPr>
              <a:lnSpc>
                <a:spcPct val="80000"/>
              </a:lnSpc>
              <a:buFont typeface="Monotype Sorts" pitchFamily="2" charset="2"/>
              <a:buNone/>
            </a:pPr>
            <a:r>
              <a:rPr lang="en-US" sz="1800">
                <a:solidFill>
                  <a:schemeClr val="bg2"/>
                </a:solidFill>
                <a:latin typeface="Courier New" pitchFamily="49" charset="0"/>
              </a:rPr>
              <a:t>catch(Exception1 ex) { </a:t>
            </a:r>
          </a:p>
          <a:p>
            <a:pPr>
              <a:lnSpc>
                <a:spcPct val="80000"/>
              </a:lnSpc>
              <a:buFont typeface="Monotype Sorts" pitchFamily="2" charset="2"/>
              <a:buNone/>
            </a:pPr>
            <a:r>
              <a:rPr lang="en-US" sz="1800">
                <a:solidFill>
                  <a:schemeClr val="bg2"/>
                </a:solidFill>
                <a:latin typeface="Courier New" pitchFamily="49" charset="0"/>
              </a:rPr>
              <a:t>  handling ex; </a:t>
            </a:r>
          </a:p>
          <a:p>
            <a:pPr>
              <a:lnSpc>
                <a:spcPct val="80000"/>
              </a:lnSpc>
              <a:buFont typeface="Monotype Sorts" pitchFamily="2" charset="2"/>
              <a:buNone/>
            </a:pPr>
            <a:r>
              <a:rPr lang="en-US" sz="1800">
                <a:solidFill>
                  <a:schemeClr val="bg2"/>
                </a:solidFill>
                <a:latin typeface="Courier New" pitchFamily="49" charset="0"/>
              </a:rPr>
              <a:t>}</a:t>
            </a:r>
          </a:p>
          <a:p>
            <a:pPr>
              <a:lnSpc>
                <a:spcPct val="80000"/>
              </a:lnSpc>
              <a:buFont typeface="Monotype Sorts" pitchFamily="2" charset="2"/>
              <a:buNone/>
            </a:pPr>
            <a:r>
              <a:rPr lang="en-US" sz="1800">
                <a:solidFill>
                  <a:schemeClr val="bg2"/>
                </a:solidFill>
                <a:latin typeface="Courier New" pitchFamily="49" charset="0"/>
              </a:rPr>
              <a:t>catch(Exception2 ex) { </a:t>
            </a:r>
          </a:p>
          <a:p>
            <a:pPr>
              <a:lnSpc>
                <a:spcPct val="80000"/>
              </a:lnSpc>
              <a:buFont typeface="Monotype Sorts" pitchFamily="2" charset="2"/>
              <a:buNone/>
            </a:pPr>
            <a:r>
              <a:rPr lang="en-US" sz="1800">
                <a:solidFill>
                  <a:schemeClr val="bg2"/>
                </a:solidFill>
                <a:latin typeface="Courier New" pitchFamily="49" charset="0"/>
              </a:rPr>
              <a:t>  handling ex; </a:t>
            </a:r>
          </a:p>
          <a:p>
            <a:pPr>
              <a:lnSpc>
                <a:spcPct val="80000"/>
              </a:lnSpc>
              <a:buFont typeface="Monotype Sorts" pitchFamily="2" charset="2"/>
              <a:buNone/>
            </a:pPr>
            <a:r>
              <a:rPr lang="en-US" sz="1800">
                <a:solidFill>
                  <a:schemeClr val="bg2"/>
                </a:solidFill>
                <a:latin typeface="Courier New" pitchFamily="49" charset="0"/>
              </a:rPr>
              <a:t>  throw ex;</a:t>
            </a:r>
          </a:p>
          <a:p>
            <a:pPr>
              <a:lnSpc>
                <a:spcPct val="80000"/>
              </a:lnSpc>
              <a:buFont typeface="Monotype Sorts" pitchFamily="2" charset="2"/>
              <a:buNone/>
            </a:pPr>
            <a:r>
              <a:rPr lang="en-US" sz="1800">
                <a:solidFill>
                  <a:schemeClr val="bg2"/>
                </a:solidFill>
                <a:latin typeface="Courier New" pitchFamily="49" charset="0"/>
              </a:rPr>
              <a:t>}</a:t>
            </a:r>
          </a:p>
          <a:p>
            <a:pPr>
              <a:lnSpc>
                <a:spcPct val="80000"/>
              </a:lnSpc>
              <a:buFont typeface="Monotype Sorts" pitchFamily="2" charset="2"/>
              <a:buNone/>
            </a:pPr>
            <a:r>
              <a:rPr lang="en-US" sz="1800">
                <a:solidFill>
                  <a:schemeClr val="bg2"/>
                </a:solidFill>
                <a:latin typeface="Courier New" pitchFamily="49" charset="0"/>
              </a:rPr>
              <a:t>finally { </a:t>
            </a:r>
          </a:p>
          <a:p>
            <a:pPr>
              <a:lnSpc>
                <a:spcPct val="80000"/>
              </a:lnSpc>
              <a:buFont typeface="Monotype Sorts" pitchFamily="2" charset="2"/>
              <a:buNone/>
            </a:pPr>
            <a:r>
              <a:rPr lang="en-US" sz="1800">
                <a:solidFill>
                  <a:schemeClr val="bg2"/>
                </a:solidFill>
                <a:latin typeface="Courier New" pitchFamily="49" charset="0"/>
              </a:rPr>
              <a:t>  finalStatements; </a:t>
            </a:r>
          </a:p>
          <a:p>
            <a:pPr>
              <a:lnSpc>
                <a:spcPct val="80000"/>
              </a:lnSpc>
              <a:buFont typeface="Monotype Sorts" pitchFamily="2" charset="2"/>
              <a:buNone/>
            </a:pPr>
            <a:r>
              <a:rPr lang="en-US" sz="1800">
                <a:solidFill>
                  <a:schemeClr val="bg2"/>
                </a:solidFill>
                <a:latin typeface="Courier New" pitchFamily="49" charset="0"/>
              </a:rPr>
              <a:t>}</a:t>
            </a:r>
          </a:p>
          <a:p>
            <a:pPr>
              <a:lnSpc>
                <a:spcPct val="80000"/>
              </a:lnSpc>
              <a:buFont typeface="Monotype Sorts" pitchFamily="2" charset="2"/>
              <a:buNone/>
            </a:pPr>
            <a:endParaRPr lang="en-US" sz="1800">
              <a:solidFill>
                <a:schemeClr val="bg2"/>
              </a:solidFill>
              <a:latin typeface="Courier New" pitchFamily="49" charset="0"/>
            </a:endParaRPr>
          </a:p>
          <a:p>
            <a:pPr>
              <a:lnSpc>
                <a:spcPct val="80000"/>
              </a:lnSpc>
              <a:buFont typeface="Monotype Sorts" pitchFamily="2" charset="2"/>
              <a:buNone/>
            </a:pPr>
            <a:r>
              <a:rPr lang="en-US" sz="1800">
                <a:solidFill>
                  <a:schemeClr val="bg2"/>
                </a:solidFill>
                <a:latin typeface="Courier New" pitchFamily="49" charset="0"/>
              </a:rPr>
              <a:t>Next statement;</a:t>
            </a:r>
          </a:p>
        </p:txBody>
      </p:sp>
      <p:sp>
        <p:nvSpPr>
          <p:cNvPr id="302085" name="Rectangle 5"/>
          <p:cNvSpPr>
            <a:spLocks noChangeArrowheads="1"/>
          </p:cNvSpPr>
          <p:nvPr/>
        </p:nvSpPr>
        <p:spPr bwMode="auto">
          <a:xfrm>
            <a:off x="381000" y="1676400"/>
            <a:ext cx="28194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02086" name="AutoShape 6"/>
          <p:cNvSpPr>
            <a:spLocks noChangeArrowheads="1"/>
          </p:cNvSpPr>
          <p:nvPr/>
        </p:nvSpPr>
        <p:spPr bwMode="auto">
          <a:xfrm>
            <a:off x="5715000" y="1371600"/>
            <a:ext cx="3200400" cy="1143000"/>
          </a:xfrm>
          <a:prstGeom prst="wedgeRoundRectCallout">
            <a:avLst>
              <a:gd name="adj1" fmla="val -142162"/>
              <a:gd name="adj2" fmla="val -4861"/>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a:t>statement2 throws an exception of type Exception2.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2086"/>
                                        </p:tgtEl>
                                        <p:attrNameLst>
                                          <p:attrName>style.visibility</p:attrName>
                                        </p:attrNameLst>
                                      </p:cBhvr>
                                      <p:to>
                                        <p:strVal val="visible"/>
                                      </p:to>
                                    </p:set>
                                    <p:anim calcmode="lin" valueType="num">
                                      <p:cBhvr additive="base">
                                        <p:cTn id="7" dur="500" fill="hold"/>
                                        <p:tgtEl>
                                          <p:spTgt spid="302086"/>
                                        </p:tgtEl>
                                        <p:attrNameLst>
                                          <p:attrName>ppt_x</p:attrName>
                                        </p:attrNameLst>
                                      </p:cBhvr>
                                      <p:tavLst>
                                        <p:tav tm="0">
                                          <p:val>
                                            <p:strVal val="0-#ppt_w/2"/>
                                          </p:val>
                                        </p:tav>
                                        <p:tav tm="100000">
                                          <p:val>
                                            <p:strVal val="#ppt_x"/>
                                          </p:val>
                                        </p:tav>
                                      </p:tavLst>
                                    </p:anim>
                                    <p:anim calcmode="lin" valueType="num">
                                      <p:cBhvr additive="base">
                                        <p:cTn id="8" dur="500" fill="hold"/>
                                        <p:tgtEl>
                                          <p:spTgt spid="3020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6"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454F0418-5B97-478B-88A7-1F1D09DA95EB}" type="slidenum">
              <a:rPr lang="en-US"/>
              <a:pPr/>
              <a:t>125</a:t>
            </a:fld>
            <a:endParaRPr lang="en-US"/>
          </a:p>
        </p:txBody>
      </p:sp>
      <p:sp>
        <p:nvSpPr>
          <p:cNvPr id="303106"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303107" name="Rectangle 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
        <p:nvSpPr>
          <p:cNvPr id="303108" name="Rectangle 4"/>
          <p:cNvSpPr>
            <a:spLocks noGrp="1" noChangeArrowheads="1"/>
          </p:cNvSpPr>
          <p:nvPr>
            <p:ph type="body" idx="1"/>
          </p:nvPr>
        </p:nvSpPr>
        <p:spPr>
          <a:xfrm>
            <a:off x="304800" y="1143000"/>
            <a:ext cx="4648200" cy="5105400"/>
          </a:xfrm>
          <a:solidFill>
            <a:schemeClr val="tx1"/>
          </a:solidFill>
          <a:ln/>
        </p:spPr>
        <p:txBody>
          <a:bodyPr/>
          <a:lstStyle/>
          <a:p>
            <a:pPr>
              <a:lnSpc>
                <a:spcPct val="80000"/>
              </a:lnSpc>
              <a:buFont typeface="Monotype Sorts" pitchFamily="2" charset="2"/>
              <a:buNone/>
            </a:pPr>
            <a:r>
              <a:rPr lang="en-US" sz="1800">
                <a:solidFill>
                  <a:schemeClr val="bg2"/>
                </a:solidFill>
                <a:latin typeface="Courier New" pitchFamily="49" charset="0"/>
              </a:rPr>
              <a:t>try {  </a:t>
            </a:r>
          </a:p>
          <a:p>
            <a:pPr>
              <a:lnSpc>
                <a:spcPct val="80000"/>
              </a:lnSpc>
              <a:buFont typeface="Monotype Sorts" pitchFamily="2" charset="2"/>
              <a:buNone/>
            </a:pPr>
            <a:r>
              <a:rPr lang="en-US" sz="1800">
                <a:solidFill>
                  <a:schemeClr val="bg2"/>
                </a:solidFill>
                <a:latin typeface="Courier New" pitchFamily="49" charset="0"/>
              </a:rPr>
              <a:t>  statement1;</a:t>
            </a:r>
          </a:p>
          <a:p>
            <a:pPr>
              <a:lnSpc>
                <a:spcPct val="80000"/>
              </a:lnSpc>
              <a:buFont typeface="Monotype Sorts" pitchFamily="2" charset="2"/>
              <a:buNone/>
            </a:pPr>
            <a:r>
              <a:rPr lang="en-US" sz="1800">
                <a:solidFill>
                  <a:schemeClr val="bg2"/>
                </a:solidFill>
                <a:latin typeface="Courier New" pitchFamily="49" charset="0"/>
              </a:rPr>
              <a:t>  statement2;</a:t>
            </a:r>
          </a:p>
          <a:p>
            <a:pPr>
              <a:lnSpc>
                <a:spcPct val="80000"/>
              </a:lnSpc>
              <a:buFont typeface="Monotype Sorts" pitchFamily="2" charset="2"/>
              <a:buNone/>
            </a:pPr>
            <a:r>
              <a:rPr lang="en-US" sz="1800">
                <a:solidFill>
                  <a:schemeClr val="bg2"/>
                </a:solidFill>
                <a:latin typeface="Courier New" pitchFamily="49" charset="0"/>
              </a:rPr>
              <a:t>  statement3;</a:t>
            </a:r>
          </a:p>
          <a:p>
            <a:pPr>
              <a:lnSpc>
                <a:spcPct val="80000"/>
              </a:lnSpc>
              <a:buFont typeface="Monotype Sorts" pitchFamily="2" charset="2"/>
              <a:buNone/>
            </a:pPr>
            <a:r>
              <a:rPr lang="en-US" sz="1800">
                <a:solidFill>
                  <a:schemeClr val="bg2"/>
                </a:solidFill>
                <a:latin typeface="Courier New" pitchFamily="49" charset="0"/>
              </a:rPr>
              <a:t>}</a:t>
            </a:r>
          </a:p>
          <a:p>
            <a:pPr>
              <a:lnSpc>
                <a:spcPct val="80000"/>
              </a:lnSpc>
              <a:buFont typeface="Monotype Sorts" pitchFamily="2" charset="2"/>
              <a:buNone/>
            </a:pPr>
            <a:r>
              <a:rPr lang="en-US" sz="1800">
                <a:solidFill>
                  <a:schemeClr val="bg2"/>
                </a:solidFill>
                <a:latin typeface="Courier New" pitchFamily="49" charset="0"/>
              </a:rPr>
              <a:t>catch(Exception1 ex) { </a:t>
            </a:r>
          </a:p>
          <a:p>
            <a:pPr>
              <a:lnSpc>
                <a:spcPct val="80000"/>
              </a:lnSpc>
              <a:buFont typeface="Monotype Sorts" pitchFamily="2" charset="2"/>
              <a:buNone/>
            </a:pPr>
            <a:r>
              <a:rPr lang="en-US" sz="1800">
                <a:solidFill>
                  <a:schemeClr val="bg2"/>
                </a:solidFill>
                <a:latin typeface="Courier New" pitchFamily="49" charset="0"/>
              </a:rPr>
              <a:t>  handling ex; </a:t>
            </a:r>
          </a:p>
          <a:p>
            <a:pPr>
              <a:lnSpc>
                <a:spcPct val="80000"/>
              </a:lnSpc>
              <a:buFont typeface="Monotype Sorts" pitchFamily="2" charset="2"/>
              <a:buNone/>
            </a:pPr>
            <a:r>
              <a:rPr lang="en-US" sz="1800">
                <a:solidFill>
                  <a:schemeClr val="bg2"/>
                </a:solidFill>
                <a:latin typeface="Courier New" pitchFamily="49" charset="0"/>
              </a:rPr>
              <a:t>}</a:t>
            </a:r>
          </a:p>
          <a:p>
            <a:pPr>
              <a:lnSpc>
                <a:spcPct val="80000"/>
              </a:lnSpc>
              <a:buFont typeface="Monotype Sorts" pitchFamily="2" charset="2"/>
              <a:buNone/>
            </a:pPr>
            <a:r>
              <a:rPr lang="en-US" sz="1800">
                <a:solidFill>
                  <a:schemeClr val="bg2"/>
                </a:solidFill>
                <a:latin typeface="Courier New" pitchFamily="49" charset="0"/>
              </a:rPr>
              <a:t>catch(Exception2 ex) { </a:t>
            </a:r>
          </a:p>
          <a:p>
            <a:pPr>
              <a:lnSpc>
                <a:spcPct val="80000"/>
              </a:lnSpc>
              <a:buFont typeface="Monotype Sorts" pitchFamily="2" charset="2"/>
              <a:buNone/>
            </a:pPr>
            <a:r>
              <a:rPr lang="en-US" sz="1800">
                <a:solidFill>
                  <a:schemeClr val="bg2"/>
                </a:solidFill>
                <a:latin typeface="Courier New" pitchFamily="49" charset="0"/>
              </a:rPr>
              <a:t>  handling ex; </a:t>
            </a:r>
          </a:p>
          <a:p>
            <a:pPr>
              <a:lnSpc>
                <a:spcPct val="80000"/>
              </a:lnSpc>
              <a:buFont typeface="Monotype Sorts" pitchFamily="2" charset="2"/>
              <a:buNone/>
            </a:pPr>
            <a:r>
              <a:rPr lang="en-US" sz="1800">
                <a:solidFill>
                  <a:schemeClr val="bg2"/>
                </a:solidFill>
                <a:latin typeface="Courier New" pitchFamily="49" charset="0"/>
              </a:rPr>
              <a:t>  throw ex;</a:t>
            </a:r>
          </a:p>
          <a:p>
            <a:pPr>
              <a:lnSpc>
                <a:spcPct val="80000"/>
              </a:lnSpc>
              <a:buFont typeface="Monotype Sorts" pitchFamily="2" charset="2"/>
              <a:buNone/>
            </a:pPr>
            <a:r>
              <a:rPr lang="en-US" sz="1800">
                <a:solidFill>
                  <a:schemeClr val="bg2"/>
                </a:solidFill>
                <a:latin typeface="Courier New" pitchFamily="49" charset="0"/>
              </a:rPr>
              <a:t>}</a:t>
            </a:r>
          </a:p>
          <a:p>
            <a:pPr>
              <a:lnSpc>
                <a:spcPct val="80000"/>
              </a:lnSpc>
              <a:buFont typeface="Monotype Sorts" pitchFamily="2" charset="2"/>
              <a:buNone/>
            </a:pPr>
            <a:r>
              <a:rPr lang="en-US" sz="1800">
                <a:solidFill>
                  <a:schemeClr val="bg2"/>
                </a:solidFill>
                <a:latin typeface="Courier New" pitchFamily="49" charset="0"/>
              </a:rPr>
              <a:t>finally { </a:t>
            </a:r>
          </a:p>
          <a:p>
            <a:pPr>
              <a:lnSpc>
                <a:spcPct val="80000"/>
              </a:lnSpc>
              <a:buFont typeface="Monotype Sorts" pitchFamily="2" charset="2"/>
              <a:buNone/>
            </a:pPr>
            <a:r>
              <a:rPr lang="en-US" sz="1800">
                <a:solidFill>
                  <a:schemeClr val="bg2"/>
                </a:solidFill>
                <a:latin typeface="Courier New" pitchFamily="49" charset="0"/>
              </a:rPr>
              <a:t>  finalStatements; </a:t>
            </a:r>
          </a:p>
          <a:p>
            <a:pPr>
              <a:lnSpc>
                <a:spcPct val="80000"/>
              </a:lnSpc>
              <a:buFont typeface="Monotype Sorts" pitchFamily="2" charset="2"/>
              <a:buNone/>
            </a:pPr>
            <a:r>
              <a:rPr lang="en-US" sz="1800">
                <a:solidFill>
                  <a:schemeClr val="bg2"/>
                </a:solidFill>
                <a:latin typeface="Courier New" pitchFamily="49" charset="0"/>
              </a:rPr>
              <a:t>}</a:t>
            </a:r>
          </a:p>
          <a:p>
            <a:pPr>
              <a:lnSpc>
                <a:spcPct val="80000"/>
              </a:lnSpc>
              <a:buFont typeface="Monotype Sorts" pitchFamily="2" charset="2"/>
              <a:buNone/>
            </a:pPr>
            <a:endParaRPr lang="en-US" sz="1800">
              <a:solidFill>
                <a:schemeClr val="bg2"/>
              </a:solidFill>
              <a:latin typeface="Courier New" pitchFamily="49" charset="0"/>
            </a:endParaRPr>
          </a:p>
          <a:p>
            <a:pPr>
              <a:lnSpc>
                <a:spcPct val="80000"/>
              </a:lnSpc>
              <a:buFont typeface="Monotype Sorts" pitchFamily="2" charset="2"/>
              <a:buNone/>
            </a:pPr>
            <a:r>
              <a:rPr lang="en-US" sz="1800">
                <a:solidFill>
                  <a:schemeClr val="bg2"/>
                </a:solidFill>
                <a:latin typeface="Courier New" pitchFamily="49" charset="0"/>
              </a:rPr>
              <a:t>Next statement;</a:t>
            </a:r>
          </a:p>
        </p:txBody>
      </p:sp>
      <p:sp>
        <p:nvSpPr>
          <p:cNvPr id="303110" name="AutoShape 6"/>
          <p:cNvSpPr>
            <a:spLocks noChangeArrowheads="1"/>
          </p:cNvSpPr>
          <p:nvPr/>
        </p:nvSpPr>
        <p:spPr bwMode="auto">
          <a:xfrm>
            <a:off x="5715000" y="1371600"/>
            <a:ext cx="3200400" cy="609600"/>
          </a:xfrm>
          <a:prstGeom prst="wedgeRoundRectCallout">
            <a:avLst>
              <a:gd name="adj1" fmla="val -136407"/>
              <a:gd name="adj2" fmla="val 337759"/>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a:t>Handling exception</a:t>
            </a:r>
          </a:p>
        </p:txBody>
      </p:sp>
      <p:sp>
        <p:nvSpPr>
          <p:cNvPr id="303111" name="Rectangle 7"/>
          <p:cNvSpPr>
            <a:spLocks noChangeArrowheads="1"/>
          </p:cNvSpPr>
          <p:nvPr/>
        </p:nvSpPr>
        <p:spPr bwMode="auto">
          <a:xfrm>
            <a:off x="381000" y="3581400"/>
            <a:ext cx="28194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3110"/>
                                        </p:tgtEl>
                                        <p:attrNameLst>
                                          <p:attrName>style.visibility</p:attrName>
                                        </p:attrNameLst>
                                      </p:cBhvr>
                                      <p:to>
                                        <p:strVal val="visible"/>
                                      </p:to>
                                    </p:set>
                                    <p:anim calcmode="lin" valueType="num">
                                      <p:cBhvr additive="base">
                                        <p:cTn id="7" dur="500" fill="hold"/>
                                        <p:tgtEl>
                                          <p:spTgt spid="303110"/>
                                        </p:tgtEl>
                                        <p:attrNameLst>
                                          <p:attrName>ppt_x</p:attrName>
                                        </p:attrNameLst>
                                      </p:cBhvr>
                                      <p:tavLst>
                                        <p:tav tm="0">
                                          <p:val>
                                            <p:strVal val="0-#ppt_w/2"/>
                                          </p:val>
                                        </p:tav>
                                        <p:tav tm="100000">
                                          <p:val>
                                            <p:strVal val="#ppt_x"/>
                                          </p:val>
                                        </p:tav>
                                      </p:tavLst>
                                    </p:anim>
                                    <p:anim calcmode="lin" valueType="num">
                                      <p:cBhvr additive="base">
                                        <p:cTn id="8" dur="500" fill="hold"/>
                                        <p:tgtEl>
                                          <p:spTgt spid="303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10"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31968521-F43E-4F86-97E6-3B621C5D92C7}" type="slidenum">
              <a:rPr lang="en-US"/>
              <a:pPr/>
              <a:t>126</a:t>
            </a:fld>
            <a:endParaRPr lang="en-US"/>
          </a:p>
        </p:txBody>
      </p:sp>
      <p:sp>
        <p:nvSpPr>
          <p:cNvPr id="305154"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305155" name="Rectangle 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
        <p:nvSpPr>
          <p:cNvPr id="305156" name="Rectangle 4"/>
          <p:cNvSpPr>
            <a:spLocks noGrp="1" noChangeArrowheads="1"/>
          </p:cNvSpPr>
          <p:nvPr>
            <p:ph type="body" idx="1"/>
          </p:nvPr>
        </p:nvSpPr>
        <p:spPr>
          <a:xfrm>
            <a:off x="304800" y="1143000"/>
            <a:ext cx="4648200" cy="5105400"/>
          </a:xfrm>
          <a:solidFill>
            <a:schemeClr val="tx1"/>
          </a:solidFill>
          <a:ln/>
        </p:spPr>
        <p:txBody>
          <a:bodyPr/>
          <a:lstStyle/>
          <a:p>
            <a:pPr>
              <a:lnSpc>
                <a:spcPct val="80000"/>
              </a:lnSpc>
              <a:buFont typeface="Monotype Sorts" pitchFamily="2" charset="2"/>
              <a:buNone/>
            </a:pPr>
            <a:r>
              <a:rPr lang="en-US" sz="1800">
                <a:solidFill>
                  <a:schemeClr val="bg2"/>
                </a:solidFill>
                <a:latin typeface="Courier New" pitchFamily="49" charset="0"/>
              </a:rPr>
              <a:t>try {  </a:t>
            </a:r>
          </a:p>
          <a:p>
            <a:pPr>
              <a:lnSpc>
                <a:spcPct val="80000"/>
              </a:lnSpc>
              <a:buFont typeface="Monotype Sorts" pitchFamily="2" charset="2"/>
              <a:buNone/>
            </a:pPr>
            <a:r>
              <a:rPr lang="en-US" sz="1800">
                <a:solidFill>
                  <a:schemeClr val="bg2"/>
                </a:solidFill>
                <a:latin typeface="Courier New" pitchFamily="49" charset="0"/>
              </a:rPr>
              <a:t>  statement1;</a:t>
            </a:r>
          </a:p>
          <a:p>
            <a:pPr>
              <a:lnSpc>
                <a:spcPct val="80000"/>
              </a:lnSpc>
              <a:buFont typeface="Monotype Sorts" pitchFamily="2" charset="2"/>
              <a:buNone/>
            </a:pPr>
            <a:r>
              <a:rPr lang="en-US" sz="1800">
                <a:solidFill>
                  <a:schemeClr val="bg2"/>
                </a:solidFill>
                <a:latin typeface="Courier New" pitchFamily="49" charset="0"/>
              </a:rPr>
              <a:t>  statement2;</a:t>
            </a:r>
          </a:p>
          <a:p>
            <a:pPr>
              <a:lnSpc>
                <a:spcPct val="80000"/>
              </a:lnSpc>
              <a:buFont typeface="Monotype Sorts" pitchFamily="2" charset="2"/>
              <a:buNone/>
            </a:pPr>
            <a:r>
              <a:rPr lang="en-US" sz="1800">
                <a:solidFill>
                  <a:schemeClr val="bg2"/>
                </a:solidFill>
                <a:latin typeface="Courier New" pitchFamily="49" charset="0"/>
              </a:rPr>
              <a:t>  statement3;</a:t>
            </a:r>
          </a:p>
          <a:p>
            <a:pPr>
              <a:lnSpc>
                <a:spcPct val="80000"/>
              </a:lnSpc>
              <a:buFont typeface="Monotype Sorts" pitchFamily="2" charset="2"/>
              <a:buNone/>
            </a:pPr>
            <a:r>
              <a:rPr lang="en-US" sz="1800">
                <a:solidFill>
                  <a:schemeClr val="bg2"/>
                </a:solidFill>
                <a:latin typeface="Courier New" pitchFamily="49" charset="0"/>
              </a:rPr>
              <a:t>}</a:t>
            </a:r>
          </a:p>
          <a:p>
            <a:pPr>
              <a:lnSpc>
                <a:spcPct val="80000"/>
              </a:lnSpc>
              <a:buFont typeface="Monotype Sorts" pitchFamily="2" charset="2"/>
              <a:buNone/>
            </a:pPr>
            <a:r>
              <a:rPr lang="en-US" sz="1800">
                <a:solidFill>
                  <a:schemeClr val="bg2"/>
                </a:solidFill>
                <a:latin typeface="Courier New" pitchFamily="49" charset="0"/>
              </a:rPr>
              <a:t>catch(Exception1 ex) { </a:t>
            </a:r>
          </a:p>
          <a:p>
            <a:pPr>
              <a:lnSpc>
                <a:spcPct val="80000"/>
              </a:lnSpc>
              <a:buFont typeface="Monotype Sorts" pitchFamily="2" charset="2"/>
              <a:buNone/>
            </a:pPr>
            <a:r>
              <a:rPr lang="en-US" sz="1800">
                <a:solidFill>
                  <a:schemeClr val="bg2"/>
                </a:solidFill>
                <a:latin typeface="Courier New" pitchFamily="49" charset="0"/>
              </a:rPr>
              <a:t>  handling ex; </a:t>
            </a:r>
          </a:p>
          <a:p>
            <a:pPr>
              <a:lnSpc>
                <a:spcPct val="80000"/>
              </a:lnSpc>
              <a:buFont typeface="Monotype Sorts" pitchFamily="2" charset="2"/>
              <a:buNone/>
            </a:pPr>
            <a:r>
              <a:rPr lang="en-US" sz="1800">
                <a:solidFill>
                  <a:schemeClr val="bg2"/>
                </a:solidFill>
                <a:latin typeface="Courier New" pitchFamily="49" charset="0"/>
              </a:rPr>
              <a:t>}</a:t>
            </a:r>
          </a:p>
          <a:p>
            <a:pPr>
              <a:lnSpc>
                <a:spcPct val="80000"/>
              </a:lnSpc>
              <a:buFont typeface="Monotype Sorts" pitchFamily="2" charset="2"/>
              <a:buNone/>
            </a:pPr>
            <a:r>
              <a:rPr lang="en-US" sz="1800">
                <a:solidFill>
                  <a:schemeClr val="bg2"/>
                </a:solidFill>
                <a:latin typeface="Courier New" pitchFamily="49" charset="0"/>
              </a:rPr>
              <a:t>catch(Exception2 ex) { </a:t>
            </a:r>
          </a:p>
          <a:p>
            <a:pPr>
              <a:lnSpc>
                <a:spcPct val="80000"/>
              </a:lnSpc>
              <a:buFont typeface="Monotype Sorts" pitchFamily="2" charset="2"/>
              <a:buNone/>
            </a:pPr>
            <a:r>
              <a:rPr lang="en-US" sz="1800">
                <a:solidFill>
                  <a:schemeClr val="bg2"/>
                </a:solidFill>
                <a:latin typeface="Courier New" pitchFamily="49" charset="0"/>
              </a:rPr>
              <a:t>  handling ex; </a:t>
            </a:r>
          </a:p>
          <a:p>
            <a:pPr>
              <a:lnSpc>
                <a:spcPct val="80000"/>
              </a:lnSpc>
              <a:buFont typeface="Monotype Sorts" pitchFamily="2" charset="2"/>
              <a:buNone/>
            </a:pPr>
            <a:r>
              <a:rPr lang="en-US" sz="1800">
                <a:solidFill>
                  <a:schemeClr val="bg2"/>
                </a:solidFill>
                <a:latin typeface="Courier New" pitchFamily="49" charset="0"/>
              </a:rPr>
              <a:t>  throw ex;</a:t>
            </a:r>
          </a:p>
          <a:p>
            <a:pPr>
              <a:lnSpc>
                <a:spcPct val="80000"/>
              </a:lnSpc>
              <a:buFont typeface="Monotype Sorts" pitchFamily="2" charset="2"/>
              <a:buNone/>
            </a:pPr>
            <a:r>
              <a:rPr lang="en-US" sz="1800">
                <a:solidFill>
                  <a:schemeClr val="bg2"/>
                </a:solidFill>
                <a:latin typeface="Courier New" pitchFamily="49" charset="0"/>
              </a:rPr>
              <a:t>}</a:t>
            </a:r>
          </a:p>
          <a:p>
            <a:pPr>
              <a:lnSpc>
                <a:spcPct val="80000"/>
              </a:lnSpc>
              <a:buFont typeface="Monotype Sorts" pitchFamily="2" charset="2"/>
              <a:buNone/>
            </a:pPr>
            <a:r>
              <a:rPr lang="en-US" sz="1800">
                <a:solidFill>
                  <a:schemeClr val="bg2"/>
                </a:solidFill>
                <a:latin typeface="Courier New" pitchFamily="49" charset="0"/>
              </a:rPr>
              <a:t>finally { </a:t>
            </a:r>
          </a:p>
          <a:p>
            <a:pPr>
              <a:lnSpc>
                <a:spcPct val="80000"/>
              </a:lnSpc>
              <a:buFont typeface="Monotype Sorts" pitchFamily="2" charset="2"/>
              <a:buNone/>
            </a:pPr>
            <a:r>
              <a:rPr lang="en-US" sz="1800">
                <a:solidFill>
                  <a:schemeClr val="bg2"/>
                </a:solidFill>
                <a:latin typeface="Courier New" pitchFamily="49" charset="0"/>
              </a:rPr>
              <a:t>  finalStatements; </a:t>
            </a:r>
          </a:p>
          <a:p>
            <a:pPr>
              <a:lnSpc>
                <a:spcPct val="80000"/>
              </a:lnSpc>
              <a:buFont typeface="Monotype Sorts" pitchFamily="2" charset="2"/>
              <a:buNone/>
            </a:pPr>
            <a:r>
              <a:rPr lang="en-US" sz="1800">
                <a:solidFill>
                  <a:schemeClr val="bg2"/>
                </a:solidFill>
                <a:latin typeface="Courier New" pitchFamily="49" charset="0"/>
              </a:rPr>
              <a:t>}</a:t>
            </a:r>
          </a:p>
          <a:p>
            <a:pPr>
              <a:lnSpc>
                <a:spcPct val="80000"/>
              </a:lnSpc>
              <a:buFont typeface="Monotype Sorts" pitchFamily="2" charset="2"/>
              <a:buNone/>
            </a:pPr>
            <a:endParaRPr lang="en-US" sz="1800">
              <a:solidFill>
                <a:schemeClr val="bg2"/>
              </a:solidFill>
              <a:latin typeface="Courier New" pitchFamily="49" charset="0"/>
            </a:endParaRPr>
          </a:p>
          <a:p>
            <a:pPr>
              <a:lnSpc>
                <a:spcPct val="80000"/>
              </a:lnSpc>
              <a:buFont typeface="Monotype Sorts" pitchFamily="2" charset="2"/>
              <a:buNone/>
            </a:pPr>
            <a:r>
              <a:rPr lang="en-US" sz="1800">
                <a:solidFill>
                  <a:schemeClr val="bg2"/>
                </a:solidFill>
                <a:latin typeface="Courier New" pitchFamily="49" charset="0"/>
              </a:rPr>
              <a:t>Next statement;</a:t>
            </a:r>
          </a:p>
        </p:txBody>
      </p:sp>
      <p:sp>
        <p:nvSpPr>
          <p:cNvPr id="305157" name="AutoShape 5"/>
          <p:cNvSpPr>
            <a:spLocks noChangeArrowheads="1"/>
          </p:cNvSpPr>
          <p:nvPr/>
        </p:nvSpPr>
        <p:spPr bwMode="auto">
          <a:xfrm>
            <a:off x="5715000" y="1371600"/>
            <a:ext cx="3200400" cy="609600"/>
          </a:xfrm>
          <a:prstGeom prst="wedgeRoundRectCallout">
            <a:avLst>
              <a:gd name="adj1" fmla="val -133681"/>
              <a:gd name="adj2" fmla="val 518231"/>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a:t>Execute the final block</a:t>
            </a:r>
          </a:p>
        </p:txBody>
      </p:sp>
      <p:sp>
        <p:nvSpPr>
          <p:cNvPr id="305158" name="Rectangle 6"/>
          <p:cNvSpPr>
            <a:spLocks noChangeArrowheads="1"/>
          </p:cNvSpPr>
          <p:nvPr/>
        </p:nvSpPr>
        <p:spPr bwMode="auto">
          <a:xfrm>
            <a:off x="381000" y="4724400"/>
            <a:ext cx="28194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5157"/>
                                        </p:tgtEl>
                                        <p:attrNameLst>
                                          <p:attrName>style.visibility</p:attrName>
                                        </p:attrNameLst>
                                      </p:cBhvr>
                                      <p:to>
                                        <p:strVal val="visible"/>
                                      </p:to>
                                    </p:set>
                                    <p:anim calcmode="lin" valueType="num">
                                      <p:cBhvr additive="base">
                                        <p:cTn id="7" dur="500" fill="hold"/>
                                        <p:tgtEl>
                                          <p:spTgt spid="305157"/>
                                        </p:tgtEl>
                                        <p:attrNameLst>
                                          <p:attrName>ppt_x</p:attrName>
                                        </p:attrNameLst>
                                      </p:cBhvr>
                                      <p:tavLst>
                                        <p:tav tm="0">
                                          <p:val>
                                            <p:strVal val="0-#ppt_w/2"/>
                                          </p:val>
                                        </p:tav>
                                        <p:tav tm="100000">
                                          <p:val>
                                            <p:strVal val="#ppt_x"/>
                                          </p:val>
                                        </p:tav>
                                      </p:tavLst>
                                    </p:anim>
                                    <p:anim calcmode="lin" valueType="num">
                                      <p:cBhvr additive="base">
                                        <p:cTn id="8" dur="500" fill="hold"/>
                                        <p:tgtEl>
                                          <p:spTgt spid="3051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7"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E4AB7C0B-D3AC-4493-8CD8-2A22CDD7F38A}" type="slidenum">
              <a:rPr lang="en-US"/>
              <a:pPr/>
              <a:t>127</a:t>
            </a:fld>
            <a:endParaRPr lang="en-US"/>
          </a:p>
        </p:txBody>
      </p:sp>
      <p:sp>
        <p:nvSpPr>
          <p:cNvPr id="304130"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304131" name="Rectangle 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
        <p:nvSpPr>
          <p:cNvPr id="304132" name="Rectangle 4"/>
          <p:cNvSpPr>
            <a:spLocks noGrp="1" noChangeArrowheads="1"/>
          </p:cNvSpPr>
          <p:nvPr>
            <p:ph type="body" idx="1"/>
          </p:nvPr>
        </p:nvSpPr>
        <p:spPr>
          <a:xfrm>
            <a:off x="304800" y="1143000"/>
            <a:ext cx="4648200" cy="5105400"/>
          </a:xfrm>
          <a:solidFill>
            <a:schemeClr val="tx1"/>
          </a:solidFill>
          <a:ln/>
        </p:spPr>
        <p:txBody>
          <a:bodyPr/>
          <a:lstStyle/>
          <a:p>
            <a:pPr>
              <a:lnSpc>
                <a:spcPct val="80000"/>
              </a:lnSpc>
              <a:buFont typeface="Monotype Sorts" pitchFamily="2" charset="2"/>
              <a:buNone/>
            </a:pPr>
            <a:r>
              <a:rPr lang="en-US" sz="1800">
                <a:solidFill>
                  <a:schemeClr val="bg2"/>
                </a:solidFill>
                <a:latin typeface="Courier New" pitchFamily="49" charset="0"/>
              </a:rPr>
              <a:t>try {  </a:t>
            </a:r>
          </a:p>
          <a:p>
            <a:pPr>
              <a:lnSpc>
                <a:spcPct val="80000"/>
              </a:lnSpc>
              <a:buFont typeface="Monotype Sorts" pitchFamily="2" charset="2"/>
              <a:buNone/>
            </a:pPr>
            <a:r>
              <a:rPr lang="en-US" sz="1800">
                <a:solidFill>
                  <a:schemeClr val="bg2"/>
                </a:solidFill>
                <a:latin typeface="Courier New" pitchFamily="49" charset="0"/>
              </a:rPr>
              <a:t>  statement1;</a:t>
            </a:r>
          </a:p>
          <a:p>
            <a:pPr>
              <a:lnSpc>
                <a:spcPct val="80000"/>
              </a:lnSpc>
              <a:buFont typeface="Monotype Sorts" pitchFamily="2" charset="2"/>
              <a:buNone/>
            </a:pPr>
            <a:r>
              <a:rPr lang="en-US" sz="1800">
                <a:solidFill>
                  <a:schemeClr val="bg2"/>
                </a:solidFill>
                <a:latin typeface="Courier New" pitchFamily="49" charset="0"/>
              </a:rPr>
              <a:t>  statement2;</a:t>
            </a:r>
          </a:p>
          <a:p>
            <a:pPr>
              <a:lnSpc>
                <a:spcPct val="80000"/>
              </a:lnSpc>
              <a:buFont typeface="Monotype Sorts" pitchFamily="2" charset="2"/>
              <a:buNone/>
            </a:pPr>
            <a:r>
              <a:rPr lang="en-US" sz="1800">
                <a:solidFill>
                  <a:schemeClr val="bg2"/>
                </a:solidFill>
                <a:latin typeface="Courier New" pitchFamily="49" charset="0"/>
              </a:rPr>
              <a:t>  statement3;</a:t>
            </a:r>
          </a:p>
          <a:p>
            <a:pPr>
              <a:lnSpc>
                <a:spcPct val="80000"/>
              </a:lnSpc>
              <a:buFont typeface="Monotype Sorts" pitchFamily="2" charset="2"/>
              <a:buNone/>
            </a:pPr>
            <a:r>
              <a:rPr lang="en-US" sz="1800">
                <a:solidFill>
                  <a:schemeClr val="bg2"/>
                </a:solidFill>
                <a:latin typeface="Courier New" pitchFamily="49" charset="0"/>
              </a:rPr>
              <a:t>}</a:t>
            </a:r>
          </a:p>
          <a:p>
            <a:pPr>
              <a:lnSpc>
                <a:spcPct val="80000"/>
              </a:lnSpc>
              <a:buFont typeface="Monotype Sorts" pitchFamily="2" charset="2"/>
              <a:buNone/>
            </a:pPr>
            <a:r>
              <a:rPr lang="en-US" sz="1800">
                <a:solidFill>
                  <a:schemeClr val="bg2"/>
                </a:solidFill>
                <a:latin typeface="Courier New" pitchFamily="49" charset="0"/>
              </a:rPr>
              <a:t>catch(Exception1 ex) { </a:t>
            </a:r>
          </a:p>
          <a:p>
            <a:pPr>
              <a:lnSpc>
                <a:spcPct val="80000"/>
              </a:lnSpc>
              <a:buFont typeface="Monotype Sorts" pitchFamily="2" charset="2"/>
              <a:buNone/>
            </a:pPr>
            <a:r>
              <a:rPr lang="en-US" sz="1800">
                <a:solidFill>
                  <a:schemeClr val="bg2"/>
                </a:solidFill>
                <a:latin typeface="Courier New" pitchFamily="49" charset="0"/>
              </a:rPr>
              <a:t>  handling ex; </a:t>
            </a:r>
          </a:p>
          <a:p>
            <a:pPr>
              <a:lnSpc>
                <a:spcPct val="80000"/>
              </a:lnSpc>
              <a:buFont typeface="Monotype Sorts" pitchFamily="2" charset="2"/>
              <a:buNone/>
            </a:pPr>
            <a:r>
              <a:rPr lang="en-US" sz="1800">
                <a:solidFill>
                  <a:schemeClr val="bg2"/>
                </a:solidFill>
                <a:latin typeface="Courier New" pitchFamily="49" charset="0"/>
              </a:rPr>
              <a:t>}</a:t>
            </a:r>
          </a:p>
          <a:p>
            <a:pPr>
              <a:lnSpc>
                <a:spcPct val="80000"/>
              </a:lnSpc>
              <a:buFont typeface="Monotype Sorts" pitchFamily="2" charset="2"/>
              <a:buNone/>
            </a:pPr>
            <a:r>
              <a:rPr lang="en-US" sz="1800">
                <a:solidFill>
                  <a:schemeClr val="bg2"/>
                </a:solidFill>
                <a:latin typeface="Courier New" pitchFamily="49" charset="0"/>
              </a:rPr>
              <a:t>catch(Exception2 ex) { </a:t>
            </a:r>
          </a:p>
          <a:p>
            <a:pPr>
              <a:lnSpc>
                <a:spcPct val="80000"/>
              </a:lnSpc>
              <a:buFont typeface="Monotype Sorts" pitchFamily="2" charset="2"/>
              <a:buNone/>
            </a:pPr>
            <a:r>
              <a:rPr lang="en-US" sz="1800">
                <a:solidFill>
                  <a:schemeClr val="bg2"/>
                </a:solidFill>
                <a:latin typeface="Courier New" pitchFamily="49" charset="0"/>
              </a:rPr>
              <a:t>  handling ex; </a:t>
            </a:r>
          </a:p>
          <a:p>
            <a:pPr>
              <a:lnSpc>
                <a:spcPct val="80000"/>
              </a:lnSpc>
              <a:buFont typeface="Monotype Sorts" pitchFamily="2" charset="2"/>
              <a:buNone/>
            </a:pPr>
            <a:r>
              <a:rPr lang="en-US" sz="1800">
                <a:solidFill>
                  <a:schemeClr val="bg2"/>
                </a:solidFill>
                <a:latin typeface="Courier New" pitchFamily="49" charset="0"/>
              </a:rPr>
              <a:t>  throw ex;</a:t>
            </a:r>
          </a:p>
          <a:p>
            <a:pPr>
              <a:lnSpc>
                <a:spcPct val="80000"/>
              </a:lnSpc>
              <a:buFont typeface="Monotype Sorts" pitchFamily="2" charset="2"/>
              <a:buNone/>
            </a:pPr>
            <a:r>
              <a:rPr lang="en-US" sz="1800">
                <a:solidFill>
                  <a:schemeClr val="bg2"/>
                </a:solidFill>
                <a:latin typeface="Courier New" pitchFamily="49" charset="0"/>
              </a:rPr>
              <a:t>}</a:t>
            </a:r>
          </a:p>
          <a:p>
            <a:pPr>
              <a:lnSpc>
                <a:spcPct val="80000"/>
              </a:lnSpc>
              <a:buFont typeface="Monotype Sorts" pitchFamily="2" charset="2"/>
              <a:buNone/>
            </a:pPr>
            <a:r>
              <a:rPr lang="en-US" sz="1800">
                <a:solidFill>
                  <a:schemeClr val="bg2"/>
                </a:solidFill>
                <a:latin typeface="Courier New" pitchFamily="49" charset="0"/>
              </a:rPr>
              <a:t>finally { </a:t>
            </a:r>
          </a:p>
          <a:p>
            <a:pPr>
              <a:lnSpc>
                <a:spcPct val="80000"/>
              </a:lnSpc>
              <a:buFont typeface="Monotype Sorts" pitchFamily="2" charset="2"/>
              <a:buNone/>
            </a:pPr>
            <a:r>
              <a:rPr lang="en-US" sz="1800">
                <a:solidFill>
                  <a:schemeClr val="bg2"/>
                </a:solidFill>
                <a:latin typeface="Courier New" pitchFamily="49" charset="0"/>
              </a:rPr>
              <a:t>  finalStatements; </a:t>
            </a:r>
          </a:p>
          <a:p>
            <a:pPr>
              <a:lnSpc>
                <a:spcPct val="80000"/>
              </a:lnSpc>
              <a:buFont typeface="Monotype Sorts" pitchFamily="2" charset="2"/>
              <a:buNone/>
            </a:pPr>
            <a:r>
              <a:rPr lang="en-US" sz="1800">
                <a:solidFill>
                  <a:schemeClr val="bg2"/>
                </a:solidFill>
                <a:latin typeface="Courier New" pitchFamily="49" charset="0"/>
              </a:rPr>
              <a:t>}</a:t>
            </a:r>
          </a:p>
          <a:p>
            <a:pPr>
              <a:lnSpc>
                <a:spcPct val="80000"/>
              </a:lnSpc>
              <a:buFont typeface="Monotype Sorts" pitchFamily="2" charset="2"/>
              <a:buNone/>
            </a:pPr>
            <a:endParaRPr lang="en-US" sz="1800">
              <a:solidFill>
                <a:schemeClr val="bg2"/>
              </a:solidFill>
              <a:latin typeface="Courier New" pitchFamily="49" charset="0"/>
            </a:endParaRPr>
          </a:p>
          <a:p>
            <a:pPr>
              <a:lnSpc>
                <a:spcPct val="80000"/>
              </a:lnSpc>
              <a:buFont typeface="Monotype Sorts" pitchFamily="2" charset="2"/>
              <a:buNone/>
            </a:pPr>
            <a:r>
              <a:rPr lang="en-US" sz="1800">
                <a:solidFill>
                  <a:schemeClr val="bg2"/>
                </a:solidFill>
                <a:latin typeface="Courier New" pitchFamily="49" charset="0"/>
              </a:rPr>
              <a:t>Next statement;</a:t>
            </a:r>
          </a:p>
        </p:txBody>
      </p:sp>
      <p:sp>
        <p:nvSpPr>
          <p:cNvPr id="304133" name="AutoShape 5"/>
          <p:cNvSpPr>
            <a:spLocks noChangeArrowheads="1"/>
          </p:cNvSpPr>
          <p:nvPr/>
        </p:nvSpPr>
        <p:spPr bwMode="auto">
          <a:xfrm>
            <a:off x="5715000" y="1371600"/>
            <a:ext cx="3276600" cy="1143000"/>
          </a:xfrm>
          <a:prstGeom prst="wedgeRoundRectCallout">
            <a:avLst>
              <a:gd name="adj1" fmla="val -134398"/>
              <a:gd name="adj2" fmla="val 186528"/>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a:t>Rethrow the exception and control is transferred to the caller</a:t>
            </a:r>
          </a:p>
        </p:txBody>
      </p:sp>
      <p:sp>
        <p:nvSpPr>
          <p:cNvPr id="304134" name="Rectangle 6"/>
          <p:cNvSpPr>
            <a:spLocks noChangeArrowheads="1"/>
          </p:cNvSpPr>
          <p:nvPr/>
        </p:nvSpPr>
        <p:spPr bwMode="auto">
          <a:xfrm>
            <a:off x="381000" y="3886200"/>
            <a:ext cx="28194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4133"/>
                                        </p:tgtEl>
                                        <p:attrNameLst>
                                          <p:attrName>style.visibility</p:attrName>
                                        </p:attrNameLst>
                                      </p:cBhvr>
                                      <p:to>
                                        <p:strVal val="visible"/>
                                      </p:to>
                                    </p:set>
                                    <p:anim calcmode="lin" valueType="num">
                                      <p:cBhvr additive="base">
                                        <p:cTn id="7" dur="500" fill="hold"/>
                                        <p:tgtEl>
                                          <p:spTgt spid="304133"/>
                                        </p:tgtEl>
                                        <p:attrNameLst>
                                          <p:attrName>ppt_x</p:attrName>
                                        </p:attrNameLst>
                                      </p:cBhvr>
                                      <p:tavLst>
                                        <p:tav tm="0">
                                          <p:val>
                                            <p:strVal val="0-#ppt_w/2"/>
                                          </p:val>
                                        </p:tav>
                                        <p:tav tm="100000">
                                          <p:val>
                                            <p:strVal val="#ppt_x"/>
                                          </p:val>
                                        </p:tav>
                                      </p:tavLst>
                                    </p:anim>
                                    <p:anim calcmode="lin" valueType="num">
                                      <p:cBhvr additive="base">
                                        <p:cTn id="8" dur="500" fill="hold"/>
                                        <p:tgtEl>
                                          <p:spTgt spid="3041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3"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37ADD53-7EF1-43CF-A343-2F20D6CCD68B}" type="slidenum">
              <a:rPr lang="en-US"/>
              <a:pPr/>
              <a:t>128</a:t>
            </a:fld>
            <a:endParaRPr lang="en-US"/>
          </a:p>
        </p:txBody>
      </p:sp>
      <p:sp>
        <p:nvSpPr>
          <p:cNvPr id="251906" name="Rectangle 2"/>
          <p:cNvSpPr>
            <a:spLocks noGrp="1" noChangeArrowheads="1"/>
          </p:cNvSpPr>
          <p:nvPr>
            <p:ph type="title"/>
          </p:nvPr>
        </p:nvSpPr>
        <p:spPr>
          <a:xfrm>
            <a:off x="685800" y="0"/>
            <a:ext cx="7772400" cy="1428750"/>
          </a:xfrm>
          <a:noFill/>
          <a:ln/>
        </p:spPr>
        <p:txBody>
          <a:bodyPr>
            <a:normAutofit fontScale="90000"/>
          </a:bodyPr>
          <a:lstStyle/>
          <a:p>
            <a:r>
              <a:rPr lang="en-US"/>
              <a:t>Cautions When Using Exceptions</a:t>
            </a:r>
            <a:endParaRPr lang="en-US" b="1"/>
          </a:p>
        </p:txBody>
      </p:sp>
      <p:sp>
        <p:nvSpPr>
          <p:cNvPr id="251907" name="Rectangle 3"/>
          <p:cNvSpPr>
            <a:spLocks noGrp="1" noChangeArrowheads="1"/>
          </p:cNvSpPr>
          <p:nvPr>
            <p:ph type="body" idx="1"/>
          </p:nvPr>
        </p:nvSpPr>
        <p:spPr>
          <a:xfrm>
            <a:off x="381000" y="1371600"/>
            <a:ext cx="8458200" cy="4724400"/>
          </a:xfrm>
          <a:noFill/>
          <a:ln/>
        </p:spPr>
        <p:txBody>
          <a:bodyPr/>
          <a:lstStyle/>
          <a:p>
            <a:pPr>
              <a:spcAft>
                <a:spcPts val="1200"/>
              </a:spcAft>
            </a:pPr>
            <a:r>
              <a:rPr lang="en-US"/>
              <a:t>Exception handling separates error-handling code from normal programming tasks, thus making programs easier to read and to modify. Be aware, however, that exception handling usually requires more time and resources because it requires instantiating a new exception object, rolling back the call stack, and propagating the errors to the calling methods.</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FC296C3-A6F1-419A-9E09-B6D676A181EF}" type="slidenum">
              <a:rPr lang="en-US"/>
              <a:pPr/>
              <a:t>129</a:t>
            </a:fld>
            <a:endParaRPr lang="en-US"/>
          </a:p>
        </p:txBody>
      </p:sp>
      <p:sp>
        <p:nvSpPr>
          <p:cNvPr id="278530" name="Rectangle 2"/>
          <p:cNvSpPr>
            <a:spLocks noGrp="1" noChangeArrowheads="1"/>
          </p:cNvSpPr>
          <p:nvPr>
            <p:ph type="title"/>
          </p:nvPr>
        </p:nvSpPr>
        <p:spPr>
          <a:xfrm>
            <a:off x="685800" y="0"/>
            <a:ext cx="7772400" cy="1428750"/>
          </a:xfrm>
          <a:noFill/>
          <a:ln/>
        </p:spPr>
        <p:txBody>
          <a:bodyPr/>
          <a:lstStyle/>
          <a:p>
            <a:r>
              <a:rPr lang="en-US"/>
              <a:t>When to Throw Exceptions</a:t>
            </a:r>
            <a:endParaRPr lang="en-US" b="1"/>
          </a:p>
        </p:txBody>
      </p:sp>
      <p:sp>
        <p:nvSpPr>
          <p:cNvPr id="278531" name="Rectangle 3"/>
          <p:cNvSpPr>
            <a:spLocks noGrp="1" noChangeArrowheads="1"/>
          </p:cNvSpPr>
          <p:nvPr>
            <p:ph type="body" idx="1"/>
          </p:nvPr>
        </p:nvSpPr>
        <p:spPr>
          <a:xfrm>
            <a:off x="381000" y="1371600"/>
            <a:ext cx="8458200" cy="4724400"/>
          </a:xfrm>
          <a:noFill/>
          <a:ln/>
        </p:spPr>
        <p:txBody>
          <a:bodyPr/>
          <a:lstStyle/>
          <a:p>
            <a:pPr>
              <a:spcAft>
                <a:spcPts val="1200"/>
              </a:spcAft>
            </a:pPr>
            <a:r>
              <a:rPr lang="en-US">
                <a:cs typeface="Times New Roman" pitchFamily="18" charset="0"/>
              </a:rPr>
              <a:t>An exception occurs in a method. If you want the exception to be processed by its caller, you should create an exception object and throw it. If you can handle the exception in the method where it occurs, there is no need to throw it</a:t>
            </a:r>
            <a:r>
              <a:rPr lang="en-US"/>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457200" y="304800"/>
            <a:ext cx="8229600" cy="609600"/>
          </a:xfrm>
        </p:spPr>
        <p:txBody>
          <a:bodyPr>
            <a:normAutofit fontScale="90000"/>
          </a:bodyPr>
          <a:lstStyle/>
          <a:p>
            <a:pPr algn="ctr"/>
            <a:r>
              <a:rPr lang="en-US" sz="5400" b="1" dirty="0"/>
              <a:t>Creating Java Classes </a:t>
            </a:r>
            <a:r>
              <a:rPr lang="en-US" sz="2800" b="1" dirty="0"/>
              <a:t>(1)</a:t>
            </a:r>
          </a:p>
        </p:txBody>
      </p:sp>
      <p:sp>
        <p:nvSpPr>
          <p:cNvPr id="111619" name="Rectangle 3"/>
          <p:cNvSpPr>
            <a:spLocks noGrp="1" noChangeArrowheads="1"/>
          </p:cNvSpPr>
          <p:nvPr>
            <p:ph type="body" idx="1"/>
          </p:nvPr>
        </p:nvSpPr>
        <p:spPr>
          <a:xfrm>
            <a:off x="457200" y="990600"/>
            <a:ext cx="8229600" cy="5486400"/>
          </a:xfrm>
        </p:spPr>
        <p:txBody>
          <a:bodyPr>
            <a:normAutofit fontScale="92500" lnSpcReduction="20000"/>
          </a:bodyPr>
          <a:lstStyle/>
          <a:p>
            <a:r>
              <a:rPr lang="en-US" sz="2800" dirty="0"/>
              <a:t>A class in Java is just a blueprint telling what the objects created from it will look and act like.</a:t>
            </a:r>
          </a:p>
          <a:p>
            <a:r>
              <a:rPr lang="en-US" sz="2800" dirty="0"/>
              <a:t>Every class in Java is a subclass of the ultimate base class “Object”</a:t>
            </a:r>
          </a:p>
          <a:p>
            <a:r>
              <a:rPr lang="en-US" sz="2800" dirty="0" smtClean="0"/>
              <a:t>Class </a:t>
            </a:r>
            <a:r>
              <a:rPr lang="en-US" sz="2800" dirty="0"/>
              <a:t>has </a:t>
            </a:r>
            <a:r>
              <a:rPr lang="en-US" sz="2800" dirty="0" smtClean="0"/>
              <a:t>these </a:t>
            </a:r>
            <a:r>
              <a:rPr lang="en-US" sz="2800" dirty="0"/>
              <a:t>components:</a:t>
            </a:r>
          </a:p>
          <a:p>
            <a:pPr lvl="1"/>
            <a:r>
              <a:rPr lang="en-US" sz="2400" dirty="0"/>
              <a:t>Instance variables </a:t>
            </a:r>
            <a:r>
              <a:rPr lang="en-US" sz="2400" dirty="0" smtClean="0"/>
              <a:t>.</a:t>
            </a:r>
          </a:p>
          <a:p>
            <a:pPr lvl="1"/>
            <a:r>
              <a:rPr lang="en-US" dirty="0" smtClean="0"/>
              <a:t>Static  variables </a:t>
            </a:r>
            <a:endParaRPr lang="en-US" sz="2400" dirty="0"/>
          </a:p>
          <a:p>
            <a:pPr lvl="1"/>
            <a:r>
              <a:rPr lang="en-US" sz="2400" dirty="0" smtClean="0"/>
              <a:t>Instance methods.</a:t>
            </a:r>
          </a:p>
          <a:p>
            <a:pPr lvl="1"/>
            <a:r>
              <a:rPr lang="en-US" dirty="0" smtClean="0"/>
              <a:t>Static methods.</a:t>
            </a:r>
            <a:endParaRPr lang="en-US" sz="2400" dirty="0"/>
          </a:p>
          <a:p>
            <a:pPr lvl="1"/>
            <a:r>
              <a:rPr lang="en-US" sz="2400" dirty="0"/>
              <a:t>Constructors. ( For initialization and consistency</a:t>
            </a:r>
            <a:r>
              <a:rPr lang="en-US" sz="2400" dirty="0" smtClean="0"/>
              <a:t>)</a:t>
            </a:r>
          </a:p>
          <a:p>
            <a:pPr lvl="1"/>
            <a:r>
              <a:rPr lang="en-US" sz="2400" dirty="0" smtClean="0"/>
              <a:t>Inner  classes</a:t>
            </a:r>
          </a:p>
          <a:p>
            <a:pPr lvl="1"/>
            <a:r>
              <a:rPr lang="en-US" dirty="0" smtClean="0"/>
              <a:t>Nested class</a:t>
            </a:r>
            <a:endParaRPr lang="en-US" sz="2400" dirty="0" smtClean="0"/>
          </a:p>
          <a:p>
            <a:pPr lvl="1"/>
            <a:r>
              <a:rPr lang="en-US" dirty="0" smtClean="0"/>
              <a:t>Init Block</a:t>
            </a:r>
          </a:p>
          <a:p>
            <a:pPr lvl="1"/>
            <a:r>
              <a:rPr lang="en-US" dirty="0" smtClean="0"/>
              <a:t>Static Init block</a:t>
            </a:r>
            <a:endParaRPr lang="en-US" sz="2400" dirty="0"/>
          </a:p>
          <a:p>
            <a:r>
              <a:rPr lang="en-US" sz="2800" dirty="0"/>
              <a:t>Class body is delineated by braces </a:t>
            </a:r>
            <a:r>
              <a:rPr lang="en-US" sz="2800" dirty="0">
                <a:latin typeface="Courier New" pitchFamily="49" charset="0"/>
              </a:rPr>
              <a:t>{ }</a:t>
            </a:r>
          </a:p>
        </p:txBody>
      </p:sp>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D144B5E-6B8E-4F7F-B024-99ACA0C7809B}" type="slidenum">
              <a:rPr lang="en-US"/>
              <a:pPr/>
              <a:t>130</a:t>
            </a:fld>
            <a:endParaRPr lang="en-US"/>
          </a:p>
        </p:txBody>
      </p:sp>
      <p:sp>
        <p:nvSpPr>
          <p:cNvPr id="279554" name="Rectangle 2"/>
          <p:cNvSpPr>
            <a:spLocks noGrp="1" noChangeArrowheads="1"/>
          </p:cNvSpPr>
          <p:nvPr>
            <p:ph type="title"/>
          </p:nvPr>
        </p:nvSpPr>
        <p:spPr>
          <a:xfrm>
            <a:off x="685800" y="0"/>
            <a:ext cx="7772400" cy="1428750"/>
          </a:xfrm>
          <a:noFill/>
          <a:ln/>
        </p:spPr>
        <p:txBody>
          <a:bodyPr/>
          <a:lstStyle/>
          <a:p>
            <a:r>
              <a:rPr lang="en-US"/>
              <a:t>When to Use Exceptions</a:t>
            </a:r>
            <a:endParaRPr lang="en-US" b="1"/>
          </a:p>
        </p:txBody>
      </p:sp>
      <p:sp>
        <p:nvSpPr>
          <p:cNvPr id="279555" name="Rectangle 3"/>
          <p:cNvSpPr>
            <a:spLocks noGrp="1" noChangeArrowheads="1"/>
          </p:cNvSpPr>
          <p:nvPr>
            <p:ph type="body" idx="1"/>
          </p:nvPr>
        </p:nvSpPr>
        <p:spPr>
          <a:xfrm>
            <a:off x="381000" y="1371600"/>
            <a:ext cx="8458200" cy="1676400"/>
          </a:xfrm>
          <a:noFill/>
          <a:ln/>
        </p:spPr>
        <p:txBody>
          <a:bodyPr/>
          <a:lstStyle/>
          <a:p>
            <a:pPr marL="0" indent="0">
              <a:lnSpc>
                <a:spcPct val="90000"/>
              </a:lnSpc>
              <a:spcAft>
                <a:spcPts val="1200"/>
              </a:spcAft>
              <a:buFont typeface="Monotype Sorts" pitchFamily="2" charset="2"/>
              <a:buNone/>
            </a:pPr>
            <a:r>
              <a:rPr lang="en-US" sz="2800">
                <a:cs typeface="Times New Roman" pitchFamily="18" charset="0"/>
              </a:rPr>
              <a:t>When should you use the try-catch block in the code? You should use it to deal with unexpected error conditions. Do not use it to deal with simple, expected situations. For example, the following code </a:t>
            </a:r>
          </a:p>
        </p:txBody>
      </p:sp>
      <p:sp>
        <p:nvSpPr>
          <p:cNvPr id="279556" name="Rectangle 4"/>
          <p:cNvSpPr>
            <a:spLocks noChangeArrowheads="1"/>
          </p:cNvSpPr>
          <p:nvPr/>
        </p:nvSpPr>
        <p:spPr bwMode="auto">
          <a:xfrm>
            <a:off x="381000" y="3200400"/>
            <a:ext cx="8458200" cy="3048000"/>
          </a:xfrm>
          <a:prstGeom prst="rect">
            <a:avLst/>
          </a:prstGeom>
          <a:solidFill>
            <a:schemeClr val="tx1"/>
          </a:solidFill>
          <a:ln w="9525">
            <a:noFill/>
            <a:miter lim="800000"/>
            <a:headEnd/>
            <a:tailEnd/>
          </a:ln>
          <a:effectLst/>
        </p:spPr>
        <p:txBody>
          <a:bodyPr lIns="92075" tIns="46038" rIns="92075" bIns="46038"/>
          <a:lstStyle/>
          <a:p>
            <a:pPr>
              <a:lnSpc>
                <a:spcPct val="90000"/>
              </a:lnSpc>
              <a:spcBef>
                <a:spcPct val="20000"/>
              </a:spcBef>
              <a:spcAft>
                <a:spcPts val="1200"/>
              </a:spcAft>
              <a:buClr>
                <a:schemeClr val="tx2"/>
              </a:buClr>
              <a:buSzPct val="75000"/>
              <a:buFont typeface="Monotype Sorts" pitchFamily="2" charset="2"/>
              <a:buNone/>
            </a:pPr>
            <a:r>
              <a:rPr lang="en-US">
                <a:solidFill>
                  <a:schemeClr val="bg2"/>
                </a:solidFill>
                <a:latin typeface="Courier New" pitchFamily="49" charset="0"/>
                <a:cs typeface="Times New Roman" pitchFamily="18" charset="0"/>
              </a:rPr>
              <a:t>try {</a:t>
            </a:r>
          </a:p>
          <a:p>
            <a:pPr>
              <a:lnSpc>
                <a:spcPct val="90000"/>
              </a:lnSpc>
              <a:spcBef>
                <a:spcPct val="20000"/>
              </a:spcBef>
              <a:spcAft>
                <a:spcPts val="1200"/>
              </a:spcAft>
              <a:buClr>
                <a:schemeClr val="tx2"/>
              </a:buClr>
              <a:buSzPct val="75000"/>
              <a:buFont typeface="Monotype Sorts" pitchFamily="2" charset="2"/>
              <a:buNone/>
            </a:pPr>
            <a:r>
              <a:rPr lang="en-US">
                <a:solidFill>
                  <a:schemeClr val="bg2"/>
                </a:solidFill>
                <a:latin typeface="Courier New" pitchFamily="49" charset="0"/>
                <a:cs typeface="Times New Roman" pitchFamily="18" charset="0"/>
              </a:rPr>
              <a:t>  System.out.println(refVar.toString());</a:t>
            </a:r>
          </a:p>
          <a:p>
            <a:pPr>
              <a:lnSpc>
                <a:spcPct val="90000"/>
              </a:lnSpc>
              <a:spcBef>
                <a:spcPct val="20000"/>
              </a:spcBef>
              <a:spcAft>
                <a:spcPts val="1200"/>
              </a:spcAft>
              <a:buClr>
                <a:schemeClr val="tx2"/>
              </a:buClr>
              <a:buSzPct val="75000"/>
              <a:buFont typeface="Monotype Sorts" pitchFamily="2" charset="2"/>
              <a:buNone/>
            </a:pPr>
            <a:r>
              <a:rPr lang="en-US">
                <a:solidFill>
                  <a:schemeClr val="bg2"/>
                </a:solidFill>
                <a:latin typeface="Courier New" pitchFamily="49" charset="0"/>
                <a:cs typeface="Times New Roman" pitchFamily="18" charset="0"/>
              </a:rPr>
              <a:t>}</a:t>
            </a:r>
          </a:p>
          <a:p>
            <a:pPr>
              <a:lnSpc>
                <a:spcPct val="90000"/>
              </a:lnSpc>
              <a:spcBef>
                <a:spcPct val="20000"/>
              </a:spcBef>
              <a:spcAft>
                <a:spcPts val="1200"/>
              </a:spcAft>
              <a:buClr>
                <a:schemeClr val="tx2"/>
              </a:buClr>
              <a:buSzPct val="75000"/>
              <a:buFont typeface="Monotype Sorts" pitchFamily="2" charset="2"/>
              <a:buNone/>
            </a:pPr>
            <a:r>
              <a:rPr lang="en-US">
                <a:solidFill>
                  <a:schemeClr val="bg2"/>
                </a:solidFill>
                <a:latin typeface="Courier New" pitchFamily="49" charset="0"/>
                <a:cs typeface="Times New Roman" pitchFamily="18" charset="0"/>
              </a:rPr>
              <a:t>catch (NullPointerException ex) {</a:t>
            </a:r>
          </a:p>
          <a:p>
            <a:pPr>
              <a:lnSpc>
                <a:spcPct val="90000"/>
              </a:lnSpc>
              <a:spcBef>
                <a:spcPct val="20000"/>
              </a:spcBef>
              <a:spcAft>
                <a:spcPts val="1200"/>
              </a:spcAft>
              <a:buClr>
                <a:schemeClr val="tx2"/>
              </a:buClr>
              <a:buSzPct val="75000"/>
              <a:buFont typeface="Monotype Sorts" pitchFamily="2" charset="2"/>
              <a:buNone/>
            </a:pPr>
            <a:r>
              <a:rPr lang="en-US">
                <a:solidFill>
                  <a:schemeClr val="bg2"/>
                </a:solidFill>
                <a:latin typeface="Courier New" pitchFamily="49" charset="0"/>
                <a:cs typeface="Times New Roman" pitchFamily="18" charset="0"/>
              </a:rPr>
              <a:t>  System.out.println("refVar is null");</a:t>
            </a:r>
          </a:p>
          <a:p>
            <a:pPr>
              <a:lnSpc>
                <a:spcPct val="90000"/>
              </a:lnSpc>
              <a:spcBef>
                <a:spcPct val="20000"/>
              </a:spcBef>
              <a:spcAft>
                <a:spcPts val="1200"/>
              </a:spcAft>
              <a:buClr>
                <a:schemeClr val="tx2"/>
              </a:buClr>
              <a:buSzPct val="75000"/>
              <a:buFont typeface="Monotype Sorts" pitchFamily="2" charset="2"/>
              <a:buNone/>
            </a:pPr>
            <a:r>
              <a:rPr lang="en-US">
                <a:solidFill>
                  <a:schemeClr val="bg2"/>
                </a:solidFill>
                <a:latin typeface="Courier New" pitchFamily="49" charset="0"/>
                <a:cs typeface="Times New Roman" pitchFamily="18" charset="0"/>
              </a:rPr>
              <a:t>}</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E1D966F-EC8A-40E0-A192-517611B62E5B}" type="slidenum">
              <a:rPr lang="en-US"/>
              <a:pPr/>
              <a:t>131</a:t>
            </a:fld>
            <a:endParaRPr lang="en-US"/>
          </a:p>
        </p:txBody>
      </p:sp>
      <p:sp>
        <p:nvSpPr>
          <p:cNvPr id="280578" name="Rectangle 2"/>
          <p:cNvSpPr>
            <a:spLocks noGrp="1" noChangeArrowheads="1"/>
          </p:cNvSpPr>
          <p:nvPr>
            <p:ph type="title"/>
          </p:nvPr>
        </p:nvSpPr>
        <p:spPr>
          <a:xfrm>
            <a:off x="685800" y="0"/>
            <a:ext cx="7772400" cy="1428750"/>
          </a:xfrm>
          <a:noFill/>
          <a:ln/>
        </p:spPr>
        <p:txBody>
          <a:bodyPr/>
          <a:lstStyle/>
          <a:p>
            <a:r>
              <a:rPr lang="en-US"/>
              <a:t>When to Use Exceptions</a:t>
            </a:r>
            <a:endParaRPr lang="en-US" b="1"/>
          </a:p>
        </p:txBody>
      </p:sp>
      <p:sp>
        <p:nvSpPr>
          <p:cNvPr id="280579" name="Rectangle 3"/>
          <p:cNvSpPr>
            <a:spLocks noGrp="1" noChangeArrowheads="1"/>
          </p:cNvSpPr>
          <p:nvPr>
            <p:ph type="body" idx="1"/>
          </p:nvPr>
        </p:nvSpPr>
        <p:spPr>
          <a:xfrm>
            <a:off x="381000" y="1371600"/>
            <a:ext cx="8458200" cy="609600"/>
          </a:xfrm>
          <a:noFill/>
          <a:ln/>
        </p:spPr>
        <p:txBody>
          <a:bodyPr/>
          <a:lstStyle/>
          <a:p>
            <a:pPr marL="0" indent="0">
              <a:spcAft>
                <a:spcPts val="1200"/>
              </a:spcAft>
              <a:buFont typeface="Monotype Sorts" pitchFamily="2" charset="2"/>
              <a:buNone/>
            </a:pPr>
            <a:r>
              <a:rPr lang="en-US">
                <a:cs typeface="Times New Roman" pitchFamily="18" charset="0"/>
              </a:rPr>
              <a:t>is better to be replaced by </a:t>
            </a:r>
          </a:p>
        </p:txBody>
      </p:sp>
      <p:sp>
        <p:nvSpPr>
          <p:cNvPr id="280580" name="Rectangle 4"/>
          <p:cNvSpPr>
            <a:spLocks noChangeArrowheads="1"/>
          </p:cNvSpPr>
          <p:nvPr/>
        </p:nvSpPr>
        <p:spPr bwMode="auto">
          <a:xfrm>
            <a:off x="381000" y="2286000"/>
            <a:ext cx="8229600" cy="2590800"/>
          </a:xfrm>
          <a:prstGeom prst="rect">
            <a:avLst/>
          </a:prstGeom>
          <a:solidFill>
            <a:schemeClr val="tx1"/>
          </a:solidFill>
          <a:ln w="9525">
            <a:noFill/>
            <a:miter lim="800000"/>
            <a:headEnd/>
            <a:tailEnd/>
          </a:ln>
          <a:effectLst/>
        </p:spPr>
        <p:txBody>
          <a:bodyPr lIns="92075" tIns="46038" rIns="92075" bIns="46038"/>
          <a:lstStyle/>
          <a:p>
            <a:pPr>
              <a:lnSpc>
                <a:spcPct val="90000"/>
              </a:lnSpc>
              <a:spcBef>
                <a:spcPct val="20000"/>
              </a:spcBef>
              <a:spcAft>
                <a:spcPts val="1200"/>
              </a:spcAft>
              <a:buClr>
                <a:schemeClr val="tx2"/>
              </a:buClr>
              <a:buSzPct val="75000"/>
              <a:buFont typeface="Monotype Sorts" pitchFamily="2" charset="2"/>
              <a:buNone/>
            </a:pPr>
            <a:r>
              <a:rPr lang="en-US">
                <a:solidFill>
                  <a:schemeClr val="bg2"/>
                </a:solidFill>
                <a:latin typeface="Courier New" pitchFamily="49" charset="0"/>
                <a:cs typeface="Times New Roman" pitchFamily="18" charset="0"/>
              </a:rPr>
              <a:t>if (refVar != null)</a:t>
            </a:r>
          </a:p>
          <a:p>
            <a:pPr>
              <a:lnSpc>
                <a:spcPct val="90000"/>
              </a:lnSpc>
              <a:spcBef>
                <a:spcPct val="20000"/>
              </a:spcBef>
              <a:spcAft>
                <a:spcPts val="1200"/>
              </a:spcAft>
              <a:buClr>
                <a:schemeClr val="tx2"/>
              </a:buClr>
              <a:buSzPct val="75000"/>
              <a:buFont typeface="Monotype Sorts" pitchFamily="2" charset="2"/>
              <a:buNone/>
            </a:pPr>
            <a:r>
              <a:rPr lang="en-US">
                <a:solidFill>
                  <a:schemeClr val="bg2"/>
                </a:solidFill>
                <a:latin typeface="Courier New" pitchFamily="49" charset="0"/>
                <a:cs typeface="Times New Roman" pitchFamily="18" charset="0"/>
              </a:rPr>
              <a:t>  System.out.println(refVar.toString());</a:t>
            </a:r>
          </a:p>
          <a:p>
            <a:pPr>
              <a:lnSpc>
                <a:spcPct val="90000"/>
              </a:lnSpc>
              <a:spcBef>
                <a:spcPct val="20000"/>
              </a:spcBef>
              <a:spcAft>
                <a:spcPts val="1200"/>
              </a:spcAft>
              <a:buClr>
                <a:schemeClr val="tx2"/>
              </a:buClr>
              <a:buSzPct val="75000"/>
              <a:buFont typeface="Monotype Sorts" pitchFamily="2" charset="2"/>
              <a:buNone/>
            </a:pPr>
            <a:r>
              <a:rPr lang="en-US">
                <a:solidFill>
                  <a:schemeClr val="bg2"/>
                </a:solidFill>
                <a:latin typeface="Courier New" pitchFamily="49" charset="0"/>
                <a:cs typeface="Times New Roman" pitchFamily="18" charset="0"/>
              </a:rPr>
              <a:t>else</a:t>
            </a:r>
          </a:p>
          <a:p>
            <a:pPr>
              <a:lnSpc>
                <a:spcPct val="90000"/>
              </a:lnSpc>
              <a:spcBef>
                <a:spcPct val="20000"/>
              </a:spcBef>
              <a:spcAft>
                <a:spcPts val="1200"/>
              </a:spcAft>
              <a:buClr>
                <a:schemeClr val="tx2"/>
              </a:buClr>
              <a:buSzPct val="75000"/>
              <a:buFont typeface="Monotype Sorts" pitchFamily="2" charset="2"/>
              <a:buNone/>
            </a:pPr>
            <a:r>
              <a:rPr lang="en-US">
                <a:solidFill>
                  <a:schemeClr val="bg2"/>
                </a:solidFill>
                <a:latin typeface="Courier New" pitchFamily="49" charset="0"/>
                <a:cs typeface="Times New Roman" pitchFamily="18" charset="0"/>
              </a:rPr>
              <a:t>  System.out.println("refVar is null");</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E47918A-2D76-49F7-9B5C-DA46D671641F}" type="slidenum">
              <a:rPr lang="en-US"/>
              <a:pPr/>
              <a:t>132</a:t>
            </a:fld>
            <a:endParaRPr lang="en-US"/>
          </a:p>
        </p:txBody>
      </p:sp>
      <p:sp>
        <p:nvSpPr>
          <p:cNvPr id="256002" name="Rectangle 2"/>
          <p:cNvSpPr>
            <a:spLocks noGrp="1" noChangeArrowheads="1"/>
          </p:cNvSpPr>
          <p:nvPr>
            <p:ph type="title"/>
          </p:nvPr>
        </p:nvSpPr>
        <p:spPr>
          <a:xfrm>
            <a:off x="533400" y="228600"/>
            <a:ext cx="8153400" cy="457200"/>
          </a:xfrm>
          <a:noFill/>
          <a:ln/>
        </p:spPr>
        <p:txBody>
          <a:bodyPr>
            <a:normAutofit fontScale="90000"/>
          </a:bodyPr>
          <a:lstStyle/>
          <a:p>
            <a:r>
              <a:rPr lang="en-US" sz="4000" dirty="0"/>
              <a:t>Creating Custom Exception Classes</a:t>
            </a:r>
            <a:endParaRPr lang="en-US" b="1" dirty="0"/>
          </a:p>
        </p:txBody>
      </p:sp>
      <p:sp>
        <p:nvSpPr>
          <p:cNvPr id="256003" name="Text Box 3"/>
          <p:cNvSpPr txBox="1">
            <a:spLocks noChangeArrowheads="1"/>
          </p:cNvSpPr>
          <p:nvPr/>
        </p:nvSpPr>
        <p:spPr bwMode="auto">
          <a:xfrm>
            <a:off x="304800" y="914400"/>
            <a:ext cx="8610600" cy="2655888"/>
          </a:xfrm>
          <a:prstGeom prst="rect">
            <a:avLst/>
          </a:prstGeom>
          <a:noFill/>
          <a:ln w="12700">
            <a:noFill/>
            <a:miter lim="800000"/>
            <a:headEnd type="none" w="sm" len="sm"/>
            <a:tailEnd type="none" w="sm" len="sm"/>
          </a:ln>
          <a:effectLst/>
        </p:spPr>
        <p:txBody>
          <a:bodyPr>
            <a:spAutoFit/>
          </a:bodyPr>
          <a:lstStyle/>
          <a:p>
            <a:pPr marL="401638" indent="-401638">
              <a:spcBef>
                <a:spcPct val="50000"/>
              </a:spcBef>
              <a:buClr>
                <a:schemeClr val="tx2"/>
              </a:buClr>
              <a:buSzPct val="75000"/>
              <a:buFont typeface="Monotype Sorts" pitchFamily="2" charset="2"/>
              <a:buChar char="F"/>
            </a:pPr>
            <a:r>
              <a:rPr lang="en-US" sz="2800"/>
              <a:t>Use the exception classes in the API whenever possible.</a:t>
            </a:r>
          </a:p>
          <a:p>
            <a:pPr marL="401638" indent="-401638">
              <a:spcBef>
                <a:spcPct val="50000"/>
              </a:spcBef>
              <a:buClr>
                <a:schemeClr val="tx2"/>
              </a:buClr>
              <a:buSzPct val="75000"/>
              <a:buFont typeface="Monotype Sorts" pitchFamily="2" charset="2"/>
              <a:buChar char="F"/>
            </a:pPr>
            <a:r>
              <a:rPr lang="en-US" sz="2800"/>
              <a:t>Create custom exception classes if the predefined classes are not sufficient.</a:t>
            </a:r>
          </a:p>
          <a:p>
            <a:pPr marL="401638" indent="-401638">
              <a:spcBef>
                <a:spcPct val="50000"/>
              </a:spcBef>
              <a:buClr>
                <a:schemeClr val="tx2"/>
              </a:buClr>
              <a:buSzPct val="75000"/>
              <a:buFont typeface="Monotype Sorts" pitchFamily="2" charset="2"/>
              <a:buChar char="F"/>
            </a:pPr>
            <a:r>
              <a:rPr lang="en-US" sz="2800"/>
              <a:t>Declare custom exception classes by extending Exception or a subclass of Exception.</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00AE0D1C-77EC-4019-B075-ACBA0F8B5C44}" type="slidenum">
              <a:rPr lang="en-US"/>
              <a:pPr/>
              <a:t>133</a:t>
            </a:fld>
            <a:endParaRPr lang="en-US"/>
          </a:p>
        </p:txBody>
      </p:sp>
      <p:sp>
        <p:nvSpPr>
          <p:cNvPr id="257026" name="Rectangle 2"/>
          <p:cNvSpPr>
            <a:spLocks noGrp="1" noChangeArrowheads="1"/>
          </p:cNvSpPr>
          <p:nvPr>
            <p:ph type="title"/>
          </p:nvPr>
        </p:nvSpPr>
        <p:spPr>
          <a:xfrm>
            <a:off x="685800" y="304800"/>
            <a:ext cx="8153400" cy="533400"/>
          </a:xfrm>
          <a:noFill/>
          <a:ln/>
        </p:spPr>
        <p:txBody>
          <a:bodyPr>
            <a:normAutofit fontScale="90000"/>
          </a:bodyPr>
          <a:lstStyle/>
          <a:p>
            <a:r>
              <a:rPr lang="en-US" sz="4000"/>
              <a:t>Custom Exception Class Example</a:t>
            </a:r>
          </a:p>
        </p:txBody>
      </p:sp>
      <p:sp>
        <p:nvSpPr>
          <p:cNvPr id="257027" name="AutoShape 3">
            <a:hlinkClick r:id="rId2" action="ppaction://program" highlightClick="1"/>
          </p:cNvPr>
          <p:cNvSpPr>
            <a:spLocks noChangeArrowheads="1"/>
          </p:cNvSpPr>
          <p:nvPr/>
        </p:nvSpPr>
        <p:spPr bwMode="auto">
          <a:xfrm>
            <a:off x="5638800" y="5105400"/>
            <a:ext cx="1447800" cy="533400"/>
          </a:xfrm>
          <a:prstGeom prst="actionButtonBlank">
            <a:avLst/>
          </a:prstGeom>
          <a:solidFill>
            <a:srgbClr val="008000"/>
          </a:solidFill>
          <a:ln w="19050">
            <a:noFill/>
            <a:miter lim="800000"/>
            <a:headEnd type="none" w="sm" len="sm"/>
            <a:tailEnd type="none" w="sm" len="sm"/>
          </a:ln>
          <a:effectLst>
            <a:prstShdw prst="shdw17" dist="17961" dir="2700000">
              <a:srgbClr val="008000">
                <a:gamma/>
                <a:shade val="60000"/>
                <a:invGamma/>
              </a:srgbClr>
            </a:prstShdw>
          </a:effectLst>
        </p:spPr>
        <p:txBody>
          <a:bodyPr wrap="none" anchor="ctr"/>
          <a:lstStyle/>
          <a:p>
            <a:pPr algn="ctr"/>
            <a:r>
              <a:rPr lang="en-US">
                <a:latin typeface="Book Antiqua" pitchFamily="18" charset="0"/>
              </a:rPr>
              <a:t>Run</a:t>
            </a:r>
            <a:endParaRPr lang="en-US"/>
          </a:p>
        </p:txBody>
      </p:sp>
      <p:sp>
        <p:nvSpPr>
          <p:cNvPr id="257030" name="AutoShape 6">
            <a:hlinkClick r:id="" action="ppaction://noaction" highlightClick="1"/>
          </p:cNvPr>
          <p:cNvSpPr>
            <a:spLocks noChangeArrowheads="1"/>
          </p:cNvSpPr>
          <p:nvPr/>
        </p:nvSpPr>
        <p:spPr bwMode="auto">
          <a:xfrm>
            <a:off x="838200" y="2895600"/>
            <a:ext cx="4267200" cy="4572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3" action="ppaction://hlinkfile"/>
              </a:rPr>
              <a:t>InvalidRadiusException</a:t>
            </a:r>
            <a:endParaRPr lang="en-US">
              <a:solidFill>
                <a:schemeClr val="accent1"/>
              </a:solidFill>
            </a:endParaRPr>
          </a:p>
        </p:txBody>
      </p:sp>
      <p:sp>
        <p:nvSpPr>
          <p:cNvPr id="257033" name="Text Box 9"/>
          <p:cNvSpPr txBox="1">
            <a:spLocks noChangeArrowheads="1"/>
          </p:cNvSpPr>
          <p:nvPr/>
        </p:nvSpPr>
        <p:spPr bwMode="auto">
          <a:xfrm>
            <a:off x="304800" y="1219200"/>
            <a:ext cx="8610600" cy="1187450"/>
          </a:xfrm>
          <a:prstGeom prst="rect">
            <a:avLst/>
          </a:prstGeom>
          <a:noFill/>
          <a:ln w="12700">
            <a:noFill/>
            <a:miter lim="800000"/>
            <a:headEnd type="none" w="sm" len="sm"/>
            <a:tailEnd type="none" w="sm" len="sm"/>
          </a:ln>
          <a:effectLst/>
        </p:spPr>
        <p:txBody>
          <a:bodyPr>
            <a:spAutoFit/>
          </a:bodyPr>
          <a:lstStyle/>
          <a:p>
            <a:pPr>
              <a:spcBef>
                <a:spcPct val="50000"/>
              </a:spcBef>
              <a:buClr>
                <a:schemeClr val="tx2"/>
              </a:buClr>
              <a:buSzPct val="75000"/>
              <a:buFont typeface="Monotype Sorts" pitchFamily="2" charset="2"/>
              <a:buNone/>
            </a:pPr>
            <a:r>
              <a:rPr lang="en-US">
                <a:cs typeface="Courier New" pitchFamily="49" charset="0"/>
              </a:rPr>
              <a:t>In Listing 17.1, the </a:t>
            </a:r>
            <a:r>
              <a:rPr lang="en-US" u="sng">
                <a:cs typeface="Courier New" pitchFamily="49" charset="0"/>
              </a:rPr>
              <a:t>setRadius</a:t>
            </a:r>
            <a:r>
              <a:rPr lang="en-US">
                <a:cs typeface="Courier New" pitchFamily="49" charset="0"/>
              </a:rPr>
              <a:t> method throws an exception if the radius is negative. Suppose you wish to pass the radius to the handler, you have to create a custom exception class. </a:t>
            </a:r>
          </a:p>
        </p:txBody>
      </p:sp>
      <p:sp>
        <p:nvSpPr>
          <p:cNvPr id="257034" name="AutoShape 10">
            <a:hlinkClick r:id="" action="ppaction://noaction" highlightClick="1"/>
          </p:cNvPr>
          <p:cNvSpPr>
            <a:spLocks noChangeArrowheads="1"/>
          </p:cNvSpPr>
          <p:nvPr/>
        </p:nvSpPr>
        <p:spPr bwMode="auto">
          <a:xfrm>
            <a:off x="762000" y="3962400"/>
            <a:ext cx="4419600" cy="4572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4" action="ppaction://hlinkfile"/>
              </a:rPr>
              <a:t>CircleWithRadiusException</a:t>
            </a:r>
            <a:endParaRPr lang="en-US">
              <a:solidFill>
                <a:schemeClr val="accent1"/>
              </a:solidFill>
            </a:endParaRPr>
          </a:p>
        </p:txBody>
      </p:sp>
      <p:sp>
        <p:nvSpPr>
          <p:cNvPr id="257035" name="AutoShape 11">
            <a:hlinkClick r:id="" action="ppaction://noaction" highlightClick="1"/>
          </p:cNvPr>
          <p:cNvSpPr>
            <a:spLocks noChangeArrowheads="1"/>
          </p:cNvSpPr>
          <p:nvPr/>
        </p:nvSpPr>
        <p:spPr bwMode="auto">
          <a:xfrm>
            <a:off x="762000" y="5181600"/>
            <a:ext cx="4419600" cy="4572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5" action="ppaction://hlinkfile"/>
              </a:rPr>
              <a:t>TestCircleWithRadiusException</a:t>
            </a:r>
            <a:endParaRPr lang="en-US">
              <a:solidFill>
                <a:schemeClr val="accent1"/>
              </a:solidFill>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a:r>
              <a:rPr lang="en-US" dirty="0"/>
              <a:t>Java Collections</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Java Collections Framework</a:t>
            </a:r>
          </a:p>
        </p:txBody>
      </p:sp>
      <p:sp>
        <p:nvSpPr>
          <p:cNvPr id="3075" name="Rectangle 3"/>
          <p:cNvSpPr>
            <a:spLocks noGrp="1" noChangeArrowheads="1"/>
          </p:cNvSpPr>
          <p:nvPr>
            <p:ph type="body" idx="1"/>
          </p:nvPr>
        </p:nvSpPr>
        <p:spPr/>
        <p:txBody>
          <a:bodyPr/>
          <a:lstStyle/>
          <a:p>
            <a:pPr>
              <a:lnSpc>
                <a:spcPct val="90000"/>
              </a:lnSpc>
            </a:pPr>
            <a:r>
              <a:rPr lang="en-US"/>
              <a:t>The Java language API provides many of the data structures from this class for you.</a:t>
            </a:r>
          </a:p>
          <a:p>
            <a:pPr>
              <a:lnSpc>
                <a:spcPct val="90000"/>
              </a:lnSpc>
            </a:pPr>
            <a:r>
              <a:rPr lang="en-US"/>
              <a:t>It defines a “collection” as “an object that represents a group of objects”.</a:t>
            </a:r>
          </a:p>
          <a:p>
            <a:pPr>
              <a:lnSpc>
                <a:spcPct val="90000"/>
              </a:lnSpc>
            </a:pPr>
            <a:r>
              <a:rPr lang="en-US"/>
              <a:t>It defines a collections framework as “a unified architecture for representing and manipulating collections, allowing them to be manipulated independent of the details of their representation.”</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Collections Framework (cont)</a:t>
            </a:r>
          </a:p>
        </p:txBody>
      </p:sp>
      <p:sp>
        <p:nvSpPr>
          <p:cNvPr id="4099" name="Rectangle 3"/>
          <p:cNvSpPr>
            <a:spLocks noGrp="1" noChangeArrowheads="1"/>
          </p:cNvSpPr>
          <p:nvPr>
            <p:ph type="body" idx="1"/>
          </p:nvPr>
        </p:nvSpPr>
        <p:spPr/>
        <p:txBody>
          <a:bodyPr/>
          <a:lstStyle/>
          <a:p>
            <a:pPr>
              <a:lnSpc>
                <a:spcPct val="80000"/>
              </a:lnSpc>
            </a:pPr>
            <a:r>
              <a:rPr lang="en-US" sz="1600" b="1"/>
              <a:t>Collection Interfaces</a:t>
            </a:r>
            <a:r>
              <a:rPr lang="en-US" sz="1600"/>
              <a:t> - Represent different types of collections, such as sets, lists and maps. These interfaces form the basis of the framework. </a:t>
            </a:r>
          </a:p>
          <a:p>
            <a:pPr>
              <a:lnSpc>
                <a:spcPct val="80000"/>
              </a:lnSpc>
            </a:pPr>
            <a:r>
              <a:rPr lang="en-US" sz="1600" b="1"/>
              <a:t>General-purpose Implementations</a:t>
            </a:r>
            <a:r>
              <a:rPr lang="en-US" sz="1600"/>
              <a:t> - Primary implementations of the collection interfaces. </a:t>
            </a:r>
          </a:p>
          <a:p>
            <a:pPr>
              <a:lnSpc>
                <a:spcPct val="80000"/>
              </a:lnSpc>
            </a:pPr>
            <a:r>
              <a:rPr lang="en-US" sz="1600" b="1"/>
              <a:t>Legacy Implementations</a:t>
            </a:r>
            <a:r>
              <a:rPr lang="en-US" sz="1600"/>
              <a:t> - The collection classes from earlier releases, Vector and Hashtable, have been retrofitted to implement the collection interfaces. </a:t>
            </a:r>
          </a:p>
          <a:p>
            <a:pPr>
              <a:lnSpc>
                <a:spcPct val="80000"/>
              </a:lnSpc>
            </a:pPr>
            <a:r>
              <a:rPr lang="en-US" sz="1600" b="1"/>
              <a:t>Wrapper Implementations</a:t>
            </a:r>
            <a:r>
              <a:rPr lang="en-US" sz="1600"/>
              <a:t> - Add functionality, such as synchronization, to other implementations. </a:t>
            </a:r>
          </a:p>
          <a:p>
            <a:pPr>
              <a:lnSpc>
                <a:spcPct val="80000"/>
              </a:lnSpc>
            </a:pPr>
            <a:r>
              <a:rPr lang="en-US" sz="1600" b="1"/>
              <a:t>Convenience Implementations</a:t>
            </a:r>
            <a:r>
              <a:rPr lang="en-US" sz="1600"/>
              <a:t> - High-performance "mini-implementations" of the collection interfaces. </a:t>
            </a:r>
          </a:p>
          <a:p>
            <a:pPr>
              <a:lnSpc>
                <a:spcPct val="80000"/>
              </a:lnSpc>
            </a:pPr>
            <a:r>
              <a:rPr lang="en-US" sz="1600" b="1"/>
              <a:t>Abstract Implementations</a:t>
            </a:r>
            <a:r>
              <a:rPr lang="en-US" sz="1600"/>
              <a:t> - Partial implementations of the collection interfaces to facilitate custom implementations. </a:t>
            </a:r>
          </a:p>
          <a:p>
            <a:pPr>
              <a:lnSpc>
                <a:spcPct val="80000"/>
              </a:lnSpc>
            </a:pPr>
            <a:r>
              <a:rPr lang="en-US" sz="1600" b="1"/>
              <a:t>Algorithms</a:t>
            </a:r>
            <a:r>
              <a:rPr lang="en-US" sz="1600"/>
              <a:t> - Static methods that perform useful functions on collections, such as sorting a list. </a:t>
            </a:r>
          </a:p>
          <a:p>
            <a:pPr>
              <a:lnSpc>
                <a:spcPct val="80000"/>
              </a:lnSpc>
            </a:pPr>
            <a:r>
              <a:rPr lang="en-US" sz="1600" b="1"/>
              <a:t>Infrastructure</a:t>
            </a:r>
            <a:r>
              <a:rPr lang="en-US" sz="1600"/>
              <a:t> - Interfaces that provide essential support for the collection interfaces. </a:t>
            </a:r>
          </a:p>
          <a:p>
            <a:pPr>
              <a:lnSpc>
                <a:spcPct val="80000"/>
              </a:lnSpc>
            </a:pPr>
            <a:r>
              <a:rPr lang="en-US" sz="1600" b="1"/>
              <a:t>Array Utilities</a:t>
            </a:r>
            <a:r>
              <a:rPr lang="en-US" sz="1600"/>
              <a:t> - Utility functions for arrays of primitives and reference objects. Not, strictly speaking, a part of the Collections Framework, this functionality is being added to the Java platform at the same time and relies on some of the same infrastructure. </a:t>
            </a:r>
          </a:p>
          <a:p>
            <a:pPr>
              <a:lnSpc>
                <a:spcPct val="80000"/>
              </a:lnSpc>
            </a:pPr>
            <a:endParaRPr lang="en-US" sz="160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52400"/>
            <a:ext cx="8229600" cy="762000"/>
          </a:xfrm>
        </p:spPr>
        <p:txBody>
          <a:bodyPr>
            <a:normAutofit fontScale="90000"/>
          </a:bodyPr>
          <a:lstStyle/>
          <a:p>
            <a:r>
              <a:rPr lang="en-US"/>
              <a:t>Collection interfaces</a:t>
            </a:r>
          </a:p>
        </p:txBody>
      </p:sp>
      <p:sp>
        <p:nvSpPr>
          <p:cNvPr id="6147" name="Rectangle 3"/>
          <p:cNvSpPr>
            <a:spLocks noGrp="1" noChangeArrowheads="1"/>
          </p:cNvSpPr>
          <p:nvPr>
            <p:ph type="body" idx="1"/>
          </p:nvPr>
        </p:nvSpPr>
        <p:spPr>
          <a:xfrm>
            <a:off x="457200" y="990600"/>
            <a:ext cx="8229600" cy="5135563"/>
          </a:xfrm>
        </p:spPr>
        <p:txBody>
          <a:bodyPr/>
          <a:lstStyle/>
          <a:p>
            <a:r>
              <a:rPr lang="en-US" dirty="0"/>
              <a:t>The core collection interfaces encapsulate different types of collections.  They represent the abstract data types that are part of the collections framework.  They are interfaces so they do not provide an implementation!</a:t>
            </a:r>
          </a:p>
          <a:p>
            <a:endParaRPr lang="en-US" dirty="0"/>
          </a:p>
        </p:txBody>
      </p:sp>
      <p:pic>
        <p:nvPicPr>
          <p:cNvPr id="6148" name="Picture 4"/>
          <p:cNvPicPr>
            <a:picLocks noChangeAspect="1" noChangeArrowheads="1"/>
          </p:cNvPicPr>
          <p:nvPr/>
        </p:nvPicPr>
        <p:blipFill>
          <a:blip r:embed="rId2"/>
          <a:srcRect/>
          <a:stretch>
            <a:fillRect/>
          </a:stretch>
        </p:blipFill>
        <p:spPr bwMode="auto">
          <a:xfrm>
            <a:off x="1371600" y="4114800"/>
            <a:ext cx="6172200" cy="24272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04800"/>
            <a:ext cx="8229600" cy="1554163"/>
          </a:xfrm>
        </p:spPr>
        <p:txBody>
          <a:bodyPr>
            <a:normAutofit fontScale="90000"/>
          </a:bodyPr>
          <a:lstStyle/>
          <a:p>
            <a:r>
              <a:rPr lang="en-US" b="1"/>
              <a:t>public interface Collection&lt;E&gt;</a:t>
            </a:r>
            <a:br>
              <a:rPr lang="en-US" b="1"/>
            </a:br>
            <a:r>
              <a:rPr lang="en-US" b="1"/>
              <a:t>extends </a:t>
            </a:r>
            <a:r>
              <a:rPr lang="en-US" b="1">
                <a:hlinkClick r:id="rId2" tooltip="interface in java.lang"/>
              </a:rPr>
              <a:t>Iterable</a:t>
            </a:r>
            <a:r>
              <a:rPr lang="en-US" b="1"/>
              <a:t>&lt;E&gt;</a:t>
            </a:r>
          </a:p>
        </p:txBody>
      </p:sp>
      <p:sp>
        <p:nvSpPr>
          <p:cNvPr id="5124" name="Rectangle 4"/>
          <p:cNvSpPr>
            <a:spLocks noGrp="1" noChangeArrowheads="1"/>
          </p:cNvSpPr>
          <p:nvPr>
            <p:ph type="body" idx="1"/>
          </p:nvPr>
        </p:nvSpPr>
        <p:spPr>
          <a:xfrm>
            <a:off x="381000" y="1981200"/>
            <a:ext cx="8229600" cy="4525963"/>
          </a:xfrm>
        </p:spPr>
        <p:txBody>
          <a:bodyPr/>
          <a:lstStyle/>
          <a:p>
            <a:pPr>
              <a:lnSpc>
                <a:spcPct val="90000"/>
              </a:lnSpc>
            </a:pPr>
            <a:r>
              <a:rPr lang="en-US" sz="2400"/>
              <a:t>Collection — the root of the collection hierarchy. A collection represents a group of objects known as its </a:t>
            </a:r>
            <a:r>
              <a:rPr lang="en-US" sz="2400" i="1"/>
              <a:t>elements</a:t>
            </a:r>
            <a:r>
              <a:rPr lang="en-US" sz="2400"/>
              <a:t>. The Collection interface is the least common denominator that all collections implement and is used to pass collections around and to manipulate them when maximum generality is desired. Some types of collections allow duplicate elements, and others do not. Some are ordered and others are unordered. The Java platform doesn't provide any direct implementations of this interface but provides implementations of more specific subinterfaces, such as Set and List. </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r>
              <a:rPr lang="en-US" sz="4000" b="1"/>
              <a:t>public interface Collection&lt;E&gt;</a:t>
            </a:r>
            <a:br>
              <a:rPr lang="en-US" sz="4000" b="1"/>
            </a:br>
            <a:r>
              <a:rPr lang="en-US" sz="4000" b="1"/>
              <a:t>extends </a:t>
            </a:r>
            <a:r>
              <a:rPr lang="en-US" sz="4000" b="1">
                <a:hlinkClick r:id="rId2" tooltip="interface in java.lang"/>
              </a:rPr>
              <a:t>Iterable</a:t>
            </a:r>
            <a:r>
              <a:rPr lang="en-US" sz="4000" b="1"/>
              <a:t>&lt;E&gt;</a:t>
            </a:r>
          </a:p>
        </p:txBody>
      </p:sp>
      <p:sp>
        <p:nvSpPr>
          <p:cNvPr id="16387" name="Rectangle 3"/>
          <p:cNvSpPr>
            <a:spLocks noGrp="1" noChangeArrowheads="1"/>
          </p:cNvSpPr>
          <p:nvPr>
            <p:ph type="body" idx="1"/>
          </p:nvPr>
        </p:nvSpPr>
        <p:spPr/>
        <p:txBody>
          <a:bodyPr/>
          <a:lstStyle/>
          <a:p>
            <a:pPr>
              <a:lnSpc>
                <a:spcPct val="80000"/>
              </a:lnSpc>
              <a:buFontTx/>
              <a:buNone/>
            </a:pPr>
            <a:r>
              <a:rPr lang="en-US" sz="1400">
                <a:latin typeface="Courier New" pitchFamily="49" charset="0"/>
              </a:rPr>
              <a:t> public interface Collection&lt;E&gt; extends Iterable&lt;E&gt; {</a:t>
            </a:r>
          </a:p>
          <a:p>
            <a:pPr>
              <a:lnSpc>
                <a:spcPct val="80000"/>
              </a:lnSpc>
              <a:buFontTx/>
              <a:buNone/>
            </a:pPr>
            <a:r>
              <a:rPr lang="en-US" sz="1400">
                <a:latin typeface="Courier New" pitchFamily="49" charset="0"/>
              </a:rPr>
              <a:t>    // Basic operations</a:t>
            </a:r>
          </a:p>
          <a:p>
            <a:pPr>
              <a:lnSpc>
                <a:spcPct val="80000"/>
              </a:lnSpc>
              <a:buFontTx/>
              <a:buNone/>
            </a:pPr>
            <a:r>
              <a:rPr lang="en-US" sz="1400">
                <a:latin typeface="Courier New" pitchFamily="49" charset="0"/>
              </a:rPr>
              <a:t>    int size();</a:t>
            </a:r>
          </a:p>
          <a:p>
            <a:pPr>
              <a:lnSpc>
                <a:spcPct val="80000"/>
              </a:lnSpc>
              <a:buFontTx/>
              <a:buNone/>
            </a:pPr>
            <a:r>
              <a:rPr lang="en-US" sz="1400">
                <a:latin typeface="Courier New" pitchFamily="49" charset="0"/>
              </a:rPr>
              <a:t>    boolean isEmpty();</a:t>
            </a:r>
          </a:p>
          <a:p>
            <a:pPr>
              <a:lnSpc>
                <a:spcPct val="80000"/>
              </a:lnSpc>
              <a:buFontTx/>
              <a:buNone/>
            </a:pPr>
            <a:r>
              <a:rPr lang="en-US" sz="1400">
                <a:latin typeface="Courier New" pitchFamily="49" charset="0"/>
              </a:rPr>
              <a:t>    boolean contains(Object element);</a:t>
            </a:r>
          </a:p>
          <a:p>
            <a:pPr>
              <a:lnSpc>
                <a:spcPct val="80000"/>
              </a:lnSpc>
              <a:buFontTx/>
              <a:buNone/>
            </a:pPr>
            <a:r>
              <a:rPr lang="en-US" sz="1400">
                <a:latin typeface="Courier New" pitchFamily="49" charset="0"/>
              </a:rPr>
              <a:t>    boolean add(E element);         //optional</a:t>
            </a:r>
          </a:p>
          <a:p>
            <a:pPr>
              <a:lnSpc>
                <a:spcPct val="80000"/>
              </a:lnSpc>
              <a:buFontTx/>
              <a:buNone/>
            </a:pPr>
            <a:r>
              <a:rPr lang="en-US" sz="1400">
                <a:latin typeface="Courier New" pitchFamily="49" charset="0"/>
              </a:rPr>
              <a:t>    boolean remove(Object element); //optional</a:t>
            </a:r>
          </a:p>
          <a:p>
            <a:pPr>
              <a:lnSpc>
                <a:spcPct val="80000"/>
              </a:lnSpc>
              <a:buFontTx/>
              <a:buNone/>
            </a:pPr>
            <a:r>
              <a:rPr lang="en-US" sz="1400">
                <a:latin typeface="Courier New" pitchFamily="49" charset="0"/>
              </a:rPr>
              <a:t>    Iterator&lt;E&gt; iterator();</a:t>
            </a:r>
          </a:p>
          <a:p>
            <a:pPr>
              <a:lnSpc>
                <a:spcPct val="80000"/>
              </a:lnSpc>
              <a:buFontTx/>
              <a:buNone/>
            </a:pPr>
            <a:endParaRPr lang="en-US" sz="1400">
              <a:latin typeface="Courier New" pitchFamily="49" charset="0"/>
            </a:endParaRPr>
          </a:p>
          <a:p>
            <a:pPr>
              <a:lnSpc>
                <a:spcPct val="80000"/>
              </a:lnSpc>
              <a:buFontTx/>
              <a:buNone/>
            </a:pPr>
            <a:r>
              <a:rPr lang="en-US" sz="1400">
                <a:latin typeface="Courier New" pitchFamily="49" charset="0"/>
              </a:rPr>
              <a:t>    // Bulk operations</a:t>
            </a:r>
          </a:p>
          <a:p>
            <a:pPr>
              <a:lnSpc>
                <a:spcPct val="80000"/>
              </a:lnSpc>
              <a:buFontTx/>
              <a:buNone/>
            </a:pPr>
            <a:r>
              <a:rPr lang="en-US" sz="1400">
                <a:latin typeface="Courier New" pitchFamily="49" charset="0"/>
              </a:rPr>
              <a:t>    boolean containsAll(Collection&lt;?&gt; c);</a:t>
            </a:r>
          </a:p>
          <a:p>
            <a:pPr>
              <a:lnSpc>
                <a:spcPct val="80000"/>
              </a:lnSpc>
              <a:buFontTx/>
              <a:buNone/>
            </a:pPr>
            <a:r>
              <a:rPr lang="en-US" sz="1400">
                <a:latin typeface="Courier New" pitchFamily="49" charset="0"/>
              </a:rPr>
              <a:t>    boolean addAll(Collection&lt;? extends E&gt; c); //optional</a:t>
            </a:r>
          </a:p>
          <a:p>
            <a:pPr>
              <a:lnSpc>
                <a:spcPct val="80000"/>
              </a:lnSpc>
              <a:buFontTx/>
              <a:buNone/>
            </a:pPr>
            <a:r>
              <a:rPr lang="en-US" sz="1400">
                <a:latin typeface="Courier New" pitchFamily="49" charset="0"/>
              </a:rPr>
              <a:t>    boolean removeAll(Collection&lt;?&gt; c);        //optional</a:t>
            </a:r>
          </a:p>
          <a:p>
            <a:pPr>
              <a:lnSpc>
                <a:spcPct val="80000"/>
              </a:lnSpc>
              <a:buFontTx/>
              <a:buNone/>
            </a:pPr>
            <a:r>
              <a:rPr lang="en-US" sz="1400">
                <a:latin typeface="Courier New" pitchFamily="49" charset="0"/>
              </a:rPr>
              <a:t>    boolean retainAll(Collection&lt;?&gt; c);        //optional</a:t>
            </a:r>
          </a:p>
          <a:p>
            <a:pPr>
              <a:lnSpc>
                <a:spcPct val="80000"/>
              </a:lnSpc>
              <a:buFontTx/>
              <a:buNone/>
            </a:pPr>
            <a:r>
              <a:rPr lang="en-US" sz="1400">
                <a:latin typeface="Courier New" pitchFamily="49" charset="0"/>
              </a:rPr>
              <a:t>    void clear();                              //optional</a:t>
            </a:r>
          </a:p>
          <a:p>
            <a:pPr>
              <a:lnSpc>
                <a:spcPct val="80000"/>
              </a:lnSpc>
              <a:buFontTx/>
              <a:buNone/>
            </a:pPr>
            <a:endParaRPr lang="en-US" sz="1400">
              <a:latin typeface="Courier New" pitchFamily="49" charset="0"/>
            </a:endParaRPr>
          </a:p>
          <a:p>
            <a:pPr>
              <a:lnSpc>
                <a:spcPct val="80000"/>
              </a:lnSpc>
              <a:buFontTx/>
              <a:buNone/>
            </a:pPr>
            <a:r>
              <a:rPr lang="en-US" sz="1400">
                <a:latin typeface="Courier New" pitchFamily="49" charset="0"/>
              </a:rPr>
              <a:t>    // Array operations</a:t>
            </a:r>
          </a:p>
          <a:p>
            <a:pPr>
              <a:lnSpc>
                <a:spcPct val="80000"/>
              </a:lnSpc>
              <a:buFontTx/>
              <a:buNone/>
            </a:pPr>
            <a:r>
              <a:rPr lang="en-US" sz="1400">
                <a:latin typeface="Courier New" pitchFamily="49" charset="0"/>
              </a:rPr>
              <a:t>    Object[] toArray();</a:t>
            </a:r>
          </a:p>
          <a:p>
            <a:pPr>
              <a:lnSpc>
                <a:spcPct val="80000"/>
              </a:lnSpc>
              <a:buFontTx/>
              <a:buNone/>
            </a:pPr>
            <a:r>
              <a:rPr lang="en-US" sz="1400">
                <a:latin typeface="Courier New" pitchFamily="49" charset="0"/>
              </a:rPr>
              <a:t>    </a:t>
            </a:r>
            <a:r>
              <a:rPr lang="de-DE" sz="1400">
                <a:latin typeface="Courier New" pitchFamily="49" charset="0"/>
              </a:rPr>
              <a:t>&lt;T&gt; T[] toArray(T[] a);</a:t>
            </a:r>
          </a:p>
          <a:p>
            <a:pPr>
              <a:lnSpc>
                <a:spcPct val="80000"/>
              </a:lnSpc>
              <a:buFontTx/>
              <a:buNone/>
            </a:pPr>
            <a:r>
              <a:rPr lang="en-US" sz="1400">
                <a:latin typeface="Courier New" pitchFamily="49" charset="0"/>
              </a:rPr>
              <a:t>}</a:t>
            </a:r>
          </a:p>
          <a:p>
            <a:pPr>
              <a:lnSpc>
                <a:spcPct val="80000"/>
              </a:lnSpc>
              <a:buFontTx/>
              <a:buNone/>
            </a:pPr>
            <a:endParaRPr lang="en-US" sz="1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fontScale="90000"/>
          </a:bodyPr>
          <a:lstStyle/>
          <a:p>
            <a:pPr algn="ctr"/>
            <a:r>
              <a:rPr lang="en-US" sz="4800" b="1" dirty="0" smtClean="0"/>
              <a:t>Creating Java Classes </a:t>
            </a:r>
            <a:r>
              <a:rPr lang="en-US" sz="2400" b="1" dirty="0" smtClean="0"/>
              <a:t>(2)</a:t>
            </a:r>
            <a:endParaRPr lang="en-US" dirty="0"/>
          </a:p>
        </p:txBody>
      </p:sp>
      <p:sp>
        <p:nvSpPr>
          <p:cNvPr id="3" name="Content Placeholder 2"/>
          <p:cNvSpPr>
            <a:spLocks noGrp="1"/>
          </p:cNvSpPr>
          <p:nvPr>
            <p:ph idx="1"/>
          </p:nvPr>
        </p:nvSpPr>
        <p:spPr>
          <a:xfrm>
            <a:off x="457200" y="1143000"/>
            <a:ext cx="8458200" cy="5181600"/>
          </a:xfrm>
        </p:spPr>
        <p:txBody>
          <a:bodyPr>
            <a:normAutofit fontScale="92500" lnSpcReduction="20000"/>
          </a:bodyPr>
          <a:lstStyle/>
          <a:p>
            <a:pPr>
              <a:buNone/>
            </a:pPr>
            <a:r>
              <a:rPr lang="en-US" dirty="0" smtClean="0"/>
              <a:t>&lt;modifiers&gt; </a:t>
            </a:r>
            <a:r>
              <a:rPr lang="en-US" dirty="0" smtClean="0">
                <a:solidFill>
                  <a:srgbClr val="C00000"/>
                </a:solidFill>
              </a:rPr>
              <a:t>class</a:t>
            </a:r>
            <a:r>
              <a:rPr lang="en-US" dirty="0" smtClean="0"/>
              <a:t> &lt;name&gt; &lt;extends&gt; &lt;implements&gt;</a:t>
            </a:r>
          </a:p>
          <a:p>
            <a:pPr>
              <a:buNone/>
            </a:pPr>
            <a:endParaRPr lang="en-US" dirty="0" smtClean="0"/>
          </a:p>
          <a:p>
            <a:pPr>
              <a:buNone/>
            </a:pPr>
            <a:r>
              <a:rPr lang="en-US" dirty="0" smtClean="0"/>
              <a:t>{</a:t>
            </a:r>
          </a:p>
          <a:p>
            <a:pPr>
              <a:buNone/>
            </a:pPr>
            <a:r>
              <a:rPr lang="en-US" dirty="0" smtClean="0"/>
              <a:t>	//constructors</a:t>
            </a:r>
          </a:p>
          <a:p>
            <a:pPr>
              <a:buNone/>
            </a:pPr>
            <a:endParaRPr lang="en-US" dirty="0" smtClean="0"/>
          </a:p>
          <a:p>
            <a:pPr>
              <a:buNone/>
            </a:pPr>
            <a:r>
              <a:rPr lang="en-US" dirty="0" smtClean="0"/>
              <a:t>	// member variables</a:t>
            </a:r>
          </a:p>
          <a:p>
            <a:pPr>
              <a:buNone/>
            </a:pPr>
            <a:endParaRPr lang="en-US" dirty="0" smtClean="0"/>
          </a:p>
          <a:p>
            <a:pPr>
              <a:buNone/>
            </a:pPr>
            <a:r>
              <a:rPr lang="en-US" dirty="0" smtClean="0"/>
              <a:t>	 // member methods</a:t>
            </a:r>
          </a:p>
          <a:p>
            <a:pPr>
              <a:buNone/>
            </a:pPr>
            <a:endParaRPr lang="en-US" dirty="0" smtClean="0"/>
          </a:p>
          <a:p>
            <a:pPr>
              <a:buNone/>
            </a:pPr>
            <a:r>
              <a:rPr lang="en-US" dirty="0" smtClean="0"/>
              <a:t>	// nested class</a:t>
            </a:r>
          </a:p>
          <a:p>
            <a:pPr>
              <a:buNone/>
            </a:pPr>
            <a:endParaRPr lang="en-US" dirty="0" smtClean="0"/>
          </a:p>
          <a:p>
            <a:pPr>
              <a:buNone/>
            </a:pPr>
            <a:r>
              <a:rPr lang="en-US" dirty="0" smtClean="0"/>
              <a:t>	// block</a:t>
            </a:r>
          </a:p>
          <a:p>
            <a:pPr>
              <a:buNone/>
            </a:pPr>
            <a:endParaRPr lang="en-US" dirty="0" smtClean="0"/>
          </a:p>
          <a:p>
            <a:pPr>
              <a:buNone/>
            </a:pPr>
            <a:r>
              <a:rPr lang="en-US" dirty="0" smtClean="0"/>
              <a:t>}//end of class</a:t>
            </a:r>
            <a:endParaRPr lang="en-US" dirty="0"/>
          </a:p>
        </p:txBody>
      </p:sp>
      <p:cxnSp>
        <p:nvCxnSpPr>
          <p:cNvPr id="5" name="Straight Connector 4"/>
          <p:cNvCxnSpPr/>
          <p:nvPr/>
        </p:nvCxnSpPr>
        <p:spPr>
          <a:xfrm>
            <a:off x="3581400" y="3124200"/>
            <a:ext cx="12192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a:off x="2133600" y="5334000"/>
            <a:ext cx="26670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rot="5400000">
            <a:off x="3694906" y="4229100"/>
            <a:ext cx="2210594" cy="794"/>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4800600" y="3352800"/>
            <a:ext cx="1143000" cy="762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a:off x="4800600" y="4114800"/>
            <a:ext cx="1143000" cy="533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7" name="Rectangle 16"/>
          <p:cNvSpPr/>
          <p:nvPr/>
        </p:nvSpPr>
        <p:spPr>
          <a:xfrm>
            <a:off x="6019800" y="2819400"/>
            <a:ext cx="2057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Static</a:t>
            </a:r>
            <a:endParaRPr lang="en-US" dirty="0"/>
          </a:p>
        </p:txBody>
      </p:sp>
      <p:sp>
        <p:nvSpPr>
          <p:cNvPr id="18" name="Rectangle 17"/>
          <p:cNvSpPr/>
          <p:nvPr/>
        </p:nvSpPr>
        <p:spPr>
          <a:xfrm>
            <a:off x="6019800" y="4191000"/>
            <a:ext cx="2057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Instance</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A note on iterators</a:t>
            </a:r>
          </a:p>
        </p:txBody>
      </p:sp>
      <p:sp>
        <p:nvSpPr>
          <p:cNvPr id="22531" name="Rectangle 3"/>
          <p:cNvSpPr>
            <a:spLocks noGrp="1" noChangeArrowheads="1"/>
          </p:cNvSpPr>
          <p:nvPr>
            <p:ph type="body" idx="1"/>
          </p:nvPr>
        </p:nvSpPr>
        <p:spPr/>
        <p:txBody>
          <a:bodyPr/>
          <a:lstStyle/>
          <a:p>
            <a:pPr>
              <a:lnSpc>
                <a:spcPct val="90000"/>
              </a:lnSpc>
            </a:pPr>
            <a:r>
              <a:rPr lang="en-US" sz="2400"/>
              <a:t>An </a:t>
            </a:r>
            <a:r>
              <a:rPr lang="en-US" sz="2400">
                <a:latin typeface="Courier New" pitchFamily="49" charset="0"/>
                <a:hlinkClick r:id="rId2"/>
              </a:rPr>
              <a:t>Iterator</a:t>
            </a:r>
            <a:r>
              <a:rPr lang="en-US" sz="2400"/>
              <a:t> is an object that enables you to traverse through a collection and to remove elements from the collection selectively, if desired.  You get an </a:t>
            </a:r>
            <a:r>
              <a:rPr lang="en-US" sz="2400">
                <a:latin typeface="Courier New" pitchFamily="49" charset="0"/>
              </a:rPr>
              <a:t>Iterator</a:t>
            </a:r>
            <a:r>
              <a:rPr lang="en-US" sz="2400"/>
              <a:t> for a collection by calling its </a:t>
            </a:r>
            <a:r>
              <a:rPr lang="en-US" sz="2400">
                <a:latin typeface="Courier New" pitchFamily="49" charset="0"/>
              </a:rPr>
              <a:t>iterator()</a:t>
            </a:r>
            <a:r>
              <a:rPr lang="en-US" sz="2400"/>
              <a:t> method. The following is the </a:t>
            </a:r>
            <a:r>
              <a:rPr lang="en-US" sz="2400">
                <a:latin typeface="Courier New" pitchFamily="49" charset="0"/>
              </a:rPr>
              <a:t>Iterator</a:t>
            </a:r>
            <a:r>
              <a:rPr lang="en-US" sz="2400"/>
              <a:t> interface. </a:t>
            </a:r>
          </a:p>
          <a:p>
            <a:pPr>
              <a:lnSpc>
                <a:spcPct val="90000"/>
              </a:lnSpc>
              <a:buFontTx/>
              <a:buNone/>
            </a:pPr>
            <a:endParaRPr lang="en-US" sz="2400"/>
          </a:p>
          <a:p>
            <a:pPr>
              <a:lnSpc>
                <a:spcPct val="90000"/>
              </a:lnSpc>
              <a:buFontTx/>
              <a:buNone/>
            </a:pPr>
            <a:r>
              <a:rPr lang="en-US" sz="2400">
                <a:latin typeface="Courier New" pitchFamily="49" charset="0"/>
              </a:rPr>
              <a:t>public interface Iterator&lt;E&gt; {</a:t>
            </a:r>
          </a:p>
          <a:p>
            <a:pPr>
              <a:lnSpc>
                <a:spcPct val="90000"/>
              </a:lnSpc>
              <a:buFontTx/>
              <a:buNone/>
            </a:pPr>
            <a:r>
              <a:rPr lang="en-US" sz="2400">
                <a:latin typeface="Courier New" pitchFamily="49" charset="0"/>
              </a:rPr>
              <a:t>    boolean hasNext();</a:t>
            </a:r>
          </a:p>
          <a:p>
            <a:pPr>
              <a:lnSpc>
                <a:spcPct val="90000"/>
              </a:lnSpc>
              <a:buFontTx/>
              <a:buNone/>
            </a:pPr>
            <a:r>
              <a:rPr lang="en-US" sz="2400">
                <a:latin typeface="Courier New" pitchFamily="49" charset="0"/>
              </a:rPr>
              <a:t>    E next();</a:t>
            </a:r>
          </a:p>
          <a:p>
            <a:pPr>
              <a:lnSpc>
                <a:spcPct val="90000"/>
              </a:lnSpc>
              <a:buFontTx/>
              <a:buNone/>
            </a:pPr>
            <a:r>
              <a:rPr lang="en-US" sz="2400">
                <a:latin typeface="Courier New" pitchFamily="49" charset="0"/>
              </a:rPr>
              <a:t>    void remove(); //optional</a:t>
            </a:r>
          </a:p>
          <a:p>
            <a:pPr>
              <a:lnSpc>
                <a:spcPct val="90000"/>
              </a:lnSpc>
              <a:buFontTx/>
              <a:buNone/>
            </a:pPr>
            <a:r>
              <a:rPr lang="en-US" sz="2400">
                <a:latin typeface="Courier New" pitchFamily="49" charset="0"/>
              </a:rPr>
              <a:t>}</a:t>
            </a:r>
            <a:endParaRPr lang="en-US" sz="240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en-US" sz="4000"/>
              <a:t>public interface </a:t>
            </a:r>
            <a:r>
              <a:rPr lang="en-US" sz="4000" b="1"/>
              <a:t>Set&lt;E&gt;</a:t>
            </a:r>
            <a:r>
              <a:rPr lang="en-US" sz="4000"/>
              <a:t/>
            </a:r>
            <a:br>
              <a:rPr lang="en-US" sz="4000"/>
            </a:br>
            <a:r>
              <a:rPr lang="en-US" sz="4000"/>
              <a:t>extends </a:t>
            </a:r>
            <a:r>
              <a:rPr lang="en-US" sz="4000">
                <a:hlinkClick r:id="rId2" tooltip="interface in java.util"/>
              </a:rPr>
              <a:t>Collection</a:t>
            </a:r>
            <a:r>
              <a:rPr lang="en-US" sz="4000"/>
              <a:t>&lt;E&gt;</a:t>
            </a:r>
          </a:p>
        </p:txBody>
      </p:sp>
      <p:sp>
        <p:nvSpPr>
          <p:cNvPr id="7171" name="Rectangle 3"/>
          <p:cNvSpPr>
            <a:spLocks noGrp="1" noChangeArrowheads="1"/>
          </p:cNvSpPr>
          <p:nvPr>
            <p:ph type="body" idx="1"/>
          </p:nvPr>
        </p:nvSpPr>
        <p:spPr>
          <a:xfrm>
            <a:off x="457200" y="1676400"/>
            <a:ext cx="8229600" cy="4449763"/>
          </a:xfrm>
        </p:spPr>
        <p:txBody>
          <a:bodyPr/>
          <a:lstStyle/>
          <a:p>
            <a:r>
              <a:rPr lang="en-US"/>
              <a:t>Set — a collection that cannot contain duplicate elements. This interface models the mathematical set abstraction and is used to represent sets, such as the cards comprising a poker hand, the courses making up a student's schedule, or the processes running on a machine. </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r>
              <a:rPr lang="en-US" sz="4000"/>
              <a:t>public interface </a:t>
            </a:r>
            <a:r>
              <a:rPr lang="en-US" sz="4000" b="1"/>
              <a:t>Set&lt;E&gt;</a:t>
            </a:r>
            <a:r>
              <a:rPr lang="en-US" sz="4000"/>
              <a:t/>
            </a:r>
            <a:br>
              <a:rPr lang="en-US" sz="4000"/>
            </a:br>
            <a:r>
              <a:rPr lang="en-US" sz="4000"/>
              <a:t>extends </a:t>
            </a:r>
            <a:r>
              <a:rPr lang="en-US" sz="4000">
                <a:hlinkClick r:id="rId2" tooltip="interface in java.util"/>
              </a:rPr>
              <a:t>Collection</a:t>
            </a:r>
            <a:r>
              <a:rPr lang="en-US" sz="4000"/>
              <a:t>&lt;E&gt;</a:t>
            </a:r>
          </a:p>
        </p:txBody>
      </p:sp>
      <p:sp>
        <p:nvSpPr>
          <p:cNvPr id="17411" name="Rectangle 3"/>
          <p:cNvSpPr>
            <a:spLocks noGrp="1" noChangeArrowheads="1"/>
          </p:cNvSpPr>
          <p:nvPr>
            <p:ph type="body" idx="1"/>
          </p:nvPr>
        </p:nvSpPr>
        <p:spPr/>
        <p:txBody>
          <a:bodyPr/>
          <a:lstStyle/>
          <a:p>
            <a:pPr>
              <a:lnSpc>
                <a:spcPct val="80000"/>
              </a:lnSpc>
              <a:buFontTx/>
              <a:buNone/>
            </a:pPr>
            <a:r>
              <a:rPr lang="en-US" sz="1400">
                <a:latin typeface="Courier New" pitchFamily="49" charset="0"/>
              </a:rPr>
              <a:t>public interface Set&lt;E&gt; extends Collection&lt;E&gt; {</a:t>
            </a:r>
          </a:p>
          <a:p>
            <a:pPr>
              <a:lnSpc>
                <a:spcPct val="80000"/>
              </a:lnSpc>
              <a:buFontTx/>
              <a:buNone/>
            </a:pPr>
            <a:r>
              <a:rPr lang="en-US" sz="1400">
                <a:latin typeface="Courier New" pitchFamily="49" charset="0"/>
              </a:rPr>
              <a:t>    // Basic operations</a:t>
            </a:r>
          </a:p>
          <a:p>
            <a:pPr>
              <a:lnSpc>
                <a:spcPct val="80000"/>
              </a:lnSpc>
              <a:buFontTx/>
              <a:buNone/>
            </a:pPr>
            <a:r>
              <a:rPr lang="en-US" sz="1400">
                <a:latin typeface="Courier New" pitchFamily="49" charset="0"/>
              </a:rPr>
              <a:t>    int size();</a:t>
            </a:r>
          </a:p>
          <a:p>
            <a:pPr>
              <a:lnSpc>
                <a:spcPct val="80000"/>
              </a:lnSpc>
              <a:buFontTx/>
              <a:buNone/>
            </a:pPr>
            <a:r>
              <a:rPr lang="en-US" sz="1400">
                <a:latin typeface="Courier New" pitchFamily="49" charset="0"/>
              </a:rPr>
              <a:t>    boolean isEmpty();</a:t>
            </a:r>
          </a:p>
          <a:p>
            <a:pPr>
              <a:lnSpc>
                <a:spcPct val="80000"/>
              </a:lnSpc>
              <a:buFontTx/>
              <a:buNone/>
            </a:pPr>
            <a:r>
              <a:rPr lang="en-US" sz="1400">
                <a:latin typeface="Courier New" pitchFamily="49" charset="0"/>
              </a:rPr>
              <a:t>    boolean contains(Object element);</a:t>
            </a:r>
          </a:p>
          <a:p>
            <a:pPr>
              <a:lnSpc>
                <a:spcPct val="80000"/>
              </a:lnSpc>
              <a:buFontTx/>
              <a:buNone/>
            </a:pPr>
            <a:r>
              <a:rPr lang="en-US" sz="1400">
                <a:latin typeface="Courier New" pitchFamily="49" charset="0"/>
              </a:rPr>
              <a:t>    boolean add(E element);         //optional</a:t>
            </a:r>
          </a:p>
          <a:p>
            <a:pPr>
              <a:lnSpc>
                <a:spcPct val="80000"/>
              </a:lnSpc>
              <a:buFontTx/>
              <a:buNone/>
            </a:pPr>
            <a:r>
              <a:rPr lang="en-US" sz="1400">
                <a:latin typeface="Courier New" pitchFamily="49" charset="0"/>
              </a:rPr>
              <a:t>    boolean remove(Object element); //optional</a:t>
            </a:r>
          </a:p>
          <a:p>
            <a:pPr>
              <a:lnSpc>
                <a:spcPct val="80000"/>
              </a:lnSpc>
              <a:buFontTx/>
              <a:buNone/>
            </a:pPr>
            <a:r>
              <a:rPr lang="en-US" sz="1400">
                <a:latin typeface="Courier New" pitchFamily="49" charset="0"/>
              </a:rPr>
              <a:t>    Iterator&lt;E&gt; iterator();</a:t>
            </a:r>
          </a:p>
          <a:p>
            <a:pPr>
              <a:lnSpc>
                <a:spcPct val="80000"/>
              </a:lnSpc>
              <a:buFontTx/>
              <a:buNone/>
            </a:pPr>
            <a:endParaRPr lang="en-US" sz="1400">
              <a:latin typeface="Courier New" pitchFamily="49" charset="0"/>
            </a:endParaRPr>
          </a:p>
          <a:p>
            <a:pPr>
              <a:lnSpc>
                <a:spcPct val="80000"/>
              </a:lnSpc>
              <a:buFontTx/>
              <a:buNone/>
            </a:pPr>
            <a:r>
              <a:rPr lang="en-US" sz="1400">
                <a:latin typeface="Courier New" pitchFamily="49" charset="0"/>
              </a:rPr>
              <a:t>    // Bulk operations</a:t>
            </a:r>
          </a:p>
          <a:p>
            <a:pPr>
              <a:lnSpc>
                <a:spcPct val="80000"/>
              </a:lnSpc>
              <a:buFontTx/>
              <a:buNone/>
            </a:pPr>
            <a:r>
              <a:rPr lang="en-US" sz="1400">
                <a:latin typeface="Courier New" pitchFamily="49" charset="0"/>
              </a:rPr>
              <a:t>    boolean containsAll(Collection&lt;?&gt; c);</a:t>
            </a:r>
          </a:p>
          <a:p>
            <a:pPr>
              <a:lnSpc>
                <a:spcPct val="80000"/>
              </a:lnSpc>
              <a:buFontTx/>
              <a:buNone/>
            </a:pPr>
            <a:r>
              <a:rPr lang="en-US" sz="1400">
                <a:latin typeface="Courier New" pitchFamily="49" charset="0"/>
              </a:rPr>
              <a:t>    boolean addAll(Collection&lt;? extends E&gt; c); //optional</a:t>
            </a:r>
          </a:p>
          <a:p>
            <a:pPr>
              <a:lnSpc>
                <a:spcPct val="80000"/>
              </a:lnSpc>
              <a:buFontTx/>
              <a:buNone/>
            </a:pPr>
            <a:r>
              <a:rPr lang="en-US" sz="1400">
                <a:latin typeface="Courier New" pitchFamily="49" charset="0"/>
              </a:rPr>
              <a:t>    boolean removeAll(Collection&lt;?&gt; c);        //optional</a:t>
            </a:r>
          </a:p>
          <a:p>
            <a:pPr>
              <a:lnSpc>
                <a:spcPct val="80000"/>
              </a:lnSpc>
              <a:buFontTx/>
              <a:buNone/>
            </a:pPr>
            <a:r>
              <a:rPr lang="en-US" sz="1400">
                <a:latin typeface="Courier New" pitchFamily="49" charset="0"/>
              </a:rPr>
              <a:t>    boolean retainAll(Collection&lt;?&gt; c);        //optional</a:t>
            </a:r>
          </a:p>
          <a:p>
            <a:pPr>
              <a:lnSpc>
                <a:spcPct val="80000"/>
              </a:lnSpc>
              <a:buFontTx/>
              <a:buNone/>
            </a:pPr>
            <a:r>
              <a:rPr lang="en-US" sz="1400">
                <a:latin typeface="Courier New" pitchFamily="49" charset="0"/>
              </a:rPr>
              <a:t>    void clear();                              //optional</a:t>
            </a:r>
          </a:p>
          <a:p>
            <a:pPr>
              <a:lnSpc>
                <a:spcPct val="80000"/>
              </a:lnSpc>
              <a:buFontTx/>
              <a:buNone/>
            </a:pPr>
            <a:endParaRPr lang="en-US" sz="1400">
              <a:latin typeface="Courier New" pitchFamily="49" charset="0"/>
            </a:endParaRPr>
          </a:p>
          <a:p>
            <a:pPr>
              <a:lnSpc>
                <a:spcPct val="80000"/>
              </a:lnSpc>
              <a:buFontTx/>
              <a:buNone/>
            </a:pPr>
            <a:r>
              <a:rPr lang="en-US" sz="1400">
                <a:latin typeface="Courier New" pitchFamily="49" charset="0"/>
              </a:rPr>
              <a:t>    // Array Operations</a:t>
            </a:r>
          </a:p>
          <a:p>
            <a:pPr>
              <a:lnSpc>
                <a:spcPct val="80000"/>
              </a:lnSpc>
              <a:buFontTx/>
              <a:buNone/>
            </a:pPr>
            <a:r>
              <a:rPr lang="en-US" sz="1400">
                <a:latin typeface="Courier New" pitchFamily="49" charset="0"/>
              </a:rPr>
              <a:t>    Object[] toArray();</a:t>
            </a:r>
          </a:p>
          <a:p>
            <a:pPr>
              <a:lnSpc>
                <a:spcPct val="80000"/>
              </a:lnSpc>
              <a:buFontTx/>
              <a:buNone/>
            </a:pPr>
            <a:r>
              <a:rPr lang="en-US" sz="1400">
                <a:latin typeface="Courier New" pitchFamily="49" charset="0"/>
              </a:rPr>
              <a:t>    </a:t>
            </a:r>
            <a:r>
              <a:rPr lang="de-DE" sz="1400">
                <a:latin typeface="Courier New" pitchFamily="49" charset="0"/>
              </a:rPr>
              <a:t>&lt;T&gt; T[] toArray(T[] a);</a:t>
            </a:r>
          </a:p>
          <a:p>
            <a:pPr>
              <a:lnSpc>
                <a:spcPct val="80000"/>
              </a:lnSpc>
              <a:buFontTx/>
              <a:buNone/>
            </a:pPr>
            <a:r>
              <a:rPr lang="en-US" sz="1400">
                <a:latin typeface="Courier New" pitchFamily="49" charset="0"/>
              </a:rPr>
              <a:t>}</a:t>
            </a:r>
            <a:endParaRPr lang="en-US" sz="1400"/>
          </a:p>
        </p:txBody>
      </p:sp>
      <p:sp>
        <p:nvSpPr>
          <p:cNvPr id="17412" name="Text Box 4"/>
          <p:cNvSpPr txBox="1">
            <a:spLocks noChangeArrowheads="1"/>
          </p:cNvSpPr>
          <p:nvPr/>
        </p:nvSpPr>
        <p:spPr bwMode="auto">
          <a:xfrm>
            <a:off x="593725" y="6361113"/>
            <a:ext cx="7681913" cy="366712"/>
          </a:xfrm>
          <a:prstGeom prst="rect">
            <a:avLst/>
          </a:prstGeom>
          <a:noFill/>
          <a:ln w="9525">
            <a:noFill/>
            <a:miter lim="800000"/>
            <a:headEnd/>
            <a:tailEnd/>
          </a:ln>
          <a:effectLst/>
        </p:spPr>
        <p:txBody>
          <a:bodyPr wrap="none">
            <a:spAutoFit/>
          </a:bodyPr>
          <a:lstStyle/>
          <a:p>
            <a:r>
              <a:rPr lang="en-US"/>
              <a:t>Note: nothing added to Collection interface – except no duplicates allowed</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sz="4000"/>
              <a:t>public interface </a:t>
            </a:r>
            <a:r>
              <a:rPr lang="en-US" sz="4000" b="1"/>
              <a:t>List&lt;E&gt;</a:t>
            </a:r>
            <a:r>
              <a:rPr lang="en-US" sz="4000"/>
              <a:t/>
            </a:r>
            <a:br>
              <a:rPr lang="en-US" sz="4000"/>
            </a:br>
            <a:r>
              <a:rPr lang="en-US" sz="4000"/>
              <a:t>extends </a:t>
            </a:r>
            <a:r>
              <a:rPr lang="en-US" sz="4000">
                <a:hlinkClick r:id="rId2" tooltip="interface in java.util"/>
              </a:rPr>
              <a:t>Collection</a:t>
            </a:r>
            <a:r>
              <a:rPr lang="en-US" sz="4000"/>
              <a:t>&lt;E&gt;</a:t>
            </a:r>
          </a:p>
        </p:txBody>
      </p:sp>
      <p:sp>
        <p:nvSpPr>
          <p:cNvPr id="8195" name="Rectangle 3"/>
          <p:cNvSpPr>
            <a:spLocks noGrp="1" noChangeArrowheads="1"/>
          </p:cNvSpPr>
          <p:nvPr>
            <p:ph type="body" idx="1"/>
          </p:nvPr>
        </p:nvSpPr>
        <p:spPr>
          <a:xfrm>
            <a:off x="457200" y="1905000"/>
            <a:ext cx="8229600" cy="4221163"/>
          </a:xfrm>
        </p:spPr>
        <p:txBody>
          <a:bodyPr/>
          <a:lstStyle/>
          <a:p>
            <a:r>
              <a:rPr lang="en-US"/>
              <a:t>List — an ordered collection (sometimes called a </a:t>
            </a:r>
            <a:r>
              <a:rPr lang="en-US" i="1"/>
              <a:t>sequence</a:t>
            </a:r>
            <a:r>
              <a:rPr lang="en-US"/>
              <a:t>). Lists can contain duplicate elements. The user of a List generally has precise control over where in the list each element is inserted and can access elements by their integer index (position). If you've used Vector, you're familiar with the general flavor of List. </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r>
              <a:rPr lang="en-US" sz="4000"/>
              <a:t>public interface </a:t>
            </a:r>
            <a:r>
              <a:rPr lang="en-US" sz="4000" b="1"/>
              <a:t>List&lt;E&gt;</a:t>
            </a:r>
            <a:r>
              <a:rPr lang="en-US" sz="4000"/>
              <a:t/>
            </a:r>
            <a:br>
              <a:rPr lang="en-US" sz="4000"/>
            </a:br>
            <a:r>
              <a:rPr lang="en-US" sz="4000"/>
              <a:t>extends </a:t>
            </a:r>
            <a:r>
              <a:rPr lang="en-US" sz="4000">
                <a:hlinkClick r:id="rId2" tooltip="interface in java.util"/>
              </a:rPr>
              <a:t>Collection</a:t>
            </a:r>
            <a:r>
              <a:rPr lang="en-US" sz="4000"/>
              <a:t>&lt;E&gt;</a:t>
            </a:r>
          </a:p>
        </p:txBody>
      </p:sp>
      <p:sp>
        <p:nvSpPr>
          <p:cNvPr id="18435" name="Rectangle 3"/>
          <p:cNvSpPr>
            <a:spLocks noGrp="1" noChangeArrowheads="1"/>
          </p:cNvSpPr>
          <p:nvPr>
            <p:ph type="body" idx="1"/>
          </p:nvPr>
        </p:nvSpPr>
        <p:spPr>
          <a:xfrm>
            <a:off x="457200" y="1600200"/>
            <a:ext cx="8229600" cy="4800600"/>
          </a:xfrm>
        </p:spPr>
        <p:txBody>
          <a:bodyPr/>
          <a:lstStyle/>
          <a:p>
            <a:pPr>
              <a:lnSpc>
                <a:spcPct val="80000"/>
              </a:lnSpc>
              <a:buFontTx/>
              <a:buNone/>
            </a:pPr>
            <a:r>
              <a:rPr lang="en-US" sz="1400">
                <a:latin typeface="Courier New" pitchFamily="49" charset="0"/>
              </a:rPr>
              <a:t>public interface List&lt;E&gt; extends Collection&lt;E&gt; {</a:t>
            </a:r>
          </a:p>
          <a:p>
            <a:pPr>
              <a:lnSpc>
                <a:spcPct val="80000"/>
              </a:lnSpc>
              <a:buFontTx/>
              <a:buNone/>
            </a:pPr>
            <a:r>
              <a:rPr lang="en-US" sz="1400">
                <a:latin typeface="Courier New" pitchFamily="49" charset="0"/>
              </a:rPr>
              <a:t>    // Positional access</a:t>
            </a:r>
          </a:p>
          <a:p>
            <a:pPr>
              <a:lnSpc>
                <a:spcPct val="80000"/>
              </a:lnSpc>
              <a:buFontTx/>
              <a:buNone/>
            </a:pPr>
            <a:r>
              <a:rPr lang="en-US" sz="1400">
                <a:latin typeface="Courier New" pitchFamily="49" charset="0"/>
              </a:rPr>
              <a:t>    E get(int index);</a:t>
            </a:r>
          </a:p>
          <a:p>
            <a:pPr>
              <a:lnSpc>
                <a:spcPct val="80000"/>
              </a:lnSpc>
              <a:buFontTx/>
              <a:buNone/>
            </a:pPr>
            <a:r>
              <a:rPr lang="en-US" sz="1400">
                <a:latin typeface="Courier New" pitchFamily="49" charset="0"/>
              </a:rPr>
              <a:t>    E set(int index, E element);    //optional</a:t>
            </a:r>
          </a:p>
          <a:p>
            <a:pPr>
              <a:lnSpc>
                <a:spcPct val="80000"/>
              </a:lnSpc>
              <a:buFontTx/>
              <a:buNone/>
            </a:pPr>
            <a:r>
              <a:rPr lang="en-US" sz="1400">
                <a:latin typeface="Courier New" pitchFamily="49" charset="0"/>
              </a:rPr>
              <a:t>    boolean add(E element);         //optional</a:t>
            </a:r>
          </a:p>
          <a:p>
            <a:pPr>
              <a:lnSpc>
                <a:spcPct val="80000"/>
              </a:lnSpc>
              <a:buFontTx/>
              <a:buNone/>
            </a:pPr>
            <a:r>
              <a:rPr lang="en-US" sz="1400">
                <a:latin typeface="Courier New" pitchFamily="49" charset="0"/>
              </a:rPr>
              <a:t>    void add(int index, E element); //optional</a:t>
            </a:r>
          </a:p>
          <a:p>
            <a:pPr>
              <a:lnSpc>
                <a:spcPct val="80000"/>
              </a:lnSpc>
              <a:buFontTx/>
              <a:buNone/>
            </a:pPr>
            <a:r>
              <a:rPr lang="en-US" sz="1400">
                <a:latin typeface="Courier New" pitchFamily="49" charset="0"/>
              </a:rPr>
              <a:t>    E remove(int index);            //optional</a:t>
            </a:r>
          </a:p>
          <a:p>
            <a:pPr>
              <a:lnSpc>
                <a:spcPct val="80000"/>
              </a:lnSpc>
              <a:buFontTx/>
              <a:buNone/>
            </a:pPr>
            <a:r>
              <a:rPr lang="en-US" sz="1400">
                <a:latin typeface="Courier New" pitchFamily="49" charset="0"/>
              </a:rPr>
              <a:t>    boolean addAll(int index,</a:t>
            </a:r>
          </a:p>
          <a:p>
            <a:pPr>
              <a:lnSpc>
                <a:spcPct val="80000"/>
              </a:lnSpc>
              <a:buFontTx/>
              <a:buNone/>
            </a:pPr>
            <a:r>
              <a:rPr lang="en-US" sz="1400">
                <a:latin typeface="Courier New" pitchFamily="49" charset="0"/>
              </a:rPr>
              <a:t>        Collection&lt;? extends E&gt; c); //optional</a:t>
            </a:r>
          </a:p>
          <a:p>
            <a:pPr>
              <a:lnSpc>
                <a:spcPct val="80000"/>
              </a:lnSpc>
              <a:buFontTx/>
              <a:buNone/>
            </a:pPr>
            <a:endParaRPr lang="en-US" sz="1400">
              <a:latin typeface="Courier New" pitchFamily="49" charset="0"/>
            </a:endParaRPr>
          </a:p>
          <a:p>
            <a:pPr>
              <a:lnSpc>
                <a:spcPct val="80000"/>
              </a:lnSpc>
              <a:buFontTx/>
              <a:buNone/>
            </a:pPr>
            <a:r>
              <a:rPr lang="en-US" sz="1400">
                <a:latin typeface="Courier New" pitchFamily="49" charset="0"/>
              </a:rPr>
              <a:t>    // Search</a:t>
            </a:r>
          </a:p>
          <a:p>
            <a:pPr>
              <a:lnSpc>
                <a:spcPct val="80000"/>
              </a:lnSpc>
              <a:buFontTx/>
              <a:buNone/>
            </a:pPr>
            <a:r>
              <a:rPr lang="en-US" sz="1400">
                <a:latin typeface="Courier New" pitchFamily="49" charset="0"/>
              </a:rPr>
              <a:t>    int indexOf(Object o);</a:t>
            </a:r>
          </a:p>
          <a:p>
            <a:pPr>
              <a:lnSpc>
                <a:spcPct val="80000"/>
              </a:lnSpc>
              <a:buFontTx/>
              <a:buNone/>
            </a:pPr>
            <a:r>
              <a:rPr lang="en-US" sz="1400">
                <a:latin typeface="Courier New" pitchFamily="49" charset="0"/>
              </a:rPr>
              <a:t>    int lastIndexOf(Object o);</a:t>
            </a:r>
          </a:p>
          <a:p>
            <a:pPr>
              <a:lnSpc>
                <a:spcPct val="80000"/>
              </a:lnSpc>
              <a:buFontTx/>
              <a:buNone/>
            </a:pPr>
            <a:endParaRPr lang="en-US" sz="1400">
              <a:latin typeface="Courier New" pitchFamily="49" charset="0"/>
            </a:endParaRPr>
          </a:p>
          <a:p>
            <a:pPr>
              <a:lnSpc>
                <a:spcPct val="80000"/>
              </a:lnSpc>
              <a:buFontTx/>
              <a:buNone/>
            </a:pPr>
            <a:r>
              <a:rPr lang="en-US" sz="1400">
                <a:latin typeface="Courier New" pitchFamily="49" charset="0"/>
              </a:rPr>
              <a:t>    // Iteration</a:t>
            </a:r>
          </a:p>
          <a:p>
            <a:pPr>
              <a:lnSpc>
                <a:spcPct val="80000"/>
              </a:lnSpc>
              <a:buFontTx/>
              <a:buNone/>
            </a:pPr>
            <a:r>
              <a:rPr lang="en-US" sz="1400">
                <a:latin typeface="Courier New" pitchFamily="49" charset="0"/>
              </a:rPr>
              <a:t>    ListIterator&lt;E&gt; listIterator();</a:t>
            </a:r>
          </a:p>
          <a:p>
            <a:pPr>
              <a:lnSpc>
                <a:spcPct val="80000"/>
              </a:lnSpc>
              <a:buFontTx/>
              <a:buNone/>
            </a:pPr>
            <a:r>
              <a:rPr lang="en-US" sz="1400">
                <a:latin typeface="Courier New" pitchFamily="49" charset="0"/>
              </a:rPr>
              <a:t>    ListIterator&lt;E&gt; listIterator(int index);</a:t>
            </a:r>
          </a:p>
          <a:p>
            <a:pPr>
              <a:lnSpc>
                <a:spcPct val="80000"/>
              </a:lnSpc>
              <a:buFontTx/>
              <a:buNone/>
            </a:pPr>
            <a:endParaRPr lang="en-US" sz="1400">
              <a:latin typeface="Courier New" pitchFamily="49" charset="0"/>
            </a:endParaRPr>
          </a:p>
          <a:p>
            <a:pPr>
              <a:lnSpc>
                <a:spcPct val="80000"/>
              </a:lnSpc>
              <a:buFontTx/>
              <a:buNone/>
            </a:pPr>
            <a:r>
              <a:rPr lang="en-US" sz="1400">
                <a:latin typeface="Courier New" pitchFamily="49" charset="0"/>
              </a:rPr>
              <a:t>    // Range-view</a:t>
            </a:r>
          </a:p>
          <a:p>
            <a:pPr>
              <a:lnSpc>
                <a:spcPct val="80000"/>
              </a:lnSpc>
              <a:buFontTx/>
              <a:buNone/>
            </a:pPr>
            <a:r>
              <a:rPr lang="en-US" sz="1400">
                <a:latin typeface="Courier New" pitchFamily="49" charset="0"/>
              </a:rPr>
              <a:t>    List&lt;E&gt; subList(int from, int to);</a:t>
            </a:r>
          </a:p>
          <a:p>
            <a:pPr>
              <a:lnSpc>
                <a:spcPct val="80000"/>
              </a:lnSpc>
              <a:buFontTx/>
              <a:buNone/>
            </a:pPr>
            <a:r>
              <a:rPr lang="en-US" sz="1400">
                <a:latin typeface="Courier New" pitchFamily="49" charset="0"/>
              </a:rPr>
              <a:t>}</a:t>
            </a:r>
            <a:endParaRPr lang="en-US" sz="140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52400"/>
            <a:ext cx="8229600" cy="685800"/>
          </a:xfrm>
        </p:spPr>
        <p:txBody>
          <a:bodyPr/>
          <a:lstStyle/>
          <a:p>
            <a:r>
              <a:rPr lang="en-US" sz="4000"/>
              <a:t>A note on ListIterators</a:t>
            </a:r>
          </a:p>
        </p:txBody>
      </p:sp>
      <p:sp>
        <p:nvSpPr>
          <p:cNvPr id="23555" name="Rectangle 3"/>
          <p:cNvSpPr>
            <a:spLocks noGrp="1" noChangeArrowheads="1"/>
          </p:cNvSpPr>
          <p:nvPr>
            <p:ph type="body" idx="1"/>
          </p:nvPr>
        </p:nvSpPr>
        <p:spPr>
          <a:xfrm>
            <a:off x="457200" y="914400"/>
            <a:ext cx="8229600" cy="5791200"/>
          </a:xfrm>
        </p:spPr>
        <p:txBody>
          <a:bodyPr/>
          <a:lstStyle/>
          <a:p>
            <a:pPr>
              <a:lnSpc>
                <a:spcPct val="80000"/>
              </a:lnSpc>
            </a:pPr>
            <a:r>
              <a:rPr lang="en-US" sz="1600"/>
              <a:t>The three methods that ListIterator inherits from Iterator (hasNext, next, and remove) do exactly the same thing in both interfaces. The hasPrevious and the previous operations are exact analogues of hasNext and next. The former operations refer to the element before the (implicit) cursor, whereas the latter refer to the element after the cursor. The previous operation moves the cursor backward, whereas next moves it forward. </a:t>
            </a:r>
          </a:p>
          <a:p>
            <a:pPr>
              <a:lnSpc>
                <a:spcPct val="80000"/>
              </a:lnSpc>
            </a:pPr>
            <a:r>
              <a:rPr lang="en-US" sz="1600"/>
              <a:t>The nextIndex method returns the index of the element that would be returned by a subsequent call to next, and previousIndex returns the index of the element that would be returned by a subsequent call to previous </a:t>
            </a:r>
          </a:p>
          <a:p>
            <a:pPr>
              <a:lnSpc>
                <a:spcPct val="80000"/>
              </a:lnSpc>
            </a:pPr>
            <a:r>
              <a:rPr lang="en-US" sz="1600"/>
              <a:t>The set method overwrites the last element returned by next or previous with the specified element. </a:t>
            </a:r>
          </a:p>
          <a:p>
            <a:pPr>
              <a:lnSpc>
                <a:spcPct val="80000"/>
              </a:lnSpc>
            </a:pPr>
            <a:r>
              <a:rPr lang="en-US" sz="1600"/>
              <a:t>The add method inserts a new element into the list immediately before the current cursor position. </a:t>
            </a:r>
          </a:p>
          <a:p>
            <a:pPr>
              <a:lnSpc>
                <a:spcPct val="80000"/>
              </a:lnSpc>
            </a:pPr>
            <a:endParaRPr lang="en-US" sz="1600"/>
          </a:p>
          <a:p>
            <a:pPr>
              <a:lnSpc>
                <a:spcPct val="80000"/>
              </a:lnSpc>
              <a:buFontTx/>
              <a:buNone/>
            </a:pPr>
            <a:r>
              <a:rPr lang="en-US" sz="1600">
                <a:latin typeface="Courier New" pitchFamily="49" charset="0"/>
              </a:rPr>
              <a:t>public interface ListIterator&lt;E&gt; extends Iterator&lt;E&gt; {</a:t>
            </a:r>
          </a:p>
          <a:p>
            <a:pPr>
              <a:lnSpc>
                <a:spcPct val="80000"/>
              </a:lnSpc>
              <a:buFontTx/>
              <a:buNone/>
            </a:pPr>
            <a:r>
              <a:rPr lang="en-US" sz="1600">
                <a:latin typeface="Courier New" pitchFamily="49" charset="0"/>
              </a:rPr>
              <a:t>    boolean hasNext();</a:t>
            </a:r>
          </a:p>
          <a:p>
            <a:pPr>
              <a:lnSpc>
                <a:spcPct val="80000"/>
              </a:lnSpc>
              <a:buFontTx/>
              <a:buNone/>
            </a:pPr>
            <a:r>
              <a:rPr lang="en-US" sz="1600">
                <a:latin typeface="Courier New" pitchFamily="49" charset="0"/>
              </a:rPr>
              <a:t>    E next();</a:t>
            </a:r>
          </a:p>
          <a:p>
            <a:pPr>
              <a:lnSpc>
                <a:spcPct val="80000"/>
              </a:lnSpc>
              <a:buFontTx/>
              <a:buNone/>
            </a:pPr>
            <a:r>
              <a:rPr lang="en-US" sz="1600">
                <a:latin typeface="Courier New" pitchFamily="49" charset="0"/>
              </a:rPr>
              <a:t>    boolean hasPrevious();</a:t>
            </a:r>
          </a:p>
          <a:p>
            <a:pPr>
              <a:lnSpc>
                <a:spcPct val="80000"/>
              </a:lnSpc>
              <a:buFontTx/>
              <a:buNone/>
            </a:pPr>
            <a:r>
              <a:rPr lang="en-US" sz="1600">
                <a:latin typeface="Courier New" pitchFamily="49" charset="0"/>
              </a:rPr>
              <a:t>    E previous();</a:t>
            </a:r>
          </a:p>
          <a:p>
            <a:pPr>
              <a:lnSpc>
                <a:spcPct val="80000"/>
              </a:lnSpc>
              <a:buFontTx/>
              <a:buNone/>
            </a:pPr>
            <a:r>
              <a:rPr lang="en-US" sz="1600">
                <a:latin typeface="Courier New" pitchFamily="49" charset="0"/>
              </a:rPr>
              <a:t>    int nextIndex();</a:t>
            </a:r>
          </a:p>
          <a:p>
            <a:pPr>
              <a:lnSpc>
                <a:spcPct val="80000"/>
              </a:lnSpc>
              <a:buFontTx/>
              <a:buNone/>
            </a:pPr>
            <a:r>
              <a:rPr lang="en-US" sz="1600">
                <a:latin typeface="Courier New" pitchFamily="49" charset="0"/>
              </a:rPr>
              <a:t>    int previousIndex();</a:t>
            </a:r>
          </a:p>
          <a:p>
            <a:pPr>
              <a:lnSpc>
                <a:spcPct val="80000"/>
              </a:lnSpc>
              <a:buFontTx/>
              <a:buNone/>
            </a:pPr>
            <a:r>
              <a:rPr lang="en-US" sz="1600">
                <a:latin typeface="Courier New" pitchFamily="49" charset="0"/>
              </a:rPr>
              <a:t>    void remove(); //optional</a:t>
            </a:r>
          </a:p>
          <a:p>
            <a:pPr>
              <a:lnSpc>
                <a:spcPct val="80000"/>
              </a:lnSpc>
              <a:buFontTx/>
              <a:buNone/>
            </a:pPr>
            <a:r>
              <a:rPr lang="en-US" sz="1600">
                <a:latin typeface="Courier New" pitchFamily="49" charset="0"/>
              </a:rPr>
              <a:t>    </a:t>
            </a:r>
            <a:r>
              <a:rPr lang="de-DE" sz="1600">
                <a:latin typeface="Courier New" pitchFamily="49" charset="0"/>
              </a:rPr>
              <a:t>void set(E e); //optional</a:t>
            </a:r>
          </a:p>
          <a:p>
            <a:pPr>
              <a:lnSpc>
                <a:spcPct val="80000"/>
              </a:lnSpc>
              <a:buFontTx/>
              <a:buNone/>
            </a:pPr>
            <a:r>
              <a:rPr lang="de-DE" sz="1600">
                <a:latin typeface="Courier New" pitchFamily="49" charset="0"/>
              </a:rPr>
              <a:t>    void add(E e); //optional</a:t>
            </a:r>
          </a:p>
          <a:p>
            <a:pPr>
              <a:lnSpc>
                <a:spcPct val="80000"/>
              </a:lnSpc>
              <a:buFontTx/>
              <a:buNone/>
            </a:pPr>
            <a:r>
              <a:rPr lang="en-US" sz="1600">
                <a:latin typeface="Courier New" pitchFamily="49" charset="0"/>
              </a:rPr>
              <a:t>}</a:t>
            </a:r>
          </a:p>
        </p:txBody>
      </p:sp>
      <p:pic>
        <p:nvPicPr>
          <p:cNvPr id="23556" name="Picture 4"/>
          <p:cNvPicPr>
            <a:picLocks noChangeAspect="1" noChangeArrowheads="1"/>
          </p:cNvPicPr>
          <p:nvPr/>
        </p:nvPicPr>
        <p:blipFill>
          <a:blip r:embed="rId2"/>
          <a:srcRect/>
          <a:stretch>
            <a:fillRect/>
          </a:stretch>
        </p:blipFill>
        <p:spPr bwMode="auto">
          <a:xfrm>
            <a:off x="5029200" y="5105400"/>
            <a:ext cx="3495675" cy="638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r>
              <a:rPr lang="en-US" sz="4000"/>
              <a:t>public interface </a:t>
            </a:r>
            <a:r>
              <a:rPr lang="en-US" sz="4000" b="1"/>
              <a:t>Queue&lt;E&gt;</a:t>
            </a:r>
            <a:r>
              <a:rPr lang="en-US" sz="4000"/>
              <a:t/>
            </a:r>
            <a:br>
              <a:rPr lang="en-US" sz="4000"/>
            </a:br>
            <a:r>
              <a:rPr lang="en-US" sz="4000"/>
              <a:t>extends </a:t>
            </a:r>
            <a:r>
              <a:rPr lang="en-US" sz="4000">
                <a:hlinkClick r:id="rId2" tooltip="interface in java.util"/>
              </a:rPr>
              <a:t>Collection</a:t>
            </a:r>
            <a:r>
              <a:rPr lang="en-US" sz="4000"/>
              <a:t>&lt;E&gt;</a:t>
            </a:r>
          </a:p>
        </p:txBody>
      </p:sp>
      <p:sp>
        <p:nvSpPr>
          <p:cNvPr id="9219" name="Rectangle 3"/>
          <p:cNvSpPr>
            <a:spLocks noGrp="1" noChangeArrowheads="1"/>
          </p:cNvSpPr>
          <p:nvPr>
            <p:ph type="body" idx="1"/>
          </p:nvPr>
        </p:nvSpPr>
        <p:spPr>
          <a:xfrm>
            <a:off x="457200" y="1981200"/>
            <a:ext cx="8229600" cy="4144963"/>
          </a:xfrm>
        </p:spPr>
        <p:txBody>
          <a:bodyPr/>
          <a:lstStyle/>
          <a:p>
            <a:r>
              <a:rPr lang="en-US"/>
              <a:t>Queue — a collection used to hold multiple elements prior to processing. Besides basic Collection operations, a Queue provides additional insertion, extraction, and inspection operations. </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r>
              <a:rPr lang="en-US" sz="4000"/>
              <a:t>public interface </a:t>
            </a:r>
            <a:r>
              <a:rPr lang="en-US" sz="4000" b="1"/>
              <a:t>Queue&lt;E&gt;</a:t>
            </a:r>
            <a:r>
              <a:rPr lang="en-US" sz="4000"/>
              <a:t/>
            </a:r>
            <a:br>
              <a:rPr lang="en-US" sz="4000"/>
            </a:br>
            <a:r>
              <a:rPr lang="en-US" sz="4000"/>
              <a:t>extends </a:t>
            </a:r>
            <a:r>
              <a:rPr lang="en-US" sz="4000">
                <a:hlinkClick r:id="rId2" tooltip="interface in java.util"/>
              </a:rPr>
              <a:t>Collection</a:t>
            </a:r>
            <a:r>
              <a:rPr lang="en-US" sz="4000"/>
              <a:t>&lt;E&gt;</a:t>
            </a:r>
          </a:p>
        </p:txBody>
      </p:sp>
      <p:sp>
        <p:nvSpPr>
          <p:cNvPr id="19459" name="Rectangle 3"/>
          <p:cNvSpPr>
            <a:spLocks noGrp="1" noChangeArrowheads="1"/>
          </p:cNvSpPr>
          <p:nvPr>
            <p:ph type="body" idx="1"/>
          </p:nvPr>
        </p:nvSpPr>
        <p:spPr>
          <a:xfrm>
            <a:off x="304800" y="1828800"/>
            <a:ext cx="8458200" cy="4297363"/>
          </a:xfrm>
        </p:spPr>
        <p:txBody>
          <a:bodyPr/>
          <a:lstStyle/>
          <a:p>
            <a:pPr>
              <a:buFontTx/>
              <a:buNone/>
            </a:pPr>
            <a:r>
              <a:rPr lang="en-US" sz="2800">
                <a:latin typeface="Courier New" pitchFamily="49" charset="0"/>
              </a:rPr>
              <a:t>public interface Queue&lt;E&gt; extends Collection&lt;E&gt; {</a:t>
            </a:r>
          </a:p>
          <a:p>
            <a:pPr>
              <a:buFontTx/>
              <a:buNone/>
            </a:pPr>
            <a:r>
              <a:rPr lang="en-US" sz="2800">
                <a:latin typeface="Courier New" pitchFamily="49" charset="0"/>
              </a:rPr>
              <a:t>    </a:t>
            </a:r>
            <a:r>
              <a:rPr lang="de-DE" sz="2800">
                <a:latin typeface="Courier New" pitchFamily="49" charset="0"/>
              </a:rPr>
              <a:t>E element();			//throws</a:t>
            </a:r>
          </a:p>
          <a:p>
            <a:pPr>
              <a:buFontTx/>
              <a:buNone/>
            </a:pPr>
            <a:r>
              <a:rPr lang="de-DE" sz="2800">
                <a:latin typeface="Courier New" pitchFamily="49" charset="0"/>
              </a:rPr>
              <a:t>    E peek();			//null</a:t>
            </a:r>
          </a:p>
          <a:p>
            <a:pPr>
              <a:buFontTx/>
              <a:buNone/>
            </a:pPr>
            <a:r>
              <a:rPr lang="de-DE" sz="2800">
                <a:latin typeface="Courier New" pitchFamily="49" charset="0"/>
              </a:rPr>
              <a:t>    boolean offer(E e);	//add - bool</a:t>
            </a:r>
          </a:p>
          <a:p>
            <a:pPr>
              <a:buFontTx/>
              <a:buNone/>
            </a:pPr>
            <a:r>
              <a:rPr lang="en-US" sz="2800">
                <a:latin typeface="Courier New" pitchFamily="49" charset="0"/>
              </a:rPr>
              <a:t>    E remove();			//throws</a:t>
            </a:r>
          </a:p>
          <a:p>
            <a:pPr>
              <a:buFontTx/>
              <a:buNone/>
            </a:pPr>
            <a:r>
              <a:rPr lang="en-US" sz="2800">
                <a:latin typeface="Courier New" pitchFamily="49" charset="0"/>
              </a:rPr>
              <a:t>    E poll();			//null</a:t>
            </a:r>
          </a:p>
          <a:p>
            <a:pPr>
              <a:buFontTx/>
              <a:buNone/>
            </a:pPr>
            <a:r>
              <a:rPr lang="en-US" sz="2800">
                <a:latin typeface="Courier New" pitchFamily="49" charset="0"/>
              </a:rPr>
              <a:t>}</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public interface </a:t>
            </a:r>
            <a:r>
              <a:rPr lang="en-US" b="1"/>
              <a:t>Map&lt;K,V&gt;</a:t>
            </a:r>
            <a:r>
              <a:rPr lang="en-US"/>
              <a:t> </a:t>
            </a:r>
          </a:p>
        </p:txBody>
      </p:sp>
      <p:sp>
        <p:nvSpPr>
          <p:cNvPr id="10243" name="Rectangle 3"/>
          <p:cNvSpPr>
            <a:spLocks noGrp="1" noChangeArrowheads="1"/>
          </p:cNvSpPr>
          <p:nvPr>
            <p:ph type="body" idx="1"/>
          </p:nvPr>
        </p:nvSpPr>
        <p:spPr>
          <a:xfrm>
            <a:off x="457200" y="1905000"/>
            <a:ext cx="8229600" cy="4221163"/>
          </a:xfrm>
        </p:spPr>
        <p:txBody>
          <a:bodyPr/>
          <a:lstStyle/>
          <a:p>
            <a:r>
              <a:rPr lang="en-US"/>
              <a:t>Map — an object that maps keys to values. A Map cannot contain duplicate keys; each key can map to at most one value. If you've used Hashtable, you're already familiar with the basics of Map. </a:t>
            </a: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0"/>
            <a:ext cx="8229600" cy="914400"/>
          </a:xfrm>
        </p:spPr>
        <p:txBody>
          <a:bodyPr/>
          <a:lstStyle/>
          <a:p>
            <a:r>
              <a:rPr lang="en-US"/>
              <a:t>public interface </a:t>
            </a:r>
            <a:r>
              <a:rPr lang="en-US" b="1"/>
              <a:t>Map&lt;K,V&gt;</a:t>
            </a:r>
          </a:p>
        </p:txBody>
      </p:sp>
      <p:sp>
        <p:nvSpPr>
          <p:cNvPr id="20483" name="Rectangle 3"/>
          <p:cNvSpPr>
            <a:spLocks noGrp="1" noChangeArrowheads="1"/>
          </p:cNvSpPr>
          <p:nvPr>
            <p:ph type="body" idx="1"/>
          </p:nvPr>
        </p:nvSpPr>
        <p:spPr>
          <a:xfrm>
            <a:off x="457200" y="838200"/>
            <a:ext cx="8229600" cy="5715000"/>
          </a:xfrm>
        </p:spPr>
        <p:txBody>
          <a:bodyPr>
            <a:normAutofit lnSpcReduction="10000"/>
          </a:bodyPr>
          <a:lstStyle/>
          <a:p>
            <a:pPr>
              <a:lnSpc>
                <a:spcPct val="80000"/>
              </a:lnSpc>
              <a:buFontTx/>
              <a:buNone/>
            </a:pPr>
            <a:r>
              <a:rPr lang="en-US" sz="1400">
                <a:latin typeface="Courier New" pitchFamily="49" charset="0"/>
              </a:rPr>
              <a:t>public interface Map&lt;K,V&gt; {</a:t>
            </a:r>
          </a:p>
          <a:p>
            <a:pPr>
              <a:lnSpc>
                <a:spcPct val="80000"/>
              </a:lnSpc>
              <a:buFontTx/>
              <a:buNone/>
            </a:pPr>
            <a:endParaRPr lang="en-US" sz="1400">
              <a:latin typeface="Courier New" pitchFamily="49" charset="0"/>
            </a:endParaRPr>
          </a:p>
          <a:p>
            <a:pPr>
              <a:lnSpc>
                <a:spcPct val="80000"/>
              </a:lnSpc>
              <a:buFontTx/>
              <a:buNone/>
            </a:pPr>
            <a:r>
              <a:rPr lang="en-US" sz="1400">
                <a:latin typeface="Courier New" pitchFamily="49" charset="0"/>
              </a:rPr>
              <a:t>    // Basic operations</a:t>
            </a:r>
          </a:p>
          <a:p>
            <a:pPr>
              <a:lnSpc>
                <a:spcPct val="80000"/>
              </a:lnSpc>
              <a:buFontTx/>
              <a:buNone/>
            </a:pPr>
            <a:r>
              <a:rPr lang="en-US" sz="1400">
                <a:latin typeface="Courier New" pitchFamily="49" charset="0"/>
              </a:rPr>
              <a:t>    V put(K key, V value);</a:t>
            </a:r>
          </a:p>
          <a:p>
            <a:pPr>
              <a:lnSpc>
                <a:spcPct val="80000"/>
              </a:lnSpc>
              <a:buFontTx/>
              <a:buNone/>
            </a:pPr>
            <a:r>
              <a:rPr lang="en-US" sz="1400">
                <a:latin typeface="Courier New" pitchFamily="49" charset="0"/>
              </a:rPr>
              <a:t>    V get(Object key);</a:t>
            </a:r>
          </a:p>
          <a:p>
            <a:pPr>
              <a:lnSpc>
                <a:spcPct val="80000"/>
              </a:lnSpc>
              <a:buFontTx/>
              <a:buNone/>
            </a:pPr>
            <a:r>
              <a:rPr lang="en-US" sz="1400">
                <a:latin typeface="Courier New" pitchFamily="49" charset="0"/>
              </a:rPr>
              <a:t>    V remove(Object key);</a:t>
            </a:r>
          </a:p>
          <a:p>
            <a:pPr>
              <a:lnSpc>
                <a:spcPct val="80000"/>
              </a:lnSpc>
              <a:buFontTx/>
              <a:buNone/>
            </a:pPr>
            <a:r>
              <a:rPr lang="en-US" sz="1400">
                <a:latin typeface="Courier New" pitchFamily="49" charset="0"/>
              </a:rPr>
              <a:t>    boolean containsKey(Object key);</a:t>
            </a:r>
          </a:p>
          <a:p>
            <a:pPr>
              <a:lnSpc>
                <a:spcPct val="80000"/>
              </a:lnSpc>
              <a:buFontTx/>
              <a:buNone/>
            </a:pPr>
            <a:r>
              <a:rPr lang="en-US" sz="1400">
                <a:latin typeface="Courier New" pitchFamily="49" charset="0"/>
              </a:rPr>
              <a:t>    boolean containsValue(Object value);</a:t>
            </a:r>
          </a:p>
          <a:p>
            <a:pPr>
              <a:lnSpc>
                <a:spcPct val="80000"/>
              </a:lnSpc>
              <a:buFontTx/>
              <a:buNone/>
            </a:pPr>
            <a:r>
              <a:rPr lang="en-US" sz="1400">
                <a:latin typeface="Courier New" pitchFamily="49" charset="0"/>
              </a:rPr>
              <a:t>    int size();</a:t>
            </a:r>
          </a:p>
          <a:p>
            <a:pPr>
              <a:lnSpc>
                <a:spcPct val="80000"/>
              </a:lnSpc>
              <a:buFontTx/>
              <a:buNone/>
            </a:pPr>
            <a:r>
              <a:rPr lang="en-US" sz="1400">
                <a:latin typeface="Courier New" pitchFamily="49" charset="0"/>
              </a:rPr>
              <a:t>    boolean isEmpty();</a:t>
            </a:r>
          </a:p>
          <a:p>
            <a:pPr>
              <a:lnSpc>
                <a:spcPct val="80000"/>
              </a:lnSpc>
              <a:buFontTx/>
              <a:buNone/>
            </a:pPr>
            <a:endParaRPr lang="en-US" sz="1400">
              <a:latin typeface="Courier New" pitchFamily="49" charset="0"/>
            </a:endParaRPr>
          </a:p>
          <a:p>
            <a:pPr>
              <a:lnSpc>
                <a:spcPct val="80000"/>
              </a:lnSpc>
              <a:buFontTx/>
              <a:buNone/>
            </a:pPr>
            <a:r>
              <a:rPr lang="en-US" sz="1400">
                <a:latin typeface="Courier New" pitchFamily="49" charset="0"/>
              </a:rPr>
              <a:t>    // Bulk operations</a:t>
            </a:r>
          </a:p>
          <a:p>
            <a:pPr>
              <a:lnSpc>
                <a:spcPct val="80000"/>
              </a:lnSpc>
              <a:buFontTx/>
              <a:buNone/>
            </a:pPr>
            <a:r>
              <a:rPr lang="en-US" sz="1400">
                <a:latin typeface="Courier New" pitchFamily="49" charset="0"/>
              </a:rPr>
              <a:t>    void putAll(Map&lt;? extends K, ? extends V&gt; m);</a:t>
            </a:r>
          </a:p>
          <a:p>
            <a:pPr>
              <a:lnSpc>
                <a:spcPct val="80000"/>
              </a:lnSpc>
              <a:buFontTx/>
              <a:buNone/>
            </a:pPr>
            <a:r>
              <a:rPr lang="en-US" sz="1400">
                <a:latin typeface="Courier New" pitchFamily="49" charset="0"/>
              </a:rPr>
              <a:t>    void clear();</a:t>
            </a:r>
          </a:p>
          <a:p>
            <a:pPr>
              <a:lnSpc>
                <a:spcPct val="80000"/>
              </a:lnSpc>
              <a:buFontTx/>
              <a:buNone/>
            </a:pPr>
            <a:endParaRPr lang="en-US" sz="1400">
              <a:latin typeface="Courier New" pitchFamily="49" charset="0"/>
            </a:endParaRPr>
          </a:p>
          <a:p>
            <a:pPr>
              <a:lnSpc>
                <a:spcPct val="80000"/>
              </a:lnSpc>
              <a:buFontTx/>
              <a:buNone/>
            </a:pPr>
            <a:r>
              <a:rPr lang="en-US" sz="1400">
                <a:latin typeface="Courier New" pitchFamily="49" charset="0"/>
              </a:rPr>
              <a:t>    // Collection Views</a:t>
            </a:r>
          </a:p>
          <a:p>
            <a:pPr>
              <a:lnSpc>
                <a:spcPct val="80000"/>
              </a:lnSpc>
              <a:buFontTx/>
              <a:buNone/>
            </a:pPr>
            <a:r>
              <a:rPr lang="en-US" sz="1400">
                <a:latin typeface="Courier New" pitchFamily="49" charset="0"/>
              </a:rPr>
              <a:t>    public Set&lt;K&gt; keySet();</a:t>
            </a:r>
          </a:p>
          <a:p>
            <a:pPr>
              <a:lnSpc>
                <a:spcPct val="80000"/>
              </a:lnSpc>
              <a:buFontTx/>
              <a:buNone/>
            </a:pPr>
            <a:r>
              <a:rPr lang="en-US" sz="1400">
                <a:latin typeface="Courier New" pitchFamily="49" charset="0"/>
              </a:rPr>
              <a:t>    public Collection&lt;V&gt; values();</a:t>
            </a:r>
          </a:p>
          <a:p>
            <a:pPr>
              <a:lnSpc>
                <a:spcPct val="80000"/>
              </a:lnSpc>
              <a:buFontTx/>
              <a:buNone/>
            </a:pPr>
            <a:r>
              <a:rPr lang="en-US" sz="1400">
                <a:latin typeface="Courier New" pitchFamily="49" charset="0"/>
              </a:rPr>
              <a:t>    public Set&lt;Map.Entry&lt;K,V&gt;&gt; entrySet();</a:t>
            </a:r>
          </a:p>
          <a:p>
            <a:pPr>
              <a:lnSpc>
                <a:spcPct val="80000"/>
              </a:lnSpc>
              <a:buFontTx/>
              <a:buNone/>
            </a:pPr>
            <a:endParaRPr lang="en-US" sz="1400">
              <a:latin typeface="Courier New" pitchFamily="49" charset="0"/>
            </a:endParaRPr>
          </a:p>
          <a:p>
            <a:pPr>
              <a:lnSpc>
                <a:spcPct val="80000"/>
              </a:lnSpc>
              <a:buFontTx/>
              <a:buNone/>
            </a:pPr>
            <a:r>
              <a:rPr lang="en-US" sz="1400">
                <a:latin typeface="Courier New" pitchFamily="49" charset="0"/>
              </a:rPr>
              <a:t>    // Interface for entrySet elements</a:t>
            </a:r>
          </a:p>
          <a:p>
            <a:pPr>
              <a:lnSpc>
                <a:spcPct val="80000"/>
              </a:lnSpc>
              <a:buFontTx/>
              <a:buNone/>
            </a:pPr>
            <a:r>
              <a:rPr lang="en-US" sz="1400">
                <a:latin typeface="Courier New" pitchFamily="49" charset="0"/>
              </a:rPr>
              <a:t>    public interface Entry {</a:t>
            </a:r>
          </a:p>
          <a:p>
            <a:pPr>
              <a:lnSpc>
                <a:spcPct val="80000"/>
              </a:lnSpc>
              <a:buFontTx/>
              <a:buNone/>
            </a:pPr>
            <a:r>
              <a:rPr lang="en-US" sz="1400">
                <a:latin typeface="Courier New" pitchFamily="49" charset="0"/>
              </a:rPr>
              <a:t>        K getKey();</a:t>
            </a:r>
          </a:p>
          <a:p>
            <a:pPr>
              <a:lnSpc>
                <a:spcPct val="80000"/>
              </a:lnSpc>
              <a:buFontTx/>
              <a:buNone/>
            </a:pPr>
            <a:r>
              <a:rPr lang="en-US" sz="1400">
                <a:latin typeface="Courier New" pitchFamily="49" charset="0"/>
              </a:rPr>
              <a:t>        V getValue();</a:t>
            </a:r>
          </a:p>
          <a:p>
            <a:pPr>
              <a:lnSpc>
                <a:spcPct val="80000"/>
              </a:lnSpc>
              <a:buFontTx/>
              <a:buNone/>
            </a:pPr>
            <a:r>
              <a:rPr lang="en-US" sz="1400">
                <a:latin typeface="Courier New" pitchFamily="49" charset="0"/>
              </a:rPr>
              <a:t>        V setValue(V value);</a:t>
            </a:r>
          </a:p>
          <a:p>
            <a:pPr>
              <a:lnSpc>
                <a:spcPct val="80000"/>
              </a:lnSpc>
              <a:buFontTx/>
              <a:buNone/>
            </a:pPr>
            <a:r>
              <a:rPr lang="en-US" sz="1400">
                <a:latin typeface="Courier New" pitchFamily="49" charset="0"/>
              </a:rPr>
              <a:t>    }</a:t>
            </a:r>
          </a:p>
          <a:p>
            <a:pPr>
              <a:lnSpc>
                <a:spcPct val="80000"/>
              </a:lnSpc>
              <a:buFontTx/>
              <a:buNone/>
            </a:pPr>
            <a:r>
              <a:rPr lang="en-US" sz="1400">
                <a:latin typeface="Courier New" pitchFamily="49" charset="0"/>
              </a:rPr>
              <a:t>}</a:t>
            </a:r>
            <a:endParaRPr lang="en-US" sz="1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Static (Keyword)</a:t>
            </a:r>
            <a:endParaRPr lang="en-US" dirty="0"/>
          </a:p>
        </p:txBody>
      </p:sp>
      <p:sp>
        <p:nvSpPr>
          <p:cNvPr id="3" name="Content Placeholder 2"/>
          <p:cNvSpPr>
            <a:spLocks noGrp="1"/>
          </p:cNvSpPr>
          <p:nvPr>
            <p:ph idx="1"/>
          </p:nvPr>
        </p:nvSpPr>
        <p:spPr/>
        <p:txBody>
          <a:bodyPr/>
          <a:lstStyle/>
          <a:p>
            <a:r>
              <a:rPr lang="en-US" dirty="0" smtClean="0"/>
              <a:t>These Members are prefixed with keyword ‘static’.</a:t>
            </a:r>
          </a:p>
          <a:p>
            <a:r>
              <a:rPr lang="en-US" dirty="0" smtClean="0"/>
              <a:t>These are associated with class and the class need not be instanced to access these members.</a:t>
            </a:r>
          </a:p>
          <a:p>
            <a:r>
              <a:rPr lang="en-US" dirty="0" smtClean="0"/>
              <a:t>These members are accessible using either class name or object reference.</a:t>
            </a:r>
          </a:p>
          <a:p>
            <a:r>
              <a:rPr lang="en-US" dirty="0" smtClean="0"/>
              <a:t>A static field is created when its class is loaded in memory.</a:t>
            </a:r>
          </a:p>
          <a:p>
            <a:r>
              <a:rPr lang="en-US" dirty="0" smtClean="0"/>
              <a:t>A class is loaded when it is used first time during the execution of a program</a:t>
            </a:r>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r>
              <a:rPr lang="en-US" sz="4000"/>
              <a:t>public interface </a:t>
            </a:r>
            <a:r>
              <a:rPr lang="en-US" sz="4000" b="1"/>
              <a:t>SortedSet&lt;E&gt;</a:t>
            </a:r>
            <a:r>
              <a:rPr lang="en-US" sz="4000"/>
              <a:t/>
            </a:r>
            <a:br>
              <a:rPr lang="en-US" sz="4000"/>
            </a:br>
            <a:r>
              <a:rPr lang="en-US" sz="4000"/>
              <a:t>extends </a:t>
            </a:r>
            <a:r>
              <a:rPr lang="en-US" sz="4000">
                <a:hlinkClick r:id="rId2" tooltip="interface in java.util"/>
              </a:rPr>
              <a:t>Set</a:t>
            </a:r>
            <a:r>
              <a:rPr lang="en-US" sz="4000"/>
              <a:t>&lt;E&gt;</a:t>
            </a:r>
          </a:p>
        </p:txBody>
      </p:sp>
      <p:sp>
        <p:nvSpPr>
          <p:cNvPr id="11267" name="Rectangle 3"/>
          <p:cNvSpPr>
            <a:spLocks noGrp="1" noChangeArrowheads="1"/>
          </p:cNvSpPr>
          <p:nvPr>
            <p:ph type="body" idx="1"/>
          </p:nvPr>
        </p:nvSpPr>
        <p:spPr>
          <a:xfrm>
            <a:off x="457200" y="1905000"/>
            <a:ext cx="8229600" cy="4221163"/>
          </a:xfrm>
        </p:spPr>
        <p:txBody>
          <a:bodyPr/>
          <a:lstStyle/>
          <a:p>
            <a:r>
              <a:rPr lang="en-US"/>
              <a:t>SortedSet — a Set that maintains its elements in ascending order. Several additional operations are provided to take advantage of the ordering. Sorted sets are used for naturally ordered sets, such as word lists and membership rolls. </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en-US" sz="4000"/>
              <a:t>public interface </a:t>
            </a:r>
            <a:r>
              <a:rPr lang="en-US" sz="4000" b="1"/>
              <a:t>SortedSet&lt;E&gt;</a:t>
            </a:r>
            <a:r>
              <a:rPr lang="en-US" sz="4000"/>
              <a:t/>
            </a:r>
            <a:br>
              <a:rPr lang="en-US" sz="4000"/>
            </a:br>
            <a:r>
              <a:rPr lang="en-US" sz="4000"/>
              <a:t>extends </a:t>
            </a:r>
            <a:r>
              <a:rPr lang="en-US" sz="4000">
                <a:hlinkClick r:id="rId2" tooltip="interface in java.util"/>
              </a:rPr>
              <a:t>Set</a:t>
            </a:r>
            <a:r>
              <a:rPr lang="en-US" sz="4000"/>
              <a:t>&lt;E&gt;</a:t>
            </a:r>
          </a:p>
        </p:txBody>
      </p:sp>
      <p:sp>
        <p:nvSpPr>
          <p:cNvPr id="21507" name="Rectangle 3"/>
          <p:cNvSpPr>
            <a:spLocks noGrp="1" noChangeArrowheads="1"/>
          </p:cNvSpPr>
          <p:nvPr>
            <p:ph type="body" idx="1"/>
          </p:nvPr>
        </p:nvSpPr>
        <p:spPr>
          <a:xfrm>
            <a:off x="457200" y="1828800"/>
            <a:ext cx="8229600" cy="4297363"/>
          </a:xfrm>
        </p:spPr>
        <p:txBody>
          <a:bodyPr/>
          <a:lstStyle/>
          <a:p>
            <a:pPr>
              <a:lnSpc>
                <a:spcPct val="80000"/>
              </a:lnSpc>
              <a:buFontTx/>
              <a:buNone/>
            </a:pPr>
            <a:r>
              <a:rPr lang="en-US" sz="2000">
                <a:latin typeface="Courier New" pitchFamily="49" charset="0"/>
              </a:rPr>
              <a:t>public interface SortedSet&lt;E&gt; extends Set&lt;E&gt; {</a:t>
            </a:r>
          </a:p>
          <a:p>
            <a:pPr>
              <a:lnSpc>
                <a:spcPct val="80000"/>
              </a:lnSpc>
              <a:buFontTx/>
              <a:buNone/>
            </a:pPr>
            <a:r>
              <a:rPr lang="en-US" sz="2000">
                <a:latin typeface="Courier New" pitchFamily="49" charset="0"/>
              </a:rPr>
              <a:t>    // Range-view</a:t>
            </a:r>
          </a:p>
          <a:p>
            <a:pPr>
              <a:lnSpc>
                <a:spcPct val="80000"/>
              </a:lnSpc>
              <a:buFontTx/>
              <a:buNone/>
            </a:pPr>
            <a:r>
              <a:rPr lang="en-US" sz="2000">
                <a:latin typeface="Courier New" pitchFamily="49" charset="0"/>
              </a:rPr>
              <a:t>    </a:t>
            </a:r>
            <a:r>
              <a:rPr lang="de-DE" sz="2000">
                <a:latin typeface="Courier New" pitchFamily="49" charset="0"/>
              </a:rPr>
              <a:t>SortedSet&lt;E&gt; subSet(E fromElement, E toElement);</a:t>
            </a:r>
          </a:p>
          <a:p>
            <a:pPr>
              <a:lnSpc>
                <a:spcPct val="80000"/>
              </a:lnSpc>
              <a:buFontTx/>
              <a:buNone/>
            </a:pPr>
            <a:r>
              <a:rPr lang="de-DE" sz="2000">
                <a:latin typeface="Courier New" pitchFamily="49" charset="0"/>
              </a:rPr>
              <a:t>    SortedSet&lt;E&gt; headSet(E toElement);</a:t>
            </a:r>
          </a:p>
          <a:p>
            <a:pPr>
              <a:lnSpc>
                <a:spcPct val="80000"/>
              </a:lnSpc>
              <a:buFontTx/>
              <a:buNone/>
            </a:pPr>
            <a:r>
              <a:rPr lang="de-DE" sz="2000">
                <a:latin typeface="Courier New" pitchFamily="49" charset="0"/>
              </a:rPr>
              <a:t>    SortedSet&lt;E&gt; tailSet(E fromElement);</a:t>
            </a:r>
          </a:p>
          <a:p>
            <a:pPr>
              <a:lnSpc>
                <a:spcPct val="80000"/>
              </a:lnSpc>
              <a:buFontTx/>
              <a:buNone/>
            </a:pPr>
            <a:endParaRPr lang="de-DE" sz="2000">
              <a:latin typeface="Courier New" pitchFamily="49" charset="0"/>
            </a:endParaRPr>
          </a:p>
          <a:p>
            <a:pPr>
              <a:lnSpc>
                <a:spcPct val="80000"/>
              </a:lnSpc>
              <a:buFontTx/>
              <a:buNone/>
            </a:pPr>
            <a:r>
              <a:rPr lang="de-DE" sz="2000">
                <a:latin typeface="Courier New" pitchFamily="49" charset="0"/>
              </a:rPr>
              <a:t>    </a:t>
            </a:r>
            <a:r>
              <a:rPr lang="en-US" sz="2000">
                <a:latin typeface="Courier New" pitchFamily="49" charset="0"/>
              </a:rPr>
              <a:t>// Endpoints</a:t>
            </a:r>
          </a:p>
          <a:p>
            <a:pPr>
              <a:lnSpc>
                <a:spcPct val="80000"/>
              </a:lnSpc>
              <a:buFontTx/>
              <a:buNone/>
            </a:pPr>
            <a:r>
              <a:rPr lang="en-US" sz="2000">
                <a:latin typeface="Courier New" pitchFamily="49" charset="0"/>
              </a:rPr>
              <a:t>    E first();</a:t>
            </a:r>
          </a:p>
          <a:p>
            <a:pPr>
              <a:lnSpc>
                <a:spcPct val="80000"/>
              </a:lnSpc>
              <a:buFontTx/>
              <a:buNone/>
            </a:pPr>
            <a:r>
              <a:rPr lang="en-US" sz="2000">
                <a:latin typeface="Courier New" pitchFamily="49" charset="0"/>
              </a:rPr>
              <a:t>    E last();</a:t>
            </a:r>
          </a:p>
          <a:p>
            <a:pPr>
              <a:lnSpc>
                <a:spcPct val="80000"/>
              </a:lnSpc>
              <a:buFontTx/>
              <a:buNone/>
            </a:pPr>
            <a:endParaRPr lang="en-US" sz="2000">
              <a:latin typeface="Courier New" pitchFamily="49" charset="0"/>
            </a:endParaRPr>
          </a:p>
          <a:p>
            <a:pPr>
              <a:lnSpc>
                <a:spcPct val="80000"/>
              </a:lnSpc>
              <a:buFontTx/>
              <a:buNone/>
            </a:pPr>
            <a:r>
              <a:rPr lang="en-US" sz="2000">
                <a:latin typeface="Courier New" pitchFamily="49" charset="0"/>
              </a:rPr>
              <a:t>    // Comparator access</a:t>
            </a:r>
          </a:p>
          <a:p>
            <a:pPr>
              <a:lnSpc>
                <a:spcPct val="80000"/>
              </a:lnSpc>
              <a:buFontTx/>
              <a:buNone/>
            </a:pPr>
            <a:r>
              <a:rPr lang="en-US" sz="2000">
                <a:latin typeface="Courier New" pitchFamily="49" charset="0"/>
              </a:rPr>
              <a:t>    Comparator&lt;? super E&gt; comparator();</a:t>
            </a:r>
          </a:p>
          <a:p>
            <a:pPr>
              <a:lnSpc>
                <a:spcPct val="80000"/>
              </a:lnSpc>
              <a:buFontTx/>
              <a:buNone/>
            </a:pPr>
            <a:r>
              <a:rPr lang="en-US" sz="2000">
                <a:latin typeface="Courier New" pitchFamily="49" charset="0"/>
              </a:rPr>
              <a:t>}</a:t>
            </a:r>
          </a:p>
          <a:p>
            <a:pPr>
              <a:lnSpc>
                <a:spcPct val="80000"/>
              </a:lnSpc>
            </a:pPr>
            <a:endParaRPr lang="en-US" sz="200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Note on Comparator interface</a:t>
            </a:r>
          </a:p>
        </p:txBody>
      </p:sp>
      <p:sp>
        <p:nvSpPr>
          <p:cNvPr id="24579" name="Rectangle 3"/>
          <p:cNvSpPr>
            <a:spLocks noGrp="1" noChangeArrowheads="1"/>
          </p:cNvSpPr>
          <p:nvPr>
            <p:ph type="body" idx="1"/>
          </p:nvPr>
        </p:nvSpPr>
        <p:spPr/>
        <p:txBody>
          <a:bodyPr/>
          <a:lstStyle/>
          <a:p>
            <a:r>
              <a:rPr lang="en-US"/>
              <a:t>Comparator is another interface (in addition to Comparable) provided by the Java API which can be used to order objects.</a:t>
            </a:r>
          </a:p>
          <a:p>
            <a:r>
              <a:rPr lang="en-US"/>
              <a:t>You can use this interface to define an order that is different from the Comparable (natural) order.</a:t>
            </a:r>
          </a:p>
          <a:p>
            <a:endParaRPr lang="en-US"/>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r>
              <a:rPr lang="en-US" sz="4000"/>
              <a:t>public interface </a:t>
            </a:r>
            <a:r>
              <a:rPr lang="en-US" sz="4000" b="1"/>
              <a:t>SortedMap&lt;K,V&gt;</a:t>
            </a:r>
            <a:r>
              <a:rPr lang="en-US" sz="4000"/>
              <a:t/>
            </a:r>
            <a:br>
              <a:rPr lang="en-US" sz="4000"/>
            </a:br>
            <a:r>
              <a:rPr lang="en-US" sz="4000"/>
              <a:t>extends </a:t>
            </a:r>
            <a:r>
              <a:rPr lang="en-US" sz="4000">
                <a:hlinkClick r:id="rId2" tooltip="interface in java.util"/>
              </a:rPr>
              <a:t>Map</a:t>
            </a:r>
            <a:r>
              <a:rPr lang="en-US" sz="4000"/>
              <a:t>&lt;K,V&gt;</a:t>
            </a:r>
          </a:p>
        </p:txBody>
      </p:sp>
      <p:sp>
        <p:nvSpPr>
          <p:cNvPr id="12291" name="Rectangle 3"/>
          <p:cNvSpPr>
            <a:spLocks noGrp="1" noChangeArrowheads="1"/>
          </p:cNvSpPr>
          <p:nvPr>
            <p:ph type="body" idx="1"/>
          </p:nvPr>
        </p:nvSpPr>
        <p:spPr>
          <a:xfrm>
            <a:off x="457200" y="2057400"/>
            <a:ext cx="8229600" cy="4068763"/>
          </a:xfrm>
        </p:spPr>
        <p:txBody>
          <a:bodyPr/>
          <a:lstStyle/>
          <a:p>
            <a:r>
              <a:rPr lang="en-US"/>
              <a:t>SortedMap — a Map that maintains its mappings in ascending key order. This is the Map analog of SortedSet. Sorted maps are used for naturally ordered collections of key/value pairs, such as dictionaries and telephone directories. </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sz="4000"/>
              <a:t>public interface </a:t>
            </a:r>
            <a:r>
              <a:rPr lang="en-US" sz="4000" b="1"/>
              <a:t>SortedMap&lt;K,V&gt;</a:t>
            </a:r>
            <a:r>
              <a:rPr lang="en-US" sz="4000"/>
              <a:t/>
            </a:r>
            <a:br>
              <a:rPr lang="en-US" sz="4000"/>
            </a:br>
            <a:r>
              <a:rPr lang="en-US" sz="4000"/>
              <a:t>extends </a:t>
            </a:r>
            <a:r>
              <a:rPr lang="en-US" sz="4000">
                <a:hlinkClick r:id="rId2" tooltip="interface in java.util"/>
              </a:rPr>
              <a:t>Map</a:t>
            </a:r>
            <a:r>
              <a:rPr lang="en-US" sz="4000"/>
              <a:t>&lt;K,V&gt;</a:t>
            </a:r>
          </a:p>
        </p:txBody>
      </p:sp>
      <p:sp>
        <p:nvSpPr>
          <p:cNvPr id="13315" name="Rectangle 3"/>
          <p:cNvSpPr>
            <a:spLocks noGrp="1" noChangeArrowheads="1"/>
          </p:cNvSpPr>
          <p:nvPr>
            <p:ph type="body" idx="1"/>
          </p:nvPr>
        </p:nvSpPr>
        <p:spPr>
          <a:xfrm>
            <a:off x="152400" y="1752600"/>
            <a:ext cx="8839200" cy="4373563"/>
          </a:xfrm>
        </p:spPr>
        <p:txBody>
          <a:bodyPr/>
          <a:lstStyle/>
          <a:p>
            <a:pPr>
              <a:lnSpc>
                <a:spcPct val="80000"/>
              </a:lnSpc>
              <a:buFontTx/>
              <a:buNone/>
            </a:pPr>
            <a:endParaRPr lang="en-US" sz="2000">
              <a:latin typeface="Courier New" pitchFamily="49" charset="0"/>
            </a:endParaRPr>
          </a:p>
          <a:p>
            <a:pPr>
              <a:lnSpc>
                <a:spcPct val="80000"/>
              </a:lnSpc>
              <a:buFontTx/>
              <a:buNone/>
            </a:pPr>
            <a:r>
              <a:rPr lang="en-US" sz="2000">
                <a:latin typeface="Courier New" pitchFamily="49" charset="0"/>
              </a:rPr>
              <a:t>public interface SortedMap&lt;K, V&gt; extends Map&lt;K, V&gt;{</a:t>
            </a:r>
          </a:p>
          <a:p>
            <a:pPr>
              <a:lnSpc>
                <a:spcPct val="80000"/>
              </a:lnSpc>
              <a:buFontTx/>
              <a:buNone/>
            </a:pPr>
            <a:endParaRPr lang="en-US" sz="2000">
              <a:latin typeface="Courier New" pitchFamily="49" charset="0"/>
            </a:endParaRPr>
          </a:p>
          <a:p>
            <a:pPr>
              <a:lnSpc>
                <a:spcPct val="80000"/>
              </a:lnSpc>
              <a:buFontTx/>
              <a:buNone/>
            </a:pPr>
            <a:r>
              <a:rPr lang="en-US" sz="2000">
                <a:latin typeface="Courier New" pitchFamily="49" charset="0"/>
              </a:rPr>
              <a:t>    SortedMap&lt;K, V&gt; subMap(K fromKey, K toKey);</a:t>
            </a:r>
          </a:p>
          <a:p>
            <a:pPr>
              <a:lnSpc>
                <a:spcPct val="80000"/>
              </a:lnSpc>
              <a:buFontTx/>
              <a:buNone/>
            </a:pPr>
            <a:r>
              <a:rPr lang="en-US" sz="2000">
                <a:latin typeface="Courier New" pitchFamily="49" charset="0"/>
              </a:rPr>
              <a:t>    SortedMap&lt;K, V&gt; headMap(K toKey);</a:t>
            </a:r>
          </a:p>
          <a:p>
            <a:pPr>
              <a:lnSpc>
                <a:spcPct val="80000"/>
              </a:lnSpc>
              <a:buFontTx/>
              <a:buNone/>
            </a:pPr>
            <a:r>
              <a:rPr lang="en-US" sz="2000">
                <a:latin typeface="Courier New" pitchFamily="49" charset="0"/>
              </a:rPr>
              <a:t>    SortedMap&lt;K, V&gt; tailMap(K fromKey);</a:t>
            </a:r>
          </a:p>
          <a:p>
            <a:pPr>
              <a:lnSpc>
                <a:spcPct val="80000"/>
              </a:lnSpc>
              <a:buFontTx/>
              <a:buNone/>
            </a:pPr>
            <a:r>
              <a:rPr lang="en-US" sz="2000">
                <a:latin typeface="Courier New" pitchFamily="49" charset="0"/>
              </a:rPr>
              <a:t>    K firstKey();</a:t>
            </a:r>
          </a:p>
          <a:p>
            <a:pPr>
              <a:lnSpc>
                <a:spcPct val="80000"/>
              </a:lnSpc>
              <a:buFontTx/>
              <a:buNone/>
            </a:pPr>
            <a:r>
              <a:rPr lang="en-US" sz="2000">
                <a:latin typeface="Courier New" pitchFamily="49" charset="0"/>
              </a:rPr>
              <a:t>    K lastKey();</a:t>
            </a:r>
          </a:p>
          <a:p>
            <a:pPr>
              <a:lnSpc>
                <a:spcPct val="80000"/>
              </a:lnSpc>
              <a:buFontTx/>
              <a:buNone/>
            </a:pPr>
            <a:endParaRPr lang="en-US" sz="2000">
              <a:latin typeface="Courier New" pitchFamily="49" charset="0"/>
            </a:endParaRPr>
          </a:p>
          <a:p>
            <a:pPr>
              <a:lnSpc>
                <a:spcPct val="80000"/>
              </a:lnSpc>
              <a:buFontTx/>
              <a:buNone/>
            </a:pPr>
            <a:r>
              <a:rPr lang="en-US" sz="2000">
                <a:latin typeface="Courier New" pitchFamily="49" charset="0"/>
              </a:rPr>
              <a:t>    Comparator&lt;? super K&gt; comparator();</a:t>
            </a:r>
          </a:p>
          <a:p>
            <a:pPr>
              <a:lnSpc>
                <a:spcPct val="80000"/>
              </a:lnSpc>
              <a:buFontTx/>
              <a:buNone/>
            </a:pPr>
            <a:r>
              <a:rPr lang="en-US" sz="2000">
                <a:latin typeface="Courier New" pitchFamily="49" charset="0"/>
              </a:rPr>
              <a:t>}</a:t>
            </a:r>
          </a:p>
          <a:p>
            <a:pPr>
              <a:lnSpc>
                <a:spcPct val="80000"/>
              </a:lnSpc>
              <a:buFontTx/>
              <a:buNone/>
            </a:pPr>
            <a:endParaRPr lang="en-US" sz="2000">
              <a:latin typeface="Courier New" pitchFamily="49" charset="0"/>
            </a:endParaRPr>
          </a:p>
          <a:p>
            <a:pPr>
              <a:lnSpc>
                <a:spcPct val="80000"/>
              </a:lnSpc>
              <a:buFontTx/>
              <a:buNone/>
            </a:pPr>
            <a:endParaRPr lang="en-US" sz="240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852" name="Group 252"/>
          <p:cNvGraphicFramePr>
            <a:graphicFrameLocks noGrp="1"/>
          </p:cNvGraphicFramePr>
          <p:nvPr>
            <p:ph idx="1"/>
          </p:nvPr>
        </p:nvGraphicFramePr>
        <p:xfrm>
          <a:off x="457200" y="685800"/>
          <a:ext cx="8229600" cy="4778378"/>
        </p:xfrm>
        <a:graphic>
          <a:graphicData uri="http://schemas.openxmlformats.org/drawingml/2006/table">
            <a:tbl>
              <a:tblPr/>
              <a:tblGrid>
                <a:gridCol w="1665288"/>
                <a:gridCol w="1071562"/>
                <a:gridCol w="1465263"/>
                <a:gridCol w="838200"/>
                <a:gridCol w="1071562"/>
                <a:gridCol w="2117725"/>
              </a:tblGrid>
              <a:tr h="660400">
                <a:tc gridSpan="6">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General-purpose Implementations</a:t>
                      </a:r>
                      <a:endParaRPr kumimoji="0" lang="en-US" sz="2400" b="0" i="0" u="none" strike="noStrike" cap="none" normalizeH="0" baseline="0" smtClean="0">
                        <a:ln>
                          <a:noFill/>
                        </a:ln>
                        <a:solidFill>
                          <a:schemeClr val="tx1"/>
                        </a:solidFill>
                        <a:effectLst/>
                        <a:latin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842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Interfaces</a:t>
                      </a:r>
                      <a:endParaRPr kumimoji="0" lang="en-US" sz="2000" b="0" i="0" u="none" strike="noStrike" cap="none" normalizeH="0" baseline="0" smtClean="0">
                        <a:ln>
                          <a:noFill/>
                        </a:ln>
                        <a:solidFill>
                          <a:schemeClr val="tx1"/>
                        </a:solidFill>
                        <a:effectLst/>
                        <a:latin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gridSpan="5">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Implementations</a:t>
                      </a:r>
                      <a:endParaRPr kumimoji="0" lang="en-US" sz="2000" b="0" i="0" u="none" strike="noStrike" cap="none" normalizeH="0" baseline="0" smtClean="0">
                        <a:ln>
                          <a:noFill/>
                        </a:ln>
                        <a:solidFill>
                          <a:schemeClr val="tx1"/>
                        </a:solidFill>
                        <a:effectLst/>
                        <a:latin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873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600" b="0" i="0" u="none" strike="noStrike" cap="none" normalizeH="0" baseline="0" smtClean="0">
                        <a:ln>
                          <a:noFill/>
                        </a:ln>
                        <a:solidFill>
                          <a:schemeClr val="tx1"/>
                        </a:solidFill>
                        <a:effectLst/>
                        <a:latin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Hash table</a:t>
                      </a:r>
                      <a:endParaRPr kumimoji="0" lang="en-US" sz="1200" b="0" i="0" u="none" strike="noStrike" cap="none" normalizeH="0" baseline="0" smtClean="0">
                        <a:ln>
                          <a:noFill/>
                        </a:ln>
                        <a:solidFill>
                          <a:schemeClr val="tx1"/>
                        </a:solidFill>
                        <a:effectLst/>
                        <a:latin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Resizable array</a:t>
                      </a:r>
                      <a:endParaRPr kumimoji="0" lang="en-US" sz="1200" b="0" i="0" u="none" strike="noStrike" cap="none" normalizeH="0" baseline="0" smtClean="0">
                        <a:ln>
                          <a:noFill/>
                        </a:ln>
                        <a:solidFill>
                          <a:schemeClr val="tx1"/>
                        </a:solidFill>
                        <a:effectLst/>
                        <a:latin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Tree</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sng" strike="noStrike" cap="none" normalizeH="0" baseline="0" smtClean="0">
                          <a:ln>
                            <a:noFill/>
                          </a:ln>
                          <a:solidFill>
                            <a:schemeClr val="tx1"/>
                          </a:solidFill>
                          <a:effectLst/>
                          <a:latin typeface="Times New Roman" pitchFamily="18" charset="0"/>
                          <a:cs typeface="Times New Roman" pitchFamily="18" charset="0"/>
                        </a:rPr>
                        <a:t>(sorted)</a:t>
                      </a:r>
                      <a:endParaRPr kumimoji="0" lang="en-US" sz="1200" b="1" i="0" u="sng" strike="noStrike" cap="none" normalizeH="0" baseline="0" smtClean="0">
                        <a:ln>
                          <a:noFill/>
                        </a:ln>
                        <a:solidFill>
                          <a:schemeClr val="tx1"/>
                        </a:solidFill>
                        <a:effectLst/>
                        <a:latin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Linked list</a:t>
                      </a:r>
                      <a:endParaRPr kumimoji="0" lang="en-US" sz="1200" b="0" i="0" u="none" strike="noStrike" cap="none" normalizeH="0" baseline="0" smtClean="0">
                        <a:ln>
                          <a:noFill/>
                        </a:ln>
                        <a:solidFill>
                          <a:schemeClr val="tx1"/>
                        </a:solidFill>
                        <a:effectLst/>
                        <a:latin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Hash table + Linked list</a:t>
                      </a:r>
                      <a:endParaRPr kumimoji="0" lang="en-US" sz="1200" b="0" i="0" u="none" strike="noStrike" cap="none" normalizeH="0" baseline="0" smtClean="0">
                        <a:ln>
                          <a:noFill/>
                        </a:ln>
                        <a:solidFill>
                          <a:schemeClr val="tx1"/>
                        </a:solidFill>
                        <a:effectLst/>
                        <a:latin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873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Unicode MS" pitchFamily="34" charset="-128"/>
                          <a:ea typeface="Times New Roman" pitchFamily="18" charset="0"/>
                          <a:cs typeface="Times New Roman" pitchFamily="18" charset="0"/>
                        </a:rPr>
                        <a:t>Set</a:t>
                      </a:r>
                      <a:endParaRPr kumimoji="0" lang="en-US" sz="1600" b="0" i="0" u="none" strike="noStrike" cap="none" normalizeH="0" baseline="0" smtClean="0">
                        <a:ln>
                          <a:noFill/>
                        </a:ln>
                        <a:solidFill>
                          <a:schemeClr val="tx1"/>
                        </a:solidFill>
                        <a:effectLst/>
                        <a:latin typeface="Arial" pitchFamily="34" charset="0"/>
                        <a:ea typeface="Times New Roman" pitchFamily="18" charset="0"/>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Unicode MS" pitchFamily="34" charset="-128"/>
                          <a:ea typeface="Times New Roman" pitchFamily="18" charset="0"/>
                          <a:cs typeface="Times New Roman" pitchFamily="18" charset="0"/>
                        </a:rPr>
                        <a:t>HashSet</a:t>
                      </a:r>
                      <a:endParaRPr kumimoji="0" lang="en-US" sz="1200" b="1" i="0" u="none" strike="noStrike" cap="none" normalizeH="0" baseline="0" smtClean="0">
                        <a:ln>
                          <a:noFill/>
                        </a:ln>
                        <a:solidFill>
                          <a:schemeClr val="tx1"/>
                        </a:solidFill>
                        <a:effectLst/>
                        <a:latin typeface="Arial" pitchFamily="34" charset="0"/>
                        <a:ea typeface="Times New Roman" pitchFamily="18" charset="0"/>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ea typeface="Times New Roman" pitchFamily="18" charset="0"/>
                          <a:cs typeface="Times New Roman" pitchFamily="18" charset="0"/>
                        </a:rPr>
                        <a:t>TreeSet</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sng" strike="noStrike" cap="none" normalizeH="0" baseline="0" smtClean="0">
                          <a:ln>
                            <a:noFill/>
                          </a:ln>
                          <a:solidFill>
                            <a:schemeClr val="tx1"/>
                          </a:solidFill>
                          <a:effectLst/>
                          <a:latin typeface="Arial Unicode MS" pitchFamily="34" charset="-128"/>
                          <a:ea typeface="Times New Roman" pitchFamily="18" charset="0"/>
                          <a:cs typeface="Times New Roman" pitchFamily="18" charset="0"/>
                        </a:rPr>
                        <a:t>(sorted)</a:t>
                      </a:r>
                      <a:endParaRPr kumimoji="0" lang="en-US" sz="1200" b="1" i="0" u="sng" strike="noStrike" cap="none" normalizeH="0" baseline="0" smtClean="0">
                        <a:ln>
                          <a:noFill/>
                        </a:ln>
                        <a:solidFill>
                          <a:schemeClr val="tx1"/>
                        </a:solidFill>
                        <a:effectLst/>
                        <a:latin typeface="Arial" pitchFamily="34" charset="0"/>
                        <a:ea typeface="Times New Roman" pitchFamily="18" charset="0"/>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ea typeface="Times New Roman" pitchFamily="18" charset="0"/>
                          <a:cs typeface="Times New Roman" pitchFamily="18" charset="0"/>
                        </a:rPr>
                        <a:t>LinkedHashSet</a:t>
                      </a:r>
                      <a:endParaRPr kumimoji="0" lang="en-US" sz="1200" b="0" i="0" u="none" strike="noStrike" cap="none" normalizeH="0" baseline="0" smtClean="0">
                        <a:ln>
                          <a:noFill/>
                        </a:ln>
                        <a:solidFill>
                          <a:schemeClr val="tx1"/>
                        </a:solidFill>
                        <a:effectLst/>
                        <a:latin typeface="Arial" pitchFamily="34" charset="0"/>
                        <a:ea typeface="Times New Roman" pitchFamily="18" charset="0"/>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873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Unicode MS" pitchFamily="34" charset="-128"/>
                          <a:ea typeface="Times New Roman" pitchFamily="18" charset="0"/>
                          <a:cs typeface="Times New Roman" pitchFamily="18" charset="0"/>
                        </a:rPr>
                        <a:t>List</a:t>
                      </a:r>
                      <a:endParaRPr kumimoji="0" lang="en-US" sz="1600" b="0" i="0" u="none" strike="noStrike" cap="none" normalizeH="0" baseline="0" smtClean="0">
                        <a:ln>
                          <a:noFill/>
                        </a:ln>
                        <a:solidFill>
                          <a:schemeClr val="tx1"/>
                        </a:solidFill>
                        <a:effectLst/>
                        <a:latin typeface="Arial" pitchFamily="34" charset="0"/>
                        <a:ea typeface="Times New Roman" pitchFamily="18" charset="0"/>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Unicode MS" pitchFamily="34" charset="-128"/>
                          <a:ea typeface="Times New Roman" pitchFamily="18" charset="0"/>
                          <a:cs typeface="Times New Roman" pitchFamily="18" charset="0"/>
                        </a:rPr>
                        <a:t>ArrayList</a:t>
                      </a:r>
                      <a:endParaRPr kumimoji="0" lang="en-US" sz="1200" b="1" i="0" u="none" strike="noStrike" cap="none" normalizeH="0" baseline="0" smtClean="0">
                        <a:ln>
                          <a:noFill/>
                        </a:ln>
                        <a:solidFill>
                          <a:schemeClr val="tx1"/>
                        </a:solidFill>
                        <a:effectLst/>
                        <a:latin typeface="Arial" pitchFamily="34" charset="0"/>
                        <a:ea typeface="Times New Roman" pitchFamily="18" charset="0"/>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ea typeface="Times New Roman" pitchFamily="18" charset="0"/>
                          <a:cs typeface="Times New Roman" pitchFamily="18" charset="0"/>
                        </a:rPr>
                        <a:t>LinkedList</a:t>
                      </a: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ea typeface="Times New Roman" pitchFamily="18" charset="0"/>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842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Unicode MS" pitchFamily="34" charset="-128"/>
                          <a:ea typeface="Times New Roman" pitchFamily="18" charset="0"/>
                          <a:cs typeface="Times New Roman" pitchFamily="18" charset="0"/>
                        </a:rPr>
                        <a:t>Queue</a:t>
                      </a:r>
                      <a:endParaRPr kumimoji="0" lang="en-US" sz="1600" b="0" i="0" u="none" strike="noStrike" cap="none" normalizeH="0" baseline="0" smtClean="0">
                        <a:ln>
                          <a:noFill/>
                        </a:ln>
                        <a:solidFill>
                          <a:schemeClr val="tx1"/>
                        </a:solidFill>
                        <a:effectLst/>
                        <a:latin typeface="Arial" pitchFamily="34" charset="0"/>
                        <a:ea typeface="Times New Roman" pitchFamily="18" charset="0"/>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873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Unicode MS" pitchFamily="34" charset="-128"/>
                          <a:ea typeface="Times New Roman" pitchFamily="18" charset="0"/>
                          <a:cs typeface="Times New Roman" pitchFamily="18" charset="0"/>
                        </a:rPr>
                        <a:t>Map</a:t>
                      </a:r>
                      <a:endParaRPr kumimoji="0" lang="en-US" sz="1600" b="0" i="0" u="none" strike="noStrike" cap="none" normalizeH="0" baseline="0" smtClean="0">
                        <a:ln>
                          <a:noFill/>
                        </a:ln>
                        <a:solidFill>
                          <a:schemeClr val="tx1"/>
                        </a:solidFill>
                        <a:effectLst/>
                        <a:latin typeface="Arial" pitchFamily="34" charset="0"/>
                        <a:ea typeface="Times New Roman" pitchFamily="18" charset="0"/>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Unicode MS" pitchFamily="34" charset="-128"/>
                          <a:ea typeface="Times New Roman" pitchFamily="18" charset="0"/>
                          <a:cs typeface="Times New Roman" pitchFamily="18" charset="0"/>
                        </a:rPr>
                        <a:t>HashMap</a:t>
                      </a:r>
                      <a:endParaRPr kumimoji="0" lang="en-US" sz="1200" b="1" i="0" u="none" strike="noStrike" cap="none" normalizeH="0" baseline="0" smtClean="0">
                        <a:ln>
                          <a:noFill/>
                        </a:ln>
                        <a:solidFill>
                          <a:schemeClr val="tx1"/>
                        </a:solidFill>
                        <a:effectLst/>
                        <a:latin typeface="Arial" pitchFamily="34" charset="0"/>
                        <a:ea typeface="Times New Roman" pitchFamily="18" charset="0"/>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ea typeface="Times New Roman" pitchFamily="18" charset="0"/>
                          <a:cs typeface="Times New Roman" pitchFamily="18" charset="0"/>
                        </a:rPr>
                        <a:t>TreeMap</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sng" strike="noStrike" cap="none" normalizeH="0" baseline="0" smtClean="0">
                          <a:ln>
                            <a:noFill/>
                          </a:ln>
                          <a:solidFill>
                            <a:schemeClr val="tx1"/>
                          </a:solidFill>
                          <a:effectLst/>
                          <a:latin typeface="Arial Unicode MS" pitchFamily="34" charset="-128"/>
                          <a:ea typeface="Times New Roman" pitchFamily="18" charset="0"/>
                          <a:cs typeface="Times New Roman" pitchFamily="18" charset="0"/>
                        </a:rPr>
                        <a:t>(sorted)</a:t>
                      </a:r>
                      <a:endParaRPr kumimoji="0" lang="en-US" sz="1200" b="1" i="0" u="sng" strike="noStrike" cap="none" normalizeH="0" baseline="0" smtClean="0">
                        <a:ln>
                          <a:noFill/>
                        </a:ln>
                        <a:solidFill>
                          <a:schemeClr val="tx1"/>
                        </a:solidFill>
                        <a:effectLst/>
                        <a:latin typeface="Arial" pitchFamily="34" charset="0"/>
                        <a:ea typeface="Times New Roman" pitchFamily="18" charset="0"/>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200" b="0" i="0" u="none" strike="noStrike" cap="none" normalizeH="0" baseline="0" smtClean="0">
                        <a:ln>
                          <a:noFill/>
                        </a:ln>
                        <a:solidFill>
                          <a:schemeClr val="tx1"/>
                        </a:solidFill>
                        <a:effectLst/>
                        <a:latin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ea typeface="Times New Roman" pitchFamily="18" charset="0"/>
                          <a:cs typeface="Times New Roman" pitchFamily="18" charset="0"/>
                        </a:rPr>
                        <a:t>LinkedHashMap</a:t>
                      </a:r>
                      <a:endParaRPr kumimoji="0" lang="en-US" sz="1200" b="0" i="0" u="none" strike="noStrike" cap="none" normalizeH="0" baseline="0" smtClean="0">
                        <a:ln>
                          <a:noFill/>
                        </a:ln>
                        <a:solidFill>
                          <a:schemeClr val="tx1"/>
                        </a:solidFill>
                        <a:effectLst/>
                        <a:latin typeface="Arial" pitchFamily="34" charset="0"/>
                        <a:ea typeface="Times New Roman" pitchFamily="18" charset="0"/>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5843" name="Text Box 243"/>
          <p:cNvSpPr txBox="1">
            <a:spLocks noChangeArrowheads="1"/>
          </p:cNvSpPr>
          <p:nvPr/>
        </p:nvSpPr>
        <p:spPr bwMode="auto">
          <a:xfrm>
            <a:off x="533400" y="5562600"/>
            <a:ext cx="3030538" cy="366713"/>
          </a:xfrm>
          <a:prstGeom prst="rect">
            <a:avLst/>
          </a:prstGeom>
          <a:noFill/>
          <a:ln w="9525">
            <a:noFill/>
            <a:miter lim="800000"/>
            <a:headEnd/>
            <a:tailEnd/>
          </a:ln>
          <a:effectLst/>
        </p:spPr>
        <p:txBody>
          <a:bodyPr wrap="none">
            <a:spAutoFit/>
          </a:bodyPr>
          <a:lstStyle/>
          <a:p>
            <a:r>
              <a:rPr lang="en-US"/>
              <a:t>Note the naming convention</a:t>
            </a:r>
          </a:p>
        </p:txBody>
      </p:sp>
      <p:sp>
        <p:nvSpPr>
          <p:cNvPr id="25853" name="Text Box 253"/>
          <p:cNvSpPr txBox="1">
            <a:spLocks noChangeArrowheads="1"/>
          </p:cNvSpPr>
          <p:nvPr/>
        </p:nvSpPr>
        <p:spPr bwMode="auto">
          <a:xfrm>
            <a:off x="533400" y="6092825"/>
            <a:ext cx="7207250" cy="274638"/>
          </a:xfrm>
          <a:prstGeom prst="rect">
            <a:avLst/>
          </a:prstGeom>
          <a:noFill/>
          <a:ln w="9525">
            <a:noFill/>
            <a:miter lim="800000"/>
            <a:headEnd/>
            <a:tailEnd/>
          </a:ln>
          <a:effectLst/>
        </p:spPr>
        <p:txBody>
          <a:bodyPr wrap="none">
            <a:spAutoFit/>
          </a:bodyPr>
          <a:lstStyle/>
          <a:p>
            <a:r>
              <a:rPr lang="en-US" sz="1200"/>
              <a:t>LinkedList also implements queue and there is a PriorityQueue implementation (implemented with heap)</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implementations</a:t>
            </a:r>
          </a:p>
        </p:txBody>
      </p:sp>
      <p:sp>
        <p:nvSpPr>
          <p:cNvPr id="26627" name="Rectangle 3"/>
          <p:cNvSpPr>
            <a:spLocks noGrp="1" noChangeArrowheads="1"/>
          </p:cNvSpPr>
          <p:nvPr>
            <p:ph type="body" idx="1"/>
          </p:nvPr>
        </p:nvSpPr>
        <p:spPr/>
        <p:txBody>
          <a:bodyPr/>
          <a:lstStyle/>
          <a:p>
            <a:pPr>
              <a:lnSpc>
                <a:spcPct val="80000"/>
              </a:lnSpc>
            </a:pPr>
            <a:r>
              <a:rPr lang="en-US" sz="2800"/>
              <a:t>Each of the implementations offers the strengths and weaknesses of the underlying data structure.</a:t>
            </a:r>
          </a:p>
          <a:p>
            <a:pPr>
              <a:lnSpc>
                <a:spcPct val="80000"/>
              </a:lnSpc>
            </a:pPr>
            <a:r>
              <a:rPr lang="en-US" sz="2800"/>
              <a:t>What does that mean for:</a:t>
            </a:r>
          </a:p>
          <a:p>
            <a:pPr lvl="1">
              <a:lnSpc>
                <a:spcPct val="80000"/>
              </a:lnSpc>
            </a:pPr>
            <a:r>
              <a:rPr lang="en-US" sz="2400"/>
              <a:t>Hashtable</a:t>
            </a:r>
          </a:p>
          <a:p>
            <a:pPr lvl="1">
              <a:lnSpc>
                <a:spcPct val="80000"/>
              </a:lnSpc>
            </a:pPr>
            <a:r>
              <a:rPr lang="en-US" sz="2400"/>
              <a:t>Resizable array</a:t>
            </a:r>
          </a:p>
          <a:p>
            <a:pPr lvl="1">
              <a:lnSpc>
                <a:spcPct val="80000"/>
              </a:lnSpc>
            </a:pPr>
            <a:r>
              <a:rPr lang="en-US" sz="2400"/>
              <a:t>Tree</a:t>
            </a:r>
          </a:p>
          <a:p>
            <a:pPr lvl="1">
              <a:lnSpc>
                <a:spcPct val="80000"/>
              </a:lnSpc>
            </a:pPr>
            <a:r>
              <a:rPr lang="en-US" sz="2400"/>
              <a:t>LinkedList</a:t>
            </a:r>
          </a:p>
          <a:p>
            <a:pPr lvl="1">
              <a:lnSpc>
                <a:spcPct val="80000"/>
              </a:lnSpc>
            </a:pPr>
            <a:r>
              <a:rPr lang="en-US" sz="2400"/>
              <a:t>Hashtable plus LinkedList</a:t>
            </a:r>
          </a:p>
          <a:p>
            <a:pPr>
              <a:lnSpc>
                <a:spcPct val="80000"/>
              </a:lnSpc>
            </a:pPr>
            <a:r>
              <a:rPr lang="en-US" sz="2800" b="1" u="sng"/>
              <a:t>Think about these tradeoffs when selecting the implementation!</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52400"/>
            <a:ext cx="8229600" cy="685800"/>
          </a:xfrm>
        </p:spPr>
        <p:txBody>
          <a:bodyPr/>
          <a:lstStyle/>
          <a:p>
            <a:r>
              <a:rPr lang="en-US" sz="4000"/>
              <a:t>Choosing the datatype</a:t>
            </a:r>
          </a:p>
        </p:txBody>
      </p:sp>
      <p:sp>
        <p:nvSpPr>
          <p:cNvPr id="27651" name="Rectangle 3"/>
          <p:cNvSpPr>
            <a:spLocks noGrp="1" noChangeArrowheads="1"/>
          </p:cNvSpPr>
          <p:nvPr>
            <p:ph type="body" idx="1"/>
          </p:nvPr>
        </p:nvSpPr>
        <p:spPr>
          <a:xfrm>
            <a:off x="457200" y="914400"/>
            <a:ext cx="8229600" cy="5638800"/>
          </a:xfrm>
        </p:spPr>
        <p:txBody>
          <a:bodyPr/>
          <a:lstStyle/>
          <a:p>
            <a:pPr>
              <a:lnSpc>
                <a:spcPct val="80000"/>
              </a:lnSpc>
            </a:pPr>
            <a:r>
              <a:rPr lang="en-US" sz="1800"/>
              <a:t>When you declare a Set, List or Map, you should use Set, List or Map interface as the datatype instead of the implementing class.  That will allow you to change the implementation by changing a single line of code!</a:t>
            </a:r>
          </a:p>
          <a:p>
            <a:pPr>
              <a:lnSpc>
                <a:spcPct val="80000"/>
              </a:lnSpc>
              <a:buFontTx/>
              <a:buNone/>
            </a:pPr>
            <a:endParaRPr lang="en-US" sz="1800"/>
          </a:p>
          <a:p>
            <a:pPr>
              <a:lnSpc>
                <a:spcPct val="80000"/>
              </a:lnSpc>
              <a:buFontTx/>
              <a:buNone/>
            </a:pPr>
            <a:r>
              <a:rPr lang="en-US" sz="1800"/>
              <a:t>-----------------------------------------------------------------------------------------</a:t>
            </a:r>
          </a:p>
          <a:p>
            <a:pPr>
              <a:lnSpc>
                <a:spcPct val="80000"/>
              </a:lnSpc>
              <a:buFontTx/>
              <a:buNone/>
            </a:pPr>
            <a:endParaRPr lang="en-US" sz="1800"/>
          </a:p>
          <a:p>
            <a:pPr>
              <a:lnSpc>
                <a:spcPct val="80000"/>
              </a:lnSpc>
              <a:buFontTx/>
              <a:buNone/>
            </a:pPr>
            <a:r>
              <a:rPr lang="en-US" sz="1800"/>
              <a:t>import java.util.*;</a:t>
            </a:r>
          </a:p>
          <a:p>
            <a:pPr>
              <a:lnSpc>
                <a:spcPct val="80000"/>
              </a:lnSpc>
              <a:buFontTx/>
              <a:buNone/>
            </a:pPr>
            <a:endParaRPr lang="en-US" sz="1800"/>
          </a:p>
          <a:p>
            <a:pPr>
              <a:lnSpc>
                <a:spcPct val="80000"/>
              </a:lnSpc>
              <a:buFontTx/>
              <a:buNone/>
            </a:pPr>
            <a:r>
              <a:rPr lang="en-US" sz="1800"/>
              <a:t>public class Test {</a:t>
            </a:r>
          </a:p>
          <a:p>
            <a:pPr>
              <a:lnSpc>
                <a:spcPct val="80000"/>
              </a:lnSpc>
              <a:buFontTx/>
              <a:buNone/>
            </a:pPr>
            <a:r>
              <a:rPr lang="en-US" sz="1800"/>
              <a:t>    public static void main(String[] args) {</a:t>
            </a:r>
          </a:p>
          <a:p>
            <a:pPr>
              <a:lnSpc>
                <a:spcPct val="80000"/>
              </a:lnSpc>
              <a:buFontTx/>
              <a:buNone/>
            </a:pPr>
            <a:r>
              <a:rPr lang="en-US" sz="1800"/>
              <a:t>        Set&lt;String&gt; ss = new LinkedHashSet&lt;String&gt;();</a:t>
            </a:r>
          </a:p>
          <a:p>
            <a:pPr>
              <a:lnSpc>
                <a:spcPct val="80000"/>
              </a:lnSpc>
              <a:buFontTx/>
              <a:buNone/>
            </a:pPr>
            <a:r>
              <a:rPr lang="en-US" sz="1800"/>
              <a:t>        </a:t>
            </a:r>
          </a:p>
          <a:p>
            <a:pPr>
              <a:lnSpc>
                <a:spcPct val="80000"/>
              </a:lnSpc>
              <a:buFontTx/>
              <a:buNone/>
            </a:pPr>
            <a:r>
              <a:rPr lang="en-US" sz="1800"/>
              <a:t>        for (int i = 0; i &lt; args.length; i++)</a:t>
            </a:r>
          </a:p>
          <a:p>
            <a:pPr>
              <a:lnSpc>
                <a:spcPct val="80000"/>
              </a:lnSpc>
              <a:buFontTx/>
              <a:buNone/>
            </a:pPr>
            <a:r>
              <a:rPr lang="en-US" sz="1800"/>
              <a:t>        	ss.add(args[i]);</a:t>
            </a:r>
          </a:p>
          <a:p>
            <a:pPr>
              <a:lnSpc>
                <a:spcPct val="80000"/>
              </a:lnSpc>
              <a:buFontTx/>
              <a:buNone/>
            </a:pPr>
            <a:r>
              <a:rPr lang="en-US" sz="1800"/>
              <a:t>        </a:t>
            </a:r>
          </a:p>
          <a:p>
            <a:pPr>
              <a:lnSpc>
                <a:spcPct val="80000"/>
              </a:lnSpc>
              <a:buFontTx/>
              <a:buNone/>
            </a:pPr>
            <a:r>
              <a:rPr lang="en-US" sz="1800"/>
              <a:t>        Iterator i = ss.iterator();</a:t>
            </a:r>
          </a:p>
          <a:p>
            <a:pPr>
              <a:lnSpc>
                <a:spcPct val="80000"/>
              </a:lnSpc>
              <a:buFontTx/>
              <a:buNone/>
            </a:pPr>
            <a:r>
              <a:rPr lang="en-US" sz="1800"/>
              <a:t>        while (i.hasNext())</a:t>
            </a:r>
          </a:p>
          <a:p>
            <a:pPr>
              <a:lnSpc>
                <a:spcPct val="80000"/>
              </a:lnSpc>
              <a:buFontTx/>
              <a:buNone/>
            </a:pPr>
            <a:r>
              <a:rPr lang="en-US" sz="1800"/>
              <a:t>        	System.out.println(i.next());</a:t>
            </a:r>
          </a:p>
          <a:p>
            <a:pPr>
              <a:lnSpc>
                <a:spcPct val="80000"/>
              </a:lnSpc>
              <a:buFontTx/>
              <a:buNone/>
            </a:pPr>
            <a:r>
              <a:rPr lang="en-US" sz="1800"/>
              <a:t>    }</a:t>
            </a:r>
          </a:p>
          <a:p>
            <a:pPr>
              <a:lnSpc>
                <a:spcPct val="80000"/>
              </a:lnSpc>
              <a:buFontTx/>
              <a:buNone/>
            </a:pPr>
            <a:r>
              <a:rPr lang="en-US" sz="1800"/>
              <a:t>}</a:t>
            </a: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457200" y="533400"/>
            <a:ext cx="8229600" cy="6019800"/>
          </a:xfrm>
        </p:spPr>
        <p:txBody>
          <a:bodyPr/>
          <a:lstStyle/>
          <a:p>
            <a:pPr>
              <a:lnSpc>
                <a:spcPct val="80000"/>
              </a:lnSpc>
              <a:buFontTx/>
              <a:buNone/>
            </a:pPr>
            <a:r>
              <a:rPr lang="en-US" sz="1600" dirty="0"/>
              <a:t>import </a:t>
            </a:r>
            <a:r>
              <a:rPr lang="en-US" sz="1600" dirty="0" err="1"/>
              <a:t>java.util</a:t>
            </a:r>
            <a:r>
              <a:rPr lang="en-US" sz="1600" dirty="0"/>
              <a:t>.*;</a:t>
            </a:r>
          </a:p>
          <a:p>
            <a:pPr>
              <a:lnSpc>
                <a:spcPct val="80000"/>
              </a:lnSpc>
              <a:buFontTx/>
              <a:buNone/>
            </a:pPr>
            <a:endParaRPr lang="en-US" sz="1600" dirty="0"/>
          </a:p>
          <a:p>
            <a:pPr>
              <a:lnSpc>
                <a:spcPct val="80000"/>
              </a:lnSpc>
              <a:buFontTx/>
              <a:buNone/>
            </a:pPr>
            <a:r>
              <a:rPr lang="en-US" sz="1600" dirty="0"/>
              <a:t>public class Test {</a:t>
            </a:r>
          </a:p>
          <a:p>
            <a:pPr>
              <a:lnSpc>
                <a:spcPct val="80000"/>
              </a:lnSpc>
              <a:buFontTx/>
              <a:buNone/>
            </a:pPr>
            <a:r>
              <a:rPr lang="en-US" sz="1600" dirty="0"/>
              <a:t>	</a:t>
            </a:r>
          </a:p>
          <a:p>
            <a:pPr>
              <a:lnSpc>
                <a:spcPct val="80000"/>
              </a:lnSpc>
              <a:buFontTx/>
              <a:buNone/>
            </a:pPr>
            <a:r>
              <a:rPr lang="en-US" sz="1600" dirty="0"/>
              <a:t>	public static void main(String[] </a:t>
            </a:r>
            <a:r>
              <a:rPr lang="en-US" sz="1600" dirty="0" err="1"/>
              <a:t>args</a:t>
            </a:r>
            <a:r>
              <a:rPr lang="en-US" sz="1600" dirty="0"/>
              <a:t>) </a:t>
            </a:r>
          </a:p>
          <a:p>
            <a:pPr>
              <a:lnSpc>
                <a:spcPct val="80000"/>
              </a:lnSpc>
              <a:buFontTx/>
              <a:buNone/>
            </a:pPr>
            <a:r>
              <a:rPr lang="en-US" sz="1600" dirty="0"/>
              <a:t>	{</a:t>
            </a:r>
          </a:p>
          <a:p>
            <a:pPr>
              <a:lnSpc>
                <a:spcPct val="80000"/>
              </a:lnSpc>
              <a:buFontTx/>
              <a:buNone/>
            </a:pPr>
            <a:r>
              <a:rPr lang="en-US" sz="1600" dirty="0"/>
              <a:t>		//map to hold student grades</a:t>
            </a:r>
          </a:p>
          <a:p>
            <a:pPr>
              <a:lnSpc>
                <a:spcPct val="80000"/>
              </a:lnSpc>
              <a:buFontTx/>
              <a:buNone/>
            </a:pPr>
            <a:r>
              <a:rPr lang="en-US" sz="1600" dirty="0"/>
              <a:t>		Map&lt;String, Integer&gt; </a:t>
            </a:r>
            <a:r>
              <a:rPr lang="en-US" sz="1600" dirty="0" err="1"/>
              <a:t>theMap</a:t>
            </a:r>
            <a:r>
              <a:rPr lang="en-US" sz="1600" dirty="0"/>
              <a:t> = new </a:t>
            </a:r>
            <a:r>
              <a:rPr lang="en-US" sz="1600" dirty="0" err="1"/>
              <a:t>HashMap</a:t>
            </a:r>
            <a:r>
              <a:rPr lang="en-US" sz="1600" dirty="0"/>
              <a:t>&lt;String, Integer&gt;();</a:t>
            </a:r>
          </a:p>
          <a:p>
            <a:pPr>
              <a:lnSpc>
                <a:spcPct val="80000"/>
              </a:lnSpc>
              <a:buFontTx/>
              <a:buNone/>
            </a:pPr>
            <a:r>
              <a:rPr lang="en-US" sz="1600" dirty="0"/>
              <a:t>		</a:t>
            </a:r>
          </a:p>
          <a:p>
            <a:pPr>
              <a:lnSpc>
                <a:spcPct val="80000"/>
              </a:lnSpc>
              <a:buFontTx/>
              <a:buNone/>
            </a:pPr>
            <a:r>
              <a:rPr lang="en-US" sz="1600" dirty="0"/>
              <a:t>		</a:t>
            </a:r>
            <a:r>
              <a:rPr lang="en-US" sz="1600" dirty="0" err="1"/>
              <a:t>theMap.put</a:t>
            </a:r>
            <a:r>
              <a:rPr lang="en-US" sz="1600" dirty="0"/>
              <a:t>("</a:t>
            </a:r>
            <a:r>
              <a:rPr lang="en-US" sz="1600" dirty="0" err="1"/>
              <a:t>Korth</a:t>
            </a:r>
            <a:r>
              <a:rPr lang="en-US" sz="1600" dirty="0"/>
              <a:t>, Evan", 100);</a:t>
            </a:r>
          </a:p>
          <a:p>
            <a:pPr>
              <a:lnSpc>
                <a:spcPct val="80000"/>
              </a:lnSpc>
              <a:buFontTx/>
              <a:buNone/>
            </a:pPr>
            <a:r>
              <a:rPr lang="en-US" sz="1600" dirty="0"/>
              <a:t>		</a:t>
            </a:r>
            <a:r>
              <a:rPr lang="en-US" sz="1600" dirty="0" err="1"/>
              <a:t>theMap.put</a:t>
            </a:r>
            <a:r>
              <a:rPr lang="en-US" sz="1600" dirty="0"/>
              <a:t>("Plant, Robert", 90);</a:t>
            </a:r>
          </a:p>
          <a:p>
            <a:pPr>
              <a:lnSpc>
                <a:spcPct val="80000"/>
              </a:lnSpc>
              <a:buFontTx/>
              <a:buNone/>
            </a:pPr>
            <a:r>
              <a:rPr lang="en-US" sz="1600" dirty="0"/>
              <a:t>		</a:t>
            </a:r>
            <a:r>
              <a:rPr lang="en-US" sz="1600" dirty="0" err="1"/>
              <a:t>theMap.put</a:t>
            </a:r>
            <a:r>
              <a:rPr lang="en-US" sz="1600" dirty="0"/>
              <a:t>("Coyne, Wayne", 92);</a:t>
            </a:r>
          </a:p>
          <a:p>
            <a:pPr>
              <a:lnSpc>
                <a:spcPct val="80000"/>
              </a:lnSpc>
              <a:buFontTx/>
              <a:buNone/>
            </a:pPr>
            <a:r>
              <a:rPr lang="en-US" sz="1600" dirty="0"/>
              <a:t>		</a:t>
            </a:r>
            <a:r>
              <a:rPr lang="en-US" sz="1600" dirty="0" err="1"/>
              <a:t>theMap.put</a:t>
            </a:r>
            <a:r>
              <a:rPr lang="en-US" sz="1600" dirty="0"/>
              <a:t>("</a:t>
            </a:r>
            <a:r>
              <a:rPr lang="en-US" sz="1600" dirty="0" err="1"/>
              <a:t>Franti</a:t>
            </a:r>
            <a:r>
              <a:rPr lang="en-US" sz="1600" dirty="0"/>
              <a:t>, Michael", 98);</a:t>
            </a:r>
          </a:p>
          <a:p>
            <a:pPr>
              <a:lnSpc>
                <a:spcPct val="80000"/>
              </a:lnSpc>
              <a:buFontTx/>
              <a:buNone/>
            </a:pPr>
            <a:r>
              <a:rPr lang="en-US" sz="1600" dirty="0"/>
              <a:t>		</a:t>
            </a:r>
            <a:r>
              <a:rPr lang="en-US" sz="1600" dirty="0" err="1"/>
              <a:t>theMap.put</a:t>
            </a:r>
            <a:r>
              <a:rPr lang="en-US" sz="1600" dirty="0"/>
              <a:t>("Lennon, John", 88);</a:t>
            </a:r>
          </a:p>
          <a:p>
            <a:pPr>
              <a:lnSpc>
                <a:spcPct val="80000"/>
              </a:lnSpc>
              <a:buFontTx/>
              <a:buNone/>
            </a:pPr>
            <a:r>
              <a:rPr lang="en-US" sz="1600" dirty="0"/>
              <a:t>		</a:t>
            </a:r>
          </a:p>
          <a:p>
            <a:pPr>
              <a:lnSpc>
                <a:spcPct val="80000"/>
              </a:lnSpc>
              <a:buFontTx/>
              <a:buNone/>
            </a:pPr>
            <a:r>
              <a:rPr lang="en-US" sz="1600" dirty="0"/>
              <a:t>		</a:t>
            </a:r>
            <a:r>
              <a:rPr lang="en-US" sz="1600" dirty="0" err="1"/>
              <a:t>System.out.println</a:t>
            </a:r>
            <a:r>
              <a:rPr lang="en-US" sz="1600" dirty="0"/>
              <a:t>(</a:t>
            </a:r>
            <a:r>
              <a:rPr lang="en-US" sz="1600" dirty="0" err="1"/>
              <a:t>theMap</a:t>
            </a:r>
            <a:r>
              <a:rPr lang="en-US" sz="1600" dirty="0"/>
              <a:t>);</a:t>
            </a:r>
          </a:p>
          <a:p>
            <a:pPr>
              <a:lnSpc>
                <a:spcPct val="80000"/>
              </a:lnSpc>
              <a:buFontTx/>
              <a:buNone/>
            </a:pPr>
            <a:r>
              <a:rPr lang="en-US" sz="1600" dirty="0"/>
              <a:t>		</a:t>
            </a:r>
            <a:r>
              <a:rPr lang="en-US" sz="1600" dirty="0" err="1"/>
              <a:t>System.out.println</a:t>
            </a:r>
            <a:r>
              <a:rPr lang="en-US" sz="1600" dirty="0"/>
              <a:t>("--------------------------------------");</a:t>
            </a:r>
          </a:p>
          <a:p>
            <a:pPr>
              <a:lnSpc>
                <a:spcPct val="80000"/>
              </a:lnSpc>
              <a:buFontTx/>
              <a:buNone/>
            </a:pPr>
            <a:r>
              <a:rPr lang="en-US" sz="1600" dirty="0"/>
              <a:t>		</a:t>
            </a:r>
            <a:r>
              <a:rPr lang="en-US" sz="1600" dirty="0" err="1"/>
              <a:t>System.out.println</a:t>
            </a:r>
            <a:r>
              <a:rPr lang="en-US" sz="1600" dirty="0"/>
              <a:t>(</a:t>
            </a:r>
            <a:r>
              <a:rPr lang="en-US" sz="1600" dirty="0" err="1"/>
              <a:t>theMap.get</a:t>
            </a:r>
            <a:r>
              <a:rPr lang="en-US" sz="1600" dirty="0"/>
              <a:t>("</a:t>
            </a:r>
            <a:r>
              <a:rPr lang="en-US" sz="1600" dirty="0" err="1"/>
              <a:t>Korth</a:t>
            </a:r>
            <a:r>
              <a:rPr lang="en-US" sz="1600" dirty="0"/>
              <a:t>, Evan"));</a:t>
            </a:r>
          </a:p>
          <a:p>
            <a:pPr>
              <a:lnSpc>
                <a:spcPct val="80000"/>
              </a:lnSpc>
              <a:buFontTx/>
              <a:buNone/>
            </a:pPr>
            <a:r>
              <a:rPr lang="en-US" sz="1600" dirty="0"/>
              <a:t>		</a:t>
            </a:r>
            <a:r>
              <a:rPr lang="en-US" sz="1600" dirty="0" err="1"/>
              <a:t>System.out.println</a:t>
            </a:r>
            <a:r>
              <a:rPr lang="en-US" sz="1600" dirty="0"/>
              <a:t>(</a:t>
            </a:r>
            <a:r>
              <a:rPr lang="en-US" sz="1600" dirty="0" err="1"/>
              <a:t>theMap.get</a:t>
            </a:r>
            <a:r>
              <a:rPr lang="en-US" sz="1600" dirty="0"/>
              <a:t>("</a:t>
            </a:r>
            <a:r>
              <a:rPr lang="en-US" sz="1600" dirty="0" err="1"/>
              <a:t>Franti</a:t>
            </a:r>
            <a:r>
              <a:rPr lang="en-US" sz="1600" dirty="0"/>
              <a:t>, Michael"));</a:t>
            </a:r>
          </a:p>
          <a:p>
            <a:pPr>
              <a:lnSpc>
                <a:spcPct val="80000"/>
              </a:lnSpc>
              <a:buFontTx/>
              <a:buNone/>
            </a:pPr>
            <a:r>
              <a:rPr lang="en-US" sz="1600" dirty="0"/>
              <a:t>	</a:t>
            </a:r>
          </a:p>
          <a:p>
            <a:pPr>
              <a:lnSpc>
                <a:spcPct val="80000"/>
              </a:lnSpc>
              <a:buFontTx/>
              <a:buNone/>
            </a:pPr>
            <a:r>
              <a:rPr lang="en-US" sz="1600" dirty="0"/>
              <a:t>	}</a:t>
            </a:r>
          </a:p>
          <a:p>
            <a:pPr>
              <a:lnSpc>
                <a:spcPct val="80000"/>
              </a:lnSpc>
              <a:buFontTx/>
              <a:buNone/>
            </a:pPr>
            <a:r>
              <a:rPr lang="en-US" sz="1600" dirty="0"/>
              <a:t>	</a:t>
            </a:r>
          </a:p>
          <a:p>
            <a:pPr>
              <a:lnSpc>
                <a:spcPct val="80000"/>
              </a:lnSpc>
              <a:buFontTx/>
              <a:buNone/>
            </a:pPr>
            <a:r>
              <a:rPr lang="en-US" sz="1600" dirty="0"/>
              <a:t>}</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52400"/>
            <a:ext cx="8229600" cy="914400"/>
          </a:xfrm>
        </p:spPr>
        <p:txBody>
          <a:bodyPr/>
          <a:lstStyle/>
          <a:p>
            <a:r>
              <a:rPr lang="en-US" sz="4000"/>
              <a:t>Other implementations in the API</a:t>
            </a:r>
          </a:p>
        </p:txBody>
      </p:sp>
      <p:sp>
        <p:nvSpPr>
          <p:cNvPr id="28675" name="Rectangle 3"/>
          <p:cNvSpPr>
            <a:spLocks noGrp="1" noChangeArrowheads="1"/>
          </p:cNvSpPr>
          <p:nvPr>
            <p:ph type="body" idx="1"/>
          </p:nvPr>
        </p:nvSpPr>
        <p:spPr>
          <a:xfrm>
            <a:off x="457200" y="1066800"/>
            <a:ext cx="8229600" cy="5562600"/>
          </a:xfrm>
        </p:spPr>
        <p:txBody>
          <a:bodyPr/>
          <a:lstStyle/>
          <a:p>
            <a:pPr>
              <a:lnSpc>
                <a:spcPct val="80000"/>
              </a:lnSpc>
            </a:pPr>
            <a:r>
              <a:rPr lang="en-US" sz="2800"/>
              <a:t>Wrapper implementations delegate all their real work to a specified collection but add (or remove) extra functionality on top of what the collection offers. </a:t>
            </a:r>
          </a:p>
          <a:p>
            <a:pPr lvl="1">
              <a:lnSpc>
                <a:spcPct val="80000"/>
              </a:lnSpc>
            </a:pPr>
            <a:r>
              <a:rPr lang="en-US" sz="2400"/>
              <a:t>Synchronization Wrappers </a:t>
            </a:r>
          </a:p>
          <a:p>
            <a:pPr lvl="1">
              <a:lnSpc>
                <a:spcPct val="80000"/>
              </a:lnSpc>
            </a:pPr>
            <a:r>
              <a:rPr lang="en-US" sz="2400"/>
              <a:t>Unmodifiable Wrappers </a:t>
            </a:r>
          </a:p>
          <a:p>
            <a:pPr>
              <a:lnSpc>
                <a:spcPct val="80000"/>
              </a:lnSpc>
            </a:pPr>
            <a:r>
              <a:rPr lang="en-US" sz="2800"/>
              <a:t>Convenience implementations are mini-implementations that can be more convenient and more efficient than general-purpose implementations when you don't need their full power </a:t>
            </a:r>
          </a:p>
          <a:p>
            <a:pPr lvl="1">
              <a:lnSpc>
                <a:spcPct val="80000"/>
              </a:lnSpc>
            </a:pPr>
            <a:r>
              <a:rPr lang="en-US" sz="2400"/>
              <a:t>List View of an Array</a:t>
            </a:r>
          </a:p>
          <a:p>
            <a:pPr lvl="1">
              <a:lnSpc>
                <a:spcPct val="80000"/>
              </a:lnSpc>
            </a:pPr>
            <a:r>
              <a:rPr lang="en-US" sz="2400"/>
              <a:t>Immutable Multiple-Copy List</a:t>
            </a:r>
          </a:p>
          <a:p>
            <a:pPr lvl="1">
              <a:lnSpc>
                <a:spcPct val="80000"/>
              </a:lnSpc>
            </a:pPr>
            <a:r>
              <a:rPr lang="en-US" sz="2400"/>
              <a:t>Immutable Singleton Set</a:t>
            </a:r>
          </a:p>
          <a:p>
            <a:pPr lvl="1">
              <a:lnSpc>
                <a:spcPct val="80000"/>
              </a:lnSpc>
            </a:pPr>
            <a:r>
              <a:rPr lang="en-US" sz="2400"/>
              <a:t>Empty Set, List, and Map Constants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Instance</a:t>
            </a:r>
            <a:endParaRPr lang="en-US" dirty="0"/>
          </a:p>
        </p:txBody>
      </p:sp>
      <p:sp>
        <p:nvSpPr>
          <p:cNvPr id="3" name="Content Placeholder 2"/>
          <p:cNvSpPr>
            <a:spLocks noGrp="1"/>
          </p:cNvSpPr>
          <p:nvPr>
            <p:ph idx="1"/>
          </p:nvPr>
        </p:nvSpPr>
        <p:spPr>
          <a:xfrm>
            <a:off x="457200" y="2743200"/>
            <a:ext cx="8229600" cy="3581400"/>
          </a:xfrm>
        </p:spPr>
        <p:txBody>
          <a:bodyPr/>
          <a:lstStyle/>
          <a:p>
            <a:r>
              <a:rPr lang="en-US" dirty="0" smtClean="0"/>
              <a:t>These members are associated with objects of the class and are accessible using object reference.</a:t>
            </a:r>
          </a:p>
          <a:p>
            <a:r>
              <a:rPr lang="en-US" dirty="0" smtClean="0"/>
              <a:t>An instance field is created when an object of a class is created</a:t>
            </a:r>
            <a:endParaRPr lang="en-US"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700" name="Object 4"/>
          <p:cNvGraphicFramePr>
            <a:graphicFrameLocks noChangeAspect="1"/>
          </p:cNvGraphicFramePr>
          <p:nvPr>
            <p:ph sz="half" idx="1"/>
          </p:nvPr>
        </p:nvGraphicFramePr>
        <p:xfrm>
          <a:off x="762000" y="685800"/>
          <a:ext cx="7467600" cy="3054350"/>
        </p:xfrm>
        <a:graphic>
          <a:graphicData uri="http://schemas.openxmlformats.org/presentationml/2006/ole">
            <p:oleObj spid="_x0000_s18434" r:id="rId3" imgW="5029200" imgH="2057400" progId="Word.Picture.8">
              <p:embed/>
            </p:oleObj>
          </a:graphicData>
        </a:graphic>
      </p:graphicFrame>
      <p:sp>
        <p:nvSpPr>
          <p:cNvPr id="29702" name="Text Box 6"/>
          <p:cNvSpPr txBox="1">
            <a:spLocks noChangeArrowheads="1"/>
          </p:cNvSpPr>
          <p:nvPr/>
        </p:nvSpPr>
        <p:spPr bwMode="auto">
          <a:xfrm>
            <a:off x="762000" y="6324600"/>
            <a:ext cx="1849438" cy="366713"/>
          </a:xfrm>
          <a:prstGeom prst="rect">
            <a:avLst/>
          </a:prstGeom>
          <a:noFill/>
          <a:ln w="9525">
            <a:noFill/>
            <a:miter lim="800000"/>
            <a:headEnd/>
            <a:tailEnd/>
          </a:ln>
          <a:effectLst/>
        </p:spPr>
        <p:txBody>
          <a:bodyPr wrap="none">
            <a:spAutoFit/>
          </a:bodyPr>
          <a:lstStyle/>
          <a:p>
            <a:r>
              <a:rPr lang="en-US"/>
              <a:t>Copyright: Liang</a:t>
            </a:r>
          </a:p>
        </p:txBody>
      </p:sp>
      <p:graphicFrame>
        <p:nvGraphicFramePr>
          <p:cNvPr id="29703" name="Object 7"/>
          <p:cNvGraphicFramePr>
            <a:graphicFrameLocks noChangeAspect="1"/>
          </p:cNvGraphicFramePr>
          <p:nvPr>
            <p:ph sz="half" idx="2"/>
          </p:nvPr>
        </p:nvGraphicFramePr>
        <p:xfrm>
          <a:off x="762000" y="3886200"/>
          <a:ext cx="7467600" cy="2449513"/>
        </p:xfrm>
        <a:graphic>
          <a:graphicData uri="http://schemas.openxmlformats.org/presentationml/2006/ole">
            <p:oleObj spid="_x0000_s18435" r:id="rId4" imgW="3657600" imgH="1200912" progId="Word.Picture.8">
              <p:embed/>
            </p:oleObj>
          </a:graphicData>
        </a:graphic>
      </p:graphicFrame>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152400"/>
            <a:ext cx="8229600" cy="685800"/>
          </a:xfrm>
        </p:spPr>
        <p:txBody>
          <a:bodyPr/>
          <a:lstStyle/>
          <a:p>
            <a:r>
              <a:rPr lang="en-US" sz="4000"/>
              <a:t>algorithms</a:t>
            </a:r>
          </a:p>
        </p:txBody>
      </p:sp>
      <p:sp>
        <p:nvSpPr>
          <p:cNvPr id="36867" name="Rectangle 3"/>
          <p:cNvSpPr>
            <a:spLocks noGrp="1" noChangeArrowheads="1"/>
          </p:cNvSpPr>
          <p:nvPr>
            <p:ph type="body" idx="1"/>
          </p:nvPr>
        </p:nvSpPr>
        <p:spPr>
          <a:xfrm>
            <a:off x="457200" y="1143000"/>
            <a:ext cx="8229600" cy="5410200"/>
          </a:xfrm>
        </p:spPr>
        <p:txBody>
          <a:bodyPr/>
          <a:lstStyle/>
          <a:p>
            <a:pPr>
              <a:lnSpc>
                <a:spcPct val="90000"/>
              </a:lnSpc>
            </a:pPr>
            <a:r>
              <a:rPr lang="en-US" sz="2400"/>
              <a:t>The collections framework also provides polymorphic versions of algorithms you can run on collections.</a:t>
            </a:r>
          </a:p>
          <a:p>
            <a:pPr lvl="1">
              <a:lnSpc>
                <a:spcPct val="90000"/>
              </a:lnSpc>
            </a:pPr>
            <a:r>
              <a:rPr lang="en-US" sz="2000"/>
              <a:t>Sorting</a:t>
            </a:r>
          </a:p>
          <a:p>
            <a:pPr lvl="1">
              <a:lnSpc>
                <a:spcPct val="90000"/>
              </a:lnSpc>
            </a:pPr>
            <a:r>
              <a:rPr lang="en-US" sz="2000"/>
              <a:t>Shuffling</a:t>
            </a:r>
          </a:p>
          <a:p>
            <a:pPr lvl="1">
              <a:lnSpc>
                <a:spcPct val="90000"/>
              </a:lnSpc>
            </a:pPr>
            <a:r>
              <a:rPr lang="en-US" sz="2000"/>
              <a:t>Routine Data Manipulation</a:t>
            </a:r>
          </a:p>
          <a:p>
            <a:pPr lvl="2">
              <a:lnSpc>
                <a:spcPct val="90000"/>
              </a:lnSpc>
            </a:pPr>
            <a:r>
              <a:rPr lang="en-US" sz="1800"/>
              <a:t>Reverse</a:t>
            </a:r>
          </a:p>
          <a:p>
            <a:pPr lvl="2">
              <a:lnSpc>
                <a:spcPct val="90000"/>
              </a:lnSpc>
            </a:pPr>
            <a:r>
              <a:rPr lang="en-US" sz="1800"/>
              <a:t>Fill copy</a:t>
            </a:r>
          </a:p>
          <a:p>
            <a:pPr lvl="2">
              <a:lnSpc>
                <a:spcPct val="90000"/>
              </a:lnSpc>
            </a:pPr>
            <a:r>
              <a:rPr lang="en-US" sz="1800"/>
              <a:t>etc.</a:t>
            </a:r>
          </a:p>
          <a:p>
            <a:pPr lvl="1">
              <a:lnSpc>
                <a:spcPct val="90000"/>
              </a:lnSpc>
            </a:pPr>
            <a:r>
              <a:rPr lang="en-US" sz="2000"/>
              <a:t>Searching</a:t>
            </a:r>
          </a:p>
          <a:p>
            <a:pPr lvl="2">
              <a:lnSpc>
                <a:spcPct val="90000"/>
              </a:lnSpc>
            </a:pPr>
            <a:r>
              <a:rPr lang="en-US" sz="1800"/>
              <a:t>Binary Search</a:t>
            </a:r>
          </a:p>
          <a:p>
            <a:pPr lvl="1">
              <a:lnSpc>
                <a:spcPct val="90000"/>
              </a:lnSpc>
            </a:pPr>
            <a:r>
              <a:rPr lang="en-US" sz="2000"/>
              <a:t>Composition</a:t>
            </a:r>
          </a:p>
          <a:p>
            <a:pPr lvl="2">
              <a:lnSpc>
                <a:spcPct val="90000"/>
              </a:lnSpc>
            </a:pPr>
            <a:r>
              <a:rPr lang="en-US" sz="1800"/>
              <a:t>Frequency</a:t>
            </a:r>
          </a:p>
          <a:p>
            <a:pPr lvl="2">
              <a:lnSpc>
                <a:spcPct val="90000"/>
              </a:lnSpc>
            </a:pPr>
            <a:r>
              <a:rPr lang="en-US" sz="1800"/>
              <a:t>Disjoint</a:t>
            </a:r>
          </a:p>
          <a:p>
            <a:pPr lvl="1">
              <a:lnSpc>
                <a:spcPct val="90000"/>
              </a:lnSpc>
            </a:pPr>
            <a:r>
              <a:rPr lang="en-US" sz="2000"/>
              <a:t>Finding extreme values</a:t>
            </a:r>
          </a:p>
          <a:p>
            <a:pPr lvl="2">
              <a:lnSpc>
                <a:spcPct val="90000"/>
              </a:lnSpc>
            </a:pPr>
            <a:r>
              <a:rPr lang="en-US" sz="1800"/>
              <a:t>Min</a:t>
            </a:r>
          </a:p>
          <a:p>
            <a:pPr lvl="2">
              <a:lnSpc>
                <a:spcPct val="90000"/>
              </a:lnSpc>
            </a:pPr>
            <a:r>
              <a:rPr lang="en-US" sz="1800"/>
              <a:t>Max</a:t>
            </a: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To make things a little more</a:t>
            </a:r>
          </a:p>
          <a:p>
            <a:r>
              <a:rPr lang="en-US" dirty="0" smtClean="0"/>
              <a:t>confusing, there are really three overloaded uses of the word "c</a:t>
            </a:r>
          </a:p>
          <a:p>
            <a:r>
              <a:rPr lang="en-US" dirty="0" smtClean="0"/>
              <a:t>collection (lowercase </a:t>
            </a:r>
            <a:r>
              <a:rPr lang="en-US" i="1" dirty="0" smtClean="0"/>
              <a:t>c), which represents any of the data structures in</a:t>
            </a:r>
          </a:p>
          <a:p>
            <a:r>
              <a:rPr lang="en-US" dirty="0" smtClean="0"/>
              <a:t>which objects are stored and iterated over.</a:t>
            </a:r>
          </a:p>
          <a:p>
            <a:r>
              <a:rPr lang="en-US" dirty="0" smtClean="0"/>
              <a:t>■ Collection (capital </a:t>
            </a:r>
            <a:r>
              <a:rPr lang="en-US" i="1" dirty="0" smtClean="0"/>
              <a:t>C), which is actually the </a:t>
            </a:r>
            <a:r>
              <a:rPr lang="en-US" i="1" dirty="0" err="1" smtClean="0"/>
              <a:t>java.util.Collection</a:t>
            </a:r>
            <a:r>
              <a:rPr lang="en-US" i="1" dirty="0" smtClean="0"/>
              <a:t> interface</a:t>
            </a:r>
          </a:p>
          <a:p>
            <a:r>
              <a:rPr lang="en-US" dirty="0" smtClean="0"/>
              <a:t>from which Set, List, and Queue extend. (That's right, extend, not implement.</a:t>
            </a:r>
          </a:p>
          <a:p>
            <a:r>
              <a:rPr lang="en-US" dirty="0" smtClean="0"/>
              <a:t>There are no direct implementations of Collection.)</a:t>
            </a:r>
          </a:p>
          <a:p>
            <a:r>
              <a:rPr lang="en-US" dirty="0" smtClean="0"/>
              <a:t>■ Collections (capital </a:t>
            </a:r>
            <a:r>
              <a:rPr lang="en-US" i="1" dirty="0" smtClean="0"/>
              <a:t>C and ends with s) is the </a:t>
            </a:r>
            <a:r>
              <a:rPr lang="en-US" i="1" dirty="0" err="1" smtClean="0"/>
              <a:t>java.util.Collections</a:t>
            </a:r>
            <a:r>
              <a:rPr lang="en-US" i="1" dirty="0" smtClean="0"/>
              <a:t> class</a:t>
            </a:r>
          </a:p>
          <a:p>
            <a:r>
              <a:rPr lang="en-US" dirty="0" smtClean="0"/>
              <a:t>that holds a pile of static utility methods for use with </a:t>
            </a:r>
            <a:r>
              <a:rPr lang="en-US" dirty="0" err="1" smtClean="0"/>
              <a:t>collections.ollection</a:t>
            </a:r>
            <a:r>
              <a:rPr lang="en-US" dirty="0" smtClean="0"/>
              <a:t>":</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4000" dirty="0" smtClean="0"/>
              <a:t>Collections come in four basic flavors: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 </a:t>
            </a:r>
            <a:r>
              <a:rPr lang="en-US" b="1" dirty="0" smtClean="0"/>
              <a:t>Lists </a:t>
            </a:r>
            <a:r>
              <a:rPr lang="en-US" b="1" i="1" dirty="0" err="1" smtClean="0"/>
              <a:t>Lists</a:t>
            </a:r>
            <a:r>
              <a:rPr lang="en-US" b="1" i="1" dirty="0" smtClean="0"/>
              <a:t> of things (classes that implement List).</a:t>
            </a:r>
          </a:p>
          <a:p>
            <a:r>
              <a:rPr lang="en-US" dirty="0" smtClean="0"/>
              <a:t>■ </a:t>
            </a:r>
            <a:r>
              <a:rPr lang="en-US" b="1" dirty="0" smtClean="0"/>
              <a:t>Sets </a:t>
            </a:r>
            <a:r>
              <a:rPr lang="en-US" b="1" i="1" dirty="0" smtClean="0"/>
              <a:t>Unique things (classes that implement Set).</a:t>
            </a:r>
          </a:p>
          <a:p>
            <a:r>
              <a:rPr lang="en-US" dirty="0" smtClean="0"/>
              <a:t>■ </a:t>
            </a:r>
            <a:r>
              <a:rPr lang="en-US" b="1" dirty="0" smtClean="0"/>
              <a:t>Maps Things with a </a:t>
            </a:r>
            <a:r>
              <a:rPr lang="en-US" b="1" i="1" dirty="0" smtClean="0"/>
              <a:t>unique ID (classes that implement Map).</a:t>
            </a:r>
          </a:p>
          <a:p>
            <a:r>
              <a:rPr lang="en-US" dirty="0" smtClean="0"/>
              <a:t>■ </a:t>
            </a:r>
            <a:r>
              <a:rPr lang="en-US" b="1" dirty="0" smtClean="0"/>
              <a:t>Queues Things arranged by the order in which they are to be processed.</a:t>
            </a:r>
          </a:p>
          <a:p>
            <a:r>
              <a:rPr lang="en-US" dirty="0" smtClean="0"/>
              <a:t>But there are sub-flavors within those four flavors of collections:</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pPr algn="ctr"/>
            <a:r>
              <a:rPr lang="en-US" dirty="0" smtClean="0"/>
              <a:t/>
            </a:r>
            <a:br>
              <a:rPr lang="en-US" dirty="0" smtClean="0"/>
            </a:br>
            <a:r>
              <a:rPr lang="en-US" sz="4000" b="1" dirty="0" smtClean="0"/>
              <a:t>Different ways of creating object in java</a:t>
            </a:r>
            <a:r>
              <a:rPr lang="en-US" b="1" dirty="0" smtClean="0"/>
              <a:t/>
            </a:r>
            <a:br>
              <a:rPr lang="en-US" b="1" dirty="0" smtClean="0"/>
            </a:br>
            <a:endParaRPr lang="en-US" dirty="0"/>
          </a:p>
        </p:txBody>
      </p:sp>
      <p:sp>
        <p:nvSpPr>
          <p:cNvPr id="3" name="Content Placeholder 2"/>
          <p:cNvSpPr>
            <a:spLocks noGrp="1"/>
          </p:cNvSpPr>
          <p:nvPr>
            <p:ph idx="1"/>
          </p:nvPr>
        </p:nvSpPr>
        <p:spPr>
          <a:xfrm>
            <a:off x="0" y="1295400"/>
            <a:ext cx="9144000" cy="5029200"/>
          </a:xfrm>
        </p:spPr>
        <p:txBody>
          <a:bodyPr>
            <a:normAutofit/>
          </a:bodyPr>
          <a:lstStyle/>
          <a:p>
            <a:r>
              <a:rPr lang="en-US" b="1" u="sng" dirty="0" smtClean="0"/>
              <a:t>Using new keyword :-</a:t>
            </a:r>
            <a:endParaRPr lang="en-US" u="sng" dirty="0" smtClean="0"/>
          </a:p>
          <a:p>
            <a:r>
              <a:rPr lang="en-US" dirty="0" smtClean="0"/>
              <a:t>This is the most common way to create an object in java.</a:t>
            </a:r>
          </a:p>
          <a:p>
            <a:r>
              <a:rPr lang="en-US" dirty="0" smtClean="0"/>
              <a:t>Car  </a:t>
            </a:r>
            <a:r>
              <a:rPr lang="en-US" dirty="0" err="1" smtClean="0"/>
              <a:t>car</a:t>
            </a:r>
            <a:r>
              <a:rPr lang="en-US" dirty="0" smtClean="0"/>
              <a:t> = new Car();</a:t>
            </a:r>
          </a:p>
          <a:p>
            <a:pPr>
              <a:buNone/>
            </a:pPr>
            <a:endParaRPr lang="en-US" dirty="0" smtClean="0"/>
          </a:p>
          <a:p>
            <a:r>
              <a:rPr lang="en-US" b="1" u="sng" dirty="0" smtClean="0"/>
              <a:t>Using </a:t>
            </a:r>
            <a:r>
              <a:rPr lang="en-US" b="1" u="sng" dirty="0" err="1" smtClean="0"/>
              <a:t>Class.forName</a:t>
            </a:r>
            <a:r>
              <a:rPr lang="en-US" b="1" u="sng" dirty="0" smtClean="0"/>
              <a:t>():-</a:t>
            </a:r>
            <a:endParaRPr lang="en-US" u="sng" dirty="0" smtClean="0"/>
          </a:p>
          <a:p>
            <a:r>
              <a:rPr lang="en-US" dirty="0" smtClean="0"/>
              <a:t>If we know the name of the class &amp; if it has a public default constructor we can create an object in this way. It is also known as reflection.</a:t>
            </a:r>
            <a:r>
              <a:rPr lang="en-US" b="1" dirty="0" smtClean="0"/>
              <a:t> </a:t>
            </a:r>
            <a:endParaRPr lang="en-US" dirty="0" smtClean="0"/>
          </a:p>
          <a:p>
            <a:r>
              <a:rPr lang="en-US" dirty="0" smtClean="0"/>
              <a:t>Car </a:t>
            </a:r>
            <a:r>
              <a:rPr lang="en-US" dirty="0" err="1" smtClean="0"/>
              <a:t>car</a:t>
            </a:r>
            <a:r>
              <a:rPr lang="en-US" dirty="0" smtClean="0"/>
              <a:t> =(Car)</a:t>
            </a:r>
            <a:r>
              <a:rPr lang="en-US" dirty="0" err="1" smtClean="0"/>
              <a:t>Class.forName</a:t>
            </a:r>
            <a:r>
              <a:rPr lang="en-US" dirty="0" smtClean="0"/>
              <a:t>(“com.abc. Car”).</a:t>
            </a:r>
            <a:r>
              <a:rPr lang="en-US" dirty="0" err="1" smtClean="0"/>
              <a:t>newInstance</a:t>
            </a:r>
            <a:r>
              <a:rPr lang="en-US" dirty="0" smtClean="0"/>
              <a:t>();</a:t>
            </a:r>
          </a:p>
          <a:p>
            <a:endParaRPr lang="en-US"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991600" cy="5867400"/>
          </a:xfrm>
        </p:spPr>
        <p:txBody>
          <a:bodyPr>
            <a:normAutofit fontScale="92500" lnSpcReduction="10000"/>
          </a:bodyPr>
          <a:lstStyle/>
          <a:p>
            <a:r>
              <a:rPr lang="en-US" b="1" u="sng" dirty="0" smtClean="0"/>
              <a:t>Using clone() :-</a:t>
            </a:r>
            <a:endParaRPr lang="en-US" u="sng" dirty="0" smtClean="0"/>
          </a:p>
          <a:p>
            <a:r>
              <a:rPr lang="en-US" dirty="0" smtClean="0"/>
              <a:t>The clone() can be used to create a copy of an existing object.</a:t>
            </a:r>
          </a:p>
          <a:p>
            <a:pPr>
              <a:buNone/>
            </a:pPr>
            <a:r>
              <a:rPr lang="en-US" dirty="0" smtClean="0"/>
              <a:t>    Car  car1 = new Car();</a:t>
            </a:r>
          </a:p>
          <a:p>
            <a:pPr>
              <a:buNone/>
            </a:pPr>
            <a:r>
              <a:rPr lang="en-US" dirty="0" smtClean="0"/>
              <a:t>     Car  </a:t>
            </a:r>
            <a:r>
              <a:rPr lang="en-US" dirty="0" err="1" smtClean="0"/>
              <a:t>car</a:t>
            </a:r>
            <a:r>
              <a:rPr lang="en-US" dirty="0" smtClean="0"/>
              <a:t> = car1.clone();</a:t>
            </a:r>
          </a:p>
          <a:p>
            <a:pPr>
              <a:buNone/>
            </a:pPr>
            <a:endParaRPr lang="en-US" dirty="0" smtClean="0"/>
          </a:p>
          <a:p>
            <a:r>
              <a:rPr lang="en-US" b="1" u="sng" dirty="0" smtClean="0"/>
              <a:t>Using object </a:t>
            </a:r>
            <a:r>
              <a:rPr lang="en-US" b="1" u="sng" dirty="0" err="1" smtClean="0"/>
              <a:t>deserialization</a:t>
            </a:r>
            <a:r>
              <a:rPr lang="en-US" b="1" u="sng" dirty="0" smtClean="0"/>
              <a:t> :-</a:t>
            </a:r>
            <a:endParaRPr lang="en-US" u="sng" dirty="0" smtClean="0"/>
          </a:p>
          <a:p>
            <a:r>
              <a:rPr lang="en-US" dirty="0" smtClean="0"/>
              <a:t>Object </a:t>
            </a:r>
            <a:r>
              <a:rPr lang="en-US" dirty="0" err="1" smtClean="0"/>
              <a:t>deserialization</a:t>
            </a:r>
            <a:r>
              <a:rPr lang="en-US" dirty="0" smtClean="0"/>
              <a:t> is nothing but creating an object from its serialized form.</a:t>
            </a:r>
          </a:p>
          <a:p>
            <a:pPr>
              <a:buNone/>
            </a:pPr>
            <a:r>
              <a:rPr lang="en-US" dirty="0" smtClean="0"/>
              <a:t>  </a:t>
            </a:r>
            <a:r>
              <a:rPr lang="en-US" dirty="0" err="1" smtClean="0"/>
              <a:t>ObjectInputStream</a:t>
            </a:r>
            <a:r>
              <a:rPr lang="en-US" dirty="0" smtClean="0"/>
              <a:t> in = new </a:t>
            </a:r>
            <a:r>
              <a:rPr lang="en-US" dirty="0" err="1" smtClean="0"/>
              <a:t>OjectInputStream</a:t>
            </a:r>
            <a:r>
              <a:rPr lang="en-US" dirty="0" smtClean="0"/>
              <a:t>(</a:t>
            </a:r>
            <a:r>
              <a:rPr lang="en-US" dirty="0" err="1" smtClean="0"/>
              <a:t>anInputStream</a:t>
            </a:r>
            <a:r>
              <a:rPr lang="en-US" dirty="0" smtClean="0"/>
              <a:t> );</a:t>
            </a:r>
          </a:p>
          <a:p>
            <a:pPr>
              <a:buNone/>
            </a:pPr>
            <a:r>
              <a:rPr lang="en-US" dirty="0" smtClean="0"/>
              <a:t>      Car </a:t>
            </a:r>
            <a:r>
              <a:rPr lang="en-US" dirty="0" err="1" smtClean="0"/>
              <a:t>car</a:t>
            </a:r>
            <a:r>
              <a:rPr lang="en-US" dirty="0" smtClean="0"/>
              <a:t> = (Car) </a:t>
            </a:r>
            <a:r>
              <a:rPr lang="en-US" dirty="0" err="1" smtClean="0"/>
              <a:t>in.readObject</a:t>
            </a:r>
            <a:r>
              <a:rPr lang="en-US" dirty="0" smtClean="0"/>
              <a:t>();</a:t>
            </a:r>
          </a:p>
          <a:p>
            <a:pPr>
              <a:buNone/>
            </a:pPr>
            <a:endParaRPr lang="en-US" dirty="0" smtClean="0"/>
          </a:p>
          <a:p>
            <a:r>
              <a:rPr lang="en-US" b="1" u="sng" dirty="0" smtClean="0"/>
              <a:t>Using reflection</a:t>
            </a:r>
            <a:r>
              <a:rPr lang="en-US" dirty="0" smtClean="0"/>
              <a:t>:-(in another way)</a:t>
            </a:r>
          </a:p>
          <a:p>
            <a:pPr>
              <a:buNone/>
            </a:pPr>
            <a:r>
              <a:rPr lang="en-US" dirty="0" smtClean="0"/>
              <a:t>   </a:t>
            </a:r>
            <a:r>
              <a:rPr lang="en-US" dirty="0" err="1" smtClean="0"/>
              <a:t>this.getClass</a:t>
            </a:r>
            <a:r>
              <a:rPr lang="en-US" dirty="0" smtClean="0"/>
              <a:t>().</a:t>
            </a:r>
            <a:r>
              <a:rPr lang="en-US" dirty="0" err="1" smtClean="0"/>
              <a:t>getClassLoader</a:t>
            </a:r>
            <a:r>
              <a:rPr lang="en-US" dirty="0" smtClean="0"/>
              <a:t>().</a:t>
            </a:r>
            <a:r>
              <a:rPr lang="en-US" dirty="0" err="1" smtClean="0"/>
              <a:t>loadClass</a:t>
            </a:r>
            <a:r>
              <a:rPr lang="en-US" dirty="0" smtClean="0"/>
              <a:t>(“</a:t>
            </a:r>
            <a:r>
              <a:rPr lang="en-US" dirty="0" err="1" smtClean="0"/>
              <a:t>com.abc.car</a:t>
            </a:r>
            <a:r>
              <a:rPr lang="en-US" dirty="0" smtClean="0"/>
              <a:t>”)</a:t>
            </a:r>
          </a:p>
          <a:p>
            <a:pPr>
              <a:buNone/>
            </a:pPr>
            <a:r>
              <a:rPr lang="en-US" dirty="0" smtClean="0"/>
              <a:t>.</a:t>
            </a:r>
            <a:r>
              <a:rPr lang="en-US" dirty="0" err="1" smtClean="0"/>
              <a:t>newInstance</a:t>
            </a:r>
            <a:r>
              <a:rPr lang="en-US" dirty="0" smtClean="0"/>
              <a:t>();</a:t>
            </a:r>
          </a:p>
          <a:p>
            <a:endParaRPr lang="en-US" dirty="0" smtClean="0"/>
          </a:p>
          <a:p>
            <a:endParaRPr lang="en-US"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lstStyle/>
          <a:p>
            <a:pPr algn="ctr"/>
            <a:r>
              <a:rPr lang="en-US" dirty="0" smtClean="0"/>
              <a:t>“new” Operator</a:t>
            </a:r>
            <a:endParaRPr lang="en-US" dirty="0"/>
          </a:p>
        </p:txBody>
      </p:sp>
      <p:sp>
        <p:nvSpPr>
          <p:cNvPr id="3" name="Content Placeholder 2"/>
          <p:cNvSpPr>
            <a:spLocks noGrp="1"/>
          </p:cNvSpPr>
          <p:nvPr>
            <p:ph idx="1"/>
          </p:nvPr>
        </p:nvSpPr>
        <p:spPr/>
        <p:txBody>
          <a:bodyPr/>
          <a:lstStyle/>
          <a:p>
            <a:r>
              <a:rPr lang="en-US" dirty="0" smtClean="0"/>
              <a:t>The ‘new’ operator is </a:t>
            </a:r>
            <a:r>
              <a:rPr lang="en-US" dirty="0" err="1" smtClean="0"/>
              <a:t>uded</a:t>
            </a:r>
            <a:r>
              <a:rPr lang="en-US" dirty="0" smtClean="0"/>
              <a:t> to create an object of a class.</a:t>
            </a:r>
          </a:p>
          <a:p>
            <a:r>
              <a:rPr lang="en-US" dirty="0" smtClean="0"/>
              <a:t>Syntax:- </a:t>
            </a:r>
          </a:p>
          <a:p>
            <a:pPr>
              <a:buNone/>
            </a:pPr>
            <a:r>
              <a:rPr lang="en-US" dirty="0" smtClean="0"/>
              <a:t>             </a:t>
            </a:r>
            <a:r>
              <a:rPr lang="en-US" sz="3200" b="1" dirty="0" smtClean="0">
                <a:solidFill>
                  <a:schemeClr val="accent4">
                    <a:lumMod val="75000"/>
                  </a:schemeClr>
                </a:solidFill>
              </a:rPr>
              <a:t>new  &lt;</a:t>
            </a:r>
            <a:r>
              <a:rPr lang="en-US" sz="3200" b="1" dirty="0" err="1" smtClean="0">
                <a:solidFill>
                  <a:schemeClr val="accent4">
                    <a:lumMod val="75000"/>
                  </a:schemeClr>
                </a:solidFill>
              </a:rPr>
              <a:t>ClassName</a:t>
            </a:r>
            <a:r>
              <a:rPr lang="en-US" sz="3200" b="1" dirty="0" smtClean="0">
                <a:solidFill>
                  <a:schemeClr val="accent4">
                    <a:lumMod val="75000"/>
                  </a:schemeClr>
                </a:solidFill>
              </a:rPr>
              <a:t>&gt;(&lt;parameters&gt;);</a:t>
            </a:r>
          </a:p>
          <a:p>
            <a:r>
              <a:rPr lang="en-US" dirty="0" smtClean="0"/>
              <a:t>The operator returns the reference of the object that we can store in a reference type variables.</a:t>
            </a:r>
          </a:p>
          <a:p>
            <a:pPr>
              <a:buNone/>
            </a:pPr>
            <a:endParaRPr lang="en-US" sz="3200" b="1"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Refences</a:t>
            </a:r>
            <a:endParaRPr lang="en-US" dirty="0"/>
          </a:p>
        </p:txBody>
      </p:sp>
      <p:sp>
        <p:nvSpPr>
          <p:cNvPr id="3" name="Content Placeholder 2"/>
          <p:cNvSpPr>
            <a:spLocks noGrp="1"/>
          </p:cNvSpPr>
          <p:nvPr>
            <p:ph idx="1"/>
          </p:nvPr>
        </p:nvSpPr>
        <p:spPr/>
        <p:txBody>
          <a:bodyPr/>
          <a:lstStyle/>
          <a:p>
            <a:r>
              <a:rPr lang="en-US" dirty="0" smtClean="0"/>
              <a:t>http://j2eereference.com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411162"/>
          </a:xfrm>
        </p:spPr>
        <p:txBody>
          <a:bodyPr>
            <a:normAutofit fontScale="90000"/>
          </a:bodyPr>
          <a:lstStyle/>
          <a:p>
            <a:pPr>
              <a:defRPr/>
            </a:pPr>
            <a:r>
              <a:rPr lang="en-US" u="sng" dirty="0" smtClean="0"/>
              <a:t>Contents</a:t>
            </a:r>
            <a:endParaRPr lang="en-US" u="sng" dirty="0"/>
          </a:p>
        </p:txBody>
      </p:sp>
      <p:sp>
        <p:nvSpPr>
          <p:cNvPr id="14339" name="TextBox 2"/>
          <p:cNvSpPr txBox="1">
            <a:spLocks noChangeArrowheads="1"/>
          </p:cNvSpPr>
          <p:nvPr/>
        </p:nvSpPr>
        <p:spPr bwMode="auto">
          <a:xfrm>
            <a:off x="1600200" y="914400"/>
            <a:ext cx="5638800" cy="6708775"/>
          </a:xfrm>
          <a:prstGeom prst="rect">
            <a:avLst/>
          </a:prstGeom>
          <a:noFill/>
          <a:ln w="9525">
            <a:noFill/>
            <a:miter lim="800000"/>
            <a:headEnd/>
            <a:tailEnd/>
          </a:ln>
        </p:spPr>
        <p:txBody>
          <a:bodyPr>
            <a:spAutoFit/>
          </a:bodyPr>
          <a:lstStyle/>
          <a:p>
            <a:pPr>
              <a:buFont typeface="Arial" pitchFamily="34" charset="0"/>
              <a:buChar char="•"/>
            </a:pPr>
            <a:r>
              <a:rPr lang="en-US"/>
              <a:t> </a:t>
            </a:r>
            <a:r>
              <a:rPr lang="en-US" sz="1600"/>
              <a:t>OOP Principle</a:t>
            </a:r>
          </a:p>
          <a:p>
            <a:pPr lvl="1">
              <a:buFont typeface="Arial" pitchFamily="34" charset="0"/>
              <a:buChar char="•"/>
            </a:pPr>
            <a:r>
              <a:rPr lang="en-US" sz="1600"/>
              <a:t>Abstraction</a:t>
            </a:r>
          </a:p>
          <a:p>
            <a:pPr lvl="1">
              <a:buFont typeface="Arial" pitchFamily="34" charset="0"/>
              <a:buChar char="•"/>
            </a:pPr>
            <a:r>
              <a:rPr lang="en-US" sz="1600"/>
              <a:t>Encapsulation</a:t>
            </a:r>
          </a:p>
          <a:p>
            <a:pPr lvl="1">
              <a:buFont typeface="Arial" pitchFamily="34" charset="0"/>
              <a:buChar char="•"/>
            </a:pPr>
            <a:r>
              <a:rPr lang="en-US" sz="1600"/>
              <a:t>Inheritance</a:t>
            </a:r>
          </a:p>
          <a:p>
            <a:pPr lvl="1">
              <a:buFont typeface="Arial" pitchFamily="34" charset="0"/>
              <a:buChar char="•"/>
            </a:pPr>
            <a:r>
              <a:rPr lang="en-US" sz="1600"/>
              <a:t>Polymorphism</a:t>
            </a:r>
          </a:p>
          <a:p>
            <a:pPr>
              <a:buFont typeface="Arial" pitchFamily="34" charset="0"/>
              <a:buChar char="•"/>
            </a:pPr>
            <a:r>
              <a:rPr lang="en-US" sz="1600"/>
              <a:t>Exception Handling</a:t>
            </a:r>
          </a:p>
          <a:p>
            <a:pPr lvl="1">
              <a:buFont typeface="Arial" pitchFamily="34" charset="0"/>
              <a:buChar char="•"/>
            </a:pPr>
            <a:r>
              <a:rPr lang="en-US" sz="1600"/>
              <a:t>Classification Of Exceptions</a:t>
            </a:r>
          </a:p>
          <a:p>
            <a:pPr lvl="1">
              <a:buFont typeface="Arial" pitchFamily="34" charset="0"/>
              <a:buChar char="•"/>
            </a:pPr>
            <a:r>
              <a:rPr lang="en-US" sz="1600"/>
              <a:t>Hierarchy of Exceptions</a:t>
            </a:r>
          </a:p>
          <a:p>
            <a:pPr lvl="1">
              <a:buFont typeface="Arial" pitchFamily="34" charset="0"/>
              <a:buChar char="•"/>
            </a:pPr>
            <a:r>
              <a:rPr lang="en-US" sz="1600"/>
              <a:t>Steps for try/catch/finally</a:t>
            </a:r>
          </a:p>
          <a:p>
            <a:pPr>
              <a:buFont typeface="Arial" pitchFamily="34" charset="0"/>
              <a:buChar char="•"/>
            </a:pPr>
            <a:r>
              <a:rPr lang="en-US" sz="1600"/>
              <a:t>Collections in Java</a:t>
            </a:r>
          </a:p>
          <a:p>
            <a:pPr>
              <a:buFont typeface="Arial" pitchFamily="34" charset="0"/>
              <a:buChar char="•"/>
            </a:pPr>
            <a:r>
              <a:rPr lang="en-US" sz="1600"/>
              <a:t>Interfaces/ Implementations/ Algorithm</a:t>
            </a:r>
          </a:p>
          <a:p>
            <a:pPr>
              <a:buFont typeface="Arial" pitchFamily="34" charset="0"/>
              <a:buChar char="•"/>
            </a:pPr>
            <a:r>
              <a:rPr lang="en-US" sz="1600"/>
              <a:t>Swing Overview</a:t>
            </a:r>
          </a:p>
          <a:p>
            <a:pPr>
              <a:buFont typeface="Arial" pitchFamily="34" charset="0"/>
              <a:buChar char="•"/>
            </a:pPr>
            <a:r>
              <a:rPr lang="en-US" sz="1600"/>
              <a:t>Architecture/ Hierarchy of Swing</a:t>
            </a:r>
          </a:p>
          <a:p>
            <a:pPr>
              <a:buFont typeface="Arial" pitchFamily="34" charset="0"/>
              <a:buChar char="•"/>
            </a:pPr>
            <a:r>
              <a:rPr lang="en-US" sz="1600"/>
              <a:t>Top Level Containers/ Middle Level Containers</a:t>
            </a:r>
          </a:p>
          <a:p>
            <a:pPr>
              <a:buFont typeface="Arial" pitchFamily="34" charset="0"/>
              <a:buChar char="•"/>
            </a:pPr>
            <a:r>
              <a:rPr lang="en-US" sz="1600"/>
              <a:t>Layout Managers</a:t>
            </a:r>
          </a:p>
          <a:p>
            <a:pPr>
              <a:buFont typeface="Arial" pitchFamily="34" charset="0"/>
              <a:buChar char="•"/>
            </a:pPr>
            <a:r>
              <a:rPr lang="en-US" sz="1600"/>
              <a:t>Menus</a:t>
            </a:r>
          </a:p>
          <a:p>
            <a:pPr>
              <a:buFont typeface="Arial" pitchFamily="34" charset="0"/>
              <a:buChar char="•"/>
            </a:pPr>
            <a:r>
              <a:rPr lang="en-US" sz="1600"/>
              <a:t>Bounded Range Components</a:t>
            </a:r>
          </a:p>
          <a:p>
            <a:pPr>
              <a:buFont typeface="Arial" pitchFamily="34" charset="0"/>
              <a:buChar char="•"/>
            </a:pPr>
            <a:r>
              <a:rPr lang="en-US" sz="1600"/>
              <a:t>Java 2D API</a:t>
            </a:r>
          </a:p>
          <a:p>
            <a:pPr>
              <a:buFont typeface="Arial" pitchFamily="34" charset="0"/>
              <a:buChar char="•"/>
            </a:pPr>
            <a:r>
              <a:rPr lang="en-US" sz="1600"/>
              <a:t>Basic Shapes</a:t>
            </a:r>
          </a:p>
          <a:p>
            <a:pPr>
              <a:buFont typeface="Arial" pitchFamily="34" charset="0"/>
              <a:buChar char="•"/>
            </a:pPr>
            <a:r>
              <a:rPr lang="en-US" sz="1600"/>
              <a:t>Affine Transformation</a:t>
            </a:r>
          </a:p>
          <a:p>
            <a:pPr>
              <a:buFont typeface="Arial" pitchFamily="34" charset="0"/>
              <a:buChar char="•"/>
            </a:pPr>
            <a:endParaRPr lang="en-US"/>
          </a:p>
          <a:p>
            <a:pPr>
              <a:buFont typeface="Arial" pitchFamily="34" charset="0"/>
              <a:buChar char="•"/>
            </a:pPr>
            <a:endParaRPr lang="en-US"/>
          </a:p>
          <a:p>
            <a:pPr>
              <a:buFont typeface="Arial" pitchFamily="34" charset="0"/>
              <a:buChar char="•"/>
            </a:pPr>
            <a:endParaRPr lang="en-US"/>
          </a:p>
          <a:p>
            <a:pPr>
              <a:buFont typeface="Arial" pitchFamily="34" charset="0"/>
              <a:buChar char="•"/>
            </a:pPr>
            <a:endParaRPr lang="en-US"/>
          </a:p>
          <a:p>
            <a:pPr>
              <a:buFont typeface="Arial" pitchFamily="34" charset="0"/>
              <a:buChar char="•"/>
            </a:pPr>
            <a:endParaRPr lang="en-US"/>
          </a:p>
          <a:p>
            <a:pPr>
              <a:buFont typeface="Arial" pitchFamily="34" charset="0"/>
              <a:buChar char="•"/>
            </a:pP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7239000" cy="781048"/>
          </a:xfrm>
        </p:spPr>
        <p:txBody>
          <a:bodyPr/>
          <a:lstStyle/>
          <a:p>
            <a:pPr algn="ctr"/>
            <a:r>
              <a:rPr lang="en-US" sz="4000" dirty="0" smtClean="0"/>
              <a:t>Default values</a:t>
            </a:r>
            <a:endParaRPr lang="en-US" sz="4000" dirty="0"/>
          </a:p>
        </p:txBody>
      </p:sp>
      <p:sp>
        <p:nvSpPr>
          <p:cNvPr id="4" name="Text Placeholder 3"/>
          <p:cNvSpPr>
            <a:spLocks noGrp="1"/>
          </p:cNvSpPr>
          <p:nvPr>
            <p:ph type="body" idx="2"/>
          </p:nvPr>
        </p:nvSpPr>
        <p:spPr>
          <a:xfrm>
            <a:off x="685800" y="1676400"/>
            <a:ext cx="4038600" cy="4572000"/>
          </a:xfrm>
        </p:spPr>
        <p:txBody>
          <a:bodyPr/>
          <a:lstStyle/>
          <a:p>
            <a:pPr marL="342900" indent="-342900">
              <a:buFont typeface="+mj-lt"/>
              <a:buAutoNum type="arabicPeriod"/>
            </a:pPr>
            <a:r>
              <a:rPr lang="en-US" sz="2800" dirty="0" smtClean="0"/>
              <a:t>Local variables are not initialized by default.</a:t>
            </a:r>
          </a:p>
          <a:p>
            <a:pPr marL="342900" indent="-342900">
              <a:buFont typeface="+mj-lt"/>
              <a:buAutoNum type="arabicPeriod"/>
            </a:pPr>
            <a:r>
              <a:rPr lang="en-US" sz="2800" dirty="0" smtClean="0"/>
              <a:t>An member variables are  initialized</a:t>
            </a:r>
          </a:p>
          <a:p>
            <a:pPr marL="342900" indent="-342900">
              <a:buFont typeface="+mj-lt"/>
              <a:buAutoNum type="arabicPeriod"/>
            </a:pPr>
            <a:r>
              <a:rPr lang="en-US" sz="2800" dirty="0" smtClean="0"/>
              <a:t>It is an error to used uninitialized variable.</a:t>
            </a:r>
          </a:p>
          <a:p>
            <a:endParaRPr lang="en-US" dirty="0"/>
          </a:p>
        </p:txBody>
      </p:sp>
      <p:graphicFrame>
        <p:nvGraphicFramePr>
          <p:cNvPr id="5" name="Content Placeholder 4"/>
          <p:cNvGraphicFramePr>
            <a:graphicFrameLocks noGrp="1"/>
          </p:cNvGraphicFramePr>
          <p:nvPr>
            <p:ph sz="half" idx="1"/>
          </p:nvPr>
        </p:nvGraphicFramePr>
        <p:xfrm>
          <a:off x="5029200" y="1981200"/>
          <a:ext cx="3657600" cy="2225040"/>
        </p:xfrm>
        <a:graphic>
          <a:graphicData uri="http://schemas.openxmlformats.org/drawingml/2006/table">
            <a:tbl>
              <a:tblPr firstRow="1" bandRow="1">
                <a:tableStyleId>{5C22544A-7EE6-4342-B048-85BDC9FD1C3A}</a:tableStyleId>
              </a:tblPr>
              <a:tblGrid>
                <a:gridCol w="1828800"/>
                <a:gridCol w="1828800"/>
              </a:tblGrid>
              <a:tr h="370840">
                <a:tc>
                  <a:txBody>
                    <a:bodyPr/>
                    <a:lstStyle/>
                    <a:p>
                      <a:pPr algn="ctr"/>
                      <a:r>
                        <a:rPr lang="en-US" dirty="0" smtClean="0"/>
                        <a:t>Type</a:t>
                      </a:r>
                      <a:endParaRPr lang="en-US" dirty="0"/>
                    </a:p>
                  </a:txBody>
                  <a:tcPr/>
                </a:tc>
                <a:tc>
                  <a:txBody>
                    <a:bodyPr/>
                    <a:lstStyle/>
                    <a:p>
                      <a:pPr algn="ctr"/>
                      <a:r>
                        <a:rPr lang="en-US" dirty="0" smtClean="0"/>
                        <a:t> Value</a:t>
                      </a:r>
                      <a:endParaRPr lang="en-US" dirty="0"/>
                    </a:p>
                  </a:txBody>
                  <a:tcPr/>
                </a:tc>
              </a:tr>
              <a:tr h="370840">
                <a:tc>
                  <a:txBody>
                    <a:bodyPr/>
                    <a:lstStyle/>
                    <a:p>
                      <a:r>
                        <a:rPr lang="en-US" dirty="0" err="1" smtClean="0"/>
                        <a:t>boolean</a:t>
                      </a:r>
                      <a:endParaRPr lang="en-US" dirty="0"/>
                    </a:p>
                  </a:txBody>
                  <a:tcPr/>
                </a:tc>
                <a:tc>
                  <a:txBody>
                    <a:bodyPr/>
                    <a:lstStyle/>
                    <a:p>
                      <a:pPr algn="ctr"/>
                      <a:r>
                        <a:rPr lang="en-US" dirty="0" smtClean="0"/>
                        <a:t>false</a:t>
                      </a:r>
                      <a:endParaRPr lang="en-US" dirty="0"/>
                    </a:p>
                  </a:txBody>
                  <a:tcPr/>
                </a:tc>
              </a:tr>
              <a:tr h="370840">
                <a:tc>
                  <a:txBody>
                    <a:bodyPr/>
                    <a:lstStyle/>
                    <a:p>
                      <a:r>
                        <a:rPr lang="en-US" dirty="0" smtClean="0"/>
                        <a:t>char</a:t>
                      </a:r>
                      <a:endParaRPr lang="en-US" dirty="0"/>
                    </a:p>
                  </a:txBody>
                  <a:tcPr/>
                </a:tc>
                <a:tc>
                  <a:txBody>
                    <a:bodyPr/>
                    <a:lstStyle/>
                    <a:p>
                      <a:pPr algn="ctr"/>
                      <a:r>
                        <a:rPr lang="en-US" dirty="0" smtClean="0"/>
                        <a:t>‘\</a:t>
                      </a:r>
                      <a:r>
                        <a:rPr lang="en-US" dirty="0" err="1" smtClean="0"/>
                        <a:t>uoooo</a:t>
                      </a:r>
                      <a:r>
                        <a:rPr lang="en-US" dirty="0" smtClean="0"/>
                        <a:t>’</a:t>
                      </a:r>
                      <a:endParaRPr lang="en-US" dirty="0"/>
                    </a:p>
                  </a:txBody>
                  <a:tcPr/>
                </a:tc>
              </a:tr>
              <a:tr h="370840">
                <a:tc>
                  <a:txBody>
                    <a:bodyPr/>
                    <a:lstStyle/>
                    <a:p>
                      <a:r>
                        <a:rPr lang="en-US" dirty="0" smtClean="0"/>
                        <a:t>integer</a:t>
                      </a:r>
                      <a:endParaRPr lang="en-US" dirty="0"/>
                    </a:p>
                  </a:txBody>
                  <a:tcPr/>
                </a:tc>
                <a:tc>
                  <a:txBody>
                    <a:bodyPr/>
                    <a:lstStyle/>
                    <a:p>
                      <a:pPr algn="ctr"/>
                      <a:r>
                        <a:rPr lang="en-US" dirty="0" smtClean="0"/>
                        <a:t>o</a:t>
                      </a:r>
                      <a:endParaRPr lang="en-US" dirty="0"/>
                    </a:p>
                  </a:txBody>
                  <a:tcPr/>
                </a:tc>
              </a:tr>
              <a:tr h="370840">
                <a:tc>
                  <a:txBody>
                    <a:bodyPr/>
                    <a:lstStyle/>
                    <a:p>
                      <a:r>
                        <a:rPr lang="en-US" dirty="0" smtClean="0"/>
                        <a:t>Floating point</a:t>
                      </a:r>
                      <a:endParaRPr lang="en-US" dirty="0"/>
                    </a:p>
                  </a:txBody>
                  <a:tcPr/>
                </a:tc>
                <a:tc>
                  <a:txBody>
                    <a:bodyPr/>
                    <a:lstStyle/>
                    <a:p>
                      <a:pPr algn="ctr"/>
                      <a:r>
                        <a:rPr lang="en-US" dirty="0" err="1" smtClean="0"/>
                        <a:t>o.oD</a:t>
                      </a:r>
                      <a:r>
                        <a:rPr lang="en-US" dirty="0" smtClean="0"/>
                        <a:t> / </a:t>
                      </a:r>
                      <a:r>
                        <a:rPr lang="en-US" dirty="0" err="1" smtClean="0"/>
                        <a:t>o.oF</a:t>
                      </a:r>
                      <a:endParaRPr lang="en-US" dirty="0"/>
                    </a:p>
                  </a:txBody>
                  <a:tcPr/>
                </a:tc>
              </a:tr>
              <a:tr h="370840">
                <a:tc>
                  <a:txBody>
                    <a:bodyPr/>
                    <a:lstStyle/>
                    <a:p>
                      <a:r>
                        <a:rPr lang="en-US" dirty="0" smtClean="0"/>
                        <a:t>reference</a:t>
                      </a:r>
                      <a:endParaRPr lang="en-US" dirty="0"/>
                    </a:p>
                  </a:txBody>
                  <a:tcPr/>
                </a:tc>
                <a:tc>
                  <a:txBody>
                    <a:bodyPr/>
                    <a:lstStyle/>
                    <a:p>
                      <a:pPr algn="ctr"/>
                      <a:r>
                        <a:rPr lang="en-US" dirty="0" smtClean="0"/>
                        <a:t>null</a:t>
                      </a:r>
                      <a:endParaRPr lang="en-US"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81000"/>
            <a:ext cx="8229600" cy="914400"/>
          </a:xfrm>
        </p:spPr>
        <p:txBody>
          <a:bodyPr/>
          <a:lstStyle/>
          <a:p>
            <a:pPr algn="ctr"/>
            <a:r>
              <a:rPr lang="en-US" dirty="0" smtClean="0"/>
              <a:t>Convention(not a rule)</a:t>
            </a:r>
            <a:endParaRPr lang="en-US" dirty="0"/>
          </a:p>
        </p:txBody>
      </p:sp>
      <p:sp>
        <p:nvSpPr>
          <p:cNvPr id="6" name="Content Placeholder 5"/>
          <p:cNvSpPr>
            <a:spLocks noGrp="1"/>
          </p:cNvSpPr>
          <p:nvPr>
            <p:ph idx="1"/>
          </p:nvPr>
        </p:nvSpPr>
        <p:spPr/>
        <p:txBody>
          <a:bodyPr/>
          <a:lstStyle/>
          <a:p>
            <a:r>
              <a:rPr lang="en-US" dirty="0" smtClean="0"/>
              <a:t>Java uses CAMEL  CASE  style for writing syntax.</a:t>
            </a:r>
          </a:p>
          <a:p>
            <a:endParaRPr lang="en-US" dirty="0" smtClean="0"/>
          </a:p>
          <a:p>
            <a:pPr>
              <a:buNone/>
            </a:pPr>
            <a:r>
              <a:rPr lang="en-US" b="1" dirty="0" smtClean="0"/>
              <a:t>   </a:t>
            </a:r>
            <a:r>
              <a:rPr lang="en-US" b="1" u="sng" dirty="0" smtClean="0"/>
              <a:t>Method/variable name:-</a:t>
            </a:r>
          </a:p>
          <a:p>
            <a:pPr>
              <a:buNone/>
            </a:pPr>
            <a:r>
              <a:rPr lang="en-US" dirty="0" smtClean="0"/>
              <a:t>                    </a:t>
            </a:r>
            <a:r>
              <a:rPr lang="en-US" dirty="0" err="1" smtClean="0"/>
              <a:t>var</a:t>
            </a:r>
            <a:r>
              <a:rPr lang="en-US" dirty="0" smtClean="0"/>
              <a:t> , </a:t>
            </a:r>
            <a:r>
              <a:rPr lang="en-US" dirty="0" err="1" smtClean="0"/>
              <a:t>myVar</a:t>
            </a:r>
            <a:r>
              <a:rPr lang="en-US" dirty="0" smtClean="0"/>
              <a:t> , </a:t>
            </a:r>
            <a:r>
              <a:rPr lang="en-US" dirty="0" err="1" smtClean="0"/>
              <a:t>myFirstVar</a:t>
            </a:r>
            <a:endParaRPr lang="en-US" dirty="0" smtClean="0"/>
          </a:p>
          <a:p>
            <a:pPr>
              <a:buNone/>
            </a:pPr>
            <a:endParaRPr lang="en-US" dirty="0" smtClean="0"/>
          </a:p>
          <a:p>
            <a:pPr>
              <a:buNone/>
            </a:pPr>
            <a:r>
              <a:rPr lang="en-US" dirty="0" smtClean="0"/>
              <a:t>   </a:t>
            </a:r>
            <a:r>
              <a:rPr lang="en-US" b="1" u="sng" dirty="0" smtClean="0"/>
              <a:t>Class/Interface:-</a:t>
            </a:r>
          </a:p>
          <a:p>
            <a:pPr>
              <a:buNone/>
            </a:pPr>
            <a:r>
              <a:rPr lang="en-US" dirty="0" smtClean="0"/>
              <a:t> </a:t>
            </a:r>
            <a:r>
              <a:rPr lang="en-US" dirty="0" smtClean="0"/>
              <a:t>            Class , </a:t>
            </a:r>
            <a:r>
              <a:rPr lang="en-US" dirty="0" err="1" smtClean="0"/>
              <a:t>MyClass</a:t>
            </a:r>
            <a:r>
              <a:rPr lang="en-US" dirty="0" smtClean="0"/>
              <a:t> , </a:t>
            </a:r>
            <a:r>
              <a:rPr lang="en-US" dirty="0" err="1" smtClean="0"/>
              <a:t>MyFirstClass</a:t>
            </a:r>
            <a:r>
              <a:rPr lang="en-US" dirty="0" smtClean="0"/>
              <a:t> </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lstStyle/>
          <a:p>
            <a:pPr algn="ctr"/>
            <a:r>
              <a:rPr lang="en-US" dirty="0" smtClean="0"/>
              <a:t>The Main “main method”</a:t>
            </a:r>
            <a:endParaRPr lang="en-US" dirty="0"/>
          </a:p>
        </p:txBody>
      </p:sp>
      <p:sp>
        <p:nvSpPr>
          <p:cNvPr id="3" name="Content Placeholder 2"/>
          <p:cNvSpPr>
            <a:spLocks noGrp="1"/>
          </p:cNvSpPr>
          <p:nvPr>
            <p:ph idx="1"/>
          </p:nvPr>
        </p:nvSpPr>
        <p:spPr>
          <a:xfrm>
            <a:off x="457200" y="1600200"/>
            <a:ext cx="8229600" cy="4724400"/>
          </a:xfrm>
        </p:spPr>
        <p:txBody>
          <a:bodyPr>
            <a:normAutofit lnSpcReduction="10000"/>
          </a:bodyPr>
          <a:lstStyle/>
          <a:p>
            <a:pPr>
              <a:buNone/>
            </a:pPr>
            <a:r>
              <a:rPr lang="en-US" dirty="0" smtClean="0"/>
              <a:t>         Public static void main(String [] shad)</a:t>
            </a:r>
          </a:p>
          <a:p>
            <a:pPr>
              <a:buNone/>
            </a:pPr>
            <a:r>
              <a:rPr lang="en-US" dirty="0" smtClean="0"/>
              <a:t> 		{</a:t>
            </a:r>
          </a:p>
          <a:p>
            <a:pPr>
              <a:buNone/>
            </a:pPr>
            <a:r>
              <a:rPr lang="en-US" dirty="0" smtClean="0"/>
              <a:t>			//body of main</a:t>
            </a:r>
          </a:p>
          <a:p>
            <a:pPr>
              <a:buNone/>
            </a:pPr>
            <a:r>
              <a:rPr lang="en-US" dirty="0" smtClean="0"/>
              <a:t>		}</a:t>
            </a:r>
          </a:p>
          <a:p>
            <a:r>
              <a:rPr lang="en-US" dirty="0" smtClean="0"/>
              <a:t>Called by JVM which is an external entity , so it is public.</a:t>
            </a:r>
          </a:p>
          <a:p>
            <a:r>
              <a:rPr lang="en-US" dirty="0" smtClean="0"/>
              <a:t>There is no need to make object , hence it is static.</a:t>
            </a:r>
          </a:p>
          <a:p>
            <a:r>
              <a:rPr lang="en-US" dirty="0" smtClean="0"/>
              <a:t>It is accessible by the class name.</a:t>
            </a:r>
          </a:p>
          <a:p>
            <a:r>
              <a:rPr lang="en-US" dirty="0" smtClean="0"/>
              <a:t>What is we pass as a command line argument , it is first converted into String and arrange in to String array then send to the main by JVM.</a:t>
            </a:r>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Printing in Java</a:t>
            </a:r>
            <a:endParaRPr lang="en-US" dirty="0"/>
          </a:p>
        </p:txBody>
      </p:sp>
      <p:sp>
        <p:nvSpPr>
          <p:cNvPr id="3" name="Content Placeholder 2"/>
          <p:cNvSpPr>
            <a:spLocks noGrp="1"/>
          </p:cNvSpPr>
          <p:nvPr>
            <p:ph idx="1"/>
          </p:nvPr>
        </p:nvSpPr>
        <p:spPr/>
        <p:txBody>
          <a:bodyPr/>
          <a:lstStyle/>
          <a:p>
            <a:pPr>
              <a:buNone/>
            </a:pPr>
            <a:r>
              <a:rPr lang="en-US" dirty="0" err="1" smtClean="0"/>
              <a:t>System.out.print</a:t>
            </a:r>
            <a:r>
              <a:rPr lang="en-US" dirty="0" smtClean="0"/>
              <a:t>(String)  </a:t>
            </a:r>
          </a:p>
          <a:p>
            <a:pPr>
              <a:buNone/>
            </a:pPr>
            <a:endParaRPr lang="en-US" dirty="0" smtClean="0"/>
          </a:p>
          <a:p>
            <a:pPr>
              <a:buNone/>
            </a:pPr>
            <a:r>
              <a:rPr lang="en-US" dirty="0" err="1" smtClean="0"/>
              <a:t>System.out.println</a:t>
            </a:r>
            <a:r>
              <a:rPr lang="en-US" dirty="0" smtClean="0"/>
              <a:t>(String</a:t>
            </a:r>
            <a:r>
              <a:rPr lang="en-US" dirty="0" smtClean="0"/>
              <a:t>)</a:t>
            </a:r>
          </a:p>
          <a:p>
            <a:r>
              <a:rPr lang="en-US" dirty="0" smtClean="0"/>
              <a:t>When we pass a literal/primitive value in SOP() , it is converted to string and print it.</a:t>
            </a:r>
          </a:p>
          <a:p>
            <a:r>
              <a:rPr lang="en-US" dirty="0" smtClean="0"/>
              <a:t>When we pass a reference value the </a:t>
            </a:r>
            <a:r>
              <a:rPr lang="en-US" dirty="0" err="1" smtClean="0"/>
              <a:t>toString</a:t>
            </a:r>
            <a:r>
              <a:rPr lang="en-US" dirty="0" smtClean="0"/>
              <a:t>() method of the object is called to convert the reference value in to string.</a:t>
            </a:r>
            <a:endParaRPr lang="en-US" dirty="0"/>
          </a:p>
        </p:txBody>
      </p:sp>
      <p:cxnSp>
        <p:nvCxnSpPr>
          <p:cNvPr id="5" name="Straight Connector 4"/>
          <p:cNvCxnSpPr/>
          <p:nvPr/>
        </p:nvCxnSpPr>
        <p:spPr>
          <a:xfrm>
            <a:off x="4114800" y="2209800"/>
            <a:ext cx="14478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a:off x="4419600" y="3124200"/>
            <a:ext cx="1143000" cy="1588"/>
          </a:xfrm>
          <a:prstGeom prst="line">
            <a:avLst/>
          </a:prstGeom>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5867400" y="1905000"/>
            <a:ext cx="1981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9" name="Rectangle 8"/>
          <p:cNvSpPr/>
          <p:nvPr/>
        </p:nvSpPr>
        <p:spPr>
          <a:xfrm>
            <a:off x="5867400" y="2819400"/>
            <a:ext cx="2057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 \n</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85800" y="228600"/>
            <a:ext cx="7772400" cy="812800"/>
          </a:xfrm>
        </p:spPr>
        <p:txBody>
          <a:bodyPr>
            <a:normAutofit fontScale="90000"/>
          </a:bodyPr>
          <a:lstStyle/>
          <a:p>
            <a:pPr algn="ctr"/>
            <a:r>
              <a:rPr lang="en-US" sz="5400" b="1" dirty="0">
                <a:cs typeface="Times New Roman" pitchFamily="18" charset="0"/>
              </a:rPr>
              <a:t>Method </a:t>
            </a:r>
            <a:r>
              <a:rPr lang="en-US" sz="5400" b="1" dirty="0" smtClean="0">
                <a:cs typeface="Times New Roman" pitchFamily="18" charset="0"/>
              </a:rPr>
              <a:t>Declaration</a:t>
            </a:r>
            <a:endParaRPr lang="en-US" sz="5400" b="1" dirty="0">
              <a:cs typeface="Times New Roman" pitchFamily="18" charset="0"/>
            </a:endParaRPr>
          </a:p>
        </p:txBody>
      </p:sp>
      <p:sp>
        <p:nvSpPr>
          <p:cNvPr id="89091" name="Rectangle 3"/>
          <p:cNvSpPr>
            <a:spLocks noGrp="1" noChangeArrowheads="1"/>
          </p:cNvSpPr>
          <p:nvPr>
            <p:ph type="body" idx="1"/>
          </p:nvPr>
        </p:nvSpPr>
        <p:spPr>
          <a:xfrm>
            <a:off x="0" y="1447800"/>
            <a:ext cx="9144000" cy="4876800"/>
          </a:xfrm>
        </p:spPr>
        <p:txBody>
          <a:bodyPr>
            <a:normAutofit fontScale="92500" lnSpcReduction="10000"/>
          </a:bodyPr>
          <a:lstStyle/>
          <a:p>
            <a:pPr>
              <a:buNone/>
            </a:pPr>
            <a:r>
              <a:rPr lang="en-US" sz="2800" b="1" dirty="0">
                <a:latin typeface="Times" pitchFamily="18" charset="0"/>
                <a:cs typeface="Times New Roman" pitchFamily="18" charset="0"/>
              </a:rPr>
              <a:t>Method definition </a:t>
            </a:r>
            <a:r>
              <a:rPr lang="en-US" sz="2800" b="1" dirty="0" smtClean="0">
                <a:latin typeface="Times" pitchFamily="18" charset="0"/>
                <a:cs typeface="Times New Roman" pitchFamily="18" charset="0"/>
              </a:rPr>
              <a:t>format</a:t>
            </a:r>
            <a:endParaRPr lang="en-US" b="1" i="1" dirty="0">
              <a:latin typeface="Times" pitchFamily="18" charset="0"/>
              <a:cs typeface="Times New Roman" pitchFamily="18" charset="0"/>
            </a:endParaRPr>
          </a:p>
          <a:p>
            <a:pPr>
              <a:buNone/>
            </a:pPr>
            <a:r>
              <a:rPr lang="en-US" sz="2200" b="1" i="1" dirty="0" smtClean="0">
                <a:solidFill>
                  <a:schemeClr val="tx2"/>
                </a:solidFill>
                <a:latin typeface="Times" pitchFamily="18" charset="0"/>
                <a:cs typeface="Times New Roman" pitchFamily="18" charset="0"/>
              </a:rPr>
              <a:t>          &lt;</a:t>
            </a:r>
            <a:r>
              <a:rPr lang="en-US" sz="2200" b="1" i="1" dirty="0" smtClean="0">
                <a:solidFill>
                  <a:schemeClr val="tx2"/>
                </a:solidFill>
                <a:latin typeface="Times" pitchFamily="18" charset="0"/>
                <a:cs typeface="Times New Roman" pitchFamily="18" charset="0"/>
              </a:rPr>
              <a:t>member modifier&gt; &lt;return-value-type&gt;&lt;method-name</a:t>
            </a:r>
            <a:r>
              <a:rPr lang="en-US" sz="2200" b="1" i="1" dirty="0" smtClean="0">
                <a:solidFill>
                  <a:schemeClr val="tx2"/>
                </a:solidFill>
                <a:latin typeface="Times" pitchFamily="18" charset="0"/>
                <a:cs typeface="Times New Roman" pitchFamily="18" charset="0"/>
              </a:rPr>
              <a:t>&gt;</a:t>
            </a:r>
          </a:p>
          <a:p>
            <a:pPr>
              <a:buNone/>
            </a:pPr>
            <a:r>
              <a:rPr lang="en-US" sz="2200" b="1" i="1" dirty="0" smtClean="0">
                <a:solidFill>
                  <a:schemeClr val="tx2"/>
                </a:solidFill>
                <a:latin typeface="Times" pitchFamily="18" charset="0"/>
                <a:cs typeface="Times New Roman" pitchFamily="18" charset="0"/>
              </a:rPr>
              <a:t> </a:t>
            </a:r>
            <a:r>
              <a:rPr lang="en-US" sz="2200" b="1" i="1" dirty="0" smtClean="0">
                <a:solidFill>
                  <a:schemeClr val="tx2"/>
                </a:solidFill>
                <a:latin typeface="Times" pitchFamily="18" charset="0"/>
                <a:cs typeface="Times New Roman" pitchFamily="18" charset="0"/>
              </a:rPr>
              <a:t>                                                                          </a:t>
            </a:r>
            <a:r>
              <a:rPr lang="en-US" sz="2200" b="1" dirty="0" smtClean="0">
                <a:solidFill>
                  <a:schemeClr val="tx2"/>
                </a:solidFill>
                <a:latin typeface="Courier New" pitchFamily="49" charset="0"/>
                <a:cs typeface="Times New Roman" pitchFamily="18" charset="0"/>
              </a:rPr>
              <a:t>(&lt;</a:t>
            </a:r>
            <a:r>
              <a:rPr lang="en-US" sz="2200" b="1" i="1" dirty="0" smtClean="0">
                <a:solidFill>
                  <a:schemeClr val="tx2"/>
                </a:solidFill>
                <a:latin typeface="Times" pitchFamily="18" charset="0"/>
                <a:cs typeface="Times New Roman" pitchFamily="18" charset="0"/>
              </a:rPr>
              <a:t>formal</a:t>
            </a:r>
            <a:r>
              <a:rPr lang="en-US" sz="2200" b="1" dirty="0" smtClean="0">
                <a:solidFill>
                  <a:schemeClr val="tx2"/>
                </a:solidFill>
                <a:latin typeface="Courier New" pitchFamily="49" charset="0"/>
                <a:cs typeface="Times New Roman" pitchFamily="18" charset="0"/>
              </a:rPr>
              <a:t>-</a:t>
            </a:r>
            <a:r>
              <a:rPr lang="en-US" sz="2200" b="1" i="1" dirty="0" smtClean="0">
                <a:solidFill>
                  <a:schemeClr val="tx2"/>
                </a:solidFill>
                <a:latin typeface="Times" pitchFamily="18" charset="0"/>
                <a:cs typeface="Times New Roman" pitchFamily="18" charset="0"/>
              </a:rPr>
              <a:t>parameter-list</a:t>
            </a:r>
            <a:r>
              <a:rPr lang="en-US" sz="2200" b="1" i="1" dirty="0" smtClean="0">
                <a:solidFill>
                  <a:schemeClr val="tx2"/>
                </a:solidFill>
                <a:latin typeface="Times" pitchFamily="18" charset="0"/>
                <a:cs typeface="Times New Roman" pitchFamily="18" charset="0"/>
              </a:rPr>
              <a:t>&gt;</a:t>
            </a:r>
            <a:r>
              <a:rPr lang="en-US" sz="2200" b="1" dirty="0" smtClean="0">
                <a:solidFill>
                  <a:schemeClr val="tx2"/>
                </a:solidFill>
                <a:latin typeface="Courier New" pitchFamily="49" charset="0"/>
                <a:cs typeface="Times New Roman" pitchFamily="18" charset="0"/>
              </a:rPr>
              <a:t>)</a:t>
            </a:r>
            <a:r>
              <a:rPr lang="en-US" sz="2200" b="1" dirty="0">
                <a:solidFill>
                  <a:schemeClr val="tx2"/>
                </a:solidFill>
                <a:cs typeface="Times New Roman" pitchFamily="18" charset="0"/>
              </a:rPr>
              <a:t/>
            </a:r>
            <a:br>
              <a:rPr lang="en-US" sz="2200" b="1" dirty="0">
                <a:solidFill>
                  <a:schemeClr val="tx2"/>
                </a:solidFill>
                <a:cs typeface="Times New Roman" pitchFamily="18" charset="0"/>
              </a:rPr>
            </a:br>
            <a:r>
              <a:rPr lang="en-US" sz="2200" b="1" dirty="0">
                <a:solidFill>
                  <a:schemeClr val="tx2"/>
                </a:solidFill>
                <a:latin typeface="Courier New" pitchFamily="49" charset="0"/>
                <a:cs typeface="Times New Roman" pitchFamily="18" charset="0"/>
              </a:rPr>
              <a:t>{</a:t>
            </a:r>
            <a:r>
              <a:rPr lang="en-US" sz="2200" b="1" dirty="0">
                <a:solidFill>
                  <a:schemeClr val="tx2"/>
                </a:solidFill>
                <a:cs typeface="Times New Roman" pitchFamily="18" charset="0"/>
              </a:rPr>
              <a:t/>
            </a:r>
            <a:br>
              <a:rPr lang="en-US" sz="2200" b="1" dirty="0">
                <a:solidFill>
                  <a:schemeClr val="tx2"/>
                </a:solidFill>
                <a:cs typeface="Times New Roman" pitchFamily="18" charset="0"/>
              </a:rPr>
            </a:br>
            <a:r>
              <a:rPr lang="en-US" sz="2200" b="1" dirty="0">
                <a:solidFill>
                  <a:schemeClr val="tx2"/>
                </a:solidFill>
                <a:latin typeface="Courier" pitchFamily="49" charset="0"/>
                <a:cs typeface="Times New Roman" pitchFamily="18" charset="0"/>
              </a:rPr>
              <a:t>   </a:t>
            </a:r>
            <a:r>
              <a:rPr lang="en-US" sz="2200" b="1" dirty="0" smtClean="0">
                <a:solidFill>
                  <a:schemeClr val="tx2"/>
                </a:solidFill>
                <a:latin typeface="Courier" pitchFamily="49" charset="0"/>
                <a:cs typeface="Times New Roman" pitchFamily="18" charset="0"/>
              </a:rPr>
              <a:t>//</a:t>
            </a:r>
            <a:r>
              <a:rPr lang="en-US" sz="2200" b="1" i="1" dirty="0" smtClean="0">
                <a:solidFill>
                  <a:schemeClr val="tx2"/>
                </a:solidFill>
                <a:latin typeface="Times" pitchFamily="18" charset="0"/>
                <a:cs typeface="Times New Roman" pitchFamily="18" charset="0"/>
              </a:rPr>
              <a:t>declarations </a:t>
            </a:r>
            <a:r>
              <a:rPr lang="en-US" sz="2200" b="1" i="1" dirty="0">
                <a:solidFill>
                  <a:schemeClr val="tx2"/>
                </a:solidFill>
                <a:latin typeface="Times" pitchFamily="18" charset="0"/>
                <a:cs typeface="Times New Roman" pitchFamily="18" charset="0"/>
              </a:rPr>
              <a:t>and statements</a:t>
            </a:r>
            <a:br>
              <a:rPr lang="en-US" sz="2200" b="1" i="1" dirty="0">
                <a:solidFill>
                  <a:schemeClr val="tx2"/>
                </a:solidFill>
                <a:latin typeface="Times" pitchFamily="18" charset="0"/>
                <a:cs typeface="Times New Roman" pitchFamily="18" charset="0"/>
              </a:rPr>
            </a:br>
            <a:r>
              <a:rPr lang="en-US" sz="2200" b="1" dirty="0">
                <a:solidFill>
                  <a:schemeClr val="tx2"/>
                </a:solidFill>
                <a:latin typeface="Courier New" pitchFamily="49" charset="0"/>
                <a:cs typeface="Times New Roman" pitchFamily="18" charset="0"/>
              </a:rPr>
              <a:t>}</a:t>
            </a:r>
            <a:r>
              <a:rPr lang="en-US" sz="2200" b="1" dirty="0"/>
              <a:t> </a:t>
            </a:r>
            <a:endParaRPr lang="en-US" sz="2400" b="1" dirty="0"/>
          </a:p>
          <a:p>
            <a:pPr lvl="1"/>
            <a:r>
              <a:rPr lang="en-US" sz="2400" dirty="0" smtClean="0"/>
              <a:t>The return type is mandatory.</a:t>
            </a:r>
          </a:p>
          <a:p>
            <a:pPr lvl="1"/>
            <a:r>
              <a:rPr lang="en-US" sz="2400" dirty="0" smtClean="0"/>
              <a:t>The formal parameter are the list of variables local to the method body , with syntax:</a:t>
            </a:r>
          </a:p>
          <a:p>
            <a:pPr lvl="1">
              <a:buNone/>
            </a:pPr>
            <a:r>
              <a:rPr lang="en-US" dirty="0" smtClean="0"/>
              <a:t> </a:t>
            </a:r>
            <a:r>
              <a:rPr lang="en-US" dirty="0" smtClean="0"/>
              <a:t>                 &lt;modifier&gt; &lt;type&gt; &lt;name&gt;</a:t>
            </a:r>
          </a:p>
          <a:p>
            <a:pPr lvl="1">
              <a:buNone/>
            </a:pPr>
            <a:r>
              <a:rPr lang="en-US" sz="2400" dirty="0" smtClean="0"/>
              <a:t>The method body can contain statements ,declarations.</a:t>
            </a:r>
          </a:p>
          <a:p>
            <a:pPr lvl="1">
              <a:buNone/>
            </a:pPr>
            <a:r>
              <a:rPr lang="en-US" dirty="0" smtClean="0"/>
              <a:t>The method signature , is the method name and its formal parameters.</a:t>
            </a:r>
          </a:p>
          <a:p>
            <a:pPr lvl="1">
              <a:buNone/>
            </a:pPr>
            <a:r>
              <a:rPr lang="en-US" sz="2400" dirty="0" smtClean="0"/>
              <a:t>Java5 supports variables argument to a method , the syntax is:</a:t>
            </a:r>
          </a:p>
          <a:p>
            <a:pPr lvl="1">
              <a:buNone/>
            </a:pPr>
            <a:r>
              <a:rPr lang="en-US" sz="2400" dirty="0" smtClean="0"/>
              <a:t>----&lt;name&gt;(&lt;type1&gt;&lt;var1</a:t>
            </a:r>
            <a:r>
              <a:rPr lang="en-US" dirty="0" smtClean="0"/>
              <a:t>&gt; , &lt;type2&gt;&lt;var2&gt; , &lt;type3&gt; … &lt;var3&gt;)-----</a:t>
            </a:r>
            <a:endParaRPr lang="en-US" sz="2400" dirty="0" smtClean="0"/>
          </a:p>
          <a:p>
            <a:pPr lvl="1">
              <a:buNone/>
            </a:pPr>
            <a:endParaRPr lang="en-US" sz="2400" dirty="0"/>
          </a:p>
          <a:p>
            <a:pPr lvl="1">
              <a:buNone/>
            </a:pPr>
            <a:endParaRPr lang="en-US" sz="2400" dirty="0"/>
          </a:p>
          <a:p>
            <a:endParaRPr lang="en-US" sz="2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90"/>
                                        </p:tgtEl>
                                        <p:attrNameLst>
                                          <p:attrName>style.visibility</p:attrName>
                                        </p:attrNameLst>
                                      </p:cBhvr>
                                      <p:to>
                                        <p:strVal val="visible"/>
                                      </p:to>
                                    </p:set>
                                    <p:anim calcmode="lin" valueType="num">
                                      <p:cBhvr additive="base">
                                        <p:cTn id="7" dur="500" fill="hold"/>
                                        <p:tgtEl>
                                          <p:spTgt spid="89090"/>
                                        </p:tgtEl>
                                        <p:attrNameLst>
                                          <p:attrName>ppt_x</p:attrName>
                                        </p:attrNameLst>
                                      </p:cBhvr>
                                      <p:tavLst>
                                        <p:tav tm="0">
                                          <p:val>
                                            <p:strVal val="0-#ppt_w/2"/>
                                          </p:val>
                                        </p:tav>
                                        <p:tav tm="100000">
                                          <p:val>
                                            <p:strVal val="#ppt_x"/>
                                          </p:val>
                                        </p:tav>
                                      </p:tavLst>
                                    </p:anim>
                                    <p:anim calcmode="lin" valueType="num">
                                      <p:cBhvr additive="base">
                                        <p:cTn id="8" dur="500" fill="hold"/>
                                        <p:tgtEl>
                                          <p:spTgt spid="8909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91">
                                            <p:txEl>
                                              <p:pRg st="0" end="0"/>
                                            </p:txEl>
                                          </p:spTgt>
                                        </p:tgtEl>
                                        <p:attrNameLst>
                                          <p:attrName>style.visibility</p:attrName>
                                        </p:attrNameLst>
                                      </p:cBhvr>
                                      <p:to>
                                        <p:strVal val="visible"/>
                                      </p:to>
                                    </p:set>
                                    <p:anim calcmode="lin" valueType="num">
                                      <p:cBhvr additive="base">
                                        <p:cTn id="13" dur="500" fill="hold"/>
                                        <p:tgtEl>
                                          <p:spTgt spid="8909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9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9091">
                                            <p:txEl>
                                              <p:pRg st="1" end="1"/>
                                            </p:txEl>
                                          </p:spTgt>
                                        </p:tgtEl>
                                        <p:attrNameLst>
                                          <p:attrName>style.visibility</p:attrName>
                                        </p:attrNameLst>
                                      </p:cBhvr>
                                      <p:to>
                                        <p:strVal val="visible"/>
                                      </p:to>
                                    </p:set>
                                    <p:anim calcmode="lin" valueType="num">
                                      <p:cBhvr additive="base">
                                        <p:cTn id="19" dur="500" fill="hold"/>
                                        <p:tgtEl>
                                          <p:spTgt spid="8909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90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9091">
                                            <p:txEl>
                                              <p:pRg st="2" end="2"/>
                                            </p:txEl>
                                          </p:spTgt>
                                        </p:tgtEl>
                                        <p:attrNameLst>
                                          <p:attrName>style.visibility</p:attrName>
                                        </p:attrNameLst>
                                      </p:cBhvr>
                                      <p:to>
                                        <p:strVal val="visible"/>
                                      </p:to>
                                    </p:set>
                                    <p:anim calcmode="lin" valueType="num">
                                      <p:cBhvr additive="base">
                                        <p:cTn id="25" dur="500" fill="hold"/>
                                        <p:tgtEl>
                                          <p:spTgt spid="8909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9091">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89091">
                                            <p:txEl>
                                              <p:pRg st="3" end="3"/>
                                            </p:txEl>
                                          </p:spTgt>
                                        </p:tgtEl>
                                        <p:attrNameLst>
                                          <p:attrName>style.visibility</p:attrName>
                                        </p:attrNameLst>
                                      </p:cBhvr>
                                      <p:to>
                                        <p:strVal val="visible"/>
                                      </p:to>
                                    </p:set>
                                    <p:anim calcmode="lin" valueType="num">
                                      <p:cBhvr additive="base">
                                        <p:cTn id="29" dur="500" fill="hold"/>
                                        <p:tgtEl>
                                          <p:spTgt spid="89091">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9091">
                                            <p:txEl>
                                              <p:pRg st="3" end="3"/>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89091">
                                            <p:txEl>
                                              <p:pRg st="4" end="4"/>
                                            </p:txEl>
                                          </p:spTgt>
                                        </p:tgtEl>
                                        <p:attrNameLst>
                                          <p:attrName>style.visibility</p:attrName>
                                        </p:attrNameLst>
                                      </p:cBhvr>
                                      <p:to>
                                        <p:strVal val="visible"/>
                                      </p:to>
                                    </p:set>
                                    <p:anim calcmode="lin" valueType="num">
                                      <p:cBhvr additive="base">
                                        <p:cTn id="33" dur="500" fill="hold"/>
                                        <p:tgtEl>
                                          <p:spTgt spid="89091">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89091">
                                            <p:txEl>
                                              <p:pRg st="4" end="4"/>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89091">
                                            <p:txEl>
                                              <p:pRg st="5" end="5"/>
                                            </p:txEl>
                                          </p:spTgt>
                                        </p:tgtEl>
                                        <p:attrNameLst>
                                          <p:attrName>style.visibility</p:attrName>
                                        </p:attrNameLst>
                                      </p:cBhvr>
                                      <p:to>
                                        <p:strVal val="visible"/>
                                      </p:to>
                                    </p:set>
                                    <p:anim calcmode="lin" valueType="num">
                                      <p:cBhvr additive="base">
                                        <p:cTn id="37" dur="500" fill="hold"/>
                                        <p:tgtEl>
                                          <p:spTgt spid="8909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9091">
                                            <p:txEl>
                                              <p:pRg st="5" end="5"/>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89091">
                                            <p:txEl>
                                              <p:pRg st="6" end="6"/>
                                            </p:txEl>
                                          </p:spTgt>
                                        </p:tgtEl>
                                        <p:attrNameLst>
                                          <p:attrName>style.visibility</p:attrName>
                                        </p:attrNameLst>
                                      </p:cBhvr>
                                      <p:to>
                                        <p:strVal val="visible"/>
                                      </p:to>
                                    </p:set>
                                    <p:anim calcmode="lin" valueType="num">
                                      <p:cBhvr additive="base">
                                        <p:cTn id="41" dur="500" fill="hold"/>
                                        <p:tgtEl>
                                          <p:spTgt spid="89091">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89091">
                                            <p:txEl>
                                              <p:pRg st="6" end="6"/>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89091">
                                            <p:txEl>
                                              <p:pRg st="7" end="7"/>
                                            </p:txEl>
                                          </p:spTgt>
                                        </p:tgtEl>
                                        <p:attrNameLst>
                                          <p:attrName>style.visibility</p:attrName>
                                        </p:attrNameLst>
                                      </p:cBhvr>
                                      <p:to>
                                        <p:strVal val="visible"/>
                                      </p:to>
                                    </p:set>
                                    <p:anim calcmode="lin" valueType="num">
                                      <p:cBhvr additive="base">
                                        <p:cTn id="45" dur="500" fill="hold"/>
                                        <p:tgtEl>
                                          <p:spTgt spid="89091">
                                            <p:txEl>
                                              <p:pRg st="7" end="7"/>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89091">
                                            <p:txEl>
                                              <p:pRg st="7" end="7"/>
                                            </p:tx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89091">
                                            <p:txEl>
                                              <p:pRg st="8" end="8"/>
                                            </p:txEl>
                                          </p:spTgt>
                                        </p:tgtEl>
                                        <p:attrNameLst>
                                          <p:attrName>style.visibility</p:attrName>
                                        </p:attrNameLst>
                                      </p:cBhvr>
                                      <p:to>
                                        <p:strVal val="visible"/>
                                      </p:to>
                                    </p:set>
                                    <p:anim calcmode="lin" valueType="num">
                                      <p:cBhvr additive="base">
                                        <p:cTn id="49" dur="500" fill="hold"/>
                                        <p:tgtEl>
                                          <p:spTgt spid="89091">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9091">
                                            <p:txEl>
                                              <p:pRg st="8" end="8"/>
                                            </p:txEl>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89091">
                                            <p:txEl>
                                              <p:pRg st="9" end="9"/>
                                            </p:txEl>
                                          </p:spTgt>
                                        </p:tgtEl>
                                        <p:attrNameLst>
                                          <p:attrName>style.visibility</p:attrName>
                                        </p:attrNameLst>
                                      </p:cBhvr>
                                      <p:to>
                                        <p:strVal val="visible"/>
                                      </p:to>
                                    </p:set>
                                    <p:anim calcmode="lin" valueType="num">
                                      <p:cBhvr additive="base">
                                        <p:cTn id="53" dur="500" fill="hold"/>
                                        <p:tgtEl>
                                          <p:spTgt spid="89091">
                                            <p:txEl>
                                              <p:pRg st="9" end="9"/>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89091">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autoUpdateAnimBg="0"/>
      <p:bldP spid="89091"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lstStyle/>
          <a:p>
            <a:pPr algn="ctr"/>
            <a:r>
              <a:rPr lang="en-US" dirty="0" smtClean="0"/>
              <a:t>Method Call</a:t>
            </a:r>
            <a:endParaRPr lang="en-US" dirty="0"/>
          </a:p>
        </p:txBody>
      </p:sp>
      <p:sp>
        <p:nvSpPr>
          <p:cNvPr id="3" name="Content Placeholder 2"/>
          <p:cNvSpPr>
            <a:spLocks noGrp="1"/>
          </p:cNvSpPr>
          <p:nvPr>
            <p:ph idx="1"/>
          </p:nvPr>
        </p:nvSpPr>
        <p:spPr>
          <a:xfrm>
            <a:off x="457200" y="1447800"/>
            <a:ext cx="8229600" cy="4876800"/>
          </a:xfrm>
        </p:spPr>
        <p:txBody>
          <a:bodyPr>
            <a:normAutofit fontScale="92500" lnSpcReduction="10000"/>
          </a:bodyPr>
          <a:lstStyle/>
          <a:p>
            <a:r>
              <a:rPr lang="en-US" dirty="0" smtClean="0"/>
              <a:t>Objects communicates  with each other by passing in form of method calls.</a:t>
            </a:r>
          </a:p>
          <a:p>
            <a:r>
              <a:rPr lang="en-US" dirty="0" smtClean="0"/>
              <a:t>The syntax of method call is:</a:t>
            </a:r>
          </a:p>
          <a:p>
            <a:pPr marL="514350" indent="-514350">
              <a:buFont typeface="+mj-lt"/>
              <a:buAutoNum type="arabicPeriod"/>
            </a:pPr>
            <a:r>
              <a:rPr lang="en-US" dirty="0" smtClean="0"/>
              <a:t> &lt;</a:t>
            </a:r>
            <a:r>
              <a:rPr lang="en-US" dirty="0" err="1" smtClean="0"/>
              <a:t>ClassName</a:t>
            </a:r>
            <a:r>
              <a:rPr lang="en-US" dirty="0" smtClean="0"/>
              <a:t>&gt;.&lt;</a:t>
            </a:r>
            <a:r>
              <a:rPr lang="en-US" dirty="0" err="1" smtClean="0"/>
              <a:t>methodName</a:t>
            </a:r>
            <a:r>
              <a:rPr lang="en-US" dirty="0" smtClean="0"/>
              <a:t>&gt;(&lt;</a:t>
            </a:r>
            <a:r>
              <a:rPr lang="en-US" dirty="0" err="1" smtClean="0"/>
              <a:t>actualParameters</a:t>
            </a:r>
            <a:r>
              <a:rPr lang="en-US" dirty="0" smtClean="0"/>
              <a:t>&gt;)</a:t>
            </a:r>
          </a:p>
          <a:p>
            <a:pPr marL="514350" indent="-514350">
              <a:buFont typeface="+mj-lt"/>
              <a:buAutoNum type="arabicPeriod"/>
            </a:pPr>
            <a:r>
              <a:rPr lang="en-US" dirty="0" smtClean="0"/>
              <a:t>&lt;</a:t>
            </a:r>
            <a:r>
              <a:rPr lang="en-US" dirty="0" err="1" smtClean="0"/>
              <a:t>ObjRef</a:t>
            </a:r>
            <a:r>
              <a:rPr lang="en-US" dirty="0" smtClean="0"/>
              <a:t>&gt;.&lt;</a:t>
            </a:r>
            <a:r>
              <a:rPr lang="en-US" dirty="0" err="1" smtClean="0"/>
              <a:t>methodName</a:t>
            </a:r>
            <a:r>
              <a:rPr lang="en-US" dirty="0" smtClean="0"/>
              <a:t>&gt;(&lt;</a:t>
            </a:r>
            <a:r>
              <a:rPr lang="en-US" dirty="0" err="1" smtClean="0"/>
              <a:t>actualParameters</a:t>
            </a:r>
            <a:r>
              <a:rPr lang="en-US" dirty="0" smtClean="0"/>
              <a:t>&gt;)</a:t>
            </a:r>
          </a:p>
          <a:p>
            <a:pPr marL="514350" indent="-514350">
              <a:buFont typeface="+mj-lt"/>
              <a:buAutoNum type="arabicPeriod"/>
            </a:pPr>
            <a:r>
              <a:rPr lang="en-US" dirty="0" smtClean="0"/>
              <a:t>&lt;</a:t>
            </a:r>
            <a:r>
              <a:rPr lang="en-US" dirty="0" err="1" smtClean="0"/>
              <a:t>methodName</a:t>
            </a:r>
            <a:r>
              <a:rPr lang="en-US" dirty="0" smtClean="0"/>
              <a:t>&gt;(&lt;</a:t>
            </a:r>
            <a:r>
              <a:rPr lang="en-US" dirty="0" err="1" smtClean="0"/>
              <a:t>actualParameters</a:t>
            </a:r>
            <a:r>
              <a:rPr lang="en-US" dirty="0" smtClean="0"/>
              <a:t>&gt;)</a:t>
            </a:r>
          </a:p>
          <a:p>
            <a:pPr marL="514350" indent="-514350">
              <a:buFont typeface="+mj-lt"/>
              <a:buAutoNum type="arabicPeriod"/>
            </a:pPr>
            <a:endParaRPr lang="en-US" dirty="0" smtClean="0"/>
          </a:p>
          <a:p>
            <a:pPr marL="514350" indent="-514350"/>
            <a:r>
              <a:rPr lang="en-US" dirty="0" smtClean="0"/>
              <a:t>The actual parameters are list of values separated with comma and must be type compatible with formal parameter.</a:t>
            </a:r>
          </a:p>
          <a:p>
            <a:pPr marL="514350" indent="-514350"/>
            <a:r>
              <a:rPr lang="en-US" dirty="0" smtClean="0"/>
              <a:t>In Java , method call is  “ </a:t>
            </a:r>
            <a:r>
              <a:rPr lang="en-US" dirty="0" smtClean="0">
                <a:solidFill>
                  <a:srgbClr val="FF0000"/>
                </a:solidFill>
              </a:rPr>
              <a:t>CALL BY VALUE</a:t>
            </a:r>
            <a:r>
              <a:rPr lang="en-US" dirty="0" smtClean="0"/>
              <a:t>”.</a:t>
            </a:r>
          </a:p>
          <a:p>
            <a:pPr marL="514350" indent="-514350"/>
            <a:r>
              <a:rPr lang="en-US" dirty="0" smtClean="0"/>
              <a:t>Before passing the variables are created.</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lstStyle/>
          <a:p>
            <a:pPr algn="ctr"/>
            <a:r>
              <a:rPr lang="en-US" dirty="0" smtClean="0"/>
              <a:t>Method Overloading</a:t>
            </a:r>
            <a:endParaRPr lang="en-US" dirty="0"/>
          </a:p>
        </p:txBody>
      </p:sp>
      <p:sp>
        <p:nvSpPr>
          <p:cNvPr id="3" name="Content Placeholder 2"/>
          <p:cNvSpPr>
            <a:spLocks noGrp="1"/>
          </p:cNvSpPr>
          <p:nvPr>
            <p:ph idx="1"/>
          </p:nvPr>
        </p:nvSpPr>
        <p:spPr>
          <a:xfrm>
            <a:off x="457200" y="1447800"/>
            <a:ext cx="8229600" cy="4876800"/>
          </a:xfrm>
        </p:spPr>
        <p:txBody>
          <a:bodyPr>
            <a:normAutofit fontScale="85000" lnSpcReduction="20000"/>
          </a:bodyPr>
          <a:lstStyle/>
          <a:p>
            <a:r>
              <a:rPr lang="en-US" dirty="0" smtClean="0"/>
              <a:t>In a class when we have two or more methods with same name but different parameter  list.</a:t>
            </a:r>
          </a:p>
          <a:p>
            <a:r>
              <a:rPr lang="en-US" dirty="0" smtClean="0"/>
              <a:t>This is called Method overloading.</a:t>
            </a:r>
          </a:p>
          <a:p>
            <a:r>
              <a:rPr lang="en-US" dirty="0" smtClean="0"/>
              <a:t>The compiler  can determine the method call based on parameter list, so it is called early , static , compile time binding.</a:t>
            </a:r>
          </a:p>
          <a:p>
            <a:r>
              <a:rPr lang="en-US" dirty="0" smtClean="0"/>
              <a:t>Example:</a:t>
            </a:r>
          </a:p>
          <a:p>
            <a:pPr>
              <a:buNone/>
            </a:pPr>
            <a:r>
              <a:rPr lang="en-US" dirty="0" smtClean="0"/>
              <a:t> </a:t>
            </a:r>
            <a:r>
              <a:rPr lang="en-US" dirty="0" smtClean="0"/>
              <a:t>                          class Test {</a:t>
            </a:r>
          </a:p>
          <a:p>
            <a:pPr>
              <a:buNone/>
            </a:pPr>
            <a:r>
              <a:rPr lang="en-US" dirty="0" smtClean="0"/>
              <a:t>                                          void main(){=}</a:t>
            </a:r>
          </a:p>
          <a:p>
            <a:pPr>
              <a:buNone/>
            </a:pPr>
            <a:r>
              <a:rPr lang="en-US" dirty="0" smtClean="0"/>
              <a:t>                                          void main(</a:t>
            </a:r>
            <a:r>
              <a:rPr lang="en-US" dirty="0" err="1" smtClean="0"/>
              <a:t>int</a:t>
            </a:r>
            <a:r>
              <a:rPr lang="en-US" dirty="0" smtClean="0"/>
              <a:t> l){=}</a:t>
            </a:r>
          </a:p>
          <a:p>
            <a:pPr>
              <a:buNone/>
            </a:pPr>
            <a:r>
              <a:rPr lang="en-US" dirty="0" smtClean="0"/>
              <a:t>                                          static void main(Car c){=}</a:t>
            </a:r>
          </a:p>
          <a:p>
            <a:pPr>
              <a:buNone/>
            </a:pPr>
            <a:r>
              <a:rPr lang="en-US" dirty="0" smtClean="0"/>
              <a:t>                                          static </a:t>
            </a:r>
            <a:r>
              <a:rPr lang="en-US" dirty="0" smtClean="0"/>
              <a:t>void main(Car c</a:t>
            </a:r>
            <a:r>
              <a:rPr lang="en-US" dirty="0" smtClean="0"/>
              <a:t>){=}</a:t>
            </a:r>
          </a:p>
          <a:p>
            <a:pPr>
              <a:buNone/>
            </a:pPr>
            <a:r>
              <a:rPr lang="en-US" dirty="0" smtClean="0"/>
              <a:t>                                           Public </a:t>
            </a:r>
            <a:r>
              <a:rPr lang="en-US" dirty="0" smtClean="0"/>
              <a:t>static void </a:t>
            </a:r>
            <a:r>
              <a:rPr lang="en-US" dirty="0" smtClean="0"/>
              <a:t>main(String  [] </a:t>
            </a:r>
            <a:r>
              <a:rPr lang="en-US" dirty="0" err="1" smtClean="0"/>
              <a:t>args</a:t>
            </a:r>
            <a:r>
              <a:rPr lang="en-US" dirty="0" smtClean="0"/>
              <a:t>){=}</a:t>
            </a:r>
          </a:p>
          <a:p>
            <a:pPr>
              <a:buNone/>
            </a:pPr>
            <a:r>
              <a:rPr lang="en-US" dirty="0" smtClean="0"/>
              <a:t>}</a:t>
            </a:r>
          </a:p>
          <a:p>
            <a:pPr>
              <a:buNone/>
            </a:pPr>
            <a:r>
              <a:rPr lang="en-US" dirty="0" smtClean="0"/>
              <a:t>**) Exception: main method </a:t>
            </a:r>
            <a:r>
              <a:rPr lang="en-US" dirty="0" err="1" smtClean="0"/>
              <a:t>does’t</a:t>
            </a:r>
            <a:r>
              <a:rPr lang="en-US" smtClean="0"/>
              <a:t> found.</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304800"/>
            <a:ext cx="7772400" cy="762000"/>
          </a:xfrm>
        </p:spPr>
        <p:txBody>
          <a:bodyPr>
            <a:normAutofit fontScale="90000"/>
          </a:bodyPr>
          <a:lstStyle/>
          <a:p>
            <a:r>
              <a:rPr lang="en-US" sz="5400" b="1" dirty="0"/>
              <a:t>Comment Styles</a:t>
            </a:r>
          </a:p>
        </p:txBody>
      </p:sp>
      <p:sp>
        <p:nvSpPr>
          <p:cNvPr id="72707" name="Rectangle 3"/>
          <p:cNvSpPr>
            <a:spLocks noGrp="1" noChangeArrowheads="1"/>
          </p:cNvSpPr>
          <p:nvPr>
            <p:ph type="body" idx="1"/>
          </p:nvPr>
        </p:nvSpPr>
        <p:spPr>
          <a:xfrm>
            <a:off x="609600" y="1295400"/>
            <a:ext cx="8077200" cy="4953000"/>
          </a:xfrm>
        </p:spPr>
        <p:txBody>
          <a:bodyPr>
            <a:normAutofit fontScale="92500" lnSpcReduction="10000"/>
          </a:bodyPr>
          <a:lstStyle/>
          <a:p>
            <a:pPr>
              <a:lnSpc>
                <a:spcPct val="90000"/>
              </a:lnSpc>
            </a:pPr>
            <a:r>
              <a:rPr lang="en-US" sz="2800" dirty="0"/>
              <a:t>Comments are used to clear the logic of the code and to increase the readability if it. </a:t>
            </a:r>
          </a:p>
          <a:p>
            <a:pPr>
              <a:lnSpc>
                <a:spcPct val="90000"/>
              </a:lnSpc>
            </a:pPr>
            <a:r>
              <a:rPr lang="en-US" sz="2800" dirty="0"/>
              <a:t>Comments are ignored by the compiler.</a:t>
            </a:r>
          </a:p>
          <a:p>
            <a:pPr>
              <a:lnSpc>
                <a:spcPct val="90000"/>
              </a:lnSpc>
            </a:pPr>
            <a:r>
              <a:rPr lang="en-US" sz="2800" dirty="0"/>
              <a:t>Java uses three types of comments:</a:t>
            </a:r>
          </a:p>
          <a:p>
            <a:pPr lvl="1">
              <a:lnSpc>
                <a:spcPct val="90000"/>
              </a:lnSpc>
            </a:pPr>
            <a:r>
              <a:rPr lang="en-US" sz="2400" b="1" dirty="0"/>
              <a:t>Single-line comment(</a:t>
            </a:r>
            <a:r>
              <a:rPr lang="en-US" sz="2400" b="1" dirty="0">
                <a:solidFill>
                  <a:srgbClr val="FF0000"/>
                </a:solidFill>
                <a:latin typeface="Courier New" pitchFamily="49" charset="0"/>
              </a:rPr>
              <a:t>//</a:t>
            </a:r>
            <a:r>
              <a:rPr lang="en-US" sz="2400" b="1" dirty="0"/>
              <a:t>). 			</a:t>
            </a:r>
            <a:r>
              <a:rPr lang="en-US" sz="2400" b="1" dirty="0">
                <a:solidFill>
                  <a:srgbClr val="FF0000"/>
                </a:solidFill>
                <a:latin typeface="Courier New" pitchFamily="49" charset="0"/>
              </a:rPr>
              <a:t>//single-line comment </a:t>
            </a:r>
            <a:r>
              <a:rPr lang="en-US" sz="2400" b="1" dirty="0" smtClean="0">
                <a:solidFill>
                  <a:srgbClr val="FF0000"/>
                </a:solidFill>
                <a:latin typeface="Courier New" pitchFamily="49" charset="0"/>
              </a:rPr>
              <a:t>here</a:t>
            </a:r>
            <a:endParaRPr lang="en-US" sz="2400" b="1" dirty="0">
              <a:solidFill>
                <a:srgbClr val="FF0000"/>
              </a:solidFill>
              <a:latin typeface="Courier New" pitchFamily="49" charset="0"/>
            </a:endParaRPr>
          </a:p>
          <a:p>
            <a:pPr lvl="1">
              <a:lnSpc>
                <a:spcPct val="90000"/>
              </a:lnSpc>
            </a:pPr>
            <a:r>
              <a:rPr lang="en-US" sz="2400" b="1" dirty="0"/>
              <a:t>Multiple-line comment(</a:t>
            </a:r>
            <a:r>
              <a:rPr lang="en-US" sz="2400" b="1" dirty="0">
                <a:solidFill>
                  <a:srgbClr val="FF0000"/>
                </a:solidFill>
                <a:latin typeface="Courier New" pitchFamily="49" charset="0"/>
              </a:rPr>
              <a:t>/*…*/</a:t>
            </a:r>
            <a:r>
              <a:rPr lang="en-US" sz="2400" b="1" dirty="0"/>
              <a:t>). 	</a:t>
            </a:r>
          </a:p>
          <a:p>
            <a:pPr lvl="1">
              <a:lnSpc>
                <a:spcPct val="90000"/>
              </a:lnSpc>
              <a:buFontTx/>
              <a:buNone/>
            </a:pPr>
            <a:r>
              <a:rPr lang="en-US" sz="2400" b="1" dirty="0">
                <a:solidFill>
                  <a:srgbClr val="66FF33"/>
                </a:solidFill>
                <a:latin typeface="Courier New" pitchFamily="49" charset="0"/>
              </a:rPr>
              <a:t>		</a:t>
            </a:r>
            <a:r>
              <a:rPr lang="en-US" sz="2400" b="1" dirty="0">
                <a:solidFill>
                  <a:srgbClr val="FF0000"/>
                </a:solidFill>
                <a:latin typeface="Courier New" pitchFamily="49" charset="0"/>
              </a:rPr>
              <a:t>/* 	</a:t>
            </a:r>
          </a:p>
          <a:p>
            <a:pPr lvl="1">
              <a:lnSpc>
                <a:spcPct val="90000"/>
              </a:lnSpc>
              <a:buFontTx/>
              <a:buNone/>
            </a:pPr>
            <a:r>
              <a:rPr lang="en-US" sz="2400" b="1" dirty="0">
                <a:solidFill>
                  <a:srgbClr val="FF0000"/>
                </a:solidFill>
                <a:latin typeface="Courier New" pitchFamily="49" charset="0"/>
              </a:rPr>
              <a:t>			line 1 here				  	 	line 2 here … </a:t>
            </a:r>
          </a:p>
          <a:p>
            <a:pPr lvl="1">
              <a:lnSpc>
                <a:spcPct val="90000"/>
              </a:lnSpc>
              <a:buFontTx/>
              <a:buNone/>
            </a:pPr>
            <a:r>
              <a:rPr lang="en-US" sz="2400" b="1" dirty="0">
                <a:solidFill>
                  <a:srgbClr val="FF0000"/>
                </a:solidFill>
                <a:latin typeface="Courier New" pitchFamily="49" charset="0"/>
              </a:rPr>
              <a:t>   */</a:t>
            </a:r>
          </a:p>
          <a:p>
            <a:pPr lvl="1">
              <a:lnSpc>
                <a:spcPct val="90000"/>
              </a:lnSpc>
            </a:pPr>
            <a:r>
              <a:rPr lang="en-US" sz="2400" b="1" dirty="0"/>
              <a:t>Documentation comment(</a:t>
            </a:r>
            <a:r>
              <a:rPr lang="en-US" sz="2400" b="1" dirty="0">
                <a:solidFill>
                  <a:srgbClr val="FF0000"/>
                </a:solidFill>
                <a:latin typeface="Courier New" pitchFamily="49" charset="0"/>
              </a:rPr>
              <a:t>/**…*/</a:t>
            </a:r>
            <a:r>
              <a:rPr lang="en-US" sz="2400" b="1" dirty="0"/>
              <a:t>). </a:t>
            </a:r>
            <a:r>
              <a:rPr lang="en-US" sz="2400" dirty="0"/>
              <a:t>It is multiple-line and used with </a:t>
            </a:r>
            <a:r>
              <a:rPr lang="en-US" sz="2400" dirty="0" smtClean="0"/>
              <a:t>“</a:t>
            </a:r>
            <a:r>
              <a:rPr lang="en-US" sz="2400" dirty="0" err="1" smtClean="0">
                <a:solidFill>
                  <a:srgbClr val="7030A0"/>
                </a:solidFill>
                <a:latin typeface="Courier New" pitchFamily="49" charset="0"/>
              </a:rPr>
              <a:t>javadoc</a:t>
            </a:r>
            <a:r>
              <a:rPr lang="en-US" sz="2400" dirty="0" smtClean="0"/>
              <a:t>” </a:t>
            </a:r>
            <a:r>
              <a:rPr lang="en-US" sz="2400" dirty="0"/>
              <a:t>utility to create application documentation.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6"/>
                                        </p:tgtEl>
                                        <p:attrNameLst>
                                          <p:attrName>style.visibility</p:attrName>
                                        </p:attrNameLst>
                                      </p:cBhvr>
                                      <p:to>
                                        <p:strVal val="visible"/>
                                      </p:to>
                                    </p:set>
                                    <p:anim calcmode="lin" valueType="num">
                                      <p:cBhvr additive="base">
                                        <p:cTn id="7" dur="500" fill="hold"/>
                                        <p:tgtEl>
                                          <p:spTgt spid="72706"/>
                                        </p:tgtEl>
                                        <p:attrNameLst>
                                          <p:attrName>ppt_x</p:attrName>
                                        </p:attrNameLst>
                                      </p:cBhvr>
                                      <p:tavLst>
                                        <p:tav tm="0">
                                          <p:val>
                                            <p:strVal val="0-#ppt_w/2"/>
                                          </p:val>
                                        </p:tav>
                                        <p:tav tm="100000">
                                          <p:val>
                                            <p:strVal val="#ppt_x"/>
                                          </p:val>
                                        </p:tav>
                                      </p:tavLst>
                                    </p:anim>
                                    <p:anim calcmode="lin" valueType="num">
                                      <p:cBhvr additive="base">
                                        <p:cTn id="8" dur="500" fill="hold"/>
                                        <p:tgtEl>
                                          <p:spTgt spid="727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707">
                                            <p:txEl>
                                              <p:pRg st="0" end="0"/>
                                            </p:txEl>
                                          </p:spTgt>
                                        </p:tgtEl>
                                        <p:attrNameLst>
                                          <p:attrName>style.visibility</p:attrName>
                                        </p:attrNameLst>
                                      </p:cBhvr>
                                      <p:to>
                                        <p:strVal val="visible"/>
                                      </p:to>
                                    </p:set>
                                    <p:anim calcmode="lin" valueType="num">
                                      <p:cBhvr additive="base">
                                        <p:cTn id="13" dur="500" fill="hold"/>
                                        <p:tgtEl>
                                          <p:spTgt spid="7270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27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2707">
                                            <p:txEl>
                                              <p:pRg st="1" end="1"/>
                                            </p:txEl>
                                          </p:spTgt>
                                        </p:tgtEl>
                                        <p:attrNameLst>
                                          <p:attrName>style.visibility</p:attrName>
                                        </p:attrNameLst>
                                      </p:cBhvr>
                                      <p:to>
                                        <p:strVal val="visible"/>
                                      </p:to>
                                    </p:set>
                                    <p:anim calcmode="lin" valueType="num">
                                      <p:cBhvr additive="base">
                                        <p:cTn id="19" dur="500" fill="hold"/>
                                        <p:tgtEl>
                                          <p:spTgt spid="7270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27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2707">
                                            <p:txEl>
                                              <p:pRg st="2" end="2"/>
                                            </p:txEl>
                                          </p:spTgt>
                                        </p:tgtEl>
                                        <p:attrNameLst>
                                          <p:attrName>style.visibility</p:attrName>
                                        </p:attrNameLst>
                                      </p:cBhvr>
                                      <p:to>
                                        <p:strVal val="visible"/>
                                      </p:to>
                                    </p:set>
                                    <p:anim calcmode="lin" valueType="num">
                                      <p:cBhvr additive="base">
                                        <p:cTn id="25" dur="500" fill="hold"/>
                                        <p:tgtEl>
                                          <p:spTgt spid="7270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2707">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72707">
                                            <p:txEl>
                                              <p:pRg st="3" end="3"/>
                                            </p:txEl>
                                          </p:spTgt>
                                        </p:tgtEl>
                                        <p:attrNameLst>
                                          <p:attrName>style.visibility</p:attrName>
                                        </p:attrNameLst>
                                      </p:cBhvr>
                                      <p:to>
                                        <p:strVal val="visible"/>
                                      </p:to>
                                    </p:set>
                                    <p:anim calcmode="lin" valueType="num">
                                      <p:cBhvr additive="base">
                                        <p:cTn id="29" dur="500" fill="hold"/>
                                        <p:tgtEl>
                                          <p:spTgt spid="72707">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2707">
                                            <p:txEl>
                                              <p:pRg st="3" end="3"/>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72707">
                                            <p:txEl>
                                              <p:pRg st="4" end="4"/>
                                            </p:txEl>
                                          </p:spTgt>
                                        </p:tgtEl>
                                        <p:attrNameLst>
                                          <p:attrName>style.visibility</p:attrName>
                                        </p:attrNameLst>
                                      </p:cBhvr>
                                      <p:to>
                                        <p:strVal val="visible"/>
                                      </p:to>
                                    </p:set>
                                    <p:anim calcmode="lin" valueType="num">
                                      <p:cBhvr additive="base">
                                        <p:cTn id="33" dur="500" fill="hold"/>
                                        <p:tgtEl>
                                          <p:spTgt spid="72707">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72707">
                                            <p:txEl>
                                              <p:pRg st="4" end="4"/>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72707">
                                            <p:txEl>
                                              <p:pRg st="5" end="5"/>
                                            </p:txEl>
                                          </p:spTgt>
                                        </p:tgtEl>
                                        <p:attrNameLst>
                                          <p:attrName>style.visibility</p:attrName>
                                        </p:attrNameLst>
                                      </p:cBhvr>
                                      <p:to>
                                        <p:strVal val="visible"/>
                                      </p:to>
                                    </p:set>
                                    <p:anim calcmode="lin" valueType="num">
                                      <p:cBhvr additive="base">
                                        <p:cTn id="37" dur="500" fill="hold"/>
                                        <p:tgtEl>
                                          <p:spTgt spid="7270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2707">
                                            <p:txEl>
                                              <p:pRg st="5" end="5"/>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72707">
                                            <p:txEl>
                                              <p:pRg st="6" end="6"/>
                                            </p:txEl>
                                          </p:spTgt>
                                        </p:tgtEl>
                                        <p:attrNameLst>
                                          <p:attrName>style.visibility</p:attrName>
                                        </p:attrNameLst>
                                      </p:cBhvr>
                                      <p:to>
                                        <p:strVal val="visible"/>
                                      </p:to>
                                    </p:set>
                                    <p:anim calcmode="lin" valueType="num">
                                      <p:cBhvr additive="base">
                                        <p:cTn id="41" dur="500" fill="hold"/>
                                        <p:tgtEl>
                                          <p:spTgt spid="72707">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72707">
                                            <p:txEl>
                                              <p:pRg st="6" end="6"/>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72707">
                                            <p:txEl>
                                              <p:pRg st="7" end="7"/>
                                            </p:txEl>
                                          </p:spTgt>
                                        </p:tgtEl>
                                        <p:attrNameLst>
                                          <p:attrName>style.visibility</p:attrName>
                                        </p:attrNameLst>
                                      </p:cBhvr>
                                      <p:to>
                                        <p:strVal val="visible"/>
                                      </p:to>
                                    </p:set>
                                    <p:anim calcmode="lin" valueType="num">
                                      <p:cBhvr additive="base">
                                        <p:cTn id="45" dur="500" fill="hold"/>
                                        <p:tgtEl>
                                          <p:spTgt spid="72707">
                                            <p:txEl>
                                              <p:pRg st="7" end="7"/>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72707">
                                            <p:txEl>
                                              <p:pRg st="7" end="7"/>
                                            </p:tx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72707">
                                            <p:txEl>
                                              <p:pRg st="8" end="8"/>
                                            </p:txEl>
                                          </p:spTgt>
                                        </p:tgtEl>
                                        <p:attrNameLst>
                                          <p:attrName>style.visibility</p:attrName>
                                        </p:attrNameLst>
                                      </p:cBhvr>
                                      <p:to>
                                        <p:strVal val="visible"/>
                                      </p:to>
                                    </p:set>
                                    <p:anim calcmode="lin" valueType="num">
                                      <p:cBhvr additive="base">
                                        <p:cTn id="49" dur="500" fill="hold"/>
                                        <p:tgtEl>
                                          <p:spTgt spid="72707">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270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autoUpdateAnimBg="0"/>
      <p:bldP spid="7270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0"/>
            <a:ext cx="7772400" cy="1470025"/>
          </a:xfrm>
        </p:spPr>
        <p:txBody>
          <a:bodyPr/>
          <a:lstStyle/>
          <a:p>
            <a:pPr algn="ctr"/>
            <a:r>
              <a:rPr lang="en-US" dirty="0" smtClean="0"/>
              <a:t>What Is Java?</a:t>
            </a:r>
            <a:endParaRPr lang="en-US" dirty="0"/>
          </a:p>
        </p:txBody>
      </p:sp>
      <p:sp>
        <p:nvSpPr>
          <p:cNvPr id="3" name="Subtitle 2"/>
          <p:cNvSpPr>
            <a:spLocks noGrp="1"/>
          </p:cNvSpPr>
          <p:nvPr>
            <p:ph type="subTitle" idx="1"/>
          </p:nvPr>
        </p:nvSpPr>
        <p:spPr>
          <a:xfrm>
            <a:off x="1371600" y="3200400"/>
            <a:ext cx="6400800" cy="2362200"/>
          </a:xfrm>
        </p:spPr>
        <p:txBody>
          <a:bodyPr>
            <a:normAutofit/>
          </a:bodyPr>
          <a:lstStyle/>
          <a:p>
            <a:pPr algn="l">
              <a:buFont typeface="Arial" pitchFamily="34" charset="0"/>
              <a:buChar char="•"/>
            </a:pPr>
            <a:r>
              <a:rPr lang="en-US" sz="4400" dirty="0" smtClean="0"/>
              <a:t>History</a:t>
            </a:r>
          </a:p>
          <a:p>
            <a:pPr algn="l">
              <a:spcBef>
                <a:spcPct val="50000"/>
              </a:spcBef>
              <a:buFont typeface="Arial" pitchFamily="34" charset="0"/>
              <a:buChar char="•"/>
            </a:pPr>
            <a:r>
              <a:rPr lang="en-US" sz="4400" dirty="0" smtClean="0"/>
              <a:t>Characteristics of Java</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304800"/>
            <a:ext cx="7772400" cy="685800"/>
          </a:xfrm>
        </p:spPr>
        <p:txBody>
          <a:bodyPr>
            <a:normAutofit fontScale="90000"/>
          </a:bodyPr>
          <a:lstStyle/>
          <a:p>
            <a:r>
              <a:rPr lang="en-US" sz="5400" b="1">
                <a:cs typeface="Times New Roman" pitchFamily="18" charset="0"/>
              </a:rPr>
              <a:t>Creating Packages </a:t>
            </a:r>
            <a:r>
              <a:rPr lang="en-US" sz="2800" b="1">
                <a:cs typeface="Times New Roman" pitchFamily="18" charset="0"/>
              </a:rPr>
              <a:t>(1)</a:t>
            </a:r>
          </a:p>
        </p:txBody>
      </p:sp>
      <p:sp>
        <p:nvSpPr>
          <p:cNvPr id="25603" name="Rectangle 3"/>
          <p:cNvSpPr>
            <a:spLocks noGrp="1" noChangeArrowheads="1"/>
          </p:cNvSpPr>
          <p:nvPr>
            <p:ph type="body" idx="1"/>
          </p:nvPr>
        </p:nvSpPr>
        <p:spPr>
          <a:xfrm>
            <a:off x="304800" y="1371600"/>
            <a:ext cx="8534400" cy="5257800"/>
          </a:xfrm>
        </p:spPr>
        <p:txBody>
          <a:bodyPr/>
          <a:lstStyle/>
          <a:p>
            <a:r>
              <a:rPr lang="en-US" sz="2800"/>
              <a:t>Packages</a:t>
            </a:r>
          </a:p>
          <a:p>
            <a:pPr lvl="1"/>
            <a:r>
              <a:rPr lang="en-US" sz="2400"/>
              <a:t>Directory structures that organize classes and interfaces</a:t>
            </a:r>
          </a:p>
          <a:p>
            <a:pPr lvl="1"/>
            <a:r>
              <a:rPr lang="en-US" sz="2400"/>
              <a:t>Mechanism for software reuse</a:t>
            </a:r>
          </a:p>
          <a:p>
            <a:r>
              <a:rPr lang="en-US" sz="2800"/>
              <a:t>Creating packages</a:t>
            </a:r>
          </a:p>
          <a:p>
            <a:pPr lvl="1"/>
            <a:r>
              <a:rPr lang="en-US" sz="2400"/>
              <a:t>Create a </a:t>
            </a:r>
            <a:r>
              <a:rPr lang="en-US" sz="2400">
                <a:latin typeface="Courier New" pitchFamily="49" charset="0"/>
              </a:rPr>
              <a:t>public</a:t>
            </a:r>
            <a:r>
              <a:rPr lang="en-US" sz="2400"/>
              <a:t> class</a:t>
            </a:r>
          </a:p>
          <a:p>
            <a:pPr lvl="2"/>
            <a:r>
              <a:rPr lang="en-US" sz="2000"/>
              <a:t>If not </a:t>
            </a:r>
            <a:r>
              <a:rPr lang="en-US" sz="2000">
                <a:latin typeface="Courier New" pitchFamily="49" charset="0"/>
              </a:rPr>
              <a:t>public</a:t>
            </a:r>
            <a:r>
              <a:rPr lang="en-US" sz="2000"/>
              <a:t>, can only be used by classes in same package</a:t>
            </a:r>
          </a:p>
          <a:p>
            <a:pPr lvl="1"/>
            <a:r>
              <a:rPr lang="en-US" sz="2400"/>
              <a:t>Choose a package name and add a </a:t>
            </a:r>
            <a:r>
              <a:rPr lang="en-US" sz="2400">
                <a:latin typeface="Courier New" pitchFamily="49" charset="0"/>
              </a:rPr>
              <a:t>package</a:t>
            </a:r>
            <a:r>
              <a:rPr lang="en-US" sz="2400"/>
              <a:t> statement to source code file</a:t>
            </a:r>
          </a:p>
          <a:p>
            <a:pPr lvl="1"/>
            <a:r>
              <a:rPr lang="en-US" sz="2400"/>
              <a:t>Compile class (placed into appropriate directory)</a:t>
            </a:r>
          </a:p>
          <a:p>
            <a:pPr lvl="1"/>
            <a:r>
              <a:rPr lang="en-US" sz="2400"/>
              <a:t>Use Java standards in naming  the packages.</a:t>
            </a:r>
            <a:endParaRPr lang="en-US" sz="2200">
              <a:cs typeface="Times New Roman" pitchFamily="18"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228600"/>
            <a:ext cx="7772400" cy="974725"/>
          </a:xfrm>
        </p:spPr>
        <p:txBody>
          <a:bodyPr/>
          <a:lstStyle/>
          <a:p>
            <a:r>
              <a:rPr lang="en-US" sz="5400" b="1" dirty="0">
                <a:cs typeface="Times New Roman" pitchFamily="18" charset="0"/>
              </a:rPr>
              <a:t>Creating Packages </a:t>
            </a:r>
            <a:r>
              <a:rPr lang="en-US" sz="2800" b="1" dirty="0">
                <a:cs typeface="Times New Roman" pitchFamily="18" charset="0"/>
              </a:rPr>
              <a:t>(2)</a:t>
            </a:r>
          </a:p>
        </p:txBody>
      </p:sp>
      <p:sp>
        <p:nvSpPr>
          <p:cNvPr id="26627" name="Rectangle 3"/>
          <p:cNvSpPr>
            <a:spLocks noGrp="1" noChangeArrowheads="1"/>
          </p:cNvSpPr>
          <p:nvPr>
            <p:ph type="body" idx="1"/>
          </p:nvPr>
        </p:nvSpPr>
        <p:spPr>
          <a:xfrm>
            <a:off x="381000" y="1447800"/>
            <a:ext cx="8610600" cy="4800600"/>
          </a:xfrm>
        </p:spPr>
        <p:txBody>
          <a:bodyPr>
            <a:normAutofit lnSpcReduction="10000"/>
          </a:bodyPr>
          <a:lstStyle/>
          <a:p>
            <a:pPr marL="609600" indent="-609600">
              <a:lnSpc>
                <a:spcPct val="90000"/>
              </a:lnSpc>
            </a:pPr>
            <a:r>
              <a:rPr lang="en-US" sz="2800" dirty="0">
                <a:latin typeface="Courier New" pitchFamily="49" charset="0"/>
              </a:rPr>
              <a:t>import</a:t>
            </a:r>
          </a:p>
          <a:p>
            <a:pPr marL="990600" lvl="1" indent="-533400">
              <a:lnSpc>
                <a:spcPct val="90000"/>
              </a:lnSpc>
            </a:pPr>
            <a:r>
              <a:rPr lang="en-US" sz="2400" dirty="0"/>
              <a:t>Use </a:t>
            </a:r>
            <a:r>
              <a:rPr lang="en-US" sz="2400" dirty="0">
                <a:latin typeface="Courier New" pitchFamily="49" charset="0"/>
              </a:rPr>
              <a:t>import</a:t>
            </a:r>
            <a:r>
              <a:rPr lang="en-US" sz="2400" dirty="0"/>
              <a:t> when classes are not of same package. </a:t>
            </a:r>
          </a:p>
          <a:p>
            <a:pPr marL="990600" lvl="1" indent="-533400">
              <a:lnSpc>
                <a:spcPct val="90000"/>
              </a:lnSpc>
            </a:pPr>
            <a:r>
              <a:rPr lang="en-US" sz="2400" dirty="0"/>
              <a:t>If no package specified for a class, it is put in the default package which includes compiled classes of the current directory</a:t>
            </a:r>
          </a:p>
          <a:p>
            <a:pPr marL="990600" lvl="1" indent="-533400">
              <a:lnSpc>
                <a:spcPct val="90000"/>
              </a:lnSpc>
            </a:pPr>
            <a:r>
              <a:rPr lang="en-US" sz="2400" dirty="0"/>
              <a:t>If class in same package as another, </a:t>
            </a:r>
            <a:r>
              <a:rPr lang="en-US" sz="2400" dirty="0">
                <a:latin typeface="Courier New" pitchFamily="49" charset="0"/>
              </a:rPr>
              <a:t>import</a:t>
            </a:r>
            <a:r>
              <a:rPr lang="en-US" sz="2400" dirty="0"/>
              <a:t> not required</a:t>
            </a:r>
          </a:p>
          <a:p>
            <a:pPr marL="609600" indent="-609600">
              <a:lnSpc>
                <a:spcPct val="90000"/>
              </a:lnSpc>
            </a:pPr>
            <a:r>
              <a:rPr lang="en-US" sz="2800" dirty="0"/>
              <a:t>Follow these steps to create a package:</a:t>
            </a:r>
          </a:p>
          <a:p>
            <a:pPr marL="990600" lvl="1" indent="-533400">
              <a:lnSpc>
                <a:spcPct val="90000"/>
              </a:lnSpc>
            </a:pPr>
            <a:r>
              <a:rPr lang="en-US" sz="2400" dirty="0"/>
              <a:t>Create a directory called </a:t>
            </a:r>
            <a:r>
              <a:rPr lang="en-US" sz="2400" dirty="0">
                <a:latin typeface="Courier New" pitchFamily="49" charset="0"/>
              </a:rPr>
              <a:t>classes</a:t>
            </a:r>
            <a:r>
              <a:rPr lang="en-US" sz="2400" dirty="0"/>
              <a:t> inside directory </a:t>
            </a:r>
            <a:r>
              <a:rPr lang="en-US" sz="2400" dirty="0">
                <a:latin typeface="Courier New" pitchFamily="49" charset="0"/>
              </a:rPr>
              <a:t>c:\jdk1.2\jre\</a:t>
            </a:r>
          </a:p>
          <a:p>
            <a:pPr marL="990600" lvl="1" indent="-533400">
              <a:lnSpc>
                <a:spcPct val="90000"/>
              </a:lnSpc>
            </a:pPr>
            <a:r>
              <a:rPr lang="en-US" sz="2400" dirty="0"/>
              <a:t>Use the following command for compilation:</a:t>
            </a:r>
            <a:r>
              <a:rPr lang="en-US" sz="2400" dirty="0">
                <a:latin typeface="Courier New" pitchFamily="49" charset="0"/>
              </a:rPr>
              <a:t> </a:t>
            </a:r>
          </a:p>
          <a:p>
            <a:pPr marL="990600" lvl="1" indent="-533400">
              <a:lnSpc>
                <a:spcPct val="90000"/>
              </a:lnSpc>
              <a:buFontTx/>
              <a:buNone/>
            </a:pPr>
            <a:r>
              <a:rPr lang="en-US" sz="1800" dirty="0">
                <a:latin typeface="Courier New" pitchFamily="49" charset="0"/>
              </a:rPr>
              <a:t>    </a:t>
            </a:r>
            <a:r>
              <a:rPr lang="en-US" sz="1800" dirty="0" err="1">
                <a:latin typeface="Courier New" pitchFamily="49" charset="0"/>
              </a:rPr>
              <a:t>javac</a:t>
            </a:r>
            <a:r>
              <a:rPr lang="en-US" sz="1800" dirty="0">
                <a:latin typeface="Courier New" pitchFamily="49" charset="0"/>
              </a:rPr>
              <a:t> –d c:\jdk1.2\jre\classes MyClasse.java</a:t>
            </a:r>
          </a:p>
          <a:p>
            <a:pPr marL="990600" lvl="1" indent="-533400">
              <a:lnSpc>
                <a:spcPct val="90000"/>
              </a:lnSpc>
            </a:pPr>
            <a:r>
              <a:rPr lang="en-US" sz="2400" dirty="0"/>
              <a:t>Once the package has been created you can use import statement to use its classes.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Reserved Words</a:t>
            </a:r>
            <a:br>
              <a:rPr lang="en-US" dirty="0" smtClean="0"/>
            </a:br>
            <a:endParaRPr lang="en-US" dirty="0"/>
          </a:p>
        </p:txBody>
      </p:sp>
      <p:sp>
        <p:nvSpPr>
          <p:cNvPr id="3" name="Content Placeholder 2"/>
          <p:cNvSpPr>
            <a:spLocks noGrp="1"/>
          </p:cNvSpPr>
          <p:nvPr>
            <p:ph idx="1"/>
          </p:nvPr>
        </p:nvSpPr>
        <p:spPr/>
        <p:txBody>
          <a:bodyPr/>
          <a:lstStyle/>
          <a:p>
            <a:r>
              <a:rPr lang="en-US" sz="2800" i="1" dirty="0" smtClean="0">
                <a:solidFill>
                  <a:schemeClr val="tx2"/>
                </a:solidFill>
                <a:latin typeface="Courier" charset="0"/>
                <a:cs typeface="Times New Roman" pitchFamily="18" charset="0"/>
              </a:rPr>
              <a:t>Reserved words</a:t>
            </a:r>
            <a:r>
              <a:rPr lang="en-US" sz="2800" dirty="0" smtClean="0">
                <a:solidFill>
                  <a:schemeClr val="tx2"/>
                </a:solidFill>
                <a:latin typeface="Courier" charset="0"/>
                <a:cs typeface="Times New Roman" pitchFamily="18" charset="0"/>
              </a:rPr>
              <a:t> or </a:t>
            </a:r>
            <a:r>
              <a:rPr lang="en-US" sz="2800" i="1" dirty="0" smtClean="0">
                <a:solidFill>
                  <a:schemeClr val="tx2"/>
                </a:solidFill>
                <a:latin typeface="Courier" charset="0"/>
                <a:cs typeface="Times New Roman" pitchFamily="18" charset="0"/>
              </a:rPr>
              <a:t>keywords</a:t>
            </a:r>
            <a:r>
              <a:rPr lang="en-US" sz="2800" dirty="0" smtClean="0">
                <a:solidFill>
                  <a:schemeClr val="tx2"/>
                </a:solidFill>
                <a:latin typeface="Courier" charset="0"/>
                <a:cs typeface="Times New Roman" pitchFamily="18" charset="0"/>
              </a:rPr>
              <a:t> are words that have a specific meaning to the compiler and cannot be used for other purposes in the program. For example, when the compiler sees the word </a:t>
            </a:r>
            <a:r>
              <a:rPr lang="en-US" sz="2800" u="sng" dirty="0" smtClean="0">
                <a:solidFill>
                  <a:schemeClr val="tx2"/>
                </a:solidFill>
                <a:latin typeface="Courier" charset="0"/>
                <a:cs typeface="Times New Roman" pitchFamily="18" charset="0"/>
              </a:rPr>
              <a:t>class</a:t>
            </a:r>
            <a:r>
              <a:rPr lang="en-US" sz="2800" dirty="0" smtClean="0">
                <a:solidFill>
                  <a:schemeClr val="tx2"/>
                </a:solidFill>
                <a:latin typeface="Courier" charset="0"/>
                <a:cs typeface="Times New Roman" pitchFamily="18" charset="0"/>
              </a:rPr>
              <a:t>, it understands that the word after </a:t>
            </a:r>
            <a:r>
              <a:rPr lang="en-US" sz="2800" u="sng" dirty="0" smtClean="0">
                <a:solidFill>
                  <a:schemeClr val="tx2"/>
                </a:solidFill>
                <a:latin typeface="Courier" charset="0"/>
                <a:cs typeface="Times New Roman" pitchFamily="18" charset="0"/>
              </a:rPr>
              <a:t>class</a:t>
            </a:r>
            <a:r>
              <a:rPr lang="en-US" sz="2800" dirty="0" smtClean="0">
                <a:solidFill>
                  <a:schemeClr val="tx2"/>
                </a:solidFill>
                <a:latin typeface="Courier" charset="0"/>
                <a:cs typeface="Times New Roman" pitchFamily="18" charset="0"/>
              </a:rPr>
              <a:t> is the name for the class. Other reserved words in Example 1.1 are </a:t>
            </a:r>
            <a:r>
              <a:rPr lang="en-US" sz="2800" u="sng" dirty="0" smtClean="0">
                <a:solidFill>
                  <a:schemeClr val="tx2"/>
                </a:solidFill>
                <a:latin typeface="Courier" charset="0"/>
                <a:cs typeface="Times New Roman" pitchFamily="18" charset="0"/>
              </a:rPr>
              <a:t>public</a:t>
            </a:r>
            <a:r>
              <a:rPr lang="en-US" sz="2800" dirty="0" smtClean="0">
                <a:solidFill>
                  <a:schemeClr val="tx2"/>
                </a:solidFill>
                <a:latin typeface="Courier" charset="0"/>
                <a:cs typeface="Times New Roman" pitchFamily="18" charset="0"/>
              </a:rPr>
              <a:t>, </a:t>
            </a:r>
            <a:r>
              <a:rPr lang="en-US" sz="2800" u="sng" dirty="0" smtClean="0">
                <a:solidFill>
                  <a:schemeClr val="tx2"/>
                </a:solidFill>
                <a:latin typeface="Courier" charset="0"/>
                <a:cs typeface="Times New Roman" pitchFamily="18" charset="0"/>
              </a:rPr>
              <a:t>static</a:t>
            </a:r>
            <a:r>
              <a:rPr lang="en-US" sz="2800" dirty="0" smtClean="0">
                <a:solidFill>
                  <a:schemeClr val="tx2"/>
                </a:solidFill>
                <a:latin typeface="Courier" charset="0"/>
                <a:cs typeface="Times New Roman" pitchFamily="18" charset="0"/>
              </a:rPr>
              <a:t>, and </a:t>
            </a:r>
            <a:r>
              <a:rPr lang="en-US" sz="2800" u="sng" dirty="0" smtClean="0">
                <a:solidFill>
                  <a:schemeClr val="tx2"/>
                </a:solidFill>
                <a:latin typeface="Courier" charset="0"/>
                <a:cs typeface="Times New Roman" pitchFamily="18" charset="0"/>
              </a:rPr>
              <a:t>void</a:t>
            </a:r>
            <a:r>
              <a:rPr lang="en-US" sz="2800" dirty="0" smtClean="0">
                <a:solidFill>
                  <a:schemeClr val="tx2"/>
                </a:solidFill>
                <a:latin typeface="Courier" charset="0"/>
                <a:cs typeface="Times New Roman" pitchFamily="18" charset="0"/>
              </a:rPr>
              <a:t>. Their use will be introduced later in the book.</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Modifiers</a:t>
            </a:r>
            <a:endParaRPr lang="en-US" dirty="0"/>
          </a:p>
        </p:txBody>
      </p:sp>
      <p:sp>
        <p:nvSpPr>
          <p:cNvPr id="3" name="Content Placeholder 2"/>
          <p:cNvSpPr>
            <a:spLocks noGrp="1"/>
          </p:cNvSpPr>
          <p:nvPr>
            <p:ph idx="1"/>
          </p:nvPr>
        </p:nvSpPr>
        <p:spPr/>
        <p:txBody>
          <a:bodyPr/>
          <a:lstStyle/>
          <a:p>
            <a:r>
              <a:rPr lang="en-US" sz="2800" dirty="0" smtClean="0">
                <a:solidFill>
                  <a:schemeClr val="tx2"/>
                </a:solidFill>
                <a:latin typeface="Palatino" charset="0"/>
                <a:cs typeface="Times New Roman" pitchFamily="18" charset="0"/>
              </a:rPr>
              <a:t>Java uses certain reserved words called </a:t>
            </a:r>
            <a:r>
              <a:rPr lang="en-US" sz="2800" i="1" dirty="0" smtClean="0">
                <a:solidFill>
                  <a:schemeClr val="tx2"/>
                </a:solidFill>
                <a:latin typeface="Palatino" charset="0"/>
                <a:cs typeface="Times New Roman" pitchFamily="18" charset="0"/>
              </a:rPr>
              <a:t>modifiers</a:t>
            </a:r>
            <a:r>
              <a:rPr lang="en-US" sz="2800" dirty="0" smtClean="0">
                <a:solidFill>
                  <a:schemeClr val="tx2"/>
                </a:solidFill>
                <a:latin typeface="Palatino" charset="0"/>
                <a:cs typeface="Times New Roman" pitchFamily="18" charset="0"/>
              </a:rPr>
              <a:t> that specify the properties of the data, methods, and classes and how they can be used. Examples of modifiers are </a:t>
            </a:r>
            <a:r>
              <a:rPr lang="en-US" sz="2800" u="sng" dirty="0" smtClean="0">
                <a:solidFill>
                  <a:schemeClr val="tx2"/>
                </a:solidFill>
                <a:latin typeface="Palatino" charset="0"/>
                <a:cs typeface="Times New Roman" pitchFamily="18" charset="0"/>
              </a:rPr>
              <a:t>public</a:t>
            </a:r>
            <a:r>
              <a:rPr lang="en-US" sz="2800" dirty="0" smtClean="0">
                <a:solidFill>
                  <a:schemeClr val="tx2"/>
                </a:solidFill>
                <a:latin typeface="Palatino" charset="0"/>
                <a:cs typeface="Times New Roman" pitchFamily="18" charset="0"/>
              </a:rPr>
              <a:t> and </a:t>
            </a:r>
            <a:r>
              <a:rPr lang="en-US" sz="2800" u="sng" dirty="0" smtClean="0">
                <a:solidFill>
                  <a:schemeClr val="tx2"/>
                </a:solidFill>
                <a:latin typeface="Palatino" charset="0"/>
                <a:cs typeface="Times New Roman" pitchFamily="18" charset="0"/>
              </a:rPr>
              <a:t>static</a:t>
            </a:r>
            <a:r>
              <a:rPr lang="en-US" sz="2800" dirty="0" smtClean="0">
                <a:solidFill>
                  <a:schemeClr val="tx2"/>
                </a:solidFill>
                <a:latin typeface="Palatino" charset="0"/>
                <a:cs typeface="Times New Roman" pitchFamily="18" charset="0"/>
              </a:rPr>
              <a:t>. Other modifiers are </a:t>
            </a:r>
            <a:r>
              <a:rPr lang="en-US" sz="2800" u="sng" dirty="0" smtClean="0">
                <a:solidFill>
                  <a:schemeClr val="tx2"/>
                </a:solidFill>
                <a:latin typeface="Palatino" charset="0"/>
                <a:cs typeface="Times New Roman" pitchFamily="18" charset="0"/>
              </a:rPr>
              <a:t>private</a:t>
            </a:r>
            <a:r>
              <a:rPr lang="en-US" sz="2800" dirty="0" smtClean="0">
                <a:solidFill>
                  <a:schemeClr val="tx2"/>
                </a:solidFill>
                <a:latin typeface="Palatino" charset="0"/>
                <a:cs typeface="Times New Roman" pitchFamily="18" charset="0"/>
              </a:rPr>
              <a:t>, </a:t>
            </a:r>
            <a:r>
              <a:rPr lang="en-US" sz="2800" u="sng" dirty="0" smtClean="0">
                <a:solidFill>
                  <a:schemeClr val="tx2"/>
                </a:solidFill>
                <a:latin typeface="Palatino" charset="0"/>
                <a:cs typeface="Times New Roman" pitchFamily="18" charset="0"/>
              </a:rPr>
              <a:t>final</a:t>
            </a:r>
            <a:r>
              <a:rPr lang="en-US" sz="2800" dirty="0" smtClean="0">
                <a:solidFill>
                  <a:schemeClr val="tx2"/>
                </a:solidFill>
                <a:latin typeface="Palatino" charset="0"/>
                <a:cs typeface="Times New Roman" pitchFamily="18" charset="0"/>
              </a:rPr>
              <a:t>, </a:t>
            </a:r>
            <a:r>
              <a:rPr lang="en-US" sz="2800" u="sng" dirty="0" smtClean="0">
                <a:solidFill>
                  <a:schemeClr val="tx2"/>
                </a:solidFill>
                <a:latin typeface="Palatino" charset="0"/>
                <a:cs typeface="Times New Roman" pitchFamily="18" charset="0"/>
              </a:rPr>
              <a:t>abstract</a:t>
            </a:r>
            <a:r>
              <a:rPr lang="en-US" sz="2800" dirty="0" smtClean="0">
                <a:solidFill>
                  <a:schemeClr val="tx2"/>
                </a:solidFill>
                <a:latin typeface="Palatino" charset="0"/>
                <a:cs typeface="Times New Roman" pitchFamily="18" charset="0"/>
              </a:rPr>
              <a:t>, and </a:t>
            </a:r>
            <a:r>
              <a:rPr lang="en-US" sz="2800" u="sng" dirty="0" smtClean="0">
                <a:solidFill>
                  <a:schemeClr val="tx2"/>
                </a:solidFill>
                <a:latin typeface="Palatino" charset="0"/>
                <a:cs typeface="Times New Roman" pitchFamily="18" charset="0"/>
              </a:rPr>
              <a:t>protected</a:t>
            </a:r>
            <a:r>
              <a:rPr lang="en-US" sz="2800" dirty="0" smtClean="0">
                <a:solidFill>
                  <a:schemeClr val="tx2"/>
                </a:solidFill>
                <a:latin typeface="Palatino" charset="0"/>
                <a:cs typeface="Times New Roman" pitchFamily="18" charset="0"/>
              </a:rPr>
              <a:t>. A </a:t>
            </a:r>
            <a:r>
              <a:rPr lang="en-US" sz="2800" u="sng" dirty="0" smtClean="0">
                <a:solidFill>
                  <a:schemeClr val="tx2"/>
                </a:solidFill>
                <a:latin typeface="Palatino" charset="0"/>
                <a:cs typeface="Times New Roman" pitchFamily="18" charset="0"/>
              </a:rPr>
              <a:t>public</a:t>
            </a:r>
            <a:r>
              <a:rPr lang="en-US" sz="2800" dirty="0" smtClean="0">
                <a:solidFill>
                  <a:schemeClr val="tx2"/>
                </a:solidFill>
                <a:latin typeface="Palatino" charset="0"/>
                <a:cs typeface="Times New Roman" pitchFamily="18" charset="0"/>
              </a:rPr>
              <a:t> datum, method, or class can be accessed by other programs. A </a:t>
            </a:r>
            <a:r>
              <a:rPr lang="en-US" sz="2800" u="sng" dirty="0" smtClean="0">
                <a:solidFill>
                  <a:schemeClr val="tx2"/>
                </a:solidFill>
                <a:latin typeface="Palatino" charset="0"/>
                <a:cs typeface="Times New Roman" pitchFamily="18" charset="0"/>
              </a:rPr>
              <a:t>private</a:t>
            </a:r>
            <a:r>
              <a:rPr lang="en-US" sz="2800" dirty="0" smtClean="0">
                <a:solidFill>
                  <a:schemeClr val="tx2"/>
                </a:solidFill>
                <a:latin typeface="Palatino" charset="0"/>
                <a:cs typeface="Times New Roman" pitchFamily="18" charset="0"/>
              </a:rPr>
              <a:t> datum or method cannot be accessed by other programs. Modifiers are discussed in Chapter 6, "Objects and Classes."</a:t>
            </a:r>
            <a:r>
              <a:rPr lang="en-US" sz="2800" dirty="0" smtClean="0">
                <a:solidFill>
                  <a:schemeClr val="tx2"/>
                </a:solidFill>
                <a:latin typeface="Courier" charset="0"/>
                <a:cs typeface="Times New Roman" pitchFamily="18" charset="0"/>
              </a:rPr>
              <a:t> </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Statements</a:t>
            </a:r>
            <a:endParaRPr lang="en-US" dirty="0"/>
          </a:p>
        </p:txBody>
      </p:sp>
      <p:sp>
        <p:nvSpPr>
          <p:cNvPr id="3" name="Content Placeholder 2"/>
          <p:cNvSpPr>
            <a:spLocks noGrp="1"/>
          </p:cNvSpPr>
          <p:nvPr>
            <p:ph idx="1"/>
          </p:nvPr>
        </p:nvSpPr>
        <p:spPr/>
        <p:txBody>
          <a:bodyPr/>
          <a:lstStyle/>
          <a:p>
            <a:r>
              <a:rPr lang="en-US" sz="2800" dirty="0" smtClean="0">
                <a:solidFill>
                  <a:schemeClr val="tx2"/>
                </a:solidFill>
                <a:latin typeface="Courier" charset="0"/>
                <a:cs typeface="Times New Roman" pitchFamily="18" charset="0"/>
              </a:rPr>
              <a:t>A </a:t>
            </a:r>
            <a:r>
              <a:rPr lang="en-US" sz="2800" i="1" dirty="0" smtClean="0">
                <a:solidFill>
                  <a:schemeClr val="tx2"/>
                </a:solidFill>
                <a:latin typeface="Courier" charset="0"/>
                <a:cs typeface="Times New Roman" pitchFamily="18" charset="0"/>
              </a:rPr>
              <a:t>statement</a:t>
            </a:r>
            <a:r>
              <a:rPr lang="en-US" sz="2800" dirty="0" smtClean="0">
                <a:solidFill>
                  <a:schemeClr val="tx2"/>
                </a:solidFill>
                <a:latin typeface="Courier" charset="0"/>
                <a:cs typeface="Times New Roman" pitchFamily="18" charset="0"/>
              </a:rPr>
              <a:t> represents an action or a sequence of actions. The statement </a:t>
            </a:r>
            <a:r>
              <a:rPr lang="en-US" sz="2800" u="sng" dirty="0" err="1" smtClean="0">
                <a:solidFill>
                  <a:schemeClr val="tx2"/>
                </a:solidFill>
                <a:latin typeface="Courier" charset="0"/>
                <a:cs typeface="Times New Roman" pitchFamily="18" charset="0"/>
              </a:rPr>
              <a:t>System.out.println</a:t>
            </a:r>
            <a:r>
              <a:rPr lang="en-US" sz="2800" u="sng" dirty="0" smtClean="0">
                <a:solidFill>
                  <a:schemeClr val="tx2"/>
                </a:solidFill>
                <a:latin typeface="Courier" charset="0"/>
                <a:cs typeface="Times New Roman" pitchFamily="18" charset="0"/>
              </a:rPr>
              <a:t>("Welcome to Java!")</a:t>
            </a:r>
            <a:r>
              <a:rPr lang="en-US" sz="2800" dirty="0" smtClean="0">
                <a:solidFill>
                  <a:schemeClr val="tx2"/>
                </a:solidFill>
                <a:latin typeface="Courier" charset="0"/>
                <a:cs typeface="Times New Roman" pitchFamily="18" charset="0"/>
              </a:rPr>
              <a:t> in the program in Example 1.1 is a statement to display the greeting "Welcome to Java!" Every statement in Java ends with a semicolon (;).</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Blocks</a:t>
            </a:r>
            <a:endParaRPr lang="en-US" dirty="0"/>
          </a:p>
        </p:txBody>
      </p:sp>
      <p:sp>
        <p:nvSpPr>
          <p:cNvPr id="3" name="Content Placeholder 2"/>
          <p:cNvSpPr>
            <a:spLocks noGrp="1"/>
          </p:cNvSpPr>
          <p:nvPr>
            <p:ph idx="1"/>
          </p:nvPr>
        </p:nvSpPr>
        <p:spPr>
          <a:xfrm>
            <a:off x="457200" y="1935480"/>
            <a:ext cx="8229600" cy="1341120"/>
          </a:xfrm>
        </p:spPr>
        <p:txBody>
          <a:bodyPr/>
          <a:lstStyle/>
          <a:p>
            <a:r>
              <a:rPr lang="en-US" sz="2800" dirty="0" smtClean="0">
                <a:solidFill>
                  <a:schemeClr val="tx2"/>
                </a:solidFill>
                <a:latin typeface="Courier" charset="0"/>
                <a:cs typeface="Times New Roman" pitchFamily="18" charset="0"/>
              </a:rPr>
              <a:t>A pair of braces in a program forms a block that groups components of a program. </a:t>
            </a:r>
          </a:p>
          <a:p>
            <a:endParaRPr lang="en-US" dirty="0"/>
          </a:p>
        </p:txBody>
      </p:sp>
      <p:graphicFrame>
        <p:nvGraphicFramePr>
          <p:cNvPr id="3074" name="Object 2"/>
          <p:cNvGraphicFramePr>
            <a:graphicFrameLocks noChangeAspect="1"/>
          </p:cNvGraphicFramePr>
          <p:nvPr/>
        </p:nvGraphicFramePr>
        <p:xfrm>
          <a:off x="0" y="3276600"/>
          <a:ext cx="9144000" cy="2036763"/>
        </p:xfrm>
        <a:graphic>
          <a:graphicData uri="http://schemas.openxmlformats.org/presentationml/2006/ole">
            <p:oleObj spid="_x0000_s3074" r:id="rId3" imgW="4343400" imgH="914400" progId="Word.Picture.8">
              <p:embed/>
            </p:oleObj>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lstStyle/>
          <a:p>
            <a:r>
              <a:rPr lang="en-US" sz="2800" dirty="0" smtClean="0">
                <a:solidFill>
                  <a:schemeClr val="tx2"/>
                </a:solidFill>
                <a:latin typeface="Courier" charset="0"/>
                <a:cs typeface="Times New Roman" pitchFamily="18" charset="0"/>
              </a:rPr>
              <a:t>The </a:t>
            </a:r>
            <a:r>
              <a:rPr lang="en-US" sz="2800" i="1" dirty="0" smtClean="0">
                <a:solidFill>
                  <a:schemeClr val="tx2"/>
                </a:solidFill>
                <a:latin typeface="Courier" charset="0"/>
                <a:cs typeface="Times New Roman" pitchFamily="18" charset="0"/>
              </a:rPr>
              <a:t>class</a:t>
            </a:r>
            <a:r>
              <a:rPr lang="en-US" sz="2800" dirty="0" smtClean="0">
                <a:solidFill>
                  <a:schemeClr val="tx2"/>
                </a:solidFill>
                <a:latin typeface="Courier" charset="0"/>
                <a:cs typeface="Times New Roman" pitchFamily="18" charset="0"/>
              </a:rPr>
              <a:t> is the essential Java construct. A class is a template or blueprint for objects. To program in Java, you must understand classes and be able to write and use them. The mystery of the class will continue to be unveiled throughout this book. For now, though, understand that a program is defined by using one or more classes.</a:t>
            </a:r>
            <a:r>
              <a:rPr lang="en-US" sz="3200" dirty="0" smtClean="0">
                <a:solidFill>
                  <a:schemeClr val="tx2"/>
                </a:solidFill>
                <a:latin typeface="Courier" charset="0"/>
                <a:cs typeface="Times New Roman" pitchFamily="18" charset="0"/>
              </a:rPr>
              <a:t> </a:t>
            </a:r>
          </a:p>
          <a:p>
            <a:endParaRPr lang="en-US" dirty="0"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a class</a:t>
            </a:r>
            <a:endParaRPr lang="en-US" dirty="0"/>
          </a:p>
        </p:txBody>
      </p:sp>
      <p:sp>
        <p:nvSpPr>
          <p:cNvPr id="3" name="Content Placeholder 2"/>
          <p:cNvSpPr>
            <a:spLocks noGrp="1"/>
          </p:cNvSpPr>
          <p:nvPr>
            <p:ph idx="1"/>
          </p:nvPr>
        </p:nvSpPr>
        <p:spPr/>
        <p:txBody>
          <a:bodyPr/>
          <a:lstStyle/>
          <a:p>
            <a:pPr>
              <a:spcBef>
                <a:spcPct val="50000"/>
              </a:spcBef>
            </a:pPr>
            <a:r>
              <a:rPr lang="en-US" sz="2400" dirty="0" smtClean="0">
                <a:latin typeface="Courier" charset="0"/>
              </a:rPr>
              <a:t>class Person {</a:t>
            </a:r>
            <a:br>
              <a:rPr lang="en-US" sz="2400" dirty="0" smtClean="0">
                <a:latin typeface="Courier" charset="0"/>
              </a:rPr>
            </a:br>
            <a:r>
              <a:rPr lang="en-US" sz="2400" dirty="0" smtClean="0">
                <a:latin typeface="Courier" charset="0"/>
              </a:rPr>
              <a:t>   String name;</a:t>
            </a:r>
            <a:br>
              <a:rPr lang="en-US" sz="2400" dirty="0" smtClean="0">
                <a:latin typeface="Courier" charset="0"/>
              </a:rPr>
            </a:br>
            <a:r>
              <a:rPr lang="en-US" sz="2400" dirty="0" smtClean="0">
                <a:latin typeface="Courier" charset="0"/>
              </a:rPr>
              <a:t>   </a:t>
            </a:r>
            <a:r>
              <a:rPr lang="en-US" sz="2400" dirty="0" err="1" smtClean="0">
                <a:latin typeface="Courier" charset="0"/>
              </a:rPr>
              <a:t>int</a:t>
            </a:r>
            <a:r>
              <a:rPr lang="en-US" sz="2400" dirty="0" smtClean="0">
                <a:latin typeface="Courier" charset="0"/>
              </a:rPr>
              <a:t> age;</a:t>
            </a:r>
          </a:p>
          <a:p>
            <a:pPr>
              <a:spcBef>
                <a:spcPct val="50000"/>
              </a:spcBef>
            </a:pPr>
            <a:r>
              <a:rPr lang="en-US" sz="2400" dirty="0" smtClean="0">
                <a:latin typeface="Courier" charset="0"/>
              </a:rPr>
              <a:t>   void birthday ( ) {</a:t>
            </a:r>
            <a:br>
              <a:rPr lang="en-US" sz="2400" dirty="0" smtClean="0">
                <a:latin typeface="Courier" charset="0"/>
              </a:rPr>
            </a:br>
            <a:r>
              <a:rPr lang="en-US" sz="2400" dirty="0" smtClean="0">
                <a:latin typeface="Courier" charset="0"/>
              </a:rPr>
              <a:t>      age++;</a:t>
            </a:r>
            <a:br>
              <a:rPr lang="en-US" sz="2400" dirty="0" smtClean="0">
                <a:latin typeface="Courier" charset="0"/>
              </a:rPr>
            </a:br>
            <a:r>
              <a:rPr lang="en-US" sz="2400" dirty="0" smtClean="0">
                <a:latin typeface="Courier" charset="0"/>
              </a:rPr>
              <a:t>      </a:t>
            </a:r>
            <a:r>
              <a:rPr lang="en-US" sz="2400" dirty="0" err="1" smtClean="0">
                <a:latin typeface="Courier" charset="0"/>
              </a:rPr>
              <a:t>System.out.println</a:t>
            </a:r>
            <a:r>
              <a:rPr lang="en-US" sz="2400" dirty="0" smtClean="0">
                <a:latin typeface="Courier" charset="0"/>
              </a:rPr>
              <a:t> (name + ' is now ' + age);</a:t>
            </a:r>
            <a:br>
              <a:rPr lang="en-US" sz="2400" dirty="0" smtClean="0">
                <a:latin typeface="Courier" charset="0"/>
              </a:rPr>
            </a:br>
            <a:r>
              <a:rPr lang="en-US" sz="2400" dirty="0" smtClean="0">
                <a:latin typeface="Courier" charset="0"/>
              </a:rPr>
              <a:t>   }</a:t>
            </a:r>
            <a:br>
              <a:rPr lang="en-US" sz="2400" dirty="0" smtClean="0">
                <a:latin typeface="Courier" charset="0"/>
              </a:rPr>
            </a:br>
            <a:r>
              <a:rPr lang="en-US" sz="2400" dirty="0" smtClean="0">
                <a:latin typeface="Courier" charset="0"/>
              </a:rPr>
              <a:t>}</a:t>
            </a:r>
            <a:endParaRPr lang="en-US" dirty="0" smtClean="0">
              <a:latin typeface="Courier" charset="0"/>
            </a:endParaRP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295400"/>
          </a:xfrm>
        </p:spPr>
        <p:txBody>
          <a:bodyPr/>
          <a:lstStyle/>
          <a:p>
            <a:pPr algn="ctr"/>
            <a:r>
              <a:rPr lang="en-GB" sz="5400" dirty="0" smtClean="0"/>
              <a:t>Basic Java Syntax</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noFill/>
        </p:spPr>
        <p:txBody>
          <a:bodyPr/>
          <a:lstStyle/>
          <a:p>
            <a:pPr>
              <a:lnSpc>
                <a:spcPct val="90000"/>
              </a:lnSpc>
            </a:pPr>
            <a:r>
              <a:rPr lang="en-US" smtClean="0"/>
              <a:t>Java Development Kit</a:t>
            </a:r>
          </a:p>
        </p:txBody>
      </p:sp>
      <p:sp>
        <p:nvSpPr>
          <p:cNvPr id="9220" name="Rectangle 3"/>
          <p:cNvSpPr>
            <a:spLocks noGrp="1" noChangeArrowheads="1"/>
          </p:cNvSpPr>
          <p:nvPr>
            <p:ph type="body" idx="1"/>
          </p:nvPr>
        </p:nvSpPr>
        <p:spPr>
          <a:noFill/>
        </p:spPr>
        <p:txBody>
          <a:bodyPr/>
          <a:lstStyle/>
          <a:p>
            <a:pPr>
              <a:lnSpc>
                <a:spcPct val="90000"/>
              </a:lnSpc>
            </a:pPr>
            <a:r>
              <a:rPr lang="en-US" sz="2800" smtClean="0">
                <a:solidFill>
                  <a:schemeClr val="hlink"/>
                </a:solidFill>
              </a:rPr>
              <a:t>javac - The Java Compiler</a:t>
            </a:r>
          </a:p>
          <a:p>
            <a:pPr>
              <a:lnSpc>
                <a:spcPct val="90000"/>
              </a:lnSpc>
            </a:pPr>
            <a:r>
              <a:rPr lang="en-US" sz="2800" smtClean="0">
                <a:solidFill>
                  <a:schemeClr val="hlink"/>
                </a:solidFill>
              </a:rPr>
              <a:t>java -   The Java Interpreter</a:t>
            </a:r>
          </a:p>
          <a:p>
            <a:pPr>
              <a:lnSpc>
                <a:spcPct val="90000"/>
              </a:lnSpc>
            </a:pPr>
            <a:r>
              <a:rPr lang="en-US" sz="2800" smtClean="0">
                <a:solidFill>
                  <a:schemeClr val="hlink"/>
                </a:solidFill>
              </a:rPr>
              <a:t>jdb-     The Java Debugger</a:t>
            </a:r>
          </a:p>
          <a:p>
            <a:pPr>
              <a:lnSpc>
                <a:spcPct val="90000"/>
              </a:lnSpc>
            </a:pPr>
            <a:r>
              <a:rPr lang="en-US" sz="2800" smtClean="0">
                <a:solidFill>
                  <a:schemeClr val="hlink"/>
                </a:solidFill>
              </a:rPr>
              <a:t>appletviewer -Tool to run the applets</a:t>
            </a:r>
          </a:p>
          <a:p>
            <a:pPr>
              <a:lnSpc>
                <a:spcPct val="90000"/>
              </a:lnSpc>
              <a:buFont typeface="Monotype Sorts" pitchFamily="2" charset="2"/>
              <a:buNone/>
            </a:pPr>
            <a:endParaRPr lang="en-US" smtClean="0"/>
          </a:p>
          <a:p>
            <a:pPr>
              <a:lnSpc>
                <a:spcPct val="90000"/>
              </a:lnSpc>
            </a:pPr>
            <a:r>
              <a:rPr lang="en-US" smtClean="0"/>
              <a:t>javap - to print the Java bytecodes</a:t>
            </a:r>
          </a:p>
          <a:p>
            <a:pPr>
              <a:lnSpc>
                <a:spcPct val="90000"/>
              </a:lnSpc>
            </a:pPr>
            <a:r>
              <a:rPr lang="en-US" smtClean="0"/>
              <a:t>javaprof - Java profiler</a:t>
            </a:r>
          </a:p>
          <a:p>
            <a:pPr>
              <a:lnSpc>
                <a:spcPct val="90000"/>
              </a:lnSpc>
            </a:pPr>
            <a:r>
              <a:rPr lang="en-US" smtClean="0"/>
              <a:t>javadoc - documentation generator</a:t>
            </a:r>
          </a:p>
          <a:p>
            <a:pPr>
              <a:lnSpc>
                <a:spcPct val="90000"/>
              </a:lnSpc>
            </a:pPr>
            <a:r>
              <a:rPr lang="en-US" smtClean="0"/>
              <a:t>javah - creates C header files</a:t>
            </a:r>
          </a:p>
        </p:txBody>
      </p:sp>
      <p:graphicFrame>
        <p:nvGraphicFramePr>
          <p:cNvPr id="9218" name="Object 4">
            <a:hlinkClick r:id="" action="ppaction://ole?verb=0"/>
          </p:cNvPr>
          <p:cNvGraphicFramePr>
            <a:graphicFrameLocks/>
          </p:cNvGraphicFramePr>
          <p:nvPr/>
        </p:nvGraphicFramePr>
        <p:xfrm>
          <a:off x="6096000" y="1006475"/>
          <a:ext cx="2847975" cy="2463800"/>
        </p:xfrm>
        <a:graphic>
          <a:graphicData uri="http://schemas.openxmlformats.org/presentationml/2006/ole">
            <p:oleObj spid="_x0000_s5122" name="Clip" r:id="rId4" imgW="2846160" imgH="2462040" progId="">
              <p:embed/>
            </p:oleObj>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5867400" cy="838200"/>
          </a:xfrm>
        </p:spPr>
        <p:txBody>
          <a:bodyPr>
            <a:normAutofit/>
          </a:bodyPr>
          <a:lstStyle/>
          <a:p>
            <a:pPr algn="ctr"/>
            <a:r>
              <a:rPr lang="en-US" dirty="0" smtClean="0"/>
              <a:t>             History</a:t>
            </a:r>
            <a:endParaRPr lang="en-US" dirty="0"/>
          </a:p>
        </p:txBody>
      </p:sp>
      <p:sp>
        <p:nvSpPr>
          <p:cNvPr id="3" name="Content Placeholder 2"/>
          <p:cNvSpPr>
            <a:spLocks noGrp="1"/>
          </p:cNvSpPr>
          <p:nvPr>
            <p:ph idx="1"/>
          </p:nvPr>
        </p:nvSpPr>
        <p:spPr>
          <a:xfrm>
            <a:off x="457200" y="1447800"/>
            <a:ext cx="8229600" cy="4770120"/>
          </a:xfrm>
        </p:spPr>
        <p:txBody>
          <a:bodyPr>
            <a:normAutofit/>
          </a:bodyPr>
          <a:lstStyle/>
          <a:p>
            <a:pPr>
              <a:lnSpc>
                <a:spcPct val="90000"/>
              </a:lnSpc>
              <a:buNone/>
            </a:pPr>
            <a:r>
              <a:rPr lang="en-US" sz="2800" dirty="0" smtClean="0">
                <a:solidFill>
                  <a:schemeClr val="tx1">
                    <a:lumMod val="95000"/>
                    <a:lumOff val="5000"/>
                  </a:schemeClr>
                </a:solidFill>
              </a:rPr>
              <a:t>James </a:t>
            </a:r>
            <a:r>
              <a:rPr lang="en-US" sz="2800" dirty="0" err="1" smtClean="0">
                <a:solidFill>
                  <a:schemeClr val="tx1">
                    <a:lumMod val="95000"/>
                    <a:lumOff val="5000"/>
                  </a:schemeClr>
                </a:solidFill>
              </a:rPr>
              <a:t>Goslin</a:t>
            </a:r>
            <a:r>
              <a:rPr lang="en-US" sz="2800" dirty="0" smtClean="0">
                <a:solidFill>
                  <a:schemeClr val="tx1">
                    <a:lumMod val="95000"/>
                    <a:lumOff val="5000"/>
                  </a:schemeClr>
                </a:solidFill>
              </a:rPr>
              <a:t> , Mike Sheridan, and Patrick </a:t>
            </a:r>
            <a:r>
              <a:rPr lang="en-US" sz="2800" dirty="0" err="1" smtClean="0">
                <a:solidFill>
                  <a:schemeClr val="tx1">
                    <a:lumMod val="95000"/>
                    <a:lumOff val="5000"/>
                  </a:schemeClr>
                </a:solidFill>
              </a:rPr>
              <a:t>Naughton</a:t>
            </a:r>
            <a:r>
              <a:rPr lang="en-US" sz="2800" dirty="0" smtClean="0">
                <a:solidFill>
                  <a:schemeClr val="tx1">
                    <a:lumMod val="95000"/>
                    <a:lumOff val="5000"/>
                  </a:schemeClr>
                </a:solidFill>
              </a:rPr>
              <a:t> initiated the Java language project in June 1991.Java was originally designed for interactive television, but it was too advanced for the digital cable television industry at the time . The language was initially called </a:t>
            </a:r>
            <a:r>
              <a:rPr lang="en-US" sz="2800" b="1" i="1" dirty="0" smtClean="0">
                <a:solidFill>
                  <a:schemeClr val="tx1">
                    <a:lumMod val="95000"/>
                    <a:lumOff val="5000"/>
                  </a:schemeClr>
                </a:solidFill>
              </a:rPr>
              <a:t>Oak</a:t>
            </a:r>
            <a:r>
              <a:rPr lang="en-US" sz="2800" dirty="0" smtClean="0">
                <a:solidFill>
                  <a:schemeClr val="tx1">
                    <a:lumMod val="95000"/>
                    <a:lumOff val="5000"/>
                  </a:schemeClr>
                </a:solidFill>
              </a:rPr>
              <a:t> after an oak tree that stood outside Gosling's office; it went by the name </a:t>
            </a:r>
            <a:r>
              <a:rPr lang="en-US" sz="2800" b="1" i="1" dirty="0" smtClean="0">
                <a:solidFill>
                  <a:schemeClr val="tx1">
                    <a:lumMod val="95000"/>
                    <a:lumOff val="5000"/>
                  </a:schemeClr>
                </a:solidFill>
              </a:rPr>
              <a:t>Green</a:t>
            </a:r>
            <a:r>
              <a:rPr lang="en-US" sz="2800" dirty="0" smtClean="0">
                <a:solidFill>
                  <a:schemeClr val="tx1">
                    <a:lumMod val="95000"/>
                    <a:lumOff val="5000"/>
                  </a:schemeClr>
                </a:solidFill>
              </a:rPr>
              <a:t> later, and was later renamed </a:t>
            </a:r>
            <a:r>
              <a:rPr lang="en-US" sz="2800" b="1" i="1" dirty="0" smtClean="0">
                <a:solidFill>
                  <a:schemeClr val="tx1">
                    <a:lumMod val="95000"/>
                    <a:lumOff val="5000"/>
                  </a:schemeClr>
                </a:solidFill>
              </a:rPr>
              <a:t>Java</a:t>
            </a:r>
            <a:r>
              <a:rPr lang="en-US" sz="2800" dirty="0" smtClean="0">
                <a:solidFill>
                  <a:schemeClr val="tx1">
                    <a:lumMod val="95000"/>
                    <a:lumOff val="5000"/>
                  </a:schemeClr>
                </a:solidFill>
              </a:rPr>
              <a:t>, from Java coffee , said to be consumed in large quantities by the language‘s.</a:t>
            </a:r>
          </a:p>
          <a:p>
            <a:pPr>
              <a:lnSpc>
                <a:spcPct val="90000"/>
              </a:lnSpc>
              <a:buNone/>
            </a:pPr>
            <a:endParaRPr lang="en-US"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1143000"/>
          </a:xfrm>
        </p:spPr>
        <p:txBody>
          <a:bodyPr>
            <a:normAutofit fontScale="90000"/>
          </a:bodyPr>
          <a:lstStyle/>
          <a:p>
            <a:pPr algn="ctr"/>
            <a:r>
              <a:rPr lang="en-US" sz="5400" dirty="0" smtClean="0"/>
              <a:t>Getting Started with Java Programming</a:t>
            </a:r>
            <a:endParaRPr lang="en-US" dirty="0"/>
          </a:p>
        </p:txBody>
      </p:sp>
      <p:sp>
        <p:nvSpPr>
          <p:cNvPr id="3" name="Content Placeholder 2"/>
          <p:cNvSpPr>
            <a:spLocks noGrp="1"/>
          </p:cNvSpPr>
          <p:nvPr>
            <p:ph idx="1"/>
          </p:nvPr>
        </p:nvSpPr>
        <p:spPr>
          <a:xfrm>
            <a:off x="1219200" y="2438400"/>
            <a:ext cx="6553200" cy="2514600"/>
          </a:xfrm>
        </p:spPr>
        <p:txBody>
          <a:bodyPr/>
          <a:lstStyle/>
          <a:p>
            <a:r>
              <a:rPr lang="en-US" sz="2800" dirty="0" smtClean="0"/>
              <a:t>A Simple Java Application</a:t>
            </a:r>
          </a:p>
          <a:p>
            <a:pPr>
              <a:spcBef>
                <a:spcPct val="50000"/>
              </a:spcBef>
            </a:pPr>
            <a:r>
              <a:rPr lang="en-US" sz="2800" dirty="0" smtClean="0"/>
              <a:t>Compiling Programs</a:t>
            </a:r>
          </a:p>
          <a:p>
            <a:pPr>
              <a:spcBef>
                <a:spcPct val="50000"/>
              </a:spcBef>
            </a:pPr>
            <a:r>
              <a:rPr lang="en-US" sz="2800" dirty="0" smtClean="0"/>
              <a:t>Executing Applications</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noFill/>
        </p:spPr>
        <p:txBody>
          <a:bodyPr/>
          <a:lstStyle/>
          <a:p>
            <a:pPr>
              <a:lnSpc>
                <a:spcPct val="90000"/>
              </a:lnSpc>
            </a:pPr>
            <a:r>
              <a:rPr lang="en-US" dirty="0" smtClean="0"/>
              <a:t>Hello World</a:t>
            </a:r>
          </a:p>
        </p:txBody>
      </p:sp>
      <p:sp>
        <p:nvSpPr>
          <p:cNvPr id="10244" name="Rectangle 3"/>
          <p:cNvSpPr>
            <a:spLocks noGrp="1" noChangeArrowheads="1"/>
          </p:cNvSpPr>
          <p:nvPr>
            <p:ph type="body" idx="1"/>
          </p:nvPr>
        </p:nvSpPr>
        <p:spPr>
          <a:xfrm>
            <a:off x="152400" y="2743200"/>
            <a:ext cx="8915400" cy="4019550"/>
          </a:xfrm>
          <a:noFill/>
        </p:spPr>
        <p:txBody>
          <a:bodyPr/>
          <a:lstStyle/>
          <a:p>
            <a:pPr>
              <a:lnSpc>
                <a:spcPct val="90000"/>
              </a:lnSpc>
              <a:buFont typeface="Monotype Sorts" pitchFamily="2" charset="2"/>
              <a:buNone/>
            </a:pPr>
            <a:r>
              <a:rPr lang="en-US" sz="2600" dirty="0" smtClean="0">
                <a:latin typeface="Courier New" pitchFamily="49" charset="0"/>
              </a:rPr>
              <a:t>// Hello.java: Hello program</a:t>
            </a:r>
          </a:p>
          <a:p>
            <a:pPr>
              <a:lnSpc>
                <a:spcPct val="90000"/>
              </a:lnSpc>
              <a:buFont typeface="Monotype Sorts" pitchFamily="2" charset="2"/>
              <a:buNone/>
            </a:pPr>
            <a:r>
              <a:rPr lang="en-US" sz="2600" dirty="0" smtClean="0">
                <a:latin typeface="Courier New" pitchFamily="49" charset="0"/>
              </a:rPr>
              <a:t>class Hello</a:t>
            </a:r>
          </a:p>
          <a:p>
            <a:pPr>
              <a:lnSpc>
                <a:spcPct val="90000"/>
              </a:lnSpc>
              <a:buFont typeface="Monotype Sorts" pitchFamily="2" charset="2"/>
              <a:buNone/>
            </a:pPr>
            <a:r>
              <a:rPr lang="en-US" sz="2600" dirty="0" smtClean="0">
                <a:latin typeface="Courier New" pitchFamily="49" charset="0"/>
              </a:rPr>
              <a:t>{</a:t>
            </a:r>
          </a:p>
          <a:p>
            <a:pPr>
              <a:lnSpc>
                <a:spcPct val="90000"/>
              </a:lnSpc>
              <a:buFont typeface="Monotype Sorts" pitchFamily="2" charset="2"/>
              <a:buNone/>
            </a:pPr>
            <a:r>
              <a:rPr lang="en-US" sz="2600" dirty="0" smtClean="0">
                <a:latin typeface="Courier New" pitchFamily="49" charset="0"/>
              </a:rPr>
              <a:t>   public static void main(String </a:t>
            </a:r>
            <a:r>
              <a:rPr lang="en-US" sz="2600" dirty="0" err="1" smtClean="0">
                <a:latin typeface="Courier New" pitchFamily="49" charset="0"/>
              </a:rPr>
              <a:t>args</a:t>
            </a:r>
            <a:r>
              <a:rPr lang="en-US" sz="2600" dirty="0" smtClean="0">
                <a:latin typeface="Courier New" pitchFamily="49" charset="0"/>
              </a:rPr>
              <a:t>[])</a:t>
            </a:r>
          </a:p>
          <a:p>
            <a:pPr>
              <a:lnSpc>
                <a:spcPct val="90000"/>
              </a:lnSpc>
              <a:buFont typeface="Monotype Sorts" pitchFamily="2" charset="2"/>
              <a:buNone/>
            </a:pPr>
            <a:r>
              <a:rPr lang="en-US" sz="2600" dirty="0" smtClean="0">
                <a:latin typeface="Courier New" pitchFamily="49" charset="0"/>
              </a:rPr>
              <a:t>   {</a:t>
            </a:r>
          </a:p>
          <a:p>
            <a:pPr>
              <a:lnSpc>
                <a:spcPct val="90000"/>
              </a:lnSpc>
              <a:buFont typeface="Monotype Sorts" pitchFamily="2" charset="2"/>
              <a:buNone/>
            </a:pPr>
            <a:r>
              <a:rPr lang="en-US" sz="2600" dirty="0" smtClean="0">
                <a:latin typeface="Courier New" pitchFamily="49" charset="0"/>
              </a:rPr>
              <a:t>     </a:t>
            </a:r>
            <a:r>
              <a:rPr lang="en-US" sz="2600" dirty="0" err="1" smtClean="0">
                <a:latin typeface="Courier New" pitchFamily="49" charset="0"/>
              </a:rPr>
              <a:t>System.out.println</a:t>
            </a:r>
            <a:r>
              <a:rPr lang="en-US" sz="2600" dirty="0" smtClean="0">
                <a:latin typeface="Courier New" pitchFamily="49" charset="0"/>
              </a:rPr>
              <a:t>(“Hello World”); </a:t>
            </a:r>
          </a:p>
          <a:p>
            <a:pPr>
              <a:lnSpc>
                <a:spcPct val="90000"/>
              </a:lnSpc>
              <a:buFont typeface="Monotype Sorts" pitchFamily="2" charset="2"/>
              <a:buNone/>
            </a:pPr>
            <a:r>
              <a:rPr lang="en-US" sz="2600" dirty="0" smtClean="0">
                <a:latin typeface="Courier New" pitchFamily="49" charset="0"/>
              </a:rPr>
              <a:t>   }</a:t>
            </a:r>
          </a:p>
          <a:p>
            <a:pPr>
              <a:lnSpc>
                <a:spcPct val="90000"/>
              </a:lnSpc>
              <a:buFont typeface="Monotype Sorts" pitchFamily="2" charset="2"/>
              <a:buNone/>
            </a:pPr>
            <a:r>
              <a:rPr lang="en-US" sz="2600" dirty="0" smtClean="0">
                <a:latin typeface="Courier New" pitchFamily="49" charset="0"/>
              </a:rPr>
              <a:t>}</a:t>
            </a:r>
          </a:p>
        </p:txBody>
      </p:sp>
      <p:graphicFrame>
        <p:nvGraphicFramePr>
          <p:cNvPr id="10242" name="Object 4">
            <a:hlinkClick r:id="" action="ppaction://ole?verb=0"/>
          </p:cNvPr>
          <p:cNvGraphicFramePr>
            <a:graphicFrameLocks/>
          </p:cNvGraphicFramePr>
          <p:nvPr/>
        </p:nvGraphicFramePr>
        <p:xfrm>
          <a:off x="5562600" y="0"/>
          <a:ext cx="3305175" cy="2811462"/>
        </p:xfrm>
        <a:graphic>
          <a:graphicData uri="http://schemas.openxmlformats.org/presentationml/2006/ole">
            <p:oleObj spid="_x0000_s6146" name="Clip" r:id="rId4" imgW="3303360" imgH="2809800" progId="">
              <p:embed/>
            </p:oleObj>
          </a:graphicData>
        </a:graphic>
      </p:graphicFrame>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85800" y="609600"/>
            <a:ext cx="7772400" cy="1143000"/>
          </a:xfrm>
        </p:spPr>
        <p:txBody>
          <a:bodyPr>
            <a:normAutofit fontScale="90000"/>
          </a:bodyPr>
          <a:lstStyle/>
          <a:p>
            <a:r>
              <a:rPr lang="en-US" sz="5400" b="1" dirty="0"/>
              <a:t>Compiling/Running Java Programs</a:t>
            </a:r>
          </a:p>
        </p:txBody>
      </p:sp>
      <p:sp>
        <p:nvSpPr>
          <p:cNvPr id="70659" name="Rectangle 3"/>
          <p:cNvSpPr>
            <a:spLocks noGrp="1" noChangeArrowheads="1"/>
          </p:cNvSpPr>
          <p:nvPr>
            <p:ph type="body" idx="1"/>
          </p:nvPr>
        </p:nvSpPr>
        <p:spPr>
          <a:xfrm>
            <a:off x="304800" y="2514600"/>
            <a:ext cx="8610600" cy="2438400"/>
          </a:xfrm>
        </p:spPr>
        <p:txBody>
          <a:bodyPr/>
          <a:lstStyle/>
          <a:p>
            <a:r>
              <a:rPr lang="en-US" dirty="0"/>
              <a:t>To compile your program, use command:			</a:t>
            </a:r>
            <a:r>
              <a:rPr lang="en-US" b="1" dirty="0">
                <a:solidFill>
                  <a:schemeClr val="tx2"/>
                </a:solidFill>
                <a:latin typeface="Courier New" pitchFamily="49" charset="0"/>
              </a:rPr>
              <a:t>c:\&gt; </a:t>
            </a:r>
            <a:r>
              <a:rPr lang="en-US" b="1" dirty="0" err="1">
                <a:solidFill>
                  <a:schemeClr val="tx2"/>
                </a:solidFill>
                <a:latin typeface="Courier New" pitchFamily="49" charset="0"/>
              </a:rPr>
              <a:t>javac</a:t>
            </a:r>
            <a:r>
              <a:rPr lang="en-US" b="1" dirty="0">
                <a:solidFill>
                  <a:schemeClr val="tx2"/>
                </a:solidFill>
                <a:latin typeface="Courier New" pitchFamily="49" charset="0"/>
              </a:rPr>
              <a:t> </a:t>
            </a:r>
            <a:r>
              <a:rPr lang="en-US" b="1" dirty="0" smtClean="0">
                <a:solidFill>
                  <a:schemeClr val="tx2"/>
                </a:solidFill>
                <a:latin typeface="Courier New" pitchFamily="49" charset="0"/>
              </a:rPr>
              <a:t>Hello.java</a:t>
            </a:r>
            <a:endParaRPr lang="en-US" b="1" dirty="0">
              <a:solidFill>
                <a:schemeClr val="tx2"/>
              </a:solidFill>
              <a:latin typeface="Courier New" pitchFamily="49" charset="0"/>
            </a:endParaRPr>
          </a:p>
          <a:p>
            <a:r>
              <a:rPr lang="en-US" dirty="0"/>
              <a:t>To run your program, use command:				</a:t>
            </a:r>
            <a:r>
              <a:rPr lang="en-US" b="1" dirty="0">
                <a:solidFill>
                  <a:schemeClr val="tx2"/>
                </a:solidFill>
                <a:latin typeface="Courier New" pitchFamily="49" charset="0"/>
              </a:rPr>
              <a:t>c:\&gt; java </a:t>
            </a:r>
            <a:r>
              <a:rPr lang="en-US" b="1" dirty="0" smtClean="0">
                <a:solidFill>
                  <a:schemeClr val="tx2"/>
                </a:solidFill>
                <a:latin typeface="Courier New" pitchFamily="49" charset="0"/>
              </a:rPr>
              <a:t>Hello</a:t>
            </a:r>
            <a:endParaRPr lang="en-US" b="1" dirty="0">
              <a:solidFill>
                <a:schemeClr val="tx2"/>
              </a:solidFill>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additive="base">
                                        <p:cTn id="7" dur="500" fill="hold"/>
                                        <p:tgtEl>
                                          <p:spTgt spid="70658"/>
                                        </p:tgtEl>
                                        <p:attrNameLst>
                                          <p:attrName>ppt_x</p:attrName>
                                        </p:attrNameLst>
                                      </p:cBhvr>
                                      <p:tavLst>
                                        <p:tav tm="0">
                                          <p:val>
                                            <p:strVal val="0-#ppt_w/2"/>
                                          </p:val>
                                        </p:tav>
                                        <p:tav tm="100000">
                                          <p:val>
                                            <p:strVal val="#ppt_x"/>
                                          </p:val>
                                        </p:tav>
                                      </p:tavLst>
                                    </p:anim>
                                    <p:anim calcmode="lin" valueType="num">
                                      <p:cBhvr additive="base">
                                        <p:cTn id="8" dur="500" fill="hold"/>
                                        <p:tgtEl>
                                          <p:spTgt spid="706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0659">
                                            <p:txEl>
                                              <p:pRg st="0" end="0"/>
                                            </p:txEl>
                                          </p:spTgt>
                                        </p:tgtEl>
                                        <p:attrNameLst>
                                          <p:attrName>style.visibility</p:attrName>
                                        </p:attrNameLst>
                                      </p:cBhvr>
                                      <p:to>
                                        <p:strVal val="visible"/>
                                      </p:to>
                                    </p:set>
                                    <p:anim calcmode="lin" valueType="num">
                                      <p:cBhvr additive="base">
                                        <p:cTn id="13" dur="500" fill="hold"/>
                                        <p:tgtEl>
                                          <p:spTgt spid="7065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06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0659">
                                            <p:txEl>
                                              <p:pRg st="1" end="1"/>
                                            </p:txEl>
                                          </p:spTgt>
                                        </p:tgtEl>
                                        <p:attrNameLst>
                                          <p:attrName>style.visibility</p:attrName>
                                        </p:attrNameLst>
                                      </p:cBhvr>
                                      <p:to>
                                        <p:strVal val="visible"/>
                                      </p:to>
                                    </p:set>
                                    <p:anim calcmode="lin" valueType="num">
                                      <p:cBhvr additive="base">
                                        <p:cTn id="19" dur="500" fill="hold"/>
                                        <p:tgtEl>
                                          <p:spTgt spid="7065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065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autoUpdateAnimBg="0"/>
      <p:bldP spid="70659"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89888"/>
          </a:xfrm>
        </p:spPr>
        <p:txBody>
          <a:bodyPr>
            <a:normAutofit fontScale="90000"/>
          </a:bodyPr>
          <a:lstStyle/>
          <a:p>
            <a:pPr algn="ctr"/>
            <a:r>
              <a:rPr lang="en-US" sz="5400" dirty="0" smtClean="0"/>
              <a:t/>
            </a:r>
            <a:br>
              <a:rPr lang="en-US" sz="5400" dirty="0" smtClean="0"/>
            </a:br>
            <a:r>
              <a:rPr lang="en-US" sz="5400" dirty="0" smtClean="0"/>
              <a:t> In Java we have two Types Of Values</a:t>
            </a:r>
            <a:endParaRPr lang="en-US" dirty="0"/>
          </a:p>
        </p:txBody>
      </p:sp>
      <p:cxnSp>
        <p:nvCxnSpPr>
          <p:cNvPr id="5" name="Straight Arrow Connector 4"/>
          <p:cNvCxnSpPr/>
          <p:nvPr/>
        </p:nvCxnSpPr>
        <p:spPr>
          <a:xfrm rot="10800000" flipV="1">
            <a:off x="2667000" y="2057400"/>
            <a:ext cx="1676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343400" y="2057400"/>
            <a:ext cx="19050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14400" y="3733800"/>
            <a:ext cx="3048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Primitive Type </a:t>
            </a:r>
            <a:endParaRPr lang="en-US" dirty="0"/>
          </a:p>
        </p:txBody>
      </p:sp>
      <p:sp>
        <p:nvSpPr>
          <p:cNvPr id="16" name="Rectangle 15"/>
          <p:cNvSpPr/>
          <p:nvPr/>
        </p:nvSpPr>
        <p:spPr>
          <a:xfrm>
            <a:off x="4876800" y="3733800"/>
            <a:ext cx="3048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Reference  Type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09600" y="0"/>
            <a:ext cx="7772400" cy="1143000"/>
          </a:xfrm>
        </p:spPr>
        <p:txBody>
          <a:bodyPr/>
          <a:lstStyle/>
          <a:p>
            <a:r>
              <a:rPr lang="en-US" sz="5400" b="1"/>
              <a:t>Primitives Data types</a:t>
            </a:r>
          </a:p>
        </p:txBody>
      </p:sp>
      <p:graphicFrame>
        <p:nvGraphicFramePr>
          <p:cNvPr id="75779" name="Group 3"/>
          <p:cNvGraphicFramePr>
            <a:graphicFrameLocks noGrp="1"/>
          </p:cNvGraphicFramePr>
          <p:nvPr>
            <p:ph type="tbl" idx="1"/>
          </p:nvPr>
        </p:nvGraphicFramePr>
        <p:xfrm>
          <a:off x="228600" y="1295400"/>
          <a:ext cx="8610600" cy="5273040"/>
        </p:xfrm>
        <a:graphic>
          <a:graphicData uri="http://schemas.openxmlformats.org/drawingml/2006/table">
            <a:tbl>
              <a:tblPr/>
              <a:tblGrid>
                <a:gridCol w="1447800"/>
                <a:gridCol w="1828800"/>
                <a:gridCol w="5334000"/>
              </a:tblGrid>
              <a:tr h="388938">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rPr>
                        <a:t>Type</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rPr>
                        <a:t>Size in bits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rPr>
                        <a:t>Values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442913">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rgbClr val="FF3300"/>
                          </a:solidFill>
                          <a:effectLst>
                            <a:outerShdw blurRad="38100" dist="38100" dir="2700000" algn="tl">
                              <a:srgbClr val="000000"/>
                            </a:outerShdw>
                          </a:effectLst>
                          <a:latin typeface="Times New Roman" pitchFamily="18" charset="0"/>
                        </a:rPr>
                        <a:t>boolean</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true or false</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rgbClr val="FF3300"/>
                          </a:solidFill>
                          <a:effectLst>
                            <a:outerShdw blurRad="38100" dist="38100" dir="2700000" algn="tl">
                              <a:srgbClr val="000000"/>
                            </a:outerShdw>
                          </a:effectLst>
                          <a:latin typeface="Times New Roman" pitchFamily="18" charset="0"/>
                        </a:rPr>
                        <a:t>char</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\u0000 - \uFFFF</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rgbClr val="FF3300"/>
                          </a:solidFill>
                          <a:effectLst>
                            <a:outerShdw blurRad="38100" dist="38100" dir="2700000" algn="tl">
                              <a:srgbClr val="000000"/>
                            </a:outerShdw>
                          </a:effectLst>
                          <a:latin typeface="Times New Roman" pitchFamily="18" charset="0"/>
                        </a:rPr>
                        <a:t>byte</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-128 - 127</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rgbClr val="FF3300"/>
                          </a:solidFill>
                          <a:effectLst>
                            <a:outerShdw blurRad="38100" dist="38100" dir="2700000" algn="tl">
                              <a:srgbClr val="000000"/>
                            </a:outerShdw>
                          </a:effectLst>
                          <a:latin typeface="Times New Roman" pitchFamily="18" charset="0"/>
                        </a:rPr>
                        <a:t>short</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-32,768 – 32,767</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rgbClr val="FF3300"/>
                          </a:solidFill>
                          <a:effectLst>
                            <a:outerShdw blurRad="38100" dist="38100" dir="2700000" algn="tl">
                              <a:srgbClr val="000000"/>
                            </a:outerShdw>
                          </a:effectLst>
                          <a:latin typeface="Times New Roman" pitchFamily="18" charset="0"/>
                        </a:rPr>
                        <a:t>int</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-2,147,483,648 -  +2,147,483,647 </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rgbClr val="FF3300"/>
                          </a:solidFill>
                          <a:effectLst>
                            <a:outerShdw blurRad="38100" dist="38100" dir="2700000" algn="tl">
                              <a:srgbClr val="000000"/>
                            </a:outerShdw>
                          </a:effectLst>
                          <a:latin typeface="Times New Roman" pitchFamily="18" charset="0"/>
                        </a:rPr>
                        <a:t>long</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-9,223,372,036,854,775,808 - +9,223,372,036,854,775,807</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rgbClr val="FF3300"/>
                          </a:solidFill>
                          <a:effectLst>
                            <a:outerShdw blurRad="38100" dist="38100" dir="2700000" algn="tl">
                              <a:srgbClr val="000000"/>
                            </a:outerShdw>
                          </a:effectLst>
                          <a:latin typeface="Times New Roman" pitchFamily="18" charset="0"/>
                        </a:rPr>
                        <a:t>float</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-3.40292347E+38 - -+3.40292347E+38 </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rgbClr val="FF3300"/>
                          </a:solidFill>
                          <a:effectLst>
                            <a:outerShdw blurRad="38100" dist="38100" dir="2700000" algn="tl">
                              <a:srgbClr val="000000"/>
                            </a:outerShdw>
                          </a:effectLst>
                          <a:latin typeface="Times New Roman" pitchFamily="18" charset="0"/>
                        </a:rPr>
                        <a:t>double</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-1.79769313486231570E+308 to -+1.79769313486231570E+308 </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78"/>
                                        </p:tgtEl>
                                        <p:attrNameLst>
                                          <p:attrName>style.visibility</p:attrName>
                                        </p:attrNameLst>
                                      </p:cBhvr>
                                      <p:to>
                                        <p:strVal val="visible"/>
                                      </p:to>
                                    </p:set>
                                    <p:anim calcmode="lin" valueType="num">
                                      <p:cBhvr additive="base">
                                        <p:cTn id="7" dur="500" fill="hold"/>
                                        <p:tgtEl>
                                          <p:spTgt spid="75778"/>
                                        </p:tgtEl>
                                        <p:attrNameLst>
                                          <p:attrName>ppt_x</p:attrName>
                                        </p:attrNameLst>
                                      </p:cBhvr>
                                      <p:tavLst>
                                        <p:tav tm="0">
                                          <p:val>
                                            <p:strVal val="0-#ppt_w/2"/>
                                          </p:val>
                                        </p:tav>
                                        <p:tav tm="100000">
                                          <p:val>
                                            <p:strVal val="#ppt_x"/>
                                          </p:val>
                                        </p:tav>
                                      </p:tavLst>
                                    </p:anim>
                                    <p:anim calcmode="lin" valueType="num">
                                      <p:cBhvr additive="base">
                                        <p:cTn id="8" dur="500" fill="hold"/>
                                        <p:tgtEl>
                                          <p:spTgt spid="7577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5779"/>
                                        </p:tgtEl>
                                        <p:attrNameLst>
                                          <p:attrName>style.visibility</p:attrName>
                                        </p:attrNameLst>
                                      </p:cBhvr>
                                      <p:to>
                                        <p:strVal val="visible"/>
                                      </p:to>
                                    </p:set>
                                    <p:anim calcmode="lin" valueType="num">
                                      <p:cBhvr additive="base">
                                        <p:cTn id="13" dur="500" fill="hold"/>
                                        <p:tgtEl>
                                          <p:spTgt spid="75779"/>
                                        </p:tgtEl>
                                        <p:attrNameLst>
                                          <p:attrName>ppt_x</p:attrName>
                                        </p:attrNameLst>
                                      </p:cBhvr>
                                      <p:tavLst>
                                        <p:tav tm="0">
                                          <p:val>
                                            <p:strVal val="0-#ppt_w/2"/>
                                          </p:val>
                                        </p:tav>
                                        <p:tav tm="100000">
                                          <p:val>
                                            <p:strVal val="#ppt_x"/>
                                          </p:val>
                                        </p:tav>
                                      </p:tavLst>
                                    </p:anim>
                                    <p:anim calcmode="lin" valueType="num">
                                      <p:cBhvr additive="base">
                                        <p:cTn id="14" dur="500" fill="hold"/>
                                        <p:tgtEl>
                                          <p:spTgt spid="757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values</a:t>
            </a:r>
            <a:endParaRPr lang="en-US" dirty="0"/>
          </a:p>
        </p:txBody>
      </p:sp>
      <p:sp>
        <p:nvSpPr>
          <p:cNvPr id="3" name="Table Placeholder 2"/>
          <p:cNvSpPr>
            <a:spLocks noGrp="1"/>
          </p:cNvSpPr>
          <p:nvPr>
            <p:ph type="tbl" idx="1"/>
          </p:nvPr>
        </p:nvSpPr>
        <p:spPr/>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able Placeholder 2"/>
          <p:cNvSpPr>
            <a:spLocks noGrp="1"/>
          </p:cNvSpPr>
          <p:nvPr>
            <p:ph type="tbl" idx="1"/>
          </p:nvPr>
        </p:nvSpPr>
        <p:spPr/>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able Placeholder 2"/>
          <p:cNvSpPr>
            <a:spLocks noGrp="1"/>
          </p:cNvSpPr>
          <p:nvPr>
            <p:ph type="tbl" idx="1"/>
          </p:nvPr>
        </p:nvSpPr>
        <p:spPr>
          <a:xfrm>
            <a:off x="0" y="1524000"/>
            <a:ext cx="8229600" cy="4525963"/>
          </a:xfrm>
        </p:spPr>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Primitive Types and Variables</a:t>
            </a:r>
            <a:endParaRPr lang="en-US" dirty="0"/>
          </a:p>
        </p:txBody>
      </p:sp>
      <p:sp>
        <p:nvSpPr>
          <p:cNvPr id="3" name="Content Placeholder 2"/>
          <p:cNvSpPr>
            <a:spLocks noGrp="1"/>
          </p:cNvSpPr>
          <p:nvPr>
            <p:ph idx="1"/>
          </p:nvPr>
        </p:nvSpPr>
        <p:spPr/>
        <p:txBody>
          <a:bodyPr/>
          <a:lstStyle/>
          <a:p>
            <a:r>
              <a:rPr lang="en-GB" sz="2400" dirty="0" err="1" smtClean="0"/>
              <a:t>boolean</a:t>
            </a:r>
            <a:r>
              <a:rPr lang="en-GB" sz="2400" dirty="0" smtClean="0"/>
              <a:t>, char, byte, short, </a:t>
            </a:r>
            <a:r>
              <a:rPr lang="en-GB" sz="2400" dirty="0" err="1" smtClean="0"/>
              <a:t>int</a:t>
            </a:r>
            <a:r>
              <a:rPr lang="en-GB" sz="2400" dirty="0" smtClean="0"/>
              <a:t>, long, float, double etc.</a:t>
            </a:r>
          </a:p>
          <a:p>
            <a:r>
              <a:rPr lang="en-GB" sz="2400" dirty="0" smtClean="0"/>
              <a:t>These basic (or primitive) types are the only types that are not objects (due to performance issues).</a:t>
            </a:r>
          </a:p>
          <a:p>
            <a:r>
              <a:rPr lang="en-GB" sz="2400" dirty="0" smtClean="0"/>
              <a:t>This means that you don’t use the new operator to create a primitive variable.</a:t>
            </a:r>
          </a:p>
          <a:p>
            <a:r>
              <a:rPr lang="en-GB" sz="2400" dirty="0" smtClean="0"/>
              <a:t>Declaring primitive variables:</a:t>
            </a:r>
          </a:p>
          <a:p>
            <a:pPr lvl="2">
              <a:buFontTx/>
              <a:buNone/>
            </a:pPr>
            <a:r>
              <a:rPr lang="en-GB" sz="2000" dirty="0" smtClean="0">
                <a:solidFill>
                  <a:srgbClr val="FF9900"/>
                </a:solidFill>
              </a:rPr>
              <a:t>float </a:t>
            </a:r>
            <a:r>
              <a:rPr lang="en-GB" sz="2000" dirty="0" err="1" smtClean="0">
                <a:solidFill>
                  <a:srgbClr val="FF9900"/>
                </a:solidFill>
              </a:rPr>
              <a:t>initVal</a:t>
            </a:r>
            <a:r>
              <a:rPr lang="en-GB" sz="2000" dirty="0" smtClean="0">
                <a:solidFill>
                  <a:srgbClr val="FF9900"/>
                </a:solidFill>
              </a:rPr>
              <a:t>;</a:t>
            </a:r>
          </a:p>
          <a:p>
            <a:pPr lvl="2">
              <a:buFontTx/>
              <a:buNone/>
            </a:pPr>
            <a:r>
              <a:rPr lang="en-GB" sz="2000" dirty="0" err="1" smtClean="0">
                <a:solidFill>
                  <a:srgbClr val="FF9900"/>
                </a:solidFill>
              </a:rPr>
              <a:t>int</a:t>
            </a:r>
            <a:r>
              <a:rPr lang="en-GB" sz="2000" dirty="0" smtClean="0">
                <a:solidFill>
                  <a:srgbClr val="FF9900"/>
                </a:solidFill>
              </a:rPr>
              <a:t> </a:t>
            </a:r>
            <a:r>
              <a:rPr lang="en-GB" sz="2000" dirty="0" err="1" smtClean="0">
                <a:solidFill>
                  <a:srgbClr val="FF9900"/>
                </a:solidFill>
              </a:rPr>
              <a:t>retVal</a:t>
            </a:r>
            <a:r>
              <a:rPr lang="en-GB" sz="2000" dirty="0" smtClean="0">
                <a:solidFill>
                  <a:srgbClr val="FF9900"/>
                </a:solidFill>
              </a:rPr>
              <a:t>, index = 2;</a:t>
            </a:r>
          </a:p>
          <a:p>
            <a:pPr lvl="2">
              <a:buFontTx/>
              <a:buNone/>
            </a:pPr>
            <a:r>
              <a:rPr lang="en-GB" sz="2000" dirty="0" smtClean="0">
                <a:solidFill>
                  <a:srgbClr val="FF9900"/>
                </a:solidFill>
              </a:rPr>
              <a:t>double gamma = 1.2, brightness</a:t>
            </a:r>
          </a:p>
          <a:p>
            <a:pPr lvl="2">
              <a:buFontTx/>
              <a:buNone/>
            </a:pPr>
            <a:r>
              <a:rPr lang="en-GB" sz="2000" dirty="0" err="1" smtClean="0">
                <a:solidFill>
                  <a:srgbClr val="FF9900"/>
                </a:solidFill>
              </a:rPr>
              <a:t>boolean</a:t>
            </a:r>
            <a:r>
              <a:rPr lang="en-GB" sz="2000" dirty="0" smtClean="0">
                <a:solidFill>
                  <a:srgbClr val="FF9900"/>
                </a:solidFill>
              </a:rPr>
              <a:t> </a:t>
            </a:r>
            <a:r>
              <a:rPr lang="en-GB" sz="2000" dirty="0" err="1" smtClean="0">
                <a:solidFill>
                  <a:srgbClr val="FF9900"/>
                </a:solidFill>
              </a:rPr>
              <a:t>valueOk</a:t>
            </a:r>
            <a:r>
              <a:rPr lang="en-GB" sz="2000" dirty="0" smtClean="0">
                <a:solidFill>
                  <a:srgbClr val="FF9900"/>
                </a:solidFill>
              </a:rPr>
              <a:t> = false;</a:t>
            </a:r>
            <a:endParaRPr lang="en-GB" sz="1800" dirty="0" smtClean="0">
              <a:solidFill>
                <a:srgbClr val="FF9900"/>
              </a:solidFill>
            </a:endParaRP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Initialisation</a:t>
            </a:r>
            <a:endParaRPr lang="en-US" dirty="0"/>
          </a:p>
        </p:txBody>
      </p:sp>
      <p:sp>
        <p:nvSpPr>
          <p:cNvPr id="3" name="Content Placeholder 2"/>
          <p:cNvSpPr>
            <a:spLocks noGrp="1"/>
          </p:cNvSpPr>
          <p:nvPr>
            <p:ph idx="1"/>
          </p:nvPr>
        </p:nvSpPr>
        <p:spPr/>
        <p:txBody>
          <a:bodyPr/>
          <a:lstStyle/>
          <a:p>
            <a:r>
              <a:rPr lang="en-GB" sz="2800" dirty="0" smtClean="0"/>
              <a:t>If no value is assigned prior to use, then the compiler will give an error</a:t>
            </a:r>
          </a:p>
          <a:p>
            <a:r>
              <a:rPr lang="en-GB" sz="2800" dirty="0" smtClean="0"/>
              <a:t>Java sets primitive variables to zero or false in the case of a </a:t>
            </a:r>
            <a:r>
              <a:rPr lang="en-GB" sz="2800" dirty="0" err="1" smtClean="0"/>
              <a:t>boolean</a:t>
            </a:r>
            <a:r>
              <a:rPr lang="en-GB" sz="2800" dirty="0" smtClean="0"/>
              <a:t> variable</a:t>
            </a:r>
          </a:p>
          <a:p>
            <a:r>
              <a:rPr lang="en-GB" sz="2800" dirty="0" smtClean="0"/>
              <a:t>All object references are initially set to null</a:t>
            </a:r>
          </a:p>
          <a:p>
            <a:r>
              <a:rPr lang="en-GB" sz="2800" dirty="0" smtClean="0"/>
              <a:t>An array of anything is an object</a:t>
            </a:r>
            <a:endParaRPr lang="en-GB" sz="2800" dirty="0" smtClean="0">
              <a:latin typeface="Times New Roman" pitchFamily="18" charset="0"/>
            </a:endParaRPr>
          </a:p>
          <a:p>
            <a:pPr lvl="1"/>
            <a:r>
              <a:rPr lang="en-GB" dirty="0" smtClean="0"/>
              <a:t>Set to null on declaration</a:t>
            </a:r>
          </a:p>
          <a:p>
            <a:pPr lvl="1"/>
            <a:r>
              <a:rPr lang="en-GB" dirty="0" smtClean="0"/>
              <a:t>Elements to zero false or null on creation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pPr algn="ctr"/>
            <a:r>
              <a:rPr lang="en-US" b="1" dirty="0" smtClean="0">
                <a:hlinkClick r:id="rId2" tooltip="Java versions"/>
              </a:rPr>
              <a:t/>
            </a:r>
            <a:br>
              <a:rPr lang="en-US" b="1" dirty="0" smtClean="0">
                <a:hlinkClick r:id="rId2" tooltip="Java versions"/>
              </a:rPr>
            </a:br>
            <a:r>
              <a:rPr lang="en-US" b="1" dirty="0" smtClean="0">
                <a:hlinkClick r:id="rId2" tooltip="Java versions"/>
              </a:rPr>
              <a:t/>
            </a:r>
            <a:br>
              <a:rPr lang="en-US" b="1" dirty="0" smtClean="0">
                <a:hlinkClick r:id="rId2" tooltip="Java versions"/>
              </a:rPr>
            </a:br>
            <a:r>
              <a:rPr lang="en-US" b="1" dirty="0" smtClean="0">
                <a:hlinkClick r:id="rId2" tooltip="Java versions"/>
              </a:rPr>
              <a:t/>
            </a:r>
            <a:br>
              <a:rPr lang="en-US" b="1" dirty="0" smtClean="0">
                <a:hlinkClick r:id="rId2" tooltip="Java versions"/>
              </a:rPr>
            </a:br>
            <a:r>
              <a:rPr lang="en-US" b="1" dirty="0" smtClean="0">
                <a:hlinkClick r:id="rId2" tooltip="Java versions"/>
              </a:rPr>
              <a:t/>
            </a:r>
            <a:br>
              <a:rPr lang="en-US" b="1" dirty="0" smtClean="0">
                <a:hlinkClick r:id="rId2" tooltip="Java versions"/>
              </a:rPr>
            </a:br>
            <a:r>
              <a:rPr lang="en-US" b="1" dirty="0" smtClean="0">
                <a:hlinkClick r:id="rId2" tooltip="Java versions"/>
              </a:rPr>
              <a:t/>
            </a:r>
            <a:br>
              <a:rPr lang="en-US" b="1" dirty="0" smtClean="0">
                <a:hlinkClick r:id="rId2" tooltip="Java versions"/>
              </a:rPr>
            </a:br>
            <a:r>
              <a:rPr lang="en-US" b="1" dirty="0" smtClean="0">
                <a:hlinkClick r:id="rId2" tooltip="Java versions"/>
              </a:rPr>
              <a:t/>
            </a:r>
            <a:br>
              <a:rPr lang="en-US" b="1" dirty="0" smtClean="0">
                <a:hlinkClick r:id="rId2" tooltip="Java versions"/>
              </a:rPr>
            </a:br>
            <a:r>
              <a:rPr lang="en-US" b="1" dirty="0" smtClean="0">
                <a:hlinkClick r:id="rId2" tooltip="Java versions"/>
              </a:rPr>
              <a:t/>
            </a:r>
            <a:br>
              <a:rPr lang="en-US" b="1" dirty="0" smtClean="0">
                <a:hlinkClick r:id="rId2" tooltip="Java versions"/>
              </a:rPr>
            </a:br>
            <a:r>
              <a:rPr lang="en-US" b="1" dirty="0" smtClean="0">
                <a:hlinkClick r:id="rId2" tooltip="Java versions"/>
              </a:rPr>
              <a:t/>
            </a:r>
            <a:br>
              <a:rPr lang="en-US" b="1" dirty="0" smtClean="0">
                <a:hlinkClick r:id="rId2" tooltip="Java versions"/>
              </a:rPr>
            </a:br>
            <a:r>
              <a:rPr lang="en-US" b="1" dirty="0" smtClean="0"/>
              <a:t/>
            </a:r>
            <a:br>
              <a:rPr lang="en-US" b="1" dirty="0" smtClean="0"/>
            </a:br>
            <a:r>
              <a:rPr lang="en-US" b="1" dirty="0" smtClean="0">
                <a:hlinkClick r:id="rId2" tooltip="Java versions"/>
              </a:rPr>
              <a:t> </a:t>
            </a:r>
            <a:r>
              <a:rPr lang="en-US" b="1" dirty="0" smtClean="0"/>
              <a:t/>
            </a:r>
            <a:br>
              <a:rPr lang="en-US" b="1" dirty="0" smtClean="0"/>
            </a:br>
            <a:r>
              <a:rPr lang="en-US" b="1" dirty="0" smtClean="0"/>
              <a:t/>
            </a:r>
            <a:br>
              <a:rPr lang="en-US" b="1" dirty="0" smtClean="0"/>
            </a:br>
            <a:r>
              <a:rPr lang="en-US" b="1" dirty="0" smtClean="0">
                <a:solidFill>
                  <a:srgbClr val="C00000"/>
                </a:solidFill>
              </a:rPr>
              <a:t/>
            </a:r>
            <a:br>
              <a:rPr lang="en-US" b="1" dirty="0" smtClean="0">
                <a:solidFill>
                  <a:srgbClr val="C00000"/>
                </a:solidFill>
              </a:rPr>
            </a:br>
            <a:r>
              <a:rPr lang="en-US" b="1" u="sng" dirty="0" smtClean="0">
                <a:solidFill>
                  <a:srgbClr val="C00000"/>
                </a:solidFill>
              </a:rPr>
              <a:t>Java versions</a:t>
            </a:r>
            <a:endParaRPr lang="en-US" u="sng" dirty="0">
              <a:solidFill>
                <a:srgbClr val="C00000"/>
              </a:solidFill>
            </a:endParaRPr>
          </a:p>
        </p:txBody>
      </p:sp>
      <p:graphicFrame>
        <p:nvGraphicFramePr>
          <p:cNvPr id="4" name="Content Placeholder 3"/>
          <p:cNvGraphicFramePr>
            <a:graphicFrameLocks noGrp="1"/>
          </p:cNvGraphicFramePr>
          <p:nvPr>
            <p:ph idx="1"/>
          </p:nvPr>
        </p:nvGraphicFramePr>
        <p:xfrm>
          <a:off x="457200" y="1935163"/>
          <a:ext cx="8229600" cy="333756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r>
                        <a:rPr lang="en-US" dirty="0" smtClean="0"/>
                        <a:t>Version</a:t>
                      </a:r>
                      <a:endParaRPr lang="en-US" dirty="0"/>
                    </a:p>
                  </a:txBody>
                  <a:tcPr/>
                </a:tc>
                <a:tc>
                  <a:txBody>
                    <a:bodyPr/>
                    <a:lstStyle/>
                    <a:p>
                      <a:r>
                        <a:rPr lang="en-US" dirty="0" err="1" smtClean="0"/>
                        <a:t>DoB</a:t>
                      </a:r>
                      <a:endParaRPr lang="en-US" dirty="0"/>
                    </a:p>
                  </a:txBody>
                  <a:tcPr/>
                </a:tc>
                <a:tc>
                  <a:txBody>
                    <a:bodyPr/>
                    <a:lstStyle/>
                    <a:p>
                      <a:r>
                        <a:rPr lang="en-US" dirty="0" smtClean="0"/>
                        <a:t>Code Name</a:t>
                      </a:r>
                      <a:endParaRPr lang="en-US" dirty="0"/>
                    </a:p>
                  </a:txBody>
                  <a:tcPr/>
                </a:tc>
                <a:tc>
                  <a:txBody>
                    <a:bodyPr/>
                    <a:lstStyle/>
                    <a:p>
                      <a:r>
                        <a:rPr lang="en-US" dirty="0" smtClean="0"/>
                        <a:t>Packages</a:t>
                      </a:r>
                      <a:endParaRPr lang="en-US" dirty="0"/>
                    </a:p>
                  </a:txBody>
                  <a:tcPr/>
                </a:tc>
                <a:tc>
                  <a:txBody>
                    <a:bodyPr/>
                    <a:lstStyle/>
                    <a:p>
                      <a:r>
                        <a:rPr lang="en-US" dirty="0" smtClean="0"/>
                        <a:t>Classes</a:t>
                      </a:r>
                      <a:endParaRPr lang="en-US" dirty="0"/>
                    </a:p>
                  </a:txBody>
                  <a:tcPr/>
                </a:tc>
              </a:tr>
              <a:tr h="370840">
                <a:tc>
                  <a:txBody>
                    <a:bodyPr/>
                    <a:lstStyle/>
                    <a:p>
                      <a:r>
                        <a:rPr lang="en-US" dirty="0" smtClean="0"/>
                        <a:t>JDK 1.0</a:t>
                      </a:r>
                      <a:endParaRPr lang="en-US" dirty="0"/>
                    </a:p>
                  </a:txBody>
                  <a:tcPr/>
                </a:tc>
                <a:tc>
                  <a:txBody>
                    <a:bodyPr/>
                    <a:lstStyle/>
                    <a:p>
                      <a:r>
                        <a:rPr lang="en-US" dirty="0" smtClean="0"/>
                        <a:t>23/01/1996</a:t>
                      </a:r>
                      <a:endParaRPr lang="en-US" dirty="0"/>
                    </a:p>
                  </a:txBody>
                  <a:tcPr/>
                </a:tc>
                <a:tc>
                  <a:txBody>
                    <a:bodyPr/>
                    <a:lstStyle/>
                    <a:p>
                      <a:r>
                        <a:rPr lang="en-US" dirty="0" smtClean="0"/>
                        <a:t>Oak</a:t>
                      </a:r>
                      <a:endParaRPr lang="en-US" dirty="0"/>
                    </a:p>
                  </a:txBody>
                  <a:tcPr/>
                </a:tc>
                <a:tc>
                  <a:txBody>
                    <a:bodyPr/>
                    <a:lstStyle/>
                    <a:p>
                      <a:r>
                        <a:rPr lang="en-US" dirty="0" smtClean="0"/>
                        <a:t>8</a:t>
                      </a:r>
                      <a:endParaRPr lang="en-US" dirty="0"/>
                    </a:p>
                  </a:txBody>
                  <a:tcPr/>
                </a:tc>
                <a:tc>
                  <a:txBody>
                    <a:bodyPr/>
                    <a:lstStyle/>
                    <a:p>
                      <a:r>
                        <a:rPr lang="en-US" dirty="0" smtClean="0"/>
                        <a:t>212</a:t>
                      </a:r>
                      <a:endParaRPr lang="en-US" dirty="0"/>
                    </a:p>
                  </a:txBody>
                  <a:tcPr/>
                </a:tc>
              </a:tr>
              <a:tr h="370840">
                <a:tc>
                  <a:txBody>
                    <a:bodyPr/>
                    <a:lstStyle/>
                    <a:p>
                      <a:r>
                        <a:rPr lang="en-US" dirty="0" smtClean="0"/>
                        <a:t>JDK 1.1</a:t>
                      </a:r>
                      <a:endParaRPr lang="en-US" dirty="0"/>
                    </a:p>
                  </a:txBody>
                  <a:tcPr/>
                </a:tc>
                <a:tc>
                  <a:txBody>
                    <a:bodyPr/>
                    <a:lstStyle/>
                    <a:p>
                      <a:r>
                        <a:rPr lang="en-US" dirty="0" smtClean="0"/>
                        <a:t>19/02/1997</a:t>
                      </a:r>
                      <a:endParaRPr lang="en-US" dirty="0"/>
                    </a:p>
                  </a:txBody>
                  <a:tcPr/>
                </a:tc>
                <a:tc>
                  <a:txBody>
                    <a:bodyPr/>
                    <a:lstStyle/>
                    <a:p>
                      <a:r>
                        <a:rPr lang="en-US" dirty="0" smtClean="0"/>
                        <a:t>-------</a:t>
                      </a:r>
                      <a:endParaRPr lang="en-US" dirty="0"/>
                    </a:p>
                  </a:txBody>
                  <a:tcPr/>
                </a:tc>
                <a:tc>
                  <a:txBody>
                    <a:bodyPr/>
                    <a:lstStyle/>
                    <a:p>
                      <a:r>
                        <a:rPr lang="en-US" dirty="0" smtClean="0"/>
                        <a:t>23</a:t>
                      </a:r>
                      <a:endParaRPr lang="en-US" dirty="0"/>
                    </a:p>
                  </a:txBody>
                  <a:tcPr/>
                </a:tc>
                <a:tc>
                  <a:txBody>
                    <a:bodyPr/>
                    <a:lstStyle/>
                    <a:p>
                      <a:r>
                        <a:rPr lang="en-US" dirty="0" smtClean="0"/>
                        <a:t>504</a:t>
                      </a:r>
                      <a:endParaRPr lang="en-US" dirty="0"/>
                    </a:p>
                  </a:txBody>
                  <a:tcPr/>
                </a:tc>
              </a:tr>
              <a:tr h="370840">
                <a:tc>
                  <a:txBody>
                    <a:bodyPr/>
                    <a:lstStyle/>
                    <a:p>
                      <a:r>
                        <a:rPr lang="en-US" dirty="0" smtClean="0"/>
                        <a:t>J2SE 1.2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08/12/1998</a:t>
                      </a:r>
                    </a:p>
                  </a:txBody>
                  <a:tcPr/>
                </a:tc>
                <a:tc>
                  <a:txBody>
                    <a:bodyPr/>
                    <a:lstStyle/>
                    <a:p>
                      <a:r>
                        <a:rPr lang="en-US" dirty="0" smtClean="0"/>
                        <a:t>Playground</a:t>
                      </a:r>
                      <a:endParaRPr lang="en-US" dirty="0"/>
                    </a:p>
                  </a:txBody>
                  <a:tcPr/>
                </a:tc>
                <a:tc>
                  <a:txBody>
                    <a:bodyPr/>
                    <a:lstStyle/>
                    <a:p>
                      <a:r>
                        <a:rPr lang="en-US" dirty="0" smtClean="0"/>
                        <a:t>59</a:t>
                      </a:r>
                      <a:endParaRPr lang="en-US" dirty="0"/>
                    </a:p>
                  </a:txBody>
                  <a:tcPr/>
                </a:tc>
                <a:tc>
                  <a:txBody>
                    <a:bodyPr/>
                    <a:lstStyle/>
                    <a:p>
                      <a:r>
                        <a:rPr lang="en-US" dirty="0" smtClean="0"/>
                        <a:t>1520</a:t>
                      </a:r>
                      <a:endParaRPr lang="en-US" dirty="0"/>
                    </a:p>
                  </a:txBody>
                  <a:tcPr/>
                </a:tc>
              </a:tr>
              <a:tr h="370840">
                <a:tc>
                  <a:txBody>
                    <a:bodyPr/>
                    <a:lstStyle/>
                    <a:p>
                      <a:r>
                        <a:rPr lang="en-US" dirty="0" smtClean="0"/>
                        <a:t>J2SE 1.3</a:t>
                      </a:r>
                      <a:endParaRPr lang="en-US" dirty="0"/>
                    </a:p>
                  </a:txBody>
                  <a:tcPr/>
                </a:tc>
                <a:tc>
                  <a:txBody>
                    <a:bodyPr/>
                    <a:lstStyle/>
                    <a:p>
                      <a:r>
                        <a:rPr lang="en-US" dirty="0" smtClean="0"/>
                        <a:t>08/05/2000</a:t>
                      </a:r>
                      <a:endParaRPr lang="en-US" dirty="0"/>
                    </a:p>
                  </a:txBody>
                  <a:tcPr/>
                </a:tc>
                <a:tc>
                  <a:txBody>
                    <a:bodyPr/>
                    <a:lstStyle/>
                    <a:p>
                      <a:r>
                        <a:rPr lang="en-US" dirty="0" smtClean="0"/>
                        <a:t>Kestrel</a:t>
                      </a:r>
                      <a:endParaRPr lang="en-US" dirty="0"/>
                    </a:p>
                  </a:txBody>
                  <a:tcPr/>
                </a:tc>
                <a:tc>
                  <a:txBody>
                    <a:bodyPr/>
                    <a:lstStyle/>
                    <a:p>
                      <a:r>
                        <a:rPr lang="en-US" dirty="0" smtClean="0"/>
                        <a:t>76</a:t>
                      </a:r>
                      <a:endParaRPr lang="en-US" dirty="0"/>
                    </a:p>
                  </a:txBody>
                  <a:tcPr/>
                </a:tc>
                <a:tc>
                  <a:txBody>
                    <a:bodyPr/>
                    <a:lstStyle/>
                    <a:p>
                      <a:r>
                        <a:rPr lang="en-US" dirty="0" smtClean="0"/>
                        <a:t>1842</a:t>
                      </a:r>
                      <a:endParaRPr lang="en-US" dirty="0"/>
                    </a:p>
                  </a:txBody>
                  <a:tcPr/>
                </a:tc>
              </a:tr>
              <a:tr h="370840">
                <a:tc>
                  <a:txBody>
                    <a:bodyPr/>
                    <a:lstStyle/>
                    <a:p>
                      <a:r>
                        <a:rPr lang="en-US" dirty="0" smtClean="0"/>
                        <a:t>J2SE1.4</a:t>
                      </a:r>
                      <a:endParaRPr lang="en-US" dirty="0"/>
                    </a:p>
                  </a:txBody>
                  <a:tcPr/>
                </a:tc>
                <a:tc>
                  <a:txBody>
                    <a:bodyPr/>
                    <a:lstStyle/>
                    <a:p>
                      <a:r>
                        <a:rPr lang="en-US" dirty="0" smtClean="0"/>
                        <a:t>06/02/2002</a:t>
                      </a:r>
                      <a:endParaRPr lang="en-US" dirty="0"/>
                    </a:p>
                  </a:txBody>
                  <a:tcPr/>
                </a:tc>
                <a:tc>
                  <a:txBody>
                    <a:bodyPr/>
                    <a:lstStyle/>
                    <a:p>
                      <a:r>
                        <a:rPr lang="en-US" dirty="0" smtClean="0"/>
                        <a:t>Merlin</a:t>
                      </a:r>
                      <a:endParaRPr lang="en-US" dirty="0"/>
                    </a:p>
                  </a:txBody>
                  <a:tcPr/>
                </a:tc>
                <a:tc>
                  <a:txBody>
                    <a:bodyPr/>
                    <a:lstStyle/>
                    <a:p>
                      <a:r>
                        <a:rPr lang="en-US" dirty="0" smtClean="0"/>
                        <a:t>135</a:t>
                      </a:r>
                      <a:endParaRPr lang="en-US" dirty="0"/>
                    </a:p>
                  </a:txBody>
                  <a:tcPr/>
                </a:tc>
                <a:tc>
                  <a:txBody>
                    <a:bodyPr/>
                    <a:lstStyle/>
                    <a:p>
                      <a:r>
                        <a:rPr lang="en-US" dirty="0" smtClean="0"/>
                        <a:t>2991</a:t>
                      </a:r>
                      <a:endParaRPr lang="en-US" dirty="0"/>
                    </a:p>
                  </a:txBody>
                  <a:tcPr/>
                </a:tc>
              </a:tr>
              <a:tr h="370840">
                <a:tc>
                  <a:txBody>
                    <a:bodyPr/>
                    <a:lstStyle/>
                    <a:p>
                      <a:r>
                        <a:rPr lang="en-US" dirty="0" smtClean="0"/>
                        <a:t>J2SE 5.0</a:t>
                      </a:r>
                      <a:endParaRPr lang="en-US" dirty="0"/>
                    </a:p>
                  </a:txBody>
                  <a:tcPr/>
                </a:tc>
                <a:tc>
                  <a:txBody>
                    <a:bodyPr/>
                    <a:lstStyle/>
                    <a:p>
                      <a:r>
                        <a:rPr lang="en-US" dirty="0" smtClean="0"/>
                        <a:t>30/09/2004</a:t>
                      </a:r>
                      <a:endParaRPr lang="en-US" dirty="0"/>
                    </a:p>
                  </a:txBody>
                  <a:tcPr/>
                </a:tc>
                <a:tc>
                  <a:txBody>
                    <a:bodyPr/>
                    <a:lstStyle/>
                    <a:p>
                      <a:r>
                        <a:rPr lang="en-US" dirty="0" smtClean="0"/>
                        <a:t>Tiger</a:t>
                      </a:r>
                      <a:endParaRPr lang="en-US" dirty="0"/>
                    </a:p>
                  </a:txBody>
                  <a:tcPr/>
                </a:tc>
                <a:tc>
                  <a:txBody>
                    <a:bodyPr/>
                    <a:lstStyle/>
                    <a:p>
                      <a:r>
                        <a:rPr lang="en-US" dirty="0" smtClean="0"/>
                        <a:t>166</a:t>
                      </a:r>
                      <a:endParaRPr lang="en-US" dirty="0"/>
                    </a:p>
                  </a:txBody>
                  <a:tcPr/>
                </a:tc>
                <a:tc>
                  <a:txBody>
                    <a:bodyPr/>
                    <a:lstStyle/>
                    <a:p>
                      <a:r>
                        <a:rPr lang="en-US" dirty="0" smtClean="0"/>
                        <a:t>3279</a:t>
                      </a:r>
                      <a:endParaRPr lang="en-US" dirty="0"/>
                    </a:p>
                  </a:txBody>
                  <a:tcPr/>
                </a:tc>
              </a:tr>
              <a:tr h="370840">
                <a:tc>
                  <a:txBody>
                    <a:bodyPr/>
                    <a:lstStyle/>
                    <a:p>
                      <a:r>
                        <a:rPr lang="en-US" dirty="0" smtClean="0"/>
                        <a:t>J2SE 6.0</a:t>
                      </a:r>
                      <a:endParaRPr lang="en-US" dirty="0"/>
                    </a:p>
                  </a:txBody>
                  <a:tcPr/>
                </a:tc>
                <a:tc>
                  <a:txBody>
                    <a:bodyPr/>
                    <a:lstStyle/>
                    <a:p>
                      <a:r>
                        <a:rPr lang="en-US" dirty="0" smtClean="0"/>
                        <a:t>11/12/2006</a:t>
                      </a:r>
                      <a:endParaRPr lang="en-US" dirty="0"/>
                    </a:p>
                  </a:txBody>
                  <a:tcPr/>
                </a:tc>
                <a:tc>
                  <a:txBody>
                    <a:bodyPr/>
                    <a:lstStyle/>
                    <a:p>
                      <a:r>
                        <a:rPr lang="en-US" dirty="0" smtClean="0"/>
                        <a:t>Mustang</a:t>
                      </a:r>
                      <a:endParaRPr lang="en-US" dirty="0"/>
                    </a:p>
                  </a:txBody>
                  <a:tcPr/>
                </a:tc>
                <a:tc>
                  <a:txBody>
                    <a:bodyPr/>
                    <a:lstStyle/>
                    <a:p>
                      <a:r>
                        <a:rPr lang="en-US" dirty="0" smtClean="0"/>
                        <a:t>203</a:t>
                      </a:r>
                      <a:endParaRPr lang="en-US" dirty="0"/>
                    </a:p>
                  </a:txBody>
                  <a:tcPr/>
                </a:tc>
                <a:tc>
                  <a:txBody>
                    <a:bodyPr/>
                    <a:lstStyle/>
                    <a:p>
                      <a:r>
                        <a:rPr lang="en-US" dirty="0" smtClean="0"/>
                        <a:t>3793</a:t>
                      </a:r>
                      <a:endParaRPr lang="en-US" dirty="0"/>
                    </a:p>
                  </a:txBody>
                  <a:tcPr/>
                </a:tc>
              </a:tr>
              <a:tr h="370840">
                <a:tc>
                  <a:txBody>
                    <a:bodyPr/>
                    <a:lstStyle/>
                    <a:p>
                      <a:r>
                        <a:rPr lang="en-US" dirty="0" smtClean="0"/>
                        <a:t>J2SE 7.0</a:t>
                      </a:r>
                      <a:endParaRPr lang="en-US" dirty="0"/>
                    </a:p>
                  </a:txBody>
                  <a:tcPr/>
                </a:tc>
                <a:tc>
                  <a:txBody>
                    <a:bodyPr/>
                    <a:lstStyle/>
                    <a:p>
                      <a:r>
                        <a:rPr lang="en-US" dirty="0" smtClean="0"/>
                        <a:t>28/07/2011</a:t>
                      </a:r>
                      <a:endParaRPr lang="en-US" dirty="0"/>
                    </a:p>
                  </a:txBody>
                  <a:tcPr/>
                </a:tc>
                <a:tc>
                  <a:txBody>
                    <a:bodyPr/>
                    <a:lstStyle/>
                    <a:p>
                      <a:r>
                        <a:rPr lang="en-US" dirty="0" smtClean="0"/>
                        <a:t>Dolphin</a:t>
                      </a:r>
                      <a:endParaRPr lang="en-US" dirty="0"/>
                    </a:p>
                  </a:txBody>
                  <a:tcPr/>
                </a:tc>
                <a:tc>
                  <a:txBody>
                    <a:bodyPr/>
                    <a:lstStyle/>
                    <a:p>
                      <a:r>
                        <a:rPr lang="en-US" dirty="0" smtClean="0"/>
                        <a:t>209</a:t>
                      </a:r>
                      <a:endParaRPr lang="en-US" dirty="0"/>
                    </a:p>
                  </a:txBody>
                  <a:tcPr/>
                </a:tc>
                <a:tc>
                  <a:txBody>
                    <a:bodyPr/>
                    <a:lstStyle/>
                    <a:p>
                      <a:r>
                        <a:rPr lang="en-US" dirty="0" smtClean="0"/>
                        <a:t>4024</a:t>
                      </a:r>
                      <a:endParaRPr lang="en-US" dirty="0"/>
                    </a:p>
                  </a:txBody>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381000"/>
            <a:ext cx="8229600" cy="762000"/>
          </a:xfrm>
        </p:spPr>
        <p:txBody>
          <a:bodyPr>
            <a:normAutofit fontScale="90000"/>
          </a:bodyPr>
          <a:lstStyle/>
          <a:p>
            <a:pPr algn="ctr"/>
            <a:r>
              <a:rPr lang="en-US" sz="5400" b="1" dirty="0">
                <a:latin typeface="Courier New" pitchFamily="49" charset="0"/>
                <a:cs typeface="Times New Roman" pitchFamily="18" charset="0"/>
              </a:rPr>
              <a:t>return</a:t>
            </a:r>
            <a:r>
              <a:rPr lang="en-US" sz="5400" b="1" dirty="0">
                <a:latin typeface="Engravers MT" pitchFamily="18" charset="0"/>
                <a:cs typeface="Times New Roman" pitchFamily="18" charset="0"/>
              </a:rPr>
              <a:t> </a:t>
            </a:r>
            <a:r>
              <a:rPr lang="en-US" sz="5400" b="1" dirty="0">
                <a:cs typeface="Times New Roman" pitchFamily="18" charset="0"/>
              </a:rPr>
              <a:t>Statement</a:t>
            </a:r>
          </a:p>
        </p:txBody>
      </p:sp>
      <p:sp>
        <p:nvSpPr>
          <p:cNvPr id="90115" name="Rectangle 3"/>
          <p:cNvSpPr>
            <a:spLocks noGrp="1" noChangeArrowheads="1"/>
          </p:cNvSpPr>
          <p:nvPr>
            <p:ph type="body" sz="half" idx="1"/>
          </p:nvPr>
        </p:nvSpPr>
        <p:spPr>
          <a:xfrm>
            <a:off x="609600" y="1219200"/>
            <a:ext cx="7924800" cy="5257800"/>
          </a:xfrm>
        </p:spPr>
        <p:txBody>
          <a:bodyPr>
            <a:normAutofit lnSpcReduction="10000"/>
          </a:bodyPr>
          <a:lstStyle/>
          <a:p>
            <a:pPr>
              <a:lnSpc>
                <a:spcPct val="90000"/>
              </a:lnSpc>
            </a:pPr>
            <a:r>
              <a:rPr lang="en-US" sz="2400" dirty="0" smtClean="0"/>
              <a:t>The return statement is used to explicitly return from a method. That is, it causes program control to transfer back to the caller of the method.</a:t>
            </a:r>
          </a:p>
          <a:p>
            <a:pPr>
              <a:lnSpc>
                <a:spcPct val="90000"/>
              </a:lnSpc>
            </a:pPr>
            <a:r>
              <a:rPr lang="en-US" sz="2400" dirty="0" smtClean="0"/>
              <a:t>The </a:t>
            </a:r>
            <a:r>
              <a:rPr lang="en-US" sz="2400" b="1" dirty="0" smtClean="0"/>
              <a:t>return </a:t>
            </a:r>
            <a:r>
              <a:rPr lang="en-US" sz="2400" dirty="0" smtClean="0"/>
              <a:t>statement immediately terminates the method in which it is executed.</a:t>
            </a:r>
          </a:p>
          <a:p>
            <a:pPr>
              <a:lnSpc>
                <a:spcPct val="90000"/>
              </a:lnSpc>
            </a:pPr>
            <a:r>
              <a:rPr lang="en-US" sz="2400" dirty="0" smtClean="0"/>
              <a:t>Returning </a:t>
            </a:r>
            <a:r>
              <a:rPr lang="en-US" sz="2400" dirty="0"/>
              <a:t>control</a:t>
            </a:r>
          </a:p>
          <a:p>
            <a:pPr lvl="1">
              <a:lnSpc>
                <a:spcPct val="90000"/>
              </a:lnSpc>
            </a:pPr>
            <a:r>
              <a:rPr lang="en-US" sz="2000" dirty="0"/>
              <a:t>If nothing returned:  </a:t>
            </a:r>
            <a:r>
              <a:rPr lang="en-US" sz="2000" dirty="0">
                <a:latin typeface="Courier New" pitchFamily="49" charset="0"/>
              </a:rPr>
              <a:t>return;</a:t>
            </a:r>
            <a:r>
              <a:rPr lang="en-US" sz="2000" dirty="0"/>
              <a:t> </a:t>
            </a:r>
          </a:p>
          <a:p>
            <a:pPr lvl="2">
              <a:lnSpc>
                <a:spcPct val="90000"/>
              </a:lnSpc>
            </a:pPr>
            <a:r>
              <a:rPr lang="en-US" sz="1800" dirty="0"/>
              <a:t>Or until reaches right brace</a:t>
            </a:r>
          </a:p>
          <a:p>
            <a:pPr lvl="1">
              <a:lnSpc>
                <a:spcPct val="90000"/>
              </a:lnSpc>
            </a:pPr>
            <a:r>
              <a:rPr lang="en-US" sz="2000" dirty="0"/>
              <a:t>If value returned:  </a:t>
            </a:r>
            <a:r>
              <a:rPr lang="en-US" sz="2000" dirty="0">
                <a:latin typeface="Courier New" pitchFamily="49" charset="0"/>
              </a:rPr>
              <a:t>return </a:t>
            </a:r>
            <a:r>
              <a:rPr lang="en-US" sz="2000" i="1" dirty="0"/>
              <a:t>expression</a:t>
            </a:r>
            <a:r>
              <a:rPr lang="en-US" sz="2000" dirty="0">
                <a:latin typeface="Courier New" pitchFamily="49" charset="0"/>
              </a:rPr>
              <a:t>;</a:t>
            </a:r>
          </a:p>
          <a:p>
            <a:pPr lvl="2">
              <a:lnSpc>
                <a:spcPct val="90000"/>
              </a:lnSpc>
            </a:pPr>
            <a:r>
              <a:rPr lang="en-US" sz="1800" dirty="0"/>
              <a:t>Returns the value of </a:t>
            </a:r>
            <a:r>
              <a:rPr lang="en-US" sz="1800" i="1" dirty="0" smtClean="0"/>
              <a:t>expression</a:t>
            </a:r>
          </a:p>
          <a:p>
            <a:pPr lvl="2">
              <a:lnSpc>
                <a:spcPct val="90000"/>
              </a:lnSpc>
              <a:buNone/>
            </a:pPr>
            <a:endParaRPr lang="en-US" sz="1800" i="1" dirty="0"/>
          </a:p>
          <a:p>
            <a:pPr>
              <a:lnSpc>
                <a:spcPct val="90000"/>
              </a:lnSpc>
            </a:pPr>
            <a:r>
              <a:rPr lang="en-US" sz="2200" dirty="0"/>
              <a:t>Example user-defined method:</a:t>
            </a:r>
          </a:p>
          <a:p>
            <a:pPr lvl="1">
              <a:lnSpc>
                <a:spcPct val="90000"/>
              </a:lnSpc>
              <a:buFontTx/>
              <a:buNone/>
            </a:pPr>
            <a:r>
              <a:rPr lang="en-US" sz="2000" b="1" dirty="0"/>
              <a:t>	</a:t>
            </a:r>
            <a:r>
              <a:rPr lang="en-US" sz="2000" b="1" dirty="0">
                <a:solidFill>
                  <a:schemeClr val="tx2"/>
                </a:solidFill>
                <a:latin typeface="Courier New" pitchFamily="49" charset="0"/>
              </a:rPr>
              <a:t>public </a:t>
            </a:r>
            <a:r>
              <a:rPr lang="en-US" sz="2000" b="1" dirty="0" err="1">
                <a:solidFill>
                  <a:schemeClr val="tx2"/>
                </a:solidFill>
                <a:latin typeface="Courier New" pitchFamily="49" charset="0"/>
              </a:rPr>
              <a:t>int</a:t>
            </a:r>
            <a:r>
              <a:rPr lang="en-US" sz="2000" b="1" dirty="0">
                <a:solidFill>
                  <a:schemeClr val="tx2"/>
                </a:solidFill>
                <a:latin typeface="Courier New" pitchFamily="49" charset="0"/>
              </a:rPr>
              <a:t> square( </a:t>
            </a:r>
            <a:r>
              <a:rPr lang="en-US" sz="2000" b="1" dirty="0" err="1">
                <a:solidFill>
                  <a:schemeClr val="tx2"/>
                </a:solidFill>
                <a:latin typeface="Courier New" pitchFamily="49" charset="0"/>
              </a:rPr>
              <a:t>int</a:t>
            </a:r>
            <a:r>
              <a:rPr lang="en-US" sz="2000" b="1" dirty="0">
                <a:solidFill>
                  <a:schemeClr val="tx2"/>
                </a:solidFill>
                <a:latin typeface="Courier New" pitchFamily="49" charset="0"/>
              </a:rPr>
              <a:t> y )</a:t>
            </a:r>
            <a:br>
              <a:rPr lang="en-US" sz="2000" b="1" dirty="0">
                <a:solidFill>
                  <a:schemeClr val="tx2"/>
                </a:solidFill>
                <a:latin typeface="Courier New" pitchFamily="49" charset="0"/>
              </a:rPr>
            </a:br>
            <a:r>
              <a:rPr lang="en-US" sz="2000" b="1" dirty="0">
                <a:solidFill>
                  <a:schemeClr val="tx2"/>
                </a:solidFill>
                <a:latin typeface="Courier New" pitchFamily="49" charset="0"/>
              </a:rPr>
              <a:t>	{</a:t>
            </a:r>
          </a:p>
          <a:p>
            <a:pPr lvl="1">
              <a:lnSpc>
                <a:spcPct val="90000"/>
              </a:lnSpc>
              <a:buFontTx/>
              <a:buNone/>
            </a:pPr>
            <a:r>
              <a:rPr lang="en-US" sz="2000" b="1" dirty="0">
                <a:solidFill>
                  <a:schemeClr val="tx2"/>
                </a:solidFill>
                <a:latin typeface="Courier New" pitchFamily="49" charset="0"/>
              </a:rPr>
              <a:t>			return y * y</a:t>
            </a:r>
          </a:p>
          <a:p>
            <a:pPr lvl="1">
              <a:lnSpc>
                <a:spcPct val="90000"/>
              </a:lnSpc>
              <a:buFontTx/>
              <a:buNone/>
            </a:pPr>
            <a:r>
              <a:rPr lang="en-US" sz="2000" b="1" dirty="0">
                <a:solidFill>
                  <a:schemeClr val="tx2"/>
                </a:solidFill>
                <a:latin typeface="Courier New" pitchFamily="49" charset="0"/>
              </a:rPr>
              <a:t>		}</a:t>
            </a:r>
          </a:p>
          <a:p>
            <a:pPr>
              <a:lnSpc>
                <a:spcPct val="90000"/>
              </a:lnSpc>
            </a:pPr>
            <a:endParaRPr lang="en-US" sz="2400" b="1" dirty="0">
              <a:solidFill>
                <a:schemeClr val="tx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114"/>
                                        </p:tgtEl>
                                        <p:attrNameLst>
                                          <p:attrName>style.visibility</p:attrName>
                                        </p:attrNameLst>
                                      </p:cBhvr>
                                      <p:to>
                                        <p:strVal val="visible"/>
                                      </p:to>
                                    </p:set>
                                    <p:anim calcmode="lin" valueType="num">
                                      <p:cBhvr additive="base">
                                        <p:cTn id="7" dur="500" fill="hold"/>
                                        <p:tgtEl>
                                          <p:spTgt spid="90114"/>
                                        </p:tgtEl>
                                        <p:attrNameLst>
                                          <p:attrName>ppt_x</p:attrName>
                                        </p:attrNameLst>
                                      </p:cBhvr>
                                      <p:tavLst>
                                        <p:tav tm="0">
                                          <p:val>
                                            <p:strVal val="0-#ppt_w/2"/>
                                          </p:val>
                                        </p:tav>
                                        <p:tav tm="100000">
                                          <p:val>
                                            <p:strVal val="#ppt_x"/>
                                          </p:val>
                                        </p:tav>
                                      </p:tavLst>
                                    </p:anim>
                                    <p:anim calcmode="lin" valueType="num">
                                      <p:cBhvr additive="base">
                                        <p:cTn id="8" dur="500" fill="hold"/>
                                        <p:tgtEl>
                                          <p:spTgt spid="901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0115">
                                            <p:txEl>
                                              <p:pRg st="0" end="0"/>
                                            </p:txEl>
                                          </p:spTgt>
                                        </p:tgtEl>
                                        <p:attrNameLst>
                                          <p:attrName>style.visibility</p:attrName>
                                        </p:attrNameLst>
                                      </p:cBhvr>
                                      <p:to>
                                        <p:strVal val="visible"/>
                                      </p:to>
                                    </p:set>
                                    <p:anim calcmode="lin" valueType="num">
                                      <p:cBhvr additive="base">
                                        <p:cTn id="13" dur="500" fill="hold"/>
                                        <p:tgtEl>
                                          <p:spTgt spid="9011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01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0115">
                                            <p:txEl>
                                              <p:pRg st="1" end="1"/>
                                            </p:txEl>
                                          </p:spTgt>
                                        </p:tgtEl>
                                        <p:attrNameLst>
                                          <p:attrName>style.visibility</p:attrName>
                                        </p:attrNameLst>
                                      </p:cBhvr>
                                      <p:to>
                                        <p:strVal val="visible"/>
                                      </p:to>
                                    </p:set>
                                    <p:anim calcmode="lin" valueType="num">
                                      <p:cBhvr additive="base">
                                        <p:cTn id="19" dur="500" fill="hold"/>
                                        <p:tgtEl>
                                          <p:spTgt spid="9011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01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0115">
                                            <p:txEl>
                                              <p:pRg st="2" end="2"/>
                                            </p:txEl>
                                          </p:spTgt>
                                        </p:tgtEl>
                                        <p:attrNameLst>
                                          <p:attrName>style.visibility</p:attrName>
                                        </p:attrNameLst>
                                      </p:cBhvr>
                                      <p:to>
                                        <p:strVal val="visible"/>
                                      </p:to>
                                    </p:set>
                                    <p:anim calcmode="lin" valueType="num">
                                      <p:cBhvr additive="base">
                                        <p:cTn id="25" dur="500" fill="hold"/>
                                        <p:tgtEl>
                                          <p:spTgt spid="9011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0115">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90115">
                                            <p:txEl>
                                              <p:pRg st="3" end="3"/>
                                            </p:txEl>
                                          </p:spTgt>
                                        </p:tgtEl>
                                        <p:attrNameLst>
                                          <p:attrName>style.visibility</p:attrName>
                                        </p:attrNameLst>
                                      </p:cBhvr>
                                      <p:to>
                                        <p:strVal val="visible"/>
                                      </p:to>
                                    </p:set>
                                    <p:anim calcmode="lin" valueType="num">
                                      <p:cBhvr additive="base">
                                        <p:cTn id="29" dur="500" fill="hold"/>
                                        <p:tgtEl>
                                          <p:spTgt spid="90115">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0115">
                                            <p:txEl>
                                              <p:pRg st="3" end="3"/>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90115">
                                            <p:txEl>
                                              <p:pRg st="4" end="4"/>
                                            </p:txEl>
                                          </p:spTgt>
                                        </p:tgtEl>
                                        <p:attrNameLst>
                                          <p:attrName>style.visibility</p:attrName>
                                        </p:attrNameLst>
                                      </p:cBhvr>
                                      <p:to>
                                        <p:strVal val="visible"/>
                                      </p:to>
                                    </p:set>
                                    <p:anim calcmode="lin" valueType="num">
                                      <p:cBhvr additive="base">
                                        <p:cTn id="33" dur="500" fill="hold"/>
                                        <p:tgtEl>
                                          <p:spTgt spid="90115">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90115">
                                            <p:txEl>
                                              <p:pRg st="4" end="4"/>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90115">
                                            <p:txEl>
                                              <p:pRg st="5" end="5"/>
                                            </p:txEl>
                                          </p:spTgt>
                                        </p:tgtEl>
                                        <p:attrNameLst>
                                          <p:attrName>style.visibility</p:attrName>
                                        </p:attrNameLst>
                                      </p:cBhvr>
                                      <p:to>
                                        <p:strVal val="visible"/>
                                      </p:to>
                                    </p:set>
                                    <p:anim calcmode="lin" valueType="num">
                                      <p:cBhvr additive="base">
                                        <p:cTn id="37" dur="500" fill="hold"/>
                                        <p:tgtEl>
                                          <p:spTgt spid="9011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0115">
                                            <p:txEl>
                                              <p:pRg st="5" end="5"/>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90115">
                                            <p:txEl>
                                              <p:pRg st="6" end="6"/>
                                            </p:txEl>
                                          </p:spTgt>
                                        </p:tgtEl>
                                        <p:attrNameLst>
                                          <p:attrName>style.visibility</p:attrName>
                                        </p:attrNameLst>
                                      </p:cBhvr>
                                      <p:to>
                                        <p:strVal val="visible"/>
                                      </p:to>
                                    </p:set>
                                    <p:anim calcmode="lin" valueType="num">
                                      <p:cBhvr additive="base">
                                        <p:cTn id="41" dur="500" fill="hold"/>
                                        <p:tgtEl>
                                          <p:spTgt spid="90115">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9011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90115">
                                            <p:txEl>
                                              <p:pRg st="8" end="8"/>
                                            </p:txEl>
                                          </p:spTgt>
                                        </p:tgtEl>
                                        <p:attrNameLst>
                                          <p:attrName>style.visibility</p:attrName>
                                        </p:attrNameLst>
                                      </p:cBhvr>
                                      <p:to>
                                        <p:strVal val="visible"/>
                                      </p:to>
                                    </p:set>
                                    <p:anim calcmode="lin" valueType="num">
                                      <p:cBhvr additive="base">
                                        <p:cTn id="47" dur="500" fill="hold"/>
                                        <p:tgtEl>
                                          <p:spTgt spid="90115">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90115">
                                            <p:txEl>
                                              <p:pRg st="8" end="8"/>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90115">
                                            <p:txEl>
                                              <p:pRg st="9" end="9"/>
                                            </p:txEl>
                                          </p:spTgt>
                                        </p:tgtEl>
                                        <p:attrNameLst>
                                          <p:attrName>style.visibility</p:attrName>
                                        </p:attrNameLst>
                                      </p:cBhvr>
                                      <p:to>
                                        <p:strVal val="visible"/>
                                      </p:to>
                                    </p:set>
                                    <p:anim calcmode="lin" valueType="num">
                                      <p:cBhvr additive="base">
                                        <p:cTn id="51" dur="500" fill="hold"/>
                                        <p:tgtEl>
                                          <p:spTgt spid="90115">
                                            <p:txEl>
                                              <p:pRg st="9" end="9"/>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90115">
                                            <p:txEl>
                                              <p:pRg st="9" end="9"/>
                                            </p:txEl>
                                          </p:spTgt>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90115">
                                            <p:txEl>
                                              <p:pRg st="10" end="10"/>
                                            </p:txEl>
                                          </p:spTgt>
                                        </p:tgtEl>
                                        <p:attrNameLst>
                                          <p:attrName>style.visibility</p:attrName>
                                        </p:attrNameLst>
                                      </p:cBhvr>
                                      <p:to>
                                        <p:strVal val="visible"/>
                                      </p:to>
                                    </p:set>
                                    <p:anim calcmode="lin" valueType="num">
                                      <p:cBhvr additive="base">
                                        <p:cTn id="55" dur="500" fill="hold"/>
                                        <p:tgtEl>
                                          <p:spTgt spid="90115">
                                            <p:txEl>
                                              <p:pRg st="10" end="1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90115">
                                            <p:txEl>
                                              <p:pRg st="10" end="10"/>
                                            </p:tx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90115">
                                            <p:txEl>
                                              <p:pRg st="11" end="11"/>
                                            </p:txEl>
                                          </p:spTgt>
                                        </p:tgtEl>
                                        <p:attrNameLst>
                                          <p:attrName>style.visibility</p:attrName>
                                        </p:attrNameLst>
                                      </p:cBhvr>
                                      <p:to>
                                        <p:strVal val="visible"/>
                                      </p:to>
                                    </p:set>
                                    <p:anim calcmode="lin" valueType="num">
                                      <p:cBhvr additive="base">
                                        <p:cTn id="59" dur="500" fill="hold"/>
                                        <p:tgtEl>
                                          <p:spTgt spid="90115">
                                            <p:txEl>
                                              <p:pRg st="11" end="11"/>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9011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autoUpdateAnimBg="0"/>
      <p:bldP spid="90115"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Declarations</a:t>
            </a:r>
            <a:endParaRPr lang="en-US" dirty="0"/>
          </a:p>
        </p:txBody>
      </p:sp>
      <p:sp>
        <p:nvSpPr>
          <p:cNvPr id="3" name="Content Placeholder 2"/>
          <p:cNvSpPr>
            <a:spLocks noGrp="1"/>
          </p:cNvSpPr>
          <p:nvPr>
            <p:ph idx="1"/>
          </p:nvPr>
        </p:nvSpPr>
        <p:spPr/>
        <p:txBody>
          <a:bodyPr/>
          <a:lstStyle/>
          <a:p>
            <a:pPr lvl="2">
              <a:buFontTx/>
              <a:buNone/>
            </a:pPr>
            <a:r>
              <a:rPr lang="en-GB" dirty="0" err="1" smtClean="0">
                <a:solidFill>
                  <a:srgbClr val="FF9900"/>
                </a:solidFill>
              </a:rPr>
              <a:t>int</a:t>
            </a:r>
            <a:r>
              <a:rPr lang="en-GB" dirty="0" smtClean="0">
                <a:solidFill>
                  <a:srgbClr val="FF9900"/>
                </a:solidFill>
              </a:rPr>
              <a:t> index = 1.2; 		// compiler error</a:t>
            </a:r>
          </a:p>
          <a:p>
            <a:pPr lvl="2">
              <a:buFontTx/>
              <a:buNone/>
            </a:pPr>
            <a:r>
              <a:rPr lang="en-GB" dirty="0" err="1" smtClean="0">
                <a:solidFill>
                  <a:srgbClr val="FF9900"/>
                </a:solidFill>
              </a:rPr>
              <a:t>boolean</a:t>
            </a:r>
            <a:r>
              <a:rPr lang="en-GB" dirty="0" smtClean="0">
                <a:solidFill>
                  <a:srgbClr val="FF9900"/>
                </a:solidFill>
              </a:rPr>
              <a:t> </a:t>
            </a:r>
            <a:r>
              <a:rPr lang="en-GB" dirty="0" err="1" smtClean="0">
                <a:solidFill>
                  <a:srgbClr val="FF9900"/>
                </a:solidFill>
              </a:rPr>
              <a:t>retOk</a:t>
            </a:r>
            <a:r>
              <a:rPr lang="en-GB" dirty="0" smtClean="0">
                <a:solidFill>
                  <a:srgbClr val="FF9900"/>
                </a:solidFill>
              </a:rPr>
              <a:t> = 1;		// compiler error</a:t>
            </a:r>
          </a:p>
          <a:p>
            <a:pPr lvl="2">
              <a:buFontTx/>
              <a:buNone/>
            </a:pPr>
            <a:r>
              <a:rPr lang="en-GB" dirty="0" smtClean="0">
                <a:solidFill>
                  <a:srgbClr val="FF9900"/>
                </a:solidFill>
              </a:rPr>
              <a:t>double </a:t>
            </a:r>
            <a:r>
              <a:rPr lang="en-GB" dirty="0" err="1" smtClean="0">
                <a:solidFill>
                  <a:srgbClr val="FF9900"/>
                </a:solidFill>
              </a:rPr>
              <a:t>fiveFourths</a:t>
            </a:r>
            <a:r>
              <a:rPr lang="en-GB" dirty="0" smtClean="0">
                <a:solidFill>
                  <a:srgbClr val="FF9900"/>
                </a:solidFill>
              </a:rPr>
              <a:t> = 5 / 4;   // no error!</a:t>
            </a:r>
          </a:p>
          <a:p>
            <a:pPr lvl="2">
              <a:buFontTx/>
              <a:buNone/>
            </a:pPr>
            <a:r>
              <a:rPr lang="en-GB" dirty="0" smtClean="0">
                <a:solidFill>
                  <a:srgbClr val="FF9900"/>
                </a:solidFill>
              </a:rPr>
              <a:t>float ratio = 5.8f;		// correct</a:t>
            </a:r>
          </a:p>
          <a:p>
            <a:pPr lvl="2">
              <a:buFontTx/>
              <a:buNone/>
            </a:pPr>
            <a:r>
              <a:rPr lang="en-GB" dirty="0" smtClean="0">
                <a:solidFill>
                  <a:srgbClr val="FF9900"/>
                </a:solidFill>
              </a:rPr>
              <a:t>double </a:t>
            </a:r>
            <a:r>
              <a:rPr lang="en-GB" dirty="0" err="1" smtClean="0">
                <a:solidFill>
                  <a:srgbClr val="FF9900"/>
                </a:solidFill>
              </a:rPr>
              <a:t>fiveFourths</a:t>
            </a:r>
            <a:r>
              <a:rPr lang="en-GB" dirty="0" smtClean="0">
                <a:solidFill>
                  <a:srgbClr val="FF9900"/>
                </a:solidFill>
              </a:rPr>
              <a:t> = 5.0 / 4.0;	// correct</a:t>
            </a:r>
          </a:p>
          <a:p>
            <a:pPr lvl="1"/>
            <a:endParaRPr lang="en-GB" sz="1000" dirty="0" smtClean="0">
              <a:solidFill>
                <a:srgbClr val="FF9900"/>
              </a:solidFill>
            </a:endParaRPr>
          </a:p>
          <a:p>
            <a:r>
              <a:rPr lang="en-GB" sz="2400" dirty="0" smtClean="0"/>
              <a:t>1.2f is a float value accurate to 7 decimal places.</a:t>
            </a:r>
          </a:p>
          <a:p>
            <a:r>
              <a:rPr lang="en-GB" sz="2400" dirty="0" smtClean="0"/>
              <a:t>1.2 is a double value accurate to 15 decimal places.</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Assignment</a:t>
            </a:r>
            <a:endParaRPr lang="en-US" dirty="0"/>
          </a:p>
        </p:txBody>
      </p:sp>
      <p:sp>
        <p:nvSpPr>
          <p:cNvPr id="3" name="Content Placeholder 2"/>
          <p:cNvSpPr>
            <a:spLocks noGrp="1"/>
          </p:cNvSpPr>
          <p:nvPr>
            <p:ph idx="1"/>
          </p:nvPr>
        </p:nvSpPr>
        <p:spPr/>
        <p:txBody>
          <a:bodyPr/>
          <a:lstStyle/>
          <a:p>
            <a:r>
              <a:rPr lang="en-GB" sz="2800" dirty="0" smtClean="0"/>
              <a:t>All Java assignments are right associative</a:t>
            </a:r>
          </a:p>
          <a:p>
            <a:pPr>
              <a:buFont typeface="Wingdings" pitchFamily="2" charset="2"/>
              <a:buNone/>
            </a:pPr>
            <a:r>
              <a:rPr lang="en-GB" sz="3200" dirty="0" smtClean="0">
                <a:solidFill>
                  <a:schemeClr val="hlink"/>
                </a:solidFill>
              </a:rPr>
              <a:t>	</a:t>
            </a:r>
            <a:r>
              <a:rPr lang="en-GB" sz="3200" dirty="0" err="1" smtClean="0">
                <a:solidFill>
                  <a:srgbClr val="FF9900"/>
                </a:solidFill>
              </a:rPr>
              <a:t>int</a:t>
            </a:r>
            <a:r>
              <a:rPr lang="en-GB" sz="3200" dirty="0" smtClean="0">
                <a:solidFill>
                  <a:srgbClr val="FF9900"/>
                </a:solidFill>
              </a:rPr>
              <a:t> a = 1, b = 2, c = 5</a:t>
            </a:r>
          </a:p>
          <a:p>
            <a:pPr>
              <a:buFont typeface="Wingdings" pitchFamily="2" charset="2"/>
              <a:buNone/>
            </a:pPr>
            <a:r>
              <a:rPr lang="en-GB" sz="3200" dirty="0" smtClean="0">
                <a:solidFill>
                  <a:srgbClr val="FF9900"/>
                </a:solidFill>
              </a:rPr>
              <a:t>	a = b = c</a:t>
            </a:r>
          </a:p>
          <a:p>
            <a:pPr>
              <a:buFont typeface="Wingdings" pitchFamily="2" charset="2"/>
              <a:buNone/>
            </a:pPr>
            <a:r>
              <a:rPr lang="en-GB" sz="3200" dirty="0" smtClean="0">
                <a:solidFill>
                  <a:srgbClr val="FF9900"/>
                </a:solidFill>
              </a:rPr>
              <a:t>   </a:t>
            </a:r>
            <a:r>
              <a:rPr lang="en-GB" sz="3200" dirty="0" err="1" smtClean="0">
                <a:solidFill>
                  <a:srgbClr val="FF9900"/>
                </a:solidFill>
              </a:rPr>
              <a:t>System.out.print</a:t>
            </a:r>
            <a:r>
              <a:rPr lang="en-GB" sz="3200" dirty="0" smtClean="0">
                <a:solidFill>
                  <a:srgbClr val="FF9900"/>
                </a:solidFill>
              </a:rPr>
              <a:t>(</a:t>
            </a:r>
          </a:p>
          <a:p>
            <a:pPr>
              <a:buFont typeface="Wingdings" pitchFamily="2" charset="2"/>
              <a:buNone/>
            </a:pPr>
            <a:r>
              <a:rPr lang="en-GB" sz="3200" dirty="0" smtClean="0">
                <a:solidFill>
                  <a:srgbClr val="FF9900"/>
                </a:solidFill>
              </a:rPr>
              <a:t>	“a= “ + a + “b= “ + b + “c= “ + c)</a:t>
            </a:r>
          </a:p>
          <a:p>
            <a:endParaRPr lang="en-GB" sz="2400" dirty="0" smtClean="0">
              <a:solidFill>
                <a:srgbClr val="FF9900"/>
              </a:solidFill>
            </a:endParaRPr>
          </a:p>
          <a:p>
            <a:r>
              <a:rPr lang="en-GB" sz="2800" dirty="0" smtClean="0"/>
              <a:t>What is the value of a, b &amp; c</a:t>
            </a:r>
          </a:p>
          <a:p>
            <a:r>
              <a:rPr lang="en-GB" sz="2800" dirty="0" smtClean="0"/>
              <a:t>Done right to left: </a:t>
            </a:r>
            <a:r>
              <a:rPr lang="en-GB" sz="2800" dirty="0" smtClean="0">
                <a:solidFill>
                  <a:srgbClr val="FF9900"/>
                </a:solidFill>
              </a:rPr>
              <a:t>a = (b = c);</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 Mathematical Operators</a:t>
            </a:r>
            <a:endParaRPr lang="en-US" dirty="0"/>
          </a:p>
        </p:txBody>
      </p:sp>
      <p:sp>
        <p:nvSpPr>
          <p:cNvPr id="3" name="Content Placeholder 2"/>
          <p:cNvSpPr>
            <a:spLocks noGrp="1"/>
          </p:cNvSpPr>
          <p:nvPr>
            <p:ph idx="1"/>
          </p:nvPr>
        </p:nvSpPr>
        <p:spPr/>
        <p:txBody>
          <a:bodyPr/>
          <a:lstStyle/>
          <a:p>
            <a:r>
              <a:rPr lang="en-GB" sz="2800" dirty="0" smtClean="0">
                <a:solidFill>
                  <a:srgbClr val="FF9900"/>
                </a:solidFill>
                <a:latin typeface="Courier New" pitchFamily="49" charset="0"/>
              </a:rPr>
              <a:t>* / % + -</a:t>
            </a:r>
            <a:r>
              <a:rPr lang="en-GB" sz="2800" dirty="0" smtClean="0"/>
              <a:t> are the mathematical operators</a:t>
            </a:r>
          </a:p>
          <a:p>
            <a:r>
              <a:rPr lang="en-GB" sz="2800" dirty="0" smtClean="0">
                <a:solidFill>
                  <a:srgbClr val="FF9900"/>
                </a:solidFill>
                <a:latin typeface="Courier New" pitchFamily="49" charset="0"/>
              </a:rPr>
              <a:t>* / %</a:t>
            </a:r>
            <a:r>
              <a:rPr lang="en-GB" sz="2800" dirty="0" smtClean="0"/>
              <a:t> have a higher precedence than </a:t>
            </a:r>
            <a:r>
              <a:rPr lang="en-GB" sz="2800" dirty="0" smtClean="0">
                <a:solidFill>
                  <a:srgbClr val="FF9900"/>
                </a:solidFill>
                <a:latin typeface="Courier New" pitchFamily="49" charset="0"/>
              </a:rPr>
              <a:t>+</a:t>
            </a:r>
            <a:r>
              <a:rPr lang="en-GB" sz="2800" dirty="0" smtClean="0">
                <a:solidFill>
                  <a:srgbClr val="FF9900"/>
                </a:solidFill>
              </a:rPr>
              <a:t> </a:t>
            </a:r>
            <a:r>
              <a:rPr lang="en-GB" sz="2800" dirty="0" smtClean="0"/>
              <a:t>or </a:t>
            </a:r>
            <a:r>
              <a:rPr lang="en-GB" sz="2800" dirty="0" smtClean="0">
                <a:solidFill>
                  <a:srgbClr val="FF9900"/>
                </a:solidFill>
                <a:latin typeface="Courier New" pitchFamily="49" charset="0"/>
              </a:rPr>
              <a:t>-</a:t>
            </a:r>
          </a:p>
          <a:p>
            <a:pPr>
              <a:buFont typeface="Wingdings" pitchFamily="2" charset="2"/>
              <a:buNone/>
            </a:pPr>
            <a:r>
              <a:rPr lang="en-GB" sz="2400" dirty="0" smtClean="0">
                <a:solidFill>
                  <a:srgbClr val="FF9900"/>
                </a:solidFill>
                <a:latin typeface="Courier New" pitchFamily="49" charset="0"/>
              </a:rPr>
              <a:t>double </a:t>
            </a:r>
            <a:r>
              <a:rPr lang="en-GB" sz="2400" dirty="0" err="1" smtClean="0">
                <a:solidFill>
                  <a:srgbClr val="FF9900"/>
                </a:solidFill>
                <a:latin typeface="Courier New" pitchFamily="49" charset="0"/>
              </a:rPr>
              <a:t>myVal</a:t>
            </a:r>
            <a:r>
              <a:rPr lang="en-GB" sz="2400" dirty="0" smtClean="0">
                <a:solidFill>
                  <a:srgbClr val="FF9900"/>
                </a:solidFill>
                <a:latin typeface="Courier New" pitchFamily="49" charset="0"/>
              </a:rPr>
              <a:t> = a + b % d – c * d / b;</a:t>
            </a:r>
          </a:p>
          <a:p>
            <a:r>
              <a:rPr lang="en-GB" sz="2800" dirty="0" smtClean="0"/>
              <a:t>Is the same as:</a:t>
            </a:r>
          </a:p>
          <a:p>
            <a:pPr>
              <a:buFont typeface="Wingdings" pitchFamily="2" charset="2"/>
              <a:buNone/>
            </a:pPr>
            <a:r>
              <a:rPr lang="en-GB" sz="2400" dirty="0" smtClean="0">
                <a:solidFill>
                  <a:srgbClr val="FF9900"/>
                </a:solidFill>
                <a:latin typeface="Courier New" pitchFamily="49" charset="0"/>
              </a:rPr>
              <a:t>double </a:t>
            </a:r>
            <a:r>
              <a:rPr lang="en-GB" sz="2400" dirty="0" err="1" smtClean="0">
                <a:solidFill>
                  <a:srgbClr val="FF9900"/>
                </a:solidFill>
                <a:latin typeface="Courier New" pitchFamily="49" charset="0"/>
              </a:rPr>
              <a:t>myVal</a:t>
            </a:r>
            <a:r>
              <a:rPr lang="en-GB" sz="2400" dirty="0" smtClean="0">
                <a:solidFill>
                  <a:srgbClr val="FF9900"/>
                </a:solidFill>
                <a:latin typeface="Courier New" pitchFamily="49" charset="0"/>
              </a:rPr>
              <a:t> = (a + (b % d)) – </a:t>
            </a:r>
          </a:p>
          <a:p>
            <a:pPr>
              <a:buFont typeface="Wingdings" pitchFamily="2" charset="2"/>
              <a:buNone/>
            </a:pPr>
            <a:r>
              <a:rPr lang="en-GB" sz="2400" dirty="0" smtClean="0">
                <a:solidFill>
                  <a:srgbClr val="FF9900"/>
                </a:solidFill>
                <a:latin typeface="Courier New" pitchFamily="49" charset="0"/>
              </a:rPr>
              <a:t>				  ((c * d) / b);</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Statements &amp; Blocks</a:t>
            </a:r>
            <a:endParaRPr lang="en-US" dirty="0"/>
          </a:p>
        </p:txBody>
      </p:sp>
      <p:sp>
        <p:nvSpPr>
          <p:cNvPr id="3" name="Content Placeholder 2"/>
          <p:cNvSpPr>
            <a:spLocks noGrp="1"/>
          </p:cNvSpPr>
          <p:nvPr>
            <p:ph idx="1"/>
          </p:nvPr>
        </p:nvSpPr>
        <p:spPr/>
        <p:txBody>
          <a:bodyPr>
            <a:normAutofit lnSpcReduction="10000"/>
          </a:bodyPr>
          <a:lstStyle/>
          <a:p>
            <a:r>
              <a:rPr lang="en-GB" sz="2800" dirty="0" smtClean="0"/>
              <a:t>A simple statement is a command terminated by a semi-colon:</a:t>
            </a:r>
          </a:p>
          <a:p>
            <a:pPr>
              <a:buFont typeface="Wingdings" pitchFamily="2" charset="2"/>
              <a:buNone/>
            </a:pPr>
            <a:r>
              <a:rPr lang="en-GB" sz="2800" dirty="0" smtClean="0"/>
              <a:t>	</a:t>
            </a:r>
            <a:r>
              <a:rPr lang="en-GB" sz="2800" dirty="0" smtClean="0">
                <a:solidFill>
                  <a:srgbClr val="FF9900"/>
                </a:solidFill>
              </a:rPr>
              <a:t>name = “Fred”;</a:t>
            </a:r>
          </a:p>
          <a:p>
            <a:r>
              <a:rPr lang="en-GB" sz="2800" dirty="0" smtClean="0"/>
              <a:t>A block is a compound statement enclosed in curly brackets:</a:t>
            </a:r>
          </a:p>
          <a:p>
            <a:pPr>
              <a:buFont typeface="Wingdings" pitchFamily="2" charset="2"/>
              <a:buNone/>
            </a:pPr>
            <a:r>
              <a:rPr lang="en-GB" sz="2800" dirty="0" smtClean="0"/>
              <a:t>	</a:t>
            </a:r>
            <a:r>
              <a:rPr lang="en-GB" sz="2800" dirty="0" smtClean="0">
                <a:solidFill>
                  <a:srgbClr val="FF9900"/>
                </a:solidFill>
              </a:rPr>
              <a:t>{</a:t>
            </a:r>
          </a:p>
          <a:p>
            <a:pPr>
              <a:buFont typeface="Wingdings" pitchFamily="2" charset="2"/>
              <a:buNone/>
            </a:pPr>
            <a:r>
              <a:rPr lang="en-GB" sz="2800" dirty="0" smtClean="0">
                <a:solidFill>
                  <a:srgbClr val="FF9900"/>
                </a:solidFill>
              </a:rPr>
              <a:t>		name1 = “Fred”; name2 = “Bill”;</a:t>
            </a:r>
          </a:p>
          <a:p>
            <a:pPr>
              <a:buFont typeface="Wingdings" pitchFamily="2" charset="2"/>
              <a:buNone/>
            </a:pPr>
            <a:r>
              <a:rPr lang="en-GB" sz="2800" dirty="0" smtClean="0">
                <a:solidFill>
                  <a:srgbClr val="FF9900"/>
                </a:solidFill>
              </a:rPr>
              <a:t>	}</a:t>
            </a:r>
          </a:p>
          <a:p>
            <a:r>
              <a:rPr lang="en-GB" sz="2800" dirty="0" smtClean="0"/>
              <a:t>Blocks may contain other blocks</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Flow of Control</a:t>
            </a:r>
            <a:endParaRPr lang="en-US" dirty="0"/>
          </a:p>
        </p:txBody>
      </p:sp>
      <p:sp>
        <p:nvSpPr>
          <p:cNvPr id="3" name="Content Placeholder 2"/>
          <p:cNvSpPr>
            <a:spLocks noGrp="1"/>
          </p:cNvSpPr>
          <p:nvPr>
            <p:ph idx="1"/>
          </p:nvPr>
        </p:nvSpPr>
        <p:spPr/>
        <p:txBody>
          <a:bodyPr/>
          <a:lstStyle/>
          <a:p>
            <a:r>
              <a:rPr lang="en-GB" sz="2400" dirty="0" smtClean="0"/>
              <a:t>Java executes one statement after the other in the order they are written</a:t>
            </a:r>
          </a:p>
          <a:p>
            <a:r>
              <a:rPr lang="en-GB" sz="2400" dirty="0" smtClean="0"/>
              <a:t>Many Java statements are flow control statements:</a:t>
            </a:r>
          </a:p>
          <a:p>
            <a:pPr>
              <a:buFont typeface="Wingdings" pitchFamily="2" charset="2"/>
              <a:buNone/>
            </a:pPr>
            <a:r>
              <a:rPr lang="en-GB" sz="2400" dirty="0" smtClean="0">
                <a:solidFill>
                  <a:srgbClr val="FF9900"/>
                </a:solidFill>
              </a:rPr>
              <a:t>Alternation: 	if, if else, switch</a:t>
            </a:r>
          </a:p>
          <a:p>
            <a:pPr>
              <a:buFont typeface="Wingdings" pitchFamily="2" charset="2"/>
              <a:buNone/>
            </a:pPr>
            <a:r>
              <a:rPr lang="en-GB" sz="2400" dirty="0" smtClean="0">
                <a:solidFill>
                  <a:srgbClr val="FF9900"/>
                </a:solidFill>
              </a:rPr>
              <a:t>Looping:		for, while, do while</a:t>
            </a:r>
          </a:p>
          <a:p>
            <a:pPr>
              <a:buFont typeface="Wingdings" pitchFamily="2" charset="2"/>
              <a:buNone/>
            </a:pPr>
            <a:r>
              <a:rPr lang="en-GB" sz="2400" dirty="0" smtClean="0">
                <a:solidFill>
                  <a:srgbClr val="FF9900"/>
                </a:solidFill>
              </a:rPr>
              <a:t>Escapes:		break, continue, return</a:t>
            </a:r>
          </a:p>
          <a:p>
            <a:endParaRPr lang="en-GB" dirty="0" smtClean="0"/>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If – The Conditional Statement</a:t>
            </a:r>
            <a:endParaRPr lang="en-US" dirty="0"/>
          </a:p>
        </p:txBody>
      </p:sp>
      <p:sp>
        <p:nvSpPr>
          <p:cNvPr id="3" name="Content Placeholder 2"/>
          <p:cNvSpPr>
            <a:spLocks noGrp="1"/>
          </p:cNvSpPr>
          <p:nvPr>
            <p:ph idx="1"/>
          </p:nvPr>
        </p:nvSpPr>
        <p:spPr/>
        <p:txBody>
          <a:bodyPr/>
          <a:lstStyle/>
          <a:p>
            <a:r>
              <a:rPr lang="en-GB" sz="2400" dirty="0" smtClean="0"/>
              <a:t>The if statement evaluates an expression and if that evaluation is true then the specified action is taken</a:t>
            </a:r>
          </a:p>
          <a:p>
            <a:pPr lvl="2">
              <a:buFontTx/>
              <a:buNone/>
            </a:pPr>
            <a:r>
              <a:rPr lang="en-GB" sz="2000" dirty="0" smtClean="0">
                <a:solidFill>
                  <a:srgbClr val="FF9900"/>
                </a:solidFill>
              </a:rPr>
              <a:t>if ( x &lt; 10 ) x = 10;</a:t>
            </a:r>
          </a:p>
          <a:p>
            <a:r>
              <a:rPr lang="en-GB" sz="2400" dirty="0" smtClean="0"/>
              <a:t>If the value of x is less than 10, make x equal to 10</a:t>
            </a:r>
          </a:p>
          <a:p>
            <a:r>
              <a:rPr lang="en-GB" sz="2400" dirty="0" smtClean="0"/>
              <a:t>It could have been written:</a:t>
            </a:r>
          </a:p>
          <a:p>
            <a:pPr lvl="2">
              <a:buFontTx/>
              <a:buNone/>
            </a:pPr>
            <a:r>
              <a:rPr lang="en-GB" sz="2000" dirty="0" smtClean="0">
                <a:solidFill>
                  <a:srgbClr val="FF9900"/>
                </a:solidFill>
              </a:rPr>
              <a:t>if ( x &lt; 10 )</a:t>
            </a:r>
          </a:p>
          <a:p>
            <a:pPr lvl="2">
              <a:buFontTx/>
              <a:buNone/>
            </a:pPr>
            <a:r>
              <a:rPr lang="en-GB" sz="2000" dirty="0" smtClean="0">
                <a:solidFill>
                  <a:srgbClr val="FF9900"/>
                </a:solidFill>
              </a:rPr>
              <a:t>x = 10;</a:t>
            </a:r>
          </a:p>
          <a:p>
            <a:r>
              <a:rPr lang="en-GB" sz="2400" dirty="0" smtClean="0"/>
              <a:t>Or, alternatively:</a:t>
            </a:r>
          </a:p>
          <a:p>
            <a:pPr lvl="2">
              <a:buFontTx/>
              <a:buNone/>
            </a:pPr>
            <a:r>
              <a:rPr lang="en-GB" sz="2000" dirty="0" smtClean="0">
                <a:solidFill>
                  <a:srgbClr val="FF9900"/>
                </a:solidFill>
              </a:rPr>
              <a:t>if ( x &lt; 10 ) { x = 10; }</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Operators</a:t>
            </a:r>
            <a:endParaRPr lang="en-US" dirty="0"/>
          </a:p>
        </p:txBody>
      </p:sp>
      <p:sp>
        <p:nvSpPr>
          <p:cNvPr id="3" name="Content Placeholder 2"/>
          <p:cNvSpPr>
            <a:spLocks noGrp="1"/>
          </p:cNvSpPr>
          <p:nvPr>
            <p:ph idx="1"/>
          </p:nvPr>
        </p:nvSpPr>
        <p:spPr/>
        <p:txBody>
          <a:bodyPr/>
          <a:lstStyle/>
          <a:p>
            <a:pPr>
              <a:buFont typeface="Wingdings" pitchFamily="2" charset="2"/>
              <a:buNone/>
            </a:pPr>
            <a:r>
              <a:rPr lang="en-GB" sz="2800" dirty="0" smtClean="0"/>
              <a:t>==	Equal (careful)</a:t>
            </a:r>
          </a:p>
          <a:p>
            <a:pPr>
              <a:buFont typeface="Wingdings" pitchFamily="2" charset="2"/>
              <a:buNone/>
            </a:pPr>
            <a:r>
              <a:rPr lang="en-GB" sz="2800" dirty="0" smtClean="0"/>
              <a:t>!=		Not equal</a:t>
            </a:r>
          </a:p>
          <a:p>
            <a:pPr>
              <a:buFont typeface="Wingdings" pitchFamily="2" charset="2"/>
              <a:buNone/>
            </a:pPr>
            <a:r>
              <a:rPr lang="en-GB" sz="2800" dirty="0" smtClean="0"/>
              <a:t>&gt;=	Greater than or equal</a:t>
            </a:r>
          </a:p>
          <a:p>
            <a:pPr>
              <a:buFont typeface="Wingdings" pitchFamily="2" charset="2"/>
              <a:buNone/>
            </a:pPr>
            <a:r>
              <a:rPr lang="en-GB" sz="2800" dirty="0" smtClean="0"/>
              <a:t>&lt;=	Less than or equal</a:t>
            </a:r>
          </a:p>
          <a:p>
            <a:pPr>
              <a:buFont typeface="Wingdings" pitchFamily="2" charset="2"/>
              <a:buNone/>
            </a:pPr>
            <a:r>
              <a:rPr lang="en-GB" sz="2800" dirty="0" smtClean="0"/>
              <a:t>&gt;		Greater than</a:t>
            </a:r>
          </a:p>
          <a:p>
            <a:pPr>
              <a:buFont typeface="Wingdings" pitchFamily="2" charset="2"/>
              <a:buNone/>
            </a:pPr>
            <a:r>
              <a:rPr lang="en-GB" sz="2800" dirty="0" smtClean="0"/>
              <a:t>&lt;		Less than</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If… else</a:t>
            </a:r>
            <a:endParaRPr lang="en-US" dirty="0"/>
          </a:p>
        </p:txBody>
      </p:sp>
      <p:sp>
        <p:nvSpPr>
          <p:cNvPr id="3" name="Content Placeholder 2"/>
          <p:cNvSpPr>
            <a:spLocks noGrp="1"/>
          </p:cNvSpPr>
          <p:nvPr>
            <p:ph idx="1"/>
          </p:nvPr>
        </p:nvSpPr>
        <p:spPr/>
        <p:txBody>
          <a:bodyPr/>
          <a:lstStyle/>
          <a:p>
            <a:r>
              <a:rPr lang="en-GB" sz="2400" dirty="0" smtClean="0"/>
              <a:t>The if … else statement evaluates an expression and performs one action if that evaluation is true or a different action if it is false.</a:t>
            </a:r>
          </a:p>
          <a:p>
            <a:pPr>
              <a:buFont typeface="Wingdings" pitchFamily="2" charset="2"/>
              <a:buNone/>
            </a:pPr>
            <a:r>
              <a:rPr lang="en-GB" sz="2400" dirty="0" smtClean="0">
                <a:solidFill>
                  <a:schemeClr val="hlink"/>
                </a:solidFill>
                <a:latin typeface="Times New Roman" pitchFamily="18" charset="0"/>
              </a:rPr>
              <a:t>	 </a:t>
            </a:r>
            <a:r>
              <a:rPr lang="en-GB" sz="2400" dirty="0" smtClean="0">
                <a:solidFill>
                  <a:srgbClr val="FF9900"/>
                </a:solidFill>
                <a:latin typeface="Courier New" pitchFamily="49" charset="0"/>
              </a:rPr>
              <a:t>if (x != </a:t>
            </a:r>
            <a:r>
              <a:rPr lang="en-GB" sz="2400" dirty="0" err="1" smtClean="0">
                <a:solidFill>
                  <a:srgbClr val="FF9900"/>
                </a:solidFill>
                <a:latin typeface="Courier New" pitchFamily="49" charset="0"/>
              </a:rPr>
              <a:t>oldx</a:t>
            </a:r>
            <a:r>
              <a:rPr lang="en-GB" sz="2400" dirty="0" smtClean="0">
                <a:solidFill>
                  <a:srgbClr val="FF9900"/>
                </a:solidFill>
                <a:latin typeface="Courier New" pitchFamily="49" charset="0"/>
              </a:rPr>
              <a:t>) {</a:t>
            </a:r>
          </a:p>
          <a:p>
            <a:pPr lvl="1">
              <a:buFontTx/>
              <a:buNone/>
            </a:pPr>
            <a:r>
              <a:rPr lang="en-GB" sz="2000" dirty="0" smtClean="0">
                <a:solidFill>
                  <a:srgbClr val="FF9900"/>
                </a:solidFill>
                <a:latin typeface="Courier New" pitchFamily="49" charset="0"/>
              </a:rPr>
              <a:t>	</a:t>
            </a:r>
            <a:r>
              <a:rPr lang="en-GB" sz="2000" dirty="0" err="1" smtClean="0">
                <a:solidFill>
                  <a:srgbClr val="FF9900"/>
                </a:solidFill>
                <a:latin typeface="Courier New" pitchFamily="49" charset="0"/>
              </a:rPr>
              <a:t>System.out.print</a:t>
            </a:r>
            <a:r>
              <a:rPr lang="en-GB" sz="2000" dirty="0" smtClean="0">
                <a:solidFill>
                  <a:srgbClr val="FF9900"/>
                </a:solidFill>
                <a:latin typeface="Courier New" pitchFamily="49" charset="0"/>
              </a:rPr>
              <a:t>(“x was changed”);</a:t>
            </a:r>
          </a:p>
          <a:p>
            <a:pPr lvl="1">
              <a:buFontTx/>
              <a:buNone/>
            </a:pPr>
            <a:r>
              <a:rPr lang="en-GB" sz="2000" dirty="0" smtClean="0">
                <a:solidFill>
                  <a:srgbClr val="FF9900"/>
                </a:solidFill>
                <a:latin typeface="Courier New" pitchFamily="49" charset="0"/>
              </a:rPr>
              <a:t>}</a:t>
            </a:r>
          </a:p>
          <a:p>
            <a:pPr lvl="1">
              <a:buFontTx/>
              <a:buNone/>
            </a:pPr>
            <a:r>
              <a:rPr lang="en-GB" sz="2000" dirty="0" smtClean="0">
                <a:solidFill>
                  <a:srgbClr val="FF9900"/>
                </a:solidFill>
                <a:latin typeface="Courier New" pitchFamily="49" charset="0"/>
              </a:rPr>
              <a:t>else {</a:t>
            </a:r>
          </a:p>
          <a:p>
            <a:pPr lvl="1">
              <a:buFontTx/>
              <a:buNone/>
            </a:pPr>
            <a:r>
              <a:rPr lang="en-GB" sz="2000" dirty="0" smtClean="0">
                <a:solidFill>
                  <a:srgbClr val="FF9900"/>
                </a:solidFill>
                <a:latin typeface="Courier New" pitchFamily="49" charset="0"/>
              </a:rPr>
              <a:t>	</a:t>
            </a:r>
            <a:r>
              <a:rPr lang="en-GB" sz="2000" dirty="0" err="1" smtClean="0">
                <a:solidFill>
                  <a:srgbClr val="FF9900"/>
                </a:solidFill>
                <a:latin typeface="Courier New" pitchFamily="49" charset="0"/>
              </a:rPr>
              <a:t>System.out.print</a:t>
            </a:r>
            <a:r>
              <a:rPr lang="en-GB" sz="2000" dirty="0" smtClean="0">
                <a:solidFill>
                  <a:srgbClr val="FF9900"/>
                </a:solidFill>
                <a:latin typeface="Courier New" pitchFamily="49" charset="0"/>
              </a:rPr>
              <a:t>(“x is unchanged”);</a:t>
            </a:r>
          </a:p>
          <a:p>
            <a:pPr lvl="1">
              <a:buFontTx/>
              <a:buNone/>
            </a:pPr>
            <a:r>
              <a:rPr lang="en-GB" sz="2000" dirty="0" smtClean="0">
                <a:solidFill>
                  <a:srgbClr val="FF9900"/>
                </a:solidFill>
                <a:latin typeface="Courier New" pitchFamily="49" charset="0"/>
              </a:rPr>
              <a:t>}</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Nested if … else</a:t>
            </a:r>
            <a:endParaRPr lang="en-US" dirty="0"/>
          </a:p>
        </p:txBody>
      </p:sp>
      <p:sp>
        <p:nvSpPr>
          <p:cNvPr id="3" name="Content Placeholder 2"/>
          <p:cNvSpPr>
            <a:spLocks noGrp="1"/>
          </p:cNvSpPr>
          <p:nvPr>
            <p:ph idx="1"/>
          </p:nvPr>
        </p:nvSpPr>
        <p:spPr/>
        <p:txBody>
          <a:bodyPr/>
          <a:lstStyle/>
          <a:p>
            <a:pPr lvl="1">
              <a:lnSpc>
                <a:spcPct val="80000"/>
              </a:lnSpc>
              <a:buFontTx/>
              <a:buNone/>
            </a:pPr>
            <a:r>
              <a:rPr lang="en-GB" sz="2000" dirty="0" smtClean="0">
                <a:solidFill>
                  <a:srgbClr val="FF9900"/>
                </a:solidFill>
                <a:latin typeface="Courier New" pitchFamily="49" charset="0"/>
              </a:rPr>
              <a:t>if ( </a:t>
            </a:r>
            <a:r>
              <a:rPr lang="en-GB" sz="2000" dirty="0" err="1" smtClean="0">
                <a:solidFill>
                  <a:srgbClr val="FF9900"/>
                </a:solidFill>
                <a:latin typeface="Courier New" pitchFamily="49" charset="0"/>
              </a:rPr>
              <a:t>myVal</a:t>
            </a:r>
            <a:r>
              <a:rPr lang="en-GB" sz="2000" dirty="0" smtClean="0">
                <a:solidFill>
                  <a:srgbClr val="FF9900"/>
                </a:solidFill>
                <a:latin typeface="Courier New" pitchFamily="49" charset="0"/>
              </a:rPr>
              <a:t> &gt; 100 ) {</a:t>
            </a:r>
          </a:p>
          <a:p>
            <a:pPr lvl="1">
              <a:lnSpc>
                <a:spcPct val="80000"/>
              </a:lnSpc>
              <a:buFontTx/>
              <a:buNone/>
            </a:pPr>
            <a:r>
              <a:rPr lang="en-GB" sz="2000" dirty="0" smtClean="0">
                <a:solidFill>
                  <a:srgbClr val="FF9900"/>
                </a:solidFill>
                <a:latin typeface="Courier New" pitchFamily="49" charset="0"/>
              </a:rPr>
              <a:t>	if ( </a:t>
            </a:r>
            <a:r>
              <a:rPr lang="en-GB" sz="2000" dirty="0" err="1" smtClean="0">
                <a:solidFill>
                  <a:srgbClr val="FF9900"/>
                </a:solidFill>
                <a:latin typeface="Courier New" pitchFamily="49" charset="0"/>
              </a:rPr>
              <a:t>remainderOn</a:t>
            </a:r>
            <a:r>
              <a:rPr lang="en-GB" sz="2000" dirty="0" smtClean="0">
                <a:solidFill>
                  <a:srgbClr val="FF9900"/>
                </a:solidFill>
                <a:latin typeface="Courier New" pitchFamily="49" charset="0"/>
              </a:rPr>
              <a:t> == true) {</a:t>
            </a:r>
          </a:p>
          <a:p>
            <a:pPr lvl="1">
              <a:lnSpc>
                <a:spcPct val="80000"/>
              </a:lnSpc>
              <a:buFontTx/>
              <a:buNone/>
            </a:pPr>
            <a:r>
              <a:rPr lang="en-GB" sz="2000" dirty="0" smtClean="0">
                <a:solidFill>
                  <a:srgbClr val="FF9900"/>
                </a:solidFill>
                <a:latin typeface="Courier New" pitchFamily="49" charset="0"/>
              </a:rPr>
              <a:t>		  </a:t>
            </a:r>
            <a:r>
              <a:rPr lang="en-GB" sz="2000" dirty="0" err="1" smtClean="0">
                <a:solidFill>
                  <a:srgbClr val="FF9900"/>
                </a:solidFill>
                <a:latin typeface="Courier New" pitchFamily="49" charset="0"/>
              </a:rPr>
              <a:t>myVal</a:t>
            </a:r>
            <a:r>
              <a:rPr lang="en-GB" sz="2000" dirty="0" smtClean="0">
                <a:solidFill>
                  <a:srgbClr val="FF9900"/>
                </a:solidFill>
                <a:latin typeface="Courier New" pitchFamily="49" charset="0"/>
              </a:rPr>
              <a:t> = </a:t>
            </a:r>
            <a:r>
              <a:rPr lang="en-GB" sz="2000" dirty="0" err="1" smtClean="0">
                <a:solidFill>
                  <a:srgbClr val="FF9900"/>
                </a:solidFill>
                <a:latin typeface="Courier New" pitchFamily="49" charset="0"/>
              </a:rPr>
              <a:t>mVal</a:t>
            </a:r>
            <a:r>
              <a:rPr lang="en-GB" sz="2000" dirty="0" smtClean="0">
                <a:solidFill>
                  <a:srgbClr val="FF9900"/>
                </a:solidFill>
                <a:latin typeface="Courier New" pitchFamily="49" charset="0"/>
              </a:rPr>
              <a:t> % 100;</a:t>
            </a:r>
          </a:p>
          <a:p>
            <a:pPr lvl="1">
              <a:lnSpc>
                <a:spcPct val="80000"/>
              </a:lnSpc>
              <a:buFontTx/>
              <a:buNone/>
            </a:pPr>
            <a:r>
              <a:rPr lang="en-GB" sz="2000" dirty="0" smtClean="0">
                <a:solidFill>
                  <a:srgbClr val="FF9900"/>
                </a:solidFill>
                <a:latin typeface="Courier New" pitchFamily="49" charset="0"/>
              </a:rPr>
              <a:t>	}</a:t>
            </a:r>
          </a:p>
          <a:p>
            <a:pPr lvl="1">
              <a:lnSpc>
                <a:spcPct val="80000"/>
              </a:lnSpc>
              <a:buFontTx/>
              <a:buNone/>
            </a:pPr>
            <a:r>
              <a:rPr lang="en-GB" sz="2000" dirty="0" smtClean="0">
                <a:solidFill>
                  <a:srgbClr val="FF9900"/>
                </a:solidFill>
                <a:latin typeface="Courier New" pitchFamily="49" charset="0"/>
              </a:rPr>
              <a:t>	else {</a:t>
            </a:r>
          </a:p>
          <a:p>
            <a:pPr lvl="1">
              <a:lnSpc>
                <a:spcPct val="80000"/>
              </a:lnSpc>
              <a:buFontTx/>
              <a:buNone/>
            </a:pPr>
            <a:r>
              <a:rPr lang="en-GB" sz="2000" dirty="0" smtClean="0">
                <a:solidFill>
                  <a:srgbClr val="FF9900"/>
                </a:solidFill>
                <a:latin typeface="Courier New" pitchFamily="49" charset="0"/>
              </a:rPr>
              <a:t>		</a:t>
            </a:r>
            <a:r>
              <a:rPr lang="en-GB" sz="2000" dirty="0" err="1" smtClean="0">
                <a:solidFill>
                  <a:srgbClr val="FF9900"/>
                </a:solidFill>
                <a:latin typeface="Courier New" pitchFamily="49" charset="0"/>
              </a:rPr>
              <a:t>myVal</a:t>
            </a:r>
            <a:r>
              <a:rPr lang="en-GB" sz="2000" dirty="0" smtClean="0">
                <a:solidFill>
                  <a:srgbClr val="FF9900"/>
                </a:solidFill>
                <a:latin typeface="Courier New" pitchFamily="49" charset="0"/>
              </a:rPr>
              <a:t> = </a:t>
            </a:r>
            <a:r>
              <a:rPr lang="en-GB" sz="2000" dirty="0" err="1" smtClean="0">
                <a:solidFill>
                  <a:srgbClr val="FF9900"/>
                </a:solidFill>
                <a:latin typeface="Courier New" pitchFamily="49" charset="0"/>
              </a:rPr>
              <a:t>myVal</a:t>
            </a:r>
            <a:r>
              <a:rPr lang="en-GB" sz="2000" dirty="0" smtClean="0">
                <a:solidFill>
                  <a:srgbClr val="FF9900"/>
                </a:solidFill>
                <a:latin typeface="Courier New" pitchFamily="49" charset="0"/>
              </a:rPr>
              <a:t> / 100.0;</a:t>
            </a:r>
          </a:p>
          <a:p>
            <a:pPr lvl="1">
              <a:lnSpc>
                <a:spcPct val="80000"/>
              </a:lnSpc>
              <a:buFontTx/>
              <a:buNone/>
            </a:pPr>
            <a:r>
              <a:rPr lang="en-GB" sz="2000" dirty="0" smtClean="0">
                <a:solidFill>
                  <a:srgbClr val="FF9900"/>
                </a:solidFill>
                <a:latin typeface="Courier New" pitchFamily="49" charset="0"/>
              </a:rPr>
              <a:t>	}</a:t>
            </a:r>
          </a:p>
          <a:p>
            <a:pPr lvl="1">
              <a:lnSpc>
                <a:spcPct val="80000"/>
              </a:lnSpc>
              <a:buFontTx/>
              <a:buNone/>
            </a:pPr>
            <a:r>
              <a:rPr lang="en-GB" sz="2000" dirty="0" smtClean="0">
                <a:solidFill>
                  <a:srgbClr val="FF9900"/>
                </a:solidFill>
                <a:latin typeface="Courier New" pitchFamily="49" charset="0"/>
              </a:rPr>
              <a:t>}</a:t>
            </a:r>
          </a:p>
          <a:p>
            <a:pPr lvl="1">
              <a:lnSpc>
                <a:spcPct val="80000"/>
              </a:lnSpc>
              <a:buFontTx/>
              <a:buNone/>
            </a:pPr>
            <a:r>
              <a:rPr lang="en-GB" sz="2000" dirty="0" smtClean="0">
                <a:solidFill>
                  <a:srgbClr val="FF9900"/>
                </a:solidFill>
                <a:latin typeface="Courier New" pitchFamily="49" charset="0"/>
              </a:rPr>
              <a:t>else</a:t>
            </a:r>
          </a:p>
          <a:p>
            <a:pPr lvl="1">
              <a:lnSpc>
                <a:spcPct val="80000"/>
              </a:lnSpc>
              <a:buFontTx/>
              <a:buNone/>
            </a:pPr>
            <a:r>
              <a:rPr lang="en-GB" sz="2000" dirty="0" smtClean="0">
                <a:solidFill>
                  <a:srgbClr val="FF9900"/>
                </a:solidFill>
                <a:latin typeface="Courier New" pitchFamily="49" charset="0"/>
              </a:rPr>
              <a:t>{</a:t>
            </a:r>
          </a:p>
          <a:p>
            <a:pPr lvl="1">
              <a:lnSpc>
                <a:spcPct val="80000"/>
              </a:lnSpc>
              <a:buFontTx/>
              <a:buNone/>
            </a:pPr>
            <a:r>
              <a:rPr lang="en-GB" sz="2000" dirty="0" smtClean="0">
                <a:solidFill>
                  <a:srgbClr val="FF9900"/>
                </a:solidFill>
                <a:latin typeface="Courier New" pitchFamily="49" charset="0"/>
              </a:rPr>
              <a:t>	</a:t>
            </a:r>
            <a:r>
              <a:rPr lang="en-GB" sz="2000" dirty="0" err="1" smtClean="0">
                <a:solidFill>
                  <a:srgbClr val="FF9900"/>
                </a:solidFill>
                <a:latin typeface="Courier New" pitchFamily="49" charset="0"/>
              </a:rPr>
              <a:t>System.out.print</a:t>
            </a:r>
            <a:r>
              <a:rPr lang="en-GB" sz="2000" dirty="0" smtClean="0">
                <a:solidFill>
                  <a:srgbClr val="FF9900"/>
                </a:solidFill>
                <a:latin typeface="Courier New" pitchFamily="49" charset="0"/>
              </a:rPr>
              <a:t>(“</a:t>
            </a:r>
            <a:r>
              <a:rPr lang="en-GB" sz="2000" dirty="0" err="1" smtClean="0">
                <a:solidFill>
                  <a:srgbClr val="FF9900"/>
                </a:solidFill>
                <a:latin typeface="Courier New" pitchFamily="49" charset="0"/>
              </a:rPr>
              <a:t>myVal</a:t>
            </a:r>
            <a:r>
              <a:rPr lang="en-GB" sz="2000" dirty="0" smtClean="0">
                <a:solidFill>
                  <a:srgbClr val="FF9900"/>
                </a:solidFill>
                <a:latin typeface="Courier New" pitchFamily="49" charset="0"/>
              </a:rPr>
              <a:t> is in range”);</a:t>
            </a:r>
          </a:p>
          <a:p>
            <a:pPr lvl="1">
              <a:lnSpc>
                <a:spcPct val="80000"/>
              </a:lnSpc>
              <a:buFontTx/>
              <a:buNone/>
            </a:pPr>
            <a:r>
              <a:rPr lang="en-GB" sz="2000" dirty="0" smtClean="0">
                <a:solidFill>
                  <a:srgbClr val="FF9900"/>
                </a:solidFill>
                <a:latin typeface="Courier New" pitchFamily="49" charset="0"/>
              </a:rPr>
              <a: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Java</a:t>
            </a:r>
            <a:endParaRPr lang="en-US" dirty="0"/>
          </a:p>
        </p:txBody>
      </p:sp>
      <p:sp>
        <p:nvSpPr>
          <p:cNvPr id="3" name="Content Placeholder 2"/>
          <p:cNvSpPr>
            <a:spLocks noGrp="1"/>
          </p:cNvSpPr>
          <p:nvPr>
            <p:ph idx="1"/>
          </p:nvPr>
        </p:nvSpPr>
        <p:spPr/>
        <p:txBody>
          <a:bodyPr>
            <a:normAutofit/>
          </a:bodyPr>
          <a:lstStyle/>
          <a:p>
            <a:pPr>
              <a:lnSpc>
                <a:spcPct val="90000"/>
              </a:lnSpc>
            </a:pPr>
            <a:r>
              <a:rPr lang="en-US" sz="2000" dirty="0" smtClean="0"/>
              <a:t>Java is simple</a:t>
            </a:r>
          </a:p>
          <a:p>
            <a:pPr>
              <a:lnSpc>
                <a:spcPct val="90000"/>
              </a:lnSpc>
              <a:spcBef>
                <a:spcPct val="50000"/>
              </a:spcBef>
            </a:pPr>
            <a:r>
              <a:rPr lang="en-US" sz="2000" dirty="0" smtClean="0"/>
              <a:t>Java is object-oriented</a:t>
            </a:r>
          </a:p>
          <a:p>
            <a:pPr>
              <a:lnSpc>
                <a:spcPct val="90000"/>
              </a:lnSpc>
              <a:spcBef>
                <a:spcPct val="50000"/>
              </a:spcBef>
            </a:pPr>
            <a:r>
              <a:rPr lang="en-US" sz="2000" dirty="0" smtClean="0"/>
              <a:t>Java is Platform Independent</a:t>
            </a:r>
          </a:p>
          <a:p>
            <a:pPr>
              <a:lnSpc>
                <a:spcPct val="90000"/>
              </a:lnSpc>
              <a:spcBef>
                <a:spcPct val="50000"/>
              </a:spcBef>
            </a:pPr>
            <a:r>
              <a:rPr lang="en-US" sz="2000" dirty="0" smtClean="0"/>
              <a:t>Java is interpreted</a:t>
            </a:r>
          </a:p>
          <a:p>
            <a:pPr>
              <a:lnSpc>
                <a:spcPct val="90000"/>
              </a:lnSpc>
              <a:spcBef>
                <a:spcPct val="50000"/>
              </a:spcBef>
            </a:pPr>
            <a:r>
              <a:rPr lang="en-US" sz="2000" dirty="0" smtClean="0"/>
              <a:t>Java is robust</a:t>
            </a:r>
          </a:p>
          <a:p>
            <a:pPr>
              <a:lnSpc>
                <a:spcPct val="90000"/>
              </a:lnSpc>
              <a:spcBef>
                <a:spcPct val="50000"/>
              </a:spcBef>
            </a:pPr>
            <a:r>
              <a:rPr lang="en-US" sz="2000" dirty="0" smtClean="0"/>
              <a:t>Java is secure</a:t>
            </a:r>
          </a:p>
          <a:p>
            <a:pPr>
              <a:lnSpc>
                <a:spcPct val="90000"/>
              </a:lnSpc>
              <a:spcBef>
                <a:spcPct val="50000"/>
              </a:spcBef>
            </a:pPr>
            <a:r>
              <a:rPr lang="en-US" sz="2000" dirty="0" smtClean="0"/>
              <a:t>Java is portable</a:t>
            </a:r>
          </a:p>
          <a:p>
            <a:pPr>
              <a:lnSpc>
                <a:spcPct val="90000"/>
              </a:lnSpc>
              <a:spcBef>
                <a:spcPct val="50000"/>
              </a:spcBef>
            </a:pPr>
            <a:r>
              <a:rPr lang="en-US" sz="2000" dirty="0" smtClean="0"/>
              <a:t>Java is multithreaded</a:t>
            </a:r>
          </a:p>
          <a:p>
            <a:pPr>
              <a:lnSpc>
                <a:spcPct val="90000"/>
              </a:lnSpc>
              <a:spcBef>
                <a:spcPct val="50000"/>
              </a:spcBef>
            </a:pPr>
            <a:r>
              <a:rPr lang="en-US" sz="2000" dirty="0" smtClean="0"/>
              <a:t>Java is dynamic</a:t>
            </a:r>
          </a:p>
          <a:p>
            <a:pPr>
              <a:lnSpc>
                <a:spcPct val="90000"/>
              </a:lnSpc>
              <a:spcBef>
                <a:spcPct val="50000"/>
              </a:spcBef>
            </a:pPr>
            <a:r>
              <a:rPr lang="en-US" sz="2000" dirty="0" smtClean="0"/>
              <a:t>Java is Case Sensitive</a:t>
            </a:r>
          </a:p>
          <a:p>
            <a:pPr lvl="1">
              <a:lnSpc>
                <a:spcPct val="90000"/>
              </a:lnSpc>
              <a:buFontTx/>
              <a:buNone/>
            </a:pPr>
            <a:endParaRPr lang="en-US" dirty="0" smtClean="0"/>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else if</a:t>
            </a:r>
            <a:endParaRPr lang="en-US" dirty="0"/>
          </a:p>
        </p:txBody>
      </p:sp>
      <p:sp>
        <p:nvSpPr>
          <p:cNvPr id="3" name="Content Placeholder 2"/>
          <p:cNvSpPr>
            <a:spLocks noGrp="1"/>
          </p:cNvSpPr>
          <p:nvPr>
            <p:ph idx="1"/>
          </p:nvPr>
        </p:nvSpPr>
        <p:spPr/>
        <p:txBody>
          <a:bodyPr/>
          <a:lstStyle/>
          <a:p>
            <a:r>
              <a:rPr lang="en-GB" sz="2400" dirty="0" smtClean="0"/>
              <a:t>Useful for choosing between alternatives:</a:t>
            </a:r>
          </a:p>
          <a:p>
            <a:pPr lvl="1">
              <a:buFontTx/>
              <a:buNone/>
            </a:pPr>
            <a:r>
              <a:rPr lang="en-GB" sz="2000" dirty="0" smtClean="0">
                <a:solidFill>
                  <a:srgbClr val="FF9900"/>
                </a:solidFill>
                <a:latin typeface="Courier New" pitchFamily="49" charset="0"/>
              </a:rPr>
              <a:t>if ( n == 1 ) {</a:t>
            </a:r>
          </a:p>
          <a:p>
            <a:pPr lvl="1">
              <a:buFontTx/>
              <a:buNone/>
            </a:pPr>
            <a:r>
              <a:rPr lang="en-GB" sz="2000" dirty="0" smtClean="0">
                <a:solidFill>
                  <a:srgbClr val="FF9900"/>
                </a:solidFill>
                <a:latin typeface="Courier New" pitchFamily="49" charset="0"/>
              </a:rPr>
              <a:t>	// execute code block #1</a:t>
            </a:r>
          </a:p>
          <a:p>
            <a:pPr lvl="1">
              <a:buFontTx/>
              <a:buNone/>
            </a:pPr>
            <a:r>
              <a:rPr lang="en-GB" sz="2000" dirty="0" smtClean="0">
                <a:solidFill>
                  <a:srgbClr val="FF9900"/>
                </a:solidFill>
                <a:latin typeface="Courier New" pitchFamily="49" charset="0"/>
              </a:rPr>
              <a:t>}</a:t>
            </a:r>
          </a:p>
          <a:p>
            <a:pPr lvl="1">
              <a:buFontTx/>
              <a:buNone/>
            </a:pPr>
            <a:r>
              <a:rPr lang="en-GB" sz="2000" dirty="0" smtClean="0">
                <a:solidFill>
                  <a:srgbClr val="FF9900"/>
                </a:solidFill>
                <a:latin typeface="Courier New" pitchFamily="49" charset="0"/>
              </a:rPr>
              <a:t>else if ( j == 2 ) {</a:t>
            </a:r>
          </a:p>
          <a:p>
            <a:pPr lvl="1">
              <a:buFontTx/>
              <a:buNone/>
            </a:pPr>
            <a:r>
              <a:rPr lang="en-GB" sz="2000" dirty="0" smtClean="0">
                <a:solidFill>
                  <a:srgbClr val="FF9900"/>
                </a:solidFill>
                <a:latin typeface="Courier New" pitchFamily="49" charset="0"/>
              </a:rPr>
              <a:t>	// execute code block #2</a:t>
            </a:r>
          </a:p>
          <a:p>
            <a:pPr lvl="1">
              <a:buFontTx/>
              <a:buNone/>
            </a:pPr>
            <a:r>
              <a:rPr lang="en-GB" sz="2000" dirty="0" smtClean="0">
                <a:solidFill>
                  <a:srgbClr val="FF9900"/>
                </a:solidFill>
                <a:latin typeface="Courier New" pitchFamily="49" charset="0"/>
              </a:rPr>
              <a:t>}</a:t>
            </a:r>
          </a:p>
          <a:p>
            <a:pPr lvl="1">
              <a:buFontTx/>
              <a:buNone/>
            </a:pPr>
            <a:r>
              <a:rPr lang="en-GB" sz="2000" dirty="0" smtClean="0">
                <a:solidFill>
                  <a:srgbClr val="FF9900"/>
                </a:solidFill>
                <a:latin typeface="Courier New" pitchFamily="49" charset="0"/>
              </a:rPr>
              <a:t>else {</a:t>
            </a:r>
          </a:p>
          <a:p>
            <a:pPr lvl="1">
              <a:buFontTx/>
              <a:buNone/>
            </a:pPr>
            <a:r>
              <a:rPr lang="en-GB" sz="2000" dirty="0" smtClean="0">
                <a:solidFill>
                  <a:srgbClr val="FF9900"/>
                </a:solidFill>
                <a:latin typeface="Courier New" pitchFamily="49" charset="0"/>
              </a:rPr>
              <a:t>	// if all previous tests have failed, execute code block #3</a:t>
            </a:r>
          </a:p>
          <a:p>
            <a:pPr lvl="1">
              <a:buFontTx/>
              <a:buNone/>
            </a:pPr>
            <a:r>
              <a:rPr lang="en-GB" sz="2000" dirty="0" smtClean="0">
                <a:solidFill>
                  <a:srgbClr val="FF9900"/>
                </a:solidFill>
                <a:latin typeface="Courier New" pitchFamily="49" charset="0"/>
              </a:rPr>
              <a:t>}</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Warning…</a:t>
            </a:r>
            <a:endParaRPr lang="en-US" dirty="0"/>
          </a:p>
        </p:txBody>
      </p:sp>
      <p:sp>
        <p:nvSpPr>
          <p:cNvPr id="3" name="Content Placeholder 2"/>
          <p:cNvSpPr>
            <a:spLocks noGrp="1"/>
          </p:cNvSpPr>
          <p:nvPr>
            <p:ph idx="1"/>
          </p:nvPr>
        </p:nvSpPr>
        <p:spPr/>
        <p:txBody>
          <a:bodyPr/>
          <a:lstStyle/>
          <a:p>
            <a:pPr>
              <a:buFont typeface="Wingdings" pitchFamily="2" charset="2"/>
              <a:buNone/>
            </a:pPr>
            <a:r>
              <a:rPr lang="en-GB" sz="2400" dirty="0" smtClean="0">
                <a:solidFill>
                  <a:schemeClr val="hlink"/>
                </a:solidFill>
                <a:latin typeface="Courier New" pitchFamily="49" charset="0"/>
              </a:rPr>
              <a:t>WRONG!</a:t>
            </a:r>
          </a:p>
          <a:p>
            <a:pPr>
              <a:buFont typeface="Wingdings" pitchFamily="2" charset="2"/>
              <a:buNone/>
            </a:pPr>
            <a:r>
              <a:rPr lang="en-GB" sz="2400" dirty="0" smtClean="0">
                <a:solidFill>
                  <a:srgbClr val="FF9900"/>
                </a:solidFill>
                <a:latin typeface="Courier New" pitchFamily="49" charset="0"/>
              </a:rPr>
              <a:t>if( </a:t>
            </a:r>
            <a:r>
              <a:rPr lang="en-GB" sz="2400" dirty="0" err="1" smtClean="0">
                <a:solidFill>
                  <a:srgbClr val="FF9900"/>
                </a:solidFill>
                <a:latin typeface="Courier New" pitchFamily="49" charset="0"/>
              </a:rPr>
              <a:t>i</a:t>
            </a:r>
            <a:r>
              <a:rPr lang="en-GB" sz="2400" dirty="0" smtClean="0">
                <a:solidFill>
                  <a:srgbClr val="FF9900"/>
                </a:solidFill>
                <a:latin typeface="Courier New" pitchFamily="49" charset="0"/>
              </a:rPr>
              <a:t> == j )</a:t>
            </a:r>
          </a:p>
          <a:p>
            <a:pPr lvl="1">
              <a:buFontTx/>
              <a:buNone/>
            </a:pPr>
            <a:r>
              <a:rPr lang="en-GB" sz="2000" dirty="0" smtClean="0">
                <a:solidFill>
                  <a:srgbClr val="FF9900"/>
                </a:solidFill>
                <a:latin typeface="Courier New" pitchFamily="49" charset="0"/>
              </a:rPr>
              <a:t>	if ( j == k )                 </a:t>
            </a:r>
          </a:p>
          <a:p>
            <a:pPr lvl="1">
              <a:buFontTx/>
              <a:buNone/>
            </a:pPr>
            <a:r>
              <a:rPr lang="en-GB" sz="2000" dirty="0" smtClean="0">
                <a:solidFill>
                  <a:srgbClr val="FF9900"/>
                </a:solidFill>
                <a:latin typeface="Courier New" pitchFamily="49" charset="0"/>
              </a:rPr>
              <a:t>		</a:t>
            </a:r>
            <a:r>
              <a:rPr lang="en-GB" sz="2000" dirty="0" err="1" smtClean="0">
                <a:solidFill>
                  <a:srgbClr val="FF9900"/>
                </a:solidFill>
                <a:latin typeface="Courier New" pitchFamily="49" charset="0"/>
              </a:rPr>
              <a:t>System.out.print</a:t>
            </a:r>
            <a:r>
              <a:rPr lang="en-GB" sz="2000" dirty="0" smtClean="0">
                <a:solidFill>
                  <a:srgbClr val="FF9900"/>
                </a:solidFill>
                <a:latin typeface="Courier New" pitchFamily="49" charset="0"/>
              </a:rPr>
              <a:t>(</a:t>
            </a:r>
          </a:p>
          <a:p>
            <a:pPr lvl="1">
              <a:buFontTx/>
              <a:buNone/>
            </a:pPr>
            <a:r>
              <a:rPr lang="en-GB" sz="2000" dirty="0" smtClean="0">
                <a:solidFill>
                  <a:srgbClr val="FF9900"/>
                </a:solidFill>
                <a:latin typeface="Courier New" pitchFamily="49" charset="0"/>
              </a:rPr>
              <a:t>		   “</a:t>
            </a:r>
            <a:r>
              <a:rPr lang="en-GB" sz="2000" dirty="0" err="1" smtClean="0">
                <a:solidFill>
                  <a:srgbClr val="FF9900"/>
                </a:solidFill>
                <a:latin typeface="Courier New" pitchFamily="49" charset="0"/>
              </a:rPr>
              <a:t>i</a:t>
            </a:r>
            <a:r>
              <a:rPr lang="en-GB" sz="2000" dirty="0" smtClean="0">
                <a:solidFill>
                  <a:srgbClr val="FF9900"/>
                </a:solidFill>
                <a:latin typeface="Courier New" pitchFamily="49" charset="0"/>
              </a:rPr>
              <a:t> equals k”);</a:t>
            </a:r>
          </a:p>
          <a:p>
            <a:pPr lvl="1">
              <a:buFontTx/>
              <a:buNone/>
            </a:pPr>
            <a:r>
              <a:rPr lang="en-GB" sz="2000" dirty="0" smtClean="0">
                <a:solidFill>
                  <a:srgbClr val="FF9900"/>
                </a:solidFill>
                <a:latin typeface="Courier New" pitchFamily="49" charset="0"/>
              </a:rPr>
              <a:t>  else</a:t>
            </a:r>
          </a:p>
          <a:p>
            <a:pPr lvl="1">
              <a:buFontTx/>
              <a:buNone/>
            </a:pPr>
            <a:r>
              <a:rPr lang="en-GB" sz="2000" dirty="0" smtClean="0">
                <a:solidFill>
                  <a:srgbClr val="FF9900"/>
                </a:solidFill>
                <a:latin typeface="Courier New" pitchFamily="49" charset="0"/>
              </a:rPr>
              <a:t>	 </a:t>
            </a:r>
            <a:r>
              <a:rPr lang="en-GB" sz="2000" dirty="0" err="1" smtClean="0">
                <a:solidFill>
                  <a:srgbClr val="FF9900"/>
                </a:solidFill>
                <a:latin typeface="Courier New" pitchFamily="49" charset="0"/>
              </a:rPr>
              <a:t>System.out.print</a:t>
            </a:r>
            <a:r>
              <a:rPr lang="en-GB" sz="2000" dirty="0" smtClean="0">
                <a:solidFill>
                  <a:srgbClr val="FF9900"/>
                </a:solidFill>
                <a:latin typeface="Courier New" pitchFamily="49" charset="0"/>
              </a:rPr>
              <a:t>(</a:t>
            </a:r>
          </a:p>
          <a:p>
            <a:pPr lvl="1">
              <a:buFontTx/>
              <a:buNone/>
            </a:pPr>
            <a:r>
              <a:rPr lang="en-GB" sz="2000" dirty="0" smtClean="0">
                <a:solidFill>
                  <a:srgbClr val="FF9900"/>
                </a:solidFill>
                <a:latin typeface="Courier New" pitchFamily="49" charset="0"/>
              </a:rPr>
              <a:t>		“</a:t>
            </a:r>
            <a:r>
              <a:rPr lang="en-GB" sz="2000" dirty="0" err="1" smtClean="0">
                <a:solidFill>
                  <a:srgbClr val="FF9900"/>
                </a:solidFill>
                <a:latin typeface="Courier New" pitchFamily="49" charset="0"/>
              </a:rPr>
              <a:t>i</a:t>
            </a:r>
            <a:r>
              <a:rPr lang="en-GB" sz="2000" dirty="0" smtClean="0">
                <a:solidFill>
                  <a:srgbClr val="FF9900"/>
                </a:solidFill>
                <a:latin typeface="Courier New" pitchFamily="49" charset="0"/>
              </a:rPr>
              <a:t> is not equal 	to j”);	</a:t>
            </a:r>
          </a:p>
          <a:p>
            <a:pPr>
              <a:buFont typeface="Wingdings" pitchFamily="2" charset="2"/>
              <a:buNone/>
            </a:pPr>
            <a:endParaRPr lang="en-GB" sz="2000" dirty="0" smtClean="0">
              <a:solidFill>
                <a:schemeClr val="hlink"/>
              </a:solidFill>
              <a:latin typeface="Times New Roman" pitchFamily="18" charset="0"/>
            </a:endParaRPr>
          </a:p>
          <a:p>
            <a:pPr>
              <a:buNone/>
            </a:pPr>
            <a:endParaRPr lang="en-US" dirty="0"/>
          </a:p>
        </p:txBody>
      </p:sp>
      <p:sp>
        <p:nvSpPr>
          <p:cNvPr id="4" name="Rectangle 4"/>
          <p:cNvSpPr txBox="1">
            <a:spLocks noChangeArrowheads="1"/>
          </p:cNvSpPr>
          <p:nvPr/>
        </p:nvSpPr>
        <p:spPr>
          <a:xfrm>
            <a:off x="5135563" y="533400"/>
            <a:ext cx="3810000" cy="5791200"/>
          </a:xfrm>
          <a:prstGeom prst="rect">
            <a:avLst/>
          </a:prstGeom>
        </p:spPr>
        <p:txBody>
          <a:bodyPr/>
          <a:lstStyle/>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000" b="0" i="0" u="none" strike="noStrike" kern="1200" cap="none" spc="0" normalizeH="0" baseline="0" noProof="0" dirty="0" smtClean="0">
                <a:ln>
                  <a:noFill/>
                </a:ln>
                <a:solidFill>
                  <a:srgbClr val="00CC00"/>
                </a:solidFill>
                <a:effectLst/>
                <a:uLnTx/>
                <a:uFillTx/>
                <a:latin typeface="Courier New" pitchFamily="49" charset="0"/>
                <a:ea typeface="+mn-ea"/>
                <a:cs typeface="+mn-cs"/>
              </a:rPr>
              <a:t>CORRECT!</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000" b="0" i="0" u="none" strike="noStrike" kern="1200" cap="none" spc="0" normalizeH="0" baseline="0" noProof="0" dirty="0" smtClean="0">
                <a:ln>
                  <a:noFill/>
                </a:ln>
                <a:solidFill>
                  <a:srgbClr val="FF9900"/>
                </a:solidFill>
                <a:effectLst/>
                <a:uLnTx/>
                <a:uFillTx/>
                <a:latin typeface="Courier New" pitchFamily="49" charset="0"/>
                <a:ea typeface="+mn-ea"/>
                <a:cs typeface="+mn-cs"/>
              </a:rPr>
              <a:t>if( </a:t>
            </a:r>
            <a:r>
              <a:rPr kumimoji="0" lang="en-GB" sz="2000" b="0" i="0" u="none" strike="noStrike" kern="1200" cap="none" spc="0" normalizeH="0" baseline="0" noProof="0" dirty="0" err="1" smtClean="0">
                <a:ln>
                  <a:noFill/>
                </a:ln>
                <a:solidFill>
                  <a:srgbClr val="FF9900"/>
                </a:solidFill>
                <a:effectLst/>
                <a:uLnTx/>
                <a:uFillTx/>
                <a:latin typeface="Courier New" pitchFamily="49" charset="0"/>
                <a:ea typeface="+mn-ea"/>
                <a:cs typeface="+mn-cs"/>
              </a:rPr>
              <a:t>i</a:t>
            </a:r>
            <a:r>
              <a:rPr kumimoji="0" lang="en-GB" sz="2000" b="0" i="0" u="none" strike="noStrike" kern="1200" cap="none" spc="0" normalizeH="0" baseline="0" noProof="0" dirty="0" smtClean="0">
                <a:ln>
                  <a:noFill/>
                </a:ln>
                <a:solidFill>
                  <a:srgbClr val="FF9900"/>
                </a:solidFill>
                <a:effectLst/>
                <a:uLnTx/>
                <a:uFillTx/>
                <a:latin typeface="Courier New" pitchFamily="49" charset="0"/>
                <a:ea typeface="+mn-ea"/>
                <a:cs typeface="+mn-cs"/>
              </a:rPr>
              <a:t> == j ) {</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000" b="0" i="0" u="none" strike="noStrike" kern="1200" cap="none" spc="0" normalizeH="0" baseline="0" noProof="0" dirty="0" smtClean="0">
                <a:ln>
                  <a:noFill/>
                </a:ln>
                <a:solidFill>
                  <a:srgbClr val="FF9900"/>
                </a:solidFill>
                <a:effectLst/>
                <a:uLnTx/>
                <a:uFillTx/>
                <a:latin typeface="Courier New" pitchFamily="49" charset="0"/>
                <a:ea typeface="+mn-ea"/>
                <a:cs typeface="+mn-cs"/>
              </a:rPr>
              <a:t>	if ( j == k )</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000" b="0" i="0" u="none" strike="noStrike" kern="1200" cap="none" spc="0" normalizeH="0" baseline="0" noProof="0" dirty="0" smtClean="0">
                <a:ln>
                  <a:noFill/>
                </a:ln>
                <a:solidFill>
                  <a:srgbClr val="FF9900"/>
                </a:solidFill>
                <a:effectLst/>
                <a:uLnTx/>
                <a:uFillTx/>
                <a:latin typeface="Courier New" pitchFamily="49" charset="0"/>
                <a:ea typeface="+mn-ea"/>
                <a:cs typeface="+mn-cs"/>
              </a:rPr>
              <a:t>	</a:t>
            </a:r>
            <a:r>
              <a:rPr kumimoji="0" lang="en-GB" sz="2000" b="0" i="0" u="none" strike="noStrike" kern="1200" cap="none" spc="0" normalizeH="0" baseline="0" noProof="0" dirty="0" err="1" smtClean="0">
                <a:ln>
                  <a:noFill/>
                </a:ln>
                <a:solidFill>
                  <a:srgbClr val="FF9900"/>
                </a:solidFill>
                <a:effectLst/>
                <a:uLnTx/>
                <a:uFillTx/>
                <a:latin typeface="Courier New" pitchFamily="49" charset="0"/>
                <a:ea typeface="+mn-ea"/>
                <a:cs typeface="+mn-cs"/>
              </a:rPr>
              <a:t>System.out.print</a:t>
            </a:r>
            <a:r>
              <a:rPr kumimoji="0" lang="en-GB" sz="2000" b="0" i="0" u="none" strike="noStrike" kern="1200" cap="none" spc="0" normalizeH="0" baseline="0" noProof="0" dirty="0" smtClean="0">
                <a:ln>
                  <a:noFill/>
                </a:ln>
                <a:solidFill>
                  <a:srgbClr val="FF9900"/>
                </a:solidFill>
                <a:effectLst/>
                <a:uLnTx/>
                <a:uFillTx/>
                <a:latin typeface="Courier New" pitchFamily="49" charset="0"/>
                <a:ea typeface="+mn-ea"/>
                <a:cs typeface="+mn-cs"/>
              </a:rPr>
              <a:t>(</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000" b="0" i="0" u="none" strike="noStrike" kern="1200" cap="none" spc="0" normalizeH="0" baseline="0" noProof="0" dirty="0" smtClean="0">
                <a:ln>
                  <a:noFill/>
                </a:ln>
                <a:solidFill>
                  <a:srgbClr val="FF9900"/>
                </a:solidFill>
                <a:effectLst/>
                <a:uLnTx/>
                <a:uFillTx/>
                <a:latin typeface="Courier New" pitchFamily="49" charset="0"/>
                <a:ea typeface="+mn-ea"/>
                <a:cs typeface="+mn-cs"/>
              </a:rPr>
              <a:t>	    “</a:t>
            </a:r>
            <a:r>
              <a:rPr kumimoji="0" lang="en-GB" sz="2000" b="0" i="0" u="none" strike="noStrike" kern="1200" cap="none" spc="0" normalizeH="0" baseline="0" noProof="0" dirty="0" err="1" smtClean="0">
                <a:ln>
                  <a:noFill/>
                </a:ln>
                <a:solidFill>
                  <a:srgbClr val="FF9900"/>
                </a:solidFill>
                <a:effectLst/>
                <a:uLnTx/>
                <a:uFillTx/>
                <a:latin typeface="Courier New" pitchFamily="49" charset="0"/>
                <a:ea typeface="+mn-ea"/>
                <a:cs typeface="+mn-cs"/>
              </a:rPr>
              <a:t>i</a:t>
            </a:r>
            <a:r>
              <a:rPr kumimoji="0" lang="en-GB" sz="2000" b="0" i="0" u="none" strike="noStrike" kern="1200" cap="none" spc="0" normalizeH="0" baseline="0" noProof="0" dirty="0" smtClean="0">
                <a:ln>
                  <a:noFill/>
                </a:ln>
                <a:solidFill>
                  <a:srgbClr val="FF9900"/>
                </a:solidFill>
                <a:effectLst/>
                <a:uLnTx/>
                <a:uFillTx/>
                <a:latin typeface="Courier New" pitchFamily="49" charset="0"/>
                <a:ea typeface="+mn-ea"/>
                <a:cs typeface="+mn-cs"/>
              </a:rPr>
              <a:t> equals k”);</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GB" sz="2000" b="0" i="0" u="none" strike="noStrike" kern="1200" cap="none" spc="0" normalizeH="0" baseline="0" noProof="0" dirty="0" smtClean="0">
                <a:ln>
                  <a:noFill/>
                </a:ln>
                <a:solidFill>
                  <a:srgbClr val="FF9900"/>
                </a:solidFill>
                <a:effectLst/>
                <a:uLnTx/>
                <a:uFillTx/>
                <a:latin typeface="Courier New" pitchFamily="49" charset="0"/>
                <a:ea typeface="+mn-ea"/>
                <a:cs typeface="+mn-cs"/>
              </a:rPr>
              <a:t>}</a:t>
            </a:r>
            <a:r>
              <a:rPr kumimoji="0" lang="en-GB" sz="2400" b="0" i="0" u="none" strike="noStrike" kern="1200" cap="none" spc="0" normalizeH="0" baseline="0" noProof="0" dirty="0" smtClean="0">
                <a:ln>
                  <a:noFill/>
                </a:ln>
                <a:solidFill>
                  <a:schemeClr val="hlink"/>
                </a:solidFill>
                <a:effectLst/>
                <a:uLnTx/>
                <a:uFillTx/>
                <a:latin typeface="Courier New" pitchFamily="49" charset="0"/>
                <a:ea typeface="+mn-ea"/>
                <a:cs typeface="+mn-cs"/>
              </a:rPr>
              <a:t> WRONG!</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GB" sz="2400" b="0" i="0" u="none" strike="noStrike" kern="1200" cap="none" spc="0" normalizeH="0" baseline="0" noProof="0" dirty="0" smtClean="0">
                <a:ln>
                  <a:noFill/>
                </a:ln>
                <a:solidFill>
                  <a:srgbClr val="FF9900"/>
                </a:solidFill>
                <a:effectLst/>
                <a:uLnTx/>
                <a:uFillTx/>
                <a:latin typeface="Courier New" pitchFamily="49" charset="0"/>
                <a:ea typeface="+mn-ea"/>
                <a:cs typeface="+mn-cs"/>
              </a:rPr>
              <a:t>if( </a:t>
            </a:r>
            <a:r>
              <a:rPr kumimoji="0" lang="en-GB" sz="2400" b="0" i="0" u="none" strike="noStrike" kern="1200" cap="none" spc="0" normalizeH="0" baseline="0" noProof="0" dirty="0" err="1" smtClean="0">
                <a:ln>
                  <a:noFill/>
                </a:ln>
                <a:solidFill>
                  <a:srgbClr val="FF9900"/>
                </a:solidFill>
                <a:effectLst/>
                <a:uLnTx/>
                <a:uFillTx/>
                <a:latin typeface="Courier New" pitchFamily="49" charset="0"/>
                <a:ea typeface="+mn-ea"/>
                <a:cs typeface="+mn-cs"/>
              </a:rPr>
              <a:t>i</a:t>
            </a:r>
            <a:r>
              <a:rPr kumimoji="0" lang="en-GB" sz="2400" b="0" i="0" u="none" strike="noStrike" kern="1200" cap="none" spc="0" normalizeH="0" baseline="0" noProof="0" dirty="0" smtClean="0">
                <a:ln>
                  <a:noFill/>
                </a:ln>
                <a:solidFill>
                  <a:srgbClr val="FF9900"/>
                </a:solidFill>
                <a:effectLst/>
                <a:uLnTx/>
                <a:uFillTx/>
                <a:latin typeface="Courier New" pitchFamily="49" charset="0"/>
                <a:ea typeface="+mn-ea"/>
                <a:cs typeface="+mn-cs"/>
              </a:rPr>
              <a:t> == j )</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000" b="0" i="0" u="none" strike="noStrike" kern="1200" cap="none" spc="0" normalizeH="0" baseline="0" noProof="0" dirty="0" smtClean="0">
                <a:ln>
                  <a:noFill/>
                </a:ln>
                <a:solidFill>
                  <a:srgbClr val="FF9900"/>
                </a:solidFill>
                <a:effectLst/>
                <a:uLnTx/>
                <a:uFillTx/>
                <a:latin typeface="Courier New" pitchFamily="49" charset="0"/>
                <a:ea typeface="+mn-ea"/>
                <a:cs typeface="+mn-cs"/>
              </a:rPr>
              <a:t>	if ( j == k )</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000" b="0" i="0" u="none" strike="noStrike" kern="1200" cap="none" spc="0" normalizeH="0" baseline="0" noProof="0" dirty="0" smtClean="0">
                <a:ln>
                  <a:noFill/>
                </a:ln>
                <a:solidFill>
                  <a:srgbClr val="FF9900"/>
                </a:solidFill>
                <a:effectLst/>
                <a:uLnTx/>
                <a:uFillTx/>
                <a:latin typeface="Courier New" pitchFamily="49" charset="0"/>
                <a:ea typeface="+mn-ea"/>
                <a:cs typeface="+mn-cs"/>
              </a:rPr>
              <a:t>		</a:t>
            </a:r>
            <a:r>
              <a:rPr kumimoji="0" lang="en-GB" sz="2000" b="0" i="0" u="none" strike="noStrike" kern="1200" cap="none" spc="0" normalizeH="0" baseline="0" noProof="0" dirty="0" err="1" smtClean="0">
                <a:ln>
                  <a:noFill/>
                </a:ln>
                <a:solidFill>
                  <a:srgbClr val="FF9900"/>
                </a:solidFill>
                <a:effectLst/>
                <a:uLnTx/>
                <a:uFillTx/>
                <a:latin typeface="Courier New" pitchFamily="49" charset="0"/>
                <a:ea typeface="+mn-ea"/>
                <a:cs typeface="+mn-cs"/>
              </a:rPr>
              <a:t>System.out.print</a:t>
            </a:r>
            <a:r>
              <a:rPr kumimoji="0" lang="en-GB" sz="2000" b="0" i="0" u="none" strike="noStrike" kern="1200" cap="none" spc="0" normalizeH="0" baseline="0" noProof="0" dirty="0" smtClean="0">
                <a:ln>
                  <a:noFill/>
                </a:ln>
                <a:solidFill>
                  <a:srgbClr val="FF9900"/>
                </a:solidFill>
                <a:effectLst/>
                <a:uLnTx/>
                <a:uFillTx/>
                <a:latin typeface="Courier New" pitchFamily="49" charset="0"/>
                <a:ea typeface="+mn-ea"/>
                <a:cs typeface="+mn-cs"/>
              </a:rPr>
              <a:t>(</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000" b="0" i="0" u="none" strike="noStrike" kern="1200" cap="none" spc="0" normalizeH="0" baseline="0" noProof="0" dirty="0" smtClean="0">
                <a:ln>
                  <a:noFill/>
                </a:ln>
                <a:solidFill>
                  <a:srgbClr val="FF9900"/>
                </a:solidFill>
                <a:effectLst/>
                <a:uLnTx/>
                <a:uFillTx/>
                <a:latin typeface="Courier New" pitchFamily="49" charset="0"/>
                <a:ea typeface="+mn-ea"/>
                <a:cs typeface="+mn-cs"/>
              </a:rPr>
              <a:t>		   “</a:t>
            </a:r>
            <a:r>
              <a:rPr kumimoji="0" lang="en-GB" sz="2000" b="0" i="0" u="none" strike="noStrike" kern="1200" cap="none" spc="0" normalizeH="0" baseline="0" noProof="0" dirty="0" err="1" smtClean="0">
                <a:ln>
                  <a:noFill/>
                </a:ln>
                <a:solidFill>
                  <a:srgbClr val="FF9900"/>
                </a:solidFill>
                <a:effectLst/>
                <a:uLnTx/>
                <a:uFillTx/>
                <a:latin typeface="Courier New" pitchFamily="49" charset="0"/>
                <a:ea typeface="+mn-ea"/>
                <a:cs typeface="+mn-cs"/>
              </a:rPr>
              <a:t>i</a:t>
            </a:r>
            <a:r>
              <a:rPr kumimoji="0" lang="en-GB" sz="2000" b="0" i="0" u="none" strike="noStrike" kern="1200" cap="none" spc="0" normalizeH="0" baseline="0" noProof="0" dirty="0" smtClean="0">
                <a:ln>
                  <a:noFill/>
                </a:ln>
                <a:solidFill>
                  <a:srgbClr val="FF9900"/>
                </a:solidFill>
                <a:effectLst/>
                <a:uLnTx/>
                <a:uFillTx/>
                <a:latin typeface="Courier New" pitchFamily="49" charset="0"/>
                <a:ea typeface="+mn-ea"/>
                <a:cs typeface="+mn-cs"/>
              </a:rPr>
              <a:t> equals k”);</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000" b="0" i="0" u="none" strike="noStrike" kern="1200" cap="none" spc="0" normalizeH="0" baseline="0" noProof="0" dirty="0" smtClean="0">
                <a:ln>
                  <a:noFill/>
                </a:ln>
                <a:solidFill>
                  <a:srgbClr val="FF9900"/>
                </a:solidFill>
                <a:effectLst/>
                <a:uLnTx/>
                <a:uFillTx/>
                <a:latin typeface="Courier New" pitchFamily="49" charset="0"/>
                <a:ea typeface="+mn-ea"/>
                <a:cs typeface="+mn-cs"/>
              </a:rPr>
              <a:t>  else</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000" b="0" i="0" u="none" strike="noStrike" kern="1200" cap="none" spc="0" normalizeH="0" baseline="0" noProof="0" dirty="0" smtClean="0">
                <a:ln>
                  <a:noFill/>
                </a:ln>
                <a:solidFill>
                  <a:srgbClr val="FF9900"/>
                </a:solidFill>
                <a:effectLst/>
                <a:uLnTx/>
                <a:uFillTx/>
                <a:latin typeface="Courier New" pitchFamily="49" charset="0"/>
                <a:ea typeface="+mn-ea"/>
                <a:cs typeface="+mn-cs"/>
              </a:rPr>
              <a:t>	 </a:t>
            </a:r>
            <a:r>
              <a:rPr kumimoji="0" lang="en-GB" sz="2000" b="0" i="0" u="none" strike="noStrike" kern="1200" cap="none" spc="0" normalizeH="0" baseline="0" noProof="0" dirty="0" err="1" smtClean="0">
                <a:ln>
                  <a:noFill/>
                </a:ln>
                <a:solidFill>
                  <a:srgbClr val="FF9900"/>
                </a:solidFill>
                <a:effectLst/>
                <a:uLnTx/>
                <a:uFillTx/>
                <a:latin typeface="Courier New" pitchFamily="49" charset="0"/>
                <a:ea typeface="+mn-ea"/>
                <a:cs typeface="+mn-cs"/>
              </a:rPr>
              <a:t>System.out.print</a:t>
            </a:r>
            <a:r>
              <a:rPr kumimoji="0" lang="en-GB" sz="2000" b="0" i="0" u="none" strike="noStrike" kern="1200" cap="none" spc="0" normalizeH="0" baseline="0" noProof="0" dirty="0" smtClean="0">
                <a:ln>
                  <a:noFill/>
                </a:ln>
                <a:solidFill>
                  <a:srgbClr val="FF9900"/>
                </a:solidFill>
                <a:effectLst/>
                <a:uLnTx/>
                <a:uFillTx/>
                <a:latin typeface="Courier New" pitchFamily="49" charset="0"/>
                <a:ea typeface="+mn-ea"/>
                <a:cs typeface="+mn-cs"/>
              </a:rPr>
              <a:t>(</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000" b="0" i="0" u="none" strike="noStrike" kern="1200" cap="none" spc="0" normalizeH="0" baseline="0" noProof="0" dirty="0" smtClean="0">
                <a:ln>
                  <a:noFill/>
                </a:ln>
                <a:solidFill>
                  <a:srgbClr val="FF9900"/>
                </a:solidFill>
                <a:effectLst/>
                <a:uLnTx/>
                <a:uFillTx/>
                <a:latin typeface="Courier New" pitchFamily="49" charset="0"/>
                <a:ea typeface="+mn-ea"/>
                <a:cs typeface="+mn-cs"/>
              </a:rPr>
              <a:t>		“</a:t>
            </a:r>
            <a:r>
              <a:rPr kumimoji="0" lang="en-GB" sz="2000" b="0" i="0" u="none" strike="noStrike" kern="1200" cap="none" spc="0" normalizeH="0" baseline="0" noProof="0" dirty="0" err="1" smtClean="0">
                <a:ln>
                  <a:noFill/>
                </a:ln>
                <a:solidFill>
                  <a:srgbClr val="FF9900"/>
                </a:solidFill>
                <a:effectLst/>
                <a:uLnTx/>
                <a:uFillTx/>
                <a:latin typeface="Courier New" pitchFamily="49" charset="0"/>
                <a:ea typeface="+mn-ea"/>
                <a:cs typeface="+mn-cs"/>
              </a:rPr>
              <a:t>i</a:t>
            </a:r>
            <a:r>
              <a:rPr kumimoji="0" lang="en-GB" sz="2000" b="0" i="0" u="none" strike="noStrike" kern="1200" cap="none" spc="0" normalizeH="0" baseline="0" noProof="0" dirty="0" smtClean="0">
                <a:ln>
                  <a:noFill/>
                </a:ln>
                <a:solidFill>
                  <a:srgbClr val="FF9900"/>
                </a:solidFill>
                <a:effectLst/>
                <a:uLnTx/>
                <a:uFillTx/>
                <a:latin typeface="Courier New" pitchFamily="49" charset="0"/>
                <a:ea typeface="+mn-ea"/>
                <a:cs typeface="+mn-cs"/>
              </a:rPr>
              <a:t> is not equal to j”);	else	</a:t>
            </a:r>
            <a:r>
              <a:rPr kumimoji="0" lang="en-GB" sz="2000" b="0" i="0" u="none" strike="noStrike" kern="1200" cap="none" spc="0" normalizeH="0" baseline="0" noProof="0" dirty="0" err="1" smtClean="0">
                <a:ln>
                  <a:noFill/>
                </a:ln>
                <a:solidFill>
                  <a:srgbClr val="FF9900"/>
                </a:solidFill>
                <a:effectLst/>
                <a:uLnTx/>
                <a:uFillTx/>
                <a:latin typeface="Courier New" pitchFamily="49" charset="0"/>
                <a:ea typeface="+mn-ea"/>
                <a:cs typeface="+mn-cs"/>
              </a:rPr>
              <a:t>System.out.print</a:t>
            </a:r>
            <a:r>
              <a:rPr kumimoji="0" lang="en-GB" sz="2000" b="0" i="0" u="none" strike="noStrike" kern="1200" cap="none" spc="0" normalizeH="0" baseline="0" noProof="0" dirty="0" smtClean="0">
                <a:ln>
                  <a:noFill/>
                </a:ln>
                <a:solidFill>
                  <a:srgbClr val="FF9900"/>
                </a:solidFill>
                <a:effectLst/>
                <a:uLnTx/>
                <a:uFillTx/>
                <a:latin typeface="Courier New" pitchFamily="49" charset="0"/>
                <a:ea typeface="+mn-ea"/>
                <a:cs typeface="+mn-cs"/>
              </a:rPr>
              <a:t>(“</a:t>
            </a:r>
            <a:r>
              <a:rPr kumimoji="0" lang="en-GB" sz="2000" b="0" i="0" u="none" strike="noStrike" kern="1200" cap="none" spc="0" normalizeH="0" baseline="0" noProof="0" dirty="0" err="1" smtClean="0">
                <a:ln>
                  <a:noFill/>
                </a:ln>
                <a:solidFill>
                  <a:srgbClr val="FF9900"/>
                </a:solidFill>
                <a:effectLst/>
                <a:uLnTx/>
                <a:uFillTx/>
                <a:latin typeface="Courier New" pitchFamily="49" charset="0"/>
                <a:ea typeface="+mn-ea"/>
                <a:cs typeface="+mn-cs"/>
              </a:rPr>
              <a:t>i</a:t>
            </a:r>
            <a:r>
              <a:rPr kumimoji="0" lang="en-GB" sz="2000" b="0" i="0" u="none" strike="noStrike" kern="1200" cap="none" spc="0" normalizeH="0" baseline="0" noProof="0" dirty="0" smtClean="0">
                <a:ln>
                  <a:noFill/>
                </a:ln>
                <a:solidFill>
                  <a:srgbClr val="FF9900"/>
                </a:solidFill>
                <a:effectLst/>
                <a:uLnTx/>
                <a:uFillTx/>
                <a:latin typeface="Courier New" pitchFamily="49" charset="0"/>
                <a:ea typeface="+mn-ea"/>
                <a:cs typeface="+mn-cs"/>
              </a:rPr>
              <a:t> is not equal to j”);	// Correct!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None/>
              <a:tabLst/>
              <a:defRPr/>
            </a:pPr>
            <a:endParaRPr kumimoji="0" lang="en-GB" sz="2000" b="0" i="0" u="none" strike="noStrike" kern="1200" cap="none" spc="0" normalizeH="0" baseline="0" noProof="0" dirty="0" smtClean="0">
              <a:ln>
                <a:noFill/>
              </a:ln>
              <a:solidFill>
                <a:srgbClr val="FF9900"/>
              </a:solidFill>
              <a:effectLst/>
              <a:uLnTx/>
              <a:uFillTx/>
              <a:latin typeface="Courier New" pitchFamily="49" charset="0"/>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switch Statement</a:t>
            </a:r>
            <a:endParaRPr lang="en-US" dirty="0"/>
          </a:p>
        </p:txBody>
      </p:sp>
      <p:sp>
        <p:nvSpPr>
          <p:cNvPr id="3" name="Content Placeholder 2"/>
          <p:cNvSpPr>
            <a:spLocks noGrp="1"/>
          </p:cNvSpPr>
          <p:nvPr>
            <p:ph idx="1"/>
          </p:nvPr>
        </p:nvSpPr>
        <p:spPr/>
        <p:txBody>
          <a:bodyPr>
            <a:normAutofit lnSpcReduction="10000"/>
          </a:bodyPr>
          <a:lstStyle/>
          <a:p>
            <a:pPr lvl="1">
              <a:lnSpc>
                <a:spcPct val="90000"/>
              </a:lnSpc>
              <a:buFontTx/>
              <a:buNone/>
            </a:pPr>
            <a:r>
              <a:rPr lang="en-GB" dirty="0" smtClean="0">
                <a:solidFill>
                  <a:srgbClr val="FF9900"/>
                </a:solidFill>
                <a:latin typeface="Courier New" pitchFamily="49" charset="0"/>
              </a:rPr>
              <a:t>switch ( n ) {</a:t>
            </a:r>
          </a:p>
          <a:p>
            <a:pPr lvl="1">
              <a:lnSpc>
                <a:spcPct val="90000"/>
              </a:lnSpc>
              <a:buFontTx/>
              <a:buNone/>
            </a:pPr>
            <a:r>
              <a:rPr lang="en-GB" dirty="0" smtClean="0">
                <a:solidFill>
                  <a:srgbClr val="FF9900"/>
                </a:solidFill>
                <a:latin typeface="Courier New" pitchFamily="49" charset="0"/>
              </a:rPr>
              <a:t>	case 1: </a:t>
            </a:r>
          </a:p>
          <a:p>
            <a:pPr lvl="1">
              <a:lnSpc>
                <a:spcPct val="90000"/>
              </a:lnSpc>
              <a:buFontTx/>
              <a:buNone/>
            </a:pPr>
            <a:r>
              <a:rPr lang="en-GB" dirty="0" smtClean="0">
                <a:solidFill>
                  <a:srgbClr val="FF9900"/>
                </a:solidFill>
                <a:latin typeface="Courier New" pitchFamily="49" charset="0"/>
              </a:rPr>
              <a:t>		// execute code block #1</a:t>
            </a:r>
          </a:p>
          <a:p>
            <a:pPr lvl="1">
              <a:lnSpc>
                <a:spcPct val="90000"/>
              </a:lnSpc>
              <a:buFontTx/>
              <a:buNone/>
            </a:pPr>
            <a:r>
              <a:rPr lang="en-GB" dirty="0" smtClean="0">
                <a:solidFill>
                  <a:srgbClr val="FF9900"/>
                </a:solidFill>
                <a:latin typeface="Courier New" pitchFamily="49" charset="0"/>
              </a:rPr>
              <a:t>		break;</a:t>
            </a:r>
          </a:p>
          <a:p>
            <a:pPr lvl="1">
              <a:lnSpc>
                <a:spcPct val="90000"/>
              </a:lnSpc>
              <a:buFontTx/>
              <a:buNone/>
            </a:pPr>
            <a:r>
              <a:rPr lang="en-GB" dirty="0" smtClean="0">
                <a:solidFill>
                  <a:srgbClr val="FF9900"/>
                </a:solidFill>
                <a:latin typeface="Courier New" pitchFamily="49" charset="0"/>
              </a:rPr>
              <a:t>	case 2:</a:t>
            </a:r>
          </a:p>
          <a:p>
            <a:pPr lvl="1">
              <a:lnSpc>
                <a:spcPct val="90000"/>
              </a:lnSpc>
              <a:buFontTx/>
              <a:buNone/>
            </a:pPr>
            <a:r>
              <a:rPr lang="en-GB" dirty="0" smtClean="0">
                <a:solidFill>
                  <a:srgbClr val="FF9900"/>
                </a:solidFill>
                <a:latin typeface="Courier New" pitchFamily="49" charset="0"/>
              </a:rPr>
              <a:t>		// execute code block #2</a:t>
            </a:r>
          </a:p>
          <a:p>
            <a:pPr lvl="1">
              <a:lnSpc>
                <a:spcPct val="90000"/>
              </a:lnSpc>
              <a:buFontTx/>
              <a:buNone/>
            </a:pPr>
            <a:r>
              <a:rPr lang="en-GB" dirty="0" smtClean="0">
                <a:solidFill>
                  <a:srgbClr val="FF9900"/>
                </a:solidFill>
                <a:latin typeface="Courier New" pitchFamily="49" charset="0"/>
              </a:rPr>
              <a:t>		break;</a:t>
            </a:r>
          </a:p>
          <a:p>
            <a:pPr lvl="1">
              <a:lnSpc>
                <a:spcPct val="90000"/>
              </a:lnSpc>
              <a:buFontTx/>
              <a:buNone/>
            </a:pPr>
            <a:r>
              <a:rPr lang="en-GB" dirty="0" smtClean="0">
                <a:solidFill>
                  <a:srgbClr val="FF9900"/>
                </a:solidFill>
                <a:latin typeface="Courier New" pitchFamily="49" charset="0"/>
              </a:rPr>
              <a:t>		default:</a:t>
            </a:r>
          </a:p>
          <a:p>
            <a:pPr lvl="1">
              <a:lnSpc>
                <a:spcPct val="90000"/>
              </a:lnSpc>
              <a:buFontTx/>
              <a:buNone/>
            </a:pPr>
            <a:r>
              <a:rPr lang="en-GB" dirty="0" smtClean="0">
                <a:solidFill>
                  <a:srgbClr val="FF9900"/>
                </a:solidFill>
                <a:latin typeface="Courier New" pitchFamily="49" charset="0"/>
              </a:rPr>
              <a:t>		// if all previous tests fail then        	//execute code block #4</a:t>
            </a:r>
          </a:p>
          <a:p>
            <a:pPr lvl="1">
              <a:lnSpc>
                <a:spcPct val="90000"/>
              </a:lnSpc>
              <a:buFontTx/>
              <a:buNone/>
            </a:pPr>
            <a:r>
              <a:rPr lang="en-GB" dirty="0" smtClean="0">
                <a:solidFill>
                  <a:srgbClr val="FF9900"/>
                </a:solidFill>
                <a:latin typeface="Courier New" pitchFamily="49" charset="0"/>
              </a:rPr>
              <a:t>		break;</a:t>
            </a:r>
          </a:p>
          <a:p>
            <a:pPr lvl="1">
              <a:lnSpc>
                <a:spcPct val="90000"/>
              </a:lnSpc>
              <a:buFontTx/>
              <a:buNone/>
            </a:pPr>
            <a:r>
              <a:rPr lang="en-GB" dirty="0" smtClean="0">
                <a:solidFill>
                  <a:srgbClr val="FF9900"/>
                </a:solidFill>
                <a:latin typeface="Courier New" pitchFamily="49" charset="0"/>
              </a:rPr>
              <a:t>}</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a:t>
            </a:r>
            <a:r>
              <a:rPr lang="en-GB" dirty="0" smtClean="0">
                <a:solidFill>
                  <a:srgbClr val="FF9900"/>
                </a:solidFill>
              </a:rPr>
              <a:t> for</a:t>
            </a:r>
            <a:r>
              <a:rPr lang="en-GB" dirty="0" smtClean="0"/>
              <a:t> loop</a:t>
            </a:r>
            <a:endParaRPr lang="en-US" dirty="0"/>
          </a:p>
        </p:txBody>
      </p:sp>
      <p:sp>
        <p:nvSpPr>
          <p:cNvPr id="3" name="Content Placeholder 2"/>
          <p:cNvSpPr>
            <a:spLocks noGrp="1"/>
          </p:cNvSpPr>
          <p:nvPr>
            <p:ph idx="1"/>
          </p:nvPr>
        </p:nvSpPr>
        <p:spPr/>
        <p:txBody>
          <a:bodyPr/>
          <a:lstStyle/>
          <a:p>
            <a:pPr>
              <a:lnSpc>
                <a:spcPct val="90000"/>
              </a:lnSpc>
            </a:pPr>
            <a:r>
              <a:rPr lang="en-GB" sz="2000" dirty="0" smtClean="0"/>
              <a:t>Loop n times</a:t>
            </a:r>
          </a:p>
          <a:p>
            <a:pPr lvl="1">
              <a:lnSpc>
                <a:spcPct val="90000"/>
              </a:lnSpc>
              <a:buFontTx/>
              <a:buNone/>
            </a:pPr>
            <a:r>
              <a:rPr lang="en-GB" sz="2000" dirty="0" smtClean="0">
                <a:solidFill>
                  <a:srgbClr val="FF9900"/>
                </a:solidFill>
                <a:latin typeface="Courier New" pitchFamily="49" charset="0"/>
              </a:rPr>
              <a:t>for ( </a:t>
            </a:r>
            <a:r>
              <a:rPr lang="en-GB" sz="2000" dirty="0" err="1" smtClean="0">
                <a:solidFill>
                  <a:srgbClr val="FF9900"/>
                </a:solidFill>
                <a:latin typeface="Courier New" pitchFamily="49" charset="0"/>
              </a:rPr>
              <a:t>i</a:t>
            </a:r>
            <a:r>
              <a:rPr lang="en-GB" sz="2000" dirty="0" smtClean="0">
                <a:solidFill>
                  <a:srgbClr val="FF9900"/>
                </a:solidFill>
                <a:latin typeface="Courier New" pitchFamily="49" charset="0"/>
              </a:rPr>
              <a:t> = 0; </a:t>
            </a:r>
            <a:r>
              <a:rPr lang="en-GB" sz="2000" dirty="0" err="1" smtClean="0">
                <a:solidFill>
                  <a:srgbClr val="FF9900"/>
                </a:solidFill>
                <a:latin typeface="Courier New" pitchFamily="49" charset="0"/>
              </a:rPr>
              <a:t>i</a:t>
            </a:r>
            <a:r>
              <a:rPr lang="en-GB" sz="2000" dirty="0" smtClean="0">
                <a:solidFill>
                  <a:srgbClr val="FF9900"/>
                </a:solidFill>
                <a:latin typeface="Courier New" pitchFamily="49" charset="0"/>
              </a:rPr>
              <a:t> &lt; n; n++ ) {</a:t>
            </a:r>
          </a:p>
          <a:p>
            <a:pPr lvl="1">
              <a:lnSpc>
                <a:spcPct val="90000"/>
              </a:lnSpc>
              <a:buFontTx/>
              <a:buNone/>
            </a:pPr>
            <a:r>
              <a:rPr lang="en-GB" sz="2000" dirty="0" smtClean="0">
                <a:solidFill>
                  <a:srgbClr val="FF9900"/>
                </a:solidFill>
                <a:latin typeface="Courier New" pitchFamily="49" charset="0"/>
              </a:rPr>
              <a:t>	// this code body will execute n times</a:t>
            </a:r>
          </a:p>
          <a:p>
            <a:pPr lvl="1">
              <a:lnSpc>
                <a:spcPct val="90000"/>
              </a:lnSpc>
              <a:buFontTx/>
              <a:buNone/>
            </a:pPr>
            <a:r>
              <a:rPr lang="en-GB" sz="2000" dirty="0" smtClean="0">
                <a:solidFill>
                  <a:srgbClr val="FF9900"/>
                </a:solidFill>
                <a:latin typeface="Courier New" pitchFamily="49" charset="0"/>
              </a:rPr>
              <a:t>	// </a:t>
            </a:r>
            <a:r>
              <a:rPr lang="en-GB" sz="2000" dirty="0" err="1" smtClean="0">
                <a:solidFill>
                  <a:srgbClr val="FF9900"/>
                </a:solidFill>
                <a:latin typeface="Courier New" pitchFamily="49" charset="0"/>
              </a:rPr>
              <a:t>ifrom</a:t>
            </a:r>
            <a:r>
              <a:rPr lang="en-GB" sz="2000" dirty="0" smtClean="0">
                <a:solidFill>
                  <a:srgbClr val="FF9900"/>
                </a:solidFill>
                <a:latin typeface="Courier New" pitchFamily="49" charset="0"/>
              </a:rPr>
              <a:t>  0 to n-1</a:t>
            </a:r>
          </a:p>
          <a:p>
            <a:pPr lvl="1">
              <a:lnSpc>
                <a:spcPct val="90000"/>
              </a:lnSpc>
              <a:buFontTx/>
              <a:buNone/>
            </a:pPr>
            <a:r>
              <a:rPr lang="en-GB" sz="2000" dirty="0" smtClean="0">
                <a:solidFill>
                  <a:srgbClr val="FF9900"/>
                </a:solidFill>
                <a:latin typeface="Courier New" pitchFamily="49" charset="0"/>
              </a:rPr>
              <a:t>}</a:t>
            </a:r>
          </a:p>
          <a:p>
            <a:pPr>
              <a:lnSpc>
                <a:spcPct val="90000"/>
              </a:lnSpc>
            </a:pPr>
            <a:r>
              <a:rPr lang="en-GB" sz="2000" dirty="0" smtClean="0"/>
              <a:t>Nested for:</a:t>
            </a:r>
          </a:p>
          <a:p>
            <a:pPr lvl="1">
              <a:lnSpc>
                <a:spcPct val="90000"/>
              </a:lnSpc>
              <a:buFontTx/>
              <a:buNone/>
            </a:pPr>
            <a:r>
              <a:rPr lang="en-GB" sz="2000" dirty="0" smtClean="0">
                <a:solidFill>
                  <a:srgbClr val="FF9900"/>
                </a:solidFill>
                <a:latin typeface="Courier New" pitchFamily="49" charset="0"/>
              </a:rPr>
              <a:t>for ( j = 0; j &lt; 10; j++ ) {</a:t>
            </a:r>
          </a:p>
          <a:p>
            <a:pPr lvl="1">
              <a:lnSpc>
                <a:spcPct val="90000"/>
              </a:lnSpc>
              <a:buFontTx/>
              <a:buNone/>
            </a:pPr>
            <a:r>
              <a:rPr lang="en-GB" sz="2000" dirty="0" smtClean="0">
                <a:solidFill>
                  <a:srgbClr val="FF9900"/>
                </a:solidFill>
                <a:latin typeface="Courier New" pitchFamily="49" charset="0"/>
              </a:rPr>
              <a:t>	for ( </a:t>
            </a:r>
            <a:r>
              <a:rPr lang="en-GB" sz="2000" dirty="0" err="1" smtClean="0">
                <a:solidFill>
                  <a:srgbClr val="FF9900"/>
                </a:solidFill>
                <a:latin typeface="Courier New" pitchFamily="49" charset="0"/>
              </a:rPr>
              <a:t>i</a:t>
            </a:r>
            <a:r>
              <a:rPr lang="en-GB" sz="2000" dirty="0" smtClean="0">
                <a:solidFill>
                  <a:srgbClr val="FF9900"/>
                </a:solidFill>
                <a:latin typeface="Courier New" pitchFamily="49" charset="0"/>
              </a:rPr>
              <a:t> = 0; </a:t>
            </a:r>
            <a:r>
              <a:rPr lang="en-GB" sz="2000" dirty="0" err="1" smtClean="0">
                <a:solidFill>
                  <a:srgbClr val="FF9900"/>
                </a:solidFill>
                <a:latin typeface="Courier New" pitchFamily="49" charset="0"/>
              </a:rPr>
              <a:t>i</a:t>
            </a:r>
            <a:r>
              <a:rPr lang="en-GB" sz="2000" dirty="0" smtClean="0">
                <a:solidFill>
                  <a:srgbClr val="FF9900"/>
                </a:solidFill>
                <a:latin typeface="Courier New" pitchFamily="49" charset="0"/>
              </a:rPr>
              <a:t> &lt; 20; </a:t>
            </a:r>
            <a:r>
              <a:rPr lang="en-GB" sz="2000" dirty="0" err="1" smtClean="0">
                <a:solidFill>
                  <a:srgbClr val="FF9900"/>
                </a:solidFill>
                <a:latin typeface="Courier New" pitchFamily="49" charset="0"/>
              </a:rPr>
              <a:t>i</a:t>
            </a:r>
            <a:r>
              <a:rPr lang="en-GB" sz="2000" dirty="0" smtClean="0">
                <a:solidFill>
                  <a:srgbClr val="FF9900"/>
                </a:solidFill>
                <a:latin typeface="Courier New" pitchFamily="49" charset="0"/>
              </a:rPr>
              <a:t>++ ){</a:t>
            </a:r>
          </a:p>
          <a:p>
            <a:pPr lvl="1">
              <a:lnSpc>
                <a:spcPct val="90000"/>
              </a:lnSpc>
              <a:buFontTx/>
              <a:buNone/>
            </a:pPr>
            <a:r>
              <a:rPr lang="en-GB" sz="2000" dirty="0" smtClean="0">
                <a:solidFill>
                  <a:srgbClr val="FF9900"/>
                </a:solidFill>
                <a:latin typeface="Courier New" pitchFamily="49" charset="0"/>
              </a:rPr>
              <a:t>		// this code body will execute 200 times</a:t>
            </a:r>
          </a:p>
          <a:p>
            <a:pPr lvl="1">
              <a:lnSpc>
                <a:spcPct val="90000"/>
              </a:lnSpc>
              <a:buFontTx/>
              <a:buNone/>
            </a:pPr>
            <a:r>
              <a:rPr lang="en-GB" sz="2000" dirty="0" smtClean="0">
                <a:solidFill>
                  <a:srgbClr val="FF9900"/>
                </a:solidFill>
                <a:latin typeface="Courier New" pitchFamily="49" charset="0"/>
              </a:rPr>
              <a:t>	}</a:t>
            </a:r>
          </a:p>
          <a:p>
            <a:pPr lvl="1">
              <a:lnSpc>
                <a:spcPct val="90000"/>
              </a:lnSpc>
              <a:buFontTx/>
              <a:buNone/>
            </a:pPr>
            <a:r>
              <a:rPr lang="en-GB" sz="2000" dirty="0" smtClean="0">
                <a:solidFill>
                  <a:srgbClr val="FF9900"/>
                </a:solidFill>
                <a:latin typeface="Courier New" pitchFamily="49" charset="0"/>
              </a:rPr>
              <a:t>}</a:t>
            </a:r>
          </a:p>
          <a:p>
            <a:pPr>
              <a:lnSpc>
                <a:spcPct val="90000"/>
              </a:lnSpc>
              <a:buFont typeface="Wingdings" pitchFamily="2" charset="2"/>
              <a:buNone/>
            </a:pPr>
            <a:r>
              <a:rPr lang="en-GB" sz="2000" dirty="0" smtClean="0"/>
              <a:t>	</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81000" y="685800"/>
            <a:ext cx="8763000" cy="685800"/>
          </a:xfrm>
          <a:prstGeom prst="rect">
            <a:avLst/>
          </a:prstGeom>
        </p:spPr>
        <p:txBody>
          <a:bodyPr vert="horz" lIns="0" rIns="0" bIns="0" anchor="b">
            <a:normAutofit fontScale="925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5000" b="0" i="0" u="none" strike="noStrike" kern="1200" cap="none" spc="0" normalizeH="0" baseline="0" noProof="0" dirty="0" smtClean="0">
                <a:ln>
                  <a:noFill/>
                </a:ln>
                <a:solidFill>
                  <a:schemeClr val="tx2"/>
                </a:solidFill>
                <a:effectLst/>
                <a:uLnTx/>
                <a:uFillTx/>
                <a:latin typeface="+mj-lt"/>
                <a:ea typeface="+mj-ea"/>
                <a:cs typeface="+mj-cs"/>
              </a:rPr>
              <a:t>while loops</a:t>
            </a:r>
            <a:endParaRPr kumimoji="0" lang="en-GB"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Rectangle 3"/>
          <p:cNvSpPr txBox="1">
            <a:spLocks noChangeArrowheads="1"/>
          </p:cNvSpPr>
          <p:nvPr/>
        </p:nvSpPr>
        <p:spPr>
          <a:xfrm>
            <a:off x="609600" y="1676400"/>
            <a:ext cx="7772400" cy="2133600"/>
          </a:xfrm>
          <a:prstGeom prst="rect">
            <a:avLst/>
          </a:prstGeom>
        </p:spPr>
        <p:txBody>
          <a:bodyPr vert="horz">
            <a:normAutofit/>
          </a:bodyPr>
          <a:lstStyle/>
          <a:p>
            <a:pPr marL="640080" marR="0" lvl="1" indent="-246888" algn="l" defTabSz="914400" rtl="0" eaLnBrk="1" fontAlgn="auto" latinLnBrk="0" hangingPunct="1">
              <a:lnSpc>
                <a:spcPct val="9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dirty="0" smtClean="0">
                <a:ln>
                  <a:noFill/>
                </a:ln>
                <a:solidFill>
                  <a:srgbClr val="FF9900"/>
                </a:solidFill>
                <a:effectLst/>
                <a:uLnTx/>
                <a:uFillTx/>
                <a:latin typeface="Courier New" pitchFamily="49" charset="0"/>
                <a:ea typeface="+mn-ea"/>
                <a:cs typeface="+mn-cs"/>
              </a:rPr>
              <a:t>while(response == 1) {</a:t>
            </a:r>
          </a:p>
          <a:p>
            <a:pPr marL="640080" marR="0" lvl="1" indent="-246888" algn="l" defTabSz="914400" rtl="0" eaLnBrk="1" fontAlgn="auto" latinLnBrk="0" hangingPunct="1">
              <a:lnSpc>
                <a:spcPct val="9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dirty="0" smtClean="0">
                <a:ln>
                  <a:noFill/>
                </a:ln>
                <a:solidFill>
                  <a:srgbClr val="FF9900"/>
                </a:solidFill>
                <a:effectLst/>
                <a:uLnTx/>
                <a:uFillTx/>
                <a:latin typeface="Courier New" pitchFamily="49" charset="0"/>
                <a:ea typeface="+mn-ea"/>
                <a:cs typeface="+mn-cs"/>
              </a:rPr>
              <a:t>	</a:t>
            </a:r>
            <a:r>
              <a:rPr kumimoji="0" lang="en-GB" sz="2400" b="0" i="0" u="none" strike="noStrike" kern="1200" cap="none" spc="0" normalizeH="0" baseline="0" noProof="0" dirty="0" err="1" smtClean="0">
                <a:ln>
                  <a:noFill/>
                </a:ln>
                <a:solidFill>
                  <a:srgbClr val="FF9900"/>
                </a:solidFill>
                <a:effectLst/>
                <a:uLnTx/>
                <a:uFillTx/>
                <a:latin typeface="Courier New" pitchFamily="49" charset="0"/>
                <a:ea typeface="+mn-ea"/>
                <a:cs typeface="+mn-cs"/>
              </a:rPr>
              <a:t>System.out.print</a:t>
            </a:r>
            <a:r>
              <a:rPr kumimoji="0" lang="en-GB" sz="2400" b="0" i="0" u="none" strike="noStrike" kern="1200" cap="none" spc="0" normalizeH="0" baseline="0" noProof="0" dirty="0" smtClean="0">
                <a:ln>
                  <a:noFill/>
                </a:ln>
                <a:solidFill>
                  <a:srgbClr val="FF9900"/>
                </a:solidFill>
                <a:effectLst/>
                <a:uLnTx/>
                <a:uFillTx/>
                <a:latin typeface="Courier New" pitchFamily="49" charset="0"/>
                <a:ea typeface="+mn-ea"/>
                <a:cs typeface="+mn-cs"/>
              </a:rPr>
              <a:t>( “ID =” + </a:t>
            </a:r>
            <a:r>
              <a:rPr kumimoji="0" lang="en-GB" sz="2400" b="0" i="0" u="none" strike="noStrike" kern="1200" cap="none" spc="0" normalizeH="0" baseline="0" noProof="0" dirty="0" err="1" smtClean="0">
                <a:ln>
                  <a:noFill/>
                </a:ln>
                <a:solidFill>
                  <a:srgbClr val="FF9900"/>
                </a:solidFill>
                <a:effectLst/>
                <a:uLnTx/>
                <a:uFillTx/>
                <a:latin typeface="Courier New" pitchFamily="49" charset="0"/>
                <a:ea typeface="+mn-ea"/>
                <a:cs typeface="+mn-cs"/>
              </a:rPr>
              <a:t>userID</a:t>
            </a:r>
            <a:r>
              <a:rPr kumimoji="0" lang="en-GB" sz="2400" b="0" i="0" u="none" strike="noStrike" kern="1200" cap="none" spc="0" normalizeH="0" baseline="0" noProof="0" dirty="0" smtClean="0">
                <a:ln>
                  <a:noFill/>
                </a:ln>
                <a:solidFill>
                  <a:srgbClr val="FF9900"/>
                </a:solidFill>
                <a:effectLst/>
                <a:uLnTx/>
                <a:uFillTx/>
                <a:latin typeface="Courier New" pitchFamily="49" charset="0"/>
                <a:ea typeface="+mn-ea"/>
                <a:cs typeface="+mn-cs"/>
              </a:rPr>
              <a:t>[n]);</a:t>
            </a:r>
          </a:p>
          <a:p>
            <a:pPr marL="640080" marR="0" lvl="1" indent="-246888" algn="l" defTabSz="914400" rtl="0" eaLnBrk="1" fontAlgn="auto" latinLnBrk="0" hangingPunct="1">
              <a:lnSpc>
                <a:spcPct val="9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dirty="0" smtClean="0">
                <a:ln>
                  <a:noFill/>
                </a:ln>
                <a:solidFill>
                  <a:srgbClr val="FF9900"/>
                </a:solidFill>
                <a:effectLst/>
                <a:uLnTx/>
                <a:uFillTx/>
                <a:latin typeface="Courier New" pitchFamily="49" charset="0"/>
                <a:ea typeface="+mn-ea"/>
                <a:cs typeface="+mn-cs"/>
              </a:rPr>
              <a:t>	n++;</a:t>
            </a:r>
          </a:p>
          <a:p>
            <a:pPr marL="640080" marR="0" lvl="1" indent="-246888" algn="l" defTabSz="914400" rtl="0" eaLnBrk="1" fontAlgn="auto" latinLnBrk="0" hangingPunct="1">
              <a:lnSpc>
                <a:spcPct val="9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dirty="0" smtClean="0">
                <a:ln>
                  <a:noFill/>
                </a:ln>
                <a:solidFill>
                  <a:srgbClr val="FF9900"/>
                </a:solidFill>
                <a:effectLst/>
                <a:uLnTx/>
                <a:uFillTx/>
                <a:latin typeface="Courier New" pitchFamily="49" charset="0"/>
                <a:ea typeface="+mn-ea"/>
                <a:cs typeface="+mn-cs"/>
              </a:rPr>
              <a:t>	response = </a:t>
            </a:r>
            <a:r>
              <a:rPr kumimoji="0" lang="en-GB" sz="2400" b="0" i="0" u="none" strike="noStrike" kern="1200" cap="none" spc="0" normalizeH="0" baseline="0" noProof="0" dirty="0" err="1" smtClean="0">
                <a:ln>
                  <a:noFill/>
                </a:ln>
                <a:solidFill>
                  <a:srgbClr val="FF9900"/>
                </a:solidFill>
                <a:effectLst/>
                <a:uLnTx/>
                <a:uFillTx/>
                <a:latin typeface="Courier New" pitchFamily="49" charset="0"/>
                <a:ea typeface="+mn-ea"/>
                <a:cs typeface="+mn-cs"/>
              </a:rPr>
              <a:t>readInt</a:t>
            </a:r>
            <a:r>
              <a:rPr kumimoji="0" lang="en-GB" sz="2400" b="0" i="0" u="none" strike="noStrike" kern="1200" cap="none" spc="0" normalizeH="0" baseline="0" noProof="0" dirty="0" smtClean="0">
                <a:ln>
                  <a:noFill/>
                </a:ln>
                <a:solidFill>
                  <a:srgbClr val="FF9900"/>
                </a:solidFill>
                <a:effectLst/>
                <a:uLnTx/>
                <a:uFillTx/>
                <a:latin typeface="Courier New" pitchFamily="49" charset="0"/>
                <a:ea typeface="+mn-ea"/>
                <a:cs typeface="+mn-cs"/>
              </a:rPr>
              <a:t>( “Enter “);</a:t>
            </a:r>
          </a:p>
          <a:p>
            <a:pPr marL="640080" marR="0" lvl="1" indent="-246888" algn="l" defTabSz="914400" rtl="0" eaLnBrk="1" fontAlgn="auto" latinLnBrk="0" hangingPunct="1">
              <a:lnSpc>
                <a:spcPct val="9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dirty="0" smtClean="0">
                <a:ln>
                  <a:noFill/>
                </a:ln>
                <a:solidFill>
                  <a:srgbClr val="FF9900"/>
                </a:solidFill>
                <a:effectLst/>
                <a:uLnTx/>
                <a:uFillTx/>
                <a:latin typeface="Courier New" pitchFamily="49" charset="0"/>
                <a:ea typeface="+mn-ea"/>
                <a:cs typeface="+mn-cs"/>
              </a:rPr>
              <a:t>}</a:t>
            </a:r>
          </a:p>
          <a:p>
            <a:pPr marL="640080" marR="0" lvl="1" indent="-246888" algn="l" defTabSz="914400" rtl="0" eaLnBrk="1" fontAlgn="auto" latinLnBrk="0" hangingPunct="1">
              <a:lnSpc>
                <a:spcPct val="90000"/>
              </a:lnSpc>
              <a:spcBef>
                <a:spcPct val="20000"/>
              </a:spcBef>
              <a:spcAft>
                <a:spcPts val="0"/>
              </a:spcAft>
              <a:buClr>
                <a:schemeClr val="accent1"/>
              </a:buClr>
              <a:buSzPct val="85000"/>
              <a:buFontTx/>
              <a:buNone/>
              <a:tabLst/>
              <a:defRPr/>
            </a:pPr>
            <a:endParaRPr kumimoji="0" lang="en-GB" sz="2400" b="0" i="0" u="none" strike="noStrike" kern="1200" cap="none" spc="0" normalizeH="0" baseline="0" noProof="0" dirty="0" smtClean="0">
              <a:ln>
                <a:noFill/>
              </a:ln>
              <a:solidFill>
                <a:srgbClr val="FF9900"/>
              </a:solidFill>
              <a:effectLst/>
              <a:uLnTx/>
              <a:uFillTx/>
              <a:latin typeface="Courier New" pitchFamily="49" charset="0"/>
              <a:ea typeface="+mn-ea"/>
              <a:cs typeface="+mn-cs"/>
            </a:endParaRPr>
          </a:p>
          <a:p>
            <a:pPr marL="640080" marR="0" lvl="1" indent="-246888" algn="l" defTabSz="914400" rtl="0" eaLnBrk="1" fontAlgn="auto" latinLnBrk="0" hangingPunct="1">
              <a:lnSpc>
                <a:spcPct val="90000"/>
              </a:lnSpc>
              <a:spcBef>
                <a:spcPct val="20000"/>
              </a:spcBef>
              <a:spcAft>
                <a:spcPts val="0"/>
              </a:spcAft>
              <a:buClr>
                <a:schemeClr val="accent1"/>
              </a:buClr>
              <a:buSzPct val="85000"/>
              <a:buFont typeface="Wingdings 2"/>
              <a:buChar char=""/>
              <a:tabLst/>
              <a:defRPr/>
            </a:pPr>
            <a:endParaRPr kumimoji="0" lang="en-GB" sz="2400" b="0" i="0" u="none" strike="noStrike" kern="1200" cap="none" spc="0" normalizeH="0" baseline="0" noProof="0" dirty="0">
              <a:ln>
                <a:noFill/>
              </a:ln>
              <a:solidFill>
                <a:srgbClr val="FF9900"/>
              </a:solidFill>
              <a:effectLst/>
              <a:uLnTx/>
              <a:uFillTx/>
              <a:latin typeface="Courier New" pitchFamily="49" charset="0"/>
              <a:ea typeface="+mn-ea"/>
              <a:cs typeface="+mn-cs"/>
            </a:endParaRPr>
          </a:p>
        </p:txBody>
      </p:sp>
      <p:sp>
        <p:nvSpPr>
          <p:cNvPr id="6" name="Text Box 4"/>
          <p:cNvSpPr txBox="1">
            <a:spLocks noChangeArrowheads="1"/>
          </p:cNvSpPr>
          <p:nvPr/>
        </p:nvSpPr>
        <p:spPr bwMode="auto">
          <a:xfrm>
            <a:off x="838200" y="4267200"/>
            <a:ext cx="7543800" cy="1370013"/>
          </a:xfrm>
          <a:prstGeom prst="rect">
            <a:avLst/>
          </a:prstGeom>
          <a:noFill/>
          <a:ln w="9525">
            <a:noFill/>
            <a:miter lim="800000"/>
            <a:headEnd/>
            <a:tailEnd/>
          </a:ln>
          <a:effectLst/>
        </p:spPr>
        <p:txBody>
          <a:bodyPr>
            <a:spAutoFit/>
          </a:bodyPr>
          <a:lstStyle/>
          <a:p>
            <a:pPr>
              <a:spcBef>
                <a:spcPct val="50000"/>
              </a:spcBef>
            </a:pPr>
            <a:r>
              <a:rPr lang="en-GB" dirty="0">
                <a:latin typeface="Verdana" pitchFamily="34" charset="0"/>
              </a:rPr>
              <a:t>What is the minimum number of times the loop is executed?</a:t>
            </a:r>
          </a:p>
          <a:p>
            <a:pPr>
              <a:spcBef>
                <a:spcPct val="50000"/>
              </a:spcBef>
            </a:pPr>
            <a:r>
              <a:rPr lang="en-GB" dirty="0">
                <a:latin typeface="Verdana" pitchFamily="34" charset="0"/>
              </a:rPr>
              <a:t>What is the maximum number of times?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09600" y="457200"/>
            <a:ext cx="8335963" cy="1143000"/>
          </a:xfrm>
        </p:spPr>
        <p:txBody>
          <a:bodyPr/>
          <a:lstStyle/>
          <a:p>
            <a:r>
              <a:rPr lang="en-GB" dirty="0"/>
              <a:t>do {… } while loops</a:t>
            </a:r>
          </a:p>
        </p:txBody>
      </p:sp>
      <p:sp>
        <p:nvSpPr>
          <p:cNvPr id="5" name="Rectangle 3"/>
          <p:cNvSpPr txBox="1">
            <a:spLocks noChangeArrowheads="1"/>
          </p:cNvSpPr>
          <p:nvPr/>
        </p:nvSpPr>
        <p:spPr>
          <a:xfrm>
            <a:off x="609600" y="1981200"/>
            <a:ext cx="8335963" cy="1981200"/>
          </a:xfrm>
          <a:prstGeom prst="rect">
            <a:avLst/>
          </a:prstGeom>
        </p:spPr>
        <p:txBody>
          <a:bodyPr vert="horz">
            <a:normAutofit/>
          </a:bodyPr>
          <a:lstStyle/>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000" b="0" i="0" u="none" strike="noStrike" kern="1200" cap="none" spc="0" normalizeH="0" baseline="0" noProof="0" smtClean="0">
                <a:ln>
                  <a:noFill/>
                </a:ln>
                <a:solidFill>
                  <a:srgbClr val="FF9900"/>
                </a:solidFill>
                <a:effectLst/>
                <a:uLnTx/>
                <a:uFillTx/>
                <a:latin typeface="Courier New" pitchFamily="49" charset="0"/>
                <a:ea typeface="+mn-ea"/>
                <a:cs typeface="+mn-cs"/>
              </a:rPr>
              <a:t>do {</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000" b="0" i="0" u="none" strike="noStrike" kern="1200" cap="none" spc="0" normalizeH="0" baseline="0" noProof="0" smtClean="0">
                <a:ln>
                  <a:noFill/>
                </a:ln>
                <a:solidFill>
                  <a:srgbClr val="FF9900"/>
                </a:solidFill>
                <a:effectLst/>
                <a:uLnTx/>
                <a:uFillTx/>
                <a:latin typeface="Courier New" pitchFamily="49" charset="0"/>
                <a:ea typeface="+mn-ea"/>
                <a:cs typeface="+mn-cs"/>
              </a:rPr>
              <a:t>	System.out.print( “ID =” + userID[n] );</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000" b="0" i="0" u="none" strike="noStrike" kern="1200" cap="none" spc="0" normalizeH="0" baseline="0" noProof="0" smtClean="0">
                <a:ln>
                  <a:noFill/>
                </a:ln>
                <a:solidFill>
                  <a:srgbClr val="FF9900"/>
                </a:solidFill>
                <a:effectLst/>
                <a:uLnTx/>
                <a:uFillTx/>
                <a:latin typeface="Courier New" pitchFamily="49" charset="0"/>
                <a:ea typeface="+mn-ea"/>
                <a:cs typeface="+mn-cs"/>
              </a:rPr>
              <a:t>	n++;</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000" b="0" i="0" u="none" strike="noStrike" kern="1200" cap="none" spc="0" normalizeH="0" baseline="0" noProof="0" smtClean="0">
                <a:ln>
                  <a:noFill/>
                </a:ln>
                <a:solidFill>
                  <a:srgbClr val="FF9900"/>
                </a:solidFill>
                <a:effectLst/>
                <a:uLnTx/>
                <a:uFillTx/>
                <a:latin typeface="Courier New" pitchFamily="49" charset="0"/>
                <a:ea typeface="+mn-ea"/>
                <a:cs typeface="+mn-cs"/>
              </a:rPr>
              <a:t>	response = readInt( “Enter ” );</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000" b="0" i="0" u="none" strike="noStrike" kern="1200" cap="none" spc="0" normalizeH="0" baseline="0" noProof="0" smtClean="0">
                <a:ln>
                  <a:noFill/>
                </a:ln>
                <a:solidFill>
                  <a:srgbClr val="FF9900"/>
                </a:solidFill>
                <a:effectLst/>
                <a:uLnTx/>
                <a:uFillTx/>
                <a:latin typeface="Courier New" pitchFamily="49" charset="0"/>
                <a:ea typeface="+mn-ea"/>
                <a:cs typeface="+mn-cs"/>
              </a:rPr>
              <a:t>}while (response == 1);</a:t>
            </a:r>
            <a:endParaRPr kumimoji="0" lang="en-GB" sz="2000" b="0" i="0" u="none" strike="noStrike" kern="1200" cap="none" spc="0" normalizeH="0" baseline="0" noProof="0" dirty="0">
              <a:ln>
                <a:noFill/>
              </a:ln>
              <a:solidFill>
                <a:srgbClr val="FF9900"/>
              </a:solidFill>
              <a:effectLst/>
              <a:uLnTx/>
              <a:uFillTx/>
              <a:latin typeface="Courier New" pitchFamily="49" charset="0"/>
              <a:ea typeface="+mn-ea"/>
              <a:cs typeface="+mn-cs"/>
            </a:endParaRPr>
          </a:p>
        </p:txBody>
      </p:sp>
      <p:sp>
        <p:nvSpPr>
          <p:cNvPr id="6" name="Text Box 4"/>
          <p:cNvSpPr txBox="1">
            <a:spLocks noChangeArrowheads="1"/>
          </p:cNvSpPr>
          <p:nvPr/>
        </p:nvSpPr>
        <p:spPr bwMode="auto">
          <a:xfrm>
            <a:off x="666687" y="4267200"/>
            <a:ext cx="8172513" cy="784830"/>
          </a:xfrm>
          <a:prstGeom prst="rect">
            <a:avLst/>
          </a:prstGeom>
          <a:noFill/>
          <a:ln w="9525">
            <a:noFill/>
            <a:miter lim="800000"/>
            <a:headEnd/>
            <a:tailEnd/>
          </a:ln>
          <a:effectLst/>
        </p:spPr>
        <p:txBody>
          <a:bodyPr wrap="square">
            <a:spAutoFit/>
          </a:bodyPr>
          <a:lstStyle/>
          <a:p>
            <a:pPr>
              <a:spcBef>
                <a:spcPct val="50000"/>
              </a:spcBef>
            </a:pPr>
            <a:r>
              <a:rPr lang="en-GB" dirty="0">
                <a:latin typeface="Verdana" pitchFamily="34" charset="0"/>
              </a:rPr>
              <a:t>What is the minimum number of times the loop is executed?</a:t>
            </a:r>
          </a:p>
          <a:p>
            <a:pPr>
              <a:spcBef>
                <a:spcPct val="50000"/>
              </a:spcBef>
            </a:pPr>
            <a:r>
              <a:rPr lang="en-GB" dirty="0">
                <a:latin typeface="Verdana" pitchFamily="34" charset="0"/>
              </a:rPr>
              <a:t>What is the maximum number of times?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173163" y="457200"/>
            <a:ext cx="7772400" cy="1143000"/>
          </a:xfrm>
        </p:spPr>
        <p:txBody>
          <a:bodyPr/>
          <a:lstStyle/>
          <a:p>
            <a:r>
              <a:rPr lang="en-GB" dirty="0"/>
              <a:t>Break</a:t>
            </a:r>
          </a:p>
        </p:txBody>
      </p:sp>
      <p:sp>
        <p:nvSpPr>
          <p:cNvPr id="5" name="Rectangle 3"/>
          <p:cNvSpPr txBox="1">
            <a:spLocks noChangeArrowheads="1"/>
          </p:cNvSpPr>
          <p:nvPr/>
        </p:nvSpPr>
        <p:spPr>
          <a:xfrm>
            <a:off x="1173163" y="1981200"/>
            <a:ext cx="7361237" cy="4114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GB" sz="2800" b="0" i="0" u="none" strike="noStrike" kern="1200" cap="none" spc="0" normalizeH="0" baseline="0" noProof="0" smtClean="0">
                <a:ln>
                  <a:noFill/>
                </a:ln>
                <a:solidFill>
                  <a:schemeClr val="tx1"/>
                </a:solidFill>
                <a:effectLst/>
                <a:uLnTx/>
                <a:uFillTx/>
                <a:latin typeface="+mn-lt"/>
                <a:ea typeface="+mn-ea"/>
                <a:cs typeface="+mn-cs"/>
              </a:rPr>
              <a:t>A break statement causes an  exit from the </a:t>
            </a:r>
            <a:r>
              <a:rPr kumimoji="0" lang="en-GB" sz="2800" b="0" i="0" u="none" strike="noStrike" kern="1200" cap="none" spc="0" normalizeH="0" baseline="0" noProof="0" smtClean="0">
                <a:ln>
                  <a:noFill/>
                </a:ln>
                <a:solidFill>
                  <a:schemeClr val="hlink"/>
                </a:solidFill>
                <a:effectLst/>
                <a:uLnTx/>
                <a:uFillTx/>
                <a:latin typeface="+mn-lt"/>
                <a:ea typeface="+mn-ea"/>
                <a:cs typeface="+mn-cs"/>
              </a:rPr>
              <a:t>innermost </a:t>
            </a:r>
            <a:r>
              <a:rPr kumimoji="0" lang="en-GB" sz="2800" b="0" i="0" u="none" strike="noStrike" kern="1200" cap="none" spc="0" normalizeH="0" baseline="0" noProof="0" smtClean="0">
                <a:ln>
                  <a:noFill/>
                </a:ln>
                <a:solidFill>
                  <a:schemeClr val="tx1"/>
                </a:solidFill>
                <a:effectLst/>
                <a:uLnTx/>
                <a:uFillTx/>
                <a:latin typeface="+mn-lt"/>
                <a:ea typeface="+mn-ea"/>
                <a:cs typeface="+mn-cs"/>
              </a:rPr>
              <a:t>containing </a:t>
            </a:r>
            <a:r>
              <a:rPr kumimoji="0" lang="en-GB" sz="2800" b="0" i="0" u="none" strike="noStrike" kern="1200" cap="none" spc="0" normalizeH="0" baseline="0" noProof="0" smtClean="0">
                <a:ln>
                  <a:noFill/>
                </a:ln>
                <a:solidFill>
                  <a:schemeClr val="hlink"/>
                </a:solidFill>
                <a:effectLst/>
                <a:uLnTx/>
                <a:uFillTx/>
                <a:latin typeface="+mn-lt"/>
                <a:ea typeface="+mn-ea"/>
                <a:cs typeface="+mn-cs"/>
              </a:rPr>
              <a:t>while</a:t>
            </a:r>
            <a:r>
              <a:rPr kumimoji="0" lang="en-GB" sz="2800" b="0" i="0" u="none" strike="noStrike" kern="1200" cap="none" spc="0" normalizeH="0" baseline="0" noProof="0" smtClean="0">
                <a:ln>
                  <a:noFill/>
                </a:ln>
                <a:solidFill>
                  <a:schemeClr val="tx1"/>
                </a:solidFill>
                <a:effectLst/>
                <a:uLnTx/>
                <a:uFillTx/>
                <a:latin typeface="+mn-lt"/>
                <a:ea typeface="+mn-ea"/>
                <a:cs typeface="+mn-cs"/>
              </a:rPr>
              <a:t>, </a:t>
            </a:r>
            <a:r>
              <a:rPr kumimoji="0" lang="en-GB" sz="2800" b="0" i="0" u="none" strike="noStrike" kern="1200" cap="none" spc="0" normalizeH="0" baseline="0" noProof="0" smtClean="0">
                <a:ln>
                  <a:noFill/>
                </a:ln>
                <a:solidFill>
                  <a:schemeClr val="hlink"/>
                </a:solidFill>
                <a:effectLst/>
                <a:uLnTx/>
                <a:uFillTx/>
                <a:latin typeface="+mn-lt"/>
                <a:ea typeface="+mn-ea"/>
                <a:cs typeface="+mn-cs"/>
              </a:rPr>
              <a:t>do</a:t>
            </a:r>
            <a:r>
              <a:rPr kumimoji="0" lang="en-GB" sz="2800" b="0" i="0" u="none" strike="noStrike" kern="1200" cap="none" spc="0" normalizeH="0" baseline="0" noProof="0" smtClean="0">
                <a:ln>
                  <a:noFill/>
                </a:ln>
                <a:solidFill>
                  <a:schemeClr val="tx1"/>
                </a:solidFill>
                <a:effectLst/>
                <a:uLnTx/>
                <a:uFillTx/>
                <a:latin typeface="+mn-lt"/>
                <a:ea typeface="+mn-ea"/>
                <a:cs typeface="+mn-cs"/>
              </a:rPr>
              <a:t>, </a:t>
            </a:r>
            <a:r>
              <a:rPr kumimoji="0" lang="en-GB" sz="2800" b="0" i="0" u="none" strike="noStrike" kern="1200" cap="none" spc="0" normalizeH="0" baseline="0" noProof="0" smtClean="0">
                <a:ln>
                  <a:noFill/>
                </a:ln>
                <a:solidFill>
                  <a:schemeClr val="hlink"/>
                </a:solidFill>
                <a:effectLst/>
                <a:uLnTx/>
                <a:uFillTx/>
                <a:latin typeface="+mn-lt"/>
                <a:ea typeface="+mn-ea"/>
                <a:cs typeface="+mn-cs"/>
              </a:rPr>
              <a:t>for</a:t>
            </a:r>
            <a:r>
              <a:rPr kumimoji="0" lang="en-GB" sz="2800" b="0" i="0" u="none" strike="noStrike" kern="1200" cap="none" spc="0" normalizeH="0" baseline="0" noProof="0" smtClean="0">
                <a:ln>
                  <a:noFill/>
                </a:ln>
                <a:solidFill>
                  <a:schemeClr val="tx1"/>
                </a:solidFill>
                <a:effectLst/>
                <a:uLnTx/>
                <a:uFillTx/>
                <a:latin typeface="+mn-lt"/>
                <a:ea typeface="+mn-ea"/>
                <a:cs typeface="+mn-cs"/>
              </a:rPr>
              <a:t> or </a:t>
            </a:r>
            <a:r>
              <a:rPr kumimoji="0" lang="en-GB" sz="2800" b="0" i="0" u="none" strike="noStrike" kern="1200" cap="none" spc="0" normalizeH="0" baseline="0" noProof="0" smtClean="0">
                <a:ln>
                  <a:noFill/>
                </a:ln>
                <a:solidFill>
                  <a:schemeClr val="hlink"/>
                </a:solidFill>
                <a:effectLst/>
                <a:uLnTx/>
                <a:uFillTx/>
                <a:latin typeface="+mn-lt"/>
                <a:ea typeface="+mn-ea"/>
                <a:cs typeface="+mn-cs"/>
              </a:rPr>
              <a:t>switch</a:t>
            </a:r>
            <a:r>
              <a:rPr kumimoji="0" lang="en-GB" sz="2800" b="0" i="0" u="none" strike="noStrike" kern="1200" cap="none" spc="0" normalizeH="0" baseline="0" noProof="0" smtClean="0">
                <a:ln>
                  <a:noFill/>
                </a:ln>
                <a:solidFill>
                  <a:schemeClr val="tx1"/>
                </a:solidFill>
                <a:effectLst/>
                <a:uLnTx/>
                <a:uFillTx/>
                <a:latin typeface="+mn-lt"/>
                <a:ea typeface="+mn-ea"/>
                <a:cs typeface="+mn-cs"/>
              </a:rPr>
              <a:t> statement.</a:t>
            </a:r>
            <a:endParaRPr kumimoji="0" lang="en-GB" sz="2800" b="0" i="0" u="none" strike="noStrike" kern="1200" cap="none" spc="0" normalizeH="0" baseline="0" noProof="0" smtClean="0">
              <a:ln>
                <a:noFill/>
              </a:ln>
              <a:solidFill>
                <a:schemeClr val="tx1"/>
              </a:solidFill>
              <a:effectLst/>
              <a:uLnTx/>
              <a:uFillTx/>
              <a:latin typeface="Times New Roman" pitchFamily="18" charset="0"/>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smtClean="0">
                <a:ln>
                  <a:noFill/>
                </a:ln>
                <a:solidFill>
                  <a:srgbClr val="FF9900"/>
                </a:solidFill>
                <a:effectLst/>
                <a:uLnTx/>
                <a:uFillTx/>
                <a:latin typeface="Courier New" pitchFamily="49" charset="0"/>
                <a:ea typeface="+mn-ea"/>
                <a:cs typeface="+mn-cs"/>
              </a:rPr>
              <a:t>for ( int i = 0; i &lt; maxID, i++ ) {</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smtClean="0">
                <a:ln>
                  <a:noFill/>
                </a:ln>
                <a:solidFill>
                  <a:srgbClr val="FF9900"/>
                </a:solidFill>
                <a:effectLst/>
                <a:uLnTx/>
                <a:uFillTx/>
                <a:latin typeface="Courier New" pitchFamily="49" charset="0"/>
                <a:ea typeface="+mn-ea"/>
                <a:cs typeface="+mn-cs"/>
              </a:rPr>
              <a:t>	if ( userID[i] == targetID ) {</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smtClean="0">
                <a:ln>
                  <a:noFill/>
                </a:ln>
                <a:solidFill>
                  <a:srgbClr val="FF9900"/>
                </a:solidFill>
                <a:effectLst/>
                <a:uLnTx/>
                <a:uFillTx/>
                <a:latin typeface="Courier New" pitchFamily="49" charset="0"/>
                <a:ea typeface="+mn-ea"/>
                <a:cs typeface="+mn-cs"/>
              </a:rPr>
              <a:t>		index = i;</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smtClean="0">
                <a:ln>
                  <a:noFill/>
                </a:ln>
                <a:solidFill>
                  <a:srgbClr val="FF9900"/>
                </a:solidFill>
                <a:effectLst/>
                <a:uLnTx/>
                <a:uFillTx/>
                <a:latin typeface="Courier New" pitchFamily="49" charset="0"/>
                <a:ea typeface="+mn-ea"/>
                <a:cs typeface="+mn-cs"/>
              </a:rPr>
              <a:t>		break;</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smtClean="0">
                <a:ln>
                  <a:noFill/>
                </a:ln>
                <a:solidFill>
                  <a:srgbClr val="FF9900"/>
                </a:solidFill>
                <a:effectLst/>
                <a:uLnTx/>
                <a:uFillTx/>
                <a:latin typeface="Courier New" pitchFamily="49" charset="0"/>
                <a:ea typeface="+mn-ea"/>
                <a:cs typeface="+mn-cs"/>
              </a:rPr>
              <a:t>	}</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smtClean="0">
                <a:ln>
                  <a:noFill/>
                </a:ln>
                <a:solidFill>
                  <a:srgbClr val="FF9900"/>
                </a:solidFill>
                <a:effectLst/>
                <a:uLnTx/>
                <a:uFillTx/>
                <a:latin typeface="Courier New" pitchFamily="49" charset="0"/>
                <a:ea typeface="+mn-ea"/>
                <a:cs typeface="+mn-cs"/>
              </a:rPr>
              <a:t>}	// program jumps here after break </a:t>
            </a:r>
            <a:endParaRPr kumimoji="0" lang="en-GB" sz="2400" b="0" i="0" u="none" strike="noStrike" kern="1200" cap="none" spc="0" normalizeH="0" baseline="0" noProof="0" dirty="0">
              <a:ln>
                <a:noFill/>
              </a:ln>
              <a:solidFill>
                <a:srgbClr val="FF9900"/>
              </a:solidFill>
              <a:effectLst/>
              <a:uLnTx/>
              <a:uFillTx/>
              <a:latin typeface="Courier New" pitchFamily="49" charset="0"/>
              <a:ea typeface="+mn-ea"/>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173163" y="457200"/>
            <a:ext cx="7772400" cy="1143000"/>
          </a:xfrm>
        </p:spPr>
        <p:txBody>
          <a:bodyPr/>
          <a:lstStyle/>
          <a:p>
            <a:r>
              <a:rPr lang="en-GB" dirty="0"/>
              <a:t>Continue</a:t>
            </a:r>
          </a:p>
        </p:txBody>
      </p:sp>
      <p:sp>
        <p:nvSpPr>
          <p:cNvPr id="5" name="Rectangle 3"/>
          <p:cNvSpPr txBox="1">
            <a:spLocks noChangeArrowheads="1"/>
          </p:cNvSpPr>
          <p:nvPr/>
        </p:nvSpPr>
        <p:spPr>
          <a:xfrm>
            <a:off x="1173163" y="1981200"/>
            <a:ext cx="7772400" cy="4114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GB" sz="2400" b="0" i="0" u="none" strike="noStrike" kern="1200" cap="none" spc="0" normalizeH="0" baseline="0" noProof="0" smtClean="0">
                <a:ln>
                  <a:noFill/>
                </a:ln>
                <a:solidFill>
                  <a:schemeClr val="tx1"/>
                </a:solidFill>
                <a:effectLst/>
                <a:uLnTx/>
                <a:uFillTx/>
                <a:latin typeface="+mn-lt"/>
                <a:ea typeface="+mn-ea"/>
                <a:cs typeface="+mn-cs"/>
              </a:rPr>
              <a:t>Can only be used with while, do or for.</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GB" sz="2400" b="0" i="0" u="none" strike="noStrike" kern="1200" cap="none" spc="0" normalizeH="0" baseline="0" noProof="0" smtClean="0">
                <a:ln>
                  <a:noFill/>
                </a:ln>
                <a:solidFill>
                  <a:schemeClr val="tx1"/>
                </a:solidFill>
                <a:effectLst/>
                <a:uLnTx/>
                <a:uFillTx/>
                <a:latin typeface="+mn-lt"/>
                <a:ea typeface="+mn-ea"/>
                <a:cs typeface="+mn-cs"/>
              </a:rPr>
              <a:t>The continue statement causes the innermost loop to start the next iteration immediately</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000" b="0" i="0" u="none" strike="noStrike" kern="1200" cap="none" spc="0" normalizeH="0" baseline="0" noProof="0" smtClean="0">
                <a:ln>
                  <a:noFill/>
                </a:ln>
                <a:solidFill>
                  <a:srgbClr val="FF9900"/>
                </a:solidFill>
                <a:effectLst/>
                <a:uLnTx/>
                <a:uFillTx/>
                <a:latin typeface="Courier New" pitchFamily="49" charset="0"/>
                <a:ea typeface="+mn-ea"/>
                <a:cs typeface="+mn-cs"/>
              </a:rPr>
              <a:t>for ( int i = 0; i &lt; maxID; i++ ) {</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000" b="0" i="0" u="none" strike="noStrike" kern="1200" cap="none" spc="0" normalizeH="0" baseline="0" noProof="0" smtClean="0">
                <a:ln>
                  <a:noFill/>
                </a:ln>
                <a:solidFill>
                  <a:srgbClr val="FF9900"/>
                </a:solidFill>
                <a:effectLst/>
                <a:uLnTx/>
                <a:uFillTx/>
                <a:latin typeface="Courier New" pitchFamily="49" charset="0"/>
                <a:ea typeface="+mn-ea"/>
                <a:cs typeface="+mn-cs"/>
              </a:rPr>
              <a:t>	if ( userID[i] != -1 ) continue;</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000" b="0" i="0" u="none" strike="noStrike" kern="1200" cap="none" spc="0" normalizeH="0" baseline="0" noProof="0" smtClean="0">
                <a:ln>
                  <a:noFill/>
                </a:ln>
                <a:solidFill>
                  <a:srgbClr val="FF9900"/>
                </a:solidFill>
                <a:effectLst/>
                <a:uLnTx/>
                <a:uFillTx/>
                <a:latin typeface="Courier New" pitchFamily="49" charset="0"/>
                <a:ea typeface="+mn-ea"/>
                <a:cs typeface="+mn-cs"/>
              </a:rPr>
              <a:t>	System.out.print( “UserID ” + i + “ :” +   		userID);</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000" b="0" i="0" u="none" strike="noStrike" kern="1200" cap="none" spc="0" normalizeH="0" baseline="0" noProof="0" smtClean="0">
                <a:ln>
                  <a:noFill/>
                </a:ln>
                <a:solidFill>
                  <a:srgbClr val="FF9900"/>
                </a:solidFill>
                <a:effectLst/>
                <a:uLnTx/>
                <a:uFillTx/>
                <a:latin typeface="Courier New" pitchFamily="49" charset="0"/>
                <a:ea typeface="+mn-ea"/>
                <a:cs typeface="+mn-cs"/>
              </a:rPr>
              <a:t>}</a:t>
            </a:r>
            <a:endParaRPr kumimoji="0" lang="en-GB" sz="2000" b="0" i="0" u="none" strike="noStrike" kern="1200" cap="none" spc="0" normalizeH="0" baseline="0" noProof="0">
              <a:ln>
                <a:noFill/>
              </a:ln>
              <a:solidFill>
                <a:srgbClr val="FF9900"/>
              </a:solidFill>
              <a:effectLst/>
              <a:uLnTx/>
              <a:uFillTx/>
              <a:latin typeface="Courier New" pitchFamily="49" charset="0"/>
              <a:ea typeface="+mn-ea"/>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173163" y="457200"/>
            <a:ext cx="7772400" cy="1143000"/>
          </a:xfrm>
        </p:spPr>
        <p:txBody>
          <a:bodyPr/>
          <a:lstStyle/>
          <a:p>
            <a:r>
              <a:rPr lang="en-GB"/>
              <a:t>Arrays</a:t>
            </a:r>
          </a:p>
        </p:txBody>
      </p:sp>
      <p:sp>
        <p:nvSpPr>
          <p:cNvPr id="5" name="Rectangle 3"/>
          <p:cNvSpPr txBox="1">
            <a:spLocks noChangeArrowheads="1"/>
          </p:cNvSpPr>
          <p:nvPr/>
        </p:nvSpPr>
        <p:spPr>
          <a:xfrm>
            <a:off x="1173163" y="1981200"/>
            <a:ext cx="7772400" cy="4114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An array is a list of similar things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An array has a fixed:</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name</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type</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length</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These must be declared when the array is created.</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Arrays sizes cannot be changed during the execution of the code</a:t>
            </a: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219200" y="3581400"/>
            <a:ext cx="7543800" cy="2438400"/>
          </a:xfrm>
          <a:prstGeom prst="rect">
            <a:avLst/>
          </a:prstGeom>
          <a:noFill/>
          <a:ln w="9525">
            <a:noFill/>
            <a:miter lim="800000"/>
            <a:headEnd/>
            <a:tailEnd/>
          </a:ln>
          <a:effectLst/>
        </p:spPr>
        <p:txBody>
          <a:bodyPr/>
          <a:lstStyle/>
          <a:p>
            <a:pPr marL="342900" indent="-342900">
              <a:spcBef>
                <a:spcPct val="20000"/>
              </a:spcBef>
              <a:buClr>
                <a:schemeClr val="accent1"/>
              </a:buClr>
              <a:buSzPct val="80000"/>
              <a:buFont typeface="Wingdings" pitchFamily="2" charset="2"/>
              <a:buNone/>
            </a:pPr>
            <a:r>
              <a:rPr lang="en-GB" sz="2800">
                <a:latin typeface="Arial" pitchFamily="34" charset="0"/>
              </a:rPr>
              <a:t>myArray has room for 8 elements</a:t>
            </a:r>
          </a:p>
          <a:p>
            <a:pPr marL="342900" indent="-342900">
              <a:spcBef>
                <a:spcPct val="20000"/>
              </a:spcBef>
              <a:buClr>
                <a:schemeClr val="accent1"/>
              </a:buClr>
              <a:buSzPct val="80000"/>
              <a:buFont typeface="Wingdings" pitchFamily="2" charset="2"/>
              <a:buChar char="n"/>
            </a:pPr>
            <a:r>
              <a:rPr lang="en-GB" sz="2800">
                <a:latin typeface="Arial" pitchFamily="34" charset="0"/>
              </a:rPr>
              <a:t>the elements are accessed by their index</a:t>
            </a:r>
          </a:p>
          <a:p>
            <a:pPr marL="342900" indent="-342900">
              <a:spcBef>
                <a:spcPct val="20000"/>
              </a:spcBef>
              <a:buClr>
                <a:schemeClr val="accent1"/>
              </a:buClr>
              <a:buSzPct val="80000"/>
              <a:buFont typeface="Wingdings" pitchFamily="2" charset="2"/>
              <a:buChar char="n"/>
            </a:pPr>
            <a:r>
              <a:rPr lang="en-GB" sz="2800">
                <a:latin typeface="Arial" pitchFamily="34" charset="0"/>
              </a:rPr>
              <a:t>in Java, array indices start at 0</a:t>
            </a:r>
          </a:p>
        </p:txBody>
      </p:sp>
      <p:grpSp>
        <p:nvGrpSpPr>
          <p:cNvPr id="5" name="Group 3"/>
          <p:cNvGrpSpPr>
            <a:grpSpLocks/>
          </p:cNvGrpSpPr>
          <p:nvPr/>
        </p:nvGrpSpPr>
        <p:grpSpPr bwMode="auto">
          <a:xfrm>
            <a:off x="1249363" y="1752600"/>
            <a:ext cx="7056437" cy="933450"/>
            <a:chOff x="144" y="1680"/>
            <a:chExt cx="4445" cy="586"/>
          </a:xfrm>
        </p:grpSpPr>
        <p:grpSp>
          <p:nvGrpSpPr>
            <p:cNvPr id="6" name="Group 4"/>
            <p:cNvGrpSpPr>
              <a:grpSpLocks/>
            </p:cNvGrpSpPr>
            <p:nvPr/>
          </p:nvGrpSpPr>
          <p:grpSpPr bwMode="auto">
            <a:xfrm>
              <a:off x="144" y="1680"/>
              <a:ext cx="4445" cy="333"/>
              <a:chOff x="144" y="1680"/>
              <a:chExt cx="4445" cy="333"/>
            </a:xfrm>
          </p:grpSpPr>
          <p:sp>
            <p:nvSpPr>
              <p:cNvPr id="16" name="Text Box 5"/>
              <p:cNvSpPr txBox="1">
                <a:spLocks noChangeArrowheads="1"/>
              </p:cNvSpPr>
              <p:nvPr/>
            </p:nvSpPr>
            <p:spPr bwMode="auto">
              <a:xfrm>
                <a:off x="1056" y="1680"/>
                <a:ext cx="442" cy="333"/>
              </a:xfrm>
              <a:prstGeom prst="rect">
                <a:avLst/>
              </a:prstGeom>
              <a:noFill/>
              <a:ln w="9525">
                <a:solidFill>
                  <a:schemeClr val="tx1"/>
                </a:solidFill>
                <a:miter lim="800000"/>
                <a:headEnd/>
                <a:tailEnd/>
              </a:ln>
              <a:effectLst/>
            </p:spPr>
            <p:txBody>
              <a:bodyPr>
                <a:spAutoFit/>
              </a:bodyPr>
              <a:lstStyle/>
              <a:p>
                <a:pPr algn="ctr">
                  <a:spcBef>
                    <a:spcPct val="50000"/>
                  </a:spcBef>
                </a:pPr>
                <a:r>
                  <a:rPr lang="en-GB" sz="2800" b="1">
                    <a:latin typeface="Tahoma" pitchFamily="34" charset="0"/>
                  </a:rPr>
                  <a:t>3</a:t>
                </a:r>
              </a:p>
            </p:txBody>
          </p:sp>
          <p:sp>
            <p:nvSpPr>
              <p:cNvPr id="17" name="Text Box 6"/>
              <p:cNvSpPr txBox="1">
                <a:spLocks noChangeArrowheads="1"/>
              </p:cNvSpPr>
              <p:nvPr/>
            </p:nvSpPr>
            <p:spPr bwMode="auto">
              <a:xfrm>
                <a:off x="1498" y="1680"/>
                <a:ext cx="441" cy="333"/>
              </a:xfrm>
              <a:prstGeom prst="rect">
                <a:avLst/>
              </a:prstGeom>
              <a:noFill/>
              <a:ln w="9525">
                <a:solidFill>
                  <a:schemeClr val="tx1"/>
                </a:solidFill>
                <a:miter lim="800000"/>
                <a:headEnd/>
                <a:tailEnd/>
              </a:ln>
              <a:effectLst/>
            </p:spPr>
            <p:txBody>
              <a:bodyPr>
                <a:spAutoFit/>
              </a:bodyPr>
              <a:lstStyle/>
              <a:p>
                <a:pPr algn="ctr">
                  <a:spcBef>
                    <a:spcPct val="50000"/>
                  </a:spcBef>
                </a:pPr>
                <a:r>
                  <a:rPr lang="en-GB" sz="2800" b="1">
                    <a:latin typeface="Tahoma" pitchFamily="34" charset="0"/>
                  </a:rPr>
                  <a:t>6</a:t>
                </a:r>
              </a:p>
            </p:txBody>
          </p:sp>
          <p:sp>
            <p:nvSpPr>
              <p:cNvPr id="18" name="Text Box 7"/>
              <p:cNvSpPr txBox="1">
                <a:spLocks noChangeArrowheads="1"/>
              </p:cNvSpPr>
              <p:nvPr/>
            </p:nvSpPr>
            <p:spPr bwMode="auto">
              <a:xfrm>
                <a:off x="1939" y="1680"/>
                <a:ext cx="442" cy="333"/>
              </a:xfrm>
              <a:prstGeom prst="rect">
                <a:avLst/>
              </a:prstGeom>
              <a:noFill/>
              <a:ln w="9525">
                <a:solidFill>
                  <a:schemeClr val="tx1"/>
                </a:solidFill>
                <a:miter lim="800000"/>
                <a:headEnd/>
                <a:tailEnd/>
              </a:ln>
              <a:effectLst/>
            </p:spPr>
            <p:txBody>
              <a:bodyPr>
                <a:spAutoFit/>
              </a:bodyPr>
              <a:lstStyle/>
              <a:p>
                <a:pPr algn="ctr">
                  <a:spcBef>
                    <a:spcPct val="50000"/>
                  </a:spcBef>
                </a:pPr>
                <a:r>
                  <a:rPr lang="en-GB" sz="2800" b="1">
                    <a:latin typeface="Tahoma" pitchFamily="34" charset="0"/>
                  </a:rPr>
                  <a:t>3</a:t>
                </a:r>
              </a:p>
            </p:txBody>
          </p:sp>
          <p:sp>
            <p:nvSpPr>
              <p:cNvPr id="19" name="Text Box 8"/>
              <p:cNvSpPr txBox="1">
                <a:spLocks noChangeArrowheads="1"/>
              </p:cNvSpPr>
              <p:nvPr/>
            </p:nvSpPr>
            <p:spPr bwMode="auto">
              <a:xfrm>
                <a:off x="2381" y="1680"/>
                <a:ext cx="441" cy="333"/>
              </a:xfrm>
              <a:prstGeom prst="rect">
                <a:avLst/>
              </a:prstGeom>
              <a:noFill/>
              <a:ln w="9525">
                <a:solidFill>
                  <a:schemeClr val="tx1"/>
                </a:solidFill>
                <a:miter lim="800000"/>
                <a:headEnd/>
                <a:tailEnd/>
              </a:ln>
              <a:effectLst/>
            </p:spPr>
            <p:txBody>
              <a:bodyPr>
                <a:spAutoFit/>
              </a:bodyPr>
              <a:lstStyle/>
              <a:p>
                <a:pPr algn="ctr">
                  <a:spcBef>
                    <a:spcPct val="50000"/>
                  </a:spcBef>
                </a:pPr>
                <a:r>
                  <a:rPr lang="en-GB" sz="2800" b="1">
                    <a:latin typeface="Tahoma" pitchFamily="34" charset="0"/>
                  </a:rPr>
                  <a:t>1</a:t>
                </a:r>
              </a:p>
            </p:txBody>
          </p:sp>
          <p:sp>
            <p:nvSpPr>
              <p:cNvPr id="20" name="Text Box 9"/>
              <p:cNvSpPr txBox="1">
                <a:spLocks noChangeArrowheads="1"/>
              </p:cNvSpPr>
              <p:nvPr/>
            </p:nvSpPr>
            <p:spPr bwMode="auto">
              <a:xfrm>
                <a:off x="2822" y="1680"/>
                <a:ext cx="442" cy="333"/>
              </a:xfrm>
              <a:prstGeom prst="rect">
                <a:avLst/>
              </a:prstGeom>
              <a:noFill/>
              <a:ln w="9525">
                <a:solidFill>
                  <a:schemeClr val="tx1"/>
                </a:solidFill>
                <a:miter lim="800000"/>
                <a:headEnd/>
                <a:tailEnd/>
              </a:ln>
              <a:effectLst/>
            </p:spPr>
            <p:txBody>
              <a:bodyPr>
                <a:spAutoFit/>
              </a:bodyPr>
              <a:lstStyle/>
              <a:p>
                <a:pPr algn="ctr">
                  <a:spcBef>
                    <a:spcPct val="50000"/>
                  </a:spcBef>
                </a:pPr>
                <a:r>
                  <a:rPr lang="en-GB" sz="2800" b="1">
                    <a:latin typeface="Tahoma" pitchFamily="34" charset="0"/>
                  </a:rPr>
                  <a:t>6</a:t>
                </a:r>
              </a:p>
            </p:txBody>
          </p:sp>
          <p:sp>
            <p:nvSpPr>
              <p:cNvPr id="21" name="Text Box 10"/>
              <p:cNvSpPr txBox="1">
                <a:spLocks noChangeArrowheads="1"/>
              </p:cNvSpPr>
              <p:nvPr/>
            </p:nvSpPr>
            <p:spPr bwMode="auto">
              <a:xfrm>
                <a:off x="3264" y="1680"/>
                <a:ext cx="442" cy="333"/>
              </a:xfrm>
              <a:prstGeom prst="rect">
                <a:avLst/>
              </a:prstGeom>
              <a:noFill/>
              <a:ln w="9525">
                <a:solidFill>
                  <a:schemeClr val="tx1"/>
                </a:solidFill>
                <a:miter lim="800000"/>
                <a:headEnd/>
                <a:tailEnd/>
              </a:ln>
              <a:effectLst/>
            </p:spPr>
            <p:txBody>
              <a:bodyPr>
                <a:spAutoFit/>
              </a:bodyPr>
              <a:lstStyle/>
              <a:p>
                <a:pPr algn="ctr">
                  <a:spcBef>
                    <a:spcPct val="50000"/>
                  </a:spcBef>
                </a:pPr>
                <a:r>
                  <a:rPr lang="en-GB" sz="2800" b="1">
                    <a:latin typeface="Tahoma" pitchFamily="34" charset="0"/>
                  </a:rPr>
                  <a:t>3</a:t>
                </a:r>
              </a:p>
            </p:txBody>
          </p:sp>
          <p:sp>
            <p:nvSpPr>
              <p:cNvPr id="22" name="Text Box 11"/>
              <p:cNvSpPr txBox="1">
                <a:spLocks noChangeArrowheads="1"/>
              </p:cNvSpPr>
              <p:nvPr/>
            </p:nvSpPr>
            <p:spPr bwMode="auto">
              <a:xfrm>
                <a:off x="3706" y="1680"/>
                <a:ext cx="441" cy="333"/>
              </a:xfrm>
              <a:prstGeom prst="rect">
                <a:avLst/>
              </a:prstGeom>
              <a:noFill/>
              <a:ln w="9525">
                <a:solidFill>
                  <a:schemeClr val="tx1"/>
                </a:solidFill>
                <a:miter lim="800000"/>
                <a:headEnd/>
                <a:tailEnd/>
              </a:ln>
              <a:effectLst/>
            </p:spPr>
            <p:txBody>
              <a:bodyPr>
                <a:spAutoFit/>
              </a:bodyPr>
              <a:lstStyle/>
              <a:p>
                <a:pPr algn="ctr">
                  <a:spcBef>
                    <a:spcPct val="50000"/>
                  </a:spcBef>
                </a:pPr>
                <a:r>
                  <a:rPr lang="en-GB" sz="2800" b="1">
                    <a:latin typeface="Tahoma" pitchFamily="34" charset="0"/>
                  </a:rPr>
                  <a:t>4</a:t>
                </a:r>
              </a:p>
            </p:txBody>
          </p:sp>
          <p:sp>
            <p:nvSpPr>
              <p:cNvPr id="23" name="Text Box 12"/>
              <p:cNvSpPr txBox="1">
                <a:spLocks noChangeArrowheads="1"/>
              </p:cNvSpPr>
              <p:nvPr/>
            </p:nvSpPr>
            <p:spPr bwMode="auto">
              <a:xfrm>
                <a:off x="4147" y="1680"/>
                <a:ext cx="442" cy="333"/>
              </a:xfrm>
              <a:prstGeom prst="rect">
                <a:avLst/>
              </a:prstGeom>
              <a:noFill/>
              <a:ln w="9525">
                <a:solidFill>
                  <a:schemeClr val="tx1"/>
                </a:solidFill>
                <a:miter lim="800000"/>
                <a:headEnd/>
                <a:tailEnd/>
              </a:ln>
              <a:effectLst/>
            </p:spPr>
            <p:txBody>
              <a:bodyPr>
                <a:spAutoFit/>
              </a:bodyPr>
              <a:lstStyle/>
              <a:p>
                <a:pPr algn="ctr">
                  <a:spcBef>
                    <a:spcPct val="50000"/>
                  </a:spcBef>
                </a:pPr>
                <a:r>
                  <a:rPr lang="en-GB" sz="2800" b="1">
                    <a:latin typeface="Tahoma" pitchFamily="34" charset="0"/>
                  </a:rPr>
                  <a:t>1</a:t>
                </a:r>
              </a:p>
            </p:txBody>
          </p:sp>
          <p:sp>
            <p:nvSpPr>
              <p:cNvPr id="24" name="Text Box 13"/>
              <p:cNvSpPr txBox="1">
                <a:spLocks noChangeArrowheads="1"/>
              </p:cNvSpPr>
              <p:nvPr/>
            </p:nvSpPr>
            <p:spPr bwMode="auto">
              <a:xfrm>
                <a:off x="144" y="1680"/>
                <a:ext cx="912" cy="327"/>
              </a:xfrm>
              <a:prstGeom prst="rect">
                <a:avLst/>
              </a:prstGeom>
              <a:noFill/>
              <a:ln w="9525">
                <a:noFill/>
                <a:miter lim="800000"/>
                <a:headEnd/>
                <a:tailEnd/>
              </a:ln>
              <a:effectLst/>
            </p:spPr>
            <p:txBody>
              <a:bodyPr>
                <a:spAutoFit/>
              </a:bodyPr>
              <a:lstStyle/>
              <a:p>
                <a:pPr>
                  <a:spcBef>
                    <a:spcPct val="50000"/>
                  </a:spcBef>
                </a:pPr>
                <a:r>
                  <a:rPr lang="en-GB" sz="2000">
                    <a:latin typeface="Tahoma" pitchFamily="34" charset="0"/>
                  </a:rPr>
                  <a:t>myArray =</a:t>
                </a:r>
                <a:r>
                  <a:rPr lang="en-GB" sz="2800" b="1">
                    <a:latin typeface="Tahoma" pitchFamily="34" charset="0"/>
                  </a:rPr>
                  <a:t> </a:t>
                </a:r>
              </a:p>
            </p:txBody>
          </p:sp>
        </p:grpSp>
        <p:grpSp>
          <p:nvGrpSpPr>
            <p:cNvPr id="7" name="Group 14"/>
            <p:cNvGrpSpPr>
              <a:grpSpLocks/>
            </p:cNvGrpSpPr>
            <p:nvPr/>
          </p:nvGrpSpPr>
          <p:grpSpPr bwMode="auto">
            <a:xfrm>
              <a:off x="1056" y="2016"/>
              <a:ext cx="3533" cy="250"/>
              <a:chOff x="1056" y="2016"/>
              <a:chExt cx="3533" cy="250"/>
            </a:xfrm>
          </p:grpSpPr>
          <p:sp>
            <p:nvSpPr>
              <p:cNvPr id="8" name="Text Box 15"/>
              <p:cNvSpPr txBox="1">
                <a:spLocks noChangeArrowheads="1"/>
              </p:cNvSpPr>
              <p:nvPr/>
            </p:nvSpPr>
            <p:spPr bwMode="auto">
              <a:xfrm>
                <a:off x="1056" y="2016"/>
                <a:ext cx="442" cy="250"/>
              </a:xfrm>
              <a:prstGeom prst="rect">
                <a:avLst/>
              </a:prstGeom>
              <a:noFill/>
              <a:ln w="9525">
                <a:noFill/>
                <a:miter lim="800000"/>
                <a:headEnd/>
                <a:tailEnd/>
              </a:ln>
              <a:effectLst/>
            </p:spPr>
            <p:txBody>
              <a:bodyPr>
                <a:spAutoFit/>
              </a:bodyPr>
              <a:lstStyle/>
              <a:p>
                <a:pPr algn="ctr">
                  <a:spcBef>
                    <a:spcPct val="50000"/>
                  </a:spcBef>
                </a:pPr>
                <a:r>
                  <a:rPr lang="en-GB" sz="2000">
                    <a:latin typeface="Tahoma" pitchFamily="34" charset="0"/>
                  </a:rPr>
                  <a:t>0</a:t>
                </a:r>
              </a:p>
            </p:txBody>
          </p:sp>
          <p:sp>
            <p:nvSpPr>
              <p:cNvPr id="9" name="Text Box 16"/>
              <p:cNvSpPr txBox="1">
                <a:spLocks noChangeArrowheads="1"/>
              </p:cNvSpPr>
              <p:nvPr/>
            </p:nvSpPr>
            <p:spPr bwMode="auto">
              <a:xfrm>
                <a:off x="1498" y="2016"/>
                <a:ext cx="441" cy="250"/>
              </a:xfrm>
              <a:prstGeom prst="rect">
                <a:avLst/>
              </a:prstGeom>
              <a:noFill/>
              <a:ln w="9525">
                <a:noFill/>
                <a:miter lim="800000"/>
                <a:headEnd/>
                <a:tailEnd/>
              </a:ln>
              <a:effectLst/>
            </p:spPr>
            <p:txBody>
              <a:bodyPr>
                <a:spAutoFit/>
              </a:bodyPr>
              <a:lstStyle/>
              <a:p>
                <a:pPr algn="ctr">
                  <a:spcBef>
                    <a:spcPct val="50000"/>
                  </a:spcBef>
                </a:pPr>
                <a:r>
                  <a:rPr lang="en-GB" sz="2000">
                    <a:latin typeface="Tahoma" pitchFamily="34" charset="0"/>
                  </a:rPr>
                  <a:t>1</a:t>
                </a:r>
              </a:p>
            </p:txBody>
          </p:sp>
          <p:sp>
            <p:nvSpPr>
              <p:cNvPr id="10" name="Text Box 17"/>
              <p:cNvSpPr txBox="1">
                <a:spLocks noChangeArrowheads="1"/>
              </p:cNvSpPr>
              <p:nvPr/>
            </p:nvSpPr>
            <p:spPr bwMode="auto">
              <a:xfrm>
                <a:off x="1939" y="2016"/>
                <a:ext cx="442" cy="250"/>
              </a:xfrm>
              <a:prstGeom prst="rect">
                <a:avLst/>
              </a:prstGeom>
              <a:noFill/>
              <a:ln w="9525">
                <a:noFill/>
                <a:miter lim="800000"/>
                <a:headEnd/>
                <a:tailEnd/>
              </a:ln>
              <a:effectLst/>
            </p:spPr>
            <p:txBody>
              <a:bodyPr>
                <a:spAutoFit/>
              </a:bodyPr>
              <a:lstStyle/>
              <a:p>
                <a:pPr algn="ctr">
                  <a:spcBef>
                    <a:spcPct val="50000"/>
                  </a:spcBef>
                </a:pPr>
                <a:r>
                  <a:rPr lang="en-GB" sz="2000">
                    <a:latin typeface="Tahoma" pitchFamily="34" charset="0"/>
                  </a:rPr>
                  <a:t>2</a:t>
                </a:r>
              </a:p>
            </p:txBody>
          </p:sp>
          <p:sp>
            <p:nvSpPr>
              <p:cNvPr id="11" name="Text Box 18"/>
              <p:cNvSpPr txBox="1">
                <a:spLocks noChangeArrowheads="1"/>
              </p:cNvSpPr>
              <p:nvPr/>
            </p:nvSpPr>
            <p:spPr bwMode="auto">
              <a:xfrm>
                <a:off x="2381" y="2016"/>
                <a:ext cx="441" cy="250"/>
              </a:xfrm>
              <a:prstGeom prst="rect">
                <a:avLst/>
              </a:prstGeom>
              <a:noFill/>
              <a:ln w="9525">
                <a:noFill/>
                <a:miter lim="800000"/>
                <a:headEnd/>
                <a:tailEnd/>
              </a:ln>
              <a:effectLst/>
            </p:spPr>
            <p:txBody>
              <a:bodyPr>
                <a:spAutoFit/>
              </a:bodyPr>
              <a:lstStyle/>
              <a:p>
                <a:pPr algn="ctr">
                  <a:spcBef>
                    <a:spcPct val="50000"/>
                  </a:spcBef>
                </a:pPr>
                <a:r>
                  <a:rPr lang="en-GB" sz="2000">
                    <a:latin typeface="Tahoma" pitchFamily="34" charset="0"/>
                  </a:rPr>
                  <a:t>3</a:t>
                </a:r>
              </a:p>
            </p:txBody>
          </p:sp>
          <p:sp>
            <p:nvSpPr>
              <p:cNvPr id="12" name="Text Box 19"/>
              <p:cNvSpPr txBox="1">
                <a:spLocks noChangeArrowheads="1"/>
              </p:cNvSpPr>
              <p:nvPr/>
            </p:nvSpPr>
            <p:spPr bwMode="auto">
              <a:xfrm>
                <a:off x="2822" y="2016"/>
                <a:ext cx="442" cy="250"/>
              </a:xfrm>
              <a:prstGeom prst="rect">
                <a:avLst/>
              </a:prstGeom>
              <a:noFill/>
              <a:ln w="9525">
                <a:noFill/>
                <a:miter lim="800000"/>
                <a:headEnd/>
                <a:tailEnd/>
              </a:ln>
              <a:effectLst/>
            </p:spPr>
            <p:txBody>
              <a:bodyPr>
                <a:spAutoFit/>
              </a:bodyPr>
              <a:lstStyle/>
              <a:p>
                <a:pPr algn="ctr">
                  <a:spcBef>
                    <a:spcPct val="50000"/>
                  </a:spcBef>
                </a:pPr>
                <a:r>
                  <a:rPr lang="en-GB" sz="2000">
                    <a:latin typeface="Tahoma" pitchFamily="34" charset="0"/>
                  </a:rPr>
                  <a:t>4</a:t>
                </a:r>
              </a:p>
            </p:txBody>
          </p:sp>
          <p:sp>
            <p:nvSpPr>
              <p:cNvPr id="13" name="Text Box 20"/>
              <p:cNvSpPr txBox="1">
                <a:spLocks noChangeArrowheads="1"/>
              </p:cNvSpPr>
              <p:nvPr/>
            </p:nvSpPr>
            <p:spPr bwMode="auto">
              <a:xfrm>
                <a:off x="3264" y="2016"/>
                <a:ext cx="442" cy="250"/>
              </a:xfrm>
              <a:prstGeom prst="rect">
                <a:avLst/>
              </a:prstGeom>
              <a:noFill/>
              <a:ln w="9525">
                <a:noFill/>
                <a:miter lim="800000"/>
                <a:headEnd/>
                <a:tailEnd/>
              </a:ln>
              <a:effectLst/>
            </p:spPr>
            <p:txBody>
              <a:bodyPr>
                <a:spAutoFit/>
              </a:bodyPr>
              <a:lstStyle/>
              <a:p>
                <a:pPr algn="ctr">
                  <a:spcBef>
                    <a:spcPct val="50000"/>
                  </a:spcBef>
                </a:pPr>
                <a:r>
                  <a:rPr lang="en-GB" sz="2000">
                    <a:latin typeface="Tahoma" pitchFamily="34" charset="0"/>
                  </a:rPr>
                  <a:t>5</a:t>
                </a:r>
              </a:p>
            </p:txBody>
          </p:sp>
          <p:sp>
            <p:nvSpPr>
              <p:cNvPr id="14" name="Text Box 21"/>
              <p:cNvSpPr txBox="1">
                <a:spLocks noChangeArrowheads="1"/>
              </p:cNvSpPr>
              <p:nvPr/>
            </p:nvSpPr>
            <p:spPr bwMode="auto">
              <a:xfrm>
                <a:off x="3706" y="2016"/>
                <a:ext cx="441" cy="250"/>
              </a:xfrm>
              <a:prstGeom prst="rect">
                <a:avLst/>
              </a:prstGeom>
              <a:noFill/>
              <a:ln w="9525">
                <a:noFill/>
                <a:miter lim="800000"/>
                <a:headEnd/>
                <a:tailEnd/>
              </a:ln>
              <a:effectLst/>
            </p:spPr>
            <p:txBody>
              <a:bodyPr>
                <a:spAutoFit/>
              </a:bodyPr>
              <a:lstStyle/>
              <a:p>
                <a:pPr algn="ctr">
                  <a:spcBef>
                    <a:spcPct val="50000"/>
                  </a:spcBef>
                </a:pPr>
                <a:r>
                  <a:rPr lang="en-GB" sz="2000">
                    <a:latin typeface="Tahoma" pitchFamily="34" charset="0"/>
                  </a:rPr>
                  <a:t>6</a:t>
                </a:r>
              </a:p>
            </p:txBody>
          </p:sp>
          <p:sp>
            <p:nvSpPr>
              <p:cNvPr id="15" name="Text Box 22"/>
              <p:cNvSpPr txBox="1">
                <a:spLocks noChangeArrowheads="1"/>
              </p:cNvSpPr>
              <p:nvPr/>
            </p:nvSpPr>
            <p:spPr bwMode="auto">
              <a:xfrm>
                <a:off x="4147" y="2016"/>
                <a:ext cx="442" cy="250"/>
              </a:xfrm>
              <a:prstGeom prst="rect">
                <a:avLst/>
              </a:prstGeom>
              <a:noFill/>
              <a:ln w="9525">
                <a:noFill/>
                <a:miter lim="800000"/>
                <a:headEnd/>
                <a:tailEnd/>
              </a:ln>
              <a:effectLst/>
            </p:spPr>
            <p:txBody>
              <a:bodyPr>
                <a:spAutoFit/>
              </a:bodyPr>
              <a:lstStyle/>
              <a:p>
                <a:pPr algn="ctr">
                  <a:spcBef>
                    <a:spcPct val="50000"/>
                  </a:spcBef>
                </a:pPr>
                <a:r>
                  <a:rPr lang="en-GB" sz="2000">
                    <a:latin typeface="Tahoma" pitchFamily="34" charset="0"/>
                  </a:rPr>
                  <a:t>7</a:t>
                </a: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Specifications(Technologies)</a:t>
            </a:r>
            <a:endParaRPr lang="en-US" dirty="0"/>
          </a:p>
        </p:txBody>
      </p:sp>
      <p:sp>
        <p:nvSpPr>
          <p:cNvPr id="3" name="Content Placeholder 2"/>
          <p:cNvSpPr>
            <a:spLocks noGrp="1"/>
          </p:cNvSpPr>
          <p:nvPr>
            <p:ph idx="1"/>
          </p:nvPr>
        </p:nvSpPr>
        <p:spPr/>
        <p:txBody>
          <a:bodyPr>
            <a:normAutofit/>
          </a:bodyPr>
          <a:lstStyle/>
          <a:p>
            <a:pPr>
              <a:lnSpc>
                <a:spcPct val="90000"/>
              </a:lnSpc>
            </a:pPr>
            <a:r>
              <a:rPr lang="en-US" sz="3000" dirty="0" smtClean="0">
                <a:latin typeface="Palatino" charset="0"/>
                <a:cs typeface="Times New Roman" pitchFamily="18" charset="0"/>
              </a:rPr>
              <a:t>Java Standard Edition (J2SE)</a:t>
            </a:r>
          </a:p>
          <a:p>
            <a:pPr lvl="1">
              <a:lnSpc>
                <a:spcPct val="90000"/>
              </a:lnSpc>
            </a:pPr>
            <a:r>
              <a:rPr lang="en-US" sz="2500" dirty="0" smtClean="0">
                <a:latin typeface="Palatino" charset="0"/>
                <a:cs typeface="Times New Roman" pitchFamily="18" charset="0"/>
              </a:rPr>
              <a:t>J2SE can be used to develop Desktop Applications.</a:t>
            </a:r>
          </a:p>
          <a:p>
            <a:pPr lvl="1">
              <a:lnSpc>
                <a:spcPct val="90000"/>
              </a:lnSpc>
            </a:pPr>
            <a:r>
              <a:rPr lang="en-US" sz="2500" dirty="0" smtClean="0">
                <a:latin typeface="Palatino" charset="0"/>
                <a:cs typeface="Times New Roman" pitchFamily="18" charset="0"/>
              </a:rPr>
              <a:t>Example: Galaxy , </a:t>
            </a:r>
            <a:r>
              <a:rPr lang="en-US" sz="2500" dirty="0" err="1" smtClean="0">
                <a:latin typeface="Palatino" charset="0"/>
                <a:cs typeface="Times New Roman" pitchFamily="18" charset="0"/>
              </a:rPr>
              <a:t>CoreLog</a:t>
            </a:r>
            <a:endParaRPr lang="en-US" sz="2500" dirty="0" smtClean="0">
              <a:latin typeface="Palatino" charset="0"/>
              <a:cs typeface="Times New Roman" pitchFamily="18" charset="0"/>
            </a:endParaRPr>
          </a:p>
          <a:p>
            <a:pPr>
              <a:lnSpc>
                <a:spcPct val="90000"/>
              </a:lnSpc>
            </a:pPr>
            <a:r>
              <a:rPr lang="en-US" sz="3000" dirty="0" smtClean="0">
                <a:latin typeface="Palatino" charset="0"/>
                <a:cs typeface="Times New Roman" pitchFamily="18" charset="0"/>
              </a:rPr>
              <a:t>Java Enterprise Edition (J2EE)</a:t>
            </a:r>
          </a:p>
          <a:p>
            <a:pPr lvl="1">
              <a:lnSpc>
                <a:spcPct val="90000"/>
              </a:lnSpc>
            </a:pPr>
            <a:r>
              <a:rPr lang="en-US" sz="2500" dirty="0" smtClean="0">
                <a:latin typeface="Palatino" charset="0"/>
                <a:cs typeface="Times New Roman" pitchFamily="18" charset="0"/>
              </a:rPr>
              <a:t>J2EE can be used to develop web applications.</a:t>
            </a:r>
          </a:p>
          <a:p>
            <a:pPr lvl="1">
              <a:lnSpc>
                <a:spcPct val="90000"/>
              </a:lnSpc>
            </a:pPr>
            <a:r>
              <a:rPr lang="en-US" sz="2500" dirty="0" smtClean="0">
                <a:latin typeface="Palatino" charset="0"/>
                <a:cs typeface="Times New Roman" pitchFamily="18" charset="0"/>
              </a:rPr>
              <a:t>Example: web site of IRCTC</a:t>
            </a:r>
          </a:p>
          <a:p>
            <a:pPr>
              <a:lnSpc>
                <a:spcPct val="90000"/>
              </a:lnSpc>
            </a:pPr>
            <a:r>
              <a:rPr lang="en-US" sz="3000" dirty="0" smtClean="0">
                <a:latin typeface="Palatino" charset="0"/>
                <a:cs typeface="Times New Roman" pitchFamily="18" charset="0"/>
              </a:rPr>
              <a:t>Java Micro Edition (J2ME). </a:t>
            </a:r>
          </a:p>
          <a:p>
            <a:pPr lvl="1">
              <a:lnSpc>
                <a:spcPct val="90000"/>
              </a:lnSpc>
            </a:pPr>
            <a:r>
              <a:rPr lang="en-US" sz="2500" dirty="0" smtClean="0">
                <a:latin typeface="Palatino" charset="0"/>
                <a:cs typeface="Times New Roman" pitchFamily="18" charset="0"/>
              </a:rPr>
              <a:t>J2ME can be used to develop applications for mobile devices such as cell phones. </a:t>
            </a:r>
          </a:p>
          <a:p>
            <a:pPr lvl="1">
              <a:lnSpc>
                <a:spcPct val="90000"/>
              </a:lnSpc>
            </a:pPr>
            <a:r>
              <a:rPr lang="en-US" sz="2500" dirty="0" smtClean="0">
                <a:latin typeface="Palatino" charset="0"/>
                <a:cs typeface="Times New Roman" pitchFamily="18" charset="0"/>
              </a:rPr>
              <a:t>Example: Mobile games</a:t>
            </a:r>
          </a:p>
          <a:p>
            <a:pPr>
              <a:lnSpc>
                <a:spcPct val="90000"/>
              </a:lnSpc>
              <a:buFont typeface="Monotype Sorts" pitchFamily="2" charset="2"/>
              <a:buNone/>
            </a:pPr>
            <a:endParaRPr lang="en-US" sz="3000" dirty="0" smtClean="0">
              <a:latin typeface="Palatino"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173163" y="457200"/>
            <a:ext cx="7772400" cy="1143000"/>
          </a:xfrm>
        </p:spPr>
        <p:txBody>
          <a:bodyPr/>
          <a:lstStyle/>
          <a:p>
            <a:r>
              <a:rPr lang="en-GB" dirty="0"/>
              <a:t>Declaring Arrays</a:t>
            </a:r>
          </a:p>
        </p:txBody>
      </p:sp>
      <p:sp>
        <p:nvSpPr>
          <p:cNvPr id="5" name="Rectangle 3"/>
          <p:cNvSpPr txBox="1">
            <a:spLocks noChangeArrowheads="1"/>
          </p:cNvSpPr>
          <p:nvPr/>
        </p:nvSpPr>
        <p:spPr>
          <a:xfrm>
            <a:off x="1173163" y="1981200"/>
            <a:ext cx="7772400" cy="4114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None/>
              <a:tabLst/>
              <a:defRPr/>
            </a:pPr>
            <a:r>
              <a:rPr kumimoji="0" lang="en-GB" sz="2800" b="0" i="0" u="none" strike="noStrike" kern="1200" cap="none" spc="0" normalizeH="0" baseline="0" noProof="0" dirty="0" err="1" smtClean="0">
                <a:ln>
                  <a:noFill/>
                </a:ln>
                <a:solidFill>
                  <a:srgbClr val="FF9900"/>
                </a:solidFill>
                <a:effectLst/>
                <a:uLnTx/>
                <a:uFillTx/>
                <a:latin typeface="+mn-lt"/>
                <a:ea typeface="+mn-ea"/>
                <a:cs typeface="+mn-cs"/>
              </a:rPr>
              <a:t>int</a:t>
            </a:r>
            <a:r>
              <a:rPr kumimoji="0" lang="en-GB" sz="2800" b="0" i="0" u="none" strike="noStrike" kern="1200" cap="none" spc="0" normalizeH="0" baseline="0" noProof="0" dirty="0" smtClean="0">
                <a:ln>
                  <a:noFill/>
                </a:ln>
                <a:solidFill>
                  <a:srgbClr val="FF9900"/>
                </a:solidFill>
                <a:effectLst/>
                <a:uLnTx/>
                <a:uFillTx/>
                <a:latin typeface="+mn-lt"/>
                <a:ea typeface="+mn-ea"/>
                <a:cs typeface="+mn-cs"/>
              </a:rPr>
              <a:t> </a:t>
            </a:r>
            <a:r>
              <a:rPr kumimoji="0" lang="en-GB" sz="2800" b="0" i="0" u="none" strike="noStrike" kern="1200" cap="none" spc="0" normalizeH="0" baseline="0" noProof="0" dirty="0" err="1" smtClean="0">
                <a:ln>
                  <a:noFill/>
                </a:ln>
                <a:solidFill>
                  <a:srgbClr val="FF9900"/>
                </a:solidFill>
                <a:effectLst/>
                <a:uLnTx/>
                <a:uFillTx/>
                <a:latin typeface="+mn-lt"/>
                <a:ea typeface="+mn-ea"/>
                <a:cs typeface="+mn-cs"/>
              </a:rPr>
              <a:t>myArray</a:t>
            </a:r>
            <a:r>
              <a:rPr kumimoji="0" lang="en-GB" sz="2800" b="0" i="0" u="none" strike="noStrike" kern="1200" cap="none" spc="0" normalizeH="0" baseline="0" noProof="0" dirty="0" smtClean="0">
                <a:ln>
                  <a:noFill/>
                </a:ln>
                <a:solidFill>
                  <a:srgbClr val="FF9900"/>
                </a:solidFill>
                <a:effectLst/>
                <a:uLnTx/>
                <a:uFillTx/>
                <a:latin typeface="+mn-lt"/>
                <a:ea typeface="+mn-ea"/>
                <a:cs typeface="+mn-cs"/>
              </a:rPr>
              <a:t>[];</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declares </a:t>
            </a:r>
            <a:r>
              <a:rPr kumimoji="0" lang="en-GB" sz="2400" b="0" i="1" u="none" strike="noStrike" kern="1200" cap="none" spc="0" normalizeH="0" baseline="0" noProof="0" dirty="0" err="1" smtClean="0">
                <a:ln>
                  <a:noFill/>
                </a:ln>
                <a:solidFill>
                  <a:schemeClr val="tx1"/>
                </a:solidFill>
                <a:effectLst/>
                <a:uLnTx/>
                <a:uFillTx/>
                <a:latin typeface="+mn-lt"/>
                <a:ea typeface="+mn-ea"/>
                <a:cs typeface="+mn-cs"/>
              </a:rPr>
              <a:t>myArray</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to be an array of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None/>
              <a:tabLst/>
              <a:defRPr/>
            </a:pPr>
            <a:r>
              <a:rPr kumimoji="0" lang="en-GB" sz="2800" b="0" i="0" u="none" strike="noStrike" kern="1200" cap="none" spc="0" normalizeH="0" baseline="0" noProof="0" dirty="0" err="1" smtClean="0">
                <a:ln>
                  <a:noFill/>
                </a:ln>
                <a:solidFill>
                  <a:srgbClr val="FF9900"/>
                </a:solidFill>
                <a:effectLst/>
                <a:uLnTx/>
                <a:uFillTx/>
                <a:latin typeface="+mn-lt"/>
                <a:ea typeface="+mn-ea"/>
                <a:cs typeface="+mn-cs"/>
              </a:rPr>
              <a:t>myArray</a:t>
            </a:r>
            <a:r>
              <a:rPr kumimoji="0" lang="en-GB" sz="2800" b="0" i="0" u="none" strike="noStrike" kern="1200" cap="none" spc="0" normalizeH="0" baseline="0" noProof="0" dirty="0" smtClean="0">
                <a:ln>
                  <a:noFill/>
                </a:ln>
                <a:solidFill>
                  <a:srgbClr val="FF9900"/>
                </a:solidFill>
                <a:effectLst/>
                <a:uLnTx/>
                <a:uFillTx/>
                <a:latin typeface="+mn-lt"/>
                <a:ea typeface="+mn-ea"/>
                <a:cs typeface="+mn-cs"/>
              </a:rPr>
              <a:t> = </a:t>
            </a:r>
            <a:r>
              <a:rPr kumimoji="0" lang="en-GB" sz="2800" b="1" i="0" u="none" strike="noStrike" kern="1200" cap="none" spc="0" normalizeH="0" baseline="0" noProof="0" dirty="0" smtClean="0">
                <a:ln>
                  <a:noFill/>
                </a:ln>
                <a:solidFill>
                  <a:srgbClr val="FF9900"/>
                </a:solidFill>
                <a:effectLst/>
                <a:uLnTx/>
                <a:uFillTx/>
                <a:latin typeface="+mn-lt"/>
                <a:ea typeface="+mn-ea"/>
                <a:cs typeface="+mn-cs"/>
              </a:rPr>
              <a:t>new</a:t>
            </a:r>
            <a:r>
              <a:rPr kumimoji="0" lang="en-GB" sz="2800" b="0" i="0" u="none" strike="noStrike" kern="1200" cap="none" spc="0" normalizeH="0" baseline="0" noProof="0" dirty="0" smtClean="0">
                <a:ln>
                  <a:noFill/>
                </a:ln>
                <a:solidFill>
                  <a:srgbClr val="FF9900"/>
                </a:solidFill>
                <a:effectLst/>
                <a:uLnTx/>
                <a:uFillTx/>
                <a:latin typeface="+mn-lt"/>
                <a:ea typeface="+mn-ea"/>
                <a:cs typeface="+mn-cs"/>
              </a:rPr>
              <a:t> </a:t>
            </a:r>
            <a:r>
              <a:rPr kumimoji="0" lang="en-GB" sz="2800" b="0" i="0" u="none" strike="noStrike" kern="1200" cap="none" spc="0" normalizeH="0" baseline="0" noProof="0" dirty="0" err="1" smtClean="0">
                <a:ln>
                  <a:noFill/>
                </a:ln>
                <a:solidFill>
                  <a:srgbClr val="FF9900"/>
                </a:solidFill>
                <a:effectLst/>
                <a:uLnTx/>
                <a:uFillTx/>
                <a:latin typeface="+mn-lt"/>
                <a:ea typeface="+mn-ea"/>
                <a:cs typeface="+mn-cs"/>
              </a:rPr>
              <a:t>int</a:t>
            </a:r>
            <a:r>
              <a:rPr kumimoji="0" lang="en-GB" sz="2800" b="0" i="0" u="none" strike="noStrike" kern="1200" cap="none" spc="0" normalizeH="0" baseline="0" noProof="0" dirty="0" smtClean="0">
                <a:ln>
                  <a:noFill/>
                </a:ln>
                <a:solidFill>
                  <a:srgbClr val="FF9900"/>
                </a:solidFill>
                <a:effectLst/>
                <a:uLnTx/>
                <a:uFillTx/>
                <a:latin typeface="+mn-lt"/>
                <a:ea typeface="+mn-ea"/>
                <a:cs typeface="+mn-cs"/>
              </a:rPr>
              <a:t>[8];</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sets up 8 integer-sized spaces in memory, labelled </a:t>
            </a:r>
            <a:r>
              <a:rPr kumimoji="0" lang="en-GB" sz="2400" b="0" i="1" u="none" strike="noStrike" kern="1200" cap="none" spc="0" normalizeH="0" baseline="0" noProof="0" dirty="0" err="1" smtClean="0">
                <a:ln>
                  <a:noFill/>
                </a:ln>
                <a:solidFill>
                  <a:schemeClr val="tx1"/>
                </a:solidFill>
                <a:effectLst/>
                <a:uLnTx/>
                <a:uFillTx/>
                <a:latin typeface="+mn-lt"/>
                <a:ea typeface="+mn-ea"/>
                <a:cs typeface="+mn-cs"/>
              </a:rPr>
              <a:t>myArray</a:t>
            </a:r>
            <a:r>
              <a:rPr kumimoji="0" lang="en-GB" sz="2400" b="0" i="1" u="none" strike="noStrike" kern="1200" cap="none" spc="0" normalizeH="0" baseline="0" noProof="0" dirty="0" smtClean="0">
                <a:ln>
                  <a:noFill/>
                </a:ln>
                <a:solidFill>
                  <a:schemeClr val="tx1"/>
                </a:solidFill>
                <a:effectLst/>
                <a:uLnTx/>
                <a:uFillTx/>
                <a:latin typeface="+mn-lt"/>
                <a:ea typeface="+mn-ea"/>
                <a:cs typeface="+mn-cs"/>
              </a:rPr>
              <a:t>[0]</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to </a:t>
            </a:r>
            <a:r>
              <a:rPr kumimoji="0" lang="en-GB" sz="2400" b="0" i="1" u="none" strike="noStrike" kern="1200" cap="none" spc="0" normalizeH="0" baseline="0" noProof="0" dirty="0" err="1" smtClean="0">
                <a:ln>
                  <a:noFill/>
                </a:ln>
                <a:solidFill>
                  <a:schemeClr val="tx1"/>
                </a:solidFill>
                <a:effectLst/>
                <a:uLnTx/>
                <a:uFillTx/>
                <a:latin typeface="+mn-lt"/>
                <a:ea typeface="+mn-ea"/>
                <a:cs typeface="+mn-cs"/>
              </a:rPr>
              <a:t>myArray</a:t>
            </a:r>
            <a:r>
              <a:rPr kumimoji="0" lang="en-GB" sz="2400" b="0" i="1" u="none" strike="noStrike" kern="1200" cap="none" spc="0" normalizeH="0" baseline="0" noProof="0" dirty="0" smtClean="0">
                <a:ln>
                  <a:noFill/>
                </a:ln>
                <a:solidFill>
                  <a:schemeClr val="tx1"/>
                </a:solidFill>
                <a:effectLst/>
                <a:uLnTx/>
                <a:uFillTx/>
                <a:latin typeface="+mn-lt"/>
                <a:ea typeface="+mn-ea"/>
                <a:cs typeface="+mn-cs"/>
              </a:rPr>
              <a:t>[7]</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None/>
              <a:tabLst/>
              <a:defRPr/>
            </a:pPr>
            <a:r>
              <a:rPr kumimoji="0" lang="en-GB" sz="2800" b="1" i="0" u="none" strike="noStrike" kern="1200" cap="none" spc="0" normalizeH="0" baseline="0" noProof="0" dirty="0" err="1" smtClean="0">
                <a:ln>
                  <a:noFill/>
                </a:ln>
                <a:solidFill>
                  <a:srgbClr val="FF9900"/>
                </a:solidFill>
                <a:effectLst/>
                <a:uLnTx/>
                <a:uFillTx/>
                <a:latin typeface="+mn-lt"/>
                <a:ea typeface="+mn-ea"/>
                <a:cs typeface="+mn-cs"/>
              </a:rPr>
              <a:t>int</a:t>
            </a:r>
            <a:r>
              <a:rPr kumimoji="0" lang="en-GB" sz="2800" b="0" i="0" u="none" strike="noStrike" kern="1200" cap="none" spc="0" normalizeH="0" baseline="0" noProof="0" dirty="0" smtClean="0">
                <a:ln>
                  <a:noFill/>
                </a:ln>
                <a:solidFill>
                  <a:srgbClr val="FF9900"/>
                </a:solidFill>
                <a:effectLst/>
                <a:uLnTx/>
                <a:uFillTx/>
                <a:latin typeface="+mn-lt"/>
                <a:ea typeface="+mn-ea"/>
                <a:cs typeface="+mn-cs"/>
              </a:rPr>
              <a:t> </a:t>
            </a:r>
            <a:r>
              <a:rPr kumimoji="0" lang="en-GB" sz="2800" b="0" i="0" u="none" strike="noStrike" kern="1200" cap="none" spc="0" normalizeH="0" baseline="0" noProof="0" dirty="0" err="1" smtClean="0">
                <a:ln>
                  <a:noFill/>
                </a:ln>
                <a:solidFill>
                  <a:srgbClr val="FF9900"/>
                </a:solidFill>
                <a:effectLst/>
                <a:uLnTx/>
                <a:uFillTx/>
                <a:latin typeface="+mn-lt"/>
                <a:ea typeface="+mn-ea"/>
                <a:cs typeface="+mn-cs"/>
              </a:rPr>
              <a:t>myArray</a:t>
            </a:r>
            <a:r>
              <a:rPr kumimoji="0" lang="en-GB" sz="2800" b="0" i="0" u="none" strike="noStrike" kern="1200" cap="none" spc="0" normalizeH="0" baseline="0" noProof="0" dirty="0" smtClean="0">
                <a:ln>
                  <a:noFill/>
                </a:ln>
                <a:solidFill>
                  <a:srgbClr val="FF9900"/>
                </a:solidFill>
                <a:effectLst/>
                <a:uLnTx/>
                <a:uFillTx/>
                <a:latin typeface="+mn-lt"/>
                <a:ea typeface="+mn-ea"/>
                <a:cs typeface="+mn-cs"/>
              </a:rPr>
              <a:t>[] = </a:t>
            </a:r>
            <a:r>
              <a:rPr kumimoji="0" lang="en-GB" sz="2800" b="1" i="0" u="none" strike="noStrike" kern="1200" cap="none" spc="0" normalizeH="0" baseline="0" noProof="0" dirty="0" smtClean="0">
                <a:ln>
                  <a:noFill/>
                </a:ln>
                <a:solidFill>
                  <a:srgbClr val="FF9900"/>
                </a:solidFill>
                <a:effectLst/>
                <a:uLnTx/>
                <a:uFillTx/>
                <a:latin typeface="+mn-lt"/>
                <a:ea typeface="+mn-ea"/>
                <a:cs typeface="+mn-cs"/>
              </a:rPr>
              <a:t>new</a:t>
            </a:r>
            <a:r>
              <a:rPr kumimoji="0" lang="en-GB" sz="2800" b="0" i="0" u="none" strike="noStrike" kern="1200" cap="none" spc="0" normalizeH="0" baseline="0" noProof="0" dirty="0" smtClean="0">
                <a:ln>
                  <a:noFill/>
                </a:ln>
                <a:solidFill>
                  <a:srgbClr val="FF9900"/>
                </a:solidFill>
                <a:effectLst/>
                <a:uLnTx/>
                <a:uFillTx/>
                <a:latin typeface="+mn-lt"/>
                <a:ea typeface="+mn-ea"/>
                <a:cs typeface="+mn-cs"/>
              </a:rPr>
              <a:t> </a:t>
            </a:r>
            <a:r>
              <a:rPr kumimoji="0" lang="en-GB" sz="2800" b="0" i="0" u="none" strike="noStrike" kern="1200" cap="none" spc="0" normalizeH="0" baseline="0" noProof="0" dirty="0" err="1" smtClean="0">
                <a:ln>
                  <a:noFill/>
                </a:ln>
                <a:solidFill>
                  <a:srgbClr val="FF9900"/>
                </a:solidFill>
                <a:effectLst/>
                <a:uLnTx/>
                <a:uFillTx/>
                <a:latin typeface="+mn-lt"/>
                <a:ea typeface="+mn-ea"/>
                <a:cs typeface="+mn-cs"/>
              </a:rPr>
              <a:t>int</a:t>
            </a:r>
            <a:r>
              <a:rPr kumimoji="0" lang="en-GB" sz="2800" b="0" i="0" u="none" strike="noStrike" kern="1200" cap="none" spc="0" normalizeH="0" baseline="0" noProof="0" dirty="0" smtClean="0">
                <a:ln>
                  <a:noFill/>
                </a:ln>
                <a:solidFill>
                  <a:srgbClr val="FF9900"/>
                </a:solidFill>
                <a:effectLst/>
                <a:uLnTx/>
                <a:uFillTx/>
                <a:latin typeface="+mn-lt"/>
                <a:ea typeface="+mn-ea"/>
                <a:cs typeface="+mn-cs"/>
              </a:rPr>
              <a:t>[8];</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combines the two statements in one line</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173163" y="457200"/>
            <a:ext cx="7772400" cy="1143000"/>
          </a:xfrm>
        </p:spPr>
        <p:txBody>
          <a:bodyPr/>
          <a:lstStyle/>
          <a:p>
            <a:r>
              <a:rPr lang="en-GB" dirty="0"/>
              <a:t>Assigning Values</a:t>
            </a:r>
          </a:p>
        </p:txBody>
      </p:sp>
      <p:sp>
        <p:nvSpPr>
          <p:cNvPr id="5" name="Rectangle 3"/>
          <p:cNvSpPr txBox="1">
            <a:spLocks noChangeArrowheads="1"/>
          </p:cNvSpPr>
          <p:nvPr/>
        </p:nvSpPr>
        <p:spPr>
          <a:xfrm>
            <a:off x="1173163" y="1981200"/>
            <a:ext cx="7772400" cy="4114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GB" sz="2400" b="0" i="0" u="none" strike="noStrike" kern="1200" cap="none" spc="0" normalizeH="0" baseline="0" noProof="0" smtClean="0">
                <a:ln>
                  <a:noFill/>
                </a:ln>
                <a:solidFill>
                  <a:schemeClr val="tx1"/>
                </a:solidFill>
                <a:effectLst/>
                <a:uLnTx/>
                <a:uFillTx/>
                <a:latin typeface="+mn-lt"/>
                <a:ea typeface="+mn-ea"/>
                <a:cs typeface="+mn-cs"/>
              </a:rPr>
              <a:t>refer to the array elements by index to store values in them.</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smtClean="0">
                <a:ln>
                  <a:noFill/>
                </a:ln>
                <a:solidFill>
                  <a:srgbClr val="FF9900"/>
                </a:solidFill>
                <a:effectLst/>
                <a:uLnTx/>
                <a:uFillTx/>
                <a:latin typeface="+mn-lt"/>
                <a:ea typeface="+mn-ea"/>
                <a:cs typeface="+mn-cs"/>
              </a:rPr>
              <a:t>myArray[0] = 3;</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smtClean="0">
                <a:ln>
                  <a:noFill/>
                </a:ln>
                <a:solidFill>
                  <a:srgbClr val="FF9900"/>
                </a:solidFill>
                <a:effectLst/>
                <a:uLnTx/>
                <a:uFillTx/>
                <a:latin typeface="+mn-lt"/>
                <a:ea typeface="+mn-ea"/>
                <a:cs typeface="+mn-cs"/>
              </a:rPr>
              <a:t>myArray[1] = 6;</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smtClean="0">
                <a:ln>
                  <a:noFill/>
                </a:ln>
                <a:solidFill>
                  <a:srgbClr val="FF9900"/>
                </a:solidFill>
                <a:effectLst/>
                <a:uLnTx/>
                <a:uFillTx/>
                <a:latin typeface="+mn-lt"/>
                <a:ea typeface="+mn-ea"/>
                <a:cs typeface="+mn-cs"/>
              </a:rPr>
              <a:t>myArray[2] = 3;</a:t>
            </a:r>
            <a:r>
              <a:rPr kumimoji="0" lang="en-GB" sz="2400" b="0" i="0" u="none" strike="noStrike" kern="1200" cap="none" spc="0" normalizeH="0" baseline="0" noProof="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GB" sz="2400" b="0" i="0" u="none" strike="noStrike" kern="1200" cap="none" spc="0" normalizeH="0" baseline="0" noProof="0" smtClean="0">
                <a:ln>
                  <a:noFill/>
                </a:ln>
                <a:solidFill>
                  <a:schemeClr val="tx1"/>
                </a:solidFill>
                <a:effectLst/>
                <a:uLnTx/>
                <a:uFillTx/>
                <a:latin typeface="+mn-lt"/>
                <a:ea typeface="+mn-ea"/>
                <a:cs typeface="+mn-cs"/>
              </a:rPr>
              <a:t>can create and initialise in one step:</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400" b="1" i="0" u="none" strike="noStrike" kern="1200" cap="none" spc="0" normalizeH="0" baseline="0" noProof="0" smtClean="0">
                <a:ln>
                  <a:noFill/>
                </a:ln>
                <a:solidFill>
                  <a:srgbClr val="FF9900"/>
                </a:solidFill>
                <a:effectLst/>
                <a:uLnTx/>
                <a:uFillTx/>
                <a:latin typeface="+mn-lt"/>
                <a:ea typeface="+mn-ea"/>
                <a:cs typeface="+mn-cs"/>
              </a:rPr>
              <a:t>int</a:t>
            </a:r>
            <a:r>
              <a:rPr kumimoji="0" lang="en-GB" sz="2400" b="0" i="0" u="none" strike="noStrike" kern="1200" cap="none" spc="0" normalizeH="0" baseline="0" noProof="0" smtClean="0">
                <a:ln>
                  <a:noFill/>
                </a:ln>
                <a:solidFill>
                  <a:srgbClr val="FF9900"/>
                </a:solidFill>
                <a:effectLst/>
                <a:uLnTx/>
                <a:uFillTx/>
                <a:latin typeface="+mn-lt"/>
                <a:ea typeface="+mn-ea"/>
                <a:cs typeface="+mn-cs"/>
              </a:rPr>
              <a:t> myArray[] = {3, 6, 3, 1, 6, 3, 4, 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400" b="0" i="0" u="none" strike="noStrike" kern="1200" cap="none" spc="0" normalizeH="0" baseline="0" noProof="0" dirty="0">
              <a:ln>
                <a:noFill/>
              </a:ln>
              <a:solidFill>
                <a:schemeClr val="hlink"/>
              </a:solidFill>
              <a:effectLst/>
              <a:uLnTx/>
              <a:uFillTx/>
              <a:latin typeface="+mn-lt"/>
              <a:ea typeface="+mn-ea"/>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173163" y="457200"/>
            <a:ext cx="7772400" cy="1143000"/>
          </a:xfrm>
        </p:spPr>
        <p:txBody>
          <a:bodyPr/>
          <a:lstStyle/>
          <a:p>
            <a:r>
              <a:rPr lang="en-GB" dirty="0"/>
              <a:t>Iterating Through Arrays</a:t>
            </a:r>
          </a:p>
        </p:txBody>
      </p:sp>
      <p:sp>
        <p:nvSpPr>
          <p:cNvPr id="5" name="Rectangle 3"/>
          <p:cNvSpPr txBox="1">
            <a:spLocks noChangeArrowheads="1"/>
          </p:cNvSpPr>
          <p:nvPr/>
        </p:nvSpPr>
        <p:spPr>
          <a:xfrm>
            <a:off x="1173163" y="1981200"/>
            <a:ext cx="7772400" cy="4114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GB" sz="2800" b="0" i="1" u="none" strike="noStrike" kern="1200" cap="none" spc="0" normalizeH="0" baseline="0" noProof="0" smtClean="0">
                <a:ln>
                  <a:noFill/>
                </a:ln>
                <a:solidFill>
                  <a:schemeClr val="tx1"/>
                </a:solidFill>
                <a:effectLst/>
                <a:uLnTx/>
                <a:uFillTx/>
                <a:latin typeface="Times New Roman" pitchFamily="18" charset="0"/>
                <a:ea typeface="+mn-ea"/>
                <a:cs typeface="+mn-cs"/>
              </a:rPr>
              <a:t>for </a:t>
            </a:r>
            <a:r>
              <a:rPr kumimoji="0" lang="en-GB" sz="2800" b="0" i="0" u="none" strike="noStrike" kern="1200" cap="none" spc="0" normalizeH="0" baseline="0" noProof="0" smtClean="0">
                <a:ln>
                  <a:noFill/>
                </a:ln>
                <a:solidFill>
                  <a:schemeClr val="tx1"/>
                </a:solidFill>
                <a:effectLst/>
                <a:uLnTx/>
                <a:uFillTx/>
                <a:latin typeface="Times New Roman" pitchFamily="18" charset="0"/>
                <a:ea typeface="+mn-ea"/>
                <a:cs typeface="+mn-cs"/>
              </a:rPr>
              <a:t>loops are useful when dealing with arrays:</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endParaRPr kumimoji="0" lang="en-GB" sz="2400" b="1" i="0" u="none" strike="noStrike" kern="1200" cap="none" spc="0" normalizeH="0" baseline="0" noProof="0" smtClean="0">
              <a:ln>
                <a:noFill/>
              </a:ln>
              <a:solidFill>
                <a:schemeClr val="tx1"/>
              </a:solidFill>
              <a:effectLst/>
              <a:uLnTx/>
              <a:uFillTx/>
              <a:latin typeface="Times New Roman" pitchFamily="18" charset="0"/>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smtClean="0">
                <a:ln>
                  <a:noFill/>
                </a:ln>
                <a:solidFill>
                  <a:srgbClr val="FF9900"/>
                </a:solidFill>
                <a:effectLst/>
                <a:uLnTx/>
                <a:uFillTx/>
                <a:latin typeface="Courier New" pitchFamily="49" charset="0"/>
                <a:ea typeface="+mn-ea"/>
                <a:cs typeface="+mn-cs"/>
              </a:rPr>
              <a:t>for (int i = 0; i &lt; myArray.length; i++) {</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smtClean="0">
                <a:ln>
                  <a:noFill/>
                </a:ln>
                <a:solidFill>
                  <a:srgbClr val="FF9900"/>
                </a:solidFill>
                <a:effectLst/>
                <a:uLnTx/>
                <a:uFillTx/>
                <a:latin typeface="Courier New" pitchFamily="49" charset="0"/>
                <a:ea typeface="+mn-ea"/>
                <a:cs typeface="+mn-cs"/>
              </a:rPr>
              <a:t>  myArray[i] = getsomevalue();</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smtClean="0">
                <a:ln>
                  <a:noFill/>
                </a:ln>
                <a:solidFill>
                  <a:srgbClr val="FF9900"/>
                </a:solidFill>
                <a:effectLst/>
                <a:uLnTx/>
                <a:uFillTx/>
                <a:latin typeface="Courier New" pitchFamily="49" charset="0"/>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800" b="0" i="0" u="none" strike="noStrike" kern="1200" cap="none" spc="0" normalizeH="0" baseline="0" noProof="0">
              <a:ln>
                <a:noFill/>
              </a:ln>
              <a:solidFill>
                <a:srgbClr val="FF9900"/>
              </a:solidFill>
              <a:effectLst/>
              <a:uLnTx/>
              <a:uFillTx/>
              <a:latin typeface="Courier New" pitchFamily="49" charset="0"/>
              <a:ea typeface="+mn-ea"/>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914400" y="3200400"/>
            <a:ext cx="7772400" cy="10668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6000" b="0" i="0" u="none" strike="noStrike" kern="1200" cap="none" spc="0" normalizeH="0" baseline="0" noProof="0" dirty="0" smtClean="0">
                <a:ln>
                  <a:noFill/>
                </a:ln>
                <a:solidFill>
                  <a:schemeClr val="tx2"/>
                </a:solidFill>
                <a:effectLst/>
                <a:uLnTx/>
                <a:uFillTx/>
                <a:latin typeface="+mj-lt"/>
                <a:ea typeface="+mj-ea"/>
                <a:cs typeface="+mj-cs"/>
              </a:rPr>
              <a:t>Java Methods &amp; Classes</a:t>
            </a:r>
            <a:endParaRPr kumimoji="0" lang="en-GB" sz="6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173163" y="457200"/>
            <a:ext cx="7772400" cy="1143000"/>
          </a:xfrm>
        </p:spPr>
        <p:txBody>
          <a:bodyPr>
            <a:normAutofit fontScale="90000"/>
          </a:bodyPr>
          <a:lstStyle/>
          <a:p>
            <a:r>
              <a:rPr lang="en-US" dirty="0"/>
              <a:t>Classes ARE Object Definitions</a:t>
            </a:r>
          </a:p>
        </p:txBody>
      </p:sp>
      <p:sp>
        <p:nvSpPr>
          <p:cNvPr id="5" name="Rectangle 3"/>
          <p:cNvSpPr txBox="1">
            <a:spLocks noChangeArrowheads="1"/>
          </p:cNvSpPr>
          <p:nvPr/>
        </p:nvSpPr>
        <p:spPr>
          <a:xfrm>
            <a:off x="1173163" y="1981200"/>
            <a:ext cx="7361237" cy="4114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OOP - object oriented programming</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code built from objects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Java these are called </a:t>
            </a:r>
            <a:r>
              <a:rPr kumimoji="0" lang="en-US" sz="2600" b="1" i="1" u="none" strike="noStrike" kern="1200" cap="none" spc="0" normalizeH="0" baseline="0" noProof="0" smtClean="0">
                <a:ln>
                  <a:noFill/>
                </a:ln>
                <a:solidFill>
                  <a:schemeClr val="tx1"/>
                </a:solidFill>
                <a:effectLst/>
                <a:uLnTx/>
                <a:uFillTx/>
                <a:latin typeface="+mn-lt"/>
                <a:ea typeface="+mn-ea"/>
                <a:cs typeface="+mn-cs"/>
              </a:rPr>
              <a:t>classes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Each class definition is coded in a separate .java file</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Name of the object must match the class/object name     </a:t>
            </a:r>
            <a:endParaRPr kumimoji="0" lang="en-US" sz="26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Oval 2"/>
          <p:cNvSpPr>
            <a:spLocks noChangeArrowheads="1"/>
          </p:cNvSpPr>
          <p:nvPr/>
        </p:nvSpPr>
        <p:spPr bwMode="auto">
          <a:xfrm>
            <a:off x="5067300" y="1987550"/>
            <a:ext cx="938213" cy="957263"/>
          </a:xfrm>
          <a:prstGeom prst="ellipse">
            <a:avLst/>
          </a:prstGeom>
          <a:solidFill>
            <a:srgbClr val="99FF66"/>
          </a:solidFill>
          <a:ln w="12700">
            <a:solidFill>
              <a:schemeClr val="tx1"/>
            </a:solidFill>
            <a:round/>
            <a:headEnd/>
            <a:tailEnd/>
          </a:ln>
          <a:effectLst/>
        </p:spPr>
        <p:txBody>
          <a:bodyPr wrap="none" anchor="ctr"/>
          <a:lstStyle/>
          <a:p>
            <a:pPr algn="ctr" eaLnBrk="0" hangingPunct="0"/>
            <a:endParaRPr lang="en-US" altLang="en-US">
              <a:latin typeface="Times" pitchFamily="18" charset="0"/>
            </a:endParaRPr>
          </a:p>
        </p:txBody>
      </p:sp>
      <p:sp>
        <p:nvSpPr>
          <p:cNvPr id="86019" name="Rectangle 3"/>
          <p:cNvSpPr>
            <a:spLocks noGrp="1" noChangeArrowheads="1"/>
          </p:cNvSpPr>
          <p:nvPr>
            <p:ph type="title"/>
          </p:nvPr>
        </p:nvSpPr>
        <p:spPr/>
        <p:txBody>
          <a:bodyPr/>
          <a:lstStyle/>
          <a:p>
            <a:r>
              <a:rPr lang="en-US" altLang="en-US" dirty="0"/>
              <a:t>The three principles of OOP</a:t>
            </a:r>
          </a:p>
        </p:txBody>
      </p:sp>
      <p:sp>
        <p:nvSpPr>
          <p:cNvPr id="86020" name="Rectangle 4"/>
          <p:cNvSpPr>
            <a:spLocks noGrp="1" noChangeArrowheads="1"/>
          </p:cNvSpPr>
          <p:nvPr>
            <p:ph type="body" sz="half" idx="1"/>
          </p:nvPr>
        </p:nvSpPr>
        <p:spPr>
          <a:xfrm>
            <a:off x="1173163" y="1981200"/>
            <a:ext cx="3810000" cy="4114800"/>
          </a:xfrm>
          <a:noFill/>
          <a:ln/>
        </p:spPr>
        <p:txBody>
          <a:bodyPr lIns="92075" tIns="46038" rIns="92075" bIns="46038"/>
          <a:lstStyle/>
          <a:p>
            <a:pPr>
              <a:lnSpc>
                <a:spcPct val="90000"/>
              </a:lnSpc>
            </a:pPr>
            <a:r>
              <a:rPr lang="en-US" altLang="en-US" sz="2400"/>
              <a:t>Encapsulation</a:t>
            </a:r>
          </a:p>
          <a:p>
            <a:pPr lvl="1">
              <a:lnSpc>
                <a:spcPct val="90000"/>
              </a:lnSpc>
            </a:pPr>
            <a:r>
              <a:rPr lang="en-US" altLang="en-US" sz="2000"/>
              <a:t>Objects hide their functions (</a:t>
            </a:r>
            <a:r>
              <a:rPr lang="en-US" altLang="en-US" sz="2000" b="1"/>
              <a:t>methods</a:t>
            </a:r>
            <a:r>
              <a:rPr lang="en-US" altLang="en-US" sz="2000"/>
              <a:t>) and data (</a:t>
            </a:r>
            <a:r>
              <a:rPr lang="en-US" altLang="en-US" sz="2000" b="1"/>
              <a:t>instance variables</a:t>
            </a:r>
            <a:r>
              <a:rPr lang="en-US" altLang="en-US" sz="2000"/>
              <a:t>)</a:t>
            </a:r>
          </a:p>
          <a:p>
            <a:pPr>
              <a:lnSpc>
                <a:spcPct val="90000"/>
              </a:lnSpc>
            </a:pPr>
            <a:r>
              <a:rPr lang="en-US" altLang="en-US" sz="2400"/>
              <a:t>Inheritance</a:t>
            </a:r>
          </a:p>
          <a:p>
            <a:pPr lvl="1">
              <a:lnSpc>
                <a:spcPct val="90000"/>
              </a:lnSpc>
            </a:pPr>
            <a:r>
              <a:rPr lang="en-US" altLang="en-US" sz="2000"/>
              <a:t>Each </a:t>
            </a:r>
            <a:r>
              <a:rPr lang="en-US" altLang="en-US" sz="2000" b="1"/>
              <a:t>subclass</a:t>
            </a:r>
            <a:r>
              <a:rPr lang="en-US" altLang="en-US" sz="2000"/>
              <a:t> inherits all variables of its </a:t>
            </a:r>
            <a:r>
              <a:rPr lang="en-US" altLang="en-US" sz="2000" b="1"/>
              <a:t>superclass</a:t>
            </a:r>
            <a:endParaRPr lang="en-US" altLang="en-US" sz="2000"/>
          </a:p>
          <a:p>
            <a:pPr>
              <a:lnSpc>
                <a:spcPct val="90000"/>
              </a:lnSpc>
            </a:pPr>
            <a:r>
              <a:rPr lang="en-US" altLang="en-US" sz="2400"/>
              <a:t>Polymorphism</a:t>
            </a:r>
          </a:p>
          <a:p>
            <a:pPr lvl="1">
              <a:lnSpc>
                <a:spcPct val="90000"/>
              </a:lnSpc>
            </a:pPr>
            <a:r>
              <a:rPr lang="en-US" altLang="en-US" sz="2000"/>
              <a:t>Interface same despite different data types </a:t>
            </a:r>
            <a:endParaRPr lang="en-US" altLang="en-US" sz="2400"/>
          </a:p>
          <a:p>
            <a:pPr>
              <a:lnSpc>
                <a:spcPct val="90000"/>
              </a:lnSpc>
              <a:buClr>
                <a:schemeClr val="tx1"/>
              </a:buClr>
              <a:buFont typeface="Wingdings" pitchFamily="2" charset="2"/>
              <a:buNone/>
            </a:pPr>
            <a:endParaRPr lang="en-US" sz="2000"/>
          </a:p>
        </p:txBody>
      </p:sp>
      <p:sp>
        <p:nvSpPr>
          <p:cNvPr id="86021" name="Oval 5"/>
          <p:cNvSpPr>
            <a:spLocks noChangeArrowheads="1"/>
          </p:cNvSpPr>
          <p:nvPr/>
        </p:nvSpPr>
        <p:spPr bwMode="auto">
          <a:xfrm>
            <a:off x="5499100" y="3476625"/>
            <a:ext cx="541338" cy="541338"/>
          </a:xfrm>
          <a:prstGeom prst="ellipse">
            <a:avLst/>
          </a:prstGeom>
          <a:solidFill>
            <a:srgbClr val="00CCFF"/>
          </a:solidFill>
          <a:ln w="12700">
            <a:solidFill>
              <a:schemeClr val="tx1"/>
            </a:solidFill>
            <a:round/>
            <a:headEnd/>
            <a:tailEnd/>
          </a:ln>
          <a:effectLst/>
        </p:spPr>
        <p:txBody>
          <a:bodyPr wrap="none" anchor="ctr"/>
          <a:lstStyle/>
          <a:p>
            <a:pPr algn="ctr" eaLnBrk="0" hangingPunct="0"/>
            <a:r>
              <a:rPr lang="en-US" altLang="en-US" sz="1600">
                <a:latin typeface="Times" pitchFamily="18" charset="0"/>
              </a:rPr>
              <a:t>car</a:t>
            </a:r>
            <a:endParaRPr lang="en-US" altLang="en-US" sz="1400">
              <a:latin typeface="Times" pitchFamily="18" charset="0"/>
            </a:endParaRPr>
          </a:p>
        </p:txBody>
      </p:sp>
      <p:sp>
        <p:nvSpPr>
          <p:cNvPr id="86022" name="Oval 6"/>
          <p:cNvSpPr>
            <a:spLocks noChangeArrowheads="1"/>
          </p:cNvSpPr>
          <p:nvPr/>
        </p:nvSpPr>
        <p:spPr bwMode="auto">
          <a:xfrm>
            <a:off x="6440488" y="4252913"/>
            <a:ext cx="541337" cy="541337"/>
          </a:xfrm>
          <a:prstGeom prst="ellipse">
            <a:avLst/>
          </a:prstGeom>
          <a:solidFill>
            <a:srgbClr val="00CCFF"/>
          </a:solidFill>
          <a:ln w="12700">
            <a:solidFill>
              <a:schemeClr val="tx1"/>
            </a:solidFill>
            <a:round/>
            <a:headEnd/>
            <a:tailEnd/>
          </a:ln>
          <a:effectLst/>
        </p:spPr>
        <p:txBody>
          <a:bodyPr wrap="none" anchor="ctr"/>
          <a:lstStyle/>
          <a:p>
            <a:pPr algn="ctr" eaLnBrk="0" hangingPunct="0"/>
            <a:r>
              <a:rPr lang="en-US" altLang="en-US" sz="1400">
                <a:latin typeface="Times" pitchFamily="18" charset="0"/>
              </a:rPr>
              <a:t>auto-</a:t>
            </a:r>
          </a:p>
          <a:p>
            <a:pPr algn="ctr" eaLnBrk="0" hangingPunct="0"/>
            <a:r>
              <a:rPr lang="en-US" altLang="en-US" sz="1400">
                <a:latin typeface="Times" pitchFamily="18" charset="0"/>
              </a:rPr>
              <a:t>matic</a:t>
            </a:r>
          </a:p>
        </p:txBody>
      </p:sp>
      <p:sp>
        <p:nvSpPr>
          <p:cNvPr id="86023" name="Oval 7"/>
          <p:cNvSpPr>
            <a:spLocks noChangeArrowheads="1"/>
          </p:cNvSpPr>
          <p:nvPr/>
        </p:nvSpPr>
        <p:spPr bwMode="auto">
          <a:xfrm>
            <a:off x="4689475" y="4270375"/>
            <a:ext cx="541338" cy="541338"/>
          </a:xfrm>
          <a:prstGeom prst="ellipse">
            <a:avLst/>
          </a:prstGeom>
          <a:solidFill>
            <a:srgbClr val="00CCFF"/>
          </a:solidFill>
          <a:ln w="12700">
            <a:solidFill>
              <a:schemeClr val="tx1"/>
            </a:solidFill>
            <a:round/>
            <a:headEnd/>
            <a:tailEnd/>
          </a:ln>
          <a:effectLst/>
        </p:spPr>
        <p:txBody>
          <a:bodyPr wrap="none" anchor="ctr"/>
          <a:lstStyle/>
          <a:p>
            <a:pPr algn="ctr" eaLnBrk="0" hangingPunct="0"/>
            <a:r>
              <a:rPr lang="en-US" altLang="en-US" sz="1400">
                <a:latin typeface="Times" pitchFamily="18" charset="0"/>
              </a:rPr>
              <a:t>manual</a:t>
            </a:r>
            <a:endParaRPr lang="en-US" altLang="en-US" sz="1600">
              <a:latin typeface="Times" pitchFamily="18" charset="0"/>
            </a:endParaRPr>
          </a:p>
        </p:txBody>
      </p:sp>
      <p:cxnSp>
        <p:nvCxnSpPr>
          <p:cNvPr id="86024" name="AutoShape 8"/>
          <p:cNvCxnSpPr>
            <a:cxnSpLocks noChangeShapeType="1"/>
            <a:stCxn id="86021" idx="4"/>
            <a:endCxn id="86023" idx="0"/>
          </p:cNvCxnSpPr>
          <p:nvPr/>
        </p:nvCxnSpPr>
        <p:spPr bwMode="auto">
          <a:xfrm rot="5400000">
            <a:off x="5239545" y="3739356"/>
            <a:ext cx="252412" cy="809625"/>
          </a:xfrm>
          <a:prstGeom prst="bentConnector3">
            <a:avLst>
              <a:gd name="adj1" fmla="val 49685"/>
            </a:avLst>
          </a:prstGeom>
          <a:noFill/>
          <a:ln w="9525">
            <a:solidFill>
              <a:schemeClr val="tx1"/>
            </a:solidFill>
            <a:miter lim="800000"/>
            <a:headEnd/>
            <a:tailEnd/>
          </a:ln>
          <a:effectLst/>
        </p:spPr>
      </p:cxnSp>
      <p:cxnSp>
        <p:nvCxnSpPr>
          <p:cNvPr id="86025" name="AutoShape 9"/>
          <p:cNvCxnSpPr>
            <a:cxnSpLocks noChangeShapeType="1"/>
            <a:stCxn id="86021" idx="4"/>
            <a:endCxn id="86022" idx="0"/>
          </p:cNvCxnSpPr>
          <p:nvPr/>
        </p:nvCxnSpPr>
        <p:spPr bwMode="auto">
          <a:xfrm rot="16200000" flipH="1">
            <a:off x="6123782" y="3664744"/>
            <a:ext cx="234950" cy="941387"/>
          </a:xfrm>
          <a:prstGeom prst="bentConnector3">
            <a:avLst>
              <a:gd name="adj1" fmla="val 50000"/>
            </a:avLst>
          </a:prstGeom>
          <a:noFill/>
          <a:ln w="9525">
            <a:solidFill>
              <a:schemeClr val="tx1"/>
            </a:solidFill>
            <a:miter lim="800000"/>
            <a:headEnd/>
            <a:tailEnd/>
          </a:ln>
          <a:effectLst/>
        </p:spPr>
      </p:cxnSp>
      <p:sp>
        <p:nvSpPr>
          <p:cNvPr id="86026" name="Text Box 10"/>
          <p:cNvSpPr txBox="1">
            <a:spLocks noChangeArrowheads="1"/>
          </p:cNvSpPr>
          <p:nvPr/>
        </p:nvSpPr>
        <p:spPr bwMode="auto">
          <a:xfrm>
            <a:off x="6270625" y="3527425"/>
            <a:ext cx="1563688" cy="457200"/>
          </a:xfrm>
          <a:prstGeom prst="rect">
            <a:avLst/>
          </a:prstGeom>
          <a:noFill/>
          <a:ln w="9525">
            <a:noFill/>
            <a:miter lim="800000"/>
            <a:headEnd/>
            <a:tailEnd/>
          </a:ln>
          <a:effectLst/>
        </p:spPr>
        <p:txBody>
          <a:bodyPr wrap="none">
            <a:spAutoFit/>
          </a:bodyPr>
          <a:lstStyle/>
          <a:p>
            <a:pPr eaLnBrk="0" hangingPunct="0"/>
            <a:r>
              <a:rPr lang="en-US" altLang="en-US">
                <a:latin typeface="Times" pitchFamily="18" charset="0"/>
              </a:rPr>
              <a:t>Super class</a:t>
            </a:r>
          </a:p>
        </p:txBody>
      </p:sp>
      <p:sp>
        <p:nvSpPr>
          <p:cNvPr id="86027" name="Text Box 11"/>
          <p:cNvSpPr txBox="1">
            <a:spLocks noChangeArrowheads="1"/>
          </p:cNvSpPr>
          <p:nvPr/>
        </p:nvSpPr>
        <p:spPr bwMode="auto">
          <a:xfrm>
            <a:off x="7108825" y="4403725"/>
            <a:ext cx="1504950" cy="457200"/>
          </a:xfrm>
          <a:prstGeom prst="rect">
            <a:avLst/>
          </a:prstGeom>
          <a:noFill/>
          <a:ln w="9525">
            <a:noFill/>
            <a:miter lim="800000"/>
            <a:headEnd/>
            <a:tailEnd/>
          </a:ln>
          <a:effectLst/>
        </p:spPr>
        <p:txBody>
          <a:bodyPr wrap="none">
            <a:spAutoFit/>
          </a:bodyPr>
          <a:lstStyle/>
          <a:p>
            <a:pPr eaLnBrk="0" hangingPunct="0"/>
            <a:r>
              <a:rPr lang="en-US" altLang="en-US">
                <a:latin typeface="Times" pitchFamily="18" charset="0"/>
              </a:rPr>
              <a:t>Subclasses</a:t>
            </a:r>
          </a:p>
        </p:txBody>
      </p:sp>
      <p:sp>
        <p:nvSpPr>
          <p:cNvPr id="86028" name="Oval 12"/>
          <p:cNvSpPr>
            <a:spLocks noChangeArrowheads="1"/>
          </p:cNvSpPr>
          <p:nvPr/>
        </p:nvSpPr>
        <p:spPr bwMode="auto">
          <a:xfrm>
            <a:off x="5629275" y="4978400"/>
            <a:ext cx="541338" cy="541338"/>
          </a:xfrm>
          <a:prstGeom prst="ellipse">
            <a:avLst/>
          </a:prstGeom>
          <a:solidFill>
            <a:srgbClr val="00CCFF"/>
          </a:solidFill>
          <a:ln w="12700">
            <a:solidFill>
              <a:schemeClr val="tx1"/>
            </a:solidFill>
            <a:round/>
            <a:headEnd/>
            <a:tailEnd/>
          </a:ln>
          <a:effectLst/>
        </p:spPr>
        <p:txBody>
          <a:bodyPr wrap="none" anchor="ctr"/>
          <a:lstStyle/>
          <a:p>
            <a:endParaRPr lang="en-US"/>
          </a:p>
        </p:txBody>
      </p:sp>
      <p:sp>
        <p:nvSpPr>
          <p:cNvPr id="86029" name="Line 13"/>
          <p:cNvSpPr>
            <a:spLocks noChangeShapeType="1"/>
          </p:cNvSpPr>
          <p:nvPr/>
        </p:nvSpPr>
        <p:spPr bwMode="auto">
          <a:xfrm flipH="1">
            <a:off x="5410200" y="5503863"/>
            <a:ext cx="320675" cy="363537"/>
          </a:xfrm>
          <a:prstGeom prst="line">
            <a:avLst/>
          </a:prstGeom>
          <a:noFill/>
          <a:ln w="28575">
            <a:solidFill>
              <a:schemeClr val="tx1"/>
            </a:solidFill>
            <a:round/>
            <a:headEnd/>
            <a:tailEnd type="triangle" w="med" len="med"/>
          </a:ln>
          <a:effectLst/>
        </p:spPr>
        <p:txBody>
          <a:bodyPr wrap="none" anchor="ctr"/>
          <a:lstStyle/>
          <a:p>
            <a:endParaRPr lang="en-US"/>
          </a:p>
        </p:txBody>
      </p:sp>
      <p:sp>
        <p:nvSpPr>
          <p:cNvPr id="86030" name="Line 14"/>
          <p:cNvSpPr>
            <a:spLocks noChangeShapeType="1"/>
          </p:cNvSpPr>
          <p:nvPr/>
        </p:nvSpPr>
        <p:spPr bwMode="auto">
          <a:xfrm>
            <a:off x="6135688" y="5480050"/>
            <a:ext cx="493712" cy="311150"/>
          </a:xfrm>
          <a:prstGeom prst="line">
            <a:avLst/>
          </a:prstGeom>
          <a:noFill/>
          <a:ln w="28575">
            <a:solidFill>
              <a:schemeClr val="tx1"/>
            </a:solidFill>
            <a:round/>
            <a:headEnd/>
            <a:tailEnd type="triangle" w="med" len="med"/>
          </a:ln>
          <a:effectLst/>
        </p:spPr>
        <p:txBody>
          <a:bodyPr wrap="none" anchor="ctr"/>
          <a:lstStyle/>
          <a:p>
            <a:endParaRPr lang="en-US"/>
          </a:p>
        </p:txBody>
      </p:sp>
      <p:sp>
        <p:nvSpPr>
          <p:cNvPr id="86031" name="AutoShape 15"/>
          <p:cNvSpPr>
            <a:spLocks noChangeArrowheads="1"/>
          </p:cNvSpPr>
          <p:nvPr/>
        </p:nvSpPr>
        <p:spPr bwMode="auto">
          <a:xfrm>
            <a:off x="4876800" y="5791200"/>
            <a:ext cx="685800" cy="685800"/>
          </a:xfrm>
          <a:prstGeom prst="triangle">
            <a:avLst>
              <a:gd name="adj" fmla="val 50000"/>
            </a:avLst>
          </a:prstGeom>
          <a:solidFill>
            <a:srgbClr val="99FF66"/>
          </a:solidFill>
          <a:ln w="9525">
            <a:solidFill>
              <a:schemeClr val="tx1"/>
            </a:solidFill>
            <a:miter lim="800000"/>
            <a:headEnd/>
            <a:tailEnd/>
          </a:ln>
          <a:effectLst/>
        </p:spPr>
        <p:txBody>
          <a:bodyPr wrap="none" anchor="ctr"/>
          <a:lstStyle/>
          <a:p>
            <a:endParaRPr lang="en-US"/>
          </a:p>
        </p:txBody>
      </p:sp>
      <p:sp>
        <p:nvSpPr>
          <p:cNvPr id="86032" name="Text Box 16"/>
          <p:cNvSpPr txBox="1">
            <a:spLocks noChangeArrowheads="1"/>
          </p:cNvSpPr>
          <p:nvPr/>
        </p:nvSpPr>
        <p:spPr bwMode="auto">
          <a:xfrm>
            <a:off x="4572000" y="5334000"/>
            <a:ext cx="996950" cy="457200"/>
          </a:xfrm>
          <a:prstGeom prst="rect">
            <a:avLst/>
          </a:prstGeom>
          <a:noFill/>
          <a:ln w="9525">
            <a:noFill/>
            <a:miter lim="800000"/>
            <a:headEnd/>
            <a:tailEnd/>
          </a:ln>
          <a:effectLst/>
        </p:spPr>
        <p:txBody>
          <a:bodyPr wrap="none">
            <a:spAutoFit/>
          </a:bodyPr>
          <a:lstStyle/>
          <a:p>
            <a:pPr eaLnBrk="0" hangingPunct="0"/>
            <a:r>
              <a:rPr lang="en-US" altLang="en-US">
                <a:latin typeface="Times" pitchFamily="18" charset="0"/>
              </a:rPr>
              <a:t>draw()</a:t>
            </a:r>
          </a:p>
        </p:txBody>
      </p:sp>
      <p:sp>
        <p:nvSpPr>
          <p:cNvPr id="86033" name="Text Box 17"/>
          <p:cNvSpPr txBox="1">
            <a:spLocks noChangeArrowheads="1"/>
          </p:cNvSpPr>
          <p:nvPr/>
        </p:nvSpPr>
        <p:spPr bwMode="auto">
          <a:xfrm>
            <a:off x="6629400" y="5257800"/>
            <a:ext cx="996950" cy="457200"/>
          </a:xfrm>
          <a:prstGeom prst="rect">
            <a:avLst/>
          </a:prstGeom>
          <a:noFill/>
          <a:ln w="9525">
            <a:noFill/>
            <a:miter lim="800000"/>
            <a:headEnd/>
            <a:tailEnd/>
          </a:ln>
          <a:effectLst/>
        </p:spPr>
        <p:txBody>
          <a:bodyPr wrap="none">
            <a:spAutoFit/>
          </a:bodyPr>
          <a:lstStyle/>
          <a:p>
            <a:pPr eaLnBrk="0" hangingPunct="0"/>
            <a:r>
              <a:rPr lang="en-US" altLang="en-US">
                <a:latin typeface="Times" pitchFamily="18" charset="0"/>
              </a:rPr>
              <a:t>draw()</a:t>
            </a:r>
          </a:p>
        </p:txBody>
      </p:sp>
      <p:sp>
        <p:nvSpPr>
          <p:cNvPr id="86034" name="Rectangle 18"/>
          <p:cNvSpPr>
            <a:spLocks noChangeArrowheads="1"/>
          </p:cNvSpPr>
          <p:nvPr/>
        </p:nvSpPr>
        <p:spPr bwMode="auto">
          <a:xfrm>
            <a:off x="6477000" y="5791200"/>
            <a:ext cx="533400" cy="6096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86035" name="Line 19"/>
          <p:cNvSpPr>
            <a:spLocks noChangeShapeType="1"/>
          </p:cNvSpPr>
          <p:nvPr/>
        </p:nvSpPr>
        <p:spPr bwMode="auto">
          <a:xfrm flipV="1">
            <a:off x="5211763" y="2147888"/>
            <a:ext cx="676275" cy="654050"/>
          </a:xfrm>
          <a:prstGeom prst="line">
            <a:avLst/>
          </a:prstGeom>
          <a:noFill/>
          <a:ln w="9525">
            <a:solidFill>
              <a:schemeClr val="tx1"/>
            </a:solidFill>
            <a:round/>
            <a:headEnd/>
            <a:tailEnd/>
          </a:ln>
          <a:effectLst/>
        </p:spPr>
        <p:txBody>
          <a:bodyPr wrap="none" anchor="ctr"/>
          <a:lstStyle/>
          <a:p>
            <a:endParaRPr lang="en-US"/>
          </a:p>
        </p:txBody>
      </p:sp>
      <p:sp>
        <p:nvSpPr>
          <p:cNvPr id="86036" name="Line 20"/>
          <p:cNvSpPr>
            <a:spLocks noChangeShapeType="1"/>
          </p:cNvSpPr>
          <p:nvPr/>
        </p:nvSpPr>
        <p:spPr bwMode="auto">
          <a:xfrm>
            <a:off x="5211763" y="2147888"/>
            <a:ext cx="688975" cy="654050"/>
          </a:xfrm>
          <a:prstGeom prst="line">
            <a:avLst/>
          </a:prstGeom>
          <a:noFill/>
          <a:ln w="9525">
            <a:solidFill>
              <a:schemeClr val="tx1"/>
            </a:solidFill>
            <a:round/>
            <a:headEnd/>
            <a:tailEnd/>
          </a:ln>
          <a:effectLst/>
        </p:spPr>
        <p:txBody>
          <a:bodyPr wrap="none" anchor="ctr"/>
          <a:lstStyle/>
          <a:p>
            <a:endParaRPr lang="en-US"/>
          </a:p>
        </p:txBody>
      </p:sp>
      <p:sp>
        <p:nvSpPr>
          <p:cNvPr id="86037" name="Oval 21"/>
          <p:cNvSpPr>
            <a:spLocks noChangeArrowheads="1"/>
          </p:cNvSpPr>
          <p:nvPr/>
        </p:nvSpPr>
        <p:spPr bwMode="auto">
          <a:xfrm>
            <a:off x="5357813" y="2284413"/>
            <a:ext cx="355600" cy="37941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6038" name="Oval 22"/>
          <p:cNvSpPr>
            <a:spLocks noChangeArrowheads="1"/>
          </p:cNvSpPr>
          <p:nvPr/>
        </p:nvSpPr>
        <p:spPr bwMode="auto">
          <a:xfrm>
            <a:off x="7021513" y="1984375"/>
            <a:ext cx="938212" cy="957263"/>
          </a:xfrm>
          <a:prstGeom prst="ellipse">
            <a:avLst/>
          </a:prstGeom>
          <a:solidFill>
            <a:schemeClr val="hlink"/>
          </a:solidFill>
          <a:ln w="12700">
            <a:solidFill>
              <a:schemeClr val="tx1"/>
            </a:solidFill>
            <a:round/>
            <a:headEnd/>
            <a:tailEnd/>
          </a:ln>
          <a:effectLst/>
        </p:spPr>
        <p:txBody>
          <a:bodyPr wrap="none" anchor="ctr"/>
          <a:lstStyle/>
          <a:p>
            <a:pPr algn="ctr" eaLnBrk="0" hangingPunct="0"/>
            <a:endParaRPr lang="en-US" altLang="en-US">
              <a:latin typeface="Times" pitchFamily="18" charset="0"/>
            </a:endParaRPr>
          </a:p>
        </p:txBody>
      </p:sp>
      <p:sp>
        <p:nvSpPr>
          <p:cNvPr id="86039" name="Line 23"/>
          <p:cNvSpPr>
            <a:spLocks noChangeShapeType="1"/>
          </p:cNvSpPr>
          <p:nvPr/>
        </p:nvSpPr>
        <p:spPr bwMode="auto">
          <a:xfrm flipV="1">
            <a:off x="7165975" y="2144713"/>
            <a:ext cx="676275" cy="654050"/>
          </a:xfrm>
          <a:prstGeom prst="line">
            <a:avLst/>
          </a:prstGeom>
          <a:noFill/>
          <a:ln w="9525">
            <a:solidFill>
              <a:schemeClr val="tx1"/>
            </a:solidFill>
            <a:round/>
            <a:headEnd/>
            <a:tailEnd/>
          </a:ln>
          <a:effectLst/>
        </p:spPr>
        <p:txBody>
          <a:bodyPr wrap="none" anchor="ctr"/>
          <a:lstStyle/>
          <a:p>
            <a:endParaRPr lang="en-US"/>
          </a:p>
        </p:txBody>
      </p:sp>
      <p:sp>
        <p:nvSpPr>
          <p:cNvPr id="86040" name="Line 24"/>
          <p:cNvSpPr>
            <a:spLocks noChangeShapeType="1"/>
          </p:cNvSpPr>
          <p:nvPr/>
        </p:nvSpPr>
        <p:spPr bwMode="auto">
          <a:xfrm>
            <a:off x="7165975" y="2144713"/>
            <a:ext cx="688975" cy="654050"/>
          </a:xfrm>
          <a:prstGeom prst="line">
            <a:avLst/>
          </a:prstGeom>
          <a:noFill/>
          <a:ln w="9525">
            <a:solidFill>
              <a:schemeClr val="tx1"/>
            </a:solidFill>
            <a:round/>
            <a:headEnd/>
            <a:tailEnd/>
          </a:ln>
          <a:effectLst/>
        </p:spPr>
        <p:txBody>
          <a:bodyPr wrap="none" anchor="ctr"/>
          <a:lstStyle/>
          <a:p>
            <a:endParaRPr lang="en-US"/>
          </a:p>
        </p:txBody>
      </p:sp>
      <p:sp>
        <p:nvSpPr>
          <p:cNvPr id="86041" name="Oval 25"/>
          <p:cNvSpPr>
            <a:spLocks noChangeArrowheads="1"/>
          </p:cNvSpPr>
          <p:nvPr/>
        </p:nvSpPr>
        <p:spPr bwMode="auto">
          <a:xfrm>
            <a:off x="7312025" y="2281238"/>
            <a:ext cx="355600" cy="379412"/>
          </a:xfrm>
          <a:prstGeom prst="ellipse">
            <a:avLst/>
          </a:prstGeom>
          <a:solidFill>
            <a:schemeClr val="accent2"/>
          </a:solidFill>
          <a:ln w="9525">
            <a:solidFill>
              <a:schemeClr val="tx1"/>
            </a:solidFill>
            <a:round/>
            <a:headEnd/>
            <a:tailEnd/>
          </a:ln>
          <a:effectLst/>
        </p:spPr>
        <p:txBody>
          <a:bodyPr wrap="none" anchor="ctr"/>
          <a:lstStyle/>
          <a:p>
            <a:endParaRPr lang="en-US"/>
          </a:p>
        </p:txBody>
      </p:sp>
      <p:sp>
        <p:nvSpPr>
          <p:cNvPr id="86042" name="Freeform 26"/>
          <p:cNvSpPr>
            <a:spLocks/>
          </p:cNvSpPr>
          <p:nvPr/>
        </p:nvSpPr>
        <p:spPr bwMode="auto">
          <a:xfrm>
            <a:off x="5708650" y="1611313"/>
            <a:ext cx="1722438" cy="406400"/>
          </a:xfrm>
          <a:custGeom>
            <a:avLst/>
            <a:gdLst/>
            <a:ahLst/>
            <a:cxnLst>
              <a:cxn ang="0">
                <a:pos x="0" y="249"/>
              </a:cxn>
              <a:cxn ang="0">
                <a:pos x="352" y="62"/>
              </a:cxn>
              <a:cxn ang="0">
                <a:pos x="793" y="2"/>
              </a:cxn>
              <a:cxn ang="0">
                <a:pos x="995" y="69"/>
              </a:cxn>
              <a:cxn ang="0">
                <a:pos x="1085" y="256"/>
              </a:cxn>
            </a:cxnLst>
            <a:rect l="0" t="0" r="r" b="b"/>
            <a:pathLst>
              <a:path w="1085" h="256">
                <a:moveTo>
                  <a:pt x="0" y="249"/>
                </a:moveTo>
                <a:cubicBezTo>
                  <a:pt x="109" y="176"/>
                  <a:pt x="219" y="103"/>
                  <a:pt x="352" y="62"/>
                </a:cubicBezTo>
                <a:cubicBezTo>
                  <a:pt x="484" y="20"/>
                  <a:pt x="686" y="0"/>
                  <a:pt x="793" y="2"/>
                </a:cubicBezTo>
                <a:cubicBezTo>
                  <a:pt x="900" y="3"/>
                  <a:pt x="946" y="26"/>
                  <a:pt x="995" y="69"/>
                </a:cubicBezTo>
                <a:cubicBezTo>
                  <a:pt x="1043" y="111"/>
                  <a:pt x="1070" y="224"/>
                  <a:pt x="1085" y="256"/>
                </a:cubicBezTo>
              </a:path>
            </a:pathLst>
          </a:custGeom>
          <a:noFill/>
          <a:ln w="19050" cmpd="sng">
            <a:solidFill>
              <a:schemeClr val="tx1"/>
            </a:solidFill>
            <a:round/>
            <a:headEnd type="none" w="med" len="med"/>
            <a:tailEnd type="triangle" w="med" len="med"/>
          </a:ln>
          <a:effectLst/>
        </p:spPr>
        <p:txBody>
          <a:bodyPr wrap="none" anchor="ctr"/>
          <a:lstStyle/>
          <a:p>
            <a:endParaRPr lang="en-US"/>
          </a:p>
        </p:txBody>
      </p:sp>
      <p:sp>
        <p:nvSpPr>
          <p:cNvPr id="86043" name="Freeform 27"/>
          <p:cNvSpPr>
            <a:spLocks/>
          </p:cNvSpPr>
          <p:nvPr/>
        </p:nvSpPr>
        <p:spPr bwMode="auto">
          <a:xfrm>
            <a:off x="5780088" y="2635250"/>
            <a:ext cx="1863725" cy="701675"/>
          </a:xfrm>
          <a:custGeom>
            <a:avLst/>
            <a:gdLst/>
            <a:ahLst/>
            <a:cxnLst>
              <a:cxn ang="0">
                <a:pos x="0" y="157"/>
              </a:cxn>
              <a:cxn ang="0">
                <a:pos x="397" y="404"/>
              </a:cxn>
              <a:cxn ang="0">
                <a:pos x="883" y="389"/>
              </a:cxn>
              <a:cxn ang="0">
                <a:pos x="1137" y="247"/>
              </a:cxn>
              <a:cxn ang="0">
                <a:pos x="1107" y="0"/>
              </a:cxn>
            </a:cxnLst>
            <a:rect l="0" t="0" r="r" b="b"/>
            <a:pathLst>
              <a:path w="1174" h="442">
                <a:moveTo>
                  <a:pt x="0" y="157"/>
                </a:moveTo>
                <a:cubicBezTo>
                  <a:pt x="124" y="261"/>
                  <a:pt x="249" y="365"/>
                  <a:pt x="397" y="404"/>
                </a:cubicBezTo>
                <a:cubicBezTo>
                  <a:pt x="544" y="442"/>
                  <a:pt x="759" y="415"/>
                  <a:pt x="883" y="389"/>
                </a:cubicBezTo>
                <a:cubicBezTo>
                  <a:pt x="1006" y="362"/>
                  <a:pt x="1099" y="311"/>
                  <a:pt x="1137" y="247"/>
                </a:cubicBezTo>
                <a:cubicBezTo>
                  <a:pt x="1174" y="182"/>
                  <a:pt x="1140" y="91"/>
                  <a:pt x="1107" y="0"/>
                </a:cubicBezTo>
              </a:path>
            </a:pathLst>
          </a:custGeom>
          <a:noFill/>
          <a:ln w="19050" cmpd="sng">
            <a:solidFill>
              <a:schemeClr val="tx1"/>
            </a:solidFill>
            <a:round/>
            <a:headEnd type="none" w="med" len="med"/>
            <a:tailEnd type="triangle" w="med" len="med"/>
          </a:ln>
          <a:effectLst/>
        </p:spPr>
        <p:txBody>
          <a:bodyPr wrap="none" anchor="ctr"/>
          <a:lstStyle/>
          <a:p>
            <a:endParaRPr lang="en-US"/>
          </a:p>
        </p:txBody>
      </p:sp>
      <p:sp>
        <p:nvSpPr>
          <p:cNvPr id="86044" name="Line 28"/>
          <p:cNvSpPr>
            <a:spLocks noChangeShapeType="1"/>
          </p:cNvSpPr>
          <p:nvPr/>
        </p:nvSpPr>
        <p:spPr bwMode="auto">
          <a:xfrm>
            <a:off x="6872288" y="3122613"/>
            <a:ext cx="309562" cy="342900"/>
          </a:xfrm>
          <a:prstGeom prst="line">
            <a:avLst/>
          </a:prstGeom>
          <a:noFill/>
          <a:ln w="38100">
            <a:solidFill>
              <a:srgbClr val="FF0000"/>
            </a:solidFill>
            <a:round/>
            <a:headEnd/>
            <a:tailEnd/>
          </a:ln>
          <a:effectLst/>
        </p:spPr>
        <p:txBody>
          <a:bodyPr wrap="none" anchor="ctr"/>
          <a:lstStyle/>
          <a:p>
            <a:endParaRPr lang="en-US"/>
          </a:p>
        </p:txBody>
      </p:sp>
      <p:sp>
        <p:nvSpPr>
          <p:cNvPr id="86045" name="Line 29"/>
          <p:cNvSpPr>
            <a:spLocks noChangeShapeType="1"/>
          </p:cNvSpPr>
          <p:nvPr/>
        </p:nvSpPr>
        <p:spPr bwMode="auto">
          <a:xfrm flipV="1">
            <a:off x="6896100" y="3051175"/>
            <a:ext cx="296863" cy="461963"/>
          </a:xfrm>
          <a:prstGeom prst="line">
            <a:avLst/>
          </a:prstGeom>
          <a:noFill/>
          <a:ln w="38100">
            <a:solidFill>
              <a:srgbClr val="FF0000"/>
            </a:solidFill>
            <a:round/>
            <a:headEnd/>
            <a:tailEnd/>
          </a:ln>
          <a:effectLst/>
        </p:spPr>
        <p:txBody>
          <a:bodyPr wrap="none" anchor="ctr"/>
          <a:lstStyle/>
          <a:p>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Simple Class and Method</a:t>
            </a:r>
          </a:p>
        </p:txBody>
      </p:sp>
      <p:sp>
        <p:nvSpPr>
          <p:cNvPr id="72707" name="Rectangle 3"/>
          <p:cNvSpPr>
            <a:spLocks noGrp="1" noChangeArrowheads="1"/>
          </p:cNvSpPr>
          <p:nvPr>
            <p:ph type="body" idx="1"/>
          </p:nvPr>
        </p:nvSpPr>
        <p:spPr>
          <a:xfrm>
            <a:off x="1676400" y="1600200"/>
            <a:ext cx="6908800" cy="4114800"/>
          </a:xfrm>
        </p:spPr>
        <p:txBody>
          <a:bodyPr/>
          <a:lstStyle/>
          <a:p>
            <a:pPr>
              <a:buClr>
                <a:schemeClr val="tx1"/>
              </a:buClr>
              <a:buFont typeface="Wingdings" pitchFamily="2" charset="2"/>
              <a:buNone/>
            </a:pPr>
            <a:r>
              <a:rPr lang="en-US" sz="2800">
                <a:solidFill>
                  <a:srgbClr val="000066"/>
                </a:solidFill>
              </a:rPr>
              <a:t>Class</a:t>
            </a:r>
            <a:r>
              <a:rPr lang="en-US" sz="2800"/>
              <a:t> </a:t>
            </a:r>
            <a:r>
              <a:rPr lang="en-US" sz="2800">
                <a:solidFill>
                  <a:schemeClr val="accent2"/>
                </a:solidFill>
              </a:rPr>
              <a:t>Fruit</a:t>
            </a:r>
            <a:r>
              <a:rPr lang="en-US" sz="2800"/>
              <a:t>{</a:t>
            </a:r>
          </a:p>
          <a:p>
            <a:pPr>
              <a:buClr>
                <a:schemeClr val="tx1"/>
              </a:buClr>
              <a:buFont typeface="Wingdings" pitchFamily="2" charset="2"/>
              <a:buNone/>
            </a:pPr>
            <a:r>
              <a:rPr lang="en-US" sz="2800"/>
              <a:t>	</a:t>
            </a:r>
            <a:r>
              <a:rPr lang="en-US" sz="2800">
                <a:solidFill>
                  <a:srgbClr val="000066"/>
                </a:solidFill>
              </a:rPr>
              <a:t>int</a:t>
            </a:r>
            <a:r>
              <a:rPr lang="en-US" sz="2800"/>
              <a:t> </a:t>
            </a:r>
            <a:r>
              <a:rPr lang="en-US" sz="2800" i="1"/>
              <a:t>grams</a:t>
            </a:r>
            <a:r>
              <a:rPr lang="en-US" sz="2800"/>
              <a:t>;</a:t>
            </a:r>
          </a:p>
          <a:p>
            <a:pPr>
              <a:buClr>
                <a:schemeClr val="tx1"/>
              </a:buClr>
              <a:buFont typeface="Wingdings" pitchFamily="2" charset="2"/>
              <a:buNone/>
            </a:pPr>
            <a:r>
              <a:rPr lang="en-US" sz="2800"/>
              <a:t>	</a:t>
            </a:r>
            <a:r>
              <a:rPr lang="en-US" sz="2800">
                <a:solidFill>
                  <a:srgbClr val="000066"/>
                </a:solidFill>
              </a:rPr>
              <a:t>int</a:t>
            </a:r>
            <a:r>
              <a:rPr lang="en-US" sz="2800"/>
              <a:t> </a:t>
            </a:r>
            <a:r>
              <a:rPr lang="en-US" sz="2800" i="1"/>
              <a:t>cals_per_gram</a:t>
            </a:r>
            <a:r>
              <a:rPr lang="en-US" sz="2800"/>
              <a:t>;</a:t>
            </a:r>
          </a:p>
          <a:p>
            <a:pPr>
              <a:buClr>
                <a:schemeClr val="tx1"/>
              </a:buClr>
              <a:buFont typeface="Wingdings" pitchFamily="2" charset="2"/>
              <a:buNone/>
            </a:pPr>
            <a:endParaRPr lang="en-US" sz="2800"/>
          </a:p>
          <a:p>
            <a:pPr>
              <a:buClr>
                <a:schemeClr val="tx1"/>
              </a:buClr>
              <a:buFont typeface="Wingdings" pitchFamily="2" charset="2"/>
              <a:buNone/>
            </a:pPr>
            <a:r>
              <a:rPr lang="en-US" sz="2800"/>
              <a:t>	</a:t>
            </a:r>
            <a:r>
              <a:rPr lang="en-US" sz="2800">
                <a:solidFill>
                  <a:srgbClr val="000066"/>
                </a:solidFill>
              </a:rPr>
              <a:t>int</a:t>
            </a:r>
            <a:r>
              <a:rPr lang="en-US" sz="2800"/>
              <a:t> </a:t>
            </a:r>
            <a:r>
              <a:rPr lang="en-US" sz="2800" i="1"/>
              <a:t>total_calories</a:t>
            </a:r>
            <a:r>
              <a:rPr lang="en-US" sz="2800"/>
              <a:t>() {</a:t>
            </a:r>
          </a:p>
          <a:p>
            <a:pPr>
              <a:buClr>
                <a:schemeClr val="tx1"/>
              </a:buClr>
              <a:buFont typeface="Wingdings" pitchFamily="2" charset="2"/>
              <a:buNone/>
            </a:pPr>
            <a:r>
              <a:rPr lang="en-US" sz="2800"/>
              <a:t>		return(</a:t>
            </a:r>
            <a:r>
              <a:rPr lang="en-US" sz="2800" i="1"/>
              <a:t>grams</a:t>
            </a:r>
            <a:r>
              <a:rPr lang="en-US" sz="2800"/>
              <a:t>*</a:t>
            </a:r>
            <a:r>
              <a:rPr lang="en-US" sz="2800" i="1"/>
              <a:t>cals_per_gram</a:t>
            </a:r>
            <a:r>
              <a:rPr lang="en-US" sz="2800"/>
              <a:t>);</a:t>
            </a:r>
          </a:p>
          <a:p>
            <a:pPr>
              <a:buClr>
                <a:schemeClr val="tx1"/>
              </a:buClr>
              <a:buFont typeface="Wingdings" pitchFamily="2" charset="2"/>
              <a:buNone/>
            </a:pPr>
            <a:r>
              <a:rPr lang="en-US" sz="2800"/>
              <a:t>	}</a:t>
            </a:r>
          </a:p>
          <a:p>
            <a:pPr>
              <a:buClr>
                <a:schemeClr val="tx1"/>
              </a:buClr>
              <a:buFont typeface="Wingdings" pitchFamily="2" charset="2"/>
              <a:buNone/>
            </a:pPr>
            <a:r>
              <a:rPr lang="en-US" sz="2800"/>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t>Methods</a:t>
            </a:r>
          </a:p>
        </p:txBody>
      </p:sp>
      <p:sp>
        <p:nvSpPr>
          <p:cNvPr id="75779" name="Rectangle 3"/>
          <p:cNvSpPr>
            <a:spLocks noGrp="1" noChangeArrowheads="1"/>
          </p:cNvSpPr>
          <p:nvPr>
            <p:ph type="body" idx="1"/>
          </p:nvPr>
        </p:nvSpPr>
        <p:spPr/>
        <p:txBody>
          <a:bodyPr/>
          <a:lstStyle/>
          <a:p>
            <a:pPr>
              <a:lnSpc>
                <a:spcPct val="80000"/>
              </a:lnSpc>
            </a:pPr>
            <a:r>
              <a:rPr lang="en-GB" sz="2400"/>
              <a:t>A method is a named sequence of code that can be invoked by other Java code.</a:t>
            </a:r>
          </a:p>
          <a:p>
            <a:pPr>
              <a:lnSpc>
                <a:spcPct val="80000"/>
              </a:lnSpc>
            </a:pPr>
            <a:r>
              <a:rPr lang="en-GB" sz="2400"/>
              <a:t>A method takes some parameters, performs some computations and then optionally returns a value (or object).</a:t>
            </a:r>
          </a:p>
          <a:p>
            <a:pPr>
              <a:lnSpc>
                <a:spcPct val="80000"/>
              </a:lnSpc>
            </a:pPr>
            <a:r>
              <a:rPr lang="en-GB" sz="2400"/>
              <a:t>Methods can be used as part of an expression statement.</a:t>
            </a:r>
          </a:p>
          <a:p>
            <a:pPr>
              <a:lnSpc>
                <a:spcPct val="80000"/>
              </a:lnSpc>
              <a:buFont typeface="Wingdings" pitchFamily="2" charset="2"/>
              <a:buNone/>
            </a:pPr>
            <a:r>
              <a:rPr lang="en-GB" sz="2000">
                <a:solidFill>
                  <a:schemeClr val="hlink"/>
                </a:solidFill>
              </a:rPr>
              <a:t>	</a:t>
            </a:r>
          </a:p>
          <a:p>
            <a:pPr>
              <a:lnSpc>
                <a:spcPct val="80000"/>
              </a:lnSpc>
              <a:buFont typeface="Wingdings" pitchFamily="2" charset="2"/>
              <a:buNone/>
            </a:pPr>
            <a:r>
              <a:rPr lang="en-GB" sz="2000">
                <a:solidFill>
                  <a:srgbClr val="FF9900"/>
                </a:solidFill>
                <a:latin typeface="Courier New" pitchFamily="49" charset="0"/>
              </a:rPr>
              <a:t>public float convertCelsius(float tempC) {</a:t>
            </a:r>
          </a:p>
          <a:p>
            <a:pPr>
              <a:lnSpc>
                <a:spcPct val="80000"/>
              </a:lnSpc>
              <a:buFont typeface="Wingdings" pitchFamily="2" charset="2"/>
              <a:buNone/>
            </a:pPr>
            <a:r>
              <a:rPr lang="en-GB" sz="2000">
                <a:solidFill>
                  <a:srgbClr val="FF9900"/>
                </a:solidFill>
                <a:latin typeface="Courier New" pitchFamily="49" charset="0"/>
              </a:rPr>
              <a:t>		return( ((tempC * 9.0f) / 5.0f) + 32.0 );</a:t>
            </a:r>
          </a:p>
          <a:p>
            <a:pPr>
              <a:lnSpc>
                <a:spcPct val="80000"/>
              </a:lnSpc>
              <a:buFont typeface="Wingdings" pitchFamily="2" charset="2"/>
              <a:buNone/>
            </a:pPr>
            <a:r>
              <a:rPr lang="en-GB" sz="2000">
                <a:solidFill>
                  <a:srgbClr val="FF9900"/>
                </a:solidFill>
                <a:latin typeface="Courier New" pitchFamily="49" charset="0"/>
              </a:rPr>
              <a:t>	}</a:t>
            </a:r>
          </a:p>
          <a:p>
            <a:pPr>
              <a:lnSpc>
                <a:spcPct val="80000"/>
              </a:lnSpc>
              <a:buFont typeface="Wingdings" pitchFamily="2" charset="2"/>
              <a:buNone/>
            </a:pPr>
            <a:endParaRPr lang="en-GB" sz="2000">
              <a:solidFill>
                <a:srgbClr val="FF9900"/>
              </a:solidFill>
              <a:latin typeface="Courier New" pitchFamily="49"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Method Signatures</a:t>
            </a:r>
          </a:p>
        </p:txBody>
      </p:sp>
      <p:sp>
        <p:nvSpPr>
          <p:cNvPr id="76803" name="Rectangle 3"/>
          <p:cNvSpPr>
            <a:spLocks noGrp="1" noChangeArrowheads="1"/>
          </p:cNvSpPr>
          <p:nvPr>
            <p:ph type="body" idx="1"/>
          </p:nvPr>
        </p:nvSpPr>
        <p:spPr/>
        <p:txBody>
          <a:bodyPr/>
          <a:lstStyle/>
          <a:p>
            <a:r>
              <a:rPr lang="en-GB" sz="2400"/>
              <a:t>A method signature specifies:</a:t>
            </a:r>
          </a:p>
          <a:p>
            <a:pPr lvl="1"/>
            <a:r>
              <a:rPr lang="en-GB" sz="2000"/>
              <a:t>The name of the method.</a:t>
            </a:r>
          </a:p>
          <a:p>
            <a:pPr lvl="1"/>
            <a:r>
              <a:rPr lang="en-GB" sz="2000"/>
              <a:t>The type and name of each parameter.</a:t>
            </a:r>
          </a:p>
          <a:p>
            <a:pPr lvl="1"/>
            <a:r>
              <a:rPr lang="en-GB" sz="2000"/>
              <a:t>The type of the value (or object) returned by the method.</a:t>
            </a:r>
          </a:p>
          <a:p>
            <a:pPr lvl="1"/>
            <a:r>
              <a:rPr lang="en-GB" sz="2000"/>
              <a:t>The checked exceptions thrown by the method.</a:t>
            </a:r>
          </a:p>
          <a:p>
            <a:pPr lvl="1"/>
            <a:r>
              <a:rPr lang="en-GB" sz="2000"/>
              <a:t>Various method modifiers.</a:t>
            </a:r>
          </a:p>
          <a:p>
            <a:pPr lvl="1"/>
            <a:r>
              <a:rPr lang="en-GB" sz="2000" i="1"/>
              <a:t>modifiers type name ( parameter list ) [throws exceptions ]</a:t>
            </a:r>
          </a:p>
          <a:p>
            <a:pPr lvl="1">
              <a:buFontTx/>
              <a:buNone/>
            </a:pPr>
            <a:r>
              <a:rPr lang="en-GB" sz="2000">
                <a:solidFill>
                  <a:srgbClr val="FF9900"/>
                </a:solidFill>
              </a:rPr>
              <a:t>public float convertCelsius (float tCelsius ) {}</a:t>
            </a:r>
          </a:p>
          <a:p>
            <a:pPr lvl="1">
              <a:buFontTx/>
              <a:buNone/>
            </a:pPr>
            <a:r>
              <a:rPr lang="en-GB" sz="2000">
                <a:solidFill>
                  <a:srgbClr val="FF9900"/>
                </a:solidFill>
              </a:rPr>
              <a:t>public boolean setUserInfo ( int i, int j, String name ) throws IndexOutOfBoundsException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Public/private</a:t>
            </a:r>
          </a:p>
        </p:txBody>
      </p:sp>
      <p:sp>
        <p:nvSpPr>
          <p:cNvPr id="78851" name="Rectangle 3"/>
          <p:cNvSpPr>
            <a:spLocks noGrp="1" noChangeArrowheads="1"/>
          </p:cNvSpPr>
          <p:nvPr>
            <p:ph type="body" idx="1"/>
          </p:nvPr>
        </p:nvSpPr>
        <p:spPr>
          <a:xfrm>
            <a:off x="1371600" y="1943100"/>
            <a:ext cx="7010400" cy="4114800"/>
          </a:xfrm>
        </p:spPr>
        <p:txBody>
          <a:bodyPr/>
          <a:lstStyle/>
          <a:p>
            <a:r>
              <a:rPr lang="en-US" sz="2800"/>
              <a:t>Methods/data may be declared </a:t>
            </a:r>
            <a:r>
              <a:rPr lang="en-US" sz="2800" b="1" i="1"/>
              <a:t>public</a:t>
            </a:r>
            <a:r>
              <a:rPr lang="en-US" sz="2800"/>
              <a:t> or </a:t>
            </a:r>
            <a:r>
              <a:rPr lang="en-US" sz="2800" b="1" i="1"/>
              <a:t>private</a:t>
            </a:r>
            <a:r>
              <a:rPr lang="en-US" sz="2800"/>
              <a:t> meaning they may or may not be accessed by code in other classes …</a:t>
            </a:r>
          </a:p>
          <a:p>
            <a:r>
              <a:rPr lang="en-US" sz="2800"/>
              <a:t>Good practice:</a:t>
            </a:r>
          </a:p>
          <a:p>
            <a:pPr lvl="1"/>
            <a:r>
              <a:rPr lang="en-US" sz="2400"/>
              <a:t>keep data private</a:t>
            </a:r>
          </a:p>
          <a:p>
            <a:pPr lvl="1"/>
            <a:r>
              <a:rPr lang="en-US" sz="2400"/>
              <a:t>keep most methods private</a:t>
            </a:r>
          </a:p>
          <a:p>
            <a:r>
              <a:rPr lang="en-US" sz="2800"/>
              <a:t>well-defined interface between classes - helps to eliminate errors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7173"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7174" name="Rectangle 4"/>
          <p:cNvSpPr>
            <a:spLocks noGrp="1" noChangeArrowheads="1"/>
          </p:cNvSpPr>
          <p:nvPr>
            <p:ph type="title"/>
          </p:nvPr>
        </p:nvSpPr>
        <p:spPr>
          <a:xfrm>
            <a:off x="1219200" y="152400"/>
            <a:ext cx="7696200" cy="914400"/>
          </a:xfrm>
          <a:noFill/>
        </p:spPr>
        <p:txBody>
          <a:bodyPr/>
          <a:lstStyle/>
          <a:p>
            <a:pPr>
              <a:lnSpc>
                <a:spcPct val="90000"/>
              </a:lnSpc>
            </a:pPr>
            <a:r>
              <a:rPr lang="en-US" smtClean="0"/>
              <a:t>Total Platform Independence</a:t>
            </a:r>
          </a:p>
        </p:txBody>
      </p:sp>
      <p:sp>
        <p:nvSpPr>
          <p:cNvPr id="7175" name="AutoShape 5"/>
          <p:cNvSpPr>
            <a:spLocks noChangeArrowheads="1"/>
          </p:cNvSpPr>
          <p:nvPr/>
        </p:nvSpPr>
        <p:spPr bwMode="auto">
          <a:xfrm>
            <a:off x="1530350" y="1225550"/>
            <a:ext cx="6540500" cy="1206500"/>
          </a:xfrm>
          <a:prstGeom prst="cube">
            <a:avLst>
              <a:gd name="adj" fmla="val 24977"/>
            </a:avLst>
          </a:prstGeom>
          <a:solidFill>
            <a:srgbClr val="00B7A5"/>
          </a:solidFill>
          <a:ln w="12700">
            <a:solidFill>
              <a:schemeClr val="tx1"/>
            </a:solidFill>
            <a:miter lim="800000"/>
            <a:headEnd/>
            <a:tailEnd/>
          </a:ln>
        </p:spPr>
        <p:txBody>
          <a:bodyPr wrap="none" anchor="ctr"/>
          <a:lstStyle/>
          <a:p>
            <a:endParaRPr lang="en-US"/>
          </a:p>
        </p:txBody>
      </p:sp>
      <p:sp>
        <p:nvSpPr>
          <p:cNvPr id="71686" name="Rectangle 6"/>
          <p:cNvSpPr>
            <a:spLocks noChangeArrowheads="1"/>
          </p:cNvSpPr>
          <p:nvPr/>
        </p:nvSpPr>
        <p:spPr bwMode="auto">
          <a:xfrm>
            <a:off x="2813050" y="1600200"/>
            <a:ext cx="4029075" cy="638175"/>
          </a:xfrm>
          <a:prstGeom prst="rect">
            <a:avLst/>
          </a:prstGeom>
          <a:noFill/>
          <a:ln w="12700">
            <a:noFill/>
            <a:miter lim="800000"/>
            <a:headEnd/>
            <a:tailEnd/>
          </a:ln>
          <a:effectLst/>
        </p:spPr>
        <p:txBody>
          <a:bodyPr wrap="none" lIns="90488" tIns="44450" rIns="90488" bIns="44450">
            <a:spAutoFit/>
          </a:bodyPr>
          <a:lstStyle/>
          <a:p>
            <a:pPr algn="ctr">
              <a:defRPr/>
            </a:pPr>
            <a:r>
              <a:rPr lang="en-US" sz="3600" b="1">
                <a:solidFill>
                  <a:schemeClr val="bg1"/>
                </a:solidFill>
                <a:effectLst>
                  <a:outerShdw blurRad="38100" dist="38100" dir="2700000" algn="tl">
                    <a:srgbClr val="000000"/>
                  </a:outerShdw>
                </a:effectLst>
              </a:rPr>
              <a:t>JAVA COMPILER</a:t>
            </a:r>
          </a:p>
        </p:txBody>
      </p:sp>
      <p:sp>
        <p:nvSpPr>
          <p:cNvPr id="71687" name="AutoShape 7"/>
          <p:cNvSpPr>
            <a:spLocks noChangeArrowheads="1"/>
          </p:cNvSpPr>
          <p:nvPr/>
        </p:nvSpPr>
        <p:spPr bwMode="auto">
          <a:xfrm>
            <a:off x="1447800" y="2438400"/>
            <a:ext cx="6553200" cy="1295400"/>
          </a:xfrm>
          <a:prstGeom prst="hexagon">
            <a:avLst>
              <a:gd name="adj" fmla="val 126353"/>
              <a:gd name="vf" fmla="val 115470"/>
            </a:avLst>
          </a:prstGeom>
          <a:solidFill>
            <a:srgbClr val="B50069"/>
          </a:solidFill>
          <a:ln w="12700">
            <a:noFill/>
            <a:miter lim="800000"/>
            <a:headEnd/>
            <a:tailEnd/>
          </a:ln>
          <a:effectLst>
            <a:outerShdw dist="107763" dir="2700000" algn="ctr" rotWithShape="0">
              <a:schemeClr val="tx2"/>
            </a:outerShdw>
          </a:effectLst>
        </p:spPr>
        <p:txBody>
          <a:bodyPr wrap="none" anchor="ctr"/>
          <a:lstStyle/>
          <a:p>
            <a:pPr>
              <a:defRPr/>
            </a:pPr>
            <a:endParaRPr lang="en-US"/>
          </a:p>
        </p:txBody>
      </p:sp>
      <p:sp>
        <p:nvSpPr>
          <p:cNvPr id="71688" name="Rectangle 8"/>
          <p:cNvSpPr>
            <a:spLocks noChangeArrowheads="1"/>
          </p:cNvSpPr>
          <p:nvPr/>
        </p:nvSpPr>
        <p:spPr bwMode="auto">
          <a:xfrm>
            <a:off x="2728913" y="2743200"/>
            <a:ext cx="4194175" cy="638175"/>
          </a:xfrm>
          <a:prstGeom prst="rect">
            <a:avLst/>
          </a:prstGeom>
          <a:noFill/>
          <a:ln w="12700">
            <a:noFill/>
            <a:miter lim="800000"/>
            <a:headEnd/>
            <a:tailEnd/>
          </a:ln>
          <a:effectLst/>
        </p:spPr>
        <p:txBody>
          <a:bodyPr wrap="none" lIns="90488" tIns="44450" rIns="90488" bIns="44450">
            <a:spAutoFit/>
          </a:bodyPr>
          <a:lstStyle/>
          <a:p>
            <a:pPr>
              <a:defRPr/>
            </a:pPr>
            <a:r>
              <a:rPr lang="en-US" sz="3600" b="1">
                <a:solidFill>
                  <a:srgbClr val="FAFD00"/>
                </a:solidFill>
                <a:effectLst>
                  <a:outerShdw blurRad="38100" dist="38100" dir="2700000" algn="tl">
                    <a:srgbClr val="000000"/>
                  </a:outerShdw>
                </a:effectLst>
              </a:rPr>
              <a:t>JAVA BYTE CODE</a:t>
            </a:r>
          </a:p>
        </p:txBody>
      </p:sp>
      <p:grpSp>
        <p:nvGrpSpPr>
          <p:cNvPr id="2" name="Group 155"/>
          <p:cNvGrpSpPr>
            <a:grpSpLocks/>
          </p:cNvGrpSpPr>
          <p:nvPr/>
        </p:nvGrpSpPr>
        <p:grpSpPr bwMode="auto">
          <a:xfrm>
            <a:off x="4800600" y="5029200"/>
            <a:ext cx="1773238" cy="1296988"/>
            <a:chOff x="3024" y="3168"/>
            <a:chExt cx="1117" cy="817"/>
          </a:xfrm>
        </p:grpSpPr>
        <p:sp>
          <p:nvSpPr>
            <p:cNvPr id="7343" name="Freeform 9"/>
            <p:cNvSpPr>
              <a:spLocks/>
            </p:cNvSpPr>
            <p:nvPr/>
          </p:nvSpPr>
          <p:spPr bwMode="auto">
            <a:xfrm>
              <a:off x="3024" y="3797"/>
              <a:ext cx="110" cy="61"/>
            </a:xfrm>
            <a:custGeom>
              <a:avLst/>
              <a:gdLst>
                <a:gd name="T0" fmla="*/ 107 w 110"/>
                <a:gd name="T1" fmla="*/ 0 h 61"/>
                <a:gd name="T2" fmla="*/ 83 w 110"/>
                <a:gd name="T3" fmla="*/ 0 h 61"/>
                <a:gd name="T4" fmla="*/ 69 w 110"/>
                <a:gd name="T5" fmla="*/ 1 h 61"/>
                <a:gd name="T6" fmla="*/ 55 w 110"/>
                <a:gd name="T7" fmla="*/ 3 h 61"/>
                <a:gd name="T8" fmla="*/ 38 w 110"/>
                <a:gd name="T9" fmla="*/ 6 h 61"/>
                <a:gd name="T10" fmla="*/ 25 w 110"/>
                <a:gd name="T11" fmla="*/ 9 h 61"/>
                <a:gd name="T12" fmla="*/ 17 w 110"/>
                <a:gd name="T13" fmla="*/ 12 h 61"/>
                <a:gd name="T14" fmla="*/ 11 w 110"/>
                <a:gd name="T15" fmla="*/ 15 h 61"/>
                <a:gd name="T16" fmla="*/ 6 w 110"/>
                <a:gd name="T17" fmla="*/ 19 h 61"/>
                <a:gd name="T18" fmla="*/ 2 w 110"/>
                <a:gd name="T19" fmla="*/ 23 h 61"/>
                <a:gd name="T20" fmla="*/ 0 w 110"/>
                <a:gd name="T21" fmla="*/ 27 h 61"/>
                <a:gd name="T22" fmla="*/ 1 w 110"/>
                <a:gd name="T23" fmla="*/ 32 h 61"/>
                <a:gd name="T24" fmla="*/ 4 w 110"/>
                <a:gd name="T25" fmla="*/ 36 h 61"/>
                <a:gd name="T26" fmla="*/ 8 w 110"/>
                <a:gd name="T27" fmla="*/ 38 h 61"/>
                <a:gd name="T28" fmla="*/ 15 w 110"/>
                <a:gd name="T29" fmla="*/ 39 h 61"/>
                <a:gd name="T30" fmla="*/ 24 w 110"/>
                <a:gd name="T31" fmla="*/ 39 h 61"/>
                <a:gd name="T32" fmla="*/ 34 w 110"/>
                <a:gd name="T33" fmla="*/ 38 h 61"/>
                <a:gd name="T34" fmla="*/ 46 w 110"/>
                <a:gd name="T35" fmla="*/ 38 h 61"/>
                <a:gd name="T36" fmla="*/ 58 w 110"/>
                <a:gd name="T37" fmla="*/ 38 h 61"/>
                <a:gd name="T38" fmla="*/ 67 w 110"/>
                <a:gd name="T39" fmla="*/ 39 h 61"/>
                <a:gd name="T40" fmla="*/ 75 w 110"/>
                <a:gd name="T41" fmla="*/ 41 h 61"/>
                <a:gd name="T42" fmla="*/ 84 w 110"/>
                <a:gd name="T43" fmla="*/ 45 h 61"/>
                <a:gd name="T44" fmla="*/ 109 w 110"/>
                <a:gd name="T45" fmla="*/ 60 h 61"/>
                <a:gd name="T46" fmla="*/ 108 w 110"/>
                <a:gd name="T47" fmla="*/ 60 h 61"/>
                <a:gd name="T48" fmla="*/ 109 w 110"/>
                <a:gd name="T49" fmla="*/ 59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
                <a:gd name="T76" fmla="*/ 0 h 61"/>
                <a:gd name="T77" fmla="*/ 110 w 110"/>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 h="61">
                  <a:moveTo>
                    <a:pt x="107" y="0"/>
                  </a:moveTo>
                  <a:lnTo>
                    <a:pt x="83" y="0"/>
                  </a:lnTo>
                  <a:lnTo>
                    <a:pt x="69" y="1"/>
                  </a:lnTo>
                  <a:lnTo>
                    <a:pt x="55" y="3"/>
                  </a:lnTo>
                  <a:lnTo>
                    <a:pt x="38" y="6"/>
                  </a:lnTo>
                  <a:lnTo>
                    <a:pt x="25" y="9"/>
                  </a:lnTo>
                  <a:lnTo>
                    <a:pt x="17" y="12"/>
                  </a:lnTo>
                  <a:lnTo>
                    <a:pt x="11" y="15"/>
                  </a:lnTo>
                  <a:lnTo>
                    <a:pt x="6" y="19"/>
                  </a:lnTo>
                  <a:lnTo>
                    <a:pt x="2" y="23"/>
                  </a:lnTo>
                  <a:lnTo>
                    <a:pt x="0" y="27"/>
                  </a:lnTo>
                  <a:lnTo>
                    <a:pt x="1" y="32"/>
                  </a:lnTo>
                  <a:lnTo>
                    <a:pt x="4" y="36"/>
                  </a:lnTo>
                  <a:lnTo>
                    <a:pt x="8" y="38"/>
                  </a:lnTo>
                  <a:lnTo>
                    <a:pt x="15" y="39"/>
                  </a:lnTo>
                  <a:lnTo>
                    <a:pt x="24" y="39"/>
                  </a:lnTo>
                  <a:lnTo>
                    <a:pt x="34" y="38"/>
                  </a:lnTo>
                  <a:lnTo>
                    <a:pt x="46" y="38"/>
                  </a:lnTo>
                  <a:lnTo>
                    <a:pt x="58" y="38"/>
                  </a:lnTo>
                  <a:lnTo>
                    <a:pt x="67" y="39"/>
                  </a:lnTo>
                  <a:lnTo>
                    <a:pt x="75" y="41"/>
                  </a:lnTo>
                  <a:lnTo>
                    <a:pt x="84" y="45"/>
                  </a:lnTo>
                  <a:lnTo>
                    <a:pt x="109" y="60"/>
                  </a:lnTo>
                  <a:lnTo>
                    <a:pt x="108" y="60"/>
                  </a:lnTo>
                  <a:lnTo>
                    <a:pt x="109" y="59"/>
                  </a:lnTo>
                </a:path>
              </a:pathLst>
            </a:custGeom>
            <a:noFill/>
            <a:ln w="25400" cap="rnd">
              <a:solidFill>
                <a:srgbClr val="808080"/>
              </a:solidFill>
              <a:round/>
              <a:headEnd/>
              <a:tailEnd/>
            </a:ln>
          </p:spPr>
          <p:txBody>
            <a:bodyPr/>
            <a:lstStyle/>
            <a:p>
              <a:endParaRPr lang="en-US"/>
            </a:p>
          </p:txBody>
        </p:sp>
        <p:grpSp>
          <p:nvGrpSpPr>
            <p:cNvPr id="3" name="Group 17"/>
            <p:cNvGrpSpPr>
              <a:grpSpLocks/>
            </p:cNvGrpSpPr>
            <p:nvPr/>
          </p:nvGrpSpPr>
          <p:grpSpPr bwMode="auto">
            <a:xfrm>
              <a:off x="3118" y="3624"/>
              <a:ext cx="869" cy="277"/>
              <a:chOff x="3118" y="3624"/>
              <a:chExt cx="869" cy="277"/>
            </a:xfrm>
          </p:grpSpPr>
          <p:sp>
            <p:nvSpPr>
              <p:cNvPr id="7482" name="Freeform 10"/>
              <p:cNvSpPr>
                <a:spLocks/>
              </p:cNvSpPr>
              <p:nvPr/>
            </p:nvSpPr>
            <p:spPr bwMode="auto">
              <a:xfrm>
                <a:off x="3124" y="3766"/>
                <a:ext cx="863" cy="135"/>
              </a:xfrm>
              <a:custGeom>
                <a:avLst/>
                <a:gdLst>
                  <a:gd name="T0" fmla="*/ 0 w 863"/>
                  <a:gd name="T1" fmla="*/ 8 h 135"/>
                  <a:gd name="T2" fmla="*/ 0 w 863"/>
                  <a:gd name="T3" fmla="*/ 67 h 135"/>
                  <a:gd name="T4" fmla="*/ 700 w 863"/>
                  <a:gd name="T5" fmla="*/ 134 h 135"/>
                  <a:gd name="T6" fmla="*/ 862 w 863"/>
                  <a:gd name="T7" fmla="*/ 52 h 135"/>
                  <a:gd name="T8" fmla="*/ 862 w 863"/>
                  <a:gd name="T9" fmla="*/ 0 h 135"/>
                  <a:gd name="T10" fmla="*/ 694 w 863"/>
                  <a:gd name="T11" fmla="*/ 70 h 135"/>
                  <a:gd name="T12" fmla="*/ 0 w 863"/>
                  <a:gd name="T13" fmla="*/ 8 h 135"/>
                  <a:gd name="T14" fmla="*/ 0 60000 65536"/>
                  <a:gd name="T15" fmla="*/ 0 60000 65536"/>
                  <a:gd name="T16" fmla="*/ 0 60000 65536"/>
                  <a:gd name="T17" fmla="*/ 0 60000 65536"/>
                  <a:gd name="T18" fmla="*/ 0 60000 65536"/>
                  <a:gd name="T19" fmla="*/ 0 60000 65536"/>
                  <a:gd name="T20" fmla="*/ 0 60000 65536"/>
                  <a:gd name="T21" fmla="*/ 0 w 863"/>
                  <a:gd name="T22" fmla="*/ 0 h 135"/>
                  <a:gd name="T23" fmla="*/ 863 w 863"/>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3" h="135">
                    <a:moveTo>
                      <a:pt x="0" y="8"/>
                    </a:moveTo>
                    <a:lnTo>
                      <a:pt x="0" y="67"/>
                    </a:lnTo>
                    <a:lnTo>
                      <a:pt x="700" y="134"/>
                    </a:lnTo>
                    <a:lnTo>
                      <a:pt x="862" y="52"/>
                    </a:lnTo>
                    <a:lnTo>
                      <a:pt x="862" y="0"/>
                    </a:lnTo>
                    <a:lnTo>
                      <a:pt x="694" y="70"/>
                    </a:lnTo>
                    <a:lnTo>
                      <a:pt x="0" y="8"/>
                    </a:lnTo>
                  </a:path>
                </a:pathLst>
              </a:custGeom>
              <a:solidFill>
                <a:srgbClr val="9F9F9F"/>
              </a:solidFill>
              <a:ln w="12700" cap="rnd">
                <a:noFill/>
                <a:round/>
                <a:headEnd/>
                <a:tailEnd/>
              </a:ln>
            </p:spPr>
            <p:txBody>
              <a:bodyPr/>
              <a:lstStyle/>
              <a:p>
                <a:endParaRPr lang="en-US"/>
              </a:p>
            </p:txBody>
          </p:sp>
          <p:sp>
            <p:nvSpPr>
              <p:cNvPr id="7483" name="Freeform 11"/>
              <p:cNvSpPr>
                <a:spLocks/>
              </p:cNvSpPr>
              <p:nvPr/>
            </p:nvSpPr>
            <p:spPr bwMode="auto">
              <a:xfrm>
                <a:off x="3118" y="3624"/>
                <a:ext cx="702" cy="211"/>
              </a:xfrm>
              <a:custGeom>
                <a:avLst/>
                <a:gdLst>
                  <a:gd name="T0" fmla="*/ 0 w 702"/>
                  <a:gd name="T1" fmla="*/ 0 h 211"/>
                  <a:gd name="T2" fmla="*/ 701 w 702"/>
                  <a:gd name="T3" fmla="*/ 46 h 211"/>
                  <a:gd name="T4" fmla="*/ 701 w 702"/>
                  <a:gd name="T5" fmla="*/ 210 h 211"/>
                  <a:gd name="T6" fmla="*/ 0 w 702"/>
                  <a:gd name="T7" fmla="*/ 147 h 211"/>
                  <a:gd name="T8" fmla="*/ 0 w 702"/>
                  <a:gd name="T9" fmla="*/ 0 h 211"/>
                  <a:gd name="T10" fmla="*/ 0 60000 65536"/>
                  <a:gd name="T11" fmla="*/ 0 60000 65536"/>
                  <a:gd name="T12" fmla="*/ 0 60000 65536"/>
                  <a:gd name="T13" fmla="*/ 0 60000 65536"/>
                  <a:gd name="T14" fmla="*/ 0 60000 65536"/>
                  <a:gd name="T15" fmla="*/ 0 w 702"/>
                  <a:gd name="T16" fmla="*/ 0 h 211"/>
                  <a:gd name="T17" fmla="*/ 702 w 702"/>
                  <a:gd name="T18" fmla="*/ 211 h 211"/>
                </a:gdLst>
                <a:ahLst/>
                <a:cxnLst>
                  <a:cxn ang="T10">
                    <a:pos x="T0" y="T1"/>
                  </a:cxn>
                  <a:cxn ang="T11">
                    <a:pos x="T2" y="T3"/>
                  </a:cxn>
                  <a:cxn ang="T12">
                    <a:pos x="T4" y="T5"/>
                  </a:cxn>
                  <a:cxn ang="T13">
                    <a:pos x="T6" y="T7"/>
                  </a:cxn>
                  <a:cxn ang="T14">
                    <a:pos x="T8" y="T9"/>
                  </a:cxn>
                </a:cxnLst>
                <a:rect l="T15" t="T16" r="T17" b="T18"/>
                <a:pathLst>
                  <a:path w="702" h="211">
                    <a:moveTo>
                      <a:pt x="0" y="0"/>
                    </a:moveTo>
                    <a:lnTo>
                      <a:pt x="701" y="46"/>
                    </a:lnTo>
                    <a:lnTo>
                      <a:pt x="701" y="210"/>
                    </a:lnTo>
                    <a:lnTo>
                      <a:pt x="0" y="147"/>
                    </a:lnTo>
                    <a:lnTo>
                      <a:pt x="0" y="0"/>
                    </a:lnTo>
                  </a:path>
                </a:pathLst>
              </a:custGeom>
              <a:solidFill>
                <a:srgbClr val="C0C0C0"/>
              </a:solidFill>
              <a:ln w="12700" cap="rnd">
                <a:noFill/>
                <a:round/>
                <a:headEnd/>
                <a:tailEnd/>
              </a:ln>
            </p:spPr>
            <p:txBody>
              <a:bodyPr/>
              <a:lstStyle/>
              <a:p>
                <a:endParaRPr lang="en-US"/>
              </a:p>
            </p:txBody>
          </p:sp>
          <p:grpSp>
            <p:nvGrpSpPr>
              <p:cNvPr id="4" name="Group 16"/>
              <p:cNvGrpSpPr>
                <a:grpSpLocks/>
              </p:cNvGrpSpPr>
              <p:nvPr/>
            </p:nvGrpSpPr>
            <p:grpSpPr bwMode="auto">
              <a:xfrm>
                <a:off x="3134" y="3677"/>
                <a:ext cx="682" cy="61"/>
                <a:chOff x="3134" y="3677"/>
                <a:chExt cx="682" cy="61"/>
              </a:xfrm>
            </p:grpSpPr>
            <p:sp>
              <p:nvSpPr>
                <p:cNvPr id="7485" name="Line 12"/>
                <p:cNvSpPr>
                  <a:spLocks noChangeShapeType="1"/>
                </p:cNvSpPr>
                <p:nvPr/>
              </p:nvSpPr>
              <p:spPr bwMode="auto">
                <a:xfrm>
                  <a:off x="3134" y="3677"/>
                  <a:ext cx="681" cy="25"/>
                </a:xfrm>
                <a:prstGeom prst="line">
                  <a:avLst/>
                </a:prstGeom>
                <a:noFill/>
                <a:ln w="12700">
                  <a:solidFill>
                    <a:srgbClr val="000000"/>
                  </a:solidFill>
                  <a:round/>
                  <a:headEnd/>
                  <a:tailEnd/>
                </a:ln>
              </p:spPr>
              <p:txBody>
                <a:bodyPr wrap="none" anchor="ctr"/>
                <a:lstStyle/>
                <a:p>
                  <a:endParaRPr lang="en-US"/>
                </a:p>
              </p:txBody>
            </p:sp>
            <p:sp>
              <p:nvSpPr>
                <p:cNvPr id="7486" name="Line 13"/>
                <p:cNvSpPr>
                  <a:spLocks noChangeShapeType="1"/>
                </p:cNvSpPr>
                <p:nvPr/>
              </p:nvSpPr>
              <p:spPr bwMode="auto">
                <a:xfrm>
                  <a:off x="3653" y="3710"/>
                  <a:ext cx="122" cy="2"/>
                </a:xfrm>
                <a:prstGeom prst="line">
                  <a:avLst/>
                </a:prstGeom>
                <a:noFill/>
                <a:ln w="12700">
                  <a:solidFill>
                    <a:srgbClr val="000000"/>
                  </a:solidFill>
                  <a:round/>
                  <a:headEnd/>
                  <a:tailEnd/>
                </a:ln>
              </p:spPr>
              <p:txBody>
                <a:bodyPr wrap="none" anchor="ctr"/>
                <a:lstStyle/>
                <a:p>
                  <a:endParaRPr lang="en-US"/>
                </a:p>
              </p:txBody>
            </p:sp>
            <p:sp>
              <p:nvSpPr>
                <p:cNvPr id="7487" name="Line 14"/>
                <p:cNvSpPr>
                  <a:spLocks noChangeShapeType="1"/>
                </p:cNvSpPr>
                <p:nvPr/>
              </p:nvSpPr>
              <p:spPr bwMode="auto">
                <a:xfrm>
                  <a:off x="3479" y="3697"/>
                  <a:ext cx="123" cy="2"/>
                </a:xfrm>
                <a:prstGeom prst="line">
                  <a:avLst/>
                </a:prstGeom>
                <a:noFill/>
                <a:ln w="12700">
                  <a:solidFill>
                    <a:srgbClr val="000000"/>
                  </a:solidFill>
                  <a:round/>
                  <a:headEnd/>
                  <a:tailEnd/>
                </a:ln>
              </p:spPr>
              <p:txBody>
                <a:bodyPr wrap="none" anchor="ctr"/>
                <a:lstStyle/>
                <a:p>
                  <a:endParaRPr lang="en-US"/>
                </a:p>
              </p:txBody>
            </p:sp>
            <p:sp>
              <p:nvSpPr>
                <p:cNvPr id="7488" name="Line 15"/>
                <p:cNvSpPr>
                  <a:spLocks noChangeShapeType="1"/>
                </p:cNvSpPr>
                <p:nvPr/>
              </p:nvSpPr>
              <p:spPr bwMode="auto">
                <a:xfrm>
                  <a:off x="3134" y="3706"/>
                  <a:ext cx="682" cy="32"/>
                </a:xfrm>
                <a:prstGeom prst="line">
                  <a:avLst/>
                </a:prstGeom>
                <a:noFill/>
                <a:ln w="12700">
                  <a:solidFill>
                    <a:srgbClr val="000000"/>
                  </a:solidFill>
                  <a:round/>
                  <a:headEnd/>
                  <a:tailEnd/>
                </a:ln>
              </p:spPr>
              <p:txBody>
                <a:bodyPr wrap="none" anchor="ctr"/>
                <a:lstStyle/>
                <a:p>
                  <a:endParaRPr lang="en-US"/>
                </a:p>
              </p:txBody>
            </p:sp>
          </p:grpSp>
        </p:grpSp>
        <p:grpSp>
          <p:nvGrpSpPr>
            <p:cNvPr id="5" name="Group 20"/>
            <p:cNvGrpSpPr>
              <a:grpSpLocks/>
            </p:cNvGrpSpPr>
            <p:nvPr/>
          </p:nvGrpSpPr>
          <p:grpSpPr bwMode="auto">
            <a:xfrm>
              <a:off x="3118" y="3594"/>
              <a:ext cx="871" cy="71"/>
              <a:chOff x="3118" y="3594"/>
              <a:chExt cx="871" cy="71"/>
            </a:xfrm>
          </p:grpSpPr>
          <p:sp>
            <p:nvSpPr>
              <p:cNvPr id="7480" name="Freeform 18"/>
              <p:cNvSpPr>
                <a:spLocks/>
              </p:cNvSpPr>
              <p:nvPr/>
            </p:nvSpPr>
            <p:spPr bwMode="auto">
              <a:xfrm>
                <a:off x="3118" y="3594"/>
                <a:ext cx="871" cy="71"/>
              </a:xfrm>
              <a:custGeom>
                <a:avLst/>
                <a:gdLst>
                  <a:gd name="T0" fmla="*/ 0 w 871"/>
                  <a:gd name="T1" fmla="*/ 27 h 71"/>
                  <a:gd name="T2" fmla="*/ 703 w 871"/>
                  <a:gd name="T3" fmla="*/ 70 h 71"/>
                  <a:gd name="T4" fmla="*/ 870 w 871"/>
                  <a:gd name="T5" fmla="*/ 29 h 71"/>
                  <a:gd name="T6" fmla="*/ 811 w 871"/>
                  <a:gd name="T7" fmla="*/ 24 h 71"/>
                  <a:gd name="T8" fmla="*/ 268 w 871"/>
                  <a:gd name="T9" fmla="*/ 0 h 71"/>
                  <a:gd name="T10" fmla="*/ 0 w 871"/>
                  <a:gd name="T11" fmla="*/ 27 h 71"/>
                  <a:gd name="T12" fmla="*/ 0 60000 65536"/>
                  <a:gd name="T13" fmla="*/ 0 60000 65536"/>
                  <a:gd name="T14" fmla="*/ 0 60000 65536"/>
                  <a:gd name="T15" fmla="*/ 0 60000 65536"/>
                  <a:gd name="T16" fmla="*/ 0 60000 65536"/>
                  <a:gd name="T17" fmla="*/ 0 60000 65536"/>
                  <a:gd name="T18" fmla="*/ 0 w 871"/>
                  <a:gd name="T19" fmla="*/ 0 h 71"/>
                  <a:gd name="T20" fmla="*/ 871 w 871"/>
                  <a:gd name="T21" fmla="*/ 71 h 71"/>
                </a:gdLst>
                <a:ahLst/>
                <a:cxnLst>
                  <a:cxn ang="T12">
                    <a:pos x="T0" y="T1"/>
                  </a:cxn>
                  <a:cxn ang="T13">
                    <a:pos x="T2" y="T3"/>
                  </a:cxn>
                  <a:cxn ang="T14">
                    <a:pos x="T4" y="T5"/>
                  </a:cxn>
                  <a:cxn ang="T15">
                    <a:pos x="T6" y="T7"/>
                  </a:cxn>
                  <a:cxn ang="T16">
                    <a:pos x="T8" y="T9"/>
                  </a:cxn>
                  <a:cxn ang="T17">
                    <a:pos x="T10" y="T11"/>
                  </a:cxn>
                </a:cxnLst>
                <a:rect l="T18" t="T19" r="T20" b="T21"/>
                <a:pathLst>
                  <a:path w="871" h="71">
                    <a:moveTo>
                      <a:pt x="0" y="27"/>
                    </a:moveTo>
                    <a:lnTo>
                      <a:pt x="703" y="70"/>
                    </a:lnTo>
                    <a:lnTo>
                      <a:pt x="870" y="29"/>
                    </a:lnTo>
                    <a:lnTo>
                      <a:pt x="811" y="24"/>
                    </a:lnTo>
                    <a:lnTo>
                      <a:pt x="268" y="0"/>
                    </a:lnTo>
                    <a:lnTo>
                      <a:pt x="0" y="27"/>
                    </a:lnTo>
                  </a:path>
                </a:pathLst>
              </a:custGeom>
              <a:solidFill>
                <a:srgbClr val="DFDFDF"/>
              </a:solidFill>
              <a:ln w="12700" cap="rnd">
                <a:noFill/>
                <a:round/>
                <a:headEnd/>
                <a:tailEnd/>
              </a:ln>
            </p:spPr>
            <p:txBody>
              <a:bodyPr/>
              <a:lstStyle/>
              <a:p>
                <a:endParaRPr lang="en-US"/>
              </a:p>
            </p:txBody>
          </p:sp>
          <p:sp>
            <p:nvSpPr>
              <p:cNvPr id="7481" name="Freeform 19"/>
              <p:cNvSpPr>
                <a:spLocks/>
              </p:cNvSpPr>
              <p:nvPr/>
            </p:nvSpPr>
            <p:spPr bwMode="auto">
              <a:xfrm>
                <a:off x="3318" y="3610"/>
                <a:ext cx="638" cy="44"/>
              </a:xfrm>
              <a:custGeom>
                <a:avLst/>
                <a:gdLst>
                  <a:gd name="T0" fmla="*/ 52 w 638"/>
                  <a:gd name="T1" fmla="*/ 0 h 44"/>
                  <a:gd name="T2" fmla="*/ 0 w 638"/>
                  <a:gd name="T3" fmla="*/ 16 h 44"/>
                  <a:gd name="T4" fmla="*/ 514 w 638"/>
                  <a:gd name="T5" fmla="*/ 43 h 44"/>
                  <a:gd name="T6" fmla="*/ 598 w 638"/>
                  <a:gd name="T7" fmla="*/ 24 h 44"/>
                  <a:gd name="T8" fmla="*/ 591 w 638"/>
                  <a:gd name="T9" fmla="*/ 21 h 44"/>
                  <a:gd name="T10" fmla="*/ 637 w 638"/>
                  <a:gd name="T11" fmla="*/ 11 h 44"/>
                  <a:gd name="T12" fmla="*/ 609 w 638"/>
                  <a:gd name="T13" fmla="*/ 9 h 44"/>
                  <a:gd name="T14" fmla="*/ 52 w 638"/>
                  <a:gd name="T15" fmla="*/ 0 h 44"/>
                  <a:gd name="T16" fmla="*/ 0 60000 65536"/>
                  <a:gd name="T17" fmla="*/ 0 60000 65536"/>
                  <a:gd name="T18" fmla="*/ 0 60000 65536"/>
                  <a:gd name="T19" fmla="*/ 0 60000 65536"/>
                  <a:gd name="T20" fmla="*/ 0 60000 65536"/>
                  <a:gd name="T21" fmla="*/ 0 60000 65536"/>
                  <a:gd name="T22" fmla="*/ 0 60000 65536"/>
                  <a:gd name="T23" fmla="*/ 0 60000 65536"/>
                  <a:gd name="T24" fmla="*/ 0 w 638"/>
                  <a:gd name="T25" fmla="*/ 0 h 44"/>
                  <a:gd name="T26" fmla="*/ 638 w 638"/>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8" h="44">
                    <a:moveTo>
                      <a:pt x="52" y="0"/>
                    </a:moveTo>
                    <a:lnTo>
                      <a:pt x="0" y="16"/>
                    </a:lnTo>
                    <a:lnTo>
                      <a:pt x="514" y="43"/>
                    </a:lnTo>
                    <a:lnTo>
                      <a:pt x="598" y="24"/>
                    </a:lnTo>
                    <a:lnTo>
                      <a:pt x="591" y="21"/>
                    </a:lnTo>
                    <a:lnTo>
                      <a:pt x="637" y="11"/>
                    </a:lnTo>
                    <a:lnTo>
                      <a:pt x="609" y="9"/>
                    </a:lnTo>
                    <a:lnTo>
                      <a:pt x="52" y="0"/>
                    </a:lnTo>
                  </a:path>
                </a:pathLst>
              </a:custGeom>
              <a:solidFill>
                <a:srgbClr val="5F5F5F"/>
              </a:solidFill>
              <a:ln w="12700" cap="rnd">
                <a:noFill/>
                <a:round/>
                <a:headEnd/>
                <a:tailEnd/>
              </a:ln>
            </p:spPr>
            <p:txBody>
              <a:bodyPr/>
              <a:lstStyle/>
              <a:p>
                <a:endParaRPr lang="en-US"/>
              </a:p>
            </p:txBody>
          </p:sp>
        </p:grpSp>
        <p:grpSp>
          <p:nvGrpSpPr>
            <p:cNvPr id="6" name="Group 51"/>
            <p:cNvGrpSpPr>
              <a:grpSpLocks/>
            </p:cNvGrpSpPr>
            <p:nvPr/>
          </p:nvGrpSpPr>
          <p:grpSpPr bwMode="auto">
            <a:xfrm>
              <a:off x="3834" y="3177"/>
              <a:ext cx="153" cy="466"/>
              <a:chOff x="3834" y="3177"/>
              <a:chExt cx="153" cy="466"/>
            </a:xfrm>
          </p:grpSpPr>
          <p:grpSp>
            <p:nvGrpSpPr>
              <p:cNvPr id="7" name="Group 47"/>
              <p:cNvGrpSpPr>
                <a:grpSpLocks/>
              </p:cNvGrpSpPr>
              <p:nvPr/>
            </p:nvGrpSpPr>
            <p:grpSpPr bwMode="auto">
              <a:xfrm>
                <a:off x="3896" y="3237"/>
                <a:ext cx="91" cy="390"/>
                <a:chOff x="3896" y="3237"/>
                <a:chExt cx="91" cy="390"/>
              </a:xfrm>
            </p:grpSpPr>
            <p:sp>
              <p:nvSpPr>
                <p:cNvPr id="7454" name="Freeform 21"/>
                <p:cNvSpPr>
                  <a:spLocks/>
                </p:cNvSpPr>
                <p:nvPr/>
              </p:nvSpPr>
              <p:spPr bwMode="auto">
                <a:xfrm>
                  <a:off x="3896" y="3237"/>
                  <a:ext cx="91" cy="390"/>
                </a:xfrm>
                <a:custGeom>
                  <a:avLst/>
                  <a:gdLst>
                    <a:gd name="T0" fmla="*/ 8 w 91"/>
                    <a:gd name="T1" fmla="*/ 0 h 390"/>
                    <a:gd name="T2" fmla="*/ 90 w 91"/>
                    <a:gd name="T3" fmla="*/ 32 h 390"/>
                    <a:gd name="T4" fmla="*/ 83 w 91"/>
                    <a:gd name="T5" fmla="*/ 184 h 390"/>
                    <a:gd name="T6" fmla="*/ 74 w 91"/>
                    <a:gd name="T7" fmla="*/ 366 h 390"/>
                    <a:gd name="T8" fmla="*/ 0 w 91"/>
                    <a:gd name="T9" fmla="*/ 389 h 390"/>
                    <a:gd name="T10" fmla="*/ 8 w 91"/>
                    <a:gd name="T11" fmla="*/ 0 h 390"/>
                    <a:gd name="T12" fmla="*/ 0 60000 65536"/>
                    <a:gd name="T13" fmla="*/ 0 60000 65536"/>
                    <a:gd name="T14" fmla="*/ 0 60000 65536"/>
                    <a:gd name="T15" fmla="*/ 0 60000 65536"/>
                    <a:gd name="T16" fmla="*/ 0 60000 65536"/>
                    <a:gd name="T17" fmla="*/ 0 60000 65536"/>
                    <a:gd name="T18" fmla="*/ 0 w 91"/>
                    <a:gd name="T19" fmla="*/ 0 h 390"/>
                    <a:gd name="T20" fmla="*/ 91 w 91"/>
                    <a:gd name="T21" fmla="*/ 390 h 390"/>
                  </a:gdLst>
                  <a:ahLst/>
                  <a:cxnLst>
                    <a:cxn ang="T12">
                      <a:pos x="T0" y="T1"/>
                    </a:cxn>
                    <a:cxn ang="T13">
                      <a:pos x="T2" y="T3"/>
                    </a:cxn>
                    <a:cxn ang="T14">
                      <a:pos x="T4" y="T5"/>
                    </a:cxn>
                    <a:cxn ang="T15">
                      <a:pos x="T6" y="T7"/>
                    </a:cxn>
                    <a:cxn ang="T16">
                      <a:pos x="T8" y="T9"/>
                    </a:cxn>
                    <a:cxn ang="T17">
                      <a:pos x="T10" y="T11"/>
                    </a:cxn>
                  </a:cxnLst>
                  <a:rect l="T18" t="T19" r="T20" b="T21"/>
                  <a:pathLst>
                    <a:path w="91" h="390">
                      <a:moveTo>
                        <a:pt x="8" y="0"/>
                      </a:moveTo>
                      <a:lnTo>
                        <a:pt x="90" y="32"/>
                      </a:lnTo>
                      <a:lnTo>
                        <a:pt x="83" y="184"/>
                      </a:lnTo>
                      <a:lnTo>
                        <a:pt x="74" y="366"/>
                      </a:lnTo>
                      <a:lnTo>
                        <a:pt x="0" y="389"/>
                      </a:lnTo>
                      <a:lnTo>
                        <a:pt x="8" y="0"/>
                      </a:lnTo>
                    </a:path>
                  </a:pathLst>
                </a:custGeom>
                <a:solidFill>
                  <a:srgbClr val="9F9F9F"/>
                </a:solidFill>
                <a:ln w="12700" cap="rnd">
                  <a:noFill/>
                  <a:round/>
                  <a:headEnd/>
                  <a:tailEnd/>
                </a:ln>
              </p:spPr>
              <p:txBody>
                <a:bodyPr/>
                <a:lstStyle/>
                <a:p>
                  <a:endParaRPr lang="en-US"/>
                </a:p>
              </p:txBody>
            </p:sp>
            <p:grpSp>
              <p:nvGrpSpPr>
                <p:cNvPr id="8" name="Group 46"/>
                <p:cNvGrpSpPr>
                  <a:grpSpLocks/>
                </p:cNvGrpSpPr>
                <p:nvPr/>
              </p:nvGrpSpPr>
              <p:grpSpPr bwMode="auto">
                <a:xfrm>
                  <a:off x="3910" y="3268"/>
                  <a:ext cx="71" cy="330"/>
                  <a:chOff x="3910" y="3268"/>
                  <a:chExt cx="71" cy="330"/>
                </a:xfrm>
              </p:grpSpPr>
              <p:grpSp>
                <p:nvGrpSpPr>
                  <p:cNvPr id="9" name="Group 44"/>
                  <p:cNvGrpSpPr>
                    <a:grpSpLocks/>
                  </p:cNvGrpSpPr>
                  <p:nvPr/>
                </p:nvGrpSpPr>
                <p:grpSpPr bwMode="auto">
                  <a:xfrm>
                    <a:off x="3910" y="3268"/>
                    <a:ext cx="71" cy="330"/>
                    <a:chOff x="3910" y="3268"/>
                    <a:chExt cx="71" cy="330"/>
                  </a:xfrm>
                </p:grpSpPr>
                <p:grpSp>
                  <p:nvGrpSpPr>
                    <p:cNvPr id="10" name="Group 34"/>
                    <p:cNvGrpSpPr>
                      <a:grpSpLocks/>
                    </p:cNvGrpSpPr>
                    <p:nvPr/>
                  </p:nvGrpSpPr>
                  <p:grpSpPr bwMode="auto">
                    <a:xfrm>
                      <a:off x="3910" y="3268"/>
                      <a:ext cx="71" cy="182"/>
                      <a:chOff x="3910" y="3268"/>
                      <a:chExt cx="71" cy="182"/>
                    </a:xfrm>
                  </p:grpSpPr>
                  <p:grpSp>
                    <p:nvGrpSpPr>
                      <p:cNvPr id="11" name="Group 28"/>
                      <p:cNvGrpSpPr>
                        <a:grpSpLocks/>
                      </p:cNvGrpSpPr>
                      <p:nvPr/>
                    </p:nvGrpSpPr>
                    <p:grpSpPr bwMode="auto">
                      <a:xfrm>
                        <a:off x="3918" y="3268"/>
                        <a:ext cx="63" cy="85"/>
                        <a:chOff x="3918" y="3268"/>
                        <a:chExt cx="63" cy="85"/>
                      </a:xfrm>
                    </p:grpSpPr>
                    <p:sp>
                      <p:nvSpPr>
                        <p:cNvPr id="7474" name="Line 22"/>
                        <p:cNvSpPr>
                          <a:spLocks noChangeShapeType="1"/>
                        </p:cNvSpPr>
                        <p:nvPr/>
                      </p:nvSpPr>
                      <p:spPr bwMode="auto">
                        <a:xfrm>
                          <a:off x="3921" y="3268"/>
                          <a:ext cx="60" cy="5"/>
                        </a:xfrm>
                        <a:prstGeom prst="line">
                          <a:avLst/>
                        </a:prstGeom>
                        <a:noFill/>
                        <a:ln w="12700">
                          <a:solidFill>
                            <a:srgbClr val="7F7F7F"/>
                          </a:solidFill>
                          <a:round/>
                          <a:headEnd/>
                          <a:tailEnd/>
                        </a:ln>
                      </p:spPr>
                      <p:txBody>
                        <a:bodyPr wrap="none" anchor="ctr"/>
                        <a:lstStyle/>
                        <a:p>
                          <a:endParaRPr lang="en-US"/>
                        </a:p>
                      </p:txBody>
                    </p:sp>
                    <p:sp>
                      <p:nvSpPr>
                        <p:cNvPr id="7475" name="Line 23"/>
                        <p:cNvSpPr>
                          <a:spLocks noChangeShapeType="1"/>
                        </p:cNvSpPr>
                        <p:nvPr/>
                      </p:nvSpPr>
                      <p:spPr bwMode="auto">
                        <a:xfrm>
                          <a:off x="3919" y="3285"/>
                          <a:ext cx="60" cy="3"/>
                        </a:xfrm>
                        <a:prstGeom prst="line">
                          <a:avLst/>
                        </a:prstGeom>
                        <a:noFill/>
                        <a:ln w="12700">
                          <a:solidFill>
                            <a:srgbClr val="7F7F7F"/>
                          </a:solidFill>
                          <a:round/>
                          <a:headEnd/>
                          <a:tailEnd/>
                        </a:ln>
                      </p:spPr>
                      <p:txBody>
                        <a:bodyPr wrap="none" anchor="ctr"/>
                        <a:lstStyle/>
                        <a:p>
                          <a:endParaRPr lang="en-US"/>
                        </a:p>
                      </p:txBody>
                    </p:sp>
                    <p:sp>
                      <p:nvSpPr>
                        <p:cNvPr id="7476" name="Line 24"/>
                        <p:cNvSpPr>
                          <a:spLocks noChangeShapeType="1"/>
                        </p:cNvSpPr>
                        <p:nvPr/>
                      </p:nvSpPr>
                      <p:spPr bwMode="auto">
                        <a:xfrm>
                          <a:off x="3920" y="3303"/>
                          <a:ext cx="59" cy="1"/>
                        </a:xfrm>
                        <a:prstGeom prst="line">
                          <a:avLst/>
                        </a:prstGeom>
                        <a:noFill/>
                        <a:ln w="12700">
                          <a:solidFill>
                            <a:srgbClr val="7F7F7F"/>
                          </a:solidFill>
                          <a:round/>
                          <a:headEnd/>
                          <a:tailEnd/>
                        </a:ln>
                      </p:spPr>
                      <p:txBody>
                        <a:bodyPr wrap="none" anchor="ctr"/>
                        <a:lstStyle/>
                        <a:p>
                          <a:endParaRPr lang="en-US"/>
                        </a:p>
                      </p:txBody>
                    </p:sp>
                    <p:sp>
                      <p:nvSpPr>
                        <p:cNvPr id="7477" name="Line 25"/>
                        <p:cNvSpPr>
                          <a:spLocks noChangeShapeType="1"/>
                        </p:cNvSpPr>
                        <p:nvPr/>
                      </p:nvSpPr>
                      <p:spPr bwMode="auto">
                        <a:xfrm>
                          <a:off x="3919" y="3316"/>
                          <a:ext cx="60" cy="7"/>
                        </a:xfrm>
                        <a:prstGeom prst="line">
                          <a:avLst/>
                        </a:prstGeom>
                        <a:noFill/>
                        <a:ln w="12700">
                          <a:solidFill>
                            <a:srgbClr val="7F7F7F"/>
                          </a:solidFill>
                          <a:round/>
                          <a:headEnd/>
                          <a:tailEnd/>
                        </a:ln>
                      </p:spPr>
                      <p:txBody>
                        <a:bodyPr wrap="none" anchor="ctr"/>
                        <a:lstStyle/>
                        <a:p>
                          <a:endParaRPr lang="en-US"/>
                        </a:p>
                      </p:txBody>
                    </p:sp>
                    <p:sp>
                      <p:nvSpPr>
                        <p:cNvPr id="7478" name="Line 26"/>
                        <p:cNvSpPr>
                          <a:spLocks noChangeShapeType="1"/>
                        </p:cNvSpPr>
                        <p:nvPr/>
                      </p:nvSpPr>
                      <p:spPr bwMode="auto">
                        <a:xfrm>
                          <a:off x="3918" y="3333"/>
                          <a:ext cx="60" cy="5"/>
                        </a:xfrm>
                        <a:prstGeom prst="line">
                          <a:avLst/>
                        </a:prstGeom>
                        <a:noFill/>
                        <a:ln w="12700">
                          <a:solidFill>
                            <a:srgbClr val="7F7F7F"/>
                          </a:solidFill>
                          <a:round/>
                          <a:headEnd/>
                          <a:tailEnd/>
                        </a:ln>
                      </p:spPr>
                      <p:txBody>
                        <a:bodyPr wrap="none" anchor="ctr"/>
                        <a:lstStyle/>
                        <a:p>
                          <a:endParaRPr lang="en-US"/>
                        </a:p>
                      </p:txBody>
                    </p:sp>
                    <p:sp>
                      <p:nvSpPr>
                        <p:cNvPr id="7479" name="Line 27"/>
                        <p:cNvSpPr>
                          <a:spLocks noChangeShapeType="1"/>
                        </p:cNvSpPr>
                        <p:nvPr/>
                      </p:nvSpPr>
                      <p:spPr bwMode="auto">
                        <a:xfrm>
                          <a:off x="3918" y="3350"/>
                          <a:ext cx="59" cy="3"/>
                        </a:xfrm>
                        <a:prstGeom prst="line">
                          <a:avLst/>
                        </a:prstGeom>
                        <a:noFill/>
                        <a:ln w="12700">
                          <a:solidFill>
                            <a:srgbClr val="7F7F7F"/>
                          </a:solidFill>
                          <a:round/>
                          <a:headEnd/>
                          <a:tailEnd/>
                        </a:ln>
                      </p:spPr>
                      <p:txBody>
                        <a:bodyPr wrap="none" anchor="ctr"/>
                        <a:lstStyle/>
                        <a:p>
                          <a:endParaRPr lang="en-US"/>
                        </a:p>
                      </p:txBody>
                    </p:sp>
                  </p:grpSp>
                  <p:sp>
                    <p:nvSpPr>
                      <p:cNvPr id="7469" name="Line 29"/>
                      <p:cNvSpPr>
                        <a:spLocks noChangeShapeType="1"/>
                      </p:cNvSpPr>
                      <p:nvPr/>
                    </p:nvSpPr>
                    <p:spPr bwMode="auto">
                      <a:xfrm>
                        <a:off x="3910" y="3384"/>
                        <a:ext cx="64" cy="0"/>
                      </a:xfrm>
                      <a:prstGeom prst="line">
                        <a:avLst/>
                      </a:prstGeom>
                      <a:noFill/>
                      <a:ln w="12700">
                        <a:solidFill>
                          <a:srgbClr val="7F7F7F"/>
                        </a:solidFill>
                        <a:round/>
                        <a:headEnd/>
                        <a:tailEnd/>
                      </a:ln>
                    </p:spPr>
                    <p:txBody>
                      <a:bodyPr wrap="none" anchor="ctr"/>
                      <a:lstStyle/>
                      <a:p>
                        <a:endParaRPr lang="en-US"/>
                      </a:p>
                    </p:txBody>
                  </p:sp>
                  <p:sp>
                    <p:nvSpPr>
                      <p:cNvPr id="7470" name="Line 30"/>
                      <p:cNvSpPr>
                        <a:spLocks noChangeShapeType="1"/>
                      </p:cNvSpPr>
                      <p:nvPr/>
                    </p:nvSpPr>
                    <p:spPr bwMode="auto">
                      <a:xfrm>
                        <a:off x="3911" y="3398"/>
                        <a:ext cx="62" cy="5"/>
                      </a:xfrm>
                      <a:prstGeom prst="line">
                        <a:avLst/>
                      </a:prstGeom>
                      <a:noFill/>
                      <a:ln w="12700">
                        <a:solidFill>
                          <a:srgbClr val="7F7F7F"/>
                        </a:solidFill>
                        <a:round/>
                        <a:headEnd/>
                        <a:tailEnd/>
                      </a:ln>
                    </p:spPr>
                    <p:txBody>
                      <a:bodyPr wrap="none" anchor="ctr"/>
                      <a:lstStyle/>
                      <a:p>
                        <a:endParaRPr lang="en-US"/>
                      </a:p>
                    </p:txBody>
                  </p:sp>
                  <p:sp>
                    <p:nvSpPr>
                      <p:cNvPr id="7471" name="Line 31"/>
                      <p:cNvSpPr>
                        <a:spLocks noChangeShapeType="1"/>
                      </p:cNvSpPr>
                      <p:nvPr/>
                    </p:nvSpPr>
                    <p:spPr bwMode="auto">
                      <a:xfrm>
                        <a:off x="3910" y="3416"/>
                        <a:ext cx="62" cy="3"/>
                      </a:xfrm>
                      <a:prstGeom prst="line">
                        <a:avLst/>
                      </a:prstGeom>
                      <a:noFill/>
                      <a:ln w="12700">
                        <a:solidFill>
                          <a:srgbClr val="7F7F7F"/>
                        </a:solidFill>
                        <a:round/>
                        <a:headEnd/>
                        <a:tailEnd/>
                      </a:ln>
                    </p:spPr>
                    <p:txBody>
                      <a:bodyPr wrap="none" anchor="ctr"/>
                      <a:lstStyle/>
                      <a:p>
                        <a:endParaRPr lang="en-US"/>
                      </a:p>
                    </p:txBody>
                  </p:sp>
                  <p:sp>
                    <p:nvSpPr>
                      <p:cNvPr id="7472" name="Line 32"/>
                      <p:cNvSpPr>
                        <a:spLocks noChangeShapeType="1"/>
                      </p:cNvSpPr>
                      <p:nvPr/>
                    </p:nvSpPr>
                    <p:spPr bwMode="auto">
                      <a:xfrm>
                        <a:off x="3911" y="3433"/>
                        <a:ext cx="61" cy="1"/>
                      </a:xfrm>
                      <a:prstGeom prst="line">
                        <a:avLst/>
                      </a:prstGeom>
                      <a:noFill/>
                      <a:ln w="12700">
                        <a:solidFill>
                          <a:srgbClr val="7F7F7F"/>
                        </a:solidFill>
                        <a:round/>
                        <a:headEnd/>
                        <a:tailEnd/>
                      </a:ln>
                    </p:spPr>
                    <p:txBody>
                      <a:bodyPr wrap="none" anchor="ctr"/>
                      <a:lstStyle/>
                      <a:p>
                        <a:endParaRPr lang="en-US"/>
                      </a:p>
                    </p:txBody>
                  </p:sp>
                  <p:sp>
                    <p:nvSpPr>
                      <p:cNvPr id="7473" name="Line 33"/>
                      <p:cNvSpPr>
                        <a:spLocks noChangeShapeType="1"/>
                      </p:cNvSpPr>
                      <p:nvPr/>
                    </p:nvSpPr>
                    <p:spPr bwMode="auto">
                      <a:xfrm>
                        <a:off x="3912" y="3450"/>
                        <a:ext cx="60" cy="0"/>
                      </a:xfrm>
                      <a:prstGeom prst="line">
                        <a:avLst/>
                      </a:prstGeom>
                      <a:noFill/>
                      <a:ln w="12700">
                        <a:solidFill>
                          <a:srgbClr val="7F7F7F"/>
                        </a:solidFill>
                        <a:round/>
                        <a:headEnd/>
                        <a:tailEnd/>
                      </a:ln>
                    </p:spPr>
                    <p:txBody>
                      <a:bodyPr wrap="none" anchor="ctr"/>
                      <a:lstStyle/>
                      <a:p>
                        <a:endParaRPr lang="en-US"/>
                      </a:p>
                    </p:txBody>
                  </p:sp>
                </p:grpSp>
                <p:grpSp>
                  <p:nvGrpSpPr>
                    <p:cNvPr id="12" name="Group 43"/>
                    <p:cNvGrpSpPr>
                      <a:grpSpLocks/>
                    </p:cNvGrpSpPr>
                    <p:nvPr/>
                  </p:nvGrpSpPr>
                  <p:grpSpPr bwMode="auto">
                    <a:xfrm>
                      <a:off x="3910" y="3466"/>
                      <a:ext cx="60" cy="132"/>
                      <a:chOff x="3910" y="3466"/>
                      <a:chExt cx="60" cy="132"/>
                    </a:xfrm>
                  </p:grpSpPr>
                  <p:sp>
                    <p:nvSpPr>
                      <p:cNvPr id="7460" name="Line 35"/>
                      <p:cNvSpPr>
                        <a:spLocks noChangeShapeType="1"/>
                      </p:cNvSpPr>
                      <p:nvPr/>
                    </p:nvSpPr>
                    <p:spPr bwMode="auto">
                      <a:xfrm>
                        <a:off x="3912" y="3466"/>
                        <a:ext cx="58" cy="3"/>
                      </a:xfrm>
                      <a:prstGeom prst="line">
                        <a:avLst/>
                      </a:prstGeom>
                      <a:noFill/>
                      <a:ln w="12700">
                        <a:solidFill>
                          <a:srgbClr val="7F7F7F"/>
                        </a:solidFill>
                        <a:round/>
                        <a:headEnd/>
                        <a:tailEnd/>
                      </a:ln>
                    </p:spPr>
                    <p:txBody>
                      <a:bodyPr wrap="none" anchor="ctr"/>
                      <a:lstStyle/>
                      <a:p>
                        <a:endParaRPr lang="en-US"/>
                      </a:p>
                    </p:txBody>
                  </p:sp>
                  <p:sp>
                    <p:nvSpPr>
                      <p:cNvPr id="7461" name="Line 36"/>
                      <p:cNvSpPr>
                        <a:spLocks noChangeShapeType="1"/>
                      </p:cNvSpPr>
                      <p:nvPr/>
                    </p:nvSpPr>
                    <p:spPr bwMode="auto">
                      <a:xfrm>
                        <a:off x="3913" y="3483"/>
                        <a:ext cx="56" cy="1"/>
                      </a:xfrm>
                      <a:prstGeom prst="line">
                        <a:avLst/>
                      </a:prstGeom>
                      <a:noFill/>
                      <a:ln w="12700">
                        <a:solidFill>
                          <a:srgbClr val="7F7F7F"/>
                        </a:solidFill>
                        <a:round/>
                        <a:headEnd/>
                        <a:tailEnd/>
                      </a:ln>
                    </p:spPr>
                    <p:txBody>
                      <a:bodyPr wrap="none" anchor="ctr"/>
                      <a:lstStyle/>
                      <a:p>
                        <a:endParaRPr lang="en-US"/>
                      </a:p>
                    </p:txBody>
                  </p:sp>
                  <p:sp>
                    <p:nvSpPr>
                      <p:cNvPr id="7462" name="Line 37"/>
                      <p:cNvSpPr>
                        <a:spLocks noChangeShapeType="1"/>
                      </p:cNvSpPr>
                      <p:nvPr/>
                    </p:nvSpPr>
                    <p:spPr bwMode="auto">
                      <a:xfrm>
                        <a:off x="3912" y="3500"/>
                        <a:ext cx="56" cy="0"/>
                      </a:xfrm>
                      <a:prstGeom prst="line">
                        <a:avLst/>
                      </a:prstGeom>
                      <a:noFill/>
                      <a:ln w="12700">
                        <a:solidFill>
                          <a:srgbClr val="7F7F7F"/>
                        </a:solidFill>
                        <a:round/>
                        <a:headEnd/>
                        <a:tailEnd/>
                      </a:ln>
                    </p:spPr>
                    <p:txBody>
                      <a:bodyPr wrap="none" anchor="ctr"/>
                      <a:lstStyle/>
                      <a:p>
                        <a:endParaRPr lang="en-US"/>
                      </a:p>
                    </p:txBody>
                  </p:sp>
                  <p:sp>
                    <p:nvSpPr>
                      <p:cNvPr id="7463" name="Line 38"/>
                      <p:cNvSpPr>
                        <a:spLocks noChangeShapeType="1"/>
                      </p:cNvSpPr>
                      <p:nvPr/>
                    </p:nvSpPr>
                    <p:spPr bwMode="auto">
                      <a:xfrm flipV="1">
                        <a:off x="3911" y="3504"/>
                        <a:ext cx="56" cy="24"/>
                      </a:xfrm>
                      <a:prstGeom prst="line">
                        <a:avLst/>
                      </a:prstGeom>
                      <a:noFill/>
                      <a:ln w="12700">
                        <a:solidFill>
                          <a:srgbClr val="7F7F7F"/>
                        </a:solidFill>
                        <a:round/>
                        <a:headEnd/>
                        <a:tailEnd/>
                      </a:ln>
                    </p:spPr>
                    <p:txBody>
                      <a:bodyPr wrap="none" anchor="ctr"/>
                      <a:lstStyle/>
                      <a:p>
                        <a:endParaRPr lang="en-US"/>
                      </a:p>
                    </p:txBody>
                  </p:sp>
                  <p:sp>
                    <p:nvSpPr>
                      <p:cNvPr id="7464" name="Line 39"/>
                      <p:cNvSpPr>
                        <a:spLocks noChangeShapeType="1"/>
                      </p:cNvSpPr>
                      <p:nvPr/>
                    </p:nvSpPr>
                    <p:spPr bwMode="auto">
                      <a:xfrm flipV="1">
                        <a:off x="3911" y="3520"/>
                        <a:ext cx="54" cy="25"/>
                      </a:xfrm>
                      <a:prstGeom prst="line">
                        <a:avLst/>
                      </a:prstGeom>
                      <a:noFill/>
                      <a:ln w="12700">
                        <a:solidFill>
                          <a:srgbClr val="7F7F7F"/>
                        </a:solidFill>
                        <a:round/>
                        <a:headEnd/>
                        <a:tailEnd/>
                      </a:ln>
                    </p:spPr>
                    <p:txBody>
                      <a:bodyPr wrap="none" anchor="ctr"/>
                      <a:lstStyle/>
                      <a:p>
                        <a:endParaRPr lang="en-US"/>
                      </a:p>
                    </p:txBody>
                  </p:sp>
                  <p:sp>
                    <p:nvSpPr>
                      <p:cNvPr id="7465" name="Line 40"/>
                      <p:cNvSpPr>
                        <a:spLocks noChangeShapeType="1"/>
                      </p:cNvSpPr>
                      <p:nvPr/>
                    </p:nvSpPr>
                    <p:spPr bwMode="auto">
                      <a:xfrm flipV="1">
                        <a:off x="3911" y="3536"/>
                        <a:ext cx="54" cy="27"/>
                      </a:xfrm>
                      <a:prstGeom prst="line">
                        <a:avLst/>
                      </a:prstGeom>
                      <a:noFill/>
                      <a:ln w="12700">
                        <a:solidFill>
                          <a:srgbClr val="7F7F7F"/>
                        </a:solidFill>
                        <a:round/>
                        <a:headEnd/>
                        <a:tailEnd/>
                      </a:ln>
                    </p:spPr>
                    <p:txBody>
                      <a:bodyPr wrap="none" anchor="ctr"/>
                      <a:lstStyle/>
                      <a:p>
                        <a:endParaRPr lang="en-US"/>
                      </a:p>
                    </p:txBody>
                  </p:sp>
                  <p:sp>
                    <p:nvSpPr>
                      <p:cNvPr id="7466" name="Line 41"/>
                      <p:cNvSpPr>
                        <a:spLocks noChangeShapeType="1"/>
                      </p:cNvSpPr>
                      <p:nvPr/>
                    </p:nvSpPr>
                    <p:spPr bwMode="auto">
                      <a:xfrm flipV="1">
                        <a:off x="3910" y="3550"/>
                        <a:ext cx="55" cy="30"/>
                      </a:xfrm>
                      <a:prstGeom prst="line">
                        <a:avLst/>
                      </a:prstGeom>
                      <a:noFill/>
                      <a:ln w="12700">
                        <a:solidFill>
                          <a:srgbClr val="7F7F7F"/>
                        </a:solidFill>
                        <a:round/>
                        <a:headEnd/>
                        <a:tailEnd/>
                      </a:ln>
                    </p:spPr>
                    <p:txBody>
                      <a:bodyPr wrap="none" anchor="ctr"/>
                      <a:lstStyle/>
                      <a:p>
                        <a:endParaRPr lang="en-US"/>
                      </a:p>
                    </p:txBody>
                  </p:sp>
                  <p:sp>
                    <p:nvSpPr>
                      <p:cNvPr id="7467" name="Line 42"/>
                      <p:cNvSpPr>
                        <a:spLocks noChangeShapeType="1"/>
                      </p:cNvSpPr>
                      <p:nvPr/>
                    </p:nvSpPr>
                    <p:spPr bwMode="auto">
                      <a:xfrm flipV="1">
                        <a:off x="3911" y="3566"/>
                        <a:ext cx="52" cy="32"/>
                      </a:xfrm>
                      <a:prstGeom prst="line">
                        <a:avLst/>
                      </a:prstGeom>
                      <a:noFill/>
                      <a:ln w="12700">
                        <a:solidFill>
                          <a:srgbClr val="7F7F7F"/>
                        </a:solidFill>
                        <a:round/>
                        <a:headEnd/>
                        <a:tailEnd/>
                      </a:ln>
                    </p:spPr>
                    <p:txBody>
                      <a:bodyPr wrap="none" anchor="ctr"/>
                      <a:lstStyle/>
                      <a:p>
                        <a:endParaRPr lang="en-US"/>
                      </a:p>
                    </p:txBody>
                  </p:sp>
                </p:grpSp>
              </p:grpSp>
              <p:sp>
                <p:nvSpPr>
                  <p:cNvPr id="7457" name="Line 45"/>
                  <p:cNvSpPr>
                    <a:spLocks noChangeShapeType="1"/>
                  </p:cNvSpPr>
                  <p:nvPr/>
                </p:nvSpPr>
                <p:spPr bwMode="auto">
                  <a:xfrm>
                    <a:off x="3916" y="3367"/>
                    <a:ext cx="59" cy="1"/>
                  </a:xfrm>
                  <a:prstGeom prst="line">
                    <a:avLst/>
                  </a:prstGeom>
                  <a:noFill/>
                  <a:ln w="12700">
                    <a:solidFill>
                      <a:srgbClr val="7F7F7F"/>
                    </a:solidFill>
                    <a:round/>
                    <a:headEnd/>
                    <a:tailEnd/>
                  </a:ln>
                </p:spPr>
                <p:txBody>
                  <a:bodyPr wrap="none" anchor="ctr"/>
                  <a:lstStyle/>
                  <a:p>
                    <a:endParaRPr lang="en-US"/>
                  </a:p>
                </p:txBody>
              </p:sp>
            </p:grpSp>
          </p:grpSp>
          <p:grpSp>
            <p:nvGrpSpPr>
              <p:cNvPr id="13" name="Group 50"/>
              <p:cNvGrpSpPr>
                <a:grpSpLocks/>
              </p:cNvGrpSpPr>
              <p:nvPr/>
            </p:nvGrpSpPr>
            <p:grpSpPr bwMode="auto">
              <a:xfrm>
                <a:off x="3834" y="3177"/>
                <a:ext cx="79" cy="466"/>
                <a:chOff x="3834" y="3177"/>
                <a:chExt cx="79" cy="466"/>
              </a:xfrm>
            </p:grpSpPr>
            <p:sp>
              <p:nvSpPr>
                <p:cNvPr id="7452" name="Freeform 48"/>
                <p:cNvSpPr>
                  <a:spLocks/>
                </p:cNvSpPr>
                <p:nvPr/>
              </p:nvSpPr>
              <p:spPr bwMode="auto">
                <a:xfrm>
                  <a:off x="3834" y="3177"/>
                  <a:ext cx="79" cy="466"/>
                </a:xfrm>
                <a:custGeom>
                  <a:avLst/>
                  <a:gdLst>
                    <a:gd name="T0" fmla="*/ 18 w 79"/>
                    <a:gd name="T1" fmla="*/ 0 h 466"/>
                    <a:gd name="T2" fmla="*/ 73 w 79"/>
                    <a:gd name="T3" fmla="*/ 23 h 466"/>
                    <a:gd name="T4" fmla="*/ 78 w 79"/>
                    <a:gd name="T5" fmla="*/ 29 h 466"/>
                    <a:gd name="T6" fmla="*/ 61 w 79"/>
                    <a:gd name="T7" fmla="*/ 446 h 466"/>
                    <a:gd name="T8" fmla="*/ 54 w 79"/>
                    <a:gd name="T9" fmla="*/ 452 h 466"/>
                    <a:gd name="T10" fmla="*/ 0 w 79"/>
                    <a:gd name="T11" fmla="*/ 465 h 466"/>
                    <a:gd name="T12" fmla="*/ 6 w 79"/>
                    <a:gd name="T13" fmla="*/ 458 h 466"/>
                    <a:gd name="T14" fmla="*/ 7 w 79"/>
                    <a:gd name="T15" fmla="*/ 452 h 466"/>
                    <a:gd name="T16" fmla="*/ 18 w 79"/>
                    <a:gd name="T17" fmla="*/ 0 h 4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9"/>
                    <a:gd name="T28" fmla="*/ 0 h 466"/>
                    <a:gd name="T29" fmla="*/ 79 w 79"/>
                    <a:gd name="T30" fmla="*/ 466 h 4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9" h="466">
                      <a:moveTo>
                        <a:pt x="18" y="0"/>
                      </a:moveTo>
                      <a:lnTo>
                        <a:pt x="73" y="23"/>
                      </a:lnTo>
                      <a:lnTo>
                        <a:pt x="78" y="29"/>
                      </a:lnTo>
                      <a:lnTo>
                        <a:pt x="61" y="446"/>
                      </a:lnTo>
                      <a:lnTo>
                        <a:pt x="54" y="452"/>
                      </a:lnTo>
                      <a:lnTo>
                        <a:pt x="0" y="465"/>
                      </a:lnTo>
                      <a:lnTo>
                        <a:pt x="6" y="458"/>
                      </a:lnTo>
                      <a:lnTo>
                        <a:pt x="7" y="452"/>
                      </a:lnTo>
                      <a:lnTo>
                        <a:pt x="18" y="0"/>
                      </a:lnTo>
                    </a:path>
                  </a:pathLst>
                </a:custGeom>
                <a:solidFill>
                  <a:srgbClr val="BFBFBF"/>
                </a:solidFill>
                <a:ln w="12700" cap="rnd">
                  <a:noFill/>
                  <a:round/>
                  <a:headEnd/>
                  <a:tailEnd/>
                </a:ln>
              </p:spPr>
              <p:txBody>
                <a:bodyPr/>
                <a:lstStyle/>
                <a:p>
                  <a:endParaRPr lang="en-US"/>
                </a:p>
              </p:txBody>
            </p:sp>
            <p:sp>
              <p:nvSpPr>
                <p:cNvPr id="7453" name="Arc 49"/>
                <p:cNvSpPr>
                  <a:spLocks/>
                </p:cNvSpPr>
                <p:nvPr/>
              </p:nvSpPr>
              <p:spPr bwMode="auto">
                <a:xfrm>
                  <a:off x="3909" y="3204"/>
                  <a:ext cx="4" cy="6"/>
                </a:xfrm>
                <a:custGeom>
                  <a:avLst/>
                  <a:gdLst>
                    <a:gd name="T0" fmla="*/ 0 w 21086"/>
                    <a:gd name="T1" fmla="*/ 0 h 21600"/>
                    <a:gd name="T2" fmla="*/ 4 w 21086"/>
                    <a:gd name="T3" fmla="*/ 5 h 21600"/>
                    <a:gd name="T4" fmla="*/ 0 w 21086"/>
                    <a:gd name="T5" fmla="*/ 6 h 21600"/>
                    <a:gd name="T6" fmla="*/ 0 60000 65536"/>
                    <a:gd name="T7" fmla="*/ 0 60000 65536"/>
                    <a:gd name="T8" fmla="*/ 0 60000 65536"/>
                    <a:gd name="T9" fmla="*/ 0 w 21086"/>
                    <a:gd name="T10" fmla="*/ 0 h 21600"/>
                    <a:gd name="T11" fmla="*/ 21086 w 21086"/>
                    <a:gd name="T12" fmla="*/ 21600 h 21600"/>
                  </a:gdLst>
                  <a:ahLst/>
                  <a:cxnLst>
                    <a:cxn ang="T6">
                      <a:pos x="T0" y="T1"/>
                    </a:cxn>
                    <a:cxn ang="T7">
                      <a:pos x="T2" y="T3"/>
                    </a:cxn>
                    <a:cxn ang="T8">
                      <a:pos x="T4" y="T5"/>
                    </a:cxn>
                  </a:cxnLst>
                  <a:rect l="T9" t="T10" r="T11" b="T12"/>
                  <a:pathLst>
                    <a:path w="21086" h="21600" fill="none" extrusionOk="0">
                      <a:moveTo>
                        <a:pt x="-1" y="0"/>
                      </a:moveTo>
                      <a:cubicBezTo>
                        <a:pt x="10123" y="0"/>
                        <a:pt x="18889" y="7031"/>
                        <a:pt x="21085" y="16914"/>
                      </a:cubicBezTo>
                    </a:path>
                    <a:path w="21086" h="21600" stroke="0" extrusionOk="0">
                      <a:moveTo>
                        <a:pt x="-1" y="0"/>
                      </a:moveTo>
                      <a:cubicBezTo>
                        <a:pt x="10123" y="0"/>
                        <a:pt x="18889" y="7031"/>
                        <a:pt x="21085" y="16914"/>
                      </a:cubicBezTo>
                      <a:lnTo>
                        <a:pt x="0" y="21600"/>
                      </a:lnTo>
                      <a:close/>
                    </a:path>
                  </a:pathLst>
                </a:custGeom>
                <a:solidFill>
                  <a:srgbClr val="BFBFBF"/>
                </a:solidFill>
                <a:ln w="12700" cap="rnd">
                  <a:noFill/>
                  <a:round/>
                  <a:headEnd/>
                  <a:tailEnd/>
                </a:ln>
              </p:spPr>
              <p:txBody>
                <a:bodyPr wrap="none" anchor="ctr"/>
                <a:lstStyle/>
                <a:p>
                  <a:endParaRPr lang="en-US"/>
                </a:p>
              </p:txBody>
            </p:sp>
          </p:grpSp>
        </p:grpSp>
        <p:grpSp>
          <p:nvGrpSpPr>
            <p:cNvPr id="14" name="Group 63"/>
            <p:cNvGrpSpPr>
              <a:grpSpLocks/>
            </p:cNvGrpSpPr>
            <p:nvPr/>
          </p:nvGrpSpPr>
          <p:grpSpPr bwMode="auto">
            <a:xfrm>
              <a:off x="3867" y="3889"/>
              <a:ext cx="274" cy="96"/>
              <a:chOff x="3867" y="3889"/>
              <a:chExt cx="274" cy="96"/>
            </a:xfrm>
          </p:grpSpPr>
          <p:sp>
            <p:nvSpPr>
              <p:cNvPr id="7439" name="Freeform 52"/>
              <p:cNvSpPr>
                <a:spLocks/>
              </p:cNvSpPr>
              <p:nvPr/>
            </p:nvSpPr>
            <p:spPr bwMode="auto">
              <a:xfrm>
                <a:off x="3867" y="3889"/>
                <a:ext cx="274" cy="68"/>
              </a:xfrm>
              <a:custGeom>
                <a:avLst/>
                <a:gdLst>
                  <a:gd name="T0" fmla="*/ 0 w 274"/>
                  <a:gd name="T1" fmla="*/ 0 h 68"/>
                  <a:gd name="T2" fmla="*/ 50 w 274"/>
                  <a:gd name="T3" fmla="*/ 3 h 68"/>
                  <a:gd name="T4" fmla="*/ 89 w 274"/>
                  <a:gd name="T5" fmla="*/ 5 h 68"/>
                  <a:gd name="T6" fmla="*/ 122 w 274"/>
                  <a:gd name="T7" fmla="*/ 9 h 68"/>
                  <a:gd name="T8" fmla="*/ 156 w 274"/>
                  <a:gd name="T9" fmla="*/ 12 h 68"/>
                  <a:gd name="T10" fmla="*/ 179 w 274"/>
                  <a:gd name="T11" fmla="*/ 15 h 68"/>
                  <a:gd name="T12" fmla="*/ 209 w 274"/>
                  <a:gd name="T13" fmla="*/ 20 h 68"/>
                  <a:gd name="T14" fmla="*/ 225 w 274"/>
                  <a:gd name="T15" fmla="*/ 23 h 68"/>
                  <a:gd name="T16" fmla="*/ 237 w 274"/>
                  <a:gd name="T17" fmla="*/ 26 h 68"/>
                  <a:gd name="T18" fmla="*/ 244 w 274"/>
                  <a:gd name="T19" fmla="*/ 27 h 68"/>
                  <a:gd name="T20" fmla="*/ 249 w 274"/>
                  <a:gd name="T21" fmla="*/ 29 h 68"/>
                  <a:gd name="T22" fmla="*/ 256 w 274"/>
                  <a:gd name="T23" fmla="*/ 31 h 68"/>
                  <a:gd name="T24" fmla="*/ 263 w 274"/>
                  <a:gd name="T25" fmla="*/ 33 h 68"/>
                  <a:gd name="T26" fmla="*/ 269 w 274"/>
                  <a:gd name="T27" fmla="*/ 36 h 68"/>
                  <a:gd name="T28" fmla="*/ 272 w 274"/>
                  <a:gd name="T29" fmla="*/ 40 h 68"/>
                  <a:gd name="T30" fmla="*/ 273 w 274"/>
                  <a:gd name="T31" fmla="*/ 43 h 68"/>
                  <a:gd name="T32" fmla="*/ 271 w 274"/>
                  <a:gd name="T33" fmla="*/ 47 h 68"/>
                  <a:gd name="T34" fmla="*/ 269 w 274"/>
                  <a:gd name="T35" fmla="*/ 52 h 68"/>
                  <a:gd name="T36" fmla="*/ 266 w 274"/>
                  <a:gd name="T37" fmla="*/ 56 h 68"/>
                  <a:gd name="T38" fmla="*/ 261 w 274"/>
                  <a:gd name="T39" fmla="*/ 58 h 68"/>
                  <a:gd name="T40" fmla="*/ 255 w 274"/>
                  <a:gd name="T41" fmla="*/ 62 h 68"/>
                  <a:gd name="T42" fmla="*/ 249 w 274"/>
                  <a:gd name="T43" fmla="*/ 65 h 68"/>
                  <a:gd name="T44" fmla="*/ 242 w 274"/>
                  <a:gd name="T45" fmla="*/ 66 h 68"/>
                  <a:gd name="T46" fmla="*/ 233 w 274"/>
                  <a:gd name="T47" fmla="*/ 67 h 68"/>
                  <a:gd name="T48" fmla="*/ 224 w 274"/>
                  <a:gd name="T49" fmla="*/ 67 h 68"/>
                  <a:gd name="T50" fmla="*/ 214 w 274"/>
                  <a:gd name="T51" fmla="*/ 67 h 68"/>
                  <a:gd name="T52" fmla="*/ 198 w 274"/>
                  <a:gd name="T53" fmla="*/ 64 h 6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74"/>
                  <a:gd name="T82" fmla="*/ 0 h 68"/>
                  <a:gd name="T83" fmla="*/ 274 w 274"/>
                  <a:gd name="T84" fmla="*/ 68 h 6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74" h="68">
                    <a:moveTo>
                      <a:pt x="0" y="0"/>
                    </a:moveTo>
                    <a:lnTo>
                      <a:pt x="50" y="3"/>
                    </a:lnTo>
                    <a:lnTo>
                      <a:pt x="89" y="5"/>
                    </a:lnTo>
                    <a:lnTo>
                      <a:pt x="122" y="9"/>
                    </a:lnTo>
                    <a:lnTo>
                      <a:pt x="156" y="12"/>
                    </a:lnTo>
                    <a:lnTo>
                      <a:pt x="179" y="15"/>
                    </a:lnTo>
                    <a:lnTo>
                      <a:pt x="209" y="20"/>
                    </a:lnTo>
                    <a:lnTo>
                      <a:pt x="225" y="23"/>
                    </a:lnTo>
                    <a:lnTo>
                      <a:pt x="237" y="26"/>
                    </a:lnTo>
                    <a:lnTo>
                      <a:pt x="244" y="27"/>
                    </a:lnTo>
                    <a:lnTo>
                      <a:pt x="249" y="29"/>
                    </a:lnTo>
                    <a:lnTo>
                      <a:pt x="256" y="31"/>
                    </a:lnTo>
                    <a:lnTo>
                      <a:pt x="263" y="33"/>
                    </a:lnTo>
                    <a:lnTo>
                      <a:pt x="269" y="36"/>
                    </a:lnTo>
                    <a:lnTo>
                      <a:pt x="272" y="40"/>
                    </a:lnTo>
                    <a:lnTo>
                      <a:pt x="273" y="43"/>
                    </a:lnTo>
                    <a:lnTo>
                      <a:pt x="271" y="47"/>
                    </a:lnTo>
                    <a:lnTo>
                      <a:pt x="269" y="52"/>
                    </a:lnTo>
                    <a:lnTo>
                      <a:pt x="266" y="56"/>
                    </a:lnTo>
                    <a:lnTo>
                      <a:pt x="261" y="58"/>
                    </a:lnTo>
                    <a:lnTo>
                      <a:pt x="255" y="62"/>
                    </a:lnTo>
                    <a:lnTo>
                      <a:pt x="249" y="65"/>
                    </a:lnTo>
                    <a:lnTo>
                      <a:pt x="242" y="66"/>
                    </a:lnTo>
                    <a:lnTo>
                      <a:pt x="233" y="67"/>
                    </a:lnTo>
                    <a:lnTo>
                      <a:pt x="224" y="67"/>
                    </a:lnTo>
                    <a:lnTo>
                      <a:pt x="214" y="67"/>
                    </a:lnTo>
                    <a:lnTo>
                      <a:pt x="198" y="64"/>
                    </a:lnTo>
                  </a:path>
                </a:pathLst>
              </a:custGeom>
              <a:noFill/>
              <a:ln w="12700" cap="rnd">
                <a:solidFill>
                  <a:srgbClr val="C0C0C0"/>
                </a:solidFill>
                <a:round/>
                <a:headEnd/>
                <a:tailEnd/>
              </a:ln>
            </p:spPr>
            <p:txBody>
              <a:bodyPr/>
              <a:lstStyle/>
              <a:p>
                <a:endParaRPr lang="en-US"/>
              </a:p>
            </p:txBody>
          </p:sp>
          <p:grpSp>
            <p:nvGrpSpPr>
              <p:cNvPr id="15" name="Group 62"/>
              <p:cNvGrpSpPr>
                <a:grpSpLocks/>
              </p:cNvGrpSpPr>
              <p:nvPr/>
            </p:nvGrpSpPr>
            <p:grpSpPr bwMode="auto">
              <a:xfrm>
                <a:off x="3878" y="3922"/>
                <a:ext cx="185" cy="63"/>
                <a:chOff x="3878" y="3922"/>
                <a:chExt cx="185" cy="63"/>
              </a:xfrm>
            </p:grpSpPr>
            <p:grpSp>
              <p:nvGrpSpPr>
                <p:cNvPr id="16" name="Group 57"/>
                <p:cNvGrpSpPr>
                  <a:grpSpLocks/>
                </p:cNvGrpSpPr>
                <p:nvPr/>
              </p:nvGrpSpPr>
              <p:grpSpPr bwMode="auto">
                <a:xfrm>
                  <a:off x="3878" y="3922"/>
                  <a:ext cx="185" cy="63"/>
                  <a:chOff x="3878" y="3922"/>
                  <a:chExt cx="185" cy="63"/>
                </a:xfrm>
              </p:grpSpPr>
              <p:sp>
                <p:nvSpPr>
                  <p:cNvPr id="7446" name="Freeform 53"/>
                  <p:cNvSpPr>
                    <a:spLocks/>
                  </p:cNvSpPr>
                  <p:nvPr/>
                </p:nvSpPr>
                <p:spPr bwMode="auto">
                  <a:xfrm>
                    <a:off x="3878" y="3922"/>
                    <a:ext cx="112" cy="38"/>
                  </a:xfrm>
                  <a:custGeom>
                    <a:avLst/>
                    <a:gdLst>
                      <a:gd name="T0" fmla="*/ 0 w 112"/>
                      <a:gd name="T1" fmla="*/ 23 h 38"/>
                      <a:gd name="T2" fmla="*/ 29 w 112"/>
                      <a:gd name="T3" fmla="*/ 0 h 38"/>
                      <a:gd name="T4" fmla="*/ 111 w 112"/>
                      <a:gd name="T5" fmla="*/ 13 h 38"/>
                      <a:gd name="T6" fmla="*/ 79 w 112"/>
                      <a:gd name="T7" fmla="*/ 37 h 38"/>
                      <a:gd name="T8" fmla="*/ 0 w 112"/>
                      <a:gd name="T9" fmla="*/ 23 h 38"/>
                      <a:gd name="T10" fmla="*/ 0 60000 65536"/>
                      <a:gd name="T11" fmla="*/ 0 60000 65536"/>
                      <a:gd name="T12" fmla="*/ 0 60000 65536"/>
                      <a:gd name="T13" fmla="*/ 0 60000 65536"/>
                      <a:gd name="T14" fmla="*/ 0 60000 65536"/>
                      <a:gd name="T15" fmla="*/ 0 w 112"/>
                      <a:gd name="T16" fmla="*/ 0 h 38"/>
                      <a:gd name="T17" fmla="*/ 112 w 112"/>
                      <a:gd name="T18" fmla="*/ 38 h 38"/>
                    </a:gdLst>
                    <a:ahLst/>
                    <a:cxnLst>
                      <a:cxn ang="T10">
                        <a:pos x="T0" y="T1"/>
                      </a:cxn>
                      <a:cxn ang="T11">
                        <a:pos x="T2" y="T3"/>
                      </a:cxn>
                      <a:cxn ang="T12">
                        <a:pos x="T4" y="T5"/>
                      </a:cxn>
                      <a:cxn ang="T13">
                        <a:pos x="T6" y="T7"/>
                      </a:cxn>
                      <a:cxn ang="T14">
                        <a:pos x="T8" y="T9"/>
                      </a:cxn>
                    </a:cxnLst>
                    <a:rect l="T15" t="T16" r="T17" b="T18"/>
                    <a:pathLst>
                      <a:path w="112" h="38">
                        <a:moveTo>
                          <a:pt x="0" y="23"/>
                        </a:moveTo>
                        <a:lnTo>
                          <a:pt x="29" y="0"/>
                        </a:lnTo>
                        <a:lnTo>
                          <a:pt x="111" y="13"/>
                        </a:lnTo>
                        <a:lnTo>
                          <a:pt x="79" y="37"/>
                        </a:lnTo>
                        <a:lnTo>
                          <a:pt x="0" y="23"/>
                        </a:lnTo>
                      </a:path>
                    </a:pathLst>
                  </a:custGeom>
                  <a:solidFill>
                    <a:srgbClr val="DFDFDF"/>
                  </a:solidFill>
                  <a:ln w="12700" cap="rnd">
                    <a:noFill/>
                    <a:round/>
                    <a:headEnd/>
                    <a:tailEnd/>
                  </a:ln>
                </p:spPr>
                <p:txBody>
                  <a:bodyPr/>
                  <a:lstStyle/>
                  <a:p>
                    <a:endParaRPr lang="en-US"/>
                  </a:p>
                </p:txBody>
              </p:sp>
              <p:sp>
                <p:nvSpPr>
                  <p:cNvPr id="7447" name="Freeform 54"/>
                  <p:cNvSpPr>
                    <a:spLocks/>
                  </p:cNvSpPr>
                  <p:nvPr/>
                </p:nvSpPr>
                <p:spPr bwMode="auto">
                  <a:xfrm>
                    <a:off x="3878" y="3950"/>
                    <a:ext cx="78" cy="35"/>
                  </a:xfrm>
                  <a:custGeom>
                    <a:avLst/>
                    <a:gdLst>
                      <a:gd name="T0" fmla="*/ 0 w 78"/>
                      <a:gd name="T1" fmla="*/ 0 h 35"/>
                      <a:gd name="T2" fmla="*/ 0 w 78"/>
                      <a:gd name="T3" fmla="*/ 19 h 35"/>
                      <a:gd name="T4" fmla="*/ 1 w 78"/>
                      <a:gd name="T5" fmla="*/ 19 h 35"/>
                      <a:gd name="T6" fmla="*/ 77 w 78"/>
                      <a:gd name="T7" fmla="*/ 34 h 35"/>
                      <a:gd name="T8" fmla="*/ 77 w 78"/>
                      <a:gd name="T9" fmla="*/ 14 h 35"/>
                      <a:gd name="T10" fmla="*/ 0 w 78"/>
                      <a:gd name="T11" fmla="*/ 0 h 35"/>
                      <a:gd name="T12" fmla="*/ 0 60000 65536"/>
                      <a:gd name="T13" fmla="*/ 0 60000 65536"/>
                      <a:gd name="T14" fmla="*/ 0 60000 65536"/>
                      <a:gd name="T15" fmla="*/ 0 60000 65536"/>
                      <a:gd name="T16" fmla="*/ 0 60000 65536"/>
                      <a:gd name="T17" fmla="*/ 0 60000 65536"/>
                      <a:gd name="T18" fmla="*/ 0 w 78"/>
                      <a:gd name="T19" fmla="*/ 0 h 35"/>
                      <a:gd name="T20" fmla="*/ 78 w 78"/>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78" h="35">
                        <a:moveTo>
                          <a:pt x="0" y="0"/>
                        </a:moveTo>
                        <a:lnTo>
                          <a:pt x="0" y="19"/>
                        </a:lnTo>
                        <a:lnTo>
                          <a:pt x="1" y="19"/>
                        </a:lnTo>
                        <a:lnTo>
                          <a:pt x="77" y="34"/>
                        </a:lnTo>
                        <a:lnTo>
                          <a:pt x="77" y="14"/>
                        </a:lnTo>
                        <a:lnTo>
                          <a:pt x="0" y="0"/>
                        </a:lnTo>
                      </a:path>
                    </a:pathLst>
                  </a:custGeom>
                  <a:solidFill>
                    <a:srgbClr val="C0C0C0"/>
                  </a:solidFill>
                  <a:ln w="12700" cap="rnd">
                    <a:noFill/>
                    <a:round/>
                    <a:headEnd/>
                    <a:tailEnd/>
                  </a:ln>
                </p:spPr>
                <p:txBody>
                  <a:bodyPr/>
                  <a:lstStyle/>
                  <a:p>
                    <a:endParaRPr lang="en-US"/>
                  </a:p>
                </p:txBody>
              </p:sp>
              <p:sp>
                <p:nvSpPr>
                  <p:cNvPr id="7448" name="Freeform 55"/>
                  <p:cNvSpPr>
                    <a:spLocks/>
                  </p:cNvSpPr>
                  <p:nvPr/>
                </p:nvSpPr>
                <p:spPr bwMode="auto">
                  <a:xfrm>
                    <a:off x="3963" y="3938"/>
                    <a:ext cx="100" cy="47"/>
                  </a:xfrm>
                  <a:custGeom>
                    <a:avLst/>
                    <a:gdLst>
                      <a:gd name="T0" fmla="*/ 0 w 100"/>
                      <a:gd name="T1" fmla="*/ 25 h 47"/>
                      <a:gd name="T2" fmla="*/ 32 w 100"/>
                      <a:gd name="T3" fmla="*/ 0 h 47"/>
                      <a:gd name="T4" fmla="*/ 99 w 100"/>
                      <a:gd name="T5" fmla="*/ 6 h 47"/>
                      <a:gd name="T6" fmla="*/ 99 w 100"/>
                      <a:gd name="T7" fmla="*/ 26 h 47"/>
                      <a:gd name="T8" fmla="*/ 0 w 100"/>
                      <a:gd name="T9" fmla="*/ 46 h 47"/>
                      <a:gd name="T10" fmla="*/ 0 w 100"/>
                      <a:gd name="T11" fmla="*/ 25 h 47"/>
                      <a:gd name="T12" fmla="*/ 0 60000 65536"/>
                      <a:gd name="T13" fmla="*/ 0 60000 65536"/>
                      <a:gd name="T14" fmla="*/ 0 60000 65536"/>
                      <a:gd name="T15" fmla="*/ 0 60000 65536"/>
                      <a:gd name="T16" fmla="*/ 0 60000 65536"/>
                      <a:gd name="T17" fmla="*/ 0 60000 65536"/>
                      <a:gd name="T18" fmla="*/ 0 w 100"/>
                      <a:gd name="T19" fmla="*/ 0 h 47"/>
                      <a:gd name="T20" fmla="*/ 100 w 100"/>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100" h="47">
                        <a:moveTo>
                          <a:pt x="0" y="25"/>
                        </a:moveTo>
                        <a:lnTo>
                          <a:pt x="32" y="0"/>
                        </a:lnTo>
                        <a:lnTo>
                          <a:pt x="99" y="6"/>
                        </a:lnTo>
                        <a:lnTo>
                          <a:pt x="99" y="26"/>
                        </a:lnTo>
                        <a:lnTo>
                          <a:pt x="0" y="46"/>
                        </a:lnTo>
                        <a:lnTo>
                          <a:pt x="0" y="25"/>
                        </a:lnTo>
                      </a:path>
                    </a:pathLst>
                  </a:custGeom>
                  <a:solidFill>
                    <a:srgbClr val="9F9F9F"/>
                  </a:solidFill>
                  <a:ln w="12700" cap="rnd">
                    <a:noFill/>
                    <a:round/>
                    <a:headEnd/>
                    <a:tailEnd/>
                  </a:ln>
                </p:spPr>
                <p:txBody>
                  <a:bodyPr/>
                  <a:lstStyle/>
                  <a:p>
                    <a:endParaRPr lang="en-US"/>
                  </a:p>
                </p:txBody>
              </p:sp>
              <p:sp>
                <p:nvSpPr>
                  <p:cNvPr id="7449" name="Freeform 56"/>
                  <p:cNvSpPr>
                    <a:spLocks/>
                  </p:cNvSpPr>
                  <p:nvPr/>
                </p:nvSpPr>
                <p:spPr bwMode="auto">
                  <a:xfrm>
                    <a:off x="3910" y="3922"/>
                    <a:ext cx="153" cy="17"/>
                  </a:xfrm>
                  <a:custGeom>
                    <a:avLst/>
                    <a:gdLst>
                      <a:gd name="T0" fmla="*/ 0 w 153"/>
                      <a:gd name="T1" fmla="*/ 0 h 17"/>
                      <a:gd name="T2" fmla="*/ 76 w 153"/>
                      <a:gd name="T3" fmla="*/ 4 h 17"/>
                      <a:gd name="T4" fmla="*/ 152 w 153"/>
                      <a:gd name="T5" fmla="*/ 16 h 17"/>
                      <a:gd name="T6" fmla="*/ 83 w 153"/>
                      <a:gd name="T7" fmla="*/ 11 h 17"/>
                      <a:gd name="T8" fmla="*/ 0 w 153"/>
                      <a:gd name="T9" fmla="*/ 0 h 17"/>
                      <a:gd name="T10" fmla="*/ 0 60000 65536"/>
                      <a:gd name="T11" fmla="*/ 0 60000 65536"/>
                      <a:gd name="T12" fmla="*/ 0 60000 65536"/>
                      <a:gd name="T13" fmla="*/ 0 60000 65536"/>
                      <a:gd name="T14" fmla="*/ 0 60000 65536"/>
                      <a:gd name="T15" fmla="*/ 0 w 153"/>
                      <a:gd name="T16" fmla="*/ 0 h 17"/>
                      <a:gd name="T17" fmla="*/ 153 w 153"/>
                      <a:gd name="T18" fmla="*/ 17 h 17"/>
                    </a:gdLst>
                    <a:ahLst/>
                    <a:cxnLst>
                      <a:cxn ang="T10">
                        <a:pos x="T0" y="T1"/>
                      </a:cxn>
                      <a:cxn ang="T11">
                        <a:pos x="T2" y="T3"/>
                      </a:cxn>
                      <a:cxn ang="T12">
                        <a:pos x="T4" y="T5"/>
                      </a:cxn>
                      <a:cxn ang="T13">
                        <a:pos x="T6" y="T7"/>
                      </a:cxn>
                      <a:cxn ang="T14">
                        <a:pos x="T8" y="T9"/>
                      </a:cxn>
                    </a:cxnLst>
                    <a:rect l="T15" t="T16" r="T17" b="T18"/>
                    <a:pathLst>
                      <a:path w="153" h="17">
                        <a:moveTo>
                          <a:pt x="0" y="0"/>
                        </a:moveTo>
                        <a:lnTo>
                          <a:pt x="76" y="4"/>
                        </a:lnTo>
                        <a:lnTo>
                          <a:pt x="152" y="16"/>
                        </a:lnTo>
                        <a:lnTo>
                          <a:pt x="83" y="11"/>
                        </a:lnTo>
                        <a:lnTo>
                          <a:pt x="0" y="0"/>
                        </a:lnTo>
                      </a:path>
                    </a:pathLst>
                  </a:custGeom>
                  <a:solidFill>
                    <a:srgbClr val="7F7F7F"/>
                  </a:solidFill>
                  <a:ln w="12700" cap="rnd">
                    <a:noFill/>
                    <a:round/>
                    <a:headEnd/>
                    <a:tailEnd/>
                  </a:ln>
                </p:spPr>
                <p:txBody>
                  <a:bodyPr/>
                  <a:lstStyle/>
                  <a:p>
                    <a:endParaRPr lang="en-US"/>
                  </a:p>
                </p:txBody>
              </p:sp>
            </p:grpSp>
            <p:grpSp>
              <p:nvGrpSpPr>
                <p:cNvPr id="17" name="Group 61"/>
                <p:cNvGrpSpPr>
                  <a:grpSpLocks/>
                </p:cNvGrpSpPr>
                <p:nvPr/>
              </p:nvGrpSpPr>
              <p:grpSpPr bwMode="auto">
                <a:xfrm>
                  <a:off x="3893" y="3932"/>
                  <a:ext cx="164" cy="52"/>
                  <a:chOff x="3893" y="3932"/>
                  <a:chExt cx="164" cy="52"/>
                </a:xfrm>
              </p:grpSpPr>
              <p:sp>
                <p:nvSpPr>
                  <p:cNvPr id="7443" name="Line 58"/>
                  <p:cNvSpPr>
                    <a:spLocks noChangeShapeType="1"/>
                  </p:cNvSpPr>
                  <p:nvPr/>
                </p:nvSpPr>
                <p:spPr bwMode="auto">
                  <a:xfrm>
                    <a:off x="3893" y="3964"/>
                    <a:ext cx="58" cy="1"/>
                  </a:xfrm>
                  <a:prstGeom prst="line">
                    <a:avLst/>
                  </a:prstGeom>
                  <a:noFill/>
                  <a:ln w="12700">
                    <a:solidFill>
                      <a:srgbClr val="7F7F7F"/>
                    </a:solidFill>
                    <a:round/>
                    <a:headEnd/>
                    <a:tailEnd/>
                  </a:ln>
                </p:spPr>
                <p:txBody>
                  <a:bodyPr wrap="none" anchor="ctr"/>
                  <a:lstStyle/>
                  <a:p>
                    <a:endParaRPr lang="en-US"/>
                  </a:p>
                </p:txBody>
              </p:sp>
              <p:sp>
                <p:nvSpPr>
                  <p:cNvPr id="7444" name="Line 59"/>
                  <p:cNvSpPr>
                    <a:spLocks noChangeShapeType="1"/>
                  </p:cNvSpPr>
                  <p:nvPr/>
                </p:nvSpPr>
                <p:spPr bwMode="auto">
                  <a:xfrm flipV="1">
                    <a:off x="3977" y="3932"/>
                    <a:ext cx="9" cy="52"/>
                  </a:xfrm>
                  <a:prstGeom prst="line">
                    <a:avLst/>
                  </a:prstGeom>
                  <a:noFill/>
                  <a:ln w="12700">
                    <a:solidFill>
                      <a:srgbClr val="5F5F5F"/>
                    </a:solidFill>
                    <a:round/>
                    <a:headEnd/>
                    <a:tailEnd/>
                  </a:ln>
                </p:spPr>
                <p:txBody>
                  <a:bodyPr wrap="none" anchor="ctr"/>
                  <a:lstStyle/>
                  <a:p>
                    <a:endParaRPr lang="en-US"/>
                  </a:p>
                </p:txBody>
              </p:sp>
              <p:sp>
                <p:nvSpPr>
                  <p:cNvPr id="7445" name="Line 60"/>
                  <p:cNvSpPr>
                    <a:spLocks noChangeShapeType="1"/>
                  </p:cNvSpPr>
                  <p:nvPr/>
                </p:nvSpPr>
                <p:spPr bwMode="auto">
                  <a:xfrm>
                    <a:off x="4013" y="3945"/>
                    <a:ext cx="44" cy="4"/>
                  </a:xfrm>
                  <a:prstGeom prst="line">
                    <a:avLst/>
                  </a:prstGeom>
                  <a:noFill/>
                  <a:ln w="12700">
                    <a:solidFill>
                      <a:srgbClr val="5F5F5F"/>
                    </a:solidFill>
                    <a:round/>
                    <a:headEnd/>
                    <a:tailEnd/>
                  </a:ln>
                </p:spPr>
                <p:txBody>
                  <a:bodyPr wrap="none" anchor="ctr"/>
                  <a:lstStyle/>
                  <a:p>
                    <a:endParaRPr lang="en-US"/>
                  </a:p>
                </p:txBody>
              </p:sp>
            </p:grpSp>
          </p:grpSp>
        </p:grpSp>
        <p:sp>
          <p:nvSpPr>
            <p:cNvPr id="7348" name="Freeform 64"/>
            <p:cNvSpPr>
              <a:spLocks/>
            </p:cNvSpPr>
            <p:nvPr/>
          </p:nvSpPr>
          <p:spPr bwMode="auto">
            <a:xfrm>
              <a:off x="3829" y="3762"/>
              <a:ext cx="157" cy="140"/>
            </a:xfrm>
            <a:custGeom>
              <a:avLst/>
              <a:gdLst>
                <a:gd name="T0" fmla="*/ 0 w 157"/>
                <a:gd name="T1" fmla="*/ 70 h 140"/>
                <a:gd name="T2" fmla="*/ 156 w 157"/>
                <a:gd name="T3" fmla="*/ 0 h 140"/>
                <a:gd name="T4" fmla="*/ 156 w 157"/>
                <a:gd name="T5" fmla="*/ 56 h 140"/>
                <a:gd name="T6" fmla="*/ 0 w 157"/>
                <a:gd name="T7" fmla="*/ 139 h 140"/>
                <a:gd name="T8" fmla="*/ 0 w 157"/>
                <a:gd name="T9" fmla="*/ 70 h 140"/>
                <a:gd name="T10" fmla="*/ 0 60000 65536"/>
                <a:gd name="T11" fmla="*/ 0 60000 65536"/>
                <a:gd name="T12" fmla="*/ 0 60000 65536"/>
                <a:gd name="T13" fmla="*/ 0 60000 65536"/>
                <a:gd name="T14" fmla="*/ 0 60000 65536"/>
                <a:gd name="T15" fmla="*/ 0 w 157"/>
                <a:gd name="T16" fmla="*/ 0 h 140"/>
                <a:gd name="T17" fmla="*/ 157 w 157"/>
                <a:gd name="T18" fmla="*/ 140 h 140"/>
              </a:gdLst>
              <a:ahLst/>
              <a:cxnLst>
                <a:cxn ang="T10">
                  <a:pos x="T0" y="T1"/>
                </a:cxn>
                <a:cxn ang="T11">
                  <a:pos x="T2" y="T3"/>
                </a:cxn>
                <a:cxn ang="T12">
                  <a:pos x="T4" y="T5"/>
                </a:cxn>
                <a:cxn ang="T13">
                  <a:pos x="T6" y="T7"/>
                </a:cxn>
                <a:cxn ang="T14">
                  <a:pos x="T8" y="T9"/>
                </a:cxn>
              </a:cxnLst>
              <a:rect l="T15" t="T16" r="T17" b="T18"/>
              <a:pathLst>
                <a:path w="157" h="140">
                  <a:moveTo>
                    <a:pt x="0" y="70"/>
                  </a:moveTo>
                  <a:lnTo>
                    <a:pt x="156" y="0"/>
                  </a:lnTo>
                  <a:lnTo>
                    <a:pt x="156" y="56"/>
                  </a:lnTo>
                  <a:lnTo>
                    <a:pt x="0" y="139"/>
                  </a:lnTo>
                  <a:lnTo>
                    <a:pt x="0" y="70"/>
                  </a:lnTo>
                </a:path>
              </a:pathLst>
            </a:custGeom>
            <a:solidFill>
              <a:srgbClr val="5F5F5F"/>
            </a:solidFill>
            <a:ln w="12700" cap="rnd">
              <a:noFill/>
              <a:round/>
              <a:headEnd/>
              <a:tailEnd/>
            </a:ln>
          </p:spPr>
          <p:txBody>
            <a:bodyPr/>
            <a:lstStyle/>
            <a:p>
              <a:endParaRPr lang="en-US"/>
            </a:p>
          </p:txBody>
        </p:sp>
        <p:sp>
          <p:nvSpPr>
            <p:cNvPr id="7349" name="Freeform 65"/>
            <p:cNvSpPr>
              <a:spLocks/>
            </p:cNvSpPr>
            <p:nvPr/>
          </p:nvSpPr>
          <p:spPr bwMode="auto">
            <a:xfrm>
              <a:off x="3827" y="3626"/>
              <a:ext cx="163" cy="208"/>
            </a:xfrm>
            <a:custGeom>
              <a:avLst/>
              <a:gdLst>
                <a:gd name="T0" fmla="*/ 0 w 163"/>
                <a:gd name="T1" fmla="*/ 44 h 208"/>
                <a:gd name="T2" fmla="*/ 162 w 163"/>
                <a:gd name="T3" fmla="*/ 0 h 208"/>
                <a:gd name="T4" fmla="*/ 162 w 163"/>
                <a:gd name="T5" fmla="*/ 137 h 208"/>
                <a:gd name="T6" fmla="*/ 0 w 163"/>
                <a:gd name="T7" fmla="*/ 207 h 208"/>
                <a:gd name="T8" fmla="*/ 0 w 163"/>
                <a:gd name="T9" fmla="*/ 44 h 208"/>
                <a:gd name="T10" fmla="*/ 0 60000 65536"/>
                <a:gd name="T11" fmla="*/ 0 60000 65536"/>
                <a:gd name="T12" fmla="*/ 0 60000 65536"/>
                <a:gd name="T13" fmla="*/ 0 60000 65536"/>
                <a:gd name="T14" fmla="*/ 0 60000 65536"/>
                <a:gd name="T15" fmla="*/ 0 w 163"/>
                <a:gd name="T16" fmla="*/ 0 h 208"/>
                <a:gd name="T17" fmla="*/ 163 w 163"/>
                <a:gd name="T18" fmla="*/ 208 h 208"/>
              </a:gdLst>
              <a:ahLst/>
              <a:cxnLst>
                <a:cxn ang="T10">
                  <a:pos x="T0" y="T1"/>
                </a:cxn>
                <a:cxn ang="T11">
                  <a:pos x="T2" y="T3"/>
                </a:cxn>
                <a:cxn ang="T12">
                  <a:pos x="T4" y="T5"/>
                </a:cxn>
                <a:cxn ang="T13">
                  <a:pos x="T6" y="T7"/>
                </a:cxn>
                <a:cxn ang="T14">
                  <a:pos x="T8" y="T9"/>
                </a:cxn>
              </a:cxnLst>
              <a:rect l="T15" t="T16" r="T17" b="T18"/>
              <a:pathLst>
                <a:path w="163" h="208">
                  <a:moveTo>
                    <a:pt x="0" y="44"/>
                  </a:moveTo>
                  <a:lnTo>
                    <a:pt x="162" y="0"/>
                  </a:lnTo>
                  <a:lnTo>
                    <a:pt x="162" y="137"/>
                  </a:lnTo>
                  <a:lnTo>
                    <a:pt x="0" y="207"/>
                  </a:lnTo>
                  <a:lnTo>
                    <a:pt x="0" y="44"/>
                  </a:lnTo>
                </a:path>
              </a:pathLst>
            </a:custGeom>
            <a:solidFill>
              <a:srgbClr val="BFBFBF"/>
            </a:solidFill>
            <a:ln w="12700" cap="rnd">
              <a:noFill/>
              <a:round/>
              <a:headEnd/>
              <a:tailEnd/>
            </a:ln>
          </p:spPr>
          <p:txBody>
            <a:bodyPr/>
            <a:lstStyle/>
            <a:p>
              <a:endParaRPr lang="en-US"/>
            </a:p>
          </p:txBody>
        </p:sp>
        <p:sp>
          <p:nvSpPr>
            <p:cNvPr id="7350" name="Freeform 66"/>
            <p:cNvSpPr>
              <a:spLocks/>
            </p:cNvSpPr>
            <p:nvPr/>
          </p:nvSpPr>
          <p:spPr bwMode="auto">
            <a:xfrm>
              <a:off x="3366" y="3243"/>
              <a:ext cx="414" cy="322"/>
            </a:xfrm>
            <a:custGeom>
              <a:avLst/>
              <a:gdLst>
                <a:gd name="T0" fmla="*/ 17 w 414"/>
                <a:gd name="T1" fmla="*/ 0 h 322"/>
                <a:gd name="T2" fmla="*/ 413 w 414"/>
                <a:gd name="T3" fmla="*/ 0 h 322"/>
                <a:gd name="T4" fmla="*/ 397 w 414"/>
                <a:gd name="T5" fmla="*/ 321 h 322"/>
                <a:gd name="T6" fmla="*/ 0 w 414"/>
                <a:gd name="T7" fmla="*/ 302 h 322"/>
                <a:gd name="T8" fmla="*/ 17 w 414"/>
                <a:gd name="T9" fmla="*/ 0 h 322"/>
                <a:gd name="T10" fmla="*/ 0 60000 65536"/>
                <a:gd name="T11" fmla="*/ 0 60000 65536"/>
                <a:gd name="T12" fmla="*/ 0 60000 65536"/>
                <a:gd name="T13" fmla="*/ 0 60000 65536"/>
                <a:gd name="T14" fmla="*/ 0 60000 65536"/>
                <a:gd name="T15" fmla="*/ 0 w 414"/>
                <a:gd name="T16" fmla="*/ 0 h 322"/>
                <a:gd name="T17" fmla="*/ 414 w 414"/>
                <a:gd name="T18" fmla="*/ 322 h 322"/>
              </a:gdLst>
              <a:ahLst/>
              <a:cxnLst>
                <a:cxn ang="T10">
                  <a:pos x="T0" y="T1"/>
                </a:cxn>
                <a:cxn ang="T11">
                  <a:pos x="T2" y="T3"/>
                </a:cxn>
                <a:cxn ang="T12">
                  <a:pos x="T4" y="T5"/>
                </a:cxn>
                <a:cxn ang="T13">
                  <a:pos x="T6" y="T7"/>
                </a:cxn>
                <a:cxn ang="T14">
                  <a:pos x="T8" y="T9"/>
                </a:cxn>
              </a:cxnLst>
              <a:rect l="T15" t="T16" r="T17" b="T18"/>
              <a:pathLst>
                <a:path w="414" h="322">
                  <a:moveTo>
                    <a:pt x="17" y="0"/>
                  </a:moveTo>
                  <a:lnTo>
                    <a:pt x="413" y="0"/>
                  </a:lnTo>
                  <a:lnTo>
                    <a:pt x="397" y="321"/>
                  </a:lnTo>
                  <a:lnTo>
                    <a:pt x="0" y="302"/>
                  </a:lnTo>
                  <a:lnTo>
                    <a:pt x="17" y="0"/>
                  </a:lnTo>
                </a:path>
              </a:pathLst>
            </a:custGeom>
            <a:solidFill>
              <a:srgbClr val="C0C0C0"/>
            </a:solidFill>
            <a:ln w="12700" cap="rnd">
              <a:noFill/>
              <a:round/>
              <a:headEnd/>
              <a:tailEnd/>
            </a:ln>
          </p:spPr>
          <p:txBody>
            <a:bodyPr/>
            <a:lstStyle/>
            <a:p>
              <a:endParaRPr lang="en-US"/>
            </a:p>
          </p:txBody>
        </p:sp>
        <p:sp>
          <p:nvSpPr>
            <p:cNvPr id="7351" name="Freeform 67"/>
            <p:cNvSpPr>
              <a:spLocks/>
            </p:cNvSpPr>
            <p:nvPr/>
          </p:nvSpPr>
          <p:spPr bwMode="auto">
            <a:xfrm>
              <a:off x="3092" y="3794"/>
              <a:ext cx="776" cy="144"/>
            </a:xfrm>
            <a:custGeom>
              <a:avLst/>
              <a:gdLst>
                <a:gd name="T0" fmla="*/ 126 w 776"/>
                <a:gd name="T1" fmla="*/ 0 h 144"/>
                <a:gd name="T2" fmla="*/ 775 w 776"/>
                <a:gd name="T3" fmla="*/ 58 h 144"/>
                <a:gd name="T4" fmla="*/ 729 w 776"/>
                <a:gd name="T5" fmla="*/ 111 h 144"/>
                <a:gd name="T6" fmla="*/ 684 w 776"/>
                <a:gd name="T7" fmla="*/ 143 h 144"/>
                <a:gd name="T8" fmla="*/ 0 w 776"/>
                <a:gd name="T9" fmla="*/ 71 h 144"/>
                <a:gd name="T10" fmla="*/ 51 w 776"/>
                <a:gd name="T11" fmla="*/ 51 h 144"/>
                <a:gd name="T12" fmla="*/ 126 w 776"/>
                <a:gd name="T13" fmla="*/ 0 h 144"/>
                <a:gd name="T14" fmla="*/ 0 60000 65536"/>
                <a:gd name="T15" fmla="*/ 0 60000 65536"/>
                <a:gd name="T16" fmla="*/ 0 60000 65536"/>
                <a:gd name="T17" fmla="*/ 0 60000 65536"/>
                <a:gd name="T18" fmla="*/ 0 60000 65536"/>
                <a:gd name="T19" fmla="*/ 0 60000 65536"/>
                <a:gd name="T20" fmla="*/ 0 60000 65536"/>
                <a:gd name="T21" fmla="*/ 0 w 776"/>
                <a:gd name="T22" fmla="*/ 0 h 144"/>
                <a:gd name="T23" fmla="*/ 776 w 776"/>
                <a:gd name="T24" fmla="*/ 144 h 1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6" h="144">
                  <a:moveTo>
                    <a:pt x="126" y="0"/>
                  </a:moveTo>
                  <a:lnTo>
                    <a:pt x="775" y="58"/>
                  </a:lnTo>
                  <a:lnTo>
                    <a:pt x="729" y="111"/>
                  </a:lnTo>
                  <a:lnTo>
                    <a:pt x="684" y="143"/>
                  </a:lnTo>
                  <a:lnTo>
                    <a:pt x="0" y="71"/>
                  </a:lnTo>
                  <a:lnTo>
                    <a:pt x="51" y="51"/>
                  </a:lnTo>
                  <a:lnTo>
                    <a:pt x="126" y="0"/>
                  </a:lnTo>
                </a:path>
              </a:pathLst>
            </a:custGeom>
            <a:solidFill>
              <a:srgbClr val="DFDFDF"/>
            </a:solidFill>
            <a:ln w="12700" cap="rnd">
              <a:noFill/>
              <a:round/>
              <a:headEnd/>
              <a:tailEnd/>
            </a:ln>
          </p:spPr>
          <p:txBody>
            <a:bodyPr/>
            <a:lstStyle/>
            <a:p>
              <a:endParaRPr lang="en-US"/>
            </a:p>
          </p:txBody>
        </p:sp>
        <p:grpSp>
          <p:nvGrpSpPr>
            <p:cNvPr id="18" name="Group 77"/>
            <p:cNvGrpSpPr>
              <a:grpSpLocks/>
            </p:cNvGrpSpPr>
            <p:nvPr/>
          </p:nvGrpSpPr>
          <p:grpSpPr bwMode="auto">
            <a:xfrm>
              <a:off x="3840" y="3629"/>
              <a:ext cx="142" cy="197"/>
              <a:chOff x="3840" y="3629"/>
              <a:chExt cx="142" cy="197"/>
            </a:xfrm>
          </p:grpSpPr>
          <p:sp>
            <p:nvSpPr>
              <p:cNvPr id="7430" name="Line 68"/>
              <p:cNvSpPr>
                <a:spLocks noChangeShapeType="1"/>
              </p:cNvSpPr>
              <p:nvPr/>
            </p:nvSpPr>
            <p:spPr bwMode="auto">
              <a:xfrm flipV="1">
                <a:off x="3840" y="3681"/>
                <a:ext cx="142" cy="80"/>
              </a:xfrm>
              <a:prstGeom prst="line">
                <a:avLst/>
              </a:prstGeom>
              <a:noFill/>
              <a:ln w="12700">
                <a:solidFill>
                  <a:srgbClr val="808080"/>
                </a:solidFill>
                <a:round/>
                <a:headEnd/>
                <a:tailEnd/>
              </a:ln>
            </p:spPr>
            <p:txBody>
              <a:bodyPr wrap="none" anchor="ctr"/>
              <a:lstStyle/>
              <a:p>
                <a:endParaRPr lang="en-US"/>
              </a:p>
            </p:txBody>
          </p:sp>
          <p:sp>
            <p:nvSpPr>
              <p:cNvPr id="7431" name="Line 69"/>
              <p:cNvSpPr>
                <a:spLocks noChangeShapeType="1"/>
              </p:cNvSpPr>
              <p:nvPr/>
            </p:nvSpPr>
            <p:spPr bwMode="auto">
              <a:xfrm flipV="1">
                <a:off x="3869" y="3698"/>
                <a:ext cx="112" cy="73"/>
              </a:xfrm>
              <a:prstGeom prst="line">
                <a:avLst/>
              </a:prstGeom>
              <a:noFill/>
              <a:ln w="12700">
                <a:solidFill>
                  <a:srgbClr val="808080"/>
                </a:solidFill>
                <a:round/>
                <a:headEnd/>
                <a:tailEnd/>
              </a:ln>
            </p:spPr>
            <p:txBody>
              <a:bodyPr wrap="none" anchor="ctr"/>
              <a:lstStyle/>
              <a:p>
                <a:endParaRPr lang="en-US"/>
              </a:p>
            </p:txBody>
          </p:sp>
          <p:sp>
            <p:nvSpPr>
              <p:cNvPr id="7432" name="Line 70"/>
              <p:cNvSpPr>
                <a:spLocks noChangeShapeType="1"/>
              </p:cNvSpPr>
              <p:nvPr/>
            </p:nvSpPr>
            <p:spPr bwMode="auto">
              <a:xfrm flipV="1">
                <a:off x="3869" y="3714"/>
                <a:ext cx="112" cy="76"/>
              </a:xfrm>
              <a:prstGeom prst="line">
                <a:avLst/>
              </a:prstGeom>
              <a:noFill/>
              <a:ln w="12700">
                <a:solidFill>
                  <a:srgbClr val="808080"/>
                </a:solidFill>
                <a:round/>
                <a:headEnd/>
                <a:tailEnd/>
              </a:ln>
            </p:spPr>
            <p:txBody>
              <a:bodyPr wrap="none" anchor="ctr"/>
              <a:lstStyle/>
              <a:p>
                <a:endParaRPr lang="en-US"/>
              </a:p>
            </p:txBody>
          </p:sp>
          <p:sp>
            <p:nvSpPr>
              <p:cNvPr id="7433" name="Line 71"/>
              <p:cNvSpPr>
                <a:spLocks noChangeShapeType="1"/>
              </p:cNvSpPr>
              <p:nvPr/>
            </p:nvSpPr>
            <p:spPr bwMode="auto">
              <a:xfrm flipV="1">
                <a:off x="3869" y="3730"/>
                <a:ext cx="113" cy="77"/>
              </a:xfrm>
              <a:prstGeom prst="line">
                <a:avLst/>
              </a:prstGeom>
              <a:noFill/>
              <a:ln w="12700">
                <a:solidFill>
                  <a:srgbClr val="808080"/>
                </a:solidFill>
                <a:round/>
                <a:headEnd/>
                <a:tailEnd/>
              </a:ln>
            </p:spPr>
            <p:txBody>
              <a:bodyPr wrap="none" anchor="ctr"/>
              <a:lstStyle/>
              <a:p>
                <a:endParaRPr lang="en-US"/>
              </a:p>
            </p:txBody>
          </p:sp>
          <p:sp>
            <p:nvSpPr>
              <p:cNvPr id="7434" name="Line 72"/>
              <p:cNvSpPr>
                <a:spLocks noChangeShapeType="1"/>
              </p:cNvSpPr>
              <p:nvPr/>
            </p:nvSpPr>
            <p:spPr bwMode="auto">
              <a:xfrm flipV="1">
                <a:off x="3869" y="3745"/>
                <a:ext cx="113" cy="81"/>
              </a:xfrm>
              <a:prstGeom prst="line">
                <a:avLst/>
              </a:prstGeom>
              <a:noFill/>
              <a:ln w="12700">
                <a:solidFill>
                  <a:srgbClr val="808080"/>
                </a:solidFill>
                <a:round/>
                <a:headEnd/>
                <a:tailEnd/>
              </a:ln>
            </p:spPr>
            <p:txBody>
              <a:bodyPr wrap="none" anchor="ctr"/>
              <a:lstStyle/>
              <a:p>
                <a:endParaRPr lang="en-US"/>
              </a:p>
            </p:txBody>
          </p:sp>
          <p:sp>
            <p:nvSpPr>
              <p:cNvPr id="7435" name="Line 73"/>
              <p:cNvSpPr>
                <a:spLocks noChangeShapeType="1"/>
              </p:cNvSpPr>
              <p:nvPr/>
            </p:nvSpPr>
            <p:spPr bwMode="auto">
              <a:xfrm flipV="1">
                <a:off x="3869" y="3665"/>
                <a:ext cx="113" cy="67"/>
              </a:xfrm>
              <a:prstGeom prst="line">
                <a:avLst/>
              </a:prstGeom>
              <a:noFill/>
              <a:ln w="12700">
                <a:solidFill>
                  <a:srgbClr val="808080"/>
                </a:solidFill>
                <a:round/>
                <a:headEnd/>
                <a:tailEnd/>
              </a:ln>
            </p:spPr>
            <p:txBody>
              <a:bodyPr wrap="none" anchor="ctr"/>
              <a:lstStyle/>
              <a:p>
                <a:endParaRPr lang="en-US"/>
              </a:p>
            </p:txBody>
          </p:sp>
          <p:sp>
            <p:nvSpPr>
              <p:cNvPr id="7436" name="Line 74"/>
              <p:cNvSpPr>
                <a:spLocks noChangeShapeType="1"/>
              </p:cNvSpPr>
              <p:nvPr/>
            </p:nvSpPr>
            <p:spPr bwMode="auto">
              <a:xfrm flipV="1">
                <a:off x="3869" y="3648"/>
                <a:ext cx="113" cy="63"/>
              </a:xfrm>
              <a:prstGeom prst="line">
                <a:avLst/>
              </a:prstGeom>
              <a:noFill/>
              <a:ln w="12700">
                <a:solidFill>
                  <a:srgbClr val="808080"/>
                </a:solidFill>
                <a:round/>
                <a:headEnd/>
                <a:tailEnd/>
              </a:ln>
            </p:spPr>
            <p:txBody>
              <a:bodyPr wrap="none" anchor="ctr"/>
              <a:lstStyle/>
              <a:p>
                <a:endParaRPr lang="en-US"/>
              </a:p>
            </p:txBody>
          </p:sp>
          <p:sp>
            <p:nvSpPr>
              <p:cNvPr id="7437" name="Line 75"/>
              <p:cNvSpPr>
                <a:spLocks noChangeShapeType="1"/>
              </p:cNvSpPr>
              <p:nvPr/>
            </p:nvSpPr>
            <p:spPr bwMode="auto">
              <a:xfrm flipV="1">
                <a:off x="3869" y="3629"/>
                <a:ext cx="112" cy="61"/>
              </a:xfrm>
              <a:prstGeom prst="line">
                <a:avLst/>
              </a:prstGeom>
              <a:noFill/>
              <a:ln w="12700">
                <a:solidFill>
                  <a:srgbClr val="808080"/>
                </a:solidFill>
                <a:round/>
                <a:headEnd/>
                <a:tailEnd/>
              </a:ln>
            </p:spPr>
            <p:txBody>
              <a:bodyPr wrap="none" anchor="ctr"/>
              <a:lstStyle/>
              <a:p>
                <a:endParaRPr lang="en-US"/>
              </a:p>
            </p:txBody>
          </p:sp>
          <p:sp>
            <p:nvSpPr>
              <p:cNvPr id="7438" name="Line 76"/>
              <p:cNvSpPr>
                <a:spLocks noChangeShapeType="1"/>
              </p:cNvSpPr>
              <p:nvPr/>
            </p:nvSpPr>
            <p:spPr bwMode="auto">
              <a:xfrm>
                <a:off x="3856" y="3680"/>
                <a:ext cx="0" cy="136"/>
              </a:xfrm>
              <a:prstGeom prst="line">
                <a:avLst/>
              </a:prstGeom>
              <a:noFill/>
              <a:ln w="12700">
                <a:solidFill>
                  <a:srgbClr val="808080"/>
                </a:solidFill>
                <a:round/>
                <a:headEnd/>
                <a:tailEnd/>
              </a:ln>
            </p:spPr>
            <p:txBody>
              <a:bodyPr wrap="none" anchor="ctr"/>
              <a:lstStyle/>
              <a:p>
                <a:endParaRPr lang="en-US"/>
              </a:p>
            </p:txBody>
          </p:sp>
        </p:grpSp>
        <p:grpSp>
          <p:nvGrpSpPr>
            <p:cNvPr id="19" name="Group 95"/>
            <p:cNvGrpSpPr>
              <a:grpSpLocks/>
            </p:cNvGrpSpPr>
            <p:nvPr/>
          </p:nvGrpSpPr>
          <p:grpSpPr bwMode="auto">
            <a:xfrm>
              <a:off x="3309" y="3168"/>
              <a:ext cx="546" cy="476"/>
              <a:chOff x="3309" y="3168"/>
              <a:chExt cx="546" cy="476"/>
            </a:xfrm>
          </p:grpSpPr>
          <p:grpSp>
            <p:nvGrpSpPr>
              <p:cNvPr id="20" name="Group 93"/>
              <p:cNvGrpSpPr>
                <a:grpSpLocks/>
              </p:cNvGrpSpPr>
              <p:nvPr/>
            </p:nvGrpSpPr>
            <p:grpSpPr bwMode="auto">
              <a:xfrm>
                <a:off x="3309" y="3168"/>
                <a:ext cx="546" cy="476"/>
                <a:chOff x="3309" y="3168"/>
                <a:chExt cx="546" cy="476"/>
              </a:xfrm>
            </p:grpSpPr>
            <p:grpSp>
              <p:nvGrpSpPr>
                <p:cNvPr id="21" name="Group 82"/>
                <p:cNvGrpSpPr>
                  <a:grpSpLocks/>
                </p:cNvGrpSpPr>
                <p:nvPr/>
              </p:nvGrpSpPr>
              <p:grpSpPr bwMode="auto">
                <a:xfrm>
                  <a:off x="3309" y="3168"/>
                  <a:ext cx="546" cy="476"/>
                  <a:chOff x="3309" y="3168"/>
                  <a:chExt cx="546" cy="476"/>
                </a:xfrm>
              </p:grpSpPr>
              <p:sp>
                <p:nvSpPr>
                  <p:cNvPr id="7426" name="Freeform 78"/>
                  <p:cNvSpPr>
                    <a:spLocks/>
                  </p:cNvSpPr>
                  <p:nvPr/>
                </p:nvSpPr>
                <p:spPr bwMode="auto">
                  <a:xfrm>
                    <a:off x="3309" y="3168"/>
                    <a:ext cx="546" cy="476"/>
                  </a:xfrm>
                  <a:custGeom>
                    <a:avLst/>
                    <a:gdLst>
                      <a:gd name="T0" fmla="*/ 44 w 546"/>
                      <a:gd name="T1" fmla="*/ 7 h 476"/>
                      <a:gd name="T2" fmla="*/ 90 w 546"/>
                      <a:gd name="T3" fmla="*/ 6 h 476"/>
                      <a:gd name="T4" fmla="*/ 154 w 546"/>
                      <a:gd name="T5" fmla="*/ 1 h 476"/>
                      <a:gd name="T6" fmla="*/ 220 w 546"/>
                      <a:gd name="T7" fmla="*/ 0 h 476"/>
                      <a:gd name="T8" fmla="*/ 297 w 546"/>
                      <a:gd name="T9" fmla="*/ 0 h 476"/>
                      <a:gd name="T10" fmla="*/ 352 w 546"/>
                      <a:gd name="T11" fmla="*/ 1 h 476"/>
                      <a:gd name="T12" fmla="*/ 435 w 546"/>
                      <a:gd name="T13" fmla="*/ 4 h 476"/>
                      <a:gd name="T14" fmla="*/ 515 w 546"/>
                      <a:gd name="T15" fmla="*/ 7 h 476"/>
                      <a:gd name="T16" fmla="*/ 535 w 546"/>
                      <a:gd name="T17" fmla="*/ 8 h 476"/>
                      <a:gd name="T18" fmla="*/ 539 w 546"/>
                      <a:gd name="T19" fmla="*/ 9 h 476"/>
                      <a:gd name="T20" fmla="*/ 542 w 546"/>
                      <a:gd name="T21" fmla="*/ 12 h 476"/>
                      <a:gd name="T22" fmla="*/ 545 w 546"/>
                      <a:gd name="T23" fmla="*/ 15 h 476"/>
                      <a:gd name="T24" fmla="*/ 545 w 546"/>
                      <a:gd name="T25" fmla="*/ 20 h 476"/>
                      <a:gd name="T26" fmla="*/ 524 w 546"/>
                      <a:gd name="T27" fmla="*/ 466 h 476"/>
                      <a:gd name="T28" fmla="*/ 522 w 546"/>
                      <a:gd name="T29" fmla="*/ 472 h 476"/>
                      <a:gd name="T30" fmla="*/ 515 w 546"/>
                      <a:gd name="T31" fmla="*/ 475 h 476"/>
                      <a:gd name="T32" fmla="*/ 340 w 546"/>
                      <a:gd name="T33" fmla="*/ 464 h 476"/>
                      <a:gd name="T34" fmla="*/ 166 w 546"/>
                      <a:gd name="T35" fmla="*/ 452 h 476"/>
                      <a:gd name="T36" fmla="*/ 8 w 546"/>
                      <a:gd name="T37" fmla="*/ 441 h 476"/>
                      <a:gd name="T38" fmla="*/ 0 w 546"/>
                      <a:gd name="T39" fmla="*/ 429 h 476"/>
                      <a:gd name="T40" fmla="*/ 25 w 546"/>
                      <a:gd name="T41" fmla="*/ 22 h 476"/>
                      <a:gd name="T42" fmla="*/ 44 w 546"/>
                      <a:gd name="T43" fmla="*/ 7 h 47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46"/>
                      <a:gd name="T67" fmla="*/ 0 h 476"/>
                      <a:gd name="T68" fmla="*/ 546 w 546"/>
                      <a:gd name="T69" fmla="*/ 476 h 47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46" h="476">
                        <a:moveTo>
                          <a:pt x="44" y="7"/>
                        </a:moveTo>
                        <a:lnTo>
                          <a:pt x="90" y="6"/>
                        </a:lnTo>
                        <a:lnTo>
                          <a:pt x="154" y="1"/>
                        </a:lnTo>
                        <a:lnTo>
                          <a:pt x="220" y="0"/>
                        </a:lnTo>
                        <a:lnTo>
                          <a:pt x="297" y="0"/>
                        </a:lnTo>
                        <a:lnTo>
                          <a:pt x="352" y="1"/>
                        </a:lnTo>
                        <a:lnTo>
                          <a:pt x="435" y="4"/>
                        </a:lnTo>
                        <a:lnTo>
                          <a:pt x="515" y="7"/>
                        </a:lnTo>
                        <a:lnTo>
                          <a:pt x="535" y="8"/>
                        </a:lnTo>
                        <a:lnTo>
                          <a:pt x="539" y="9"/>
                        </a:lnTo>
                        <a:lnTo>
                          <a:pt x="542" y="12"/>
                        </a:lnTo>
                        <a:lnTo>
                          <a:pt x="545" y="15"/>
                        </a:lnTo>
                        <a:lnTo>
                          <a:pt x="545" y="20"/>
                        </a:lnTo>
                        <a:lnTo>
                          <a:pt x="524" y="466"/>
                        </a:lnTo>
                        <a:lnTo>
                          <a:pt x="522" y="472"/>
                        </a:lnTo>
                        <a:lnTo>
                          <a:pt x="515" y="475"/>
                        </a:lnTo>
                        <a:lnTo>
                          <a:pt x="340" y="464"/>
                        </a:lnTo>
                        <a:lnTo>
                          <a:pt x="166" y="452"/>
                        </a:lnTo>
                        <a:lnTo>
                          <a:pt x="8" y="441"/>
                        </a:lnTo>
                        <a:lnTo>
                          <a:pt x="0" y="429"/>
                        </a:lnTo>
                        <a:lnTo>
                          <a:pt x="25" y="22"/>
                        </a:lnTo>
                        <a:lnTo>
                          <a:pt x="44" y="7"/>
                        </a:lnTo>
                      </a:path>
                    </a:pathLst>
                  </a:custGeom>
                  <a:solidFill>
                    <a:srgbClr val="C0C0C0"/>
                  </a:solidFill>
                  <a:ln w="12700" cap="rnd">
                    <a:noFill/>
                    <a:round/>
                    <a:headEnd/>
                    <a:tailEnd/>
                  </a:ln>
                </p:spPr>
                <p:txBody>
                  <a:bodyPr/>
                  <a:lstStyle/>
                  <a:p>
                    <a:endParaRPr lang="en-US"/>
                  </a:p>
                </p:txBody>
              </p:sp>
              <p:sp>
                <p:nvSpPr>
                  <p:cNvPr id="7427" name="Arc 79"/>
                  <p:cNvSpPr>
                    <a:spLocks/>
                  </p:cNvSpPr>
                  <p:nvPr/>
                </p:nvSpPr>
                <p:spPr bwMode="auto">
                  <a:xfrm>
                    <a:off x="3844" y="3180"/>
                    <a:ext cx="11" cy="7"/>
                  </a:xfrm>
                  <a:custGeom>
                    <a:avLst/>
                    <a:gdLst>
                      <a:gd name="T0" fmla="*/ 0 w 23482"/>
                      <a:gd name="T1" fmla="*/ 0 h 21600"/>
                      <a:gd name="T2" fmla="*/ 11 w 23482"/>
                      <a:gd name="T3" fmla="*/ 6 h 21600"/>
                      <a:gd name="T4" fmla="*/ 1 w 23482"/>
                      <a:gd name="T5" fmla="*/ 7 h 21600"/>
                      <a:gd name="T6" fmla="*/ 0 60000 65536"/>
                      <a:gd name="T7" fmla="*/ 0 60000 65536"/>
                      <a:gd name="T8" fmla="*/ 0 60000 65536"/>
                      <a:gd name="T9" fmla="*/ 0 w 23482"/>
                      <a:gd name="T10" fmla="*/ 0 h 21600"/>
                      <a:gd name="T11" fmla="*/ 23482 w 23482"/>
                      <a:gd name="T12" fmla="*/ 21600 h 21600"/>
                    </a:gdLst>
                    <a:ahLst/>
                    <a:cxnLst>
                      <a:cxn ang="T6">
                        <a:pos x="T0" y="T1"/>
                      </a:cxn>
                      <a:cxn ang="T7">
                        <a:pos x="T2" y="T3"/>
                      </a:cxn>
                      <a:cxn ang="T8">
                        <a:pos x="T4" y="T5"/>
                      </a:cxn>
                    </a:cxnLst>
                    <a:rect l="T9" t="T10" r="T11" b="T12"/>
                    <a:pathLst>
                      <a:path w="23482" h="21600" fill="none" extrusionOk="0">
                        <a:moveTo>
                          <a:pt x="0" y="107"/>
                        </a:moveTo>
                        <a:cubicBezTo>
                          <a:pt x="714" y="35"/>
                          <a:pt x="1431" y="-1"/>
                          <a:pt x="2149" y="0"/>
                        </a:cubicBezTo>
                        <a:cubicBezTo>
                          <a:pt x="12771" y="0"/>
                          <a:pt x="21816" y="7723"/>
                          <a:pt x="23481" y="18214"/>
                        </a:cubicBezTo>
                      </a:path>
                      <a:path w="23482" h="21600" stroke="0" extrusionOk="0">
                        <a:moveTo>
                          <a:pt x="0" y="107"/>
                        </a:moveTo>
                        <a:cubicBezTo>
                          <a:pt x="714" y="35"/>
                          <a:pt x="1431" y="-1"/>
                          <a:pt x="2149" y="0"/>
                        </a:cubicBezTo>
                        <a:cubicBezTo>
                          <a:pt x="12771" y="0"/>
                          <a:pt x="21816" y="7723"/>
                          <a:pt x="23481" y="18214"/>
                        </a:cubicBezTo>
                        <a:lnTo>
                          <a:pt x="2149" y="21600"/>
                        </a:lnTo>
                        <a:close/>
                      </a:path>
                    </a:pathLst>
                  </a:custGeom>
                  <a:solidFill>
                    <a:srgbClr val="C0C0C0"/>
                  </a:solidFill>
                  <a:ln w="12700" cap="rnd">
                    <a:noFill/>
                    <a:round/>
                    <a:headEnd/>
                    <a:tailEnd/>
                  </a:ln>
                </p:spPr>
                <p:txBody>
                  <a:bodyPr wrap="none" anchor="ctr"/>
                  <a:lstStyle/>
                  <a:p>
                    <a:endParaRPr lang="en-US"/>
                  </a:p>
                </p:txBody>
              </p:sp>
              <p:sp>
                <p:nvSpPr>
                  <p:cNvPr id="7428" name="Arc 80"/>
                  <p:cNvSpPr>
                    <a:spLocks/>
                  </p:cNvSpPr>
                  <p:nvPr/>
                </p:nvSpPr>
                <p:spPr bwMode="auto">
                  <a:xfrm>
                    <a:off x="3336" y="3179"/>
                    <a:ext cx="24" cy="16"/>
                  </a:xfrm>
                  <a:custGeom>
                    <a:avLst/>
                    <a:gdLst>
                      <a:gd name="T0" fmla="*/ 0 w 21433"/>
                      <a:gd name="T1" fmla="*/ 14 h 21581"/>
                      <a:gd name="T2" fmla="*/ 23 w 21433"/>
                      <a:gd name="T3" fmla="*/ 0 h 21581"/>
                      <a:gd name="T4" fmla="*/ 24 w 21433"/>
                      <a:gd name="T5" fmla="*/ 16 h 21581"/>
                      <a:gd name="T6" fmla="*/ 0 60000 65536"/>
                      <a:gd name="T7" fmla="*/ 0 60000 65536"/>
                      <a:gd name="T8" fmla="*/ 0 60000 65536"/>
                      <a:gd name="T9" fmla="*/ 0 w 21433"/>
                      <a:gd name="T10" fmla="*/ 0 h 21581"/>
                      <a:gd name="T11" fmla="*/ 21433 w 21433"/>
                      <a:gd name="T12" fmla="*/ 21581 h 21581"/>
                    </a:gdLst>
                    <a:ahLst/>
                    <a:cxnLst>
                      <a:cxn ang="T6">
                        <a:pos x="T0" y="T1"/>
                      </a:cxn>
                      <a:cxn ang="T7">
                        <a:pos x="T2" y="T3"/>
                      </a:cxn>
                      <a:cxn ang="T8">
                        <a:pos x="T4" y="T5"/>
                      </a:cxn>
                    </a:cxnLst>
                    <a:rect l="T9" t="T10" r="T11" b="T12"/>
                    <a:pathLst>
                      <a:path w="21433" h="21581" fill="none" extrusionOk="0">
                        <a:moveTo>
                          <a:pt x="-1" y="18901"/>
                        </a:moveTo>
                        <a:cubicBezTo>
                          <a:pt x="1308" y="8431"/>
                          <a:pt x="9991" y="438"/>
                          <a:pt x="20533" y="-1"/>
                        </a:cubicBezTo>
                      </a:path>
                      <a:path w="21433" h="21581" stroke="0" extrusionOk="0">
                        <a:moveTo>
                          <a:pt x="-1" y="18901"/>
                        </a:moveTo>
                        <a:cubicBezTo>
                          <a:pt x="1308" y="8431"/>
                          <a:pt x="9991" y="438"/>
                          <a:pt x="20533" y="-1"/>
                        </a:cubicBezTo>
                        <a:lnTo>
                          <a:pt x="21433" y="21581"/>
                        </a:lnTo>
                        <a:close/>
                      </a:path>
                    </a:pathLst>
                  </a:custGeom>
                  <a:solidFill>
                    <a:srgbClr val="C0C0C0"/>
                  </a:solidFill>
                  <a:ln w="12700" cap="rnd">
                    <a:noFill/>
                    <a:round/>
                    <a:headEnd/>
                    <a:tailEnd/>
                  </a:ln>
                </p:spPr>
                <p:txBody>
                  <a:bodyPr wrap="none" anchor="ctr"/>
                  <a:lstStyle/>
                  <a:p>
                    <a:endParaRPr lang="en-US"/>
                  </a:p>
                </p:txBody>
              </p:sp>
              <p:sp>
                <p:nvSpPr>
                  <p:cNvPr id="7429" name="Arc 81"/>
                  <p:cNvSpPr>
                    <a:spLocks/>
                  </p:cNvSpPr>
                  <p:nvPr/>
                </p:nvSpPr>
                <p:spPr bwMode="auto">
                  <a:xfrm>
                    <a:off x="3312" y="3598"/>
                    <a:ext cx="8" cy="12"/>
                  </a:xfrm>
                  <a:custGeom>
                    <a:avLst/>
                    <a:gdLst>
                      <a:gd name="T0" fmla="*/ 6 w 21600"/>
                      <a:gd name="T1" fmla="*/ 12 h 25048"/>
                      <a:gd name="T2" fmla="*/ 0 w 21600"/>
                      <a:gd name="T3" fmla="*/ 0 h 25048"/>
                      <a:gd name="T4" fmla="*/ 8 w 21600"/>
                      <a:gd name="T5" fmla="*/ 2 h 25048"/>
                      <a:gd name="T6" fmla="*/ 0 60000 65536"/>
                      <a:gd name="T7" fmla="*/ 0 60000 65536"/>
                      <a:gd name="T8" fmla="*/ 0 60000 65536"/>
                      <a:gd name="T9" fmla="*/ 0 w 21600"/>
                      <a:gd name="T10" fmla="*/ 0 h 25048"/>
                      <a:gd name="T11" fmla="*/ 21600 w 21600"/>
                      <a:gd name="T12" fmla="*/ 25048 h 25048"/>
                    </a:gdLst>
                    <a:ahLst/>
                    <a:cxnLst>
                      <a:cxn ang="T6">
                        <a:pos x="T0" y="T1"/>
                      </a:cxn>
                      <a:cxn ang="T7">
                        <a:pos x="T2" y="T3"/>
                      </a:cxn>
                      <a:cxn ang="T8">
                        <a:pos x="T4" y="T5"/>
                      </a:cxn>
                    </a:cxnLst>
                    <a:rect l="T9" t="T10" r="T11" b="T12"/>
                    <a:pathLst>
                      <a:path w="21600" h="25048" fill="none" extrusionOk="0">
                        <a:moveTo>
                          <a:pt x="15818" y="25048"/>
                        </a:moveTo>
                        <a:cubicBezTo>
                          <a:pt x="6470" y="22451"/>
                          <a:pt x="0" y="13938"/>
                          <a:pt x="0" y="4236"/>
                        </a:cubicBezTo>
                        <a:cubicBezTo>
                          <a:pt x="-1" y="2813"/>
                          <a:pt x="140" y="1394"/>
                          <a:pt x="419" y="0"/>
                        </a:cubicBezTo>
                      </a:path>
                      <a:path w="21600" h="25048" stroke="0" extrusionOk="0">
                        <a:moveTo>
                          <a:pt x="15818" y="25048"/>
                        </a:moveTo>
                        <a:cubicBezTo>
                          <a:pt x="6470" y="22451"/>
                          <a:pt x="0" y="13938"/>
                          <a:pt x="0" y="4236"/>
                        </a:cubicBezTo>
                        <a:cubicBezTo>
                          <a:pt x="-1" y="2813"/>
                          <a:pt x="140" y="1394"/>
                          <a:pt x="419" y="0"/>
                        </a:cubicBezTo>
                        <a:lnTo>
                          <a:pt x="21600" y="4236"/>
                        </a:lnTo>
                        <a:close/>
                      </a:path>
                    </a:pathLst>
                  </a:custGeom>
                  <a:solidFill>
                    <a:srgbClr val="C0C0C0"/>
                  </a:solidFill>
                  <a:ln w="12700" cap="rnd">
                    <a:noFill/>
                    <a:round/>
                    <a:headEnd/>
                    <a:tailEnd/>
                  </a:ln>
                </p:spPr>
                <p:txBody>
                  <a:bodyPr wrap="none" anchor="ctr"/>
                  <a:lstStyle/>
                  <a:p>
                    <a:endParaRPr lang="en-US"/>
                  </a:p>
                </p:txBody>
              </p:sp>
            </p:grpSp>
            <p:grpSp>
              <p:nvGrpSpPr>
                <p:cNvPr id="22" name="Group 92"/>
                <p:cNvGrpSpPr>
                  <a:grpSpLocks/>
                </p:cNvGrpSpPr>
                <p:nvPr/>
              </p:nvGrpSpPr>
              <p:grpSpPr bwMode="auto">
                <a:xfrm>
                  <a:off x="3367" y="3242"/>
                  <a:ext cx="414" cy="322"/>
                  <a:chOff x="3367" y="3242"/>
                  <a:chExt cx="414" cy="322"/>
                </a:xfrm>
              </p:grpSpPr>
              <p:grpSp>
                <p:nvGrpSpPr>
                  <p:cNvPr id="23" name="Group 87"/>
                  <p:cNvGrpSpPr>
                    <a:grpSpLocks/>
                  </p:cNvGrpSpPr>
                  <p:nvPr/>
                </p:nvGrpSpPr>
                <p:grpSpPr bwMode="auto">
                  <a:xfrm>
                    <a:off x="3367" y="3242"/>
                    <a:ext cx="414" cy="322"/>
                    <a:chOff x="3367" y="3242"/>
                    <a:chExt cx="414" cy="322"/>
                  </a:xfrm>
                </p:grpSpPr>
                <p:sp>
                  <p:nvSpPr>
                    <p:cNvPr id="7422" name="Freeform 83"/>
                    <p:cNvSpPr>
                      <a:spLocks/>
                    </p:cNvSpPr>
                    <p:nvPr/>
                  </p:nvSpPr>
                  <p:spPr bwMode="auto">
                    <a:xfrm>
                      <a:off x="3383" y="3242"/>
                      <a:ext cx="397" cy="1"/>
                    </a:xfrm>
                    <a:custGeom>
                      <a:avLst/>
                      <a:gdLst>
                        <a:gd name="T0" fmla="*/ 0 w 397"/>
                        <a:gd name="T1" fmla="*/ 0 h 1"/>
                        <a:gd name="T2" fmla="*/ 396 w 397"/>
                        <a:gd name="T3" fmla="*/ 0 h 1"/>
                        <a:gd name="T4" fmla="*/ 387 w 397"/>
                        <a:gd name="T5" fmla="*/ 0 h 1"/>
                        <a:gd name="T6" fmla="*/ 9 w 397"/>
                        <a:gd name="T7" fmla="*/ 0 h 1"/>
                        <a:gd name="T8" fmla="*/ 0 w 397"/>
                        <a:gd name="T9" fmla="*/ 0 h 1"/>
                        <a:gd name="T10" fmla="*/ 0 60000 65536"/>
                        <a:gd name="T11" fmla="*/ 0 60000 65536"/>
                        <a:gd name="T12" fmla="*/ 0 60000 65536"/>
                        <a:gd name="T13" fmla="*/ 0 60000 65536"/>
                        <a:gd name="T14" fmla="*/ 0 60000 65536"/>
                        <a:gd name="T15" fmla="*/ 0 w 397"/>
                        <a:gd name="T16" fmla="*/ 0 h 1"/>
                        <a:gd name="T17" fmla="*/ 397 w 397"/>
                        <a:gd name="T18" fmla="*/ 1 h 1"/>
                      </a:gdLst>
                      <a:ahLst/>
                      <a:cxnLst>
                        <a:cxn ang="T10">
                          <a:pos x="T0" y="T1"/>
                        </a:cxn>
                        <a:cxn ang="T11">
                          <a:pos x="T2" y="T3"/>
                        </a:cxn>
                        <a:cxn ang="T12">
                          <a:pos x="T4" y="T5"/>
                        </a:cxn>
                        <a:cxn ang="T13">
                          <a:pos x="T6" y="T7"/>
                        </a:cxn>
                        <a:cxn ang="T14">
                          <a:pos x="T8" y="T9"/>
                        </a:cxn>
                      </a:cxnLst>
                      <a:rect l="T15" t="T16" r="T17" b="T18"/>
                      <a:pathLst>
                        <a:path w="397" h="1">
                          <a:moveTo>
                            <a:pt x="0" y="0"/>
                          </a:moveTo>
                          <a:lnTo>
                            <a:pt x="396" y="0"/>
                          </a:lnTo>
                          <a:lnTo>
                            <a:pt x="387" y="0"/>
                          </a:lnTo>
                          <a:lnTo>
                            <a:pt x="9" y="0"/>
                          </a:lnTo>
                          <a:lnTo>
                            <a:pt x="0" y="0"/>
                          </a:lnTo>
                        </a:path>
                      </a:pathLst>
                    </a:custGeom>
                    <a:solidFill>
                      <a:srgbClr val="808080"/>
                    </a:solidFill>
                    <a:ln w="12700" cap="rnd">
                      <a:noFill/>
                      <a:round/>
                      <a:headEnd/>
                      <a:tailEnd/>
                    </a:ln>
                  </p:spPr>
                  <p:txBody>
                    <a:bodyPr/>
                    <a:lstStyle/>
                    <a:p>
                      <a:endParaRPr lang="en-US"/>
                    </a:p>
                  </p:txBody>
                </p:sp>
                <p:sp>
                  <p:nvSpPr>
                    <p:cNvPr id="7423" name="Freeform 84"/>
                    <p:cNvSpPr>
                      <a:spLocks/>
                    </p:cNvSpPr>
                    <p:nvPr/>
                  </p:nvSpPr>
                  <p:spPr bwMode="auto">
                    <a:xfrm>
                      <a:off x="3762" y="3242"/>
                      <a:ext cx="19" cy="322"/>
                    </a:xfrm>
                    <a:custGeom>
                      <a:avLst/>
                      <a:gdLst>
                        <a:gd name="T0" fmla="*/ 11 w 19"/>
                        <a:gd name="T1" fmla="*/ 6 h 322"/>
                        <a:gd name="T2" fmla="*/ 18 w 19"/>
                        <a:gd name="T3" fmla="*/ 0 h 322"/>
                        <a:gd name="T4" fmla="*/ 12 w 19"/>
                        <a:gd name="T5" fmla="*/ 175 h 322"/>
                        <a:gd name="T6" fmla="*/ 6 w 19"/>
                        <a:gd name="T7" fmla="*/ 321 h 322"/>
                        <a:gd name="T8" fmla="*/ 0 w 19"/>
                        <a:gd name="T9" fmla="*/ 312 h 322"/>
                        <a:gd name="T10" fmla="*/ 11 w 19"/>
                        <a:gd name="T11" fmla="*/ 6 h 322"/>
                        <a:gd name="T12" fmla="*/ 0 60000 65536"/>
                        <a:gd name="T13" fmla="*/ 0 60000 65536"/>
                        <a:gd name="T14" fmla="*/ 0 60000 65536"/>
                        <a:gd name="T15" fmla="*/ 0 60000 65536"/>
                        <a:gd name="T16" fmla="*/ 0 60000 65536"/>
                        <a:gd name="T17" fmla="*/ 0 60000 65536"/>
                        <a:gd name="T18" fmla="*/ 0 w 19"/>
                        <a:gd name="T19" fmla="*/ 0 h 322"/>
                        <a:gd name="T20" fmla="*/ 19 w 19"/>
                        <a:gd name="T21" fmla="*/ 322 h 322"/>
                      </a:gdLst>
                      <a:ahLst/>
                      <a:cxnLst>
                        <a:cxn ang="T12">
                          <a:pos x="T0" y="T1"/>
                        </a:cxn>
                        <a:cxn ang="T13">
                          <a:pos x="T2" y="T3"/>
                        </a:cxn>
                        <a:cxn ang="T14">
                          <a:pos x="T4" y="T5"/>
                        </a:cxn>
                        <a:cxn ang="T15">
                          <a:pos x="T6" y="T7"/>
                        </a:cxn>
                        <a:cxn ang="T16">
                          <a:pos x="T8" y="T9"/>
                        </a:cxn>
                        <a:cxn ang="T17">
                          <a:pos x="T10" y="T11"/>
                        </a:cxn>
                      </a:cxnLst>
                      <a:rect l="T18" t="T19" r="T20" b="T21"/>
                      <a:pathLst>
                        <a:path w="19" h="322">
                          <a:moveTo>
                            <a:pt x="11" y="6"/>
                          </a:moveTo>
                          <a:lnTo>
                            <a:pt x="18" y="0"/>
                          </a:lnTo>
                          <a:lnTo>
                            <a:pt x="12" y="175"/>
                          </a:lnTo>
                          <a:lnTo>
                            <a:pt x="6" y="321"/>
                          </a:lnTo>
                          <a:lnTo>
                            <a:pt x="0" y="312"/>
                          </a:lnTo>
                          <a:lnTo>
                            <a:pt x="11" y="6"/>
                          </a:lnTo>
                        </a:path>
                      </a:pathLst>
                    </a:custGeom>
                    <a:solidFill>
                      <a:srgbClr val="FFFFFF"/>
                    </a:solidFill>
                    <a:ln w="12700" cap="rnd">
                      <a:noFill/>
                      <a:round/>
                      <a:headEnd/>
                      <a:tailEnd/>
                    </a:ln>
                  </p:spPr>
                  <p:txBody>
                    <a:bodyPr/>
                    <a:lstStyle/>
                    <a:p>
                      <a:endParaRPr lang="en-US"/>
                    </a:p>
                  </p:txBody>
                </p:sp>
                <p:sp>
                  <p:nvSpPr>
                    <p:cNvPr id="7424" name="Freeform 85"/>
                    <p:cNvSpPr>
                      <a:spLocks/>
                    </p:cNvSpPr>
                    <p:nvPr/>
                  </p:nvSpPr>
                  <p:spPr bwMode="auto">
                    <a:xfrm>
                      <a:off x="3367" y="3544"/>
                      <a:ext cx="397" cy="20"/>
                    </a:xfrm>
                    <a:custGeom>
                      <a:avLst/>
                      <a:gdLst>
                        <a:gd name="T0" fmla="*/ 9 w 397"/>
                        <a:gd name="T1" fmla="*/ 0 h 20"/>
                        <a:gd name="T2" fmla="*/ 0 w 397"/>
                        <a:gd name="T3" fmla="*/ 6 h 20"/>
                        <a:gd name="T4" fmla="*/ 396 w 397"/>
                        <a:gd name="T5" fmla="*/ 19 h 20"/>
                        <a:gd name="T6" fmla="*/ 387 w 397"/>
                        <a:gd name="T7" fmla="*/ 13 h 20"/>
                        <a:gd name="T8" fmla="*/ 9 w 397"/>
                        <a:gd name="T9" fmla="*/ 0 h 20"/>
                        <a:gd name="T10" fmla="*/ 0 60000 65536"/>
                        <a:gd name="T11" fmla="*/ 0 60000 65536"/>
                        <a:gd name="T12" fmla="*/ 0 60000 65536"/>
                        <a:gd name="T13" fmla="*/ 0 60000 65536"/>
                        <a:gd name="T14" fmla="*/ 0 60000 65536"/>
                        <a:gd name="T15" fmla="*/ 0 w 397"/>
                        <a:gd name="T16" fmla="*/ 0 h 20"/>
                        <a:gd name="T17" fmla="*/ 397 w 397"/>
                        <a:gd name="T18" fmla="*/ 20 h 20"/>
                      </a:gdLst>
                      <a:ahLst/>
                      <a:cxnLst>
                        <a:cxn ang="T10">
                          <a:pos x="T0" y="T1"/>
                        </a:cxn>
                        <a:cxn ang="T11">
                          <a:pos x="T2" y="T3"/>
                        </a:cxn>
                        <a:cxn ang="T12">
                          <a:pos x="T4" y="T5"/>
                        </a:cxn>
                        <a:cxn ang="T13">
                          <a:pos x="T6" y="T7"/>
                        </a:cxn>
                        <a:cxn ang="T14">
                          <a:pos x="T8" y="T9"/>
                        </a:cxn>
                      </a:cxnLst>
                      <a:rect l="T15" t="T16" r="T17" b="T18"/>
                      <a:pathLst>
                        <a:path w="397" h="20">
                          <a:moveTo>
                            <a:pt x="9" y="0"/>
                          </a:moveTo>
                          <a:lnTo>
                            <a:pt x="0" y="6"/>
                          </a:lnTo>
                          <a:lnTo>
                            <a:pt x="396" y="19"/>
                          </a:lnTo>
                          <a:lnTo>
                            <a:pt x="387" y="13"/>
                          </a:lnTo>
                          <a:lnTo>
                            <a:pt x="9" y="0"/>
                          </a:lnTo>
                        </a:path>
                      </a:pathLst>
                    </a:custGeom>
                    <a:solidFill>
                      <a:srgbClr val="DFDFDF"/>
                    </a:solidFill>
                    <a:ln w="12700" cap="rnd">
                      <a:noFill/>
                      <a:round/>
                      <a:headEnd/>
                      <a:tailEnd/>
                    </a:ln>
                  </p:spPr>
                  <p:txBody>
                    <a:bodyPr/>
                    <a:lstStyle/>
                    <a:p>
                      <a:endParaRPr lang="en-US"/>
                    </a:p>
                  </p:txBody>
                </p:sp>
                <p:sp>
                  <p:nvSpPr>
                    <p:cNvPr id="7425" name="Freeform 86"/>
                    <p:cNvSpPr>
                      <a:spLocks/>
                    </p:cNvSpPr>
                    <p:nvPr/>
                  </p:nvSpPr>
                  <p:spPr bwMode="auto">
                    <a:xfrm>
                      <a:off x="3367" y="3243"/>
                      <a:ext cx="18" cy="303"/>
                    </a:xfrm>
                    <a:custGeom>
                      <a:avLst/>
                      <a:gdLst>
                        <a:gd name="T0" fmla="*/ 11 w 18"/>
                        <a:gd name="T1" fmla="*/ 0 h 303"/>
                        <a:gd name="T2" fmla="*/ 17 w 18"/>
                        <a:gd name="T3" fmla="*/ 6 h 303"/>
                        <a:gd name="T4" fmla="*/ 6 w 18"/>
                        <a:gd name="T5" fmla="*/ 294 h 303"/>
                        <a:gd name="T6" fmla="*/ 0 w 18"/>
                        <a:gd name="T7" fmla="*/ 302 h 303"/>
                        <a:gd name="T8" fmla="*/ 11 w 18"/>
                        <a:gd name="T9" fmla="*/ 0 h 303"/>
                        <a:gd name="T10" fmla="*/ 0 60000 65536"/>
                        <a:gd name="T11" fmla="*/ 0 60000 65536"/>
                        <a:gd name="T12" fmla="*/ 0 60000 65536"/>
                        <a:gd name="T13" fmla="*/ 0 60000 65536"/>
                        <a:gd name="T14" fmla="*/ 0 60000 65536"/>
                        <a:gd name="T15" fmla="*/ 0 w 18"/>
                        <a:gd name="T16" fmla="*/ 0 h 303"/>
                        <a:gd name="T17" fmla="*/ 18 w 18"/>
                        <a:gd name="T18" fmla="*/ 303 h 303"/>
                      </a:gdLst>
                      <a:ahLst/>
                      <a:cxnLst>
                        <a:cxn ang="T10">
                          <a:pos x="T0" y="T1"/>
                        </a:cxn>
                        <a:cxn ang="T11">
                          <a:pos x="T2" y="T3"/>
                        </a:cxn>
                        <a:cxn ang="T12">
                          <a:pos x="T4" y="T5"/>
                        </a:cxn>
                        <a:cxn ang="T13">
                          <a:pos x="T6" y="T7"/>
                        </a:cxn>
                        <a:cxn ang="T14">
                          <a:pos x="T8" y="T9"/>
                        </a:cxn>
                      </a:cxnLst>
                      <a:rect l="T15" t="T16" r="T17" b="T18"/>
                      <a:pathLst>
                        <a:path w="18" h="303">
                          <a:moveTo>
                            <a:pt x="11" y="0"/>
                          </a:moveTo>
                          <a:lnTo>
                            <a:pt x="17" y="6"/>
                          </a:lnTo>
                          <a:lnTo>
                            <a:pt x="6" y="294"/>
                          </a:lnTo>
                          <a:lnTo>
                            <a:pt x="0" y="302"/>
                          </a:lnTo>
                          <a:lnTo>
                            <a:pt x="11" y="0"/>
                          </a:lnTo>
                        </a:path>
                      </a:pathLst>
                    </a:custGeom>
                    <a:solidFill>
                      <a:srgbClr val="BFBFBF"/>
                    </a:solidFill>
                    <a:ln w="12700" cap="rnd">
                      <a:noFill/>
                      <a:round/>
                      <a:headEnd/>
                      <a:tailEnd/>
                    </a:ln>
                  </p:spPr>
                  <p:txBody>
                    <a:bodyPr/>
                    <a:lstStyle/>
                    <a:p>
                      <a:endParaRPr lang="en-US"/>
                    </a:p>
                  </p:txBody>
                </p:sp>
              </p:grpSp>
              <p:grpSp>
                <p:nvGrpSpPr>
                  <p:cNvPr id="24" name="Group 91"/>
                  <p:cNvGrpSpPr>
                    <a:grpSpLocks/>
                  </p:cNvGrpSpPr>
                  <p:nvPr/>
                </p:nvGrpSpPr>
                <p:grpSpPr bwMode="auto">
                  <a:xfrm>
                    <a:off x="3376" y="3249"/>
                    <a:ext cx="395" cy="306"/>
                    <a:chOff x="3376" y="3249"/>
                    <a:chExt cx="395" cy="306"/>
                  </a:xfrm>
                </p:grpSpPr>
                <p:sp>
                  <p:nvSpPr>
                    <p:cNvPr id="7419" name="Freeform 88"/>
                    <p:cNvSpPr>
                      <a:spLocks/>
                    </p:cNvSpPr>
                    <p:nvPr/>
                  </p:nvSpPr>
                  <p:spPr bwMode="auto">
                    <a:xfrm>
                      <a:off x="3376" y="3249"/>
                      <a:ext cx="395" cy="306"/>
                    </a:xfrm>
                    <a:custGeom>
                      <a:avLst/>
                      <a:gdLst>
                        <a:gd name="T0" fmla="*/ 16 w 395"/>
                        <a:gd name="T1" fmla="*/ 0 h 306"/>
                        <a:gd name="T2" fmla="*/ 394 w 395"/>
                        <a:gd name="T3" fmla="*/ 0 h 306"/>
                        <a:gd name="T4" fmla="*/ 378 w 395"/>
                        <a:gd name="T5" fmla="*/ 305 h 306"/>
                        <a:gd name="T6" fmla="*/ 0 w 395"/>
                        <a:gd name="T7" fmla="*/ 287 h 306"/>
                        <a:gd name="T8" fmla="*/ 16 w 395"/>
                        <a:gd name="T9" fmla="*/ 0 h 306"/>
                        <a:gd name="T10" fmla="*/ 0 60000 65536"/>
                        <a:gd name="T11" fmla="*/ 0 60000 65536"/>
                        <a:gd name="T12" fmla="*/ 0 60000 65536"/>
                        <a:gd name="T13" fmla="*/ 0 60000 65536"/>
                        <a:gd name="T14" fmla="*/ 0 60000 65536"/>
                        <a:gd name="T15" fmla="*/ 0 w 395"/>
                        <a:gd name="T16" fmla="*/ 0 h 306"/>
                        <a:gd name="T17" fmla="*/ 395 w 395"/>
                        <a:gd name="T18" fmla="*/ 306 h 306"/>
                      </a:gdLst>
                      <a:ahLst/>
                      <a:cxnLst>
                        <a:cxn ang="T10">
                          <a:pos x="T0" y="T1"/>
                        </a:cxn>
                        <a:cxn ang="T11">
                          <a:pos x="T2" y="T3"/>
                        </a:cxn>
                        <a:cxn ang="T12">
                          <a:pos x="T4" y="T5"/>
                        </a:cxn>
                        <a:cxn ang="T13">
                          <a:pos x="T6" y="T7"/>
                        </a:cxn>
                        <a:cxn ang="T14">
                          <a:pos x="T8" y="T9"/>
                        </a:cxn>
                      </a:cxnLst>
                      <a:rect l="T15" t="T16" r="T17" b="T18"/>
                      <a:pathLst>
                        <a:path w="395" h="306">
                          <a:moveTo>
                            <a:pt x="16" y="0"/>
                          </a:moveTo>
                          <a:lnTo>
                            <a:pt x="394" y="0"/>
                          </a:lnTo>
                          <a:lnTo>
                            <a:pt x="378" y="305"/>
                          </a:lnTo>
                          <a:lnTo>
                            <a:pt x="0" y="287"/>
                          </a:lnTo>
                          <a:lnTo>
                            <a:pt x="16" y="0"/>
                          </a:lnTo>
                        </a:path>
                      </a:pathLst>
                    </a:custGeom>
                    <a:solidFill>
                      <a:srgbClr val="000000"/>
                    </a:solidFill>
                    <a:ln w="12700" cap="rnd">
                      <a:noFill/>
                      <a:round/>
                      <a:headEnd/>
                      <a:tailEnd/>
                    </a:ln>
                  </p:spPr>
                  <p:txBody>
                    <a:bodyPr/>
                    <a:lstStyle/>
                    <a:p>
                      <a:endParaRPr lang="en-US"/>
                    </a:p>
                  </p:txBody>
                </p:sp>
                <p:sp>
                  <p:nvSpPr>
                    <p:cNvPr id="7420" name="Freeform 89"/>
                    <p:cNvSpPr>
                      <a:spLocks/>
                    </p:cNvSpPr>
                    <p:nvPr/>
                  </p:nvSpPr>
                  <p:spPr bwMode="auto">
                    <a:xfrm>
                      <a:off x="3389" y="3262"/>
                      <a:ext cx="369" cy="282"/>
                    </a:xfrm>
                    <a:custGeom>
                      <a:avLst/>
                      <a:gdLst>
                        <a:gd name="T0" fmla="*/ 14 w 369"/>
                        <a:gd name="T1" fmla="*/ 0 h 282"/>
                        <a:gd name="T2" fmla="*/ 368 w 369"/>
                        <a:gd name="T3" fmla="*/ 0 h 282"/>
                        <a:gd name="T4" fmla="*/ 352 w 369"/>
                        <a:gd name="T5" fmla="*/ 281 h 282"/>
                        <a:gd name="T6" fmla="*/ 0 w 369"/>
                        <a:gd name="T7" fmla="*/ 266 h 282"/>
                        <a:gd name="T8" fmla="*/ 14 w 369"/>
                        <a:gd name="T9" fmla="*/ 0 h 282"/>
                        <a:gd name="T10" fmla="*/ 0 60000 65536"/>
                        <a:gd name="T11" fmla="*/ 0 60000 65536"/>
                        <a:gd name="T12" fmla="*/ 0 60000 65536"/>
                        <a:gd name="T13" fmla="*/ 0 60000 65536"/>
                        <a:gd name="T14" fmla="*/ 0 60000 65536"/>
                        <a:gd name="T15" fmla="*/ 0 w 369"/>
                        <a:gd name="T16" fmla="*/ 0 h 282"/>
                        <a:gd name="T17" fmla="*/ 369 w 369"/>
                        <a:gd name="T18" fmla="*/ 282 h 282"/>
                      </a:gdLst>
                      <a:ahLst/>
                      <a:cxnLst>
                        <a:cxn ang="T10">
                          <a:pos x="T0" y="T1"/>
                        </a:cxn>
                        <a:cxn ang="T11">
                          <a:pos x="T2" y="T3"/>
                        </a:cxn>
                        <a:cxn ang="T12">
                          <a:pos x="T4" y="T5"/>
                        </a:cxn>
                        <a:cxn ang="T13">
                          <a:pos x="T6" y="T7"/>
                        </a:cxn>
                        <a:cxn ang="T14">
                          <a:pos x="T8" y="T9"/>
                        </a:cxn>
                      </a:cxnLst>
                      <a:rect l="T15" t="T16" r="T17" b="T18"/>
                      <a:pathLst>
                        <a:path w="369" h="282">
                          <a:moveTo>
                            <a:pt x="14" y="0"/>
                          </a:moveTo>
                          <a:lnTo>
                            <a:pt x="368" y="0"/>
                          </a:lnTo>
                          <a:lnTo>
                            <a:pt x="352" y="281"/>
                          </a:lnTo>
                          <a:lnTo>
                            <a:pt x="0" y="266"/>
                          </a:lnTo>
                          <a:lnTo>
                            <a:pt x="14" y="0"/>
                          </a:lnTo>
                        </a:path>
                      </a:pathLst>
                    </a:custGeom>
                    <a:solidFill>
                      <a:srgbClr val="C0C0C0"/>
                    </a:solidFill>
                    <a:ln w="12700" cap="rnd">
                      <a:noFill/>
                      <a:round/>
                      <a:headEnd/>
                      <a:tailEnd/>
                    </a:ln>
                  </p:spPr>
                  <p:txBody>
                    <a:bodyPr/>
                    <a:lstStyle/>
                    <a:p>
                      <a:endParaRPr lang="en-US"/>
                    </a:p>
                  </p:txBody>
                </p:sp>
                <p:sp>
                  <p:nvSpPr>
                    <p:cNvPr id="7421" name="Freeform 90"/>
                    <p:cNvSpPr>
                      <a:spLocks/>
                    </p:cNvSpPr>
                    <p:nvPr/>
                  </p:nvSpPr>
                  <p:spPr bwMode="auto">
                    <a:xfrm>
                      <a:off x="3395" y="3279"/>
                      <a:ext cx="348" cy="254"/>
                    </a:xfrm>
                    <a:custGeom>
                      <a:avLst/>
                      <a:gdLst>
                        <a:gd name="T0" fmla="*/ 13 w 348"/>
                        <a:gd name="T1" fmla="*/ 0 h 254"/>
                        <a:gd name="T2" fmla="*/ 347 w 348"/>
                        <a:gd name="T3" fmla="*/ 0 h 254"/>
                        <a:gd name="T4" fmla="*/ 332 w 348"/>
                        <a:gd name="T5" fmla="*/ 253 h 254"/>
                        <a:gd name="T6" fmla="*/ 0 w 348"/>
                        <a:gd name="T7" fmla="*/ 240 h 254"/>
                        <a:gd name="T8" fmla="*/ 13 w 348"/>
                        <a:gd name="T9" fmla="*/ 0 h 254"/>
                        <a:gd name="T10" fmla="*/ 0 60000 65536"/>
                        <a:gd name="T11" fmla="*/ 0 60000 65536"/>
                        <a:gd name="T12" fmla="*/ 0 60000 65536"/>
                        <a:gd name="T13" fmla="*/ 0 60000 65536"/>
                        <a:gd name="T14" fmla="*/ 0 60000 65536"/>
                        <a:gd name="T15" fmla="*/ 0 w 348"/>
                        <a:gd name="T16" fmla="*/ 0 h 254"/>
                        <a:gd name="T17" fmla="*/ 348 w 348"/>
                        <a:gd name="T18" fmla="*/ 254 h 254"/>
                      </a:gdLst>
                      <a:ahLst/>
                      <a:cxnLst>
                        <a:cxn ang="T10">
                          <a:pos x="T0" y="T1"/>
                        </a:cxn>
                        <a:cxn ang="T11">
                          <a:pos x="T2" y="T3"/>
                        </a:cxn>
                        <a:cxn ang="T12">
                          <a:pos x="T4" y="T5"/>
                        </a:cxn>
                        <a:cxn ang="T13">
                          <a:pos x="T6" y="T7"/>
                        </a:cxn>
                        <a:cxn ang="T14">
                          <a:pos x="T8" y="T9"/>
                        </a:cxn>
                      </a:cxnLst>
                      <a:rect l="T15" t="T16" r="T17" b="T18"/>
                      <a:pathLst>
                        <a:path w="348" h="254">
                          <a:moveTo>
                            <a:pt x="13" y="0"/>
                          </a:moveTo>
                          <a:lnTo>
                            <a:pt x="347" y="0"/>
                          </a:lnTo>
                          <a:lnTo>
                            <a:pt x="332" y="253"/>
                          </a:lnTo>
                          <a:lnTo>
                            <a:pt x="0" y="240"/>
                          </a:lnTo>
                          <a:lnTo>
                            <a:pt x="13" y="0"/>
                          </a:lnTo>
                        </a:path>
                      </a:pathLst>
                    </a:custGeom>
                    <a:solidFill>
                      <a:srgbClr val="0000FF"/>
                    </a:solidFill>
                    <a:ln w="12700" cap="rnd">
                      <a:noFill/>
                      <a:round/>
                      <a:headEnd/>
                      <a:tailEnd/>
                    </a:ln>
                  </p:spPr>
                  <p:txBody>
                    <a:bodyPr/>
                    <a:lstStyle/>
                    <a:p>
                      <a:endParaRPr lang="en-US"/>
                    </a:p>
                  </p:txBody>
                </p:sp>
              </p:grpSp>
            </p:grpSp>
          </p:grpSp>
          <p:sp>
            <p:nvSpPr>
              <p:cNvPr id="7414" name="Freeform 94"/>
              <p:cNvSpPr>
                <a:spLocks/>
              </p:cNvSpPr>
              <p:nvPr/>
            </p:nvSpPr>
            <p:spPr bwMode="auto">
              <a:xfrm>
                <a:off x="3753" y="3611"/>
                <a:ext cx="17" cy="1"/>
              </a:xfrm>
              <a:custGeom>
                <a:avLst/>
                <a:gdLst>
                  <a:gd name="T0" fmla="*/ 0 w 17"/>
                  <a:gd name="T1" fmla="*/ 0 h 1"/>
                  <a:gd name="T2" fmla="*/ 16 w 17"/>
                  <a:gd name="T3" fmla="*/ 0 h 1"/>
                  <a:gd name="T4" fmla="*/ 0 w 17"/>
                  <a:gd name="T5" fmla="*/ 0 h 1"/>
                  <a:gd name="T6" fmla="*/ 0 60000 65536"/>
                  <a:gd name="T7" fmla="*/ 0 60000 65536"/>
                  <a:gd name="T8" fmla="*/ 0 60000 65536"/>
                  <a:gd name="T9" fmla="*/ 0 w 17"/>
                  <a:gd name="T10" fmla="*/ 0 h 1"/>
                  <a:gd name="T11" fmla="*/ 17 w 17"/>
                  <a:gd name="T12" fmla="*/ 1 h 1"/>
                </a:gdLst>
                <a:ahLst/>
                <a:cxnLst>
                  <a:cxn ang="T6">
                    <a:pos x="T0" y="T1"/>
                  </a:cxn>
                  <a:cxn ang="T7">
                    <a:pos x="T2" y="T3"/>
                  </a:cxn>
                  <a:cxn ang="T8">
                    <a:pos x="T4" y="T5"/>
                  </a:cxn>
                </a:cxnLst>
                <a:rect l="T9" t="T10" r="T11" b="T12"/>
                <a:pathLst>
                  <a:path w="17" h="1">
                    <a:moveTo>
                      <a:pt x="0" y="0"/>
                    </a:moveTo>
                    <a:lnTo>
                      <a:pt x="16" y="0"/>
                    </a:lnTo>
                    <a:lnTo>
                      <a:pt x="0" y="0"/>
                    </a:lnTo>
                  </a:path>
                </a:pathLst>
              </a:custGeom>
              <a:solidFill>
                <a:srgbClr val="008000"/>
              </a:solidFill>
              <a:ln w="12700" cap="rnd">
                <a:noFill/>
                <a:round/>
                <a:headEnd/>
                <a:tailEnd/>
              </a:ln>
            </p:spPr>
            <p:txBody>
              <a:bodyPr/>
              <a:lstStyle/>
              <a:p>
                <a:endParaRPr lang="en-US"/>
              </a:p>
            </p:txBody>
          </p:sp>
        </p:grpSp>
        <p:grpSp>
          <p:nvGrpSpPr>
            <p:cNvPr id="25" name="Group 154"/>
            <p:cNvGrpSpPr>
              <a:grpSpLocks/>
            </p:cNvGrpSpPr>
            <p:nvPr/>
          </p:nvGrpSpPr>
          <p:grpSpPr bwMode="auto">
            <a:xfrm>
              <a:off x="3092" y="3792"/>
              <a:ext cx="776" cy="171"/>
              <a:chOff x="3092" y="3792"/>
              <a:chExt cx="776" cy="171"/>
            </a:xfrm>
          </p:grpSpPr>
          <p:sp>
            <p:nvSpPr>
              <p:cNvPr id="7355" name="Freeform 96"/>
              <p:cNvSpPr>
                <a:spLocks/>
              </p:cNvSpPr>
              <p:nvPr/>
            </p:nvSpPr>
            <p:spPr bwMode="auto">
              <a:xfrm>
                <a:off x="3632" y="3853"/>
                <a:ext cx="181" cy="67"/>
              </a:xfrm>
              <a:custGeom>
                <a:avLst/>
                <a:gdLst>
                  <a:gd name="T0" fmla="*/ 69 w 181"/>
                  <a:gd name="T1" fmla="*/ 0 h 67"/>
                  <a:gd name="T2" fmla="*/ 28 w 181"/>
                  <a:gd name="T3" fmla="*/ 39 h 67"/>
                  <a:gd name="T4" fmla="*/ 0 w 181"/>
                  <a:gd name="T5" fmla="*/ 55 h 67"/>
                  <a:gd name="T6" fmla="*/ 118 w 181"/>
                  <a:gd name="T7" fmla="*/ 66 h 67"/>
                  <a:gd name="T8" fmla="*/ 145 w 181"/>
                  <a:gd name="T9" fmla="*/ 45 h 67"/>
                  <a:gd name="T10" fmla="*/ 180 w 181"/>
                  <a:gd name="T11" fmla="*/ 9 h 67"/>
                  <a:gd name="T12" fmla="*/ 69 w 181"/>
                  <a:gd name="T13" fmla="*/ 0 h 67"/>
                  <a:gd name="T14" fmla="*/ 0 60000 65536"/>
                  <a:gd name="T15" fmla="*/ 0 60000 65536"/>
                  <a:gd name="T16" fmla="*/ 0 60000 65536"/>
                  <a:gd name="T17" fmla="*/ 0 60000 65536"/>
                  <a:gd name="T18" fmla="*/ 0 60000 65536"/>
                  <a:gd name="T19" fmla="*/ 0 60000 65536"/>
                  <a:gd name="T20" fmla="*/ 0 60000 65536"/>
                  <a:gd name="T21" fmla="*/ 0 w 181"/>
                  <a:gd name="T22" fmla="*/ 0 h 67"/>
                  <a:gd name="T23" fmla="*/ 181 w 181"/>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67">
                    <a:moveTo>
                      <a:pt x="69" y="0"/>
                    </a:moveTo>
                    <a:lnTo>
                      <a:pt x="28" y="39"/>
                    </a:lnTo>
                    <a:lnTo>
                      <a:pt x="0" y="55"/>
                    </a:lnTo>
                    <a:lnTo>
                      <a:pt x="118" y="66"/>
                    </a:lnTo>
                    <a:lnTo>
                      <a:pt x="145" y="45"/>
                    </a:lnTo>
                    <a:lnTo>
                      <a:pt x="180" y="9"/>
                    </a:lnTo>
                    <a:lnTo>
                      <a:pt x="69" y="0"/>
                    </a:lnTo>
                  </a:path>
                </a:pathLst>
              </a:custGeom>
              <a:solidFill>
                <a:srgbClr val="808080"/>
              </a:solidFill>
              <a:ln w="12700" cap="rnd">
                <a:noFill/>
                <a:round/>
                <a:headEnd/>
                <a:tailEnd/>
              </a:ln>
            </p:spPr>
            <p:txBody>
              <a:bodyPr/>
              <a:lstStyle/>
              <a:p>
                <a:endParaRPr lang="en-US"/>
              </a:p>
            </p:txBody>
          </p:sp>
          <p:grpSp>
            <p:nvGrpSpPr>
              <p:cNvPr id="26" name="Group 153"/>
              <p:cNvGrpSpPr>
                <a:grpSpLocks/>
              </p:cNvGrpSpPr>
              <p:nvPr/>
            </p:nvGrpSpPr>
            <p:grpSpPr bwMode="auto">
              <a:xfrm>
                <a:off x="3092" y="3792"/>
                <a:ext cx="776" cy="171"/>
                <a:chOff x="3092" y="3792"/>
                <a:chExt cx="776" cy="171"/>
              </a:xfrm>
            </p:grpSpPr>
            <p:sp>
              <p:nvSpPr>
                <p:cNvPr id="7357" name="Freeform 97"/>
                <p:cNvSpPr>
                  <a:spLocks/>
                </p:cNvSpPr>
                <p:nvPr/>
              </p:nvSpPr>
              <p:spPr bwMode="auto">
                <a:xfrm>
                  <a:off x="3092" y="3869"/>
                  <a:ext cx="686" cy="94"/>
                </a:xfrm>
                <a:custGeom>
                  <a:avLst/>
                  <a:gdLst>
                    <a:gd name="T0" fmla="*/ 0 w 686"/>
                    <a:gd name="T1" fmla="*/ 0 h 94"/>
                    <a:gd name="T2" fmla="*/ 0 w 686"/>
                    <a:gd name="T3" fmla="*/ 24 h 94"/>
                    <a:gd name="T4" fmla="*/ 685 w 686"/>
                    <a:gd name="T5" fmla="*/ 93 h 94"/>
                    <a:gd name="T6" fmla="*/ 684 w 686"/>
                    <a:gd name="T7" fmla="*/ 69 h 94"/>
                    <a:gd name="T8" fmla="*/ 0 w 686"/>
                    <a:gd name="T9" fmla="*/ 0 h 94"/>
                    <a:gd name="T10" fmla="*/ 0 60000 65536"/>
                    <a:gd name="T11" fmla="*/ 0 60000 65536"/>
                    <a:gd name="T12" fmla="*/ 0 60000 65536"/>
                    <a:gd name="T13" fmla="*/ 0 60000 65536"/>
                    <a:gd name="T14" fmla="*/ 0 60000 65536"/>
                    <a:gd name="T15" fmla="*/ 0 w 686"/>
                    <a:gd name="T16" fmla="*/ 0 h 94"/>
                    <a:gd name="T17" fmla="*/ 686 w 686"/>
                    <a:gd name="T18" fmla="*/ 94 h 94"/>
                  </a:gdLst>
                  <a:ahLst/>
                  <a:cxnLst>
                    <a:cxn ang="T10">
                      <a:pos x="T0" y="T1"/>
                    </a:cxn>
                    <a:cxn ang="T11">
                      <a:pos x="T2" y="T3"/>
                    </a:cxn>
                    <a:cxn ang="T12">
                      <a:pos x="T4" y="T5"/>
                    </a:cxn>
                    <a:cxn ang="T13">
                      <a:pos x="T6" y="T7"/>
                    </a:cxn>
                    <a:cxn ang="T14">
                      <a:pos x="T8" y="T9"/>
                    </a:cxn>
                  </a:cxnLst>
                  <a:rect l="T15" t="T16" r="T17" b="T18"/>
                  <a:pathLst>
                    <a:path w="686" h="94">
                      <a:moveTo>
                        <a:pt x="0" y="0"/>
                      </a:moveTo>
                      <a:lnTo>
                        <a:pt x="0" y="24"/>
                      </a:lnTo>
                      <a:lnTo>
                        <a:pt x="685" y="93"/>
                      </a:lnTo>
                      <a:lnTo>
                        <a:pt x="684" y="69"/>
                      </a:lnTo>
                      <a:lnTo>
                        <a:pt x="0" y="0"/>
                      </a:lnTo>
                    </a:path>
                  </a:pathLst>
                </a:custGeom>
                <a:solidFill>
                  <a:srgbClr val="C0C0C0"/>
                </a:solidFill>
                <a:ln w="12700" cap="rnd">
                  <a:noFill/>
                  <a:round/>
                  <a:headEnd/>
                  <a:tailEnd/>
                </a:ln>
              </p:spPr>
              <p:txBody>
                <a:bodyPr/>
                <a:lstStyle/>
                <a:p>
                  <a:endParaRPr lang="en-US"/>
                </a:p>
              </p:txBody>
            </p:sp>
            <p:sp>
              <p:nvSpPr>
                <p:cNvPr id="7358" name="Freeform 98"/>
                <p:cNvSpPr>
                  <a:spLocks/>
                </p:cNvSpPr>
                <p:nvPr/>
              </p:nvSpPr>
              <p:spPr bwMode="auto">
                <a:xfrm>
                  <a:off x="3784" y="3855"/>
                  <a:ext cx="84" cy="108"/>
                </a:xfrm>
                <a:custGeom>
                  <a:avLst/>
                  <a:gdLst>
                    <a:gd name="T0" fmla="*/ 0 w 84"/>
                    <a:gd name="T1" fmla="*/ 83 h 108"/>
                    <a:gd name="T2" fmla="*/ 0 w 84"/>
                    <a:gd name="T3" fmla="*/ 107 h 108"/>
                    <a:gd name="T4" fmla="*/ 36 w 84"/>
                    <a:gd name="T5" fmla="*/ 82 h 108"/>
                    <a:gd name="T6" fmla="*/ 51 w 84"/>
                    <a:gd name="T7" fmla="*/ 68 h 108"/>
                    <a:gd name="T8" fmla="*/ 83 w 84"/>
                    <a:gd name="T9" fmla="*/ 30 h 108"/>
                    <a:gd name="T10" fmla="*/ 83 w 84"/>
                    <a:gd name="T11" fmla="*/ 0 h 108"/>
                    <a:gd name="T12" fmla="*/ 41 w 84"/>
                    <a:gd name="T13" fmla="*/ 50 h 108"/>
                    <a:gd name="T14" fmla="*/ 0 w 84"/>
                    <a:gd name="T15" fmla="*/ 83 h 108"/>
                    <a:gd name="T16" fmla="*/ 0 60000 65536"/>
                    <a:gd name="T17" fmla="*/ 0 60000 65536"/>
                    <a:gd name="T18" fmla="*/ 0 60000 65536"/>
                    <a:gd name="T19" fmla="*/ 0 60000 65536"/>
                    <a:gd name="T20" fmla="*/ 0 60000 65536"/>
                    <a:gd name="T21" fmla="*/ 0 60000 65536"/>
                    <a:gd name="T22" fmla="*/ 0 60000 65536"/>
                    <a:gd name="T23" fmla="*/ 0 60000 65536"/>
                    <a:gd name="T24" fmla="*/ 0 w 84"/>
                    <a:gd name="T25" fmla="*/ 0 h 108"/>
                    <a:gd name="T26" fmla="*/ 84 w 84"/>
                    <a:gd name="T27" fmla="*/ 108 h 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4" h="108">
                      <a:moveTo>
                        <a:pt x="0" y="83"/>
                      </a:moveTo>
                      <a:lnTo>
                        <a:pt x="0" y="107"/>
                      </a:lnTo>
                      <a:lnTo>
                        <a:pt x="36" y="82"/>
                      </a:lnTo>
                      <a:lnTo>
                        <a:pt x="51" y="68"/>
                      </a:lnTo>
                      <a:lnTo>
                        <a:pt x="83" y="30"/>
                      </a:lnTo>
                      <a:lnTo>
                        <a:pt x="83" y="0"/>
                      </a:lnTo>
                      <a:lnTo>
                        <a:pt x="41" y="50"/>
                      </a:lnTo>
                      <a:lnTo>
                        <a:pt x="0" y="83"/>
                      </a:lnTo>
                    </a:path>
                  </a:pathLst>
                </a:custGeom>
                <a:solidFill>
                  <a:srgbClr val="5F5F5F"/>
                </a:solidFill>
                <a:ln w="12700" cap="rnd">
                  <a:noFill/>
                  <a:round/>
                  <a:headEnd/>
                  <a:tailEnd/>
                </a:ln>
              </p:spPr>
              <p:txBody>
                <a:bodyPr/>
                <a:lstStyle/>
                <a:p>
                  <a:endParaRPr lang="en-US"/>
                </a:p>
              </p:txBody>
            </p:sp>
            <p:sp>
              <p:nvSpPr>
                <p:cNvPr id="7359" name="Line 99"/>
                <p:cNvSpPr>
                  <a:spLocks noChangeShapeType="1"/>
                </p:cNvSpPr>
                <p:nvPr/>
              </p:nvSpPr>
              <p:spPr bwMode="auto">
                <a:xfrm>
                  <a:off x="3107" y="3891"/>
                  <a:ext cx="667" cy="47"/>
                </a:xfrm>
                <a:prstGeom prst="line">
                  <a:avLst/>
                </a:prstGeom>
                <a:noFill/>
                <a:ln w="12700">
                  <a:solidFill>
                    <a:srgbClr val="7F7F7F"/>
                  </a:solidFill>
                  <a:round/>
                  <a:headEnd/>
                  <a:tailEnd/>
                </a:ln>
              </p:spPr>
              <p:txBody>
                <a:bodyPr wrap="none" anchor="ctr"/>
                <a:lstStyle/>
                <a:p>
                  <a:endParaRPr lang="en-US"/>
                </a:p>
              </p:txBody>
            </p:sp>
            <p:grpSp>
              <p:nvGrpSpPr>
                <p:cNvPr id="27" name="Group 149"/>
                <p:cNvGrpSpPr>
                  <a:grpSpLocks/>
                </p:cNvGrpSpPr>
                <p:nvPr/>
              </p:nvGrpSpPr>
              <p:grpSpPr bwMode="auto">
                <a:xfrm>
                  <a:off x="3138" y="3792"/>
                  <a:ext cx="654" cy="146"/>
                  <a:chOff x="3138" y="3792"/>
                  <a:chExt cx="654" cy="146"/>
                </a:xfrm>
              </p:grpSpPr>
              <p:sp>
                <p:nvSpPr>
                  <p:cNvPr id="7364" name="Freeform 100"/>
                  <p:cNvSpPr>
                    <a:spLocks/>
                  </p:cNvSpPr>
                  <p:nvPr/>
                </p:nvSpPr>
                <p:spPr bwMode="auto">
                  <a:xfrm>
                    <a:off x="3138" y="3808"/>
                    <a:ext cx="505" cy="94"/>
                  </a:xfrm>
                  <a:custGeom>
                    <a:avLst/>
                    <a:gdLst>
                      <a:gd name="T0" fmla="*/ 87 w 505"/>
                      <a:gd name="T1" fmla="*/ 0 h 94"/>
                      <a:gd name="T2" fmla="*/ 27 w 505"/>
                      <a:gd name="T3" fmla="*/ 40 h 94"/>
                      <a:gd name="T4" fmla="*/ 0 w 505"/>
                      <a:gd name="T5" fmla="*/ 54 h 94"/>
                      <a:gd name="T6" fmla="*/ 428 w 505"/>
                      <a:gd name="T7" fmla="*/ 93 h 94"/>
                      <a:gd name="T8" fmla="*/ 458 w 505"/>
                      <a:gd name="T9" fmla="*/ 75 h 94"/>
                      <a:gd name="T10" fmla="*/ 504 w 505"/>
                      <a:gd name="T11" fmla="*/ 38 h 94"/>
                      <a:gd name="T12" fmla="*/ 87 w 505"/>
                      <a:gd name="T13" fmla="*/ 0 h 94"/>
                      <a:gd name="T14" fmla="*/ 0 60000 65536"/>
                      <a:gd name="T15" fmla="*/ 0 60000 65536"/>
                      <a:gd name="T16" fmla="*/ 0 60000 65536"/>
                      <a:gd name="T17" fmla="*/ 0 60000 65536"/>
                      <a:gd name="T18" fmla="*/ 0 60000 65536"/>
                      <a:gd name="T19" fmla="*/ 0 60000 65536"/>
                      <a:gd name="T20" fmla="*/ 0 60000 65536"/>
                      <a:gd name="T21" fmla="*/ 0 w 505"/>
                      <a:gd name="T22" fmla="*/ 0 h 94"/>
                      <a:gd name="T23" fmla="*/ 505 w 505"/>
                      <a:gd name="T24" fmla="*/ 94 h 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5" h="94">
                        <a:moveTo>
                          <a:pt x="87" y="0"/>
                        </a:moveTo>
                        <a:lnTo>
                          <a:pt x="27" y="40"/>
                        </a:lnTo>
                        <a:lnTo>
                          <a:pt x="0" y="54"/>
                        </a:lnTo>
                        <a:lnTo>
                          <a:pt x="428" y="93"/>
                        </a:lnTo>
                        <a:lnTo>
                          <a:pt x="458" y="75"/>
                        </a:lnTo>
                        <a:lnTo>
                          <a:pt x="504" y="38"/>
                        </a:lnTo>
                        <a:lnTo>
                          <a:pt x="87" y="0"/>
                        </a:lnTo>
                      </a:path>
                    </a:pathLst>
                  </a:custGeom>
                  <a:solidFill>
                    <a:srgbClr val="808080"/>
                  </a:solidFill>
                  <a:ln w="12700" cap="rnd">
                    <a:noFill/>
                    <a:round/>
                    <a:headEnd/>
                    <a:tailEnd/>
                  </a:ln>
                </p:spPr>
                <p:txBody>
                  <a:bodyPr/>
                  <a:lstStyle/>
                  <a:p>
                    <a:endParaRPr lang="en-US"/>
                  </a:p>
                </p:txBody>
              </p:sp>
              <p:grpSp>
                <p:nvGrpSpPr>
                  <p:cNvPr id="28" name="Group 148"/>
                  <p:cNvGrpSpPr>
                    <a:grpSpLocks/>
                  </p:cNvGrpSpPr>
                  <p:nvPr/>
                </p:nvGrpSpPr>
                <p:grpSpPr bwMode="auto">
                  <a:xfrm>
                    <a:off x="3165" y="3792"/>
                    <a:ext cx="627" cy="146"/>
                    <a:chOff x="3165" y="3792"/>
                    <a:chExt cx="627" cy="146"/>
                  </a:xfrm>
                </p:grpSpPr>
                <p:grpSp>
                  <p:nvGrpSpPr>
                    <p:cNvPr id="29" name="Group 134"/>
                    <p:cNvGrpSpPr>
                      <a:grpSpLocks/>
                    </p:cNvGrpSpPr>
                    <p:nvPr/>
                  </p:nvGrpSpPr>
                  <p:grpSpPr bwMode="auto">
                    <a:xfrm>
                      <a:off x="3174" y="3792"/>
                      <a:ext cx="452" cy="124"/>
                      <a:chOff x="3174" y="3792"/>
                      <a:chExt cx="452" cy="124"/>
                    </a:xfrm>
                  </p:grpSpPr>
                  <p:grpSp>
                    <p:nvGrpSpPr>
                      <p:cNvPr id="30" name="Group 103"/>
                      <p:cNvGrpSpPr>
                        <a:grpSpLocks/>
                      </p:cNvGrpSpPr>
                      <p:nvPr/>
                    </p:nvGrpSpPr>
                    <p:grpSpPr bwMode="auto">
                      <a:xfrm>
                        <a:off x="3174" y="3792"/>
                        <a:ext cx="74" cy="90"/>
                        <a:chOff x="3174" y="3792"/>
                        <a:chExt cx="74" cy="90"/>
                      </a:xfrm>
                    </p:grpSpPr>
                    <p:sp>
                      <p:nvSpPr>
                        <p:cNvPr id="7411" name="Line 101"/>
                        <p:cNvSpPr>
                          <a:spLocks noChangeShapeType="1"/>
                        </p:cNvSpPr>
                        <p:nvPr/>
                      </p:nvSpPr>
                      <p:spPr bwMode="auto">
                        <a:xfrm flipV="1">
                          <a:off x="3174" y="3844"/>
                          <a:ext cx="7" cy="38"/>
                        </a:xfrm>
                        <a:prstGeom prst="line">
                          <a:avLst/>
                        </a:prstGeom>
                        <a:noFill/>
                        <a:ln w="12700">
                          <a:solidFill>
                            <a:srgbClr val="DFDFDF"/>
                          </a:solidFill>
                          <a:round/>
                          <a:headEnd/>
                          <a:tailEnd/>
                        </a:ln>
                      </p:spPr>
                      <p:txBody>
                        <a:bodyPr wrap="none" anchor="ctr"/>
                        <a:lstStyle/>
                        <a:p>
                          <a:endParaRPr lang="en-US"/>
                        </a:p>
                      </p:txBody>
                    </p:sp>
                    <p:sp>
                      <p:nvSpPr>
                        <p:cNvPr id="7412" name="Line 102"/>
                        <p:cNvSpPr>
                          <a:spLocks noChangeShapeType="1"/>
                        </p:cNvSpPr>
                        <p:nvPr/>
                      </p:nvSpPr>
                      <p:spPr bwMode="auto">
                        <a:xfrm flipV="1">
                          <a:off x="3207" y="3792"/>
                          <a:ext cx="41" cy="74"/>
                        </a:xfrm>
                        <a:prstGeom prst="line">
                          <a:avLst/>
                        </a:prstGeom>
                        <a:noFill/>
                        <a:ln w="12700">
                          <a:solidFill>
                            <a:srgbClr val="DFDFDF"/>
                          </a:solidFill>
                          <a:round/>
                          <a:headEnd/>
                          <a:tailEnd/>
                        </a:ln>
                      </p:spPr>
                      <p:txBody>
                        <a:bodyPr wrap="none" anchor="ctr"/>
                        <a:lstStyle/>
                        <a:p>
                          <a:endParaRPr lang="en-US"/>
                        </a:p>
                      </p:txBody>
                    </p:sp>
                  </p:grpSp>
                  <p:grpSp>
                    <p:nvGrpSpPr>
                      <p:cNvPr id="31" name="Group 106"/>
                      <p:cNvGrpSpPr>
                        <a:grpSpLocks/>
                      </p:cNvGrpSpPr>
                      <p:nvPr/>
                    </p:nvGrpSpPr>
                    <p:grpSpPr bwMode="auto">
                      <a:xfrm>
                        <a:off x="3213" y="3796"/>
                        <a:ext cx="75" cy="90"/>
                        <a:chOff x="3213" y="3796"/>
                        <a:chExt cx="75" cy="90"/>
                      </a:xfrm>
                    </p:grpSpPr>
                    <p:sp>
                      <p:nvSpPr>
                        <p:cNvPr id="7409" name="Line 104"/>
                        <p:cNvSpPr>
                          <a:spLocks noChangeShapeType="1"/>
                        </p:cNvSpPr>
                        <p:nvPr/>
                      </p:nvSpPr>
                      <p:spPr bwMode="auto">
                        <a:xfrm flipV="1">
                          <a:off x="3213" y="3848"/>
                          <a:ext cx="6" cy="38"/>
                        </a:xfrm>
                        <a:prstGeom prst="line">
                          <a:avLst/>
                        </a:prstGeom>
                        <a:noFill/>
                        <a:ln w="12700">
                          <a:solidFill>
                            <a:srgbClr val="DFDFDF"/>
                          </a:solidFill>
                          <a:round/>
                          <a:headEnd/>
                          <a:tailEnd/>
                        </a:ln>
                      </p:spPr>
                      <p:txBody>
                        <a:bodyPr wrap="none" anchor="ctr"/>
                        <a:lstStyle/>
                        <a:p>
                          <a:endParaRPr lang="en-US"/>
                        </a:p>
                      </p:txBody>
                    </p:sp>
                    <p:sp>
                      <p:nvSpPr>
                        <p:cNvPr id="7410" name="Line 105"/>
                        <p:cNvSpPr>
                          <a:spLocks noChangeShapeType="1"/>
                        </p:cNvSpPr>
                        <p:nvPr/>
                      </p:nvSpPr>
                      <p:spPr bwMode="auto">
                        <a:xfrm flipV="1">
                          <a:off x="3245" y="3796"/>
                          <a:ext cx="43" cy="74"/>
                        </a:xfrm>
                        <a:prstGeom prst="line">
                          <a:avLst/>
                        </a:prstGeom>
                        <a:noFill/>
                        <a:ln w="12700">
                          <a:solidFill>
                            <a:srgbClr val="DFDFDF"/>
                          </a:solidFill>
                          <a:round/>
                          <a:headEnd/>
                          <a:tailEnd/>
                        </a:ln>
                      </p:spPr>
                      <p:txBody>
                        <a:bodyPr wrap="none" anchor="ctr"/>
                        <a:lstStyle/>
                        <a:p>
                          <a:endParaRPr lang="en-US"/>
                        </a:p>
                      </p:txBody>
                    </p:sp>
                  </p:grpSp>
                  <p:grpSp>
                    <p:nvGrpSpPr>
                      <p:cNvPr id="7360" name="Group 109"/>
                      <p:cNvGrpSpPr>
                        <a:grpSpLocks/>
                      </p:cNvGrpSpPr>
                      <p:nvPr/>
                    </p:nvGrpSpPr>
                    <p:grpSpPr bwMode="auto">
                      <a:xfrm>
                        <a:off x="3253" y="3798"/>
                        <a:ext cx="74" cy="90"/>
                        <a:chOff x="3253" y="3798"/>
                        <a:chExt cx="74" cy="90"/>
                      </a:xfrm>
                    </p:grpSpPr>
                    <p:sp>
                      <p:nvSpPr>
                        <p:cNvPr id="7407" name="Line 107"/>
                        <p:cNvSpPr>
                          <a:spLocks noChangeShapeType="1"/>
                        </p:cNvSpPr>
                        <p:nvPr/>
                      </p:nvSpPr>
                      <p:spPr bwMode="auto">
                        <a:xfrm flipV="1">
                          <a:off x="3253" y="3851"/>
                          <a:ext cx="7" cy="37"/>
                        </a:xfrm>
                        <a:prstGeom prst="line">
                          <a:avLst/>
                        </a:prstGeom>
                        <a:noFill/>
                        <a:ln w="12700">
                          <a:solidFill>
                            <a:srgbClr val="DFDFDF"/>
                          </a:solidFill>
                          <a:round/>
                          <a:headEnd/>
                          <a:tailEnd/>
                        </a:ln>
                      </p:spPr>
                      <p:txBody>
                        <a:bodyPr wrap="none" anchor="ctr"/>
                        <a:lstStyle/>
                        <a:p>
                          <a:endParaRPr lang="en-US"/>
                        </a:p>
                      </p:txBody>
                    </p:sp>
                    <p:sp>
                      <p:nvSpPr>
                        <p:cNvPr id="7408" name="Line 108"/>
                        <p:cNvSpPr>
                          <a:spLocks noChangeShapeType="1"/>
                        </p:cNvSpPr>
                        <p:nvPr/>
                      </p:nvSpPr>
                      <p:spPr bwMode="auto">
                        <a:xfrm flipV="1">
                          <a:off x="3286" y="3798"/>
                          <a:ext cx="41" cy="75"/>
                        </a:xfrm>
                        <a:prstGeom prst="line">
                          <a:avLst/>
                        </a:prstGeom>
                        <a:noFill/>
                        <a:ln w="12700">
                          <a:solidFill>
                            <a:srgbClr val="DFDFDF"/>
                          </a:solidFill>
                          <a:round/>
                          <a:headEnd/>
                          <a:tailEnd/>
                        </a:ln>
                      </p:spPr>
                      <p:txBody>
                        <a:bodyPr wrap="none" anchor="ctr"/>
                        <a:lstStyle/>
                        <a:p>
                          <a:endParaRPr lang="en-US"/>
                        </a:p>
                      </p:txBody>
                    </p:sp>
                  </p:grpSp>
                  <p:grpSp>
                    <p:nvGrpSpPr>
                      <p:cNvPr id="7361" name="Group 112"/>
                      <p:cNvGrpSpPr>
                        <a:grpSpLocks/>
                      </p:cNvGrpSpPr>
                      <p:nvPr/>
                    </p:nvGrpSpPr>
                    <p:grpSpPr bwMode="auto">
                      <a:xfrm>
                        <a:off x="3290" y="3803"/>
                        <a:ext cx="74" cy="91"/>
                        <a:chOff x="3290" y="3803"/>
                        <a:chExt cx="74" cy="91"/>
                      </a:xfrm>
                    </p:grpSpPr>
                    <p:sp>
                      <p:nvSpPr>
                        <p:cNvPr id="7405" name="Line 110"/>
                        <p:cNvSpPr>
                          <a:spLocks noChangeShapeType="1"/>
                        </p:cNvSpPr>
                        <p:nvPr/>
                      </p:nvSpPr>
                      <p:spPr bwMode="auto">
                        <a:xfrm flipV="1">
                          <a:off x="3290" y="3856"/>
                          <a:ext cx="7" cy="38"/>
                        </a:xfrm>
                        <a:prstGeom prst="line">
                          <a:avLst/>
                        </a:prstGeom>
                        <a:noFill/>
                        <a:ln w="12700">
                          <a:solidFill>
                            <a:srgbClr val="DFDFDF"/>
                          </a:solidFill>
                          <a:round/>
                          <a:headEnd/>
                          <a:tailEnd/>
                        </a:ln>
                      </p:spPr>
                      <p:txBody>
                        <a:bodyPr wrap="none" anchor="ctr"/>
                        <a:lstStyle/>
                        <a:p>
                          <a:endParaRPr lang="en-US"/>
                        </a:p>
                      </p:txBody>
                    </p:sp>
                    <p:sp>
                      <p:nvSpPr>
                        <p:cNvPr id="7406" name="Line 111"/>
                        <p:cNvSpPr>
                          <a:spLocks noChangeShapeType="1"/>
                        </p:cNvSpPr>
                        <p:nvPr/>
                      </p:nvSpPr>
                      <p:spPr bwMode="auto">
                        <a:xfrm flipV="1">
                          <a:off x="3323" y="3803"/>
                          <a:ext cx="41" cy="75"/>
                        </a:xfrm>
                        <a:prstGeom prst="line">
                          <a:avLst/>
                        </a:prstGeom>
                        <a:noFill/>
                        <a:ln w="12700">
                          <a:solidFill>
                            <a:srgbClr val="DFDFDF"/>
                          </a:solidFill>
                          <a:round/>
                          <a:headEnd/>
                          <a:tailEnd/>
                        </a:ln>
                      </p:spPr>
                      <p:txBody>
                        <a:bodyPr wrap="none" anchor="ctr"/>
                        <a:lstStyle/>
                        <a:p>
                          <a:endParaRPr lang="en-US"/>
                        </a:p>
                      </p:txBody>
                    </p:sp>
                  </p:grpSp>
                  <p:grpSp>
                    <p:nvGrpSpPr>
                      <p:cNvPr id="7365" name="Group 115"/>
                      <p:cNvGrpSpPr>
                        <a:grpSpLocks/>
                      </p:cNvGrpSpPr>
                      <p:nvPr/>
                    </p:nvGrpSpPr>
                    <p:grpSpPr bwMode="auto">
                      <a:xfrm>
                        <a:off x="3330" y="3805"/>
                        <a:ext cx="73" cy="91"/>
                        <a:chOff x="3330" y="3805"/>
                        <a:chExt cx="73" cy="91"/>
                      </a:xfrm>
                    </p:grpSpPr>
                    <p:sp>
                      <p:nvSpPr>
                        <p:cNvPr id="7403" name="Line 113"/>
                        <p:cNvSpPr>
                          <a:spLocks noChangeShapeType="1"/>
                        </p:cNvSpPr>
                        <p:nvPr/>
                      </p:nvSpPr>
                      <p:spPr bwMode="auto">
                        <a:xfrm flipV="1">
                          <a:off x="3330" y="3858"/>
                          <a:ext cx="7" cy="38"/>
                        </a:xfrm>
                        <a:prstGeom prst="line">
                          <a:avLst/>
                        </a:prstGeom>
                        <a:noFill/>
                        <a:ln w="12700">
                          <a:solidFill>
                            <a:srgbClr val="DFDFDF"/>
                          </a:solidFill>
                          <a:round/>
                          <a:headEnd/>
                          <a:tailEnd/>
                        </a:ln>
                      </p:spPr>
                      <p:txBody>
                        <a:bodyPr wrap="none" anchor="ctr"/>
                        <a:lstStyle/>
                        <a:p>
                          <a:endParaRPr lang="en-US"/>
                        </a:p>
                      </p:txBody>
                    </p:sp>
                    <p:sp>
                      <p:nvSpPr>
                        <p:cNvPr id="7404" name="Line 114"/>
                        <p:cNvSpPr>
                          <a:spLocks noChangeShapeType="1"/>
                        </p:cNvSpPr>
                        <p:nvPr/>
                      </p:nvSpPr>
                      <p:spPr bwMode="auto">
                        <a:xfrm flipV="1">
                          <a:off x="3363" y="3805"/>
                          <a:ext cx="40" cy="75"/>
                        </a:xfrm>
                        <a:prstGeom prst="line">
                          <a:avLst/>
                        </a:prstGeom>
                        <a:noFill/>
                        <a:ln w="12700">
                          <a:solidFill>
                            <a:srgbClr val="DFDFDF"/>
                          </a:solidFill>
                          <a:round/>
                          <a:headEnd/>
                          <a:tailEnd/>
                        </a:ln>
                      </p:spPr>
                      <p:txBody>
                        <a:bodyPr wrap="none" anchor="ctr"/>
                        <a:lstStyle/>
                        <a:p>
                          <a:endParaRPr lang="en-US"/>
                        </a:p>
                      </p:txBody>
                    </p:sp>
                  </p:grpSp>
                  <p:grpSp>
                    <p:nvGrpSpPr>
                      <p:cNvPr id="7366" name="Group 118"/>
                      <p:cNvGrpSpPr>
                        <a:grpSpLocks/>
                      </p:cNvGrpSpPr>
                      <p:nvPr/>
                    </p:nvGrpSpPr>
                    <p:grpSpPr bwMode="auto">
                      <a:xfrm>
                        <a:off x="3368" y="3808"/>
                        <a:ext cx="74" cy="90"/>
                        <a:chOff x="3368" y="3808"/>
                        <a:chExt cx="74" cy="90"/>
                      </a:xfrm>
                    </p:grpSpPr>
                    <p:sp>
                      <p:nvSpPr>
                        <p:cNvPr id="7401" name="Line 116"/>
                        <p:cNvSpPr>
                          <a:spLocks noChangeShapeType="1"/>
                        </p:cNvSpPr>
                        <p:nvPr/>
                      </p:nvSpPr>
                      <p:spPr bwMode="auto">
                        <a:xfrm flipV="1">
                          <a:off x="3368" y="3860"/>
                          <a:ext cx="6" cy="38"/>
                        </a:xfrm>
                        <a:prstGeom prst="line">
                          <a:avLst/>
                        </a:prstGeom>
                        <a:noFill/>
                        <a:ln w="12700">
                          <a:solidFill>
                            <a:srgbClr val="DFDFDF"/>
                          </a:solidFill>
                          <a:round/>
                          <a:headEnd/>
                          <a:tailEnd/>
                        </a:ln>
                      </p:spPr>
                      <p:txBody>
                        <a:bodyPr wrap="none" anchor="ctr"/>
                        <a:lstStyle/>
                        <a:p>
                          <a:endParaRPr lang="en-US"/>
                        </a:p>
                      </p:txBody>
                    </p:sp>
                    <p:sp>
                      <p:nvSpPr>
                        <p:cNvPr id="7402" name="Line 117"/>
                        <p:cNvSpPr>
                          <a:spLocks noChangeShapeType="1"/>
                        </p:cNvSpPr>
                        <p:nvPr/>
                      </p:nvSpPr>
                      <p:spPr bwMode="auto">
                        <a:xfrm flipV="1">
                          <a:off x="3400" y="3808"/>
                          <a:ext cx="42" cy="74"/>
                        </a:xfrm>
                        <a:prstGeom prst="line">
                          <a:avLst/>
                        </a:prstGeom>
                        <a:noFill/>
                        <a:ln w="12700">
                          <a:solidFill>
                            <a:srgbClr val="DFDFDF"/>
                          </a:solidFill>
                          <a:round/>
                          <a:headEnd/>
                          <a:tailEnd/>
                        </a:ln>
                      </p:spPr>
                      <p:txBody>
                        <a:bodyPr wrap="none" anchor="ctr"/>
                        <a:lstStyle/>
                        <a:p>
                          <a:endParaRPr lang="en-US"/>
                        </a:p>
                      </p:txBody>
                    </p:sp>
                  </p:grpSp>
                  <p:grpSp>
                    <p:nvGrpSpPr>
                      <p:cNvPr id="7367" name="Group 121"/>
                      <p:cNvGrpSpPr>
                        <a:grpSpLocks/>
                      </p:cNvGrpSpPr>
                      <p:nvPr/>
                    </p:nvGrpSpPr>
                    <p:grpSpPr bwMode="auto">
                      <a:xfrm>
                        <a:off x="3405" y="3811"/>
                        <a:ext cx="74" cy="91"/>
                        <a:chOff x="3405" y="3811"/>
                        <a:chExt cx="74" cy="91"/>
                      </a:xfrm>
                    </p:grpSpPr>
                    <p:sp>
                      <p:nvSpPr>
                        <p:cNvPr id="7399" name="Line 119"/>
                        <p:cNvSpPr>
                          <a:spLocks noChangeShapeType="1"/>
                        </p:cNvSpPr>
                        <p:nvPr/>
                      </p:nvSpPr>
                      <p:spPr bwMode="auto">
                        <a:xfrm flipV="1">
                          <a:off x="3405" y="3864"/>
                          <a:ext cx="7" cy="38"/>
                        </a:xfrm>
                        <a:prstGeom prst="line">
                          <a:avLst/>
                        </a:prstGeom>
                        <a:noFill/>
                        <a:ln w="12700">
                          <a:solidFill>
                            <a:srgbClr val="DFDFDF"/>
                          </a:solidFill>
                          <a:round/>
                          <a:headEnd/>
                          <a:tailEnd/>
                        </a:ln>
                      </p:spPr>
                      <p:txBody>
                        <a:bodyPr wrap="none" anchor="ctr"/>
                        <a:lstStyle/>
                        <a:p>
                          <a:endParaRPr lang="en-US"/>
                        </a:p>
                      </p:txBody>
                    </p:sp>
                    <p:sp>
                      <p:nvSpPr>
                        <p:cNvPr id="7400" name="Line 120"/>
                        <p:cNvSpPr>
                          <a:spLocks noChangeShapeType="1"/>
                        </p:cNvSpPr>
                        <p:nvPr/>
                      </p:nvSpPr>
                      <p:spPr bwMode="auto">
                        <a:xfrm flipV="1">
                          <a:off x="3438" y="3811"/>
                          <a:ext cx="41" cy="75"/>
                        </a:xfrm>
                        <a:prstGeom prst="line">
                          <a:avLst/>
                        </a:prstGeom>
                        <a:noFill/>
                        <a:ln w="12700">
                          <a:solidFill>
                            <a:srgbClr val="DFDFDF"/>
                          </a:solidFill>
                          <a:round/>
                          <a:headEnd/>
                          <a:tailEnd/>
                        </a:ln>
                      </p:spPr>
                      <p:txBody>
                        <a:bodyPr wrap="none" anchor="ctr"/>
                        <a:lstStyle/>
                        <a:p>
                          <a:endParaRPr lang="en-US"/>
                        </a:p>
                      </p:txBody>
                    </p:sp>
                  </p:grpSp>
                  <p:grpSp>
                    <p:nvGrpSpPr>
                      <p:cNvPr id="7371" name="Group 124"/>
                      <p:cNvGrpSpPr>
                        <a:grpSpLocks/>
                      </p:cNvGrpSpPr>
                      <p:nvPr/>
                    </p:nvGrpSpPr>
                    <p:grpSpPr bwMode="auto">
                      <a:xfrm>
                        <a:off x="3441" y="3817"/>
                        <a:ext cx="73" cy="90"/>
                        <a:chOff x="3441" y="3817"/>
                        <a:chExt cx="73" cy="90"/>
                      </a:xfrm>
                    </p:grpSpPr>
                    <p:sp>
                      <p:nvSpPr>
                        <p:cNvPr id="7397" name="Line 122"/>
                        <p:cNvSpPr>
                          <a:spLocks noChangeShapeType="1"/>
                        </p:cNvSpPr>
                        <p:nvPr/>
                      </p:nvSpPr>
                      <p:spPr bwMode="auto">
                        <a:xfrm flipV="1">
                          <a:off x="3441" y="3869"/>
                          <a:ext cx="6" cy="38"/>
                        </a:xfrm>
                        <a:prstGeom prst="line">
                          <a:avLst/>
                        </a:prstGeom>
                        <a:noFill/>
                        <a:ln w="12700">
                          <a:solidFill>
                            <a:srgbClr val="DFDFDF"/>
                          </a:solidFill>
                          <a:round/>
                          <a:headEnd/>
                          <a:tailEnd/>
                        </a:ln>
                      </p:spPr>
                      <p:txBody>
                        <a:bodyPr wrap="none" anchor="ctr"/>
                        <a:lstStyle/>
                        <a:p>
                          <a:endParaRPr lang="en-US"/>
                        </a:p>
                      </p:txBody>
                    </p:sp>
                    <p:sp>
                      <p:nvSpPr>
                        <p:cNvPr id="7398" name="Line 123"/>
                        <p:cNvSpPr>
                          <a:spLocks noChangeShapeType="1"/>
                        </p:cNvSpPr>
                        <p:nvPr/>
                      </p:nvSpPr>
                      <p:spPr bwMode="auto">
                        <a:xfrm flipV="1">
                          <a:off x="3473" y="3817"/>
                          <a:ext cx="41" cy="74"/>
                        </a:xfrm>
                        <a:prstGeom prst="line">
                          <a:avLst/>
                        </a:prstGeom>
                        <a:noFill/>
                        <a:ln w="12700">
                          <a:solidFill>
                            <a:srgbClr val="DFDFDF"/>
                          </a:solidFill>
                          <a:round/>
                          <a:headEnd/>
                          <a:tailEnd/>
                        </a:ln>
                      </p:spPr>
                      <p:txBody>
                        <a:bodyPr wrap="none" anchor="ctr"/>
                        <a:lstStyle/>
                        <a:p>
                          <a:endParaRPr lang="en-US"/>
                        </a:p>
                      </p:txBody>
                    </p:sp>
                  </p:grpSp>
                  <p:grpSp>
                    <p:nvGrpSpPr>
                      <p:cNvPr id="7372" name="Group 127"/>
                      <p:cNvGrpSpPr>
                        <a:grpSpLocks/>
                      </p:cNvGrpSpPr>
                      <p:nvPr/>
                    </p:nvGrpSpPr>
                    <p:grpSpPr bwMode="auto">
                      <a:xfrm>
                        <a:off x="3478" y="3822"/>
                        <a:ext cx="73" cy="90"/>
                        <a:chOff x="3478" y="3822"/>
                        <a:chExt cx="73" cy="90"/>
                      </a:xfrm>
                    </p:grpSpPr>
                    <p:sp>
                      <p:nvSpPr>
                        <p:cNvPr id="7395" name="Line 125"/>
                        <p:cNvSpPr>
                          <a:spLocks noChangeShapeType="1"/>
                        </p:cNvSpPr>
                        <p:nvPr/>
                      </p:nvSpPr>
                      <p:spPr bwMode="auto">
                        <a:xfrm flipV="1">
                          <a:off x="3478" y="3874"/>
                          <a:ext cx="6" cy="38"/>
                        </a:xfrm>
                        <a:prstGeom prst="line">
                          <a:avLst/>
                        </a:prstGeom>
                        <a:noFill/>
                        <a:ln w="12700">
                          <a:solidFill>
                            <a:srgbClr val="DFDFDF"/>
                          </a:solidFill>
                          <a:round/>
                          <a:headEnd/>
                          <a:tailEnd/>
                        </a:ln>
                      </p:spPr>
                      <p:txBody>
                        <a:bodyPr wrap="none" anchor="ctr"/>
                        <a:lstStyle/>
                        <a:p>
                          <a:endParaRPr lang="en-US"/>
                        </a:p>
                      </p:txBody>
                    </p:sp>
                    <p:sp>
                      <p:nvSpPr>
                        <p:cNvPr id="7396" name="Line 126"/>
                        <p:cNvSpPr>
                          <a:spLocks noChangeShapeType="1"/>
                        </p:cNvSpPr>
                        <p:nvPr/>
                      </p:nvSpPr>
                      <p:spPr bwMode="auto">
                        <a:xfrm flipV="1">
                          <a:off x="3510" y="3822"/>
                          <a:ext cx="41" cy="74"/>
                        </a:xfrm>
                        <a:prstGeom prst="line">
                          <a:avLst/>
                        </a:prstGeom>
                        <a:noFill/>
                        <a:ln w="12700">
                          <a:solidFill>
                            <a:srgbClr val="DFDFDF"/>
                          </a:solidFill>
                          <a:round/>
                          <a:headEnd/>
                          <a:tailEnd/>
                        </a:ln>
                      </p:spPr>
                      <p:txBody>
                        <a:bodyPr wrap="none" anchor="ctr"/>
                        <a:lstStyle/>
                        <a:p>
                          <a:endParaRPr lang="en-US"/>
                        </a:p>
                      </p:txBody>
                    </p:sp>
                  </p:grpSp>
                  <p:grpSp>
                    <p:nvGrpSpPr>
                      <p:cNvPr id="7373" name="Group 130"/>
                      <p:cNvGrpSpPr>
                        <a:grpSpLocks/>
                      </p:cNvGrpSpPr>
                      <p:nvPr/>
                    </p:nvGrpSpPr>
                    <p:grpSpPr bwMode="auto">
                      <a:xfrm>
                        <a:off x="3515" y="3823"/>
                        <a:ext cx="75" cy="92"/>
                        <a:chOff x="3515" y="3823"/>
                        <a:chExt cx="75" cy="92"/>
                      </a:xfrm>
                    </p:grpSpPr>
                    <p:sp>
                      <p:nvSpPr>
                        <p:cNvPr id="7393" name="Line 128"/>
                        <p:cNvSpPr>
                          <a:spLocks noChangeShapeType="1"/>
                        </p:cNvSpPr>
                        <p:nvPr/>
                      </p:nvSpPr>
                      <p:spPr bwMode="auto">
                        <a:xfrm flipV="1">
                          <a:off x="3515" y="3876"/>
                          <a:ext cx="7" cy="39"/>
                        </a:xfrm>
                        <a:prstGeom prst="line">
                          <a:avLst/>
                        </a:prstGeom>
                        <a:noFill/>
                        <a:ln w="12700">
                          <a:solidFill>
                            <a:srgbClr val="DFDFDF"/>
                          </a:solidFill>
                          <a:round/>
                          <a:headEnd/>
                          <a:tailEnd/>
                        </a:ln>
                      </p:spPr>
                      <p:txBody>
                        <a:bodyPr wrap="none" anchor="ctr"/>
                        <a:lstStyle/>
                        <a:p>
                          <a:endParaRPr lang="en-US"/>
                        </a:p>
                      </p:txBody>
                    </p:sp>
                    <p:sp>
                      <p:nvSpPr>
                        <p:cNvPr id="7394" name="Line 129"/>
                        <p:cNvSpPr>
                          <a:spLocks noChangeShapeType="1"/>
                        </p:cNvSpPr>
                        <p:nvPr/>
                      </p:nvSpPr>
                      <p:spPr bwMode="auto">
                        <a:xfrm flipV="1">
                          <a:off x="3548" y="3823"/>
                          <a:ext cx="42" cy="75"/>
                        </a:xfrm>
                        <a:prstGeom prst="line">
                          <a:avLst/>
                        </a:prstGeom>
                        <a:noFill/>
                        <a:ln w="12700">
                          <a:solidFill>
                            <a:srgbClr val="DFDFDF"/>
                          </a:solidFill>
                          <a:round/>
                          <a:headEnd/>
                          <a:tailEnd/>
                        </a:ln>
                      </p:spPr>
                      <p:txBody>
                        <a:bodyPr wrap="none" anchor="ctr"/>
                        <a:lstStyle/>
                        <a:p>
                          <a:endParaRPr lang="en-US"/>
                        </a:p>
                      </p:txBody>
                    </p:sp>
                  </p:grpSp>
                  <p:grpSp>
                    <p:nvGrpSpPr>
                      <p:cNvPr id="7380" name="Group 133"/>
                      <p:cNvGrpSpPr>
                        <a:grpSpLocks/>
                      </p:cNvGrpSpPr>
                      <p:nvPr/>
                    </p:nvGrpSpPr>
                    <p:grpSpPr bwMode="auto">
                      <a:xfrm>
                        <a:off x="3552" y="3826"/>
                        <a:ext cx="74" cy="90"/>
                        <a:chOff x="3552" y="3826"/>
                        <a:chExt cx="74" cy="90"/>
                      </a:xfrm>
                    </p:grpSpPr>
                    <p:sp>
                      <p:nvSpPr>
                        <p:cNvPr id="7391" name="Line 131"/>
                        <p:cNvSpPr>
                          <a:spLocks noChangeShapeType="1"/>
                        </p:cNvSpPr>
                        <p:nvPr/>
                      </p:nvSpPr>
                      <p:spPr bwMode="auto">
                        <a:xfrm flipV="1">
                          <a:off x="3552" y="3878"/>
                          <a:ext cx="6" cy="38"/>
                        </a:xfrm>
                        <a:prstGeom prst="line">
                          <a:avLst/>
                        </a:prstGeom>
                        <a:noFill/>
                        <a:ln w="12700">
                          <a:solidFill>
                            <a:srgbClr val="DFDFDF"/>
                          </a:solidFill>
                          <a:round/>
                          <a:headEnd/>
                          <a:tailEnd/>
                        </a:ln>
                      </p:spPr>
                      <p:txBody>
                        <a:bodyPr wrap="none" anchor="ctr"/>
                        <a:lstStyle/>
                        <a:p>
                          <a:endParaRPr lang="en-US"/>
                        </a:p>
                      </p:txBody>
                    </p:sp>
                    <p:sp>
                      <p:nvSpPr>
                        <p:cNvPr id="7392" name="Line 132"/>
                        <p:cNvSpPr>
                          <a:spLocks noChangeShapeType="1"/>
                        </p:cNvSpPr>
                        <p:nvPr/>
                      </p:nvSpPr>
                      <p:spPr bwMode="auto">
                        <a:xfrm flipV="1">
                          <a:off x="3584" y="3826"/>
                          <a:ext cx="42" cy="74"/>
                        </a:xfrm>
                        <a:prstGeom prst="line">
                          <a:avLst/>
                        </a:prstGeom>
                        <a:noFill/>
                        <a:ln w="12700">
                          <a:solidFill>
                            <a:srgbClr val="DFDFDF"/>
                          </a:solidFill>
                          <a:round/>
                          <a:headEnd/>
                          <a:tailEnd/>
                        </a:ln>
                      </p:spPr>
                      <p:txBody>
                        <a:bodyPr wrap="none" anchor="ctr"/>
                        <a:lstStyle/>
                        <a:p>
                          <a:endParaRPr lang="en-US"/>
                        </a:p>
                      </p:txBody>
                    </p:sp>
                  </p:grpSp>
                </p:grpSp>
                <p:grpSp>
                  <p:nvGrpSpPr>
                    <p:cNvPr id="7381" name="Group 144"/>
                    <p:cNvGrpSpPr>
                      <a:grpSpLocks/>
                    </p:cNvGrpSpPr>
                    <p:nvPr/>
                  </p:nvGrpSpPr>
                  <p:grpSpPr bwMode="auto">
                    <a:xfrm>
                      <a:off x="3668" y="3838"/>
                      <a:ext cx="118" cy="100"/>
                      <a:chOff x="3668" y="3838"/>
                      <a:chExt cx="118" cy="100"/>
                    </a:xfrm>
                  </p:grpSpPr>
                  <p:grpSp>
                    <p:nvGrpSpPr>
                      <p:cNvPr id="7382" name="Group 137"/>
                      <p:cNvGrpSpPr>
                        <a:grpSpLocks/>
                      </p:cNvGrpSpPr>
                      <p:nvPr/>
                    </p:nvGrpSpPr>
                    <p:grpSpPr bwMode="auto">
                      <a:xfrm>
                        <a:off x="3728" y="3842"/>
                        <a:ext cx="58" cy="96"/>
                        <a:chOff x="3728" y="3842"/>
                        <a:chExt cx="58" cy="96"/>
                      </a:xfrm>
                    </p:grpSpPr>
                    <p:sp>
                      <p:nvSpPr>
                        <p:cNvPr id="7378" name="Line 135"/>
                        <p:cNvSpPr>
                          <a:spLocks noChangeShapeType="1"/>
                        </p:cNvSpPr>
                        <p:nvPr/>
                      </p:nvSpPr>
                      <p:spPr bwMode="auto">
                        <a:xfrm flipV="1">
                          <a:off x="3728" y="3897"/>
                          <a:ext cx="3" cy="41"/>
                        </a:xfrm>
                        <a:prstGeom prst="line">
                          <a:avLst/>
                        </a:prstGeom>
                        <a:noFill/>
                        <a:ln w="12700">
                          <a:solidFill>
                            <a:srgbClr val="DFDFDF"/>
                          </a:solidFill>
                          <a:round/>
                          <a:headEnd/>
                          <a:tailEnd/>
                        </a:ln>
                      </p:spPr>
                      <p:txBody>
                        <a:bodyPr wrap="none" anchor="ctr"/>
                        <a:lstStyle/>
                        <a:p>
                          <a:endParaRPr lang="en-US"/>
                        </a:p>
                      </p:txBody>
                    </p:sp>
                    <p:sp>
                      <p:nvSpPr>
                        <p:cNvPr id="7379" name="Line 136"/>
                        <p:cNvSpPr>
                          <a:spLocks noChangeShapeType="1"/>
                        </p:cNvSpPr>
                        <p:nvPr/>
                      </p:nvSpPr>
                      <p:spPr bwMode="auto">
                        <a:xfrm flipV="1">
                          <a:off x="3757" y="3842"/>
                          <a:ext cx="29" cy="77"/>
                        </a:xfrm>
                        <a:prstGeom prst="line">
                          <a:avLst/>
                        </a:prstGeom>
                        <a:noFill/>
                        <a:ln w="12700">
                          <a:solidFill>
                            <a:srgbClr val="DFDFDF"/>
                          </a:solidFill>
                          <a:round/>
                          <a:headEnd/>
                          <a:tailEnd/>
                        </a:ln>
                      </p:spPr>
                      <p:txBody>
                        <a:bodyPr wrap="none" anchor="ctr"/>
                        <a:lstStyle/>
                        <a:p>
                          <a:endParaRPr lang="en-US"/>
                        </a:p>
                      </p:txBody>
                    </p:sp>
                  </p:grpSp>
                  <p:grpSp>
                    <p:nvGrpSpPr>
                      <p:cNvPr id="7383" name="Group 140"/>
                      <p:cNvGrpSpPr>
                        <a:grpSpLocks/>
                      </p:cNvGrpSpPr>
                      <p:nvPr/>
                    </p:nvGrpSpPr>
                    <p:grpSpPr bwMode="auto">
                      <a:xfrm>
                        <a:off x="3698" y="3839"/>
                        <a:ext cx="60" cy="97"/>
                        <a:chOff x="3698" y="3839"/>
                        <a:chExt cx="60" cy="97"/>
                      </a:xfrm>
                    </p:grpSpPr>
                    <p:sp>
                      <p:nvSpPr>
                        <p:cNvPr id="7376" name="Line 138"/>
                        <p:cNvSpPr>
                          <a:spLocks noChangeShapeType="1"/>
                        </p:cNvSpPr>
                        <p:nvPr/>
                      </p:nvSpPr>
                      <p:spPr bwMode="auto">
                        <a:xfrm flipV="1">
                          <a:off x="3698" y="3894"/>
                          <a:ext cx="2" cy="42"/>
                        </a:xfrm>
                        <a:prstGeom prst="line">
                          <a:avLst/>
                        </a:prstGeom>
                        <a:noFill/>
                        <a:ln w="12700">
                          <a:solidFill>
                            <a:srgbClr val="DFDFDF"/>
                          </a:solidFill>
                          <a:round/>
                          <a:headEnd/>
                          <a:tailEnd/>
                        </a:ln>
                      </p:spPr>
                      <p:txBody>
                        <a:bodyPr wrap="none" anchor="ctr"/>
                        <a:lstStyle/>
                        <a:p>
                          <a:endParaRPr lang="en-US"/>
                        </a:p>
                      </p:txBody>
                    </p:sp>
                    <p:sp>
                      <p:nvSpPr>
                        <p:cNvPr id="7377" name="Line 139"/>
                        <p:cNvSpPr>
                          <a:spLocks noChangeShapeType="1"/>
                        </p:cNvSpPr>
                        <p:nvPr/>
                      </p:nvSpPr>
                      <p:spPr bwMode="auto">
                        <a:xfrm flipV="1">
                          <a:off x="3726" y="3839"/>
                          <a:ext cx="32" cy="77"/>
                        </a:xfrm>
                        <a:prstGeom prst="line">
                          <a:avLst/>
                        </a:prstGeom>
                        <a:noFill/>
                        <a:ln w="12700">
                          <a:solidFill>
                            <a:srgbClr val="DFDFDF"/>
                          </a:solidFill>
                          <a:round/>
                          <a:headEnd/>
                          <a:tailEnd/>
                        </a:ln>
                      </p:spPr>
                      <p:txBody>
                        <a:bodyPr wrap="none" anchor="ctr"/>
                        <a:lstStyle/>
                        <a:p>
                          <a:endParaRPr lang="en-US"/>
                        </a:p>
                      </p:txBody>
                    </p:sp>
                  </p:grpSp>
                  <p:grpSp>
                    <p:nvGrpSpPr>
                      <p:cNvPr id="7384" name="Group 143"/>
                      <p:cNvGrpSpPr>
                        <a:grpSpLocks/>
                      </p:cNvGrpSpPr>
                      <p:nvPr/>
                    </p:nvGrpSpPr>
                    <p:grpSpPr bwMode="auto">
                      <a:xfrm>
                        <a:off x="3668" y="3838"/>
                        <a:ext cx="57" cy="95"/>
                        <a:chOff x="3668" y="3838"/>
                        <a:chExt cx="57" cy="95"/>
                      </a:xfrm>
                    </p:grpSpPr>
                    <p:sp>
                      <p:nvSpPr>
                        <p:cNvPr id="7374" name="Line 141"/>
                        <p:cNvSpPr>
                          <a:spLocks noChangeShapeType="1"/>
                        </p:cNvSpPr>
                        <p:nvPr/>
                      </p:nvSpPr>
                      <p:spPr bwMode="auto">
                        <a:xfrm flipV="1">
                          <a:off x="3668" y="3891"/>
                          <a:ext cx="3" cy="42"/>
                        </a:xfrm>
                        <a:prstGeom prst="line">
                          <a:avLst/>
                        </a:prstGeom>
                        <a:noFill/>
                        <a:ln w="12700">
                          <a:solidFill>
                            <a:srgbClr val="DFDFDF"/>
                          </a:solidFill>
                          <a:round/>
                          <a:headEnd/>
                          <a:tailEnd/>
                        </a:ln>
                      </p:spPr>
                      <p:txBody>
                        <a:bodyPr wrap="none" anchor="ctr"/>
                        <a:lstStyle/>
                        <a:p>
                          <a:endParaRPr lang="en-US"/>
                        </a:p>
                      </p:txBody>
                    </p:sp>
                    <p:sp>
                      <p:nvSpPr>
                        <p:cNvPr id="7375" name="Line 142"/>
                        <p:cNvSpPr>
                          <a:spLocks noChangeShapeType="1"/>
                        </p:cNvSpPr>
                        <p:nvPr/>
                      </p:nvSpPr>
                      <p:spPr bwMode="auto">
                        <a:xfrm flipV="1">
                          <a:off x="3697" y="3838"/>
                          <a:ext cx="28" cy="75"/>
                        </a:xfrm>
                        <a:prstGeom prst="line">
                          <a:avLst/>
                        </a:prstGeom>
                        <a:noFill/>
                        <a:ln w="12700">
                          <a:solidFill>
                            <a:srgbClr val="DFDFDF"/>
                          </a:solidFill>
                          <a:round/>
                          <a:headEnd/>
                          <a:tailEnd/>
                        </a:ln>
                      </p:spPr>
                      <p:txBody>
                        <a:bodyPr wrap="none" anchor="ctr"/>
                        <a:lstStyle/>
                        <a:p>
                          <a:endParaRPr lang="en-US"/>
                        </a:p>
                      </p:txBody>
                    </p:sp>
                  </p:grpSp>
                </p:grpSp>
                <p:sp>
                  <p:nvSpPr>
                    <p:cNvPr id="7368" name="Line 145"/>
                    <p:cNvSpPr>
                      <a:spLocks noChangeShapeType="1"/>
                    </p:cNvSpPr>
                    <p:nvPr/>
                  </p:nvSpPr>
                  <p:spPr bwMode="auto">
                    <a:xfrm>
                      <a:off x="3210" y="3838"/>
                      <a:ext cx="582" cy="29"/>
                    </a:xfrm>
                    <a:prstGeom prst="line">
                      <a:avLst/>
                    </a:prstGeom>
                    <a:noFill/>
                    <a:ln w="12700">
                      <a:solidFill>
                        <a:srgbClr val="DFDFDF"/>
                      </a:solidFill>
                      <a:round/>
                      <a:headEnd/>
                      <a:tailEnd/>
                    </a:ln>
                  </p:spPr>
                  <p:txBody>
                    <a:bodyPr wrap="none" anchor="ctr"/>
                    <a:lstStyle/>
                    <a:p>
                      <a:endParaRPr lang="en-US"/>
                    </a:p>
                  </p:txBody>
                </p:sp>
                <p:sp>
                  <p:nvSpPr>
                    <p:cNvPr id="7369" name="Line 146"/>
                    <p:cNvSpPr>
                      <a:spLocks noChangeShapeType="1"/>
                    </p:cNvSpPr>
                    <p:nvPr/>
                  </p:nvSpPr>
                  <p:spPr bwMode="auto">
                    <a:xfrm>
                      <a:off x="3188" y="3852"/>
                      <a:ext cx="594" cy="31"/>
                    </a:xfrm>
                    <a:prstGeom prst="line">
                      <a:avLst/>
                    </a:prstGeom>
                    <a:noFill/>
                    <a:ln w="12700">
                      <a:solidFill>
                        <a:srgbClr val="DFDFDF"/>
                      </a:solidFill>
                      <a:round/>
                      <a:headEnd/>
                      <a:tailEnd/>
                    </a:ln>
                  </p:spPr>
                  <p:txBody>
                    <a:bodyPr wrap="none" anchor="ctr"/>
                    <a:lstStyle/>
                    <a:p>
                      <a:endParaRPr lang="en-US"/>
                    </a:p>
                  </p:txBody>
                </p:sp>
                <p:sp>
                  <p:nvSpPr>
                    <p:cNvPr id="7370" name="Line 147"/>
                    <p:cNvSpPr>
                      <a:spLocks noChangeShapeType="1"/>
                    </p:cNvSpPr>
                    <p:nvPr/>
                  </p:nvSpPr>
                  <p:spPr bwMode="auto">
                    <a:xfrm>
                      <a:off x="3165" y="3867"/>
                      <a:ext cx="600" cy="35"/>
                    </a:xfrm>
                    <a:prstGeom prst="line">
                      <a:avLst/>
                    </a:prstGeom>
                    <a:noFill/>
                    <a:ln w="12700">
                      <a:solidFill>
                        <a:srgbClr val="DFDFDF"/>
                      </a:solidFill>
                      <a:round/>
                      <a:headEnd/>
                      <a:tailEnd/>
                    </a:ln>
                  </p:spPr>
                  <p:txBody>
                    <a:bodyPr wrap="none" anchor="ctr"/>
                    <a:lstStyle/>
                    <a:p>
                      <a:endParaRPr lang="en-US"/>
                    </a:p>
                  </p:txBody>
                </p:sp>
              </p:grpSp>
            </p:grpSp>
            <p:grpSp>
              <p:nvGrpSpPr>
                <p:cNvPr id="7385" name="Group 152"/>
                <p:cNvGrpSpPr>
                  <a:grpSpLocks/>
                </p:cNvGrpSpPr>
                <p:nvPr/>
              </p:nvGrpSpPr>
              <p:grpSpPr bwMode="auto">
                <a:xfrm>
                  <a:off x="3798" y="3854"/>
                  <a:ext cx="63" cy="108"/>
                  <a:chOff x="3798" y="3854"/>
                  <a:chExt cx="63" cy="108"/>
                </a:xfrm>
              </p:grpSpPr>
              <p:sp>
                <p:nvSpPr>
                  <p:cNvPr id="7362" name="Line 150"/>
                  <p:cNvSpPr>
                    <a:spLocks noChangeShapeType="1"/>
                  </p:cNvSpPr>
                  <p:nvPr/>
                </p:nvSpPr>
                <p:spPr bwMode="auto">
                  <a:xfrm flipV="1">
                    <a:off x="3798" y="3903"/>
                    <a:ext cx="21" cy="59"/>
                  </a:xfrm>
                  <a:prstGeom prst="line">
                    <a:avLst/>
                  </a:prstGeom>
                  <a:noFill/>
                  <a:ln w="12700">
                    <a:solidFill>
                      <a:srgbClr val="3F3F3F"/>
                    </a:solidFill>
                    <a:round/>
                    <a:headEnd/>
                    <a:tailEnd/>
                  </a:ln>
                </p:spPr>
                <p:txBody>
                  <a:bodyPr wrap="none" anchor="ctr"/>
                  <a:lstStyle/>
                  <a:p>
                    <a:endParaRPr lang="en-US"/>
                  </a:p>
                </p:txBody>
              </p:sp>
              <p:sp>
                <p:nvSpPr>
                  <p:cNvPr id="7363" name="Line 151"/>
                  <p:cNvSpPr>
                    <a:spLocks noChangeShapeType="1"/>
                  </p:cNvSpPr>
                  <p:nvPr/>
                </p:nvSpPr>
                <p:spPr bwMode="auto">
                  <a:xfrm flipV="1">
                    <a:off x="3845" y="3854"/>
                    <a:ext cx="16" cy="71"/>
                  </a:xfrm>
                  <a:prstGeom prst="line">
                    <a:avLst/>
                  </a:prstGeom>
                  <a:noFill/>
                  <a:ln w="12700">
                    <a:solidFill>
                      <a:srgbClr val="3F3F3F"/>
                    </a:solidFill>
                    <a:round/>
                    <a:headEnd/>
                    <a:tailEnd/>
                  </a:ln>
                </p:spPr>
                <p:txBody>
                  <a:bodyPr wrap="none" anchor="ctr"/>
                  <a:lstStyle/>
                  <a:p>
                    <a:endParaRPr lang="en-US"/>
                  </a:p>
                </p:txBody>
              </p:sp>
            </p:grpSp>
          </p:grpSp>
        </p:grpSp>
      </p:grpSp>
      <p:graphicFrame>
        <p:nvGraphicFramePr>
          <p:cNvPr id="7170" name="Object 156">
            <a:hlinkClick r:id="" action="ppaction://ole?verb=0"/>
          </p:cNvPr>
          <p:cNvGraphicFramePr>
            <a:graphicFrameLocks/>
          </p:cNvGraphicFramePr>
          <p:nvPr/>
        </p:nvGraphicFramePr>
        <p:xfrm>
          <a:off x="2743200" y="4779963"/>
          <a:ext cx="1882775" cy="1335087"/>
        </p:xfrm>
        <a:graphic>
          <a:graphicData uri="http://schemas.openxmlformats.org/presentationml/2006/ole">
            <p:oleObj spid="_x0000_s4098" name="Clip" r:id="rId4" imgW="1881000" imgH="1333440" progId="">
              <p:embed/>
            </p:oleObj>
          </a:graphicData>
        </a:graphic>
      </p:graphicFrame>
      <p:grpSp>
        <p:nvGrpSpPr>
          <p:cNvPr id="7386" name="Group 303"/>
          <p:cNvGrpSpPr>
            <a:grpSpLocks/>
          </p:cNvGrpSpPr>
          <p:nvPr/>
        </p:nvGrpSpPr>
        <p:grpSpPr bwMode="auto">
          <a:xfrm>
            <a:off x="849313" y="4803775"/>
            <a:ext cx="1762125" cy="1370013"/>
            <a:chOff x="535" y="3026"/>
            <a:chExt cx="1110" cy="863"/>
          </a:xfrm>
        </p:grpSpPr>
        <p:sp>
          <p:nvSpPr>
            <p:cNvPr id="7197" name="Freeform 157"/>
            <p:cNvSpPr>
              <a:spLocks/>
            </p:cNvSpPr>
            <p:nvPr/>
          </p:nvSpPr>
          <p:spPr bwMode="auto">
            <a:xfrm>
              <a:off x="535" y="3690"/>
              <a:ext cx="109" cy="65"/>
            </a:xfrm>
            <a:custGeom>
              <a:avLst/>
              <a:gdLst>
                <a:gd name="T0" fmla="*/ 106 w 109"/>
                <a:gd name="T1" fmla="*/ 0 h 65"/>
                <a:gd name="T2" fmla="*/ 82 w 109"/>
                <a:gd name="T3" fmla="*/ 0 h 65"/>
                <a:gd name="T4" fmla="*/ 68 w 109"/>
                <a:gd name="T5" fmla="*/ 1 h 65"/>
                <a:gd name="T6" fmla="*/ 54 w 109"/>
                <a:gd name="T7" fmla="*/ 3 h 65"/>
                <a:gd name="T8" fmla="*/ 38 w 109"/>
                <a:gd name="T9" fmla="*/ 6 h 65"/>
                <a:gd name="T10" fmla="*/ 25 w 109"/>
                <a:gd name="T11" fmla="*/ 10 h 65"/>
                <a:gd name="T12" fmla="*/ 17 w 109"/>
                <a:gd name="T13" fmla="*/ 13 h 65"/>
                <a:gd name="T14" fmla="*/ 11 w 109"/>
                <a:gd name="T15" fmla="*/ 16 h 65"/>
                <a:gd name="T16" fmla="*/ 6 w 109"/>
                <a:gd name="T17" fmla="*/ 20 h 65"/>
                <a:gd name="T18" fmla="*/ 2 w 109"/>
                <a:gd name="T19" fmla="*/ 24 h 65"/>
                <a:gd name="T20" fmla="*/ 0 w 109"/>
                <a:gd name="T21" fmla="*/ 29 h 65"/>
                <a:gd name="T22" fmla="*/ 1 w 109"/>
                <a:gd name="T23" fmla="*/ 34 h 65"/>
                <a:gd name="T24" fmla="*/ 4 w 109"/>
                <a:gd name="T25" fmla="*/ 38 h 65"/>
                <a:gd name="T26" fmla="*/ 8 w 109"/>
                <a:gd name="T27" fmla="*/ 41 h 65"/>
                <a:gd name="T28" fmla="*/ 15 w 109"/>
                <a:gd name="T29" fmla="*/ 42 h 65"/>
                <a:gd name="T30" fmla="*/ 24 w 109"/>
                <a:gd name="T31" fmla="*/ 42 h 65"/>
                <a:gd name="T32" fmla="*/ 34 w 109"/>
                <a:gd name="T33" fmla="*/ 41 h 65"/>
                <a:gd name="T34" fmla="*/ 46 w 109"/>
                <a:gd name="T35" fmla="*/ 40 h 65"/>
                <a:gd name="T36" fmla="*/ 57 w 109"/>
                <a:gd name="T37" fmla="*/ 41 h 65"/>
                <a:gd name="T38" fmla="*/ 66 w 109"/>
                <a:gd name="T39" fmla="*/ 42 h 65"/>
                <a:gd name="T40" fmla="*/ 74 w 109"/>
                <a:gd name="T41" fmla="*/ 44 h 65"/>
                <a:gd name="T42" fmla="*/ 83 w 109"/>
                <a:gd name="T43" fmla="*/ 48 h 65"/>
                <a:gd name="T44" fmla="*/ 108 w 109"/>
                <a:gd name="T45" fmla="*/ 64 h 65"/>
                <a:gd name="T46" fmla="*/ 107 w 109"/>
                <a:gd name="T47" fmla="*/ 64 h 65"/>
                <a:gd name="T48" fmla="*/ 108 w 109"/>
                <a:gd name="T49" fmla="*/ 63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65"/>
                <a:gd name="T77" fmla="*/ 109 w 109"/>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65">
                  <a:moveTo>
                    <a:pt x="106" y="0"/>
                  </a:moveTo>
                  <a:lnTo>
                    <a:pt x="82" y="0"/>
                  </a:lnTo>
                  <a:lnTo>
                    <a:pt x="68" y="1"/>
                  </a:lnTo>
                  <a:lnTo>
                    <a:pt x="54" y="3"/>
                  </a:lnTo>
                  <a:lnTo>
                    <a:pt x="38" y="6"/>
                  </a:lnTo>
                  <a:lnTo>
                    <a:pt x="25" y="10"/>
                  </a:lnTo>
                  <a:lnTo>
                    <a:pt x="17" y="13"/>
                  </a:lnTo>
                  <a:lnTo>
                    <a:pt x="11" y="16"/>
                  </a:lnTo>
                  <a:lnTo>
                    <a:pt x="6" y="20"/>
                  </a:lnTo>
                  <a:lnTo>
                    <a:pt x="2" y="24"/>
                  </a:lnTo>
                  <a:lnTo>
                    <a:pt x="0" y="29"/>
                  </a:lnTo>
                  <a:lnTo>
                    <a:pt x="1" y="34"/>
                  </a:lnTo>
                  <a:lnTo>
                    <a:pt x="4" y="38"/>
                  </a:lnTo>
                  <a:lnTo>
                    <a:pt x="8" y="41"/>
                  </a:lnTo>
                  <a:lnTo>
                    <a:pt x="15" y="42"/>
                  </a:lnTo>
                  <a:lnTo>
                    <a:pt x="24" y="42"/>
                  </a:lnTo>
                  <a:lnTo>
                    <a:pt x="34" y="41"/>
                  </a:lnTo>
                  <a:lnTo>
                    <a:pt x="46" y="40"/>
                  </a:lnTo>
                  <a:lnTo>
                    <a:pt x="57" y="41"/>
                  </a:lnTo>
                  <a:lnTo>
                    <a:pt x="66" y="42"/>
                  </a:lnTo>
                  <a:lnTo>
                    <a:pt x="74" y="44"/>
                  </a:lnTo>
                  <a:lnTo>
                    <a:pt x="83" y="48"/>
                  </a:lnTo>
                  <a:lnTo>
                    <a:pt x="108" y="64"/>
                  </a:lnTo>
                  <a:lnTo>
                    <a:pt x="107" y="64"/>
                  </a:lnTo>
                  <a:lnTo>
                    <a:pt x="108" y="63"/>
                  </a:lnTo>
                </a:path>
              </a:pathLst>
            </a:custGeom>
            <a:noFill/>
            <a:ln w="25400" cap="rnd">
              <a:solidFill>
                <a:srgbClr val="808080"/>
              </a:solidFill>
              <a:round/>
              <a:headEnd/>
              <a:tailEnd/>
            </a:ln>
          </p:spPr>
          <p:txBody>
            <a:bodyPr/>
            <a:lstStyle/>
            <a:p>
              <a:endParaRPr lang="en-US"/>
            </a:p>
          </p:txBody>
        </p:sp>
        <p:grpSp>
          <p:nvGrpSpPr>
            <p:cNvPr id="7387" name="Group 165"/>
            <p:cNvGrpSpPr>
              <a:grpSpLocks/>
            </p:cNvGrpSpPr>
            <p:nvPr/>
          </p:nvGrpSpPr>
          <p:grpSpPr bwMode="auto">
            <a:xfrm>
              <a:off x="628" y="3508"/>
              <a:ext cx="864" cy="292"/>
              <a:chOff x="628" y="3508"/>
              <a:chExt cx="864" cy="292"/>
            </a:xfrm>
          </p:grpSpPr>
          <p:sp>
            <p:nvSpPr>
              <p:cNvPr id="7336" name="Freeform 158"/>
              <p:cNvSpPr>
                <a:spLocks/>
              </p:cNvSpPr>
              <p:nvPr/>
            </p:nvSpPr>
            <p:spPr bwMode="auto">
              <a:xfrm>
                <a:off x="634" y="3658"/>
                <a:ext cx="858" cy="142"/>
              </a:xfrm>
              <a:custGeom>
                <a:avLst/>
                <a:gdLst>
                  <a:gd name="T0" fmla="*/ 0 w 858"/>
                  <a:gd name="T1" fmla="*/ 9 h 142"/>
                  <a:gd name="T2" fmla="*/ 0 w 858"/>
                  <a:gd name="T3" fmla="*/ 70 h 142"/>
                  <a:gd name="T4" fmla="*/ 696 w 858"/>
                  <a:gd name="T5" fmla="*/ 141 h 142"/>
                  <a:gd name="T6" fmla="*/ 857 w 858"/>
                  <a:gd name="T7" fmla="*/ 55 h 142"/>
                  <a:gd name="T8" fmla="*/ 857 w 858"/>
                  <a:gd name="T9" fmla="*/ 0 h 142"/>
                  <a:gd name="T10" fmla="*/ 690 w 858"/>
                  <a:gd name="T11" fmla="*/ 74 h 142"/>
                  <a:gd name="T12" fmla="*/ 0 w 858"/>
                  <a:gd name="T13" fmla="*/ 9 h 142"/>
                  <a:gd name="T14" fmla="*/ 0 60000 65536"/>
                  <a:gd name="T15" fmla="*/ 0 60000 65536"/>
                  <a:gd name="T16" fmla="*/ 0 60000 65536"/>
                  <a:gd name="T17" fmla="*/ 0 60000 65536"/>
                  <a:gd name="T18" fmla="*/ 0 60000 65536"/>
                  <a:gd name="T19" fmla="*/ 0 60000 65536"/>
                  <a:gd name="T20" fmla="*/ 0 60000 65536"/>
                  <a:gd name="T21" fmla="*/ 0 w 858"/>
                  <a:gd name="T22" fmla="*/ 0 h 142"/>
                  <a:gd name="T23" fmla="*/ 858 w 858"/>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8" h="142">
                    <a:moveTo>
                      <a:pt x="0" y="9"/>
                    </a:moveTo>
                    <a:lnTo>
                      <a:pt x="0" y="70"/>
                    </a:lnTo>
                    <a:lnTo>
                      <a:pt x="696" y="141"/>
                    </a:lnTo>
                    <a:lnTo>
                      <a:pt x="857" y="55"/>
                    </a:lnTo>
                    <a:lnTo>
                      <a:pt x="857" y="0"/>
                    </a:lnTo>
                    <a:lnTo>
                      <a:pt x="690" y="74"/>
                    </a:lnTo>
                    <a:lnTo>
                      <a:pt x="0" y="9"/>
                    </a:lnTo>
                  </a:path>
                </a:pathLst>
              </a:custGeom>
              <a:solidFill>
                <a:srgbClr val="9F9F9F"/>
              </a:solidFill>
              <a:ln w="12700" cap="rnd">
                <a:noFill/>
                <a:round/>
                <a:headEnd/>
                <a:tailEnd/>
              </a:ln>
            </p:spPr>
            <p:txBody>
              <a:bodyPr/>
              <a:lstStyle/>
              <a:p>
                <a:endParaRPr lang="en-US"/>
              </a:p>
            </p:txBody>
          </p:sp>
          <p:sp>
            <p:nvSpPr>
              <p:cNvPr id="7337" name="Freeform 159"/>
              <p:cNvSpPr>
                <a:spLocks/>
              </p:cNvSpPr>
              <p:nvPr/>
            </p:nvSpPr>
            <p:spPr bwMode="auto">
              <a:xfrm>
                <a:off x="628" y="3508"/>
                <a:ext cx="698" cy="223"/>
              </a:xfrm>
              <a:custGeom>
                <a:avLst/>
                <a:gdLst>
                  <a:gd name="T0" fmla="*/ 0 w 698"/>
                  <a:gd name="T1" fmla="*/ 0 h 223"/>
                  <a:gd name="T2" fmla="*/ 697 w 698"/>
                  <a:gd name="T3" fmla="*/ 48 h 223"/>
                  <a:gd name="T4" fmla="*/ 697 w 698"/>
                  <a:gd name="T5" fmla="*/ 222 h 223"/>
                  <a:gd name="T6" fmla="*/ 0 w 698"/>
                  <a:gd name="T7" fmla="*/ 155 h 223"/>
                  <a:gd name="T8" fmla="*/ 0 w 698"/>
                  <a:gd name="T9" fmla="*/ 0 h 223"/>
                  <a:gd name="T10" fmla="*/ 0 60000 65536"/>
                  <a:gd name="T11" fmla="*/ 0 60000 65536"/>
                  <a:gd name="T12" fmla="*/ 0 60000 65536"/>
                  <a:gd name="T13" fmla="*/ 0 60000 65536"/>
                  <a:gd name="T14" fmla="*/ 0 60000 65536"/>
                  <a:gd name="T15" fmla="*/ 0 w 698"/>
                  <a:gd name="T16" fmla="*/ 0 h 223"/>
                  <a:gd name="T17" fmla="*/ 698 w 698"/>
                  <a:gd name="T18" fmla="*/ 223 h 223"/>
                </a:gdLst>
                <a:ahLst/>
                <a:cxnLst>
                  <a:cxn ang="T10">
                    <a:pos x="T0" y="T1"/>
                  </a:cxn>
                  <a:cxn ang="T11">
                    <a:pos x="T2" y="T3"/>
                  </a:cxn>
                  <a:cxn ang="T12">
                    <a:pos x="T4" y="T5"/>
                  </a:cxn>
                  <a:cxn ang="T13">
                    <a:pos x="T6" y="T7"/>
                  </a:cxn>
                  <a:cxn ang="T14">
                    <a:pos x="T8" y="T9"/>
                  </a:cxn>
                </a:cxnLst>
                <a:rect l="T15" t="T16" r="T17" b="T18"/>
                <a:pathLst>
                  <a:path w="698" h="223">
                    <a:moveTo>
                      <a:pt x="0" y="0"/>
                    </a:moveTo>
                    <a:lnTo>
                      <a:pt x="697" y="48"/>
                    </a:lnTo>
                    <a:lnTo>
                      <a:pt x="697" y="222"/>
                    </a:lnTo>
                    <a:lnTo>
                      <a:pt x="0" y="155"/>
                    </a:lnTo>
                    <a:lnTo>
                      <a:pt x="0" y="0"/>
                    </a:lnTo>
                  </a:path>
                </a:pathLst>
              </a:custGeom>
              <a:solidFill>
                <a:srgbClr val="C0C0C0"/>
              </a:solidFill>
              <a:ln w="12700" cap="rnd">
                <a:noFill/>
                <a:round/>
                <a:headEnd/>
                <a:tailEnd/>
              </a:ln>
            </p:spPr>
            <p:txBody>
              <a:bodyPr/>
              <a:lstStyle/>
              <a:p>
                <a:endParaRPr lang="en-US"/>
              </a:p>
            </p:txBody>
          </p:sp>
          <p:grpSp>
            <p:nvGrpSpPr>
              <p:cNvPr id="7388" name="Group 164"/>
              <p:cNvGrpSpPr>
                <a:grpSpLocks/>
              </p:cNvGrpSpPr>
              <p:nvPr/>
            </p:nvGrpSpPr>
            <p:grpSpPr bwMode="auto">
              <a:xfrm>
                <a:off x="644" y="3563"/>
                <a:ext cx="678" cy="66"/>
                <a:chOff x="644" y="3563"/>
                <a:chExt cx="678" cy="66"/>
              </a:xfrm>
            </p:grpSpPr>
            <p:sp>
              <p:nvSpPr>
                <p:cNvPr id="7339" name="Line 160"/>
                <p:cNvSpPr>
                  <a:spLocks noChangeShapeType="1"/>
                </p:cNvSpPr>
                <p:nvPr/>
              </p:nvSpPr>
              <p:spPr bwMode="auto">
                <a:xfrm>
                  <a:off x="644" y="3563"/>
                  <a:ext cx="677" cy="28"/>
                </a:xfrm>
                <a:prstGeom prst="line">
                  <a:avLst/>
                </a:prstGeom>
                <a:noFill/>
                <a:ln w="12700">
                  <a:solidFill>
                    <a:srgbClr val="000000"/>
                  </a:solidFill>
                  <a:round/>
                  <a:headEnd/>
                  <a:tailEnd/>
                </a:ln>
              </p:spPr>
              <p:txBody>
                <a:bodyPr wrap="none" anchor="ctr"/>
                <a:lstStyle/>
                <a:p>
                  <a:endParaRPr lang="en-US"/>
                </a:p>
              </p:txBody>
            </p:sp>
            <p:sp>
              <p:nvSpPr>
                <p:cNvPr id="7340" name="Line 161"/>
                <p:cNvSpPr>
                  <a:spLocks noChangeShapeType="1"/>
                </p:cNvSpPr>
                <p:nvPr/>
              </p:nvSpPr>
              <p:spPr bwMode="auto">
                <a:xfrm>
                  <a:off x="1160" y="3598"/>
                  <a:ext cx="121" cy="3"/>
                </a:xfrm>
                <a:prstGeom prst="line">
                  <a:avLst/>
                </a:prstGeom>
                <a:noFill/>
                <a:ln w="12700">
                  <a:solidFill>
                    <a:srgbClr val="000000"/>
                  </a:solidFill>
                  <a:round/>
                  <a:headEnd/>
                  <a:tailEnd/>
                </a:ln>
              </p:spPr>
              <p:txBody>
                <a:bodyPr wrap="none" anchor="ctr"/>
                <a:lstStyle/>
                <a:p>
                  <a:endParaRPr lang="en-US"/>
                </a:p>
              </p:txBody>
            </p:sp>
            <p:sp>
              <p:nvSpPr>
                <p:cNvPr id="7341" name="Line 162"/>
                <p:cNvSpPr>
                  <a:spLocks noChangeShapeType="1"/>
                </p:cNvSpPr>
                <p:nvPr/>
              </p:nvSpPr>
              <p:spPr bwMode="auto">
                <a:xfrm>
                  <a:off x="987" y="3585"/>
                  <a:ext cx="122" cy="2"/>
                </a:xfrm>
                <a:prstGeom prst="line">
                  <a:avLst/>
                </a:prstGeom>
                <a:noFill/>
                <a:ln w="12700">
                  <a:solidFill>
                    <a:srgbClr val="000000"/>
                  </a:solidFill>
                  <a:round/>
                  <a:headEnd/>
                  <a:tailEnd/>
                </a:ln>
              </p:spPr>
              <p:txBody>
                <a:bodyPr wrap="none" anchor="ctr"/>
                <a:lstStyle/>
                <a:p>
                  <a:endParaRPr lang="en-US"/>
                </a:p>
              </p:txBody>
            </p:sp>
            <p:sp>
              <p:nvSpPr>
                <p:cNvPr id="7342" name="Line 163"/>
                <p:cNvSpPr>
                  <a:spLocks noChangeShapeType="1"/>
                </p:cNvSpPr>
                <p:nvPr/>
              </p:nvSpPr>
              <p:spPr bwMode="auto">
                <a:xfrm>
                  <a:off x="644" y="3594"/>
                  <a:ext cx="678" cy="35"/>
                </a:xfrm>
                <a:prstGeom prst="line">
                  <a:avLst/>
                </a:prstGeom>
                <a:noFill/>
                <a:ln w="12700">
                  <a:solidFill>
                    <a:srgbClr val="000000"/>
                  </a:solidFill>
                  <a:round/>
                  <a:headEnd/>
                  <a:tailEnd/>
                </a:ln>
              </p:spPr>
              <p:txBody>
                <a:bodyPr wrap="none" anchor="ctr"/>
                <a:lstStyle/>
                <a:p>
                  <a:endParaRPr lang="en-US"/>
                </a:p>
              </p:txBody>
            </p:sp>
          </p:grpSp>
        </p:grpSp>
        <p:grpSp>
          <p:nvGrpSpPr>
            <p:cNvPr id="7389" name="Group 168"/>
            <p:cNvGrpSpPr>
              <a:grpSpLocks/>
            </p:cNvGrpSpPr>
            <p:nvPr/>
          </p:nvGrpSpPr>
          <p:grpSpPr bwMode="auto">
            <a:xfrm>
              <a:off x="628" y="3476"/>
              <a:ext cx="866" cy="75"/>
              <a:chOff x="628" y="3476"/>
              <a:chExt cx="866" cy="75"/>
            </a:xfrm>
          </p:grpSpPr>
          <p:sp>
            <p:nvSpPr>
              <p:cNvPr id="7334" name="Freeform 166"/>
              <p:cNvSpPr>
                <a:spLocks/>
              </p:cNvSpPr>
              <p:nvPr/>
            </p:nvSpPr>
            <p:spPr bwMode="auto">
              <a:xfrm>
                <a:off x="628" y="3476"/>
                <a:ext cx="866" cy="75"/>
              </a:xfrm>
              <a:custGeom>
                <a:avLst/>
                <a:gdLst>
                  <a:gd name="T0" fmla="*/ 0 w 866"/>
                  <a:gd name="T1" fmla="*/ 29 h 75"/>
                  <a:gd name="T2" fmla="*/ 699 w 866"/>
                  <a:gd name="T3" fmla="*/ 74 h 75"/>
                  <a:gd name="T4" fmla="*/ 865 w 866"/>
                  <a:gd name="T5" fmla="*/ 31 h 75"/>
                  <a:gd name="T6" fmla="*/ 807 w 866"/>
                  <a:gd name="T7" fmla="*/ 25 h 75"/>
                  <a:gd name="T8" fmla="*/ 267 w 866"/>
                  <a:gd name="T9" fmla="*/ 0 h 75"/>
                  <a:gd name="T10" fmla="*/ 0 w 866"/>
                  <a:gd name="T11" fmla="*/ 29 h 75"/>
                  <a:gd name="T12" fmla="*/ 0 60000 65536"/>
                  <a:gd name="T13" fmla="*/ 0 60000 65536"/>
                  <a:gd name="T14" fmla="*/ 0 60000 65536"/>
                  <a:gd name="T15" fmla="*/ 0 60000 65536"/>
                  <a:gd name="T16" fmla="*/ 0 60000 65536"/>
                  <a:gd name="T17" fmla="*/ 0 60000 65536"/>
                  <a:gd name="T18" fmla="*/ 0 w 866"/>
                  <a:gd name="T19" fmla="*/ 0 h 75"/>
                  <a:gd name="T20" fmla="*/ 866 w 866"/>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866" h="75">
                    <a:moveTo>
                      <a:pt x="0" y="29"/>
                    </a:moveTo>
                    <a:lnTo>
                      <a:pt x="699" y="74"/>
                    </a:lnTo>
                    <a:lnTo>
                      <a:pt x="865" y="31"/>
                    </a:lnTo>
                    <a:lnTo>
                      <a:pt x="807" y="25"/>
                    </a:lnTo>
                    <a:lnTo>
                      <a:pt x="267" y="0"/>
                    </a:lnTo>
                    <a:lnTo>
                      <a:pt x="0" y="29"/>
                    </a:lnTo>
                  </a:path>
                </a:pathLst>
              </a:custGeom>
              <a:solidFill>
                <a:srgbClr val="DFDFDF"/>
              </a:solidFill>
              <a:ln w="12700" cap="rnd">
                <a:noFill/>
                <a:round/>
                <a:headEnd/>
                <a:tailEnd/>
              </a:ln>
            </p:spPr>
            <p:txBody>
              <a:bodyPr/>
              <a:lstStyle/>
              <a:p>
                <a:endParaRPr lang="en-US"/>
              </a:p>
            </p:txBody>
          </p:sp>
          <p:sp>
            <p:nvSpPr>
              <p:cNvPr id="7335" name="Freeform 167"/>
              <p:cNvSpPr>
                <a:spLocks/>
              </p:cNvSpPr>
              <p:nvPr/>
            </p:nvSpPr>
            <p:spPr bwMode="auto">
              <a:xfrm>
                <a:off x="827" y="3493"/>
                <a:ext cx="634" cy="46"/>
              </a:xfrm>
              <a:custGeom>
                <a:avLst/>
                <a:gdLst>
                  <a:gd name="T0" fmla="*/ 51 w 634"/>
                  <a:gd name="T1" fmla="*/ 0 h 46"/>
                  <a:gd name="T2" fmla="*/ 0 w 634"/>
                  <a:gd name="T3" fmla="*/ 17 h 46"/>
                  <a:gd name="T4" fmla="*/ 511 w 634"/>
                  <a:gd name="T5" fmla="*/ 45 h 46"/>
                  <a:gd name="T6" fmla="*/ 594 w 634"/>
                  <a:gd name="T7" fmla="*/ 25 h 46"/>
                  <a:gd name="T8" fmla="*/ 588 w 634"/>
                  <a:gd name="T9" fmla="*/ 22 h 46"/>
                  <a:gd name="T10" fmla="*/ 633 w 634"/>
                  <a:gd name="T11" fmla="*/ 11 h 46"/>
                  <a:gd name="T12" fmla="*/ 605 w 634"/>
                  <a:gd name="T13" fmla="*/ 9 h 46"/>
                  <a:gd name="T14" fmla="*/ 51 w 634"/>
                  <a:gd name="T15" fmla="*/ 0 h 46"/>
                  <a:gd name="T16" fmla="*/ 0 60000 65536"/>
                  <a:gd name="T17" fmla="*/ 0 60000 65536"/>
                  <a:gd name="T18" fmla="*/ 0 60000 65536"/>
                  <a:gd name="T19" fmla="*/ 0 60000 65536"/>
                  <a:gd name="T20" fmla="*/ 0 60000 65536"/>
                  <a:gd name="T21" fmla="*/ 0 60000 65536"/>
                  <a:gd name="T22" fmla="*/ 0 60000 65536"/>
                  <a:gd name="T23" fmla="*/ 0 60000 65536"/>
                  <a:gd name="T24" fmla="*/ 0 w 634"/>
                  <a:gd name="T25" fmla="*/ 0 h 46"/>
                  <a:gd name="T26" fmla="*/ 634 w 634"/>
                  <a:gd name="T27" fmla="*/ 46 h 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4" h="46">
                    <a:moveTo>
                      <a:pt x="51" y="0"/>
                    </a:moveTo>
                    <a:lnTo>
                      <a:pt x="0" y="17"/>
                    </a:lnTo>
                    <a:lnTo>
                      <a:pt x="511" y="45"/>
                    </a:lnTo>
                    <a:lnTo>
                      <a:pt x="594" y="25"/>
                    </a:lnTo>
                    <a:lnTo>
                      <a:pt x="588" y="22"/>
                    </a:lnTo>
                    <a:lnTo>
                      <a:pt x="633" y="11"/>
                    </a:lnTo>
                    <a:lnTo>
                      <a:pt x="605" y="9"/>
                    </a:lnTo>
                    <a:lnTo>
                      <a:pt x="51" y="0"/>
                    </a:lnTo>
                  </a:path>
                </a:pathLst>
              </a:custGeom>
              <a:solidFill>
                <a:srgbClr val="5F5F5F"/>
              </a:solidFill>
              <a:ln w="12700" cap="rnd">
                <a:noFill/>
                <a:round/>
                <a:headEnd/>
                <a:tailEnd/>
              </a:ln>
            </p:spPr>
            <p:txBody>
              <a:bodyPr/>
              <a:lstStyle/>
              <a:p>
                <a:endParaRPr lang="en-US"/>
              </a:p>
            </p:txBody>
          </p:sp>
        </p:grpSp>
        <p:grpSp>
          <p:nvGrpSpPr>
            <p:cNvPr id="7390" name="Group 199"/>
            <p:cNvGrpSpPr>
              <a:grpSpLocks/>
            </p:cNvGrpSpPr>
            <p:nvPr/>
          </p:nvGrpSpPr>
          <p:grpSpPr bwMode="auto">
            <a:xfrm>
              <a:off x="1340" y="3036"/>
              <a:ext cx="152" cy="492"/>
              <a:chOff x="1340" y="3036"/>
              <a:chExt cx="152" cy="492"/>
            </a:xfrm>
          </p:grpSpPr>
          <p:grpSp>
            <p:nvGrpSpPr>
              <p:cNvPr id="7413" name="Group 195"/>
              <p:cNvGrpSpPr>
                <a:grpSpLocks/>
              </p:cNvGrpSpPr>
              <p:nvPr/>
            </p:nvGrpSpPr>
            <p:grpSpPr bwMode="auto">
              <a:xfrm>
                <a:off x="1402" y="3099"/>
                <a:ext cx="90" cy="412"/>
                <a:chOff x="1402" y="3099"/>
                <a:chExt cx="90" cy="412"/>
              </a:xfrm>
            </p:grpSpPr>
            <p:sp>
              <p:nvSpPr>
                <p:cNvPr id="7308" name="Freeform 169"/>
                <p:cNvSpPr>
                  <a:spLocks/>
                </p:cNvSpPr>
                <p:nvPr/>
              </p:nvSpPr>
              <p:spPr bwMode="auto">
                <a:xfrm>
                  <a:off x="1402" y="3099"/>
                  <a:ext cx="90" cy="412"/>
                </a:xfrm>
                <a:custGeom>
                  <a:avLst/>
                  <a:gdLst>
                    <a:gd name="T0" fmla="*/ 8 w 90"/>
                    <a:gd name="T1" fmla="*/ 0 h 412"/>
                    <a:gd name="T2" fmla="*/ 89 w 90"/>
                    <a:gd name="T3" fmla="*/ 34 h 412"/>
                    <a:gd name="T4" fmla="*/ 82 w 90"/>
                    <a:gd name="T5" fmla="*/ 194 h 412"/>
                    <a:gd name="T6" fmla="*/ 73 w 90"/>
                    <a:gd name="T7" fmla="*/ 386 h 412"/>
                    <a:gd name="T8" fmla="*/ 0 w 90"/>
                    <a:gd name="T9" fmla="*/ 411 h 412"/>
                    <a:gd name="T10" fmla="*/ 8 w 90"/>
                    <a:gd name="T11" fmla="*/ 0 h 412"/>
                    <a:gd name="T12" fmla="*/ 0 60000 65536"/>
                    <a:gd name="T13" fmla="*/ 0 60000 65536"/>
                    <a:gd name="T14" fmla="*/ 0 60000 65536"/>
                    <a:gd name="T15" fmla="*/ 0 60000 65536"/>
                    <a:gd name="T16" fmla="*/ 0 60000 65536"/>
                    <a:gd name="T17" fmla="*/ 0 60000 65536"/>
                    <a:gd name="T18" fmla="*/ 0 w 90"/>
                    <a:gd name="T19" fmla="*/ 0 h 412"/>
                    <a:gd name="T20" fmla="*/ 90 w 90"/>
                    <a:gd name="T21" fmla="*/ 412 h 412"/>
                  </a:gdLst>
                  <a:ahLst/>
                  <a:cxnLst>
                    <a:cxn ang="T12">
                      <a:pos x="T0" y="T1"/>
                    </a:cxn>
                    <a:cxn ang="T13">
                      <a:pos x="T2" y="T3"/>
                    </a:cxn>
                    <a:cxn ang="T14">
                      <a:pos x="T4" y="T5"/>
                    </a:cxn>
                    <a:cxn ang="T15">
                      <a:pos x="T6" y="T7"/>
                    </a:cxn>
                    <a:cxn ang="T16">
                      <a:pos x="T8" y="T9"/>
                    </a:cxn>
                    <a:cxn ang="T17">
                      <a:pos x="T10" y="T11"/>
                    </a:cxn>
                  </a:cxnLst>
                  <a:rect l="T18" t="T19" r="T20" b="T21"/>
                  <a:pathLst>
                    <a:path w="90" h="412">
                      <a:moveTo>
                        <a:pt x="8" y="0"/>
                      </a:moveTo>
                      <a:lnTo>
                        <a:pt x="89" y="34"/>
                      </a:lnTo>
                      <a:lnTo>
                        <a:pt x="82" y="194"/>
                      </a:lnTo>
                      <a:lnTo>
                        <a:pt x="73" y="386"/>
                      </a:lnTo>
                      <a:lnTo>
                        <a:pt x="0" y="411"/>
                      </a:lnTo>
                      <a:lnTo>
                        <a:pt x="8" y="0"/>
                      </a:lnTo>
                    </a:path>
                  </a:pathLst>
                </a:custGeom>
                <a:solidFill>
                  <a:srgbClr val="9F9F9F"/>
                </a:solidFill>
                <a:ln w="12700" cap="rnd">
                  <a:noFill/>
                  <a:round/>
                  <a:headEnd/>
                  <a:tailEnd/>
                </a:ln>
              </p:spPr>
              <p:txBody>
                <a:bodyPr/>
                <a:lstStyle/>
                <a:p>
                  <a:endParaRPr lang="en-US"/>
                </a:p>
              </p:txBody>
            </p:sp>
            <p:grpSp>
              <p:nvGrpSpPr>
                <p:cNvPr id="7415" name="Group 194"/>
                <p:cNvGrpSpPr>
                  <a:grpSpLocks/>
                </p:cNvGrpSpPr>
                <p:nvPr/>
              </p:nvGrpSpPr>
              <p:grpSpPr bwMode="auto">
                <a:xfrm>
                  <a:off x="1416" y="3131"/>
                  <a:ext cx="70" cy="349"/>
                  <a:chOff x="1416" y="3131"/>
                  <a:chExt cx="70" cy="349"/>
                </a:xfrm>
              </p:grpSpPr>
              <p:grpSp>
                <p:nvGrpSpPr>
                  <p:cNvPr id="7416" name="Group 192"/>
                  <p:cNvGrpSpPr>
                    <a:grpSpLocks/>
                  </p:cNvGrpSpPr>
                  <p:nvPr/>
                </p:nvGrpSpPr>
                <p:grpSpPr bwMode="auto">
                  <a:xfrm>
                    <a:off x="1416" y="3131"/>
                    <a:ext cx="70" cy="349"/>
                    <a:chOff x="1416" y="3131"/>
                    <a:chExt cx="70" cy="349"/>
                  </a:xfrm>
                </p:grpSpPr>
                <p:grpSp>
                  <p:nvGrpSpPr>
                    <p:cNvPr id="7417" name="Group 182"/>
                    <p:cNvGrpSpPr>
                      <a:grpSpLocks/>
                    </p:cNvGrpSpPr>
                    <p:nvPr/>
                  </p:nvGrpSpPr>
                  <p:grpSpPr bwMode="auto">
                    <a:xfrm>
                      <a:off x="1416" y="3131"/>
                      <a:ext cx="70" cy="193"/>
                      <a:chOff x="1416" y="3131"/>
                      <a:chExt cx="70" cy="193"/>
                    </a:xfrm>
                  </p:grpSpPr>
                  <p:grpSp>
                    <p:nvGrpSpPr>
                      <p:cNvPr id="7418" name="Group 176"/>
                      <p:cNvGrpSpPr>
                        <a:grpSpLocks/>
                      </p:cNvGrpSpPr>
                      <p:nvPr/>
                    </p:nvGrpSpPr>
                    <p:grpSpPr bwMode="auto">
                      <a:xfrm>
                        <a:off x="1423" y="3131"/>
                        <a:ext cx="63" cy="91"/>
                        <a:chOff x="1423" y="3131"/>
                        <a:chExt cx="63" cy="91"/>
                      </a:xfrm>
                    </p:grpSpPr>
                    <p:sp>
                      <p:nvSpPr>
                        <p:cNvPr id="7328" name="Line 170"/>
                        <p:cNvSpPr>
                          <a:spLocks noChangeShapeType="1"/>
                        </p:cNvSpPr>
                        <p:nvPr/>
                      </p:nvSpPr>
                      <p:spPr bwMode="auto">
                        <a:xfrm>
                          <a:off x="1426" y="3131"/>
                          <a:ext cx="60" cy="7"/>
                        </a:xfrm>
                        <a:prstGeom prst="line">
                          <a:avLst/>
                        </a:prstGeom>
                        <a:noFill/>
                        <a:ln w="12700">
                          <a:solidFill>
                            <a:srgbClr val="7F7F7F"/>
                          </a:solidFill>
                          <a:round/>
                          <a:headEnd/>
                          <a:tailEnd/>
                        </a:ln>
                      </p:spPr>
                      <p:txBody>
                        <a:bodyPr wrap="none" anchor="ctr"/>
                        <a:lstStyle/>
                        <a:p>
                          <a:endParaRPr lang="en-US"/>
                        </a:p>
                      </p:txBody>
                    </p:sp>
                    <p:sp>
                      <p:nvSpPr>
                        <p:cNvPr id="7329" name="Line 171"/>
                        <p:cNvSpPr>
                          <a:spLocks noChangeShapeType="1"/>
                        </p:cNvSpPr>
                        <p:nvPr/>
                      </p:nvSpPr>
                      <p:spPr bwMode="auto">
                        <a:xfrm>
                          <a:off x="1424" y="3149"/>
                          <a:ext cx="60" cy="4"/>
                        </a:xfrm>
                        <a:prstGeom prst="line">
                          <a:avLst/>
                        </a:prstGeom>
                        <a:noFill/>
                        <a:ln w="12700">
                          <a:solidFill>
                            <a:srgbClr val="7F7F7F"/>
                          </a:solidFill>
                          <a:round/>
                          <a:headEnd/>
                          <a:tailEnd/>
                        </a:ln>
                      </p:spPr>
                      <p:txBody>
                        <a:bodyPr wrap="none" anchor="ctr"/>
                        <a:lstStyle/>
                        <a:p>
                          <a:endParaRPr lang="en-US"/>
                        </a:p>
                      </p:txBody>
                    </p:sp>
                    <p:sp>
                      <p:nvSpPr>
                        <p:cNvPr id="7330" name="Line 172"/>
                        <p:cNvSpPr>
                          <a:spLocks noChangeShapeType="1"/>
                        </p:cNvSpPr>
                        <p:nvPr/>
                      </p:nvSpPr>
                      <p:spPr bwMode="auto">
                        <a:xfrm>
                          <a:off x="1425" y="3168"/>
                          <a:ext cx="59" cy="2"/>
                        </a:xfrm>
                        <a:prstGeom prst="line">
                          <a:avLst/>
                        </a:prstGeom>
                        <a:noFill/>
                        <a:ln w="12700">
                          <a:solidFill>
                            <a:srgbClr val="7F7F7F"/>
                          </a:solidFill>
                          <a:round/>
                          <a:headEnd/>
                          <a:tailEnd/>
                        </a:ln>
                      </p:spPr>
                      <p:txBody>
                        <a:bodyPr wrap="none" anchor="ctr"/>
                        <a:lstStyle/>
                        <a:p>
                          <a:endParaRPr lang="en-US"/>
                        </a:p>
                      </p:txBody>
                    </p:sp>
                    <p:sp>
                      <p:nvSpPr>
                        <p:cNvPr id="7331" name="Line 173"/>
                        <p:cNvSpPr>
                          <a:spLocks noChangeShapeType="1"/>
                        </p:cNvSpPr>
                        <p:nvPr/>
                      </p:nvSpPr>
                      <p:spPr bwMode="auto">
                        <a:xfrm>
                          <a:off x="1424" y="3186"/>
                          <a:ext cx="60" cy="0"/>
                        </a:xfrm>
                        <a:prstGeom prst="line">
                          <a:avLst/>
                        </a:prstGeom>
                        <a:noFill/>
                        <a:ln w="12700">
                          <a:solidFill>
                            <a:srgbClr val="7F7F7F"/>
                          </a:solidFill>
                          <a:round/>
                          <a:headEnd/>
                          <a:tailEnd/>
                        </a:ln>
                      </p:spPr>
                      <p:txBody>
                        <a:bodyPr wrap="none" anchor="ctr"/>
                        <a:lstStyle/>
                        <a:p>
                          <a:endParaRPr lang="en-US"/>
                        </a:p>
                      </p:txBody>
                    </p:sp>
                    <p:sp>
                      <p:nvSpPr>
                        <p:cNvPr id="7332" name="Line 174"/>
                        <p:cNvSpPr>
                          <a:spLocks noChangeShapeType="1"/>
                        </p:cNvSpPr>
                        <p:nvPr/>
                      </p:nvSpPr>
                      <p:spPr bwMode="auto">
                        <a:xfrm>
                          <a:off x="1423" y="3200"/>
                          <a:ext cx="60" cy="6"/>
                        </a:xfrm>
                        <a:prstGeom prst="line">
                          <a:avLst/>
                        </a:prstGeom>
                        <a:noFill/>
                        <a:ln w="12700">
                          <a:solidFill>
                            <a:srgbClr val="7F7F7F"/>
                          </a:solidFill>
                          <a:round/>
                          <a:headEnd/>
                          <a:tailEnd/>
                        </a:ln>
                      </p:spPr>
                      <p:txBody>
                        <a:bodyPr wrap="none" anchor="ctr"/>
                        <a:lstStyle/>
                        <a:p>
                          <a:endParaRPr lang="en-US"/>
                        </a:p>
                      </p:txBody>
                    </p:sp>
                    <p:sp>
                      <p:nvSpPr>
                        <p:cNvPr id="7333" name="Line 175"/>
                        <p:cNvSpPr>
                          <a:spLocks noChangeShapeType="1"/>
                        </p:cNvSpPr>
                        <p:nvPr/>
                      </p:nvSpPr>
                      <p:spPr bwMode="auto">
                        <a:xfrm>
                          <a:off x="1423" y="3218"/>
                          <a:ext cx="59" cy="4"/>
                        </a:xfrm>
                        <a:prstGeom prst="line">
                          <a:avLst/>
                        </a:prstGeom>
                        <a:noFill/>
                        <a:ln w="12700">
                          <a:solidFill>
                            <a:srgbClr val="7F7F7F"/>
                          </a:solidFill>
                          <a:round/>
                          <a:headEnd/>
                          <a:tailEnd/>
                        </a:ln>
                      </p:spPr>
                      <p:txBody>
                        <a:bodyPr wrap="none" anchor="ctr"/>
                        <a:lstStyle/>
                        <a:p>
                          <a:endParaRPr lang="en-US"/>
                        </a:p>
                      </p:txBody>
                    </p:sp>
                  </p:grpSp>
                  <p:sp>
                    <p:nvSpPr>
                      <p:cNvPr id="7323" name="Line 177"/>
                      <p:cNvSpPr>
                        <a:spLocks noChangeShapeType="1"/>
                      </p:cNvSpPr>
                      <p:nvPr/>
                    </p:nvSpPr>
                    <p:spPr bwMode="auto">
                      <a:xfrm>
                        <a:off x="1416" y="3254"/>
                        <a:ext cx="63" cy="1"/>
                      </a:xfrm>
                      <a:prstGeom prst="line">
                        <a:avLst/>
                      </a:prstGeom>
                      <a:noFill/>
                      <a:ln w="12700">
                        <a:solidFill>
                          <a:srgbClr val="7F7F7F"/>
                        </a:solidFill>
                        <a:round/>
                        <a:headEnd/>
                        <a:tailEnd/>
                      </a:ln>
                    </p:spPr>
                    <p:txBody>
                      <a:bodyPr wrap="none" anchor="ctr"/>
                      <a:lstStyle/>
                      <a:p>
                        <a:endParaRPr lang="en-US"/>
                      </a:p>
                    </p:txBody>
                  </p:sp>
                  <p:sp>
                    <p:nvSpPr>
                      <p:cNvPr id="7324" name="Line 178"/>
                      <p:cNvSpPr>
                        <a:spLocks noChangeShapeType="1"/>
                      </p:cNvSpPr>
                      <p:nvPr/>
                    </p:nvSpPr>
                    <p:spPr bwMode="auto">
                      <a:xfrm>
                        <a:off x="1417" y="3269"/>
                        <a:ext cx="61" cy="5"/>
                      </a:xfrm>
                      <a:prstGeom prst="line">
                        <a:avLst/>
                      </a:prstGeom>
                      <a:noFill/>
                      <a:ln w="12700">
                        <a:solidFill>
                          <a:srgbClr val="7F7F7F"/>
                        </a:solidFill>
                        <a:round/>
                        <a:headEnd/>
                        <a:tailEnd/>
                      </a:ln>
                    </p:spPr>
                    <p:txBody>
                      <a:bodyPr wrap="none" anchor="ctr"/>
                      <a:lstStyle/>
                      <a:p>
                        <a:endParaRPr lang="en-US"/>
                      </a:p>
                    </p:txBody>
                  </p:sp>
                  <p:sp>
                    <p:nvSpPr>
                      <p:cNvPr id="7325" name="Line 179"/>
                      <p:cNvSpPr>
                        <a:spLocks noChangeShapeType="1"/>
                      </p:cNvSpPr>
                      <p:nvPr/>
                    </p:nvSpPr>
                    <p:spPr bwMode="auto">
                      <a:xfrm>
                        <a:off x="1416" y="3288"/>
                        <a:ext cx="61" cy="3"/>
                      </a:xfrm>
                      <a:prstGeom prst="line">
                        <a:avLst/>
                      </a:prstGeom>
                      <a:noFill/>
                      <a:ln w="12700">
                        <a:solidFill>
                          <a:srgbClr val="7F7F7F"/>
                        </a:solidFill>
                        <a:round/>
                        <a:headEnd/>
                        <a:tailEnd/>
                      </a:ln>
                    </p:spPr>
                    <p:txBody>
                      <a:bodyPr wrap="none" anchor="ctr"/>
                      <a:lstStyle/>
                      <a:p>
                        <a:endParaRPr lang="en-US"/>
                      </a:p>
                    </p:txBody>
                  </p:sp>
                  <p:sp>
                    <p:nvSpPr>
                      <p:cNvPr id="7326" name="Line 180"/>
                      <p:cNvSpPr>
                        <a:spLocks noChangeShapeType="1"/>
                      </p:cNvSpPr>
                      <p:nvPr/>
                    </p:nvSpPr>
                    <p:spPr bwMode="auto">
                      <a:xfrm>
                        <a:off x="1417" y="3306"/>
                        <a:ext cx="60" cy="1"/>
                      </a:xfrm>
                      <a:prstGeom prst="line">
                        <a:avLst/>
                      </a:prstGeom>
                      <a:noFill/>
                      <a:ln w="12700">
                        <a:solidFill>
                          <a:srgbClr val="7F7F7F"/>
                        </a:solidFill>
                        <a:round/>
                        <a:headEnd/>
                        <a:tailEnd/>
                      </a:ln>
                    </p:spPr>
                    <p:txBody>
                      <a:bodyPr wrap="none" anchor="ctr"/>
                      <a:lstStyle/>
                      <a:p>
                        <a:endParaRPr lang="en-US"/>
                      </a:p>
                    </p:txBody>
                  </p:sp>
                  <p:sp>
                    <p:nvSpPr>
                      <p:cNvPr id="7327" name="Line 181"/>
                      <p:cNvSpPr>
                        <a:spLocks noChangeShapeType="1"/>
                      </p:cNvSpPr>
                      <p:nvPr/>
                    </p:nvSpPr>
                    <p:spPr bwMode="auto">
                      <a:xfrm>
                        <a:off x="1418" y="3324"/>
                        <a:ext cx="59" cy="0"/>
                      </a:xfrm>
                      <a:prstGeom prst="line">
                        <a:avLst/>
                      </a:prstGeom>
                      <a:noFill/>
                      <a:ln w="12700">
                        <a:solidFill>
                          <a:srgbClr val="7F7F7F"/>
                        </a:solidFill>
                        <a:round/>
                        <a:headEnd/>
                        <a:tailEnd/>
                      </a:ln>
                    </p:spPr>
                    <p:txBody>
                      <a:bodyPr wrap="none" anchor="ctr"/>
                      <a:lstStyle/>
                      <a:p>
                        <a:endParaRPr lang="en-US"/>
                      </a:p>
                    </p:txBody>
                  </p:sp>
                </p:grpSp>
                <p:grpSp>
                  <p:nvGrpSpPr>
                    <p:cNvPr id="7440" name="Group 191"/>
                    <p:cNvGrpSpPr>
                      <a:grpSpLocks/>
                    </p:cNvGrpSpPr>
                    <p:nvPr/>
                  </p:nvGrpSpPr>
                  <p:grpSpPr bwMode="auto">
                    <a:xfrm>
                      <a:off x="1416" y="3341"/>
                      <a:ext cx="59" cy="139"/>
                      <a:chOff x="1416" y="3341"/>
                      <a:chExt cx="59" cy="139"/>
                    </a:xfrm>
                  </p:grpSpPr>
                  <p:sp>
                    <p:nvSpPr>
                      <p:cNvPr id="7314" name="Line 183"/>
                      <p:cNvSpPr>
                        <a:spLocks noChangeShapeType="1"/>
                      </p:cNvSpPr>
                      <p:nvPr/>
                    </p:nvSpPr>
                    <p:spPr bwMode="auto">
                      <a:xfrm>
                        <a:off x="1418" y="3341"/>
                        <a:ext cx="57" cy="3"/>
                      </a:xfrm>
                      <a:prstGeom prst="line">
                        <a:avLst/>
                      </a:prstGeom>
                      <a:noFill/>
                      <a:ln w="12700">
                        <a:solidFill>
                          <a:srgbClr val="7F7F7F"/>
                        </a:solidFill>
                        <a:round/>
                        <a:headEnd/>
                        <a:tailEnd/>
                      </a:ln>
                    </p:spPr>
                    <p:txBody>
                      <a:bodyPr wrap="none" anchor="ctr"/>
                      <a:lstStyle/>
                      <a:p>
                        <a:endParaRPr lang="en-US"/>
                      </a:p>
                    </p:txBody>
                  </p:sp>
                  <p:sp>
                    <p:nvSpPr>
                      <p:cNvPr id="7315" name="Line 184"/>
                      <p:cNvSpPr>
                        <a:spLocks noChangeShapeType="1"/>
                      </p:cNvSpPr>
                      <p:nvPr/>
                    </p:nvSpPr>
                    <p:spPr bwMode="auto">
                      <a:xfrm>
                        <a:off x="1419" y="3359"/>
                        <a:ext cx="55" cy="1"/>
                      </a:xfrm>
                      <a:prstGeom prst="line">
                        <a:avLst/>
                      </a:prstGeom>
                      <a:noFill/>
                      <a:ln w="12700">
                        <a:solidFill>
                          <a:srgbClr val="7F7F7F"/>
                        </a:solidFill>
                        <a:round/>
                        <a:headEnd/>
                        <a:tailEnd/>
                      </a:ln>
                    </p:spPr>
                    <p:txBody>
                      <a:bodyPr wrap="none" anchor="ctr"/>
                      <a:lstStyle/>
                      <a:p>
                        <a:endParaRPr lang="en-US"/>
                      </a:p>
                    </p:txBody>
                  </p:sp>
                  <p:sp>
                    <p:nvSpPr>
                      <p:cNvPr id="7316" name="Line 185"/>
                      <p:cNvSpPr>
                        <a:spLocks noChangeShapeType="1"/>
                      </p:cNvSpPr>
                      <p:nvPr/>
                    </p:nvSpPr>
                    <p:spPr bwMode="auto">
                      <a:xfrm>
                        <a:off x="1418" y="3377"/>
                        <a:ext cx="55" cy="0"/>
                      </a:xfrm>
                      <a:prstGeom prst="line">
                        <a:avLst/>
                      </a:prstGeom>
                      <a:noFill/>
                      <a:ln w="12700">
                        <a:solidFill>
                          <a:srgbClr val="7F7F7F"/>
                        </a:solidFill>
                        <a:round/>
                        <a:headEnd/>
                        <a:tailEnd/>
                      </a:ln>
                    </p:spPr>
                    <p:txBody>
                      <a:bodyPr wrap="none" anchor="ctr"/>
                      <a:lstStyle/>
                      <a:p>
                        <a:endParaRPr lang="en-US"/>
                      </a:p>
                    </p:txBody>
                  </p:sp>
                  <p:sp>
                    <p:nvSpPr>
                      <p:cNvPr id="7317" name="Line 186"/>
                      <p:cNvSpPr>
                        <a:spLocks noChangeShapeType="1"/>
                      </p:cNvSpPr>
                      <p:nvPr/>
                    </p:nvSpPr>
                    <p:spPr bwMode="auto">
                      <a:xfrm flipV="1">
                        <a:off x="1417" y="3382"/>
                        <a:ext cx="55" cy="24"/>
                      </a:xfrm>
                      <a:prstGeom prst="line">
                        <a:avLst/>
                      </a:prstGeom>
                      <a:noFill/>
                      <a:ln w="12700">
                        <a:solidFill>
                          <a:srgbClr val="7F7F7F"/>
                        </a:solidFill>
                        <a:round/>
                        <a:headEnd/>
                        <a:tailEnd/>
                      </a:ln>
                    </p:spPr>
                    <p:txBody>
                      <a:bodyPr wrap="none" anchor="ctr"/>
                      <a:lstStyle/>
                      <a:p>
                        <a:endParaRPr lang="en-US"/>
                      </a:p>
                    </p:txBody>
                  </p:sp>
                  <p:sp>
                    <p:nvSpPr>
                      <p:cNvPr id="7318" name="Line 187"/>
                      <p:cNvSpPr>
                        <a:spLocks noChangeShapeType="1"/>
                      </p:cNvSpPr>
                      <p:nvPr/>
                    </p:nvSpPr>
                    <p:spPr bwMode="auto">
                      <a:xfrm flipV="1">
                        <a:off x="1417" y="3398"/>
                        <a:ext cx="53" cy="26"/>
                      </a:xfrm>
                      <a:prstGeom prst="line">
                        <a:avLst/>
                      </a:prstGeom>
                      <a:noFill/>
                      <a:ln w="12700">
                        <a:solidFill>
                          <a:srgbClr val="7F7F7F"/>
                        </a:solidFill>
                        <a:round/>
                        <a:headEnd/>
                        <a:tailEnd/>
                      </a:ln>
                    </p:spPr>
                    <p:txBody>
                      <a:bodyPr wrap="none" anchor="ctr"/>
                      <a:lstStyle/>
                      <a:p>
                        <a:endParaRPr lang="en-US"/>
                      </a:p>
                    </p:txBody>
                  </p:sp>
                  <p:sp>
                    <p:nvSpPr>
                      <p:cNvPr id="7319" name="Line 188"/>
                      <p:cNvSpPr>
                        <a:spLocks noChangeShapeType="1"/>
                      </p:cNvSpPr>
                      <p:nvPr/>
                    </p:nvSpPr>
                    <p:spPr bwMode="auto">
                      <a:xfrm flipV="1">
                        <a:off x="1417" y="3415"/>
                        <a:ext cx="53" cy="28"/>
                      </a:xfrm>
                      <a:prstGeom prst="line">
                        <a:avLst/>
                      </a:prstGeom>
                      <a:noFill/>
                      <a:ln w="12700">
                        <a:solidFill>
                          <a:srgbClr val="7F7F7F"/>
                        </a:solidFill>
                        <a:round/>
                        <a:headEnd/>
                        <a:tailEnd/>
                      </a:ln>
                    </p:spPr>
                    <p:txBody>
                      <a:bodyPr wrap="none" anchor="ctr"/>
                      <a:lstStyle/>
                      <a:p>
                        <a:endParaRPr lang="en-US"/>
                      </a:p>
                    </p:txBody>
                  </p:sp>
                  <p:sp>
                    <p:nvSpPr>
                      <p:cNvPr id="7320" name="Line 189"/>
                      <p:cNvSpPr>
                        <a:spLocks noChangeShapeType="1"/>
                      </p:cNvSpPr>
                      <p:nvPr/>
                    </p:nvSpPr>
                    <p:spPr bwMode="auto">
                      <a:xfrm flipV="1">
                        <a:off x="1416" y="3430"/>
                        <a:ext cx="54" cy="31"/>
                      </a:xfrm>
                      <a:prstGeom prst="line">
                        <a:avLst/>
                      </a:prstGeom>
                      <a:noFill/>
                      <a:ln w="12700">
                        <a:solidFill>
                          <a:srgbClr val="7F7F7F"/>
                        </a:solidFill>
                        <a:round/>
                        <a:headEnd/>
                        <a:tailEnd/>
                      </a:ln>
                    </p:spPr>
                    <p:txBody>
                      <a:bodyPr wrap="none" anchor="ctr"/>
                      <a:lstStyle/>
                      <a:p>
                        <a:endParaRPr lang="en-US"/>
                      </a:p>
                    </p:txBody>
                  </p:sp>
                  <p:sp>
                    <p:nvSpPr>
                      <p:cNvPr id="7321" name="Line 190"/>
                      <p:cNvSpPr>
                        <a:spLocks noChangeShapeType="1"/>
                      </p:cNvSpPr>
                      <p:nvPr/>
                    </p:nvSpPr>
                    <p:spPr bwMode="auto">
                      <a:xfrm flipV="1">
                        <a:off x="1417" y="3447"/>
                        <a:ext cx="51" cy="33"/>
                      </a:xfrm>
                      <a:prstGeom prst="line">
                        <a:avLst/>
                      </a:prstGeom>
                      <a:noFill/>
                      <a:ln w="12700">
                        <a:solidFill>
                          <a:srgbClr val="7F7F7F"/>
                        </a:solidFill>
                        <a:round/>
                        <a:headEnd/>
                        <a:tailEnd/>
                      </a:ln>
                    </p:spPr>
                    <p:txBody>
                      <a:bodyPr wrap="none" anchor="ctr"/>
                      <a:lstStyle/>
                      <a:p>
                        <a:endParaRPr lang="en-US"/>
                      </a:p>
                    </p:txBody>
                  </p:sp>
                </p:grpSp>
              </p:grpSp>
              <p:sp>
                <p:nvSpPr>
                  <p:cNvPr id="7311" name="Line 193"/>
                  <p:cNvSpPr>
                    <a:spLocks noChangeShapeType="1"/>
                  </p:cNvSpPr>
                  <p:nvPr/>
                </p:nvSpPr>
                <p:spPr bwMode="auto">
                  <a:xfrm>
                    <a:off x="1421" y="3237"/>
                    <a:ext cx="59" cy="1"/>
                  </a:xfrm>
                  <a:prstGeom prst="line">
                    <a:avLst/>
                  </a:prstGeom>
                  <a:noFill/>
                  <a:ln w="12700">
                    <a:solidFill>
                      <a:srgbClr val="7F7F7F"/>
                    </a:solidFill>
                    <a:round/>
                    <a:headEnd/>
                    <a:tailEnd/>
                  </a:ln>
                </p:spPr>
                <p:txBody>
                  <a:bodyPr wrap="none" anchor="ctr"/>
                  <a:lstStyle/>
                  <a:p>
                    <a:endParaRPr lang="en-US"/>
                  </a:p>
                </p:txBody>
              </p:sp>
            </p:grpSp>
          </p:grpSp>
          <p:grpSp>
            <p:nvGrpSpPr>
              <p:cNvPr id="7441" name="Group 198"/>
              <p:cNvGrpSpPr>
                <a:grpSpLocks/>
              </p:cNvGrpSpPr>
              <p:nvPr/>
            </p:nvGrpSpPr>
            <p:grpSpPr bwMode="auto">
              <a:xfrm>
                <a:off x="1340" y="3036"/>
                <a:ext cx="78" cy="492"/>
                <a:chOff x="1340" y="3036"/>
                <a:chExt cx="78" cy="492"/>
              </a:xfrm>
            </p:grpSpPr>
            <p:sp>
              <p:nvSpPr>
                <p:cNvPr id="7306" name="Freeform 196"/>
                <p:cNvSpPr>
                  <a:spLocks/>
                </p:cNvSpPr>
                <p:nvPr/>
              </p:nvSpPr>
              <p:spPr bwMode="auto">
                <a:xfrm>
                  <a:off x="1340" y="3036"/>
                  <a:ext cx="78" cy="492"/>
                </a:xfrm>
                <a:custGeom>
                  <a:avLst/>
                  <a:gdLst>
                    <a:gd name="T0" fmla="*/ 18 w 78"/>
                    <a:gd name="T1" fmla="*/ 0 h 492"/>
                    <a:gd name="T2" fmla="*/ 72 w 78"/>
                    <a:gd name="T3" fmla="*/ 25 h 492"/>
                    <a:gd name="T4" fmla="*/ 77 w 78"/>
                    <a:gd name="T5" fmla="*/ 31 h 492"/>
                    <a:gd name="T6" fmla="*/ 61 w 78"/>
                    <a:gd name="T7" fmla="*/ 471 h 492"/>
                    <a:gd name="T8" fmla="*/ 53 w 78"/>
                    <a:gd name="T9" fmla="*/ 477 h 492"/>
                    <a:gd name="T10" fmla="*/ 0 w 78"/>
                    <a:gd name="T11" fmla="*/ 491 h 492"/>
                    <a:gd name="T12" fmla="*/ 6 w 78"/>
                    <a:gd name="T13" fmla="*/ 483 h 492"/>
                    <a:gd name="T14" fmla="*/ 7 w 78"/>
                    <a:gd name="T15" fmla="*/ 477 h 492"/>
                    <a:gd name="T16" fmla="*/ 18 w 78"/>
                    <a:gd name="T17" fmla="*/ 0 h 4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492"/>
                    <a:gd name="T29" fmla="*/ 78 w 78"/>
                    <a:gd name="T30" fmla="*/ 492 h 4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492">
                      <a:moveTo>
                        <a:pt x="18" y="0"/>
                      </a:moveTo>
                      <a:lnTo>
                        <a:pt x="72" y="25"/>
                      </a:lnTo>
                      <a:lnTo>
                        <a:pt x="77" y="31"/>
                      </a:lnTo>
                      <a:lnTo>
                        <a:pt x="61" y="471"/>
                      </a:lnTo>
                      <a:lnTo>
                        <a:pt x="53" y="477"/>
                      </a:lnTo>
                      <a:lnTo>
                        <a:pt x="0" y="491"/>
                      </a:lnTo>
                      <a:lnTo>
                        <a:pt x="6" y="483"/>
                      </a:lnTo>
                      <a:lnTo>
                        <a:pt x="7" y="477"/>
                      </a:lnTo>
                      <a:lnTo>
                        <a:pt x="18" y="0"/>
                      </a:lnTo>
                    </a:path>
                  </a:pathLst>
                </a:custGeom>
                <a:solidFill>
                  <a:srgbClr val="BFBFBF"/>
                </a:solidFill>
                <a:ln w="12700" cap="rnd">
                  <a:noFill/>
                  <a:round/>
                  <a:headEnd/>
                  <a:tailEnd/>
                </a:ln>
              </p:spPr>
              <p:txBody>
                <a:bodyPr/>
                <a:lstStyle/>
                <a:p>
                  <a:endParaRPr lang="en-US"/>
                </a:p>
              </p:txBody>
            </p:sp>
            <p:sp>
              <p:nvSpPr>
                <p:cNvPr id="7307" name="Arc 197"/>
                <p:cNvSpPr>
                  <a:spLocks/>
                </p:cNvSpPr>
                <p:nvPr/>
              </p:nvSpPr>
              <p:spPr bwMode="auto">
                <a:xfrm>
                  <a:off x="1414" y="3064"/>
                  <a:ext cx="4" cy="6"/>
                </a:xfrm>
                <a:custGeom>
                  <a:avLst/>
                  <a:gdLst>
                    <a:gd name="T0" fmla="*/ 0 w 21086"/>
                    <a:gd name="T1" fmla="*/ 0 h 21600"/>
                    <a:gd name="T2" fmla="*/ 4 w 21086"/>
                    <a:gd name="T3" fmla="*/ 5 h 21600"/>
                    <a:gd name="T4" fmla="*/ 0 w 21086"/>
                    <a:gd name="T5" fmla="*/ 6 h 21600"/>
                    <a:gd name="T6" fmla="*/ 0 60000 65536"/>
                    <a:gd name="T7" fmla="*/ 0 60000 65536"/>
                    <a:gd name="T8" fmla="*/ 0 60000 65536"/>
                    <a:gd name="T9" fmla="*/ 0 w 21086"/>
                    <a:gd name="T10" fmla="*/ 0 h 21600"/>
                    <a:gd name="T11" fmla="*/ 21086 w 21086"/>
                    <a:gd name="T12" fmla="*/ 21600 h 21600"/>
                  </a:gdLst>
                  <a:ahLst/>
                  <a:cxnLst>
                    <a:cxn ang="T6">
                      <a:pos x="T0" y="T1"/>
                    </a:cxn>
                    <a:cxn ang="T7">
                      <a:pos x="T2" y="T3"/>
                    </a:cxn>
                    <a:cxn ang="T8">
                      <a:pos x="T4" y="T5"/>
                    </a:cxn>
                  </a:cxnLst>
                  <a:rect l="T9" t="T10" r="T11" b="T12"/>
                  <a:pathLst>
                    <a:path w="21086" h="21600" fill="none" extrusionOk="0">
                      <a:moveTo>
                        <a:pt x="-1" y="0"/>
                      </a:moveTo>
                      <a:cubicBezTo>
                        <a:pt x="10123" y="0"/>
                        <a:pt x="18889" y="7031"/>
                        <a:pt x="21085" y="16914"/>
                      </a:cubicBezTo>
                    </a:path>
                    <a:path w="21086" h="21600" stroke="0" extrusionOk="0">
                      <a:moveTo>
                        <a:pt x="-1" y="0"/>
                      </a:moveTo>
                      <a:cubicBezTo>
                        <a:pt x="10123" y="0"/>
                        <a:pt x="18889" y="7031"/>
                        <a:pt x="21085" y="16914"/>
                      </a:cubicBezTo>
                      <a:lnTo>
                        <a:pt x="0" y="21600"/>
                      </a:lnTo>
                      <a:close/>
                    </a:path>
                  </a:pathLst>
                </a:custGeom>
                <a:solidFill>
                  <a:srgbClr val="BFBFBF"/>
                </a:solidFill>
                <a:ln w="12700" cap="rnd">
                  <a:noFill/>
                  <a:round/>
                  <a:headEnd/>
                  <a:tailEnd/>
                </a:ln>
              </p:spPr>
              <p:txBody>
                <a:bodyPr wrap="none" anchor="ctr"/>
                <a:lstStyle/>
                <a:p>
                  <a:endParaRPr lang="en-US"/>
                </a:p>
              </p:txBody>
            </p:sp>
          </p:grpSp>
        </p:grpSp>
        <p:grpSp>
          <p:nvGrpSpPr>
            <p:cNvPr id="7442" name="Group 211"/>
            <p:cNvGrpSpPr>
              <a:grpSpLocks/>
            </p:cNvGrpSpPr>
            <p:nvPr/>
          </p:nvGrpSpPr>
          <p:grpSpPr bwMode="auto">
            <a:xfrm>
              <a:off x="1373" y="3788"/>
              <a:ext cx="272" cy="101"/>
              <a:chOff x="1373" y="3788"/>
              <a:chExt cx="272" cy="101"/>
            </a:xfrm>
          </p:grpSpPr>
          <p:sp>
            <p:nvSpPr>
              <p:cNvPr id="7293" name="Freeform 200"/>
              <p:cNvSpPr>
                <a:spLocks/>
              </p:cNvSpPr>
              <p:nvPr/>
            </p:nvSpPr>
            <p:spPr bwMode="auto">
              <a:xfrm>
                <a:off x="1373" y="3788"/>
                <a:ext cx="272" cy="71"/>
              </a:xfrm>
              <a:custGeom>
                <a:avLst/>
                <a:gdLst>
                  <a:gd name="T0" fmla="*/ 0 w 272"/>
                  <a:gd name="T1" fmla="*/ 0 h 71"/>
                  <a:gd name="T2" fmla="*/ 50 w 272"/>
                  <a:gd name="T3" fmla="*/ 3 h 71"/>
                  <a:gd name="T4" fmla="*/ 88 w 272"/>
                  <a:gd name="T5" fmla="*/ 5 h 71"/>
                  <a:gd name="T6" fmla="*/ 121 w 272"/>
                  <a:gd name="T7" fmla="*/ 9 h 71"/>
                  <a:gd name="T8" fmla="*/ 155 w 272"/>
                  <a:gd name="T9" fmla="*/ 13 h 71"/>
                  <a:gd name="T10" fmla="*/ 178 w 272"/>
                  <a:gd name="T11" fmla="*/ 16 h 71"/>
                  <a:gd name="T12" fmla="*/ 207 w 272"/>
                  <a:gd name="T13" fmla="*/ 21 h 71"/>
                  <a:gd name="T14" fmla="*/ 223 w 272"/>
                  <a:gd name="T15" fmla="*/ 24 h 71"/>
                  <a:gd name="T16" fmla="*/ 235 w 272"/>
                  <a:gd name="T17" fmla="*/ 27 h 71"/>
                  <a:gd name="T18" fmla="*/ 242 w 272"/>
                  <a:gd name="T19" fmla="*/ 28 h 71"/>
                  <a:gd name="T20" fmla="*/ 247 w 272"/>
                  <a:gd name="T21" fmla="*/ 30 h 71"/>
                  <a:gd name="T22" fmla="*/ 254 w 272"/>
                  <a:gd name="T23" fmla="*/ 32 h 71"/>
                  <a:gd name="T24" fmla="*/ 261 w 272"/>
                  <a:gd name="T25" fmla="*/ 34 h 71"/>
                  <a:gd name="T26" fmla="*/ 267 w 272"/>
                  <a:gd name="T27" fmla="*/ 38 h 71"/>
                  <a:gd name="T28" fmla="*/ 270 w 272"/>
                  <a:gd name="T29" fmla="*/ 42 h 71"/>
                  <a:gd name="T30" fmla="*/ 271 w 272"/>
                  <a:gd name="T31" fmla="*/ 45 h 71"/>
                  <a:gd name="T32" fmla="*/ 269 w 272"/>
                  <a:gd name="T33" fmla="*/ 49 h 71"/>
                  <a:gd name="T34" fmla="*/ 267 w 272"/>
                  <a:gd name="T35" fmla="*/ 54 h 71"/>
                  <a:gd name="T36" fmla="*/ 264 w 272"/>
                  <a:gd name="T37" fmla="*/ 58 h 71"/>
                  <a:gd name="T38" fmla="*/ 259 w 272"/>
                  <a:gd name="T39" fmla="*/ 61 h 71"/>
                  <a:gd name="T40" fmla="*/ 253 w 272"/>
                  <a:gd name="T41" fmla="*/ 65 h 71"/>
                  <a:gd name="T42" fmla="*/ 247 w 272"/>
                  <a:gd name="T43" fmla="*/ 68 h 71"/>
                  <a:gd name="T44" fmla="*/ 240 w 272"/>
                  <a:gd name="T45" fmla="*/ 69 h 71"/>
                  <a:gd name="T46" fmla="*/ 231 w 272"/>
                  <a:gd name="T47" fmla="*/ 70 h 71"/>
                  <a:gd name="T48" fmla="*/ 222 w 272"/>
                  <a:gd name="T49" fmla="*/ 70 h 71"/>
                  <a:gd name="T50" fmla="*/ 212 w 272"/>
                  <a:gd name="T51" fmla="*/ 70 h 71"/>
                  <a:gd name="T52" fmla="*/ 197 w 272"/>
                  <a:gd name="T53" fmla="*/ 67 h 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72"/>
                  <a:gd name="T82" fmla="*/ 0 h 71"/>
                  <a:gd name="T83" fmla="*/ 272 w 272"/>
                  <a:gd name="T84" fmla="*/ 71 h 7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72" h="71">
                    <a:moveTo>
                      <a:pt x="0" y="0"/>
                    </a:moveTo>
                    <a:lnTo>
                      <a:pt x="50" y="3"/>
                    </a:lnTo>
                    <a:lnTo>
                      <a:pt x="88" y="5"/>
                    </a:lnTo>
                    <a:lnTo>
                      <a:pt x="121" y="9"/>
                    </a:lnTo>
                    <a:lnTo>
                      <a:pt x="155" y="13"/>
                    </a:lnTo>
                    <a:lnTo>
                      <a:pt x="178" y="16"/>
                    </a:lnTo>
                    <a:lnTo>
                      <a:pt x="207" y="21"/>
                    </a:lnTo>
                    <a:lnTo>
                      <a:pt x="223" y="24"/>
                    </a:lnTo>
                    <a:lnTo>
                      <a:pt x="235" y="27"/>
                    </a:lnTo>
                    <a:lnTo>
                      <a:pt x="242" y="28"/>
                    </a:lnTo>
                    <a:lnTo>
                      <a:pt x="247" y="30"/>
                    </a:lnTo>
                    <a:lnTo>
                      <a:pt x="254" y="32"/>
                    </a:lnTo>
                    <a:lnTo>
                      <a:pt x="261" y="34"/>
                    </a:lnTo>
                    <a:lnTo>
                      <a:pt x="267" y="38"/>
                    </a:lnTo>
                    <a:lnTo>
                      <a:pt x="270" y="42"/>
                    </a:lnTo>
                    <a:lnTo>
                      <a:pt x="271" y="45"/>
                    </a:lnTo>
                    <a:lnTo>
                      <a:pt x="269" y="49"/>
                    </a:lnTo>
                    <a:lnTo>
                      <a:pt x="267" y="54"/>
                    </a:lnTo>
                    <a:lnTo>
                      <a:pt x="264" y="58"/>
                    </a:lnTo>
                    <a:lnTo>
                      <a:pt x="259" y="61"/>
                    </a:lnTo>
                    <a:lnTo>
                      <a:pt x="253" y="65"/>
                    </a:lnTo>
                    <a:lnTo>
                      <a:pt x="247" y="68"/>
                    </a:lnTo>
                    <a:lnTo>
                      <a:pt x="240" y="69"/>
                    </a:lnTo>
                    <a:lnTo>
                      <a:pt x="231" y="70"/>
                    </a:lnTo>
                    <a:lnTo>
                      <a:pt x="222" y="70"/>
                    </a:lnTo>
                    <a:lnTo>
                      <a:pt x="212" y="70"/>
                    </a:lnTo>
                    <a:lnTo>
                      <a:pt x="197" y="67"/>
                    </a:lnTo>
                  </a:path>
                </a:pathLst>
              </a:custGeom>
              <a:noFill/>
              <a:ln w="12700" cap="rnd">
                <a:solidFill>
                  <a:srgbClr val="C0C0C0"/>
                </a:solidFill>
                <a:round/>
                <a:headEnd/>
                <a:tailEnd/>
              </a:ln>
            </p:spPr>
            <p:txBody>
              <a:bodyPr/>
              <a:lstStyle/>
              <a:p>
                <a:endParaRPr lang="en-US"/>
              </a:p>
            </p:txBody>
          </p:sp>
          <p:grpSp>
            <p:nvGrpSpPr>
              <p:cNvPr id="7450" name="Group 210"/>
              <p:cNvGrpSpPr>
                <a:grpSpLocks/>
              </p:cNvGrpSpPr>
              <p:nvPr/>
            </p:nvGrpSpPr>
            <p:grpSpPr bwMode="auto">
              <a:xfrm>
                <a:off x="1384" y="3823"/>
                <a:ext cx="183" cy="66"/>
                <a:chOff x="1384" y="3823"/>
                <a:chExt cx="183" cy="66"/>
              </a:xfrm>
            </p:grpSpPr>
            <p:grpSp>
              <p:nvGrpSpPr>
                <p:cNvPr id="7451" name="Group 205"/>
                <p:cNvGrpSpPr>
                  <a:grpSpLocks/>
                </p:cNvGrpSpPr>
                <p:nvPr/>
              </p:nvGrpSpPr>
              <p:grpSpPr bwMode="auto">
                <a:xfrm>
                  <a:off x="1384" y="3823"/>
                  <a:ext cx="183" cy="66"/>
                  <a:chOff x="1384" y="3823"/>
                  <a:chExt cx="183" cy="66"/>
                </a:xfrm>
              </p:grpSpPr>
              <p:sp>
                <p:nvSpPr>
                  <p:cNvPr id="7300" name="Freeform 201"/>
                  <p:cNvSpPr>
                    <a:spLocks/>
                  </p:cNvSpPr>
                  <p:nvPr/>
                </p:nvSpPr>
                <p:spPr bwMode="auto">
                  <a:xfrm>
                    <a:off x="1384" y="3823"/>
                    <a:ext cx="111" cy="40"/>
                  </a:xfrm>
                  <a:custGeom>
                    <a:avLst/>
                    <a:gdLst>
                      <a:gd name="T0" fmla="*/ 0 w 111"/>
                      <a:gd name="T1" fmla="*/ 24 h 40"/>
                      <a:gd name="T2" fmla="*/ 29 w 111"/>
                      <a:gd name="T3" fmla="*/ 0 h 40"/>
                      <a:gd name="T4" fmla="*/ 110 w 111"/>
                      <a:gd name="T5" fmla="*/ 13 h 40"/>
                      <a:gd name="T6" fmla="*/ 78 w 111"/>
                      <a:gd name="T7" fmla="*/ 39 h 40"/>
                      <a:gd name="T8" fmla="*/ 0 w 111"/>
                      <a:gd name="T9" fmla="*/ 24 h 40"/>
                      <a:gd name="T10" fmla="*/ 0 60000 65536"/>
                      <a:gd name="T11" fmla="*/ 0 60000 65536"/>
                      <a:gd name="T12" fmla="*/ 0 60000 65536"/>
                      <a:gd name="T13" fmla="*/ 0 60000 65536"/>
                      <a:gd name="T14" fmla="*/ 0 60000 65536"/>
                      <a:gd name="T15" fmla="*/ 0 w 111"/>
                      <a:gd name="T16" fmla="*/ 0 h 40"/>
                      <a:gd name="T17" fmla="*/ 111 w 111"/>
                      <a:gd name="T18" fmla="*/ 40 h 40"/>
                    </a:gdLst>
                    <a:ahLst/>
                    <a:cxnLst>
                      <a:cxn ang="T10">
                        <a:pos x="T0" y="T1"/>
                      </a:cxn>
                      <a:cxn ang="T11">
                        <a:pos x="T2" y="T3"/>
                      </a:cxn>
                      <a:cxn ang="T12">
                        <a:pos x="T4" y="T5"/>
                      </a:cxn>
                      <a:cxn ang="T13">
                        <a:pos x="T6" y="T7"/>
                      </a:cxn>
                      <a:cxn ang="T14">
                        <a:pos x="T8" y="T9"/>
                      </a:cxn>
                    </a:cxnLst>
                    <a:rect l="T15" t="T16" r="T17" b="T18"/>
                    <a:pathLst>
                      <a:path w="111" h="40">
                        <a:moveTo>
                          <a:pt x="0" y="24"/>
                        </a:moveTo>
                        <a:lnTo>
                          <a:pt x="29" y="0"/>
                        </a:lnTo>
                        <a:lnTo>
                          <a:pt x="110" y="13"/>
                        </a:lnTo>
                        <a:lnTo>
                          <a:pt x="78" y="39"/>
                        </a:lnTo>
                        <a:lnTo>
                          <a:pt x="0" y="24"/>
                        </a:lnTo>
                      </a:path>
                    </a:pathLst>
                  </a:custGeom>
                  <a:solidFill>
                    <a:srgbClr val="DFDFDF"/>
                  </a:solidFill>
                  <a:ln w="12700" cap="rnd">
                    <a:noFill/>
                    <a:round/>
                    <a:headEnd/>
                    <a:tailEnd/>
                  </a:ln>
                </p:spPr>
                <p:txBody>
                  <a:bodyPr/>
                  <a:lstStyle/>
                  <a:p>
                    <a:endParaRPr lang="en-US"/>
                  </a:p>
                </p:txBody>
              </p:sp>
              <p:sp>
                <p:nvSpPr>
                  <p:cNvPr id="7301" name="Freeform 202"/>
                  <p:cNvSpPr>
                    <a:spLocks/>
                  </p:cNvSpPr>
                  <p:nvPr/>
                </p:nvSpPr>
                <p:spPr bwMode="auto">
                  <a:xfrm>
                    <a:off x="1384" y="3852"/>
                    <a:ext cx="77" cy="37"/>
                  </a:xfrm>
                  <a:custGeom>
                    <a:avLst/>
                    <a:gdLst>
                      <a:gd name="T0" fmla="*/ 0 w 77"/>
                      <a:gd name="T1" fmla="*/ 0 h 37"/>
                      <a:gd name="T2" fmla="*/ 0 w 77"/>
                      <a:gd name="T3" fmla="*/ 20 h 37"/>
                      <a:gd name="T4" fmla="*/ 1 w 77"/>
                      <a:gd name="T5" fmla="*/ 20 h 37"/>
                      <a:gd name="T6" fmla="*/ 76 w 77"/>
                      <a:gd name="T7" fmla="*/ 36 h 37"/>
                      <a:gd name="T8" fmla="*/ 76 w 77"/>
                      <a:gd name="T9" fmla="*/ 15 h 37"/>
                      <a:gd name="T10" fmla="*/ 0 w 77"/>
                      <a:gd name="T11" fmla="*/ 0 h 37"/>
                      <a:gd name="T12" fmla="*/ 0 60000 65536"/>
                      <a:gd name="T13" fmla="*/ 0 60000 65536"/>
                      <a:gd name="T14" fmla="*/ 0 60000 65536"/>
                      <a:gd name="T15" fmla="*/ 0 60000 65536"/>
                      <a:gd name="T16" fmla="*/ 0 60000 65536"/>
                      <a:gd name="T17" fmla="*/ 0 60000 65536"/>
                      <a:gd name="T18" fmla="*/ 0 w 77"/>
                      <a:gd name="T19" fmla="*/ 0 h 37"/>
                      <a:gd name="T20" fmla="*/ 77 w 77"/>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77" h="37">
                        <a:moveTo>
                          <a:pt x="0" y="0"/>
                        </a:moveTo>
                        <a:lnTo>
                          <a:pt x="0" y="20"/>
                        </a:lnTo>
                        <a:lnTo>
                          <a:pt x="1" y="20"/>
                        </a:lnTo>
                        <a:lnTo>
                          <a:pt x="76" y="36"/>
                        </a:lnTo>
                        <a:lnTo>
                          <a:pt x="76" y="15"/>
                        </a:lnTo>
                        <a:lnTo>
                          <a:pt x="0" y="0"/>
                        </a:lnTo>
                      </a:path>
                    </a:pathLst>
                  </a:custGeom>
                  <a:solidFill>
                    <a:srgbClr val="C0C0C0"/>
                  </a:solidFill>
                  <a:ln w="12700" cap="rnd">
                    <a:noFill/>
                    <a:round/>
                    <a:headEnd/>
                    <a:tailEnd/>
                  </a:ln>
                </p:spPr>
                <p:txBody>
                  <a:bodyPr/>
                  <a:lstStyle/>
                  <a:p>
                    <a:endParaRPr lang="en-US"/>
                  </a:p>
                </p:txBody>
              </p:sp>
              <p:sp>
                <p:nvSpPr>
                  <p:cNvPr id="7302" name="Freeform 203"/>
                  <p:cNvSpPr>
                    <a:spLocks/>
                  </p:cNvSpPr>
                  <p:nvPr/>
                </p:nvSpPr>
                <p:spPr bwMode="auto">
                  <a:xfrm>
                    <a:off x="1468" y="3839"/>
                    <a:ext cx="99" cy="50"/>
                  </a:xfrm>
                  <a:custGeom>
                    <a:avLst/>
                    <a:gdLst>
                      <a:gd name="T0" fmla="*/ 0 w 99"/>
                      <a:gd name="T1" fmla="*/ 27 h 50"/>
                      <a:gd name="T2" fmla="*/ 31 w 99"/>
                      <a:gd name="T3" fmla="*/ 0 h 50"/>
                      <a:gd name="T4" fmla="*/ 98 w 99"/>
                      <a:gd name="T5" fmla="*/ 7 h 50"/>
                      <a:gd name="T6" fmla="*/ 98 w 99"/>
                      <a:gd name="T7" fmla="*/ 28 h 50"/>
                      <a:gd name="T8" fmla="*/ 0 w 99"/>
                      <a:gd name="T9" fmla="*/ 49 h 50"/>
                      <a:gd name="T10" fmla="*/ 0 w 99"/>
                      <a:gd name="T11" fmla="*/ 27 h 50"/>
                      <a:gd name="T12" fmla="*/ 0 60000 65536"/>
                      <a:gd name="T13" fmla="*/ 0 60000 65536"/>
                      <a:gd name="T14" fmla="*/ 0 60000 65536"/>
                      <a:gd name="T15" fmla="*/ 0 60000 65536"/>
                      <a:gd name="T16" fmla="*/ 0 60000 65536"/>
                      <a:gd name="T17" fmla="*/ 0 60000 65536"/>
                      <a:gd name="T18" fmla="*/ 0 w 99"/>
                      <a:gd name="T19" fmla="*/ 0 h 50"/>
                      <a:gd name="T20" fmla="*/ 99 w 99"/>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99" h="50">
                        <a:moveTo>
                          <a:pt x="0" y="27"/>
                        </a:moveTo>
                        <a:lnTo>
                          <a:pt x="31" y="0"/>
                        </a:lnTo>
                        <a:lnTo>
                          <a:pt x="98" y="7"/>
                        </a:lnTo>
                        <a:lnTo>
                          <a:pt x="98" y="28"/>
                        </a:lnTo>
                        <a:lnTo>
                          <a:pt x="0" y="49"/>
                        </a:lnTo>
                        <a:lnTo>
                          <a:pt x="0" y="27"/>
                        </a:lnTo>
                      </a:path>
                    </a:pathLst>
                  </a:custGeom>
                  <a:solidFill>
                    <a:srgbClr val="9F9F9F"/>
                  </a:solidFill>
                  <a:ln w="12700" cap="rnd">
                    <a:noFill/>
                    <a:round/>
                    <a:headEnd/>
                    <a:tailEnd/>
                  </a:ln>
                </p:spPr>
                <p:txBody>
                  <a:bodyPr/>
                  <a:lstStyle/>
                  <a:p>
                    <a:endParaRPr lang="en-US"/>
                  </a:p>
                </p:txBody>
              </p:sp>
              <p:sp>
                <p:nvSpPr>
                  <p:cNvPr id="7303" name="Freeform 204"/>
                  <p:cNvSpPr>
                    <a:spLocks/>
                  </p:cNvSpPr>
                  <p:nvPr/>
                </p:nvSpPr>
                <p:spPr bwMode="auto">
                  <a:xfrm>
                    <a:off x="1415" y="3823"/>
                    <a:ext cx="152" cy="17"/>
                  </a:xfrm>
                  <a:custGeom>
                    <a:avLst/>
                    <a:gdLst>
                      <a:gd name="T0" fmla="*/ 0 w 152"/>
                      <a:gd name="T1" fmla="*/ 0 h 17"/>
                      <a:gd name="T2" fmla="*/ 76 w 152"/>
                      <a:gd name="T3" fmla="*/ 4 h 17"/>
                      <a:gd name="T4" fmla="*/ 151 w 152"/>
                      <a:gd name="T5" fmla="*/ 16 h 17"/>
                      <a:gd name="T6" fmla="*/ 83 w 152"/>
                      <a:gd name="T7" fmla="*/ 11 h 17"/>
                      <a:gd name="T8" fmla="*/ 0 w 152"/>
                      <a:gd name="T9" fmla="*/ 0 h 17"/>
                      <a:gd name="T10" fmla="*/ 0 60000 65536"/>
                      <a:gd name="T11" fmla="*/ 0 60000 65536"/>
                      <a:gd name="T12" fmla="*/ 0 60000 65536"/>
                      <a:gd name="T13" fmla="*/ 0 60000 65536"/>
                      <a:gd name="T14" fmla="*/ 0 60000 65536"/>
                      <a:gd name="T15" fmla="*/ 0 w 152"/>
                      <a:gd name="T16" fmla="*/ 0 h 17"/>
                      <a:gd name="T17" fmla="*/ 152 w 152"/>
                      <a:gd name="T18" fmla="*/ 17 h 17"/>
                    </a:gdLst>
                    <a:ahLst/>
                    <a:cxnLst>
                      <a:cxn ang="T10">
                        <a:pos x="T0" y="T1"/>
                      </a:cxn>
                      <a:cxn ang="T11">
                        <a:pos x="T2" y="T3"/>
                      </a:cxn>
                      <a:cxn ang="T12">
                        <a:pos x="T4" y="T5"/>
                      </a:cxn>
                      <a:cxn ang="T13">
                        <a:pos x="T6" y="T7"/>
                      </a:cxn>
                      <a:cxn ang="T14">
                        <a:pos x="T8" y="T9"/>
                      </a:cxn>
                    </a:cxnLst>
                    <a:rect l="T15" t="T16" r="T17" b="T18"/>
                    <a:pathLst>
                      <a:path w="152" h="17">
                        <a:moveTo>
                          <a:pt x="0" y="0"/>
                        </a:moveTo>
                        <a:lnTo>
                          <a:pt x="76" y="4"/>
                        </a:lnTo>
                        <a:lnTo>
                          <a:pt x="151" y="16"/>
                        </a:lnTo>
                        <a:lnTo>
                          <a:pt x="83" y="11"/>
                        </a:lnTo>
                        <a:lnTo>
                          <a:pt x="0" y="0"/>
                        </a:lnTo>
                      </a:path>
                    </a:pathLst>
                  </a:custGeom>
                  <a:solidFill>
                    <a:srgbClr val="7F7F7F"/>
                  </a:solidFill>
                  <a:ln w="12700" cap="rnd">
                    <a:noFill/>
                    <a:round/>
                    <a:headEnd/>
                    <a:tailEnd/>
                  </a:ln>
                </p:spPr>
                <p:txBody>
                  <a:bodyPr/>
                  <a:lstStyle/>
                  <a:p>
                    <a:endParaRPr lang="en-US"/>
                  </a:p>
                </p:txBody>
              </p:sp>
            </p:grpSp>
            <p:grpSp>
              <p:nvGrpSpPr>
                <p:cNvPr id="7455" name="Group 209"/>
                <p:cNvGrpSpPr>
                  <a:grpSpLocks/>
                </p:cNvGrpSpPr>
                <p:nvPr/>
              </p:nvGrpSpPr>
              <p:grpSpPr bwMode="auto">
                <a:xfrm>
                  <a:off x="1399" y="3834"/>
                  <a:ext cx="162" cy="53"/>
                  <a:chOff x="1399" y="3834"/>
                  <a:chExt cx="162" cy="53"/>
                </a:xfrm>
              </p:grpSpPr>
              <p:sp>
                <p:nvSpPr>
                  <p:cNvPr id="7297" name="Line 206"/>
                  <p:cNvSpPr>
                    <a:spLocks noChangeShapeType="1"/>
                  </p:cNvSpPr>
                  <p:nvPr/>
                </p:nvSpPr>
                <p:spPr bwMode="auto">
                  <a:xfrm>
                    <a:off x="1399" y="3867"/>
                    <a:ext cx="57" cy="1"/>
                  </a:xfrm>
                  <a:prstGeom prst="line">
                    <a:avLst/>
                  </a:prstGeom>
                  <a:noFill/>
                  <a:ln w="12700">
                    <a:solidFill>
                      <a:srgbClr val="7F7F7F"/>
                    </a:solidFill>
                    <a:round/>
                    <a:headEnd/>
                    <a:tailEnd/>
                  </a:ln>
                </p:spPr>
                <p:txBody>
                  <a:bodyPr wrap="none" anchor="ctr"/>
                  <a:lstStyle/>
                  <a:p>
                    <a:endParaRPr lang="en-US"/>
                  </a:p>
                </p:txBody>
              </p:sp>
              <p:sp>
                <p:nvSpPr>
                  <p:cNvPr id="7298" name="Line 207"/>
                  <p:cNvSpPr>
                    <a:spLocks noChangeShapeType="1"/>
                  </p:cNvSpPr>
                  <p:nvPr/>
                </p:nvSpPr>
                <p:spPr bwMode="auto">
                  <a:xfrm flipV="1">
                    <a:off x="1482" y="3834"/>
                    <a:ext cx="9" cy="53"/>
                  </a:xfrm>
                  <a:prstGeom prst="line">
                    <a:avLst/>
                  </a:prstGeom>
                  <a:noFill/>
                  <a:ln w="12700">
                    <a:solidFill>
                      <a:srgbClr val="5F5F5F"/>
                    </a:solidFill>
                    <a:round/>
                    <a:headEnd/>
                    <a:tailEnd/>
                  </a:ln>
                </p:spPr>
                <p:txBody>
                  <a:bodyPr wrap="none" anchor="ctr"/>
                  <a:lstStyle/>
                  <a:p>
                    <a:endParaRPr lang="en-US"/>
                  </a:p>
                </p:txBody>
              </p:sp>
              <p:sp>
                <p:nvSpPr>
                  <p:cNvPr id="7299" name="Line 208"/>
                  <p:cNvSpPr>
                    <a:spLocks noChangeShapeType="1"/>
                  </p:cNvSpPr>
                  <p:nvPr/>
                </p:nvSpPr>
                <p:spPr bwMode="auto">
                  <a:xfrm>
                    <a:off x="1518" y="3847"/>
                    <a:ext cx="43" cy="4"/>
                  </a:xfrm>
                  <a:prstGeom prst="line">
                    <a:avLst/>
                  </a:prstGeom>
                  <a:noFill/>
                  <a:ln w="12700">
                    <a:solidFill>
                      <a:srgbClr val="5F5F5F"/>
                    </a:solidFill>
                    <a:round/>
                    <a:headEnd/>
                    <a:tailEnd/>
                  </a:ln>
                </p:spPr>
                <p:txBody>
                  <a:bodyPr wrap="none" anchor="ctr"/>
                  <a:lstStyle/>
                  <a:p>
                    <a:endParaRPr lang="en-US"/>
                  </a:p>
                </p:txBody>
              </p:sp>
            </p:grpSp>
          </p:grpSp>
        </p:grpSp>
        <p:sp>
          <p:nvSpPr>
            <p:cNvPr id="7202" name="Freeform 212"/>
            <p:cNvSpPr>
              <a:spLocks/>
            </p:cNvSpPr>
            <p:nvPr/>
          </p:nvSpPr>
          <p:spPr bwMode="auto">
            <a:xfrm>
              <a:off x="1335" y="3654"/>
              <a:ext cx="156" cy="147"/>
            </a:xfrm>
            <a:custGeom>
              <a:avLst/>
              <a:gdLst>
                <a:gd name="T0" fmla="*/ 0 w 156"/>
                <a:gd name="T1" fmla="*/ 73 h 147"/>
                <a:gd name="T2" fmla="*/ 155 w 156"/>
                <a:gd name="T3" fmla="*/ 0 h 147"/>
                <a:gd name="T4" fmla="*/ 155 w 156"/>
                <a:gd name="T5" fmla="*/ 59 h 147"/>
                <a:gd name="T6" fmla="*/ 0 w 156"/>
                <a:gd name="T7" fmla="*/ 146 h 147"/>
                <a:gd name="T8" fmla="*/ 0 w 156"/>
                <a:gd name="T9" fmla="*/ 73 h 147"/>
                <a:gd name="T10" fmla="*/ 0 60000 65536"/>
                <a:gd name="T11" fmla="*/ 0 60000 65536"/>
                <a:gd name="T12" fmla="*/ 0 60000 65536"/>
                <a:gd name="T13" fmla="*/ 0 60000 65536"/>
                <a:gd name="T14" fmla="*/ 0 60000 65536"/>
                <a:gd name="T15" fmla="*/ 0 w 156"/>
                <a:gd name="T16" fmla="*/ 0 h 147"/>
                <a:gd name="T17" fmla="*/ 156 w 156"/>
                <a:gd name="T18" fmla="*/ 147 h 147"/>
              </a:gdLst>
              <a:ahLst/>
              <a:cxnLst>
                <a:cxn ang="T10">
                  <a:pos x="T0" y="T1"/>
                </a:cxn>
                <a:cxn ang="T11">
                  <a:pos x="T2" y="T3"/>
                </a:cxn>
                <a:cxn ang="T12">
                  <a:pos x="T4" y="T5"/>
                </a:cxn>
                <a:cxn ang="T13">
                  <a:pos x="T6" y="T7"/>
                </a:cxn>
                <a:cxn ang="T14">
                  <a:pos x="T8" y="T9"/>
                </a:cxn>
              </a:cxnLst>
              <a:rect l="T15" t="T16" r="T17" b="T18"/>
              <a:pathLst>
                <a:path w="156" h="147">
                  <a:moveTo>
                    <a:pt x="0" y="73"/>
                  </a:moveTo>
                  <a:lnTo>
                    <a:pt x="155" y="0"/>
                  </a:lnTo>
                  <a:lnTo>
                    <a:pt x="155" y="59"/>
                  </a:lnTo>
                  <a:lnTo>
                    <a:pt x="0" y="146"/>
                  </a:lnTo>
                  <a:lnTo>
                    <a:pt x="0" y="73"/>
                  </a:lnTo>
                </a:path>
              </a:pathLst>
            </a:custGeom>
            <a:solidFill>
              <a:srgbClr val="5F5F5F"/>
            </a:solidFill>
            <a:ln w="12700" cap="rnd">
              <a:noFill/>
              <a:round/>
              <a:headEnd/>
              <a:tailEnd/>
            </a:ln>
          </p:spPr>
          <p:txBody>
            <a:bodyPr/>
            <a:lstStyle/>
            <a:p>
              <a:endParaRPr lang="en-US"/>
            </a:p>
          </p:txBody>
        </p:sp>
        <p:sp>
          <p:nvSpPr>
            <p:cNvPr id="7203" name="Freeform 213"/>
            <p:cNvSpPr>
              <a:spLocks/>
            </p:cNvSpPr>
            <p:nvPr/>
          </p:nvSpPr>
          <p:spPr bwMode="auto">
            <a:xfrm>
              <a:off x="1333" y="3510"/>
              <a:ext cx="162" cy="220"/>
            </a:xfrm>
            <a:custGeom>
              <a:avLst/>
              <a:gdLst>
                <a:gd name="T0" fmla="*/ 0 w 162"/>
                <a:gd name="T1" fmla="*/ 46 h 220"/>
                <a:gd name="T2" fmla="*/ 161 w 162"/>
                <a:gd name="T3" fmla="*/ 0 h 220"/>
                <a:gd name="T4" fmla="*/ 161 w 162"/>
                <a:gd name="T5" fmla="*/ 145 h 220"/>
                <a:gd name="T6" fmla="*/ 0 w 162"/>
                <a:gd name="T7" fmla="*/ 219 h 220"/>
                <a:gd name="T8" fmla="*/ 0 w 162"/>
                <a:gd name="T9" fmla="*/ 46 h 220"/>
                <a:gd name="T10" fmla="*/ 0 60000 65536"/>
                <a:gd name="T11" fmla="*/ 0 60000 65536"/>
                <a:gd name="T12" fmla="*/ 0 60000 65536"/>
                <a:gd name="T13" fmla="*/ 0 60000 65536"/>
                <a:gd name="T14" fmla="*/ 0 60000 65536"/>
                <a:gd name="T15" fmla="*/ 0 w 162"/>
                <a:gd name="T16" fmla="*/ 0 h 220"/>
                <a:gd name="T17" fmla="*/ 162 w 162"/>
                <a:gd name="T18" fmla="*/ 220 h 220"/>
              </a:gdLst>
              <a:ahLst/>
              <a:cxnLst>
                <a:cxn ang="T10">
                  <a:pos x="T0" y="T1"/>
                </a:cxn>
                <a:cxn ang="T11">
                  <a:pos x="T2" y="T3"/>
                </a:cxn>
                <a:cxn ang="T12">
                  <a:pos x="T4" y="T5"/>
                </a:cxn>
                <a:cxn ang="T13">
                  <a:pos x="T6" y="T7"/>
                </a:cxn>
                <a:cxn ang="T14">
                  <a:pos x="T8" y="T9"/>
                </a:cxn>
              </a:cxnLst>
              <a:rect l="T15" t="T16" r="T17" b="T18"/>
              <a:pathLst>
                <a:path w="162" h="220">
                  <a:moveTo>
                    <a:pt x="0" y="46"/>
                  </a:moveTo>
                  <a:lnTo>
                    <a:pt x="161" y="0"/>
                  </a:lnTo>
                  <a:lnTo>
                    <a:pt x="161" y="145"/>
                  </a:lnTo>
                  <a:lnTo>
                    <a:pt x="0" y="219"/>
                  </a:lnTo>
                  <a:lnTo>
                    <a:pt x="0" y="46"/>
                  </a:lnTo>
                </a:path>
              </a:pathLst>
            </a:custGeom>
            <a:solidFill>
              <a:srgbClr val="BFBFBF"/>
            </a:solidFill>
            <a:ln w="12700" cap="rnd">
              <a:noFill/>
              <a:round/>
              <a:headEnd/>
              <a:tailEnd/>
            </a:ln>
          </p:spPr>
          <p:txBody>
            <a:bodyPr/>
            <a:lstStyle/>
            <a:p>
              <a:endParaRPr lang="en-US"/>
            </a:p>
          </p:txBody>
        </p:sp>
        <p:sp>
          <p:nvSpPr>
            <p:cNvPr id="7204" name="Freeform 214"/>
            <p:cNvSpPr>
              <a:spLocks/>
            </p:cNvSpPr>
            <p:nvPr/>
          </p:nvSpPr>
          <p:spPr bwMode="auto">
            <a:xfrm>
              <a:off x="875" y="3105"/>
              <a:ext cx="411" cy="340"/>
            </a:xfrm>
            <a:custGeom>
              <a:avLst/>
              <a:gdLst>
                <a:gd name="T0" fmla="*/ 17 w 411"/>
                <a:gd name="T1" fmla="*/ 0 h 340"/>
                <a:gd name="T2" fmla="*/ 410 w 411"/>
                <a:gd name="T3" fmla="*/ 0 h 340"/>
                <a:gd name="T4" fmla="*/ 394 w 411"/>
                <a:gd name="T5" fmla="*/ 339 h 340"/>
                <a:gd name="T6" fmla="*/ 0 w 411"/>
                <a:gd name="T7" fmla="*/ 319 h 340"/>
                <a:gd name="T8" fmla="*/ 17 w 411"/>
                <a:gd name="T9" fmla="*/ 0 h 340"/>
                <a:gd name="T10" fmla="*/ 0 60000 65536"/>
                <a:gd name="T11" fmla="*/ 0 60000 65536"/>
                <a:gd name="T12" fmla="*/ 0 60000 65536"/>
                <a:gd name="T13" fmla="*/ 0 60000 65536"/>
                <a:gd name="T14" fmla="*/ 0 60000 65536"/>
                <a:gd name="T15" fmla="*/ 0 w 411"/>
                <a:gd name="T16" fmla="*/ 0 h 340"/>
                <a:gd name="T17" fmla="*/ 411 w 411"/>
                <a:gd name="T18" fmla="*/ 340 h 340"/>
              </a:gdLst>
              <a:ahLst/>
              <a:cxnLst>
                <a:cxn ang="T10">
                  <a:pos x="T0" y="T1"/>
                </a:cxn>
                <a:cxn ang="T11">
                  <a:pos x="T2" y="T3"/>
                </a:cxn>
                <a:cxn ang="T12">
                  <a:pos x="T4" y="T5"/>
                </a:cxn>
                <a:cxn ang="T13">
                  <a:pos x="T6" y="T7"/>
                </a:cxn>
                <a:cxn ang="T14">
                  <a:pos x="T8" y="T9"/>
                </a:cxn>
              </a:cxnLst>
              <a:rect l="T15" t="T16" r="T17" b="T18"/>
              <a:pathLst>
                <a:path w="411" h="340">
                  <a:moveTo>
                    <a:pt x="17" y="0"/>
                  </a:moveTo>
                  <a:lnTo>
                    <a:pt x="410" y="0"/>
                  </a:lnTo>
                  <a:lnTo>
                    <a:pt x="394" y="339"/>
                  </a:lnTo>
                  <a:lnTo>
                    <a:pt x="0" y="319"/>
                  </a:lnTo>
                  <a:lnTo>
                    <a:pt x="17" y="0"/>
                  </a:lnTo>
                </a:path>
              </a:pathLst>
            </a:custGeom>
            <a:solidFill>
              <a:srgbClr val="C0C0C0"/>
            </a:solidFill>
            <a:ln w="12700" cap="rnd">
              <a:noFill/>
              <a:round/>
              <a:headEnd/>
              <a:tailEnd/>
            </a:ln>
          </p:spPr>
          <p:txBody>
            <a:bodyPr/>
            <a:lstStyle/>
            <a:p>
              <a:endParaRPr lang="en-US"/>
            </a:p>
          </p:txBody>
        </p:sp>
        <p:sp>
          <p:nvSpPr>
            <p:cNvPr id="7205" name="Freeform 215"/>
            <p:cNvSpPr>
              <a:spLocks/>
            </p:cNvSpPr>
            <p:nvPr/>
          </p:nvSpPr>
          <p:spPr bwMode="auto">
            <a:xfrm>
              <a:off x="603" y="3687"/>
              <a:ext cx="771" cy="152"/>
            </a:xfrm>
            <a:custGeom>
              <a:avLst/>
              <a:gdLst>
                <a:gd name="T0" fmla="*/ 125 w 771"/>
                <a:gd name="T1" fmla="*/ 0 h 152"/>
                <a:gd name="T2" fmla="*/ 770 w 771"/>
                <a:gd name="T3" fmla="*/ 62 h 152"/>
                <a:gd name="T4" fmla="*/ 724 w 771"/>
                <a:gd name="T5" fmla="*/ 117 h 152"/>
                <a:gd name="T6" fmla="*/ 680 w 771"/>
                <a:gd name="T7" fmla="*/ 151 h 152"/>
                <a:gd name="T8" fmla="*/ 0 w 771"/>
                <a:gd name="T9" fmla="*/ 75 h 152"/>
                <a:gd name="T10" fmla="*/ 50 w 771"/>
                <a:gd name="T11" fmla="*/ 54 h 152"/>
                <a:gd name="T12" fmla="*/ 125 w 771"/>
                <a:gd name="T13" fmla="*/ 0 h 152"/>
                <a:gd name="T14" fmla="*/ 0 60000 65536"/>
                <a:gd name="T15" fmla="*/ 0 60000 65536"/>
                <a:gd name="T16" fmla="*/ 0 60000 65536"/>
                <a:gd name="T17" fmla="*/ 0 60000 65536"/>
                <a:gd name="T18" fmla="*/ 0 60000 65536"/>
                <a:gd name="T19" fmla="*/ 0 60000 65536"/>
                <a:gd name="T20" fmla="*/ 0 60000 65536"/>
                <a:gd name="T21" fmla="*/ 0 w 771"/>
                <a:gd name="T22" fmla="*/ 0 h 152"/>
                <a:gd name="T23" fmla="*/ 771 w 771"/>
                <a:gd name="T24" fmla="*/ 152 h 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1" h="152">
                  <a:moveTo>
                    <a:pt x="125" y="0"/>
                  </a:moveTo>
                  <a:lnTo>
                    <a:pt x="770" y="62"/>
                  </a:lnTo>
                  <a:lnTo>
                    <a:pt x="724" y="117"/>
                  </a:lnTo>
                  <a:lnTo>
                    <a:pt x="680" y="151"/>
                  </a:lnTo>
                  <a:lnTo>
                    <a:pt x="0" y="75"/>
                  </a:lnTo>
                  <a:lnTo>
                    <a:pt x="50" y="54"/>
                  </a:lnTo>
                  <a:lnTo>
                    <a:pt x="125" y="0"/>
                  </a:lnTo>
                </a:path>
              </a:pathLst>
            </a:custGeom>
            <a:solidFill>
              <a:srgbClr val="DFDFDF"/>
            </a:solidFill>
            <a:ln w="12700" cap="rnd">
              <a:noFill/>
              <a:round/>
              <a:headEnd/>
              <a:tailEnd/>
            </a:ln>
          </p:spPr>
          <p:txBody>
            <a:bodyPr/>
            <a:lstStyle/>
            <a:p>
              <a:endParaRPr lang="en-US"/>
            </a:p>
          </p:txBody>
        </p:sp>
        <p:grpSp>
          <p:nvGrpSpPr>
            <p:cNvPr id="7456" name="Group 225"/>
            <p:cNvGrpSpPr>
              <a:grpSpLocks/>
            </p:cNvGrpSpPr>
            <p:nvPr/>
          </p:nvGrpSpPr>
          <p:grpSpPr bwMode="auto">
            <a:xfrm>
              <a:off x="1346" y="3514"/>
              <a:ext cx="141" cy="206"/>
              <a:chOff x="1346" y="3514"/>
              <a:chExt cx="141" cy="206"/>
            </a:xfrm>
          </p:grpSpPr>
          <p:sp>
            <p:nvSpPr>
              <p:cNvPr id="7284" name="Line 216"/>
              <p:cNvSpPr>
                <a:spLocks noChangeShapeType="1"/>
              </p:cNvSpPr>
              <p:nvPr/>
            </p:nvSpPr>
            <p:spPr bwMode="auto">
              <a:xfrm flipV="1">
                <a:off x="1346" y="3569"/>
                <a:ext cx="141" cy="83"/>
              </a:xfrm>
              <a:prstGeom prst="line">
                <a:avLst/>
              </a:prstGeom>
              <a:noFill/>
              <a:ln w="12700">
                <a:solidFill>
                  <a:srgbClr val="808080"/>
                </a:solidFill>
                <a:round/>
                <a:headEnd/>
                <a:tailEnd/>
              </a:ln>
            </p:spPr>
            <p:txBody>
              <a:bodyPr wrap="none" anchor="ctr"/>
              <a:lstStyle/>
              <a:p>
                <a:endParaRPr lang="en-US"/>
              </a:p>
            </p:txBody>
          </p:sp>
          <p:sp>
            <p:nvSpPr>
              <p:cNvPr id="7285" name="Line 217"/>
              <p:cNvSpPr>
                <a:spLocks noChangeShapeType="1"/>
              </p:cNvSpPr>
              <p:nvPr/>
            </p:nvSpPr>
            <p:spPr bwMode="auto">
              <a:xfrm flipV="1">
                <a:off x="1375" y="3587"/>
                <a:ext cx="111" cy="75"/>
              </a:xfrm>
              <a:prstGeom prst="line">
                <a:avLst/>
              </a:prstGeom>
              <a:noFill/>
              <a:ln w="12700">
                <a:solidFill>
                  <a:srgbClr val="808080"/>
                </a:solidFill>
                <a:round/>
                <a:headEnd/>
                <a:tailEnd/>
              </a:ln>
            </p:spPr>
            <p:txBody>
              <a:bodyPr wrap="none" anchor="ctr"/>
              <a:lstStyle/>
              <a:p>
                <a:endParaRPr lang="en-US"/>
              </a:p>
            </p:txBody>
          </p:sp>
          <p:sp>
            <p:nvSpPr>
              <p:cNvPr id="7286" name="Line 218"/>
              <p:cNvSpPr>
                <a:spLocks noChangeShapeType="1"/>
              </p:cNvSpPr>
              <p:nvPr/>
            </p:nvSpPr>
            <p:spPr bwMode="auto">
              <a:xfrm flipV="1">
                <a:off x="1375" y="3603"/>
                <a:ext cx="111" cy="79"/>
              </a:xfrm>
              <a:prstGeom prst="line">
                <a:avLst/>
              </a:prstGeom>
              <a:noFill/>
              <a:ln w="12700">
                <a:solidFill>
                  <a:srgbClr val="808080"/>
                </a:solidFill>
                <a:round/>
                <a:headEnd/>
                <a:tailEnd/>
              </a:ln>
            </p:spPr>
            <p:txBody>
              <a:bodyPr wrap="none" anchor="ctr"/>
              <a:lstStyle/>
              <a:p>
                <a:endParaRPr lang="en-US"/>
              </a:p>
            </p:txBody>
          </p:sp>
          <p:sp>
            <p:nvSpPr>
              <p:cNvPr id="7287" name="Line 219"/>
              <p:cNvSpPr>
                <a:spLocks noChangeShapeType="1"/>
              </p:cNvSpPr>
              <p:nvPr/>
            </p:nvSpPr>
            <p:spPr bwMode="auto">
              <a:xfrm flipV="1">
                <a:off x="1375" y="3620"/>
                <a:ext cx="112" cy="80"/>
              </a:xfrm>
              <a:prstGeom prst="line">
                <a:avLst/>
              </a:prstGeom>
              <a:noFill/>
              <a:ln w="12700">
                <a:solidFill>
                  <a:srgbClr val="808080"/>
                </a:solidFill>
                <a:round/>
                <a:headEnd/>
                <a:tailEnd/>
              </a:ln>
            </p:spPr>
            <p:txBody>
              <a:bodyPr wrap="none" anchor="ctr"/>
              <a:lstStyle/>
              <a:p>
                <a:endParaRPr lang="en-US"/>
              </a:p>
            </p:txBody>
          </p:sp>
          <p:sp>
            <p:nvSpPr>
              <p:cNvPr id="7288" name="Line 220"/>
              <p:cNvSpPr>
                <a:spLocks noChangeShapeType="1"/>
              </p:cNvSpPr>
              <p:nvPr/>
            </p:nvSpPr>
            <p:spPr bwMode="auto">
              <a:xfrm flipV="1">
                <a:off x="1375" y="3636"/>
                <a:ext cx="112" cy="84"/>
              </a:xfrm>
              <a:prstGeom prst="line">
                <a:avLst/>
              </a:prstGeom>
              <a:noFill/>
              <a:ln w="12700">
                <a:solidFill>
                  <a:srgbClr val="808080"/>
                </a:solidFill>
                <a:round/>
                <a:headEnd/>
                <a:tailEnd/>
              </a:ln>
            </p:spPr>
            <p:txBody>
              <a:bodyPr wrap="none" anchor="ctr"/>
              <a:lstStyle/>
              <a:p>
                <a:endParaRPr lang="en-US"/>
              </a:p>
            </p:txBody>
          </p:sp>
          <p:sp>
            <p:nvSpPr>
              <p:cNvPr id="7289" name="Line 221"/>
              <p:cNvSpPr>
                <a:spLocks noChangeShapeType="1"/>
              </p:cNvSpPr>
              <p:nvPr/>
            </p:nvSpPr>
            <p:spPr bwMode="auto">
              <a:xfrm flipV="1">
                <a:off x="1375" y="3552"/>
                <a:ext cx="112" cy="69"/>
              </a:xfrm>
              <a:prstGeom prst="line">
                <a:avLst/>
              </a:prstGeom>
              <a:noFill/>
              <a:ln w="12700">
                <a:solidFill>
                  <a:srgbClr val="808080"/>
                </a:solidFill>
                <a:round/>
                <a:headEnd/>
                <a:tailEnd/>
              </a:ln>
            </p:spPr>
            <p:txBody>
              <a:bodyPr wrap="none" anchor="ctr"/>
              <a:lstStyle/>
              <a:p>
                <a:endParaRPr lang="en-US"/>
              </a:p>
            </p:txBody>
          </p:sp>
          <p:sp>
            <p:nvSpPr>
              <p:cNvPr id="7290" name="Line 222"/>
              <p:cNvSpPr>
                <a:spLocks noChangeShapeType="1"/>
              </p:cNvSpPr>
              <p:nvPr/>
            </p:nvSpPr>
            <p:spPr bwMode="auto">
              <a:xfrm flipV="1">
                <a:off x="1375" y="3534"/>
                <a:ext cx="112" cy="65"/>
              </a:xfrm>
              <a:prstGeom prst="line">
                <a:avLst/>
              </a:prstGeom>
              <a:noFill/>
              <a:ln w="12700">
                <a:solidFill>
                  <a:srgbClr val="808080"/>
                </a:solidFill>
                <a:round/>
                <a:headEnd/>
                <a:tailEnd/>
              </a:ln>
            </p:spPr>
            <p:txBody>
              <a:bodyPr wrap="none" anchor="ctr"/>
              <a:lstStyle/>
              <a:p>
                <a:endParaRPr lang="en-US"/>
              </a:p>
            </p:txBody>
          </p:sp>
          <p:sp>
            <p:nvSpPr>
              <p:cNvPr id="7291" name="Line 223"/>
              <p:cNvSpPr>
                <a:spLocks noChangeShapeType="1"/>
              </p:cNvSpPr>
              <p:nvPr/>
            </p:nvSpPr>
            <p:spPr bwMode="auto">
              <a:xfrm flipV="1">
                <a:off x="1375" y="3514"/>
                <a:ext cx="111" cy="63"/>
              </a:xfrm>
              <a:prstGeom prst="line">
                <a:avLst/>
              </a:prstGeom>
              <a:noFill/>
              <a:ln w="12700">
                <a:solidFill>
                  <a:srgbClr val="808080"/>
                </a:solidFill>
                <a:round/>
                <a:headEnd/>
                <a:tailEnd/>
              </a:ln>
            </p:spPr>
            <p:txBody>
              <a:bodyPr wrap="none" anchor="ctr"/>
              <a:lstStyle/>
              <a:p>
                <a:endParaRPr lang="en-US"/>
              </a:p>
            </p:txBody>
          </p:sp>
          <p:sp>
            <p:nvSpPr>
              <p:cNvPr id="7292" name="Line 224"/>
              <p:cNvSpPr>
                <a:spLocks noChangeShapeType="1"/>
              </p:cNvSpPr>
              <p:nvPr/>
            </p:nvSpPr>
            <p:spPr bwMode="auto">
              <a:xfrm>
                <a:off x="1362" y="3566"/>
                <a:ext cx="0" cy="145"/>
              </a:xfrm>
              <a:prstGeom prst="line">
                <a:avLst/>
              </a:prstGeom>
              <a:noFill/>
              <a:ln w="12700">
                <a:solidFill>
                  <a:srgbClr val="808080"/>
                </a:solidFill>
                <a:round/>
                <a:headEnd/>
                <a:tailEnd/>
              </a:ln>
            </p:spPr>
            <p:txBody>
              <a:bodyPr wrap="none" anchor="ctr"/>
              <a:lstStyle/>
              <a:p>
                <a:endParaRPr lang="en-US"/>
              </a:p>
            </p:txBody>
          </p:sp>
        </p:grpSp>
        <p:grpSp>
          <p:nvGrpSpPr>
            <p:cNvPr id="7458" name="Group 243"/>
            <p:cNvGrpSpPr>
              <a:grpSpLocks/>
            </p:cNvGrpSpPr>
            <p:nvPr/>
          </p:nvGrpSpPr>
          <p:grpSpPr bwMode="auto">
            <a:xfrm>
              <a:off x="818" y="3026"/>
              <a:ext cx="543" cy="503"/>
              <a:chOff x="818" y="3026"/>
              <a:chExt cx="543" cy="503"/>
            </a:xfrm>
          </p:grpSpPr>
          <p:grpSp>
            <p:nvGrpSpPr>
              <p:cNvPr id="7459" name="Group 241"/>
              <p:cNvGrpSpPr>
                <a:grpSpLocks/>
              </p:cNvGrpSpPr>
              <p:nvPr/>
            </p:nvGrpSpPr>
            <p:grpSpPr bwMode="auto">
              <a:xfrm>
                <a:off x="818" y="3026"/>
                <a:ext cx="543" cy="503"/>
                <a:chOff x="818" y="3026"/>
                <a:chExt cx="543" cy="503"/>
              </a:xfrm>
            </p:grpSpPr>
            <p:grpSp>
              <p:nvGrpSpPr>
                <p:cNvPr id="7468" name="Group 230"/>
                <p:cNvGrpSpPr>
                  <a:grpSpLocks/>
                </p:cNvGrpSpPr>
                <p:nvPr/>
              </p:nvGrpSpPr>
              <p:grpSpPr bwMode="auto">
                <a:xfrm>
                  <a:off x="818" y="3026"/>
                  <a:ext cx="543" cy="503"/>
                  <a:chOff x="818" y="3026"/>
                  <a:chExt cx="543" cy="503"/>
                </a:xfrm>
              </p:grpSpPr>
              <p:sp>
                <p:nvSpPr>
                  <p:cNvPr id="7280" name="Freeform 226"/>
                  <p:cNvSpPr>
                    <a:spLocks/>
                  </p:cNvSpPr>
                  <p:nvPr/>
                </p:nvSpPr>
                <p:spPr bwMode="auto">
                  <a:xfrm>
                    <a:off x="818" y="3026"/>
                    <a:ext cx="543" cy="503"/>
                  </a:xfrm>
                  <a:custGeom>
                    <a:avLst/>
                    <a:gdLst>
                      <a:gd name="T0" fmla="*/ 43 w 543"/>
                      <a:gd name="T1" fmla="*/ 8 h 503"/>
                      <a:gd name="T2" fmla="*/ 90 w 543"/>
                      <a:gd name="T3" fmla="*/ 6 h 503"/>
                      <a:gd name="T4" fmla="*/ 153 w 543"/>
                      <a:gd name="T5" fmla="*/ 1 h 503"/>
                      <a:gd name="T6" fmla="*/ 219 w 543"/>
                      <a:gd name="T7" fmla="*/ 0 h 503"/>
                      <a:gd name="T8" fmla="*/ 296 w 543"/>
                      <a:gd name="T9" fmla="*/ 0 h 503"/>
                      <a:gd name="T10" fmla="*/ 350 w 543"/>
                      <a:gd name="T11" fmla="*/ 1 h 503"/>
                      <a:gd name="T12" fmla="*/ 433 w 543"/>
                      <a:gd name="T13" fmla="*/ 4 h 503"/>
                      <a:gd name="T14" fmla="*/ 512 w 543"/>
                      <a:gd name="T15" fmla="*/ 8 h 503"/>
                      <a:gd name="T16" fmla="*/ 532 w 543"/>
                      <a:gd name="T17" fmla="*/ 9 h 503"/>
                      <a:gd name="T18" fmla="*/ 536 w 543"/>
                      <a:gd name="T19" fmla="*/ 10 h 503"/>
                      <a:gd name="T20" fmla="*/ 539 w 543"/>
                      <a:gd name="T21" fmla="*/ 13 h 503"/>
                      <a:gd name="T22" fmla="*/ 542 w 543"/>
                      <a:gd name="T23" fmla="*/ 16 h 503"/>
                      <a:gd name="T24" fmla="*/ 542 w 543"/>
                      <a:gd name="T25" fmla="*/ 21 h 503"/>
                      <a:gd name="T26" fmla="*/ 521 w 543"/>
                      <a:gd name="T27" fmla="*/ 492 h 503"/>
                      <a:gd name="T28" fmla="*/ 519 w 543"/>
                      <a:gd name="T29" fmla="*/ 499 h 503"/>
                      <a:gd name="T30" fmla="*/ 512 w 543"/>
                      <a:gd name="T31" fmla="*/ 502 h 503"/>
                      <a:gd name="T32" fmla="*/ 338 w 543"/>
                      <a:gd name="T33" fmla="*/ 490 h 503"/>
                      <a:gd name="T34" fmla="*/ 166 w 543"/>
                      <a:gd name="T35" fmla="*/ 477 h 503"/>
                      <a:gd name="T36" fmla="*/ 8 w 543"/>
                      <a:gd name="T37" fmla="*/ 466 h 503"/>
                      <a:gd name="T38" fmla="*/ 0 w 543"/>
                      <a:gd name="T39" fmla="*/ 454 h 503"/>
                      <a:gd name="T40" fmla="*/ 25 w 543"/>
                      <a:gd name="T41" fmla="*/ 24 h 503"/>
                      <a:gd name="T42" fmla="*/ 43 w 543"/>
                      <a:gd name="T43" fmla="*/ 8 h 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43"/>
                      <a:gd name="T67" fmla="*/ 0 h 503"/>
                      <a:gd name="T68" fmla="*/ 543 w 543"/>
                      <a:gd name="T69" fmla="*/ 503 h 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43" h="503">
                        <a:moveTo>
                          <a:pt x="43" y="8"/>
                        </a:moveTo>
                        <a:lnTo>
                          <a:pt x="90" y="6"/>
                        </a:lnTo>
                        <a:lnTo>
                          <a:pt x="153" y="1"/>
                        </a:lnTo>
                        <a:lnTo>
                          <a:pt x="219" y="0"/>
                        </a:lnTo>
                        <a:lnTo>
                          <a:pt x="296" y="0"/>
                        </a:lnTo>
                        <a:lnTo>
                          <a:pt x="350" y="1"/>
                        </a:lnTo>
                        <a:lnTo>
                          <a:pt x="433" y="4"/>
                        </a:lnTo>
                        <a:lnTo>
                          <a:pt x="512" y="8"/>
                        </a:lnTo>
                        <a:lnTo>
                          <a:pt x="532" y="9"/>
                        </a:lnTo>
                        <a:lnTo>
                          <a:pt x="536" y="10"/>
                        </a:lnTo>
                        <a:lnTo>
                          <a:pt x="539" y="13"/>
                        </a:lnTo>
                        <a:lnTo>
                          <a:pt x="542" y="16"/>
                        </a:lnTo>
                        <a:lnTo>
                          <a:pt x="542" y="21"/>
                        </a:lnTo>
                        <a:lnTo>
                          <a:pt x="521" y="492"/>
                        </a:lnTo>
                        <a:lnTo>
                          <a:pt x="519" y="499"/>
                        </a:lnTo>
                        <a:lnTo>
                          <a:pt x="512" y="502"/>
                        </a:lnTo>
                        <a:lnTo>
                          <a:pt x="338" y="490"/>
                        </a:lnTo>
                        <a:lnTo>
                          <a:pt x="166" y="477"/>
                        </a:lnTo>
                        <a:lnTo>
                          <a:pt x="8" y="466"/>
                        </a:lnTo>
                        <a:lnTo>
                          <a:pt x="0" y="454"/>
                        </a:lnTo>
                        <a:lnTo>
                          <a:pt x="25" y="24"/>
                        </a:lnTo>
                        <a:lnTo>
                          <a:pt x="43" y="8"/>
                        </a:lnTo>
                      </a:path>
                    </a:pathLst>
                  </a:custGeom>
                  <a:solidFill>
                    <a:srgbClr val="C0C0C0"/>
                  </a:solidFill>
                  <a:ln w="12700" cap="rnd">
                    <a:noFill/>
                    <a:round/>
                    <a:headEnd/>
                    <a:tailEnd/>
                  </a:ln>
                </p:spPr>
                <p:txBody>
                  <a:bodyPr/>
                  <a:lstStyle/>
                  <a:p>
                    <a:endParaRPr lang="en-US"/>
                  </a:p>
                </p:txBody>
              </p:sp>
              <p:sp>
                <p:nvSpPr>
                  <p:cNvPr id="7281" name="Arc 227"/>
                  <p:cNvSpPr>
                    <a:spLocks/>
                  </p:cNvSpPr>
                  <p:nvPr/>
                </p:nvSpPr>
                <p:spPr bwMode="auto">
                  <a:xfrm>
                    <a:off x="1349" y="3038"/>
                    <a:ext cx="11" cy="7"/>
                  </a:xfrm>
                  <a:custGeom>
                    <a:avLst/>
                    <a:gdLst>
                      <a:gd name="T0" fmla="*/ 0 w 23482"/>
                      <a:gd name="T1" fmla="*/ 0 h 21600"/>
                      <a:gd name="T2" fmla="*/ 11 w 23482"/>
                      <a:gd name="T3" fmla="*/ 6 h 21600"/>
                      <a:gd name="T4" fmla="*/ 1 w 23482"/>
                      <a:gd name="T5" fmla="*/ 7 h 21600"/>
                      <a:gd name="T6" fmla="*/ 0 60000 65536"/>
                      <a:gd name="T7" fmla="*/ 0 60000 65536"/>
                      <a:gd name="T8" fmla="*/ 0 60000 65536"/>
                      <a:gd name="T9" fmla="*/ 0 w 23482"/>
                      <a:gd name="T10" fmla="*/ 0 h 21600"/>
                      <a:gd name="T11" fmla="*/ 23482 w 23482"/>
                      <a:gd name="T12" fmla="*/ 21600 h 21600"/>
                    </a:gdLst>
                    <a:ahLst/>
                    <a:cxnLst>
                      <a:cxn ang="T6">
                        <a:pos x="T0" y="T1"/>
                      </a:cxn>
                      <a:cxn ang="T7">
                        <a:pos x="T2" y="T3"/>
                      </a:cxn>
                      <a:cxn ang="T8">
                        <a:pos x="T4" y="T5"/>
                      </a:cxn>
                    </a:cxnLst>
                    <a:rect l="T9" t="T10" r="T11" b="T12"/>
                    <a:pathLst>
                      <a:path w="23482" h="21600" fill="none" extrusionOk="0">
                        <a:moveTo>
                          <a:pt x="0" y="107"/>
                        </a:moveTo>
                        <a:cubicBezTo>
                          <a:pt x="714" y="35"/>
                          <a:pt x="1431" y="-1"/>
                          <a:pt x="2149" y="0"/>
                        </a:cubicBezTo>
                        <a:cubicBezTo>
                          <a:pt x="12771" y="0"/>
                          <a:pt x="21816" y="7723"/>
                          <a:pt x="23481" y="18214"/>
                        </a:cubicBezTo>
                      </a:path>
                      <a:path w="23482" h="21600" stroke="0" extrusionOk="0">
                        <a:moveTo>
                          <a:pt x="0" y="107"/>
                        </a:moveTo>
                        <a:cubicBezTo>
                          <a:pt x="714" y="35"/>
                          <a:pt x="1431" y="-1"/>
                          <a:pt x="2149" y="0"/>
                        </a:cubicBezTo>
                        <a:cubicBezTo>
                          <a:pt x="12771" y="0"/>
                          <a:pt x="21816" y="7723"/>
                          <a:pt x="23481" y="18214"/>
                        </a:cubicBezTo>
                        <a:lnTo>
                          <a:pt x="2149" y="21600"/>
                        </a:lnTo>
                        <a:close/>
                      </a:path>
                    </a:pathLst>
                  </a:custGeom>
                  <a:solidFill>
                    <a:srgbClr val="C0C0C0"/>
                  </a:solidFill>
                  <a:ln w="12700" cap="rnd">
                    <a:noFill/>
                    <a:round/>
                    <a:headEnd/>
                    <a:tailEnd/>
                  </a:ln>
                </p:spPr>
                <p:txBody>
                  <a:bodyPr wrap="none" anchor="ctr"/>
                  <a:lstStyle/>
                  <a:p>
                    <a:endParaRPr lang="en-US"/>
                  </a:p>
                </p:txBody>
              </p:sp>
              <p:sp>
                <p:nvSpPr>
                  <p:cNvPr id="7282" name="Arc 228"/>
                  <p:cNvSpPr>
                    <a:spLocks/>
                  </p:cNvSpPr>
                  <p:nvPr/>
                </p:nvSpPr>
                <p:spPr bwMode="auto">
                  <a:xfrm>
                    <a:off x="845" y="3037"/>
                    <a:ext cx="24" cy="17"/>
                  </a:xfrm>
                  <a:custGeom>
                    <a:avLst/>
                    <a:gdLst>
                      <a:gd name="T0" fmla="*/ 0 w 21452"/>
                      <a:gd name="T1" fmla="*/ 15 h 21581"/>
                      <a:gd name="T2" fmla="*/ 23 w 21452"/>
                      <a:gd name="T3" fmla="*/ 0 h 21581"/>
                      <a:gd name="T4" fmla="*/ 24 w 21452"/>
                      <a:gd name="T5" fmla="*/ 17 h 21581"/>
                      <a:gd name="T6" fmla="*/ 0 60000 65536"/>
                      <a:gd name="T7" fmla="*/ 0 60000 65536"/>
                      <a:gd name="T8" fmla="*/ 0 60000 65536"/>
                      <a:gd name="T9" fmla="*/ 0 w 21452"/>
                      <a:gd name="T10" fmla="*/ 0 h 21581"/>
                      <a:gd name="T11" fmla="*/ 21452 w 21452"/>
                      <a:gd name="T12" fmla="*/ 21581 h 21581"/>
                    </a:gdLst>
                    <a:ahLst/>
                    <a:cxnLst>
                      <a:cxn ang="T6">
                        <a:pos x="T0" y="T1"/>
                      </a:cxn>
                      <a:cxn ang="T7">
                        <a:pos x="T2" y="T3"/>
                      </a:cxn>
                      <a:cxn ang="T8">
                        <a:pos x="T4" y="T5"/>
                      </a:cxn>
                    </a:cxnLst>
                    <a:rect l="T9" t="T10" r="T11" b="T12"/>
                    <a:pathLst>
                      <a:path w="21452" h="21581" fill="none" extrusionOk="0">
                        <a:moveTo>
                          <a:pt x="-1" y="19056"/>
                        </a:moveTo>
                        <a:cubicBezTo>
                          <a:pt x="1239" y="8518"/>
                          <a:pt x="9950" y="441"/>
                          <a:pt x="20552" y="-1"/>
                        </a:cubicBezTo>
                      </a:path>
                      <a:path w="21452" h="21581" stroke="0" extrusionOk="0">
                        <a:moveTo>
                          <a:pt x="-1" y="19056"/>
                        </a:moveTo>
                        <a:cubicBezTo>
                          <a:pt x="1239" y="8518"/>
                          <a:pt x="9950" y="441"/>
                          <a:pt x="20552" y="-1"/>
                        </a:cubicBezTo>
                        <a:lnTo>
                          <a:pt x="21452" y="21581"/>
                        </a:lnTo>
                        <a:close/>
                      </a:path>
                    </a:pathLst>
                  </a:custGeom>
                  <a:solidFill>
                    <a:srgbClr val="C0C0C0"/>
                  </a:solidFill>
                  <a:ln w="12700" cap="rnd">
                    <a:noFill/>
                    <a:round/>
                    <a:headEnd/>
                    <a:tailEnd/>
                  </a:ln>
                </p:spPr>
                <p:txBody>
                  <a:bodyPr wrap="none" anchor="ctr"/>
                  <a:lstStyle/>
                  <a:p>
                    <a:endParaRPr lang="en-US"/>
                  </a:p>
                </p:txBody>
              </p:sp>
              <p:sp>
                <p:nvSpPr>
                  <p:cNvPr id="7283" name="Arc 229"/>
                  <p:cNvSpPr>
                    <a:spLocks/>
                  </p:cNvSpPr>
                  <p:nvPr/>
                </p:nvSpPr>
                <p:spPr bwMode="auto">
                  <a:xfrm>
                    <a:off x="821" y="3481"/>
                    <a:ext cx="8" cy="11"/>
                  </a:xfrm>
                  <a:custGeom>
                    <a:avLst/>
                    <a:gdLst>
                      <a:gd name="T0" fmla="*/ 6 w 21600"/>
                      <a:gd name="T1" fmla="*/ 11 h 20827"/>
                      <a:gd name="T2" fmla="*/ 0 w 21600"/>
                      <a:gd name="T3" fmla="*/ 0 h 20827"/>
                      <a:gd name="T4" fmla="*/ 8 w 21600"/>
                      <a:gd name="T5" fmla="*/ 0 h 20827"/>
                      <a:gd name="T6" fmla="*/ 0 60000 65536"/>
                      <a:gd name="T7" fmla="*/ 0 60000 65536"/>
                      <a:gd name="T8" fmla="*/ 0 60000 65536"/>
                      <a:gd name="T9" fmla="*/ 0 w 21600"/>
                      <a:gd name="T10" fmla="*/ 0 h 20827"/>
                      <a:gd name="T11" fmla="*/ 21600 w 21600"/>
                      <a:gd name="T12" fmla="*/ 20827 h 20827"/>
                    </a:gdLst>
                    <a:ahLst/>
                    <a:cxnLst>
                      <a:cxn ang="T6">
                        <a:pos x="T0" y="T1"/>
                      </a:cxn>
                      <a:cxn ang="T7">
                        <a:pos x="T2" y="T3"/>
                      </a:cxn>
                      <a:cxn ang="T8">
                        <a:pos x="T4" y="T5"/>
                      </a:cxn>
                    </a:cxnLst>
                    <a:rect l="T9" t="T10" r="T11" b="T12"/>
                    <a:pathLst>
                      <a:path w="21600" h="20827" fill="none" extrusionOk="0">
                        <a:moveTo>
                          <a:pt x="15873" y="20826"/>
                        </a:moveTo>
                        <a:cubicBezTo>
                          <a:pt x="6497" y="18248"/>
                          <a:pt x="0" y="9723"/>
                          <a:pt x="0" y="0"/>
                        </a:cubicBezTo>
                      </a:path>
                      <a:path w="21600" h="20827" stroke="0" extrusionOk="0">
                        <a:moveTo>
                          <a:pt x="15873" y="20826"/>
                        </a:moveTo>
                        <a:cubicBezTo>
                          <a:pt x="6497" y="18248"/>
                          <a:pt x="0" y="9723"/>
                          <a:pt x="0" y="0"/>
                        </a:cubicBezTo>
                        <a:lnTo>
                          <a:pt x="21600" y="0"/>
                        </a:lnTo>
                        <a:close/>
                      </a:path>
                    </a:pathLst>
                  </a:custGeom>
                  <a:solidFill>
                    <a:srgbClr val="C0C0C0"/>
                  </a:solidFill>
                  <a:ln w="12700" cap="rnd">
                    <a:noFill/>
                    <a:round/>
                    <a:headEnd/>
                    <a:tailEnd/>
                  </a:ln>
                </p:spPr>
                <p:txBody>
                  <a:bodyPr wrap="none" anchor="ctr"/>
                  <a:lstStyle/>
                  <a:p>
                    <a:endParaRPr lang="en-US"/>
                  </a:p>
                </p:txBody>
              </p:sp>
            </p:grpSp>
            <p:grpSp>
              <p:nvGrpSpPr>
                <p:cNvPr id="7484" name="Group 240"/>
                <p:cNvGrpSpPr>
                  <a:grpSpLocks/>
                </p:cNvGrpSpPr>
                <p:nvPr/>
              </p:nvGrpSpPr>
              <p:grpSpPr bwMode="auto">
                <a:xfrm>
                  <a:off x="876" y="3104"/>
                  <a:ext cx="411" cy="340"/>
                  <a:chOff x="876" y="3104"/>
                  <a:chExt cx="411" cy="340"/>
                </a:xfrm>
              </p:grpSpPr>
              <p:grpSp>
                <p:nvGrpSpPr>
                  <p:cNvPr id="7489" name="Group 235"/>
                  <p:cNvGrpSpPr>
                    <a:grpSpLocks/>
                  </p:cNvGrpSpPr>
                  <p:nvPr/>
                </p:nvGrpSpPr>
                <p:grpSpPr bwMode="auto">
                  <a:xfrm>
                    <a:off x="876" y="3104"/>
                    <a:ext cx="411" cy="340"/>
                    <a:chOff x="876" y="3104"/>
                    <a:chExt cx="411" cy="340"/>
                  </a:xfrm>
                </p:grpSpPr>
                <p:sp>
                  <p:nvSpPr>
                    <p:cNvPr id="7276" name="Freeform 231"/>
                    <p:cNvSpPr>
                      <a:spLocks/>
                    </p:cNvSpPr>
                    <p:nvPr/>
                  </p:nvSpPr>
                  <p:spPr bwMode="auto">
                    <a:xfrm>
                      <a:off x="892" y="3104"/>
                      <a:ext cx="394" cy="1"/>
                    </a:xfrm>
                    <a:custGeom>
                      <a:avLst/>
                      <a:gdLst>
                        <a:gd name="T0" fmla="*/ 0 w 394"/>
                        <a:gd name="T1" fmla="*/ 0 h 1"/>
                        <a:gd name="T2" fmla="*/ 393 w 394"/>
                        <a:gd name="T3" fmla="*/ 0 h 1"/>
                        <a:gd name="T4" fmla="*/ 384 w 394"/>
                        <a:gd name="T5" fmla="*/ 0 h 1"/>
                        <a:gd name="T6" fmla="*/ 9 w 394"/>
                        <a:gd name="T7" fmla="*/ 0 h 1"/>
                        <a:gd name="T8" fmla="*/ 0 w 394"/>
                        <a:gd name="T9" fmla="*/ 0 h 1"/>
                        <a:gd name="T10" fmla="*/ 0 60000 65536"/>
                        <a:gd name="T11" fmla="*/ 0 60000 65536"/>
                        <a:gd name="T12" fmla="*/ 0 60000 65536"/>
                        <a:gd name="T13" fmla="*/ 0 60000 65536"/>
                        <a:gd name="T14" fmla="*/ 0 60000 65536"/>
                        <a:gd name="T15" fmla="*/ 0 w 394"/>
                        <a:gd name="T16" fmla="*/ 0 h 1"/>
                        <a:gd name="T17" fmla="*/ 394 w 394"/>
                        <a:gd name="T18" fmla="*/ 1 h 1"/>
                      </a:gdLst>
                      <a:ahLst/>
                      <a:cxnLst>
                        <a:cxn ang="T10">
                          <a:pos x="T0" y="T1"/>
                        </a:cxn>
                        <a:cxn ang="T11">
                          <a:pos x="T2" y="T3"/>
                        </a:cxn>
                        <a:cxn ang="T12">
                          <a:pos x="T4" y="T5"/>
                        </a:cxn>
                        <a:cxn ang="T13">
                          <a:pos x="T6" y="T7"/>
                        </a:cxn>
                        <a:cxn ang="T14">
                          <a:pos x="T8" y="T9"/>
                        </a:cxn>
                      </a:cxnLst>
                      <a:rect l="T15" t="T16" r="T17" b="T18"/>
                      <a:pathLst>
                        <a:path w="394" h="1">
                          <a:moveTo>
                            <a:pt x="0" y="0"/>
                          </a:moveTo>
                          <a:lnTo>
                            <a:pt x="393" y="0"/>
                          </a:lnTo>
                          <a:lnTo>
                            <a:pt x="384" y="0"/>
                          </a:lnTo>
                          <a:lnTo>
                            <a:pt x="9" y="0"/>
                          </a:lnTo>
                          <a:lnTo>
                            <a:pt x="0" y="0"/>
                          </a:lnTo>
                        </a:path>
                      </a:pathLst>
                    </a:custGeom>
                    <a:solidFill>
                      <a:srgbClr val="808080"/>
                    </a:solidFill>
                    <a:ln w="12700" cap="rnd">
                      <a:noFill/>
                      <a:round/>
                      <a:headEnd/>
                      <a:tailEnd/>
                    </a:ln>
                  </p:spPr>
                  <p:txBody>
                    <a:bodyPr/>
                    <a:lstStyle/>
                    <a:p>
                      <a:endParaRPr lang="en-US"/>
                    </a:p>
                  </p:txBody>
                </p:sp>
                <p:sp>
                  <p:nvSpPr>
                    <p:cNvPr id="7277" name="Freeform 232"/>
                    <p:cNvSpPr>
                      <a:spLocks/>
                    </p:cNvSpPr>
                    <p:nvPr/>
                  </p:nvSpPr>
                  <p:spPr bwMode="auto">
                    <a:xfrm>
                      <a:off x="1268" y="3104"/>
                      <a:ext cx="19" cy="340"/>
                    </a:xfrm>
                    <a:custGeom>
                      <a:avLst/>
                      <a:gdLst>
                        <a:gd name="T0" fmla="*/ 11 w 19"/>
                        <a:gd name="T1" fmla="*/ 7 h 340"/>
                        <a:gd name="T2" fmla="*/ 18 w 19"/>
                        <a:gd name="T3" fmla="*/ 0 h 340"/>
                        <a:gd name="T4" fmla="*/ 12 w 19"/>
                        <a:gd name="T5" fmla="*/ 185 h 340"/>
                        <a:gd name="T6" fmla="*/ 6 w 19"/>
                        <a:gd name="T7" fmla="*/ 339 h 340"/>
                        <a:gd name="T8" fmla="*/ 0 w 19"/>
                        <a:gd name="T9" fmla="*/ 329 h 340"/>
                        <a:gd name="T10" fmla="*/ 11 w 19"/>
                        <a:gd name="T11" fmla="*/ 7 h 340"/>
                        <a:gd name="T12" fmla="*/ 0 60000 65536"/>
                        <a:gd name="T13" fmla="*/ 0 60000 65536"/>
                        <a:gd name="T14" fmla="*/ 0 60000 65536"/>
                        <a:gd name="T15" fmla="*/ 0 60000 65536"/>
                        <a:gd name="T16" fmla="*/ 0 60000 65536"/>
                        <a:gd name="T17" fmla="*/ 0 60000 65536"/>
                        <a:gd name="T18" fmla="*/ 0 w 19"/>
                        <a:gd name="T19" fmla="*/ 0 h 340"/>
                        <a:gd name="T20" fmla="*/ 19 w 19"/>
                        <a:gd name="T21" fmla="*/ 340 h 340"/>
                      </a:gdLst>
                      <a:ahLst/>
                      <a:cxnLst>
                        <a:cxn ang="T12">
                          <a:pos x="T0" y="T1"/>
                        </a:cxn>
                        <a:cxn ang="T13">
                          <a:pos x="T2" y="T3"/>
                        </a:cxn>
                        <a:cxn ang="T14">
                          <a:pos x="T4" y="T5"/>
                        </a:cxn>
                        <a:cxn ang="T15">
                          <a:pos x="T6" y="T7"/>
                        </a:cxn>
                        <a:cxn ang="T16">
                          <a:pos x="T8" y="T9"/>
                        </a:cxn>
                        <a:cxn ang="T17">
                          <a:pos x="T10" y="T11"/>
                        </a:cxn>
                      </a:cxnLst>
                      <a:rect l="T18" t="T19" r="T20" b="T21"/>
                      <a:pathLst>
                        <a:path w="19" h="340">
                          <a:moveTo>
                            <a:pt x="11" y="7"/>
                          </a:moveTo>
                          <a:lnTo>
                            <a:pt x="18" y="0"/>
                          </a:lnTo>
                          <a:lnTo>
                            <a:pt x="12" y="185"/>
                          </a:lnTo>
                          <a:lnTo>
                            <a:pt x="6" y="339"/>
                          </a:lnTo>
                          <a:lnTo>
                            <a:pt x="0" y="329"/>
                          </a:lnTo>
                          <a:lnTo>
                            <a:pt x="11" y="7"/>
                          </a:lnTo>
                        </a:path>
                      </a:pathLst>
                    </a:custGeom>
                    <a:solidFill>
                      <a:srgbClr val="FFFFFF"/>
                    </a:solidFill>
                    <a:ln w="12700" cap="rnd">
                      <a:noFill/>
                      <a:round/>
                      <a:headEnd/>
                      <a:tailEnd/>
                    </a:ln>
                  </p:spPr>
                  <p:txBody>
                    <a:bodyPr/>
                    <a:lstStyle/>
                    <a:p>
                      <a:endParaRPr lang="en-US"/>
                    </a:p>
                  </p:txBody>
                </p:sp>
                <p:sp>
                  <p:nvSpPr>
                    <p:cNvPr id="7278" name="Freeform 233"/>
                    <p:cNvSpPr>
                      <a:spLocks/>
                    </p:cNvSpPr>
                    <p:nvPr/>
                  </p:nvSpPr>
                  <p:spPr bwMode="auto">
                    <a:xfrm>
                      <a:off x="876" y="3423"/>
                      <a:ext cx="394" cy="21"/>
                    </a:xfrm>
                    <a:custGeom>
                      <a:avLst/>
                      <a:gdLst>
                        <a:gd name="T0" fmla="*/ 9 w 394"/>
                        <a:gd name="T1" fmla="*/ 0 h 21"/>
                        <a:gd name="T2" fmla="*/ 0 w 394"/>
                        <a:gd name="T3" fmla="*/ 6 h 21"/>
                        <a:gd name="T4" fmla="*/ 393 w 394"/>
                        <a:gd name="T5" fmla="*/ 20 h 21"/>
                        <a:gd name="T6" fmla="*/ 384 w 394"/>
                        <a:gd name="T7" fmla="*/ 14 h 21"/>
                        <a:gd name="T8" fmla="*/ 9 w 394"/>
                        <a:gd name="T9" fmla="*/ 0 h 21"/>
                        <a:gd name="T10" fmla="*/ 0 60000 65536"/>
                        <a:gd name="T11" fmla="*/ 0 60000 65536"/>
                        <a:gd name="T12" fmla="*/ 0 60000 65536"/>
                        <a:gd name="T13" fmla="*/ 0 60000 65536"/>
                        <a:gd name="T14" fmla="*/ 0 60000 65536"/>
                        <a:gd name="T15" fmla="*/ 0 w 394"/>
                        <a:gd name="T16" fmla="*/ 0 h 21"/>
                        <a:gd name="T17" fmla="*/ 394 w 394"/>
                        <a:gd name="T18" fmla="*/ 21 h 21"/>
                      </a:gdLst>
                      <a:ahLst/>
                      <a:cxnLst>
                        <a:cxn ang="T10">
                          <a:pos x="T0" y="T1"/>
                        </a:cxn>
                        <a:cxn ang="T11">
                          <a:pos x="T2" y="T3"/>
                        </a:cxn>
                        <a:cxn ang="T12">
                          <a:pos x="T4" y="T5"/>
                        </a:cxn>
                        <a:cxn ang="T13">
                          <a:pos x="T6" y="T7"/>
                        </a:cxn>
                        <a:cxn ang="T14">
                          <a:pos x="T8" y="T9"/>
                        </a:cxn>
                      </a:cxnLst>
                      <a:rect l="T15" t="T16" r="T17" b="T18"/>
                      <a:pathLst>
                        <a:path w="394" h="21">
                          <a:moveTo>
                            <a:pt x="9" y="0"/>
                          </a:moveTo>
                          <a:lnTo>
                            <a:pt x="0" y="6"/>
                          </a:lnTo>
                          <a:lnTo>
                            <a:pt x="393" y="20"/>
                          </a:lnTo>
                          <a:lnTo>
                            <a:pt x="384" y="14"/>
                          </a:lnTo>
                          <a:lnTo>
                            <a:pt x="9" y="0"/>
                          </a:lnTo>
                        </a:path>
                      </a:pathLst>
                    </a:custGeom>
                    <a:solidFill>
                      <a:srgbClr val="DFDFDF"/>
                    </a:solidFill>
                    <a:ln w="12700" cap="rnd">
                      <a:noFill/>
                      <a:round/>
                      <a:headEnd/>
                      <a:tailEnd/>
                    </a:ln>
                  </p:spPr>
                  <p:txBody>
                    <a:bodyPr/>
                    <a:lstStyle/>
                    <a:p>
                      <a:endParaRPr lang="en-US"/>
                    </a:p>
                  </p:txBody>
                </p:sp>
                <p:sp>
                  <p:nvSpPr>
                    <p:cNvPr id="7279" name="Freeform 234"/>
                    <p:cNvSpPr>
                      <a:spLocks/>
                    </p:cNvSpPr>
                    <p:nvPr/>
                  </p:nvSpPr>
                  <p:spPr bwMode="auto">
                    <a:xfrm>
                      <a:off x="876" y="3105"/>
                      <a:ext cx="18" cy="320"/>
                    </a:xfrm>
                    <a:custGeom>
                      <a:avLst/>
                      <a:gdLst>
                        <a:gd name="T0" fmla="*/ 11 w 18"/>
                        <a:gd name="T1" fmla="*/ 0 h 320"/>
                        <a:gd name="T2" fmla="*/ 17 w 18"/>
                        <a:gd name="T3" fmla="*/ 7 h 320"/>
                        <a:gd name="T4" fmla="*/ 6 w 18"/>
                        <a:gd name="T5" fmla="*/ 310 h 320"/>
                        <a:gd name="T6" fmla="*/ 0 w 18"/>
                        <a:gd name="T7" fmla="*/ 319 h 320"/>
                        <a:gd name="T8" fmla="*/ 11 w 18"/>
                        <a:gd name="T9" fmla="*/ 0 h 320"/>
                        <a:gd name="T10" fmla="*/ 0 60000 65536"/>
                        <a:gd name="T11" fmla="*/ 0 60000 65536"/>
                        <a:gd name="T12" fmla="*/ 0 60000 65536"/>
                        <a:gd name="T13" fmla="*/ 0 60000 65536"/>
                        <a:gd name="T14" fmla="*/ 0 60000 65536"/>
                        <a:gd name="T15" fmla="*/ 0 w 18"/>
                        <a:gd name="T16" fmla="*/ 0 h 320"/>
                        <a:gd name="T17" fmla="*/ 18 w 18"/>
                        <a:gd name="T18" fmla="*/ 320 h 320"/>
                      </a:gdLst>
                      <a:ahLst/>
                      <a:cxnLst>
                        <a:cxn ang="T10">
                          <a:pos x="T0" y="T1"/>
                        </a:cxn>
                        <a:cxn ang="T11">
                          <a:pos x="T2" y="T3"/>
                        </a:cxn>
                        <a:cxn ang="T12">
                          <a:pos x="T4" y="T5"/>
                        </a:cxn>
                        <a:cxn ang="T13">
                          <a:pos x="T6" y="T7"/>
                        </a:cxn>
                        <a:cxn ang="T14">
                          <a:pos x="T8" y="T9"/>
                        </a:cxn>
                      </a:cxnLst>
                      <a:rect l="T15" t="T16" r="T17" b="T18"/>
                      <a:pathLst>
                        <a:path w="18" h="320">
                          <a:moveTo>
                            <a:pt x="11" y="0"/>
                          </a:moveTo>
                          <a:lnTo>
                            <a:pt x="17" y="7"/>
                          </a:lnTo>
                          <a:lnTo>
                            <a:pt x="6" y="310"/>
                          </a:lnTo>
                          <a:lnTo>
                            <a:pt x="0" y="319"/>
                          </a:lnTo>
                          <a:lnTo>
                            <a:pt x="11" y="0"/>
                          </a:lnTo>
                        </a:path>
                      </a:pathLst>
                    </a:custGeom>
                    <a:solidFill>
                      <a:srgbClr val="BFBFBF"/>
                    </a:solidFill>
                    <a:ln w="12700" cap="rnd">
                      <a:noFill/>
                      <a:round/>
                      <a:headEnd/>
                      <a:tailEnd/>
                    </a:ln>
                  </p:spPr>
                  <p:txBody>
                    <a:bodyPr/>
                    <a:lstStyle/>
                    <a:p>
                      <a:endParaRPr lang="en-US"/>
                    </a:p>
                  </p:txBody>
                </p:sp>
              </p:grpSp>
              <p:grpSp>
                <p:nvGrpSpPr>
                  <p:cNvPr id="7490" name="Group 239"/>
                  <p:cNvGrpSpPr>
                    <a:grpSpLocks/>
                  </p:cNvGrpSpPr>
                  <p:nvPr/>
                </p:nvGrpSpPr>
                <p:grpSpPr bwMode="auto">
                  <a:xfrm>
                    <a:off x="885" y="3112"/>
                    <a:ext cx="392" cy="323"/>
                    <a:chOff x="885" y="3112"/>
                    <a:chExt cx="392" cy="323"/>
                  </a:xfrm>
                </p:grpSpPr>
                <p:sp>
                  <p:nvSpPr>
                    <p:cNvPr id="7273" name="Freeform 236"/>
                    <p:cNvSpPr>
                      <a:spLocks/>
                    </p:cNvSpPr>
                    <p:nvPr/>
                  </p:nvSpPr>
                  <p:spPr bwMode="auto">
                    <a:xfrm>
                      <a:off x="885" y="3112"/>
                      <a:ext cx="392" cy="323"/>
                    </a:xfrm>
                    <a:custGeom>
                      <a:avLst/>
                      <a:gdLst>
                        <a:gd name="T0" fmla="*/ 16 w 392"/>
                        <a:gd name="T1" fmla="*/ 0 h 323"/>
                        <a:gd name="T2" fmla="*/ 391 w 392"/>
                        <a:gd name="T3" fmla="*/ 0 h 323"/>
                        <a:gd name="T4" fmla="*/ 375 w 392"/>
                        <a:gd name="T5" fmla="*/ 322 h 323"/>
                        <a:gd name="T6" fmla="*/ 0 w 392"/>
                        <a:gd name="T7" fmla="*/ 303 h 323"/>
                        <a:gd name="T8" fmla="*/ 16 w 392"/>
                        <a:gd name="T9" fmla="*/ 0 h 323"/>
                        <a:gd name="T10" fmla="*/ 0 60000 65536"/>
                        <a:gd name="T11" fmla="*/ 0 60000 65536"/>
                        <a:gd name="T12" fmla="*/ 0 60000 65536"/>
                        <a:gd name="T13" fmla="*/ 0 60000 65536"/>
                        <a:gd name="T14" fmla="*/ 0 60000 65536"/>
                        <a:gd name="T15" fmla="*/ 0 w 392"/>
                        <a:gd name="T16" fmla="*/ 0 h 323"/>
                        <a:gd name="T17" fmla="*/ 392 w 392"/>
                        <a:gd name="T18" fmla="*/ 323 h 323"/>
                      </a:gdLst>
                      <a:ahLst/>
                      <a:cxnLst>
                        <a:cxn ang="T10">
                          <a:pos x="T0" y="T1"/>
                        </a:cxn>
                        <a:cxn ang="T11">
                          <a:pos x="T2" y="T3"/>
                        </a:cxn>
                        <a:cxn ang="T12">
                          <a:pos x="T4" y="T5"/>
                        </a:cxn>
                        <a:cxn ang="T13">
                          <a:pos x="T6" y="T7"/>
                        </a:cxn>
                        <a:cxn ang="T14">
                          <a:pos x="T8" y="T9"/>
                        </a:cxn>
                      </a:cxnLst>
                      <a:rect l="T15" t="T16" r="T17" b="T18"/>
                      <a:pathLst>
                        <a:path w="392" h="323">
                          <a:moveTo>
                            <a:pt x="16" y="0"/>
                          </a:moveTo>
                          <a:lnTo>
                            <a:pt x="391" y="0"/>
                          </a:lnTo>
                          <a:lnTo>
                            <a:pt x="375" y="322"/>
                          </a:lnTo>
                          <a:lnTo>
                            <a:pt x="0" y="303"/>
                          </a:lnTo>
                          <a:lnTo>
                            <a:pt x="16" y="0"/>
                          </a:lnTo>
                        </a:path>
                      </a:pathLst>
                    </a:custGeom>
                    <a:solidFill>
                      <a:srgbClr val="000000"/>
                    </a:solidFill>
                    <a:ln w="12700" cap="rnd">
                      <a:noFill/>
                      <a:round/>
                      <a:headEnd/>
                      <a:tailEnd/>
                    </a:ln>
                  </p:spPr>
                  <p:txBody>
                    <a:bodyPr/>
                    <a:lstStyle/>
                    <a:p>
                      <a:endParaRPr lang="en-US"/>
                    </a:p>
                  </p:txBody>
                </p:sp>
                <p:sp>
                  <p:nvSpPr>
                    <p:cNvPr id="7274" name="Freeform 237"/>
                    <p:cNvSpPr>
                      <a:spLocks/>
                    </p:cNvSpPr>
                    <p:nvPr/>
                  </p:nvSpPr>
                  <p:spPr bwMode="auto">
                    <a:xfrm>
                      <a:off x="898" y="3125"/>
                      <a:ext cx="366" cy="298"/>
                    </a:xfrm>
                    <a:custGeom>
                      <a:avLst/>
                      <a:gdLst>
                        <a:gd name="T0" fmla="*/ 14 w 366"/>
                        <a:gd name="T1" fmla="*/ 0 h 298"/>
                        <a:gd name="T2" fmla="*/ 365 w 366"/>
                        <a:gd name="T3" fmla="*/ 0 h 298"/>
                        <a:gd name="T4" fmla="*/ 349 w 366"/>
                        <a:gd name="T5" fmla="*/ 297 h 298"/>
                        <a:gd name="T6" fmla="*/ 0 w 366"/>
                        <a:gd name="T7" fmla="*/ 281 h 298"/>
                        <a:gd name="T8" fmla="*/ 14 w 366"/>
                        <a:gd name="T9" fmla="*/ 0 h 298"/>
                        <a:gd name="T10" fmla="*/ 0 60000 65536"/>
                        <a:gd name="T11" fmla="*/ 0 60000 65536"/>
                        <a:gd name="T12" fmla="*/ 0 60000 65536"/>
                        <a:gd name="T13" fmla="*/ 0 60000 65536"/>
                        <a:gd name="T14" fmla="*/ 0 60000 65536"/>
                        <a:gd name="T15" fmla="*/ 0 w 366"/>
                        <a:gd name="T16" fmla="*/ 0 h 298"/>
                        <a:gd name="T17" fmla="*/ 366 w 366"/>
                        <a:gd name="T18" fmla="*/ 298 h 298"/>
                      </a:gdLst>
                      <a:ahLst/>
                      <a:cxnLst>
                        <a:cxn ang="T10">
                          <a:pos x="T0" y="T1"/>
                        </a:cxn>
                        <a:cxn ang="T11">
                          <a:pos x="T2" y="T3"/>
                        </a:cxn>
                        <a:cxn ang="T12">
                          <a:pos x="T4" y="T5"/>
                        </a:cxn>
                        <a:cxn ang="T13">
                          <a:pos x="T6" y="T7"/>
                        </a:cxn>
                        <a:cxn ang="T14">
                          <a:pos x="T8" y="T9"/>
                        </a:cxn>
                      </a:cxnLst>
                      <a:rect l="T15" t="T16" r="T17" b="T18"/>
                      <a:pathLst>
                        <a:path w="366" h="298">
                          <a:moveTo>
                            <a:pt x="14" y="0"/>
                          </a:moveTo>
                          <a:lnTo>
                            <a:pt x="365" y="0"/>
                          </a:lnTo>
                          <a:lnTo>
                            <a:pt x="349" y="297"/>
                          </a:lnTo>
                          <a:lnTo>
                            <a:pt x="0" y="281"/>
                          </a:lnTo>
                          <a:lnTo>
                            <a:pt x="14" y="0"/>
                          </a:lnTo>
                        </a:path>
                      </a:pathLst>
                    </a:custGeom>
                    <a:solidFill>
                      <a:srgbClr val="C0C0C0"/>
                    </a:solidFill>
                    <a:ln w="12700" cap="rnd">
                      <a:noFill/>
                      <a:round/>
                      <a:headEnd/>
                      <a:tailEnd/>
                    </a:ln>
                  </p:spPr>
                  <p:txBody>
                    <a:bodyPr/>
                    <a:lstStyle/>
                    <a:p>
                      <a:endParaRPr lang="en-US"/>
                    </a:p>
                  </p:txBody>
                </p:sp>
                <p:sp>
                  <p:nvSpPr>
                    <p:cNvPr id="7275" name="Freeform 238"/>
                    <p:cNvSpPr>
                      <a:spLocks/>
                    </p:cNvSpPr>
                    <p:nvPr/>
                  </p:nvSpPr>
                  <p:spPr bwMode="auto">
                    <a:xfrm>
                      <a:off x="904" y="3143"/>
                      <a:ext cx="345" cy="268"/>
                    </a:xfrm>
                    <a:custGeom>
                      <a:avLst/>
                      <a:gdLst>
                        <a:gd name="T0" fmla="*/ 13 w 345"/>
                        <a:gd name="T1" fmla="*/ 0 h 268"/>
                        <a:gd name="T2" fmla="*/ 344 w 345"/>
                        <a:gd name="T3" fmla="*/ 0 h 268"/>
                        <a:gd name="T4" fmla="*/ 329 w 345"/>
                        <a:gd name="T5" fmla="*/ 267 h 268"/>
                        <a:gd name="T6" fmla="*/ 0 w 345"/>
                        <a:gd name="T7" fmla="*/ 253 h 268"/>
                        <a:gd name="T8" fmla="*/ 13 w 345"/>
                        <a:gd name="T9" fmla="*/ 0 h 268"/>
                        <a:gd name="T10" fmla="*/ 0 60000 65536"/>
                        <a:gd name="T11" fmla="*/ 0 60000 65536"/>
                        <a:gd name="T12" fmla="*/ 0 60000 65536"/>
                        <a:gd name="T13" fmla="*/ 0 60000 65536"/>
                        <a:gd name="T14" fmla="*/ 0 60000 65536"/>
                        <a:gd name="T15" fmla="*/ 0 w 345"/>
                        <a:gd name="T16" fmla="*/ 0 h 268"/>
                        <a:gd name="T17" fmla="*/ 345 w 345"/>
                        <a:gd name="T18" fmla="*/ 268 h 268"/>
                      </a:gdLst>
                      <a:ahLst/>
                      <a:cxnLst>
                        <a:cxn ang="T10">
                          <a:pos x="T0" y="T1"/>
                        </a:cxn>
                        <a:cxn ang="T11">
                          <a:pos x="T2" y="T3"/>
                        </a:cxn>
                        <a:cxn ang="T12">
                          <a:pos x="T4" y="T5"/>
                        </a:cxn>
                        <a:cxn ang="T13">
                          <a:pos x="T6" y="T7"/>
                        </a:cxn>
                        <a:cxn ang="T14">
                          <a:pos x="T8" y="T9"/>
                        </a:cxn>
                      </a:cxnLst>
                      <a:rect l="T15" t="T16" r="T17" b="T18"/>
                      <a:pathLst>
                        <a:path w="345" h="268">
                          <a:moveTo>
                            <a:pt x="13" y="0"/>
                          </a:moveTo>
                          <a:lnTo>
                            <a:pt x="344" y="0"/>
                          </a:lnTo>
                          <a:lnTo>
                            <a:pt x="329" y="267"/>
                          </a:lnTo>
                          <a:lnTo>
                            <a:pt x="0" y="253"/>
                          </a:lnTo>
                          <a:lnTo>
                            <a:pt x="13" y="0"/>
                          </a:lnTo>
                        </a:path>
                      </a:pathLst>
                    </a:custGeom>
                    <a:solidFill>
                      <a:srgbClr val="0000FF"/>
                    </a:solidFill>
                    <a:ln w="12700" cap="rnd">
                      <a:noFill/>
                      <a:round/>
                      <a:headEnd/>
                      <a:tailEnd/>
                    </a:ln>
                  </p:spPr>
                  <p:txBody>
                    <a:bodyPr/>
                    <a:lstStyle/>
                    <a:p>
                      <a:endParaRPr lang="en-US"/>
                    </a:p>
                  </p:txBody>
                </p:sp>
              </p:grpSp>
            </p:grpSp>
          </p:grpSp>
          <p:sp>
            <p:nvSpPr>
              <p:cNvPr id="7268" name="Freeform 242"/>
              <p:cNvSpPr>
                <a:spLocks/>
              </p:cNvSpPr>
              <p:nvPr/>
            </p:nvSpPr>
            <p:spPr bwMode="auto">
              <a:xfrm>
                <a:off x="1259" y="3494"/>
                <a:ext cx="17" cy="1"/>
              </a:xfrm>
              <a:custGeom>
                <a:avLst/>
                <a:gdLst>
                  <a:gd name="T0" fmla="*/ 0 w 17"/>
                  <a:gd name="T1" fmla="*/ 0 h 1"/>
                  <a:gd name="T2" fmla="*/ 16 w 17"/>
                  <a:gd name="T3" fmla="*/ 0 h 1"/>
                  <a:gd name="T4" fmla="*/ 0 w 17"/>
                  <a:gd name="T5" fmla="*/ 0 h 1"/>
                  <a:gd name="T6" fmla="*/ 0 60000 65536"/>
                  <a:gd name="T7" fmla="*/ 0 60000 65536"/>
                  <a:gd name="T8" fmla="*/ 0 60000 65536"/>
                  <a:gd name="T9" fmla="*/ 0 w 17"/>
                  <a:gd name="T10" fmla="*/ 0 h 1"/>
                  <a:gd name="T11" fmla="*/ 17 w 17"/>
                  <a:gd name="T12" fmla="*/ 1 h 1"/>
                </a:gdLst>
                <a:ahLst/>
                <a:cxnLst>
                  <a:cxn ang="T6">
                    <a:pos x="T0" y="T1"/>
                  </a:cxn>
                  <a:cxn ang="T7">
                    <a:pos x="T2" y="T3"/>
                  </a:cxn>
                  <a:cxn ang="T8">
                    <a:pos x="T4" y="T5"/>
                  </a:cxn>
                </a:cxnLst>
                <a:rect l="T9" t="T10" r="T11" b="T12"/>
                <a:pathLst>
                  <a:path w="17" h="1">
                    <a:moveTo>
                      <a:pt x="0" y="0"/>
                    </a:moveTo>
                    <a:lnTo>
                      <a:pt x="16" y="0"/>
                    </a:lnTo>
                    <a:lnTo>
                      <a:pt x="0" y="0"/>
                    </a:lnTo>
                  </a:path>
                </a:pathLst>
              </a:custGeom>
              <a:solidFill>
                <a:srgbClr val="008000"/>
              </a:solidFill>
              <a:ln w="12700" cap="rnd">
                <a:noFill/>
                <a:round/>
                <a:headEnd/>
                <a:tailEnd/>
              </a:ln>
            </p:spPr>
            <p:txBody>
              <a:bodyPr/>
              <a:lstStyle/>
              <a:p>
                <a:endParaRPr lang="en-US"/>
              </a:p>
            </p:txBody>
          </p:sp>
        </p:grpSp>
        <p:grpSp>
          <p:nvGrpSpPr>
            <p:cNvPr id="7491" name="Group 302"/>
            <p:cNvGrpSpPr>
              <a:grpSpLocks/>
            </p:cNvGrpSpPr>
            <p:nvPr/>
          </p:nvGrpSpPr>
          <p:grpSpPr bwMode="auto">
            <a:xfrm>
              <a:off x="603" y="3686"/>
              <a:ext cx="771" cy="180"/>
              <a:chOff x="603" y="3686"/>
              <a:chExt cx="771" cy="180"/>
            </a:xfrm>
          </p:grpSpPr>
          <p:sp>
            <p:nvSpPr>
              <p:cNvPr id="7209" name="Freeform 244"/>
              <p:cNvSpPr>
                <a:spLocks/>
              </p:cNvSpPr>
              <p:nvPr/>
            </p:nvSpPr>
            <p:spPr bwMode="auto">
              <a:xfrm>
                <a:off x="1139" y="3750"/>
                <a:ext cx="180" cy="70"/>
              </a:xfrm>
              <a:custGeom>
                <a:avLst/>
                <a:gdLst>
                  <a:gd name="T0" fmla="*/ 69 w 180"/>
                  <a:gd name="T1" fmla="*/ 0 h 70"/>
                  <a:gd name="T2" fmla="*/ 28 w 180"/>
                  <a:gd name="T3" fmla="*/ 40 h 70"/>
                  <a:gd name="T4" fmla="*/ 0 w 180"/>
                  <a:gd name="T5" fmla="*/ 57 h 70"/>
                  <a:gd name="T6" fmla="*/ 118 w 180"/>
                  <a:gd name="T7" fmla="*/ 69 h 70"/>
                  <a:gd name="T8" fmla="*/ 145 w 180"/>
                  <a:gd name="T9" fmla="*/ 47 h 70"/>
                  <a:gd name="T10" fmla="*/ 179 w 180"/>
                  <a:gd name="T11" fmla="*/ 9 h 70"/>
                  <a:gd name="T12" fmla="*/ 69 w 180"/>
                  <a:gd name="T13" fmla="*/ 0 h 70"/>
                  <a:gd name="T14" fmla="*/ 0 60000 65536"/>
                  <a:gd name="T15" fmla="*/ 0 60000 65536"/>
                  <a:gd name="T16" fmla="*/ 0 60000 65536"/>
                  <a:gd name="T17" fmla="*/ 0 60000 65536"/>
                  <a:gd name="T18" fmla="*/ 0 60000 65536"/>
                  <a:gd name="T19" fmla="*/ 0 60000 65536"/>
                  <a:gd name="T20" fmla="*/ 0 60000 65536"/>
                  <a:gd name="T21" fmla="*/ 0 w 180"/>
                  <a:gd name="T22" fmla="*/ 0 h 70"/>
                  <a:gd name="T23" fmla="*/ 180 w 180"/>
                  <a:gd name="T24" fmla="*/ 70 h 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0" h="70">
                    <a:moveTo>
                      <a:pt x="69" y="0"/>
                    </a:moveTo>
                    <a:lnTo>
                      <a:pt x="28" y="40"/>
                    </a:lnTo>
                    <a:lnTo>
                      <a:pt x="0" y="57"/>
                    </a:lnTo>
                    <a:lnTo>
                      <a:pt x="118" y="69"/>
                    </a:lnTo>
                    <a:lnTo>
                      <a:pt x="145" y="47"/>
                    </a:lnTo>
                    <a:lnTo>
                      <a:pt x="179" y="9"/>
                    </a:lnTo>
                    <a:lnTo>
                      <a:pt x="69" y="0"/>
                    </a:lnTo>
                  </a:path>
                </a:pathLst>
              </a:custGeom>
              <a:solidFill>
                <a:srgbClr val="808080"/>
              </a:solidFill>
              <a:ln w="12700" cap="rnd">
                <a:noFill/>
                <a:round/>
                <a:headEnd/>
                <a:tailEnd/>
              </a:ln>
            </p:spPr>
            <p:txBody>
              <a:bodyPr/>
              <a:lstStyle/>
              <a:p>
                <a:endParaRPr lang="en-US"/>
              </a:p>
            </p:txBody>
          </p:sp>
          <p:grpSp>
            <p:nvGrpSpPr>
              <p:cNvPr id="7492" name="Group 301"/>
              <p:cNvGrpSpPr>
                <a:grpSpLocks/>
              </p:cNvGrpSpPr>
              <p:nvPr/>
            </p:nvGrpSpPr>
            <p:grpSpPr bwMode="auto">
              <a:xfrm>
                <a:off x="603" y="3686"/>
                <a:ext cx="771" cy="180"/>
                <a:chOff x="603" y="3686"/>
                <a:chExt cx="771" cy="180"/>
              </a:xfrm>
            </p:grpSpPr>
            <p:sp>
              <p:nvSpPr>
                <p:cNvPr id="7211" name="Freeform 245"/>
                <p:cNvSpPr>
                  <a:spLocks/>
                </p:cNvSpPr>
                <p:nvPr/>
              </p:nvSpPr>
              <p:spPr bwMode="auto">
                <a:xfrm>
                  <a:off x="603" y="3766"/>
                  <a:ext cx="681" cy="100"/>
                </a:xfrm>
                <a:custGeom>
                  <a:avLst/>
                  <a:gdLst>
                    <a:gd name="T0" fmla="*/ 0 w 681"/>
                    <a:gd name="T1" fmla="*/ 0 h 100"/>
                    <a:gd name="T2" fmla="*/ 0 w 681"/>
                    <a:gd name="T3" fmla="*/ 26 h 100"/>
                    <a:gd name="T4" fmla="*/ 680 w 681"/>
                    <a:gd name="T5" fmla="*/ 99 h 100"/>
                    <a:gd name="T6" fmla="*/ 679 w 681"/>
                    <a:gd name="T7" fmla="*/ 73 h 100"/>
                    <a:gd name="T8" fmla="*/ 0 w 681"/>
                    <a:gd name="T9" fmla="*/ 0 h 100"/>
                    <a:gd name="T10" fmla="*/ 0 60000 65536"/>
                    <a:gd name="T11" fmla="*/ 0 60000 65536"/>
                    <a:gd name="T12" fmla="*/ 0 60000 65536"/>
                    <a:gd name="T13" fmla="*/ 0 60000 65536"/>
                    <a:gd name="T14" fmla="*/ 0 60000 65536"/>
                    <a:gd name="T15" fmla="*/ 0 w 681"/>
                    <a:gd name="T16" fmla="*/ 0 h 100"/>
                    <a:gd name="T17" fmla="*/ 681 w 681"/>
                    <a:gd name="T18" fmla="*/ 100 h 100"/>
                  </a:gdLst>
                  <a:ahLst/>
                  <a:cxnLst>
                    <a:cxn ang="T10">
                      <a:pos x="T0" y="T1"/>
                    </a:cxn>
                    <a:cxn ang="T11">
                      <a:pos x="T2" y="T3"/>
                    </a:cxn>
                    <a:cxn ang="T12">
                      <a:pos x="T4" y="T5"/>
                    </a:cxn>
                    <a:cxn ang="T13">
                      <a:pos x="T6" y="T7"/>
                    </a:cxn>
                    <a:cxn ang="T14">
                      <a:pos x="T8" y="T9"/>
                    </a:cxn>
                  </a:cxnLst>
                  <a:rect l="T15" t="T16" r="T17" b="T18"/>
                  <a:pathLst>
                    <a:path w="681" h="100">
                      <a:moveTo>
                        <a:pt x="0" y="0"/>
                      </a:moveTo>
                      <a:lnTo>
                        <a:pt x="0" y="26"/>
                      </a:lnTo>
                      <a:lnTo>
                        <a:pt x="680" y="99"/>
                      </a:lnTo>
                      <a:lnTo>
                        <a:pt x="679" y="73"/>
                      </a:lnTo>
                      <a:lnTo>
                        <a:pt x="0" y="0"/>
                      </a:lnTo>
                    </a:path>
                  </a:pathLst>
                </a:custGeom>
                <a:solidFill>
                  <a:srgbClr val="C0C0C0"/>
                </a:solidFill>
                <a:ln w="12700" cap="rnd">
                  <a:noFill/>
                  <a:round/>
                  <a:headEnd/>
                  <a:tailEnd/>
                </a:ln>
              </p:spPr>
              <p:txBody>
                <a:bodyPr/>
                <a:lstStyle/>
                <a:p>
                  <a:endParaRPr lang="en-US"/>
                </a:p>
              </p:txBody>
            </p:sp>
            <p:sp>
              <p:nvSpPr>
                <p:cNvPr id="7212" name="Freeform 246"/>
                <p:cNvSpPr>
                  <a:spLocks/>
                </p:cNvSpPr>
                <p:nvPr/>
              </p:nvSpPr>
              <p:spPr bwMode="auto">
                <a:xfrm>
                  <a:off x="1290" y="3752"/>
                  <a:ext cx="84" cy="114"/>
                </a:xfrm>
                <a:custGeom>
                  <a:avLst/>
                  <a:gdLst>
                    <a:gd name="T0" fmla="*/ 0 w 84"/>
                    <a:gd name="T1" fmla="*/ 88 h 114"/>
                    <a:gd name="T2" fmla="*/ 0 w 84"/>
                    <a:gd name="T3" fmla="*/ 113 h 114"/>
                    <a:gd name="T4" fmla="*/ 36 w 84"/>
                    <a:gd name="T5" fmla="*/ 87 h 114"/>
                    <a:gd name="T6" fmla="*/ 51 w 84"/>
                    <a:gd name="T7" fmla="*/ 72 h 114"/>
                    <a:gd name="T8" fmla="*/ 83 w 84"/>
                    <a:gd name="T9" fmla="*/ 32 h 114"/>
                    <a:gd name="T10" fmla="*/ 83 w 84"/>
                    <a:gd name="T11" fmla="*/ 0 h 114"/>
                    <a:gd name="T12" fmla="*/ 41 w 84"/>
                    <a:gd name="T13" fmla="*/ 53 h 114"/>
                    <a:gd name="T14" fmla="*/ 0 w 84"/>
                    <a:gd name="T15" fmla="*/ 88 h 114"/>
                    <a:gd name="T16" fmla="*/ 0 60000 65536"/>
                    <a:gd name="T17" fmla="*/ 0 60000 65536"/>
                    <a:gd name="T18" fmla="*/ 0 60000 65536"/>
                    <a:gd name="T19" fmla="*/ 0 60000 65536"/>
                    <a:gd name="T20" fmla="*/ 0 60000 65536"/>
                    <a:gd name="T21" fmla="*/ 0 60000 65536"/>
                    <a:gd name="T22" fmla="*/ 0 60000 65536"/>
                    <a:gd name="T23" fmla="*/ 0 60000 65536"/>
                    <a:gd name="T24" fmla="*/ 0 w 84"/>
                    <a:gd name="T25" fmla="*/ 0 h 114"/>
                    <a:gd name="T26" fmla="*/ 84 w 84"/>
                    <a:gd name="T27" fmla="*/ 114 h 1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4" h="114">
                      <a:moveTo>
                        <a:pt x="0" y="88"/>
                      </a:moveTo>
                      <a:lnTo>
                        <a:pt x="0" y="113"/>
                      </a:lnTo>
                      <a:lnTo>
                        <a:pt x="36" y="87"/>
                      </a:lnTo>
                      <a:lnTo>
                        <a:pt x="51" y="72"/>
                      </a:lnTo>
                      <a:lnTo>
                        <a:pt x="83" y="32"/>
                      </a:lnTo>
                      <a:lnTo>
                        <a:pt x="83" y="0"/>
                      </a:lnTo>
                      <a:lnTo>
                        <a:pt x="41" y="53"/>
                      </a:lnTo>
                      <a:lnTo>
                        <a:pt x="0" y="88"/>
                      </a:lnTo>
                    </a:path>
                  </a:pathLst>
                </a:custGeom>
                <a:solidFill>
                  <a:srgbClr val="5F5F5F"/>
                </a:solidFill>
                <a:ln w="12700" cap="rnd">
                  <a:noFill/>
                  <a:round/>
                  <a:headEnd/>
                  <a:tailEnd/>
                </a:ln>
              </p:spPr>
              <p:txBody>
                <a:bodyPr/>
                <a:lstStyle/>
                <a:p>
                  <a:endParaRPr lang="en-US"/>
                </a:p>
              </p:txBody>
            </p:sp>
            <p:sp>
              <p:nvSpPr>
                <p:cNvPr id="7213" name="Line 247"/>
                <p:cNvSpPr>
                  <a:spLocks noChangeShapeType="1"/>
                </p:cNvSpPr>
                <p:nvPr/>
              </p:nvSpPr>
              <p:spPr bwMode="auto">
                <a:xfrm>
                  <a:off x="618" y="3789"/>
                  <a:ext cx="662" cy="51"/>
                </a:xfrm>
                <a:prstGeom prst="line">
                  <a:avLst/>
                </a:prstGeom>
                <a:noFill/>
                <a:ln w="12700">
                  <a:solidFill>
                    <a:srgbClr val="7F7F7F"/>
                  </a:solidFill>
                  <a:round/>
                  <a:headEnd/>
                  <a:tailEnd/>
                </a:ln>
              </p:spPr>
              <p:txBody>
                <a:bodyPr wrap="none" anchor="ctr"/>
                <a:lstStyle/>
                <a:p>
                  <a:endParaRPr lang="en-US"/>
                </a:p>
              </p:txBody>
            </p:sp>
            <p:grpSp>
              <p:nvGrpSpPr>
                <p:cNvPr id="7493" name="Group 297"/>
                <p:cNvGrpSpPr>
                  <a:grpSpLocks/>
                </p:cNvGrpSpPr>
                <p:nvPr/>
              </p:nvGrpSpPr>
              <p:grpSpPr bwMode="auto">
                <a:xfrm>
                  <a:off x="648" y="3686"/>
                  <a:ext cx="650" cy="153"/>
                  <a:chOff x="648" y="3686"/>
                  <a:chExt cx="650" cy="153"/>
                </a:xfrm>
              </p:grpSpPr>
              <p:sp>
                <p:nvSpPr>
                  <p:cNvPr id="7218" name="Freeform 248"/>
                  <p:cNvSpPr>
                    <a:spLocks/>
                  </p:cNvSpPr>
                  <p:nvPr/>
                </p:nvSpPr>
                <p:spPr bwMode="auto">
                  <a:xfrm>
                    <a:off x="648" y="3702"/>
                    <a:ext cx="502" cy="99"/>
                  </a:xfrm>
                  <a:custGeom>
                    <a:avLst/>
                    <a:gdLst>
                      <a:gd name="T0" fmla="*/ 87 w 502"/>
                      <a:gd name="T1" fmla="*/ 0 h 99"/>
                      <a:gd name="T2" fmla="*/ 27 w 502"/>
                      <a:gd name="T3" fmla="*/ 43 h 99"/>
                      <a:gd name="T4" fmla="*/ 0 w 502"/>
                      <a:gd name="T5" fmla="*/ 56 h 99"/>
                      <a:gd name="T6" fmla="*/ 425 w 502"/>
                      <a:gd name="T7" fmla="*/ 98 h 99"/>
                      <a:gd name="T8" fmla="*/ 456 w 502"/>
                      <a:gd name="T9" fmla="*/ 79 h 99"/>
                      <a:gd name="T10" fmla="*/ 501 w 502"/>
                      <a:gd name="T11" fmla="*/ 40 h 99"/>
                      <a:gd name="T12" fmla="*/ 87 w 502"/>
                      <a:gd name="T13" fmla="*/ 0 h 99"/>
                      <a:gd name="T14" fmla="*/ 0 60000 65536"/>
                      <a:gd name="T15" fmla="*/ 0 60000 65536"/>
                      <a:gd name="T16" fmla="*/ 0 60000 65536"/>
                      <a:gd name="T17" fmla="*/ 0 60000 65536"/>
                      <a:gd name="T18" fmla="*/ 0 60000 65536"/>
                      <a:gd name="T19" fmla="*/ 0 60000 65536"/>
                      <a:gd name="T20" fmla="*/ 0 60000 65536"/>
                      <a:gd name="T21" fmla="*/ 0 w 502"/>
                      <a:gd name="T22" fmla="*/ 0 h 99"/>
                      <a:gd name="T23" fmla="*/ 502 w 502"/>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2" h="99">
                        <a:moveTo>
                          <a:pt x="87" y="0"/>
                        </a:moveTo>
                        <a:lnTo>
                          <a:pt x="27" y="43"/>
                        </a:lnTo>
                        <a:lnTo>
                          <a:pt x="0" y="56"/>
                        </a:lnTo>
                        <a:lnTo>
                          <a:pt x="425" y="98"/>
                        </a:lnTo>
                        <a:lnTo>
                          <a:pt x="456" y="79"/>
                        </a:lnTo>
                        <a:lnTo>
                          <a:pt x="501" y="40"/>
                        </a:lnTo>
                        <a:lnTo>
                          <a:pt x="87" y="0"/>
                        </a:lnTo>
                      </a:path>
                    </a:pathLst>
                  </a:custGeom>
                  <a:solidFill>
                    <a:srgbClr val="808080"/>
                  </a:solidFill>
                  <a:ln w="12700" cap="rnd">
                    <a:noFill/>
                    <a:round/>
                    <a:headEnd/>
                    <a:tailEnd/>
                  </a:ln>
                </p:spPr>
                <p:txBody>
                  <a:bodyPr/>
                  <a:lstStyle/>
                  <a:p>
                    <a:endParaRPr lang="en-US"/>
                  </a:p>
                </p:txBody>
              </p:sp>
              <p:grpSp>
                <p:nvGrpSpPr>
                  <p:cNvPr id="7494" name="Group 296"/>
                  <p:cNvGrpSpPr>
                    <a:grpSpLocks/>
                  </p:cNvGrpSpPr>
                  <p:nvPr/>
                </p:nvGrpSpPr>
                <p:grpSpPr bwMode="auto">
                  <a:xfrm>
                    <a:off x="675" y="3686"/>
                    <a:ext cx="623" cy="153"/>
                    <a:chOff x="675" y="3686"/>
                    <a:chExt cx="623" cy="153"/>
                  </a:xfrm>
                </p:grpSpPr>
                <p:grpSp>
                  <p:nvGrpSpPr>
                    <p:cNvPr id="7495" name="Group 282"/>
                    <p:cNvGrpSpPr>
                      <a:grpSpLocks/>
                    </p:cNvGrpSpPr>
                    <p:nvPr/>
                  </p:nvGrpSpPr>
                  <p:grpSpPr bwMode="auto">
                    <a:xfrm>
                      <a:off x="684" y="3686"/>
                      <a:ext cx="449" cy="130"/>
                      <a:chOff x="684" y="3686"/>
                      <a:chExt cx="449" cy="130"/>
                    </a:xfrm>
                  </p:grpSpPr>
                  <p:grpSp>
                    <p:nvGrpSpPr>
                      <p:cNvPr id="7496" name="Group 251"/>
                      <p:cNvGrpSpPr>
                        <a:grpSpLocks/>
                      </p:cNvGrpSpPr>
                      <p:nvPr/>
                    </p:nvGrpSpPr>
                    <p:grpSpPr bwMode="auto">
                      <a:xfrm>
                        <a:off x="684" y="3686"/>
                        <a:ext cx="74" cy="94"/>
                        <a:chOff x="684" y="3686"/>
                        <a:chExt cx="74" cy="94"/>
                      </a:xfrm>
                    </p:grpSpPr>
                    <p:sp>
                      <p:nvSpPr>
                        <p:cNvPr id="7265" name="Line 249"/>
                        <p:cNvSpPr>
                          <a:spLocks noChangeShapeType="1"/>
                        </p:cNvSpPr>
                        <p:nvPr/>
                      </p:nvSpPr>
                      <p:spPr bwMode="auto">
                        <a:xfrm flipV="1">
                          <a:off x="684" y="3741"/>
                          <a:ext cx="7" cy="39"/>
                        </a:xfrm>
                        <a:prstGeom prst="line">
                          <a:avLst/>
                        </a:prstGeom>
                        <a:noFill/>
                        <a:ln w="12700">
                          <a:solidFill>
                            <a:srgbClr val="DFDFDF"/>
                          </a:solidFill>
                          <a:round/>
                          <a:headEnd/>
                          <a:tailEnd/>
                        </a:ln>
                      </p:spPr>
                      <p:txBody>
                        <a:bodyPr wrap="none" anchor="ctr"/>
                        <a:lstStyle/>
                        <a:p>
                          <a:endParaRPr lang="en-US"/>
                        </a:p>
                      </p:txBody>
                    </p:sp>
                    <p:sp>
                      <p:nvSpPr>
                        <p:cNvPr id="7266" name="Line 250"/>
                        <p:cNvSpPr>
                          <a:spLocks noChangeShapeType="1"/>
                        </p:cNvSpPr>
                        <p:nvPr/>
                      </p:nvSpPr>
                      <p:spPr bwMode="auto">
                        <a:xfrm flipV="1">
                          <a:off x="717" y="3686"/>
                          <a:ext cx="41" cy="77"/>
                        </a:xfrm>
                        <a:prstGeom prst="line">
                          <a:avLst/>
                        </a:prstGeom>
                        <a:noFill/>
                        <a:ln w="12700">
                          <a:solidFill>
                            <a:srgbClr val="DFDFDF"/>
                          </a:solidFill>
                          <a:round/>
                          <a:headEnd/>
                          <a:tailEnd/>
                        </a:ln>
                      </p:spPr>
                      <p:txBody>
                        <a:bodyPr wrap="none" anchor="ctr"/>
                        <a:lstStyle/>
                        <a:p>
                          <a:endParaRPr lang="en-US"/>
                        </a:p>
                      </p:txBody>
                    </p:sp>
                  </p:grpSp>
                  <p:grpSp>
                    <p:nvGrpSpPr>
                      <p:cNvPr id="7497" name="Group 254"/>
                      <p:cNvGrpSpPr>
                        <a:grpSpLocks/>
                      </p:cNvGrpSpPr>
                      <p:nvPr/>
                    </p:nvGrpSpPr>
                    <p:grpSpPr bwMode="auto">
                      <a:xfrm>
                        <a:off x="723" y="3690"/>
                        <a:ext cx="74" cy="94"/>
                        <a:chOff x="723" y="3690"/>
                        <a:chExt cx="74" cy="94"/>
                      </a:xfrm>
                    </p:grpSpPr>
                    <p:sp>
                      <p:nvSpPr>
                        <p:cNvPr id="7263" name="Line 252"/>
                        <p:cNvSpPr>
                          <a:spLocks noChangeShapeType="1"/>
                        </p:cNvSpPr>
                        <p:nvPr/>
                      </p:nvSpPr>
                      <p:spPr bwMode="auto">
                        <a:xfrm flipV="1">
                          <a:off x="723" y="3745"/>
                          <a:ext cx="6" cy="39"/>
                        </a:xfrm>
                        <a:prstGeom prst="line">
                          <a:avLst/>
                        </a:prstGeom>
                        <a:noFill/>
                        <a:ln w="12700">
                          <a:solidFill>
                            <a:srgbClr val="DFDFDF"/>
                          </a:solidFill>
                          <a:round/>
                          <a:headEnd/>
                          <a:tailEnd/>
                        </a:ln>
                      </p:spPr>
                      <p:txBody>
                        <a:bodyPr wrap="none" anchor="ctr"/>
                        <a:lstStyle/>
                        <a:p>
                          <a:endParaRPr lang="en-US"/>
                        </a:p>
                      </p:txBody>
                    </p:sp>
                    <p:sp>
                      <p:nvSpPr>
                        <p:cNvPr id="7264" name="Line 253"/>
                        <p:cNvSpPr>
                          <a:spLocks noChangeShapeType="1"/>
                        </p:cNvSpPr>
                        <p:nvPr/>
                      </p:nvSpPr>
                      <p:spPr bwMode="auto">
                        <a:xfrm flipV="1">
                          <a:off x="755" y="3690"/>
                          <a:ext cx="42" cy="77"/>
                        </a:xfrm>
                        <a:prstGeom prst="line">
                          <a:avLst/>
                        </a:prstGeom>
                        <a:noFill/>
                        <a:ln w="12700">
                          <a:solidFill>
                            <a:srgbClr val="DFDFDF"/>
                          </a:solidFill>
                          <a:round/>
                          <a:headEnd/>
                          <a:tailEnd/>
                        </a:ln>
                      </p:spPr>
                      <p:txBody>
                        <a:bodyPr wrap="none" anchor="ctr"/>
                        <a:lstStyle/>
                        <a:p>
                          <a:endParaRPr lang="en-US"/>
                        </a:p>
                      </p:txBody>
                    </p:sp>
                  </p:grpSp>
                  <p:grpSp>
                    <p:nvGrpSpPr>
                      <p:cNvPr id="7498" name="Group 257"/>
                      <p:cNvGrpSpPr>
                        <a:grpSpLocks/>
                      </p:cNvGrpSpPr>
                      <p:nvPr/>
                    </p:nvGrpSpPr>
                    <p:grpSpPr bwMode="auto">
                      <a:xfrm>
                        <a:off x="763" y="3692"/>
                        <a:ext cx="73" cy="94"/>
                        <a:chOff x="763" y="3692"/>
                        <a:chExt cx="73" cy="94"/>
                      </a:xfrm>
                    </p:grpSpPr>
                    <p:sp>
                      <p:nvSpPr>
                        <p:cNvPr id="7261" name="Line 255"/>
                        <p:cNvSpPr>
                          <a:spLocks noChangeShapeType="1"/>
                        </p:cNvSpPr>
                        <p:nvPr/>
                      </p:nvSpPr>
                      <p:spPr bwMode="auto">
                        <a:xfrm flipV="1">
                          <a:off x="763" y="3748"/>
                          <a:ext cx="6" cy="38"/>
                        </a:xfrm>
                        <a:prstGeom prst="line">
                          <a:avLst/>
                        </a:prstGeom>
                        <a:noFill/>
                        <a:ln w="12700">
                          <a:solidFill>
                            <a:srgbClr val="DFDFDF"/>
                          </a:solidFill>
                          <a:round/>
                          <a:headEnd/>
                          <a:tailEnd/>
                        </a:ln>
                      </p:spPr>
                      <p:txBody>
                        <a:bodyPr wrap="none" anchor="ctr"/>
                        <a:lstStyle/>
                        <a:p>
                          <a:endParaRPr lang="en-US"/>
                        </a:p>
                      </p:txBody>
                    </p:sp>
                    <p:sp>
                      <p:nvSpPr>
                        <p:cNvPr id="7262" name="Line 256"/>
                        <p:cNvSpPr>
                          <a:spLocks noChangeShapeType="1"/>
                        </p:cNvSpPr>
                        <p:nvPr/>
                      </p:nvSpPr>
                      <p:spPr bwMode="auto">
                        <a:xfrm flipV="1">
                          <a:off x="795" y="3692"/>
                          <a:ext cx="41" cy="78"/>
                        </a:xfrm>
                        <a:prstGeom prst="line">
                          <a:avLst/>
                        </a:prstGeom>
                        <a:noFill/>
                        <a:ln w="12700">
                          <a:solidFill>
                            <a:srgbClr val="DFDFDF"/>
                          </a:solidFill>
                          <a:round/>
                          <a:headEnd/>
                          <a:tailEnd/>
                        </a:ln>
                      </p:spPr>
                      <p:txBody>
                        <a:bodyPr wrap="none" anchor="ctr"/>
                        <a:lstStyle/>
                        <a:p>
                          <a:endParaRPr lang="en-US"/>
                        </a:p>
                      </p:txBody>
                    </p:sp>
                  </p:grpSp>
                  <p:grpSp>
                    <p:nvGrpSpPr>
                      <p:cNvPr id="7499" name="Group 260"/>
                      <p:cNvGrpSpPr>
                        <a:grpSpLocks/>
                      </p:cNvGrpSpPr>
                      <p:nvPr/>
                    </p:nvGrpSpPr>
                    <p:grpSpPr bwMode="auto">
                      <a:xfrm>
                        <a:off x="799" y="3697"/>
                        <a:ext cx="74" cy="95"/>
                        <a:chOff x="799" y="3697"/>
                        <a:chExt cx="74" cy="95"/>
                      </a:xfrm>
                    </p:grpSpPr>
                    <p:sp>
                      <p:nvSpPr>
                        <p:cNvPr id="7259" name="Line 258"/>
                        <p:cNvSpPr>
                          <a:spLocks noChangeShapeType="1"/>
                        </p:cNvSpPr>
                        <p:nvPr/>
                      </p:nvSpPr>
                      <p:spPr bwMode="auto">
                        <a:xfrm flipV="1">
                          <a:off x="799" y="3753"/>
                          <a:ext cx="7" cy="39"/>
                        </a:xfrm>
                        <a:prstGeom prst="line">
                          <a:avLst/>
                        </a:prstGeom>
                        <a:noFill/>
                        <a:ln w="12700">
                          <a:solidFill>
                            <a:srgbClr val="DFDFDF"/>
                          </a:solidFill>
                          <a:round/>
                          <a:headEnd/>
                          <a:tailEnd/>
                        </a:ln>
                      </p:spPr>
                      <p:txBody>
                        <a:bodyPr wrap="none" anchor="ctr"/>
                        <a:lstStyle/>
                        <a:p>
                          <a:endParaRPr lang="en-US"/>
                        </a:p>
                      </p:txBody>
                    </p:sp>
                    <p:sp>
                      <p:nvSpPr>
                        <p:cNvPr id="7260" name="Line 259"/>
                        <p:cNvSpPr>
                          <a:spLocks noChangeShapeType="1"/>
                        </p:cNvSpPr>
                        <p:nvPr/>
                      </p:nvSpPr>
                      <p:spPr bwMode="auto">
                        <a:xfrm flipV="1">
                          <a:off x="832" y="3697"/>
                          <a:ext cx="41" cy="78"/>
                        </a:xfrm>
                        <a:prstGeom prst="line">
                          <a:avLst/>
                        </a:prstGeom>
                        <a:noFill/>
                        <a:ln w="12700">
                          <a:solidFill>
                            <a:srgbClr val="DFDFDF"/>
                          </a:solidFill>
                          <a:round/>
                          <a:headEnd/>
                          <a:tailEnd/>
                        </a:ln>
                      </p:spPr>
                      <p:txBody>
                        <a:bodyPr wrap="none" anchor="ctr"/>
                        <a:lstStyle/>
                        <a:p>
                          <a:endParaRPr lang="en-US"/>
                        </a:p>
                      </p:txBody>
                    </p:sp>
                  </p:grpSp>
                  <p:grpSp>
                    <p:nvGrpSpPr>
                      <p:cNvPr id="7500" name="Group 263"/>
                      <p:cNvGrpSpPr>
                        <a:grpSpLocks/>
                      </p:cNvGrpSpPr>
                      <p:nvPr/>
                    </p:nvGrpSpPr>
                    <p:grpSpPr bwMode="auto">
                      <a:xfrm>
                        <a:off x="839" y="3700"/>
                        <a:ext cx="73" cy="94"/>
                        <a:chOff x="839" y="3700"/>
                        <a:chExt cx="73" cy="94"/>
                      </a:xfrm>
                    </p:grpSpPr>
                    <p:sp>
                      <p:nvSpPr>
                        <p:cNvPr id="7257" name="Line 261"/>
                        <p:cNvSpPr>
                          <a:spLocks noChangeShapeType="1"/>
                        </p:cNvSpPr>
                        <p:nvPr/>
                      </p:nvSpPr>
                      <p:spPr bwMode="auto">
                        <a:xfrm flipV="1">
                          <a:off x="839" y="3755"/>
                          <a:ext cx="7" cy="39"/>
                        </a:xfrm>
                        <a:prstGeom prst="line">
                          <a:avLst/>
                        </a:prstGeom>
                        <a:noFill/>
                        <a:ln w="12700">
                          <a:solidFill>
                            <a:srgbClr val="DFDFDF"/>
                          </a:solidFill>
                          <a:round/>
                          <a:headEnd/>
                          <a:tailEnd/>
                        </a:ln>
                      </p:spPr>
                      <p:txBody>
                        <a:bodyPr wrap="none" anchor="ctr"/>
                        <a:lstStyle/>
                        <a:p>
                          <a:endParaRPr lang="en-US"/>
                        </a:p>
                      </p:txBody>
                    </p:sp>
                    <p:sp>
                      <p:nvSpPr>
                        <p:cNvPr id="7258" name="Line 262"/>
                        <p:cNvSpPr>
                          <a:spLocks noChangeShapeType="1"/>
                        </p:cNvSpPr>
                        <p:nvPr/>
                      </p:nvSpPr>
                      <p:spPr bwMode="auto">
                        <a:xfrm flipV="1">
                          <a:off x="872" y="3700"/>
                          <a:ext cx="40" cy="77"/>
                        </a:xfrm>
                        <a:prstGeom prst="line">
                          <a:avLst/>
                        </a:prstGeom>
                        <a:noFill/>
                        <a:ln w="12700">
                          <a:solidFill>
                            <a:srgbClr val="DFDFDF"/>
                          </a:solidFill>
                          <a:round/>
                          <a:headEnd/>
                          <a:tailEnd/>
                        </a:ln>
                      </p:spPr>
                      <p:txBody>
                        <a:bodyPr wrap="none" anchor="ctr"/>
                        <a:lstStyle/>
                        <a:p>
                          <a:endParaRPr lang="en-US"/>
                        </a:p>
                      </p:txBody>
                    </p:sp>
                  </p:grpSp>
                  <p:grpSp>
                    <p:nvGrpSpPr>
                      <p:cNvPr id="7501" name="Group 266"/>
                      <p:cNvGrpSpPr>
                        <a:grpSpLocks/>
                      </p:cNvGrpSpPr>
                      <p:nvPr/>
                    </p:nvGrpSpPr>
                    <p:grpSpPr bwMode="auto">
                      <a:xfrm>
                        <a:off x="877" y="3703"/>
                        <a:ext cx="73" cy="94"/>
                        <a:chOff x="877" y="3703"/>
                        <a:chExt cx="73" cy="94"/>
                      </a:xfrm>
                    </p:grpSpPr>
                    <p:sp>
                      <p:nvSpPr>
                        <p:cNvPr id="7255" name="Line 264"/>
                        <p:cNvSpPr>
                          <a:spLocks noChangeShapeType="1"/>
                        </p:cNvSpPr>
                        <p:nvPr/>
                      </p:nvSpPr>
                      <p:spPr bwMode="auto">
                        <a:xfrm flipV="1">
                          <a:off x="877" y="3758"/>
                          <a:ext cx="6" cy="39"/>
                        </a:xfrm>
                        <a:prstGeom prst="line">
                          <a:avLst/>
                        </a:prstGeom>
                        <a:noFill/>
                        <a:ln w="12700">
                          <a:solidFill>
                            <a:srgbClr val="DFDFDF"/>
                          </a:solidFill>
                          <a:round/>
                          <a:headEnd/>
                          <a:tailEnd/>
                        </a:ln>
                      </p:spPr>
                      <p:txBody>
                        <a:bodyPr wrap="none" anchor="ctr"/>
                        <a:lstStyle/>
                        <a:p>
                          <a:endParaRPr lang="en-US"/>
                        </a:p>
                      </p:txBody>
                    </p:sp>
                    <p:sp>
                      <p:nvSpPr>
                        <p:cNvPr id="7256" name="Line 265"/>
                        <p:cNvSpPr>
                          <a:spLocks noChangeShapeType="1"/>
                        </p:cNvSpPr>
                        <p:nvPr/>
                      </p:nvSpPr>
                      <p:spPr bwMode="auto">
                        <a:xfrm flipV="1">
                          <a:off x="909" y="3703"/>
                          <a:ext cx="41" cy="77"/>
                        </a:xfrm>
                        <a:prstGeom prst="line">
                          <a:avLst/>
                        </a:prstGeom>
                        <a:noFill/>
                        <a:ln w="12700">
                          <a:solidFill>
                            <a:srgbClr val="DFDFDF"/>
                          </a:solidFill>
                          <a:round/>
                          <a:headEnd/>
                          <a:tailEnd/>
                        </a:ln>
                      </p:spPr>
                      <p:txBody>
                        <a:bodyPr wrap="none" anchor="ctr"/>
                        <a:lstStyle/>
                        <a:p>
                          <a:endParaRPr lang="en-US"/>
                        </a:p>
                      </p:txBody>
                    </p:sp>
                  </p:grpSp>
                  <p:grpSp>
                    <p:nvGrpSpPr>
                      <p:cNvPr id="7502" name="Group 269"/>
                      <p:cNvGrpSpPr>
                        <a:grpSpLocks/>
                      </p:cNvGrpSpPr>
                      <p:nvPr/>
                    </p:nvGrpSpPr>
                    <p:grpSpPr bwMode="auto">
                      <a:xfrm>
                        <a:off x="914" y="3706"/>
                        <a:ext cx="73" cy="95"/>
                        <a:chOff x="914" y="3706"/>
                        <a:chExt cx="73" cy="95"/>
                      </a:xfrm>
                    </p:grpSpPr>
                    <p:sp>
                      <p:nvSpPr>
                        <p:cNvPr id="7253" name="Line 267"/>
                        <p:cNvSpPr>
                          <a:spLocks noChangeShapeType="1"/>
                        </p:cNvSpPr>
                        <p:nvPr/>
                      </p:nvSpPr>
                      <p:spPr bwMode="auto">
                        <a:xfrm flipV="1">
                          <a:off x="914" y="3762"/>
                          <a:ext cx="6" cy="39"/>
                        </a:xfrm>
                        <a:prstGeom prst="line">
                          <a:avLst/>
                        </a:prstGeom>
                        <a:noFill/>
                        <a:ln w="12700">
                          <a:solidFill>
                            <a:srgbClr val="DFDFDF"/>
                          </a:solidFill>
                          <a:round/>
                          <a:headEnd/>
                          <a:tailEnd/>
                        </a:ln>
                      </p:spPr>
                      <p:txBody>
                        <a:bodyPr wrap="none" anchor="ctr"/>
                        <a:lstStyle/>
                        <a:p>
                          <a:endParaRPr lang="en-US"/>
                        </a:p>
                      </p:txBody>
                    </p:sp>
                    <p:sp>
                      <p:nvSpPr>
                        <p:cNvPr id="7254" name="Line 268"/>
                        <p:cNvSpPr>
                          <a:spLocks noChangeShapeType="1"/>
                        </p:cNvSpPr>
                        <p:nvPr/>
                      </p:nvSpPr>
                      <p:spPr bwMode="auto">
                        <a:xfrm flipV="1">
                          <a:off x="946" y="3706"/>
                          <a:ext cx="41" cy="78"/>
                        </a:xfrm>
                        <a:prstGeom prst="line">
                          <a:avLst/>
                        </a:prstGeom>
                        <a:noFill/>
                        <a:ln w="12700">
                          <a:solidFill>
                            <a:srgbClr val="DFDFDF"/>
                          </a:solidFill>
                          <a:round/>
                          <a:headEnd/>
                          <a:tailEnd/>
                        </a:ln>
                      </p:spPr>
                      <p:txBody>
                        <a:bodyPr wrap="none" anchor="ctr"/>
                        <a:lstStyle/>
                        <a:p>
                          <a:endParaRPr lang="en-US"/>
                        </a:p>
                      </p:txBody>
                    </p:sp>
                  </p:grpSp>
                  <p:grpSp>
                    <p:nvGrpSpPr>
                      <p:cNvPr id="7503" name="Group 272"/>
                      <p:cNvGrpSpPr>
                        <a:grpSpLocks/>
                      </p:cNvGrpSpPr>
                      <p:nvPr/>
                    </p:nvGrpSpPr>
                    <p:grpSpPr bwMode="auto">
                      <a:xfrm>
                        <a:off x="949" y="3712"/>
                        <a:ext cx="73" cy="94"/>
                        <a:chOff x="949" y="3712"/>
                        <a:chExt cx="73" cy="94"/>
                      </a:xfrm>
                    </p:grpSpPr>
                    <p:sp>
                      <p:nvSpPr>
                        <p:cNvPr id="7251" name="Line 270"/>
                        <p:cNvSpPr>
                          <a:spLocks noChangeShapeType="1"/>
                        </p:cNvSpPr>
                        <p:nvPr/>
                      </p:nvSpPr>
                      <p:spPr bwMode="auto">
                        <a:xfrm flipV="1">
                          <a:off x="949" y="3767"/>
                          <a:ext cx="6" cy="39"/>
                        </a:xfrm>
                        <a:prstGeom prst="line">
                          <a:avLst/>
                        </a:prstGeom>
                        <a:noFill/>
                        <a:ln w="12700">
                          <a:solidFill>
                            <a:srgbClr val="DFDFDF"/>
                          </a:solidFill>
                          <a:round/>
                          <a:headEnd/>
                          <a:tailEnd/>
                        </a:ln>
                      </p:spPr>
                      <p:txBody>
                        <a:bodyPr wrap="none" anchor="ctr"/>
                        <a:lstStyle/>
                        <a:p>
                          <a:endParaRPr lang="en-US"/>
                        </a:p>
                      </p:txBody>
                    </p:sp>
                    <p:sp>
                      <p:nvSpPr>
                        <p:cNvPr id="7252" name="Line 271"/>
                        <p:cNvSpPr>
                          <a:spLocks noChangeShapeType="1"/>
                        </p:cNvSpPr>
                        <p:nvPr/>
                      </p:nvSpPr>
                      <p:spPr bwMode="auto">
                        <a:xfrm flipV="1">
                          <a:off x="981" y="3712"/>
                          <a:ext cx="41" cy="77"/>
                        </a:xfrm>
                        <a:prstGeom prst="line">
                          <a:avLst/>
                        </a:prstGeom>
                        <a:noFill/>
                        <a:ln w="12700">
                          <a:solidFill>
                            <a:srgbClr val="DFDFDF"/>
                          </a:solidFill>
                          <a:round/>
                          <a:headEnd/>
                          <a:tailEnd/>
                        </a:ln>
                      </p:spPr>
                      <p:txBody>
                        <a:bodyPr wrap="none" anchor="ctr"/>
                        <a:lstStyle/>
                        <a:p>
                          <a:endParaRPr lang="en-US"/>
                        </a:p>
                      </p:txBody>
                    </p:sp>
                  </p:grpSp>
                  <p:grpSp>
                    <p:nvGrpSpPr>
                      <p:cNvPr id="7504" name="Group 275"/>
                      <p:cNvGrpSpPr>
                        <a:grpSpLocks/>
                      </p:cNvGrpSpPr>
                      <p:nvPr/>
                    </p:nvGrpSpPr>
                    <p:grpSpPr bwMode="auto">
                      <a:xfrm>
                        <a:off x="986" y="3717"/>
                        <a:ext cx="73" cy="94"/>
                        <a:chOff x="986" y="3717"/>
                        <a:chExt cx="73" cy="94"/>
                      </a:xfrm>
                    </p:grpSpPr>
                    <p:sp>
                      <p:nvSpPr>
                        <p:cNvPr id="7249" name="Line 273"/>
                        <p:cNvSpPr>
                          <a:spLocks noChangeShapeType="1"/>
                        </p:cNvSpPr>
                        <p:nvPr/>
                      </p:nvSpPr>
                      <p:spPr bwMode="auto">
                        <a:xfrm flipV="1">
                          <a:off x="986" y="3772"/>
                          <a:ext cx="6" cy="39"/>
                        </a:xfrm>
                        <a:prstGeom prst="line">
                          <a:avLst/>
                        </a:prstGeom>
                        <a:noFill/>
                        <a:ln w="12700">
                          <a:solidFill>
                            <a:srgbClr val="DFDFDF"/>
                          </a:solidFill>
                          <a:round/>
                          <a:headEnd/>
                          <a:tailEnd/>
                        </a:ln>
                      </p:spPr>
                      <p:txBody>
                        <a:bodyPr wrap="none" anchor="ctr"/>
                        <a:lstStyle/>
                        <a:p>
                          <a:endParaRPr lang="en-US"/>
                        </a:p>
                      </p:txBody>
                    </p:sp>
                    <p:sp>
                      <p:nvSpPr>
                        <p:cNvPr id="7250" name="Line 274"/>
                        <p:cNvSpPr>
                          <a:spLocks noChangeShapeType="1"/>
                        </p:cNvSpPr>
                        <p:nvPr/>
                      </p:nvSpPr>
                      <p:spPr bwMode="auto">
                        <a:xfrm flipV="1">
                          <a:off x="1018" y="3717"/>
                          <a:ext cx="41" cy="77"/>
                        </a:xfrm>
                        <a:prstGeom prst="line">
                          <a:avLst/>
                        </a:prstGeom>
                        <a:noFill/>
                        <a:ln w="12700">
                          <a:solidFill>
                            <a:srgbClr val="DFDFDF"/>
                          </a:solidFill>
                          <a:round/>
                          <a:headEnd/>
                          <a:tailEnd/>
                        </a:ln>
                      </p:spPr>
                      <p:txBody>
                        <a:bodyPr wrap="none" anchor="ctr"/>
                        <a:lstStyle/>
                        <a:p>
                          <a:endParaRPr lang="en-US"/>
                        </a:p>
                      </p:txBody>
                    </p:sp>
                  </p:grpSp>
                  <p:grpSp>
                    <p:nvGrpSpPr>
                      <p:cNvPr id="7505" name="Group 278"/>
                      <p:cNvGrpSpPr>
                        <a:grpSpLocks/>
                      </p:cNvGrpSpPr>
                      <p:nvPr/>
                    </p:nvGrpSpPr>
                    <p:grpSpPr bwMode="auto">
                      <a:xfrm>
                        <a:off x="1023" y="3719"/>
                        <a:ext cx="74" cy="95"/>
                        <a:chOff x="1023" y="3719"/>
                        <a:chExt cx="74" cy="95"/>
                      </a:xfrm>
                    </p:grpSpPr>
                    <p:sp>
                      <p:nvSpPr>
                        <p:cNvPr id="7247" name="Line 276"/>
                        <p:cNvSpPr>
                          <a:spLocks noChangeShapeType="1"/>
                        </p:cNvSpPr>
                        <p:nvPr/>
                      </p:nvSpPr>
                      <p:spPr bwMode="auto">
                        <a:xfrm flipV="1">
                          <a:off x="1023" y="3775"/>
                          <a:ext cx="7" cy="39"/>
                        </a:xfrm>
                        <a:prstGeom prst="line">
                          <a:avLst/>
                        </a:prstGeom>
                        <a:noFill/>
                        <a:ln w="12700">
                          <a:solidFill>
                            <a:srgbClr val="DFDFDF"/>
                          </a:solidFill>
                          <a:round/>
                          <a:headEnd/>
                          <a:tailEnd/>
                        </a:ln>
                      </p:spPr>
                      <p:txBody>
                        <a:bodyPr wrap="none" anchor="ctr"/>
                        <a:lstStyle/>
                        <a:p>
                          <a:endParaRPr lang="en-US"/>
                        </a:p>
                      </p:txBody>
                    </p:sp>
                    <p:sp>
                      <p:nvSpPr>
                        <p:cNvPr id="7248" name="Line 277"/>
                        <p:cNvSpPr>
                          <a:spLocks noChangeShapeType="1"/>
                        </p:cNvSpPr>
                        <p:nvPr/>
                      </p:nvSpPr>
                      <p:spPr bwMode="auto">
                        <a:xfrm flipV="1">
                          <a:off x="1056" y="3719"/>
                          <a:ext cx="41" cy="78"/>
                        </a:xfrm>
                        <a:prstGeom prst="line">
                          <a:avLst/>
                        </a:prstGeom>
                        <a:noFill/>
                        <a:ln w="12700">
                          <a:solidFill>
                            <a:srgbClr val="DFDFDF"/>
                          </a:solidFill>
                          <a:round/>
                          <a:headEnd/>
                          <a:tailEnd/>
                        </a:ln>
                      </p:spPr>
                      <p:txBody>
                        <a:bodyPr wrap="none" anchor="ctr"/>
                        <a:lstStyle/>
                        <a:p>
                          <a:endParaRPr lang="en-US"/>
                        </a:p>
                      </p:txBody>
                    </p:sp>
                  </p:grpSp>
                  <p:grpSp>
                    <p:nvGrpSpPr>
                      <p:cNvPr id="7506" name="Group 281"/>
                      <p:cNvGrpSpPr>
                        <a:grpSpLocks/>
                      </p:cNvGrpSpPr>
                      <p:nvPr/>
                    </p:nvGrpSpPr>
                    <p:grpSpPr bwMode="auto">
                      <a:xfrm>
                        <a:off x="1060" y="3722"/>
                        <a:ext cx="73" cy="94"/>
                        <a:chOff x="1060" y="3722"/>
                        <a:chExt cx="73" cy="94"/>
                      </a:xfrm>
                    </p:grpSpPr>
                    <p:sp>
                      <p:nvSpPr>
                        <p:cNvPr id="7245" name="Line 279"/>
                        <p:cNvSpPr>
                          <a:spLocks noChangeShapeType="1"/>
                        </p:cNvSpPr>
                        <p:nvPr/>
                      </p:nvSpPr>
                      <p:spPr bwMode="auto">
                        <a:xfrm flipV="1">
                          <a:off x="1060" y="3777"/>
                          <a:ext cx="6" cy="39"/>
                        </a:xfrm>
                        <a:prstGeom prst="line">
                          <a:avLst/>
                        </a:prstGeom>
                        <a:noFill/>
                        <a:ln w="12700">
                          <a:solidFill>
                            <a:srgbClr val="DFDFDF"/>
                          </a:solidFill>
                          <a:round/>
                          <a:headEnd/>
                          <a:tailEnd/>
                        </a:ln>
                      </p:spPr>
                      <p:txBody>
                        <a:bodyPr wrap="none" anchor="ctr"/>
                        <a:lstStyle/>
                        <a:p>
                          <a:endParaRPr lang="en-US"/>
                        </a:p>
                      </p:txBody>
                    </p:sp>
                    <p:sp>
                      <p:nvSpPr>
                        <p:cNvPr id="7246" name="Line 280"/>
                        <p:cNvSpPr>
                          <a:spLocks noChangeShapeType="1"/>
                        </p:cNvSpPr>
                        <p:nvPr/>
                      </p:nvSpPr>
                      <p:spPr bwMode="auto">
                        <a:xfrm flipV="1">
                          <a:off x="1092" y="3722"/>
                          <a:ext cx="41" cy="77"/>
                        </a:xfrm>
                        <a:prstGeom prst="line">
                          <a:avLst/>
                        </a:prstGeom>
                        <a:noFill/>
                        <a:ln w="12700">
                          <a:solidFill>
                            <a:srgbClr val="DFDFDF"/>
                          </a:solidFill>
                          <a:round/>
                          <a:headEnd/>
                          <a:tailEnd/>
                        </a:ln>
                      </p:spPr>
                      <p:txBody>
                        <a:bodyPr wrap="none" anchor="ctr"/>
                        <a:lstStyle/>
                        <a:p>
                          <a:endParaRPr lang="en-US"/>
                        </a:p>
                      </p:txBody>
                    </p:sp>
                  </p:grpSp>
                </p:grpSp>
                <p:grpSp>
                  <p:nvGrpSpPr>
                    <p:cNvPr id="7507" name="Group 292"/>
                    <p:cNvGrpSpPr>
                      <a:grpSpLocks/>
                    </p:cNvGrpSpPr>
                    <p:nvPr/>
                  </p:nvGrpSpPr>
                  <p:grpSpPr bwMode="auto">
                    <a:xfrm>
                      <a:off x="1175" y="3734"/>
                      <a:ext cx="117" cy="105"/>
                      <a:chOff x="1175" y="3734"/>
                      <a:chExt cx="117" cy="105"/>
                    </a:xfrm>
                  </p:grpSpPr>
                  <p:grpSp>
                    <p:nvGrpSpPr>
                      <p:cNvPr id="7508" name="Group 285"/>
                      <p:cNvGrpSpPr>
                        <a:grpSpLocks/>
                      </p:cNvGrpSpPr>
                      <p:nvPr/>
                    </p:nvGrpSpPr>
                    <p:grpSpPr bwMode="auto">
                      <a:xfrm>
                        <a:off x="1235" y="3739"/>
                        <a:ext cx="57" cy="100"/>
                        <a:chOff x="1235" y="3739"/>
                        <a:chExt cx="57" cy="100"/>
                      </a:xfrm>
                    </p:grpSpPr>
                    <p:sp>
                      <p:nvSpPr>
                        <p:cNvPr id="7232" name="Line 283"/>
                        <p:cNvSpPr>
                          <a:spLocks noChangeShapeType="1"/>
                        </p:cNvSpPr>
                        <p:nvPr/>
                      </p:nvSpPr>
                      <p:spPr bwMode="auto">
                        <a:xfrm flipV="1">
                          <a:off x="1235" y="3797"/>
                          <a:ext cx="2" cy="42"/>
                        </a:xfrm>
                        <a:prstGeom prst="line">
                          <a:avLst/>
                        </a:prstGeom>
                        <a:noFill/>
                        <a:ln w="12700">
                          <a:solidFill>
                            <a:srgbClr val="DFDFDF"/>
                          </a:solidFill>
                          <a:round/>
                          <a:headEnd/>
                          <a:tailEnd/>
                        </a:ln>
                      </p:spPr>
                      <p:txBody>
                        <a:bodyPr wrap="none" anchor="ctr"/>
                        <a:lstStyle/>
                        <a:p>
                          <a:endParaRPr lang="en-US"/>
                        </a:p>
                      </p:txBody>
                    </p:sp>
                    <p:sp>
                      <p:nvSpPr>
                        <p:cNvPr id="7233" name="Line 284"/>
                        <p:cNvSpPr>
                          <a:spLocks noChangeShapeType="1"/>
                        </p:cNvSpPr>
                        <p:nvPr/>
                      </p:nvSpPr>
                      <p:spPr bwMode="auto">
                        <a:xfrm flipV="1">
                          <a:off x="1263" y="3739"/>
                          <a:ext cx="29" cy="80"/>
                        </a:xfrm>
                        <a:prstGeom prst="line">
                          <a:avLst/>
                        </a:prstGeom>
                        <a:noFill/>
                        <a:ln w="12700">
                          <a:solidFill>
                            <a:srgbClr val="DFDFDF"/>
                          </a:solidFill>
                          <a:round/>
                          <a:headEnd/>
                          <a:tailEnd/>
                        </a:ln>
                      </p:spPr>
                      <p:txBody>
                        <a:bodyPr wrap="none" anchor="ctr"/>
                        <a:lstStyle/>
                        <a:p>
                          <a:endParaRPr lang="en-US"/>
                        </a:p>
                      </p:txBody>
                    </p:sp>
                  </p:grpSp>
                  <p:grpSp>
                    <p:nvGrpSpPr>
                      <p:cNvPr id="7509" name="Group 288"/>
                      <p:cNvGrpSpPr>
                        <a:grpSpLocks/>
                      </p:cNvGrpSpPr>
                      <p:nvPr/>
                    </p:nvGrpSpPr>
                    <p:grpSpPr bwMode="auto">
                      <a:xfrm>
                        <a:off x="1205" y="3735"/>
                        <a:ext cx="59" cy="102"/>
                        <a:chOff x="1205" y="3735"/>
                        <a:chExt cx="59" cy="102"/>
                      </a:xfrm>
                    </p:grpSpPr>
                    <p:sp>
                      <p:nvSpPr>
                        <p:cNvPr id="7230" name="Line 286"/>
                        <p:cNvSpPr>
                          <a:spLocks noChangeShapeType="1"/>
                        </p:cNvSpPr>
                        <p:nvPr/>
                      </p:nvSpPr>
                      <p:spPr bwMode="auto">
                        <a:xfrm flipV="1">
                          <a:off x="1205" y="3794"/>
                          <a:ext cx="2" cy="43"/>
                        </a:xfrm>
                        <a:prstGeom prst="line">
                          <a:avLst/>
                        </a:prstGeom>
                        <a:noFill/>
                        <a:ln w="12700">
                          <a:solidFill>
                            <a:srgbClr val="DFDFDF"/>
                          </a:solidFill>
                          <a:round/>
                          <a:headEnd/>
                          <a:tailEnd/>
                        </a:ln>
                      </p:spPr>
                      <p:txBody>
                        <a:bodyPr wrap="none" anchor="ctr"/>
                        <a:lstStyle/>
                        <a:p>
                          <a:endParaRPr lang="en-US"/>
                        </a:p>
                      </p:txBody>
                    </p:sp>
                    <p:sp>
                      <p:nvSpPr>
                        <p:cNvPr id="7231" name="Line 287"/>
                        <p:cNvSpPr>
                          <a:spLocks noChangeShapeType="1"/>
                        </p:cNvSpPr>
                        <p:nvPr/>
                      </p:nvSpPr>
                      <p:spPr bwMode="auto">
                        <a:xfrm flipV="1">
                          <a:off x="1233" y="3735"/>
                          <a:ext cx="31" cy="81"/>
                        </a:xfrm>
                        <a:prstGeom prst="line">
                          <a:avLst/>
                        </a:prstGeom>
                        <a:noFill/>
                        <a:ln w="12700">
                          <a:solidFill>
                            <a:srgbClr val="DFDFDF"/>
                          </a:solidFill>
                          <a:round/>
                          <a:headEnd/>
                          <a:tailEnd/>
                        </a:ln>
                      </p:spPr>
                      <p:txBody>
                        <a:bodyPr wrap="none" anchor="ctr"/>
                        <a:lstStyle/>
                        <a:p>
                          <a:endParaRPr lang="en-US"/>
                        </a:p>
                      </p:txBody>
                    </p:sp>
                  </p:grpSp>
                  <p:grpSp>
                    <p:nvGrpSpPr>
                      <p:cNvPr id="7510" name="Group 291"/>
                      <p:cNvGrpSpPr>
                        <a:grpSpLocks/>
                      </p:cNvGrpSpPr>
                      <p:nvPr/>
                    </p:nvGrpSpPr>
                    <p:grpSpPr bwMode="auto">
                      <a:xfrm>
                        <a:off x="1175" y="3734"/>
                        <a:ext cx="57" cy="99"/>
                        <a:chOff x="1175" y="3734"/>
                        <a:chExt cx="57" cy="99"/>
                      </a:xfrm>
                    </p:grpSpPr>
                    <p:sp>
                      <p:nvSpPr>
                        <p:cNvPr id="7228" name="Line 289"/>
                        <p:cNvSpPr>
                          <a:spLocks noChangeShapeType="1"/>
                        </p:cNvSpPr>
                        <p:nvPr/>
                      </p:nvSpPr>
                      <p:spPr bwMode="auto">
                        <a:xfrm flipV="1">
                          <a:off x="1175" y="3790"/>
                          <a:ext cx="3" cy="43"/>
                        </a:xfrm>
                        <a:prstGeom prst="line">
                          <a:avLst/>
                        </a:prstGeom>
                        <a:noFill/>
                        <a:ln w="12700">
                          <a:solidFill>
                            <a:srgbClr val="DFDFDF"/>
                          </a:solidFill>
                          <a:round/>
                          <a:headEnd/>
                          <a:tailEnd/>
                        </a:ln>
                      </p:spPr>
                      <p:txBody>
                        <a:bodyPr wrap="none" anchor="ctr"/>
                        <a:lstStyle/>
                        <a:p>
                          <a:endParaRPr lang="en-US"/>
                        </a:p>
                      </p:txBody>
                    </p:sp>
                    <p:sp>
                      <p:nvSpPr>
                        <p:cNvPr id="7229" name="Line 290"/>
                        <p:cNvSpPr>
                          <a:spLocks noChangeShapeType="1"/>
                        </p:cNvSpPr>
                        <p:nvPr/>
                      </p:nvSpPr>
                      <p:spPr bwMode="auto">
                        <a:xfrm flipV="1">
                          <a:off x="1204" y="3734"/>
                          <a:ext cx="28" cy="78"/>
                        </a:xfrm>
                        <a:prstGeom prst="line">
                          <a:avLst/>
                        </a:prstGeom>
                        <a:noFill/>
                        <a:ln w="12700">
                          <a:solidFill>
                            <a:srgbClr val="DFDFDF"/>
                          </a:solidFill>
                          <a:round/>
                          <a:headEnd/>
                          <a:tailEnd/>
                        </a:ln>
                      </p:spPr>
                      <p:txBody>
                        <a:bodyPr wrap="none" anchor="ctr"/>
                        <a:lstStyle/>
                        <a:p>
                          <a:endParaRPr lang="en-US"/>
                        </a:p>
                      </p:txBody>
                    </p:sp>
                  </p:grpSp>
                </p:grpSp>
                <p:sp>
                  <p:nvSpPr>
                    <p:cNvPr id="7222" name="Line 293"/>
                    <p:cNvSpPr>
                      <a:spLocks noChangeShapeType="1"/>
                    </p:cNvSpPr>
                    <p:nvPr/>
                  </p:nvSpPr>
                  <p:spPr bwMode="auto">
                    <a:xfrm>
                      <a:off x="720" y="3733"/>
                      <a:ext cx="578" cy="32"/>
                    </a:xfrm>
                    <a:prstGeom prst="line">
                      <a:avLst/>
                    </a:prstGeom>
                    <a:noFill/>
                    <a:ln w="12700">
                      <a:solidFill>
                        <a:srgbClr val="DFDFDF"/>
                      </a:solidFill>
                      <a:round/>
                      <a:headEnd/>
                      <a:tailEnd/>
                    </a:ln>
                  </p:spPr>
                  <p:txBody>
                    <a:bodyPr wrap="none" anchor="ctr"/>
                    <a:lstStyle/>
                    <a:p>
                      <a:endParaRPr lang="en-US"/>
                    </a:p>
                  </p:txBody>
                </p:sp>
                <p:sp>
                  <p:nvSpPr>
                    <p:cNvPr id="7223" name="Line 294"/>
                    <p:cNvSpPr>
                      <a:spLocks noChangeShapeType="1"/>
                    </p:cNvSpPr>
                    <p:nvPr/>
                  </p:nvSpPr>
                  <p:spPr bwMode="auto">
                    <a:xfrm>
                      <a:off x="698" y="3748"/>
                      <a:ext cx="590" cy="34"/>
                    </a:xfrm>
                    <a:prstGeom prst="line">
                      <a:avLst/>
                    </a:prstGeom>
                    <a:noFill/>
                    <a:ln w="12700">
                      <a:solidFill>
                        <a:srgbClr val="DFDFDF"/>
                      </a:solidFill>
                      <a:round/>
                      <a:headEnd/>
                      <a:tailEnd/>
                    </a:ln>
                  </p:spPr>
                  <p:txBody>
                    <a:bodyPr wrap="none" anchor="ctr"/>
                    <a:lstStyle/>
                    <a:p>
                      <a:endParaRPr lang="en-US"/>
                    </a:p>
                  </p:txBody>
                </p:sp>
                <p:sp>
                  <p:nvSpPr>
                    <p:cNvPr id="7224" name="Line 295"/>
                    <p:cNvSpPr>
                      <a:spLocks noChangeShapeType="1"/>
                    </p:cNvSpPr>
                    <p:nvPr/>
                  </p:nvSpPr>
                  <p:spPr bwMode="auto">
                    <a:xfrm>
                      <a:off x="675" y="3764"/>
                      <a:ext cx="596" cy="38"/>
                    </a:xfrm>
                    <a:prstGeom prst="line">
                      <a:avLst/>
                    </a:prstGeom>
                    <a:noFill/>
                    <a:ln w="12700">
                      <a:solidFill>
                        <a:srgbClr val="DFDFDF"/>
                      </a:solidFill>
                      <a:round/>
                      <a:headEnd/>
                      <a:tailEnd/>
                    </a:ln>
                  </p:spPr>
                  <p:txBody>
                    <a:bodyPr wrap="none" anchor="ctr"/>
                    <a:lstStyle/>
                    <a:p>
                      <a:endParaRPr lang="en-US"/>
                    </a:p>
                  </p:txBody>
                </p:sp>
              </p:grpSp>
            </p:grpSp>
            <p:grpSp>
              <p:nvGrpSpPr>
                <p:cNvPr id="7511" name="Group 300"/>
                <p:cNvGrpSpPr>
                  <a:grpSpLocks/>
                </p:cNvGrpSpPr>
                <p:nvPr/>
              </p:nvGrpSpPr>
              <p:grpSpPr bwMode="auto">
                <a:xfrm>
                  <a:off x="1304" y="3751"/>
                  <a:ext cx="63" cy="113"/>
                  <a:chOff x="1304" y="3751"/>
                  <a:chExt cx="63" cy="113"/>
                </a:xfrm>
              </p:grpSpPr>
              <p:sp>
                <p:nvSpPr>
                  <p:cNvPr id="7216" name="Line 298"/>
                  <p:cNvSpPr>
                    <a:spLocks noChangeShapeType="1"/>
                  </p:cNvSpPr>
                  <p:nvPr/>
                </p:nvSpPr>
                <p:spPr bwMode="auto">
                  <a:xfrm flipV="1">
                    <a:off x="1304" y="3803"/>
                    <a:ext cx="21" cy="61"/>
                  </a:xfrm>
                  <a:prstGeom prst="line">
                    <a:avLst/>
                  </a:prstGeom>
                  <a:noFill/>
                  <a:ln w="12700">
                    <a:solidFill>
                      <a:srgbClr val="3F3F3F"/>
                    </a:solidFill>
                    <a:round/>
                    <a:headEnd/>
                    <a:tailEnd/>
                  </a:ln>
                </p:spPr>
                <p:txBody>
                  <a:bodyPr wrap="none" anchor="ctr"/>
                  <a:lstStyle/>
                  <a:p>
                    <a:endParaRPr lang="en-US"/>
                  </a:p>
                </p:txBody>
              </p:sp>
              <p:sp>
                <p:nvSpPr>
                  <p:cNvPr id="7217" name="Line 299"/>
                  <p:cNvSpPr>
                    <a:spLocks noChangeShapeType="1"/>
                  </p:cNvSpPr>
                  <p:nvPr/>
                </p:nvSpPr>
                <p:spPr bwMode="auto">
                  <a:xfrm flipV="1">
                    <a:off x="1351" y="3751"/>
                    <a:ext cx="16" cy="74"/>
                  </a:xfrm>
                  <a:prstGeom prst="line">
                    <a:avLst/>
                  </a:prstGeom>
                  <a:noFill/>
                  <a:ln w="12700">
                    <a:solidFill>
                      <a:srgbClr val="3F3F3F"/>
                    </a:solidFill>
                    <a:round/>
                    <a:headEnd/>
                    <a:tailEnd/>
                  </a:ln>
                </p:spPr>
                <p:txBody>
                  <a:bodyPr wrap="none" anchor="ctr"/>
                  <a:lstStyle/>
                  <a:p>
                    <a:endParaRPr lang="en-US"/>
                  </a:p>
                </p:txBody>
              </p:sp>
            </p:grpSp>
          </p:grpSp>
        </p:grpSp>
      </p:grpSp>
      <p:graphicFrame>
        <p:nvGraphicFramePr>
          <p:cNvPr id="7171" name="Object 304">
            <a:hlinkClick r:id="" action="ppaction://ole?verb=0"/>
          </p:cNvPr>
          <p:cNvGraphicFramePr>
            <a:graphicFrameLocks/>
          </p:cNvGraphicFramePr>
          <p:nvPr/>
        </p:nvGraphicFramePr>
        <p:xfrm>
          <a:off x="6934200" y="4779963"/>
          <a:ext cx="1524000" cy="1365250"/>
        </p:xfrm>
        <a:graphic>
          <a:graphicData uri="http://schemas.openxmlformats.org/presentationml/2006/ole">
            <p:oleObj spid="_x0000_s4099" name="Clip" r:id="rId5" imgW="1522080" imgH="1363320" progId="">
              <p:embed/>
            </p:oleObj>
          </a:graphicData>
        </a:graphic>
      </p:graphicFrame>
      <p:sp>
        <p:nvSpPr>
          <p:cNvPr id="7181" name="Line 305"/>
          <p:cNvSpPr>
            <a:spLocks noChangeShapeType="1"/>
          </p:cNvSpPr>
          <p:nvPr/>
        </p:nvSpPr>
        <p:spPr bwMode="auto">
          <a:xfrm flipV="1">
            <a:off x="1392238" y="2420938"/>
            <a:ext cx="339725" cy="2473325"/>
          </a:xfrm>
          <a:prstGeom prst="line">
            <a:avLst/>
          </a:prstGeom>
          <a:noFill/>
          <a:ln w="12700">
            <a:solidFill>
              <a:schemeClr val="accent2"/>
            </a:solidFill>
            <a:prstDash val="dash"/>
            <a:round/>
            <a:headEnd/>
            <a:tailEnd/>
          </a:ln>
        </p:spPr>
        <p:txBody>
          <a:bodyPr wrap="none" anchor="ctr"/>
          <a:lstStyle/>
          <a:p>
            <a:endParaRPr lang="en-US"/>
          </a:p>
        </p:txBody>
      </p:sp>
      <p:sp>
        <p:nvSpPr>
          <p:cNvPr id="7182" name="Line 306"/>
          <p:cNvSpPr>
            <a:spLocks noChangeShapeType="1"/>
          </p:cNvSpPr>
          <p:nvPr/>
        </p:nvSpPr>
        <p:spPr bwMode="auto">
          <a:xfrm flipH="1">
            <a:off x="2193925" y="3679825"/>
            <a:ext cx="568325" cy="1177925"/>
          </a:xfrm>
          <a:prstGeom prst="line">
            <a:avLst/>
          </a:prstGeom>
          <a:noFill/>
          <a:ln w="12700">
            <a:solidFill>
              <a:schemeClr val="accent2"/>
            </a:solidFill>
            <a:prstDash val="dash"/>
            <a:round/>
            <a:headEnd/>
            <a:tailEnd/>
          </a:ln>
        </p:spPr>
        <p:txBody>
          <a:bodyPr wrap="none" anchor="ctr"/>
          <a:lstStyle/>
          <a:p>
            <a:endParaRPr lang="en-US"/>
          </a:p>
        </p:txBody>
      </p:sp>
      <p:sp>
        <p:nvSpPr>
          <p:cNvPr id="7183" name="Line 307"/>
          <p:cNvSpPr>
            <a:spLocks noChangeShapeType="1"/>
          </p:cNvSpPr>
          <p:nvPr/>
        </p:nvSpPr>
        <p:spPr bwMode="auto">
          <a:xfrm>
            <a:off x="2765425" y="3679825"/>
            <a:ext cx="339725" cy="1482725"/>
          </a:xfrm>
          <a:prstGeom prst="line">
            <a:avLst/>
          </a:prstGeom>
          <a:noFill/>
          <a:ln w="12700">
            <a:solidFill>
              <a:schemeClr val="accent2"/>
            </a:solidFill>
            <a:prstDash val="dash"/>
            <a:round/>
            <a:headEnd/>
            <a:tailEnd/>
          </a:ln>
        </p:spPr>
        <p:txBody>
          <a:bodyPr wrap="none" anchor="ctr"/>
          <a:lstStyle/>
          <a:p>
            <a:endParaRPr lang="en-US"/>
          </a:p>
        </p:txBody>
      </p:sp>
      <p:sp>
        <p:nvSpPr>
          <p:cNvPr id="7184" name="Line 308"/>
          <p:cNvSpPr>
            <a:spLocks noChangeShapeType="1"/>
          </p:cNvSpPr>
          <p:nvPr/>
        </p:nvSpPr>
        <p:spPr bwMode="auto">
          <a:xfrm flipV="1">
            <a:off x="3906838" y="3792538"/>
            <a:ext cx="568325" cy="1406525"/>
          </a:xfrm>
          <a:prstGeom prst="line">
            <a:avLst/>
          </a:prstGeom>
          <a:noFill/>
          <a:ln w="12700">
            <a:solidFill>
              <a:schemeClr val="accent2"/>
            </a:solidFill>
            <a:prstDash val="dash"/>
            <a:round/>
            <a:headEnd/>
            <a:tailEnd/>
          </a:ln>
        </p:spPr>
        <p:txBody>
          <a:bodyPr wrap="none" anchor="ctr"/>
          <a:lstStyle/>
          <a:p>
            <a:endParaRPr lang="en-US"/>
          </a:p>
        </p:txBody>
      </p:sp>
      <p:sp>
        <p:nvSpPr>
          <p:cNvPr id="7185" name="Line 309"/>
          <p:cNvSpPr>
            <a:spLocks noChangeShapeType="1"/>
          </p:cNvSpPr>
          <p:nvPr/>
        </p:nvSpPr>
        <p:spPr bwMode="auto">
          <a:xfrm>
            <a:off x="4518025" y="3832225"/>
            <a:ext cx="720725" cy="1254125"/>
          </a:xfrm>
          <a:prstGeom prst="line">
            <a:avLst/>
          </a:prstGeom>
          <a:noFill/>
          <a:ln w="12700">
            <a:solidFill>
              <a:schemeClr val="accent2"/>
            </a:solidFill>
            <a:prstDash val="dash"/>
            <a:round/>
            <a:headEnd/>
            <a:tailEnd/>
          </a:ln>
        </p:spPr>
        <p:txBody>
          <a:bodyPr wrap="none" anchor="ctr"/>
          <a:lstStyle/>
          <a:p>
            <a:endParaRPr lang="en-US"/>
          </a:p>
        </p:txBody>
      </p:sp>
      <p:sp>
        <p:nvSpPr>
          <p:cNvPr id="7186" name="Line 310"/>
          <p:cNvSpPr>
            <a:spLocks noChangeShapeType="1"/>
          </p:cNvSpPr>
          <p:nvPr/>
        </p:nvSpPr>
        <p:spPr bwMode="auto">
          <a:xfrm flipV="1">
            <a:off x="6116638" y="3716338"/>
            <a:ext cx="415925" cy="1406525"/>
          </a:xfrm>
          <a:prstGeom prst="line">
            <a:avLst/>
          </a:prstGeom>
          <a:noFill/>
          <a:ln w="12700">
            <a:solidFill>
              <a:schemeClr val="accent2"/>
            </a:solidFill>
            <a:prstDash val="dash"/>
            <a:round/>
            <a:headEnd/>
            <a:tailEnd/>
          </a:ln>
        </p:spPr>
        <p:txBody>
          <a:bodyPr wrap="none" anchor="ctr"/>
          <a:lstStyle/>
          <a:p>
            <a:endParaRPr lang="en-US"/>
          </a:p>
        </p:txBody>
      </p:sp>
      <p:sp>
        <p:nvSpPr>
          <p:cNvPr id="7187" name="Line 311"/>
          <p:cNvSpPr>
            <a:spLocks noChangeShapeType="1"/>
          </p:cNvSpPr>
          <p:nvPr/>
        </p:nvSpPr>
        <p:spPr bwMode="auto">
          <a:xfrm>
            <a:off x="6499225" y="3832225"/>
            <a:ext cx="644525" cy="1177925"/>
          </a:xfrm>
          <a:prstGeom prst="line">
            <a:avLst/>
          </a:prstGeom>
          <a:noFill/>
          <a:ln w="12700">
            <a:solidFill>
              <a:schemeClr val="accent2"/>
            </a:solidFill>
            <a:prstDash val="dash"/>
            <a:round/>
            <a:headEnd/>
            <a:tailEnd/>
          </a:ln>
        </p:spPr>
        <p:txBody>
          <a:bodyPr wrap="none" anchor="ctr"/>
          <a:lstStyle/>
          <a:p>
            <a:endParaRPr lang="en-US"/>
          </a:p>
        </p:txBody>
      </p:sp>
      <p:sp>
        <p:nvSpPr>
          <p:cNvPr id="7188" name="Line 312"/>
          <p:cNvSpPr>
            <a:spLocks noChangeShapeType="1"/>
          </p:cNvSpPr>
          <p:nvPr/>
        </p:nvSpPr>
        <p:spPr bwMode="auto">
          <a:xfrm>
            <a:off x="7566025" y="2460625"/>
            <a:ext cx="568325" cy="2397125"/>
          </a:xfrm>
          <a:prstGeom prst="line">
            <a:avLst/>
          </a:prstGeom>
          <a:noFill/>
          <a:ln w="12700">
            <a:solidFill>
              <a:schemeClr val="accent2"/>
            </a:solidFill>
            <a:prstDash val="dash"/>
            <a:round/>
            <a:headEnd/>
            <a:tailEnd/>
          </a:ln>
        </p:spPr>
        <p:txBody>
          <a:bodyPr wrap="none" anchor="ctr"/>
          <a:lstStyle/>
          <a:p>
            <a:endParaRPr lang="en-US"/>
          </a:p>
        </p:txBody>
      </p:sp>
      <p:sp>
        <p:nvSpPr>
          <p:cNvPr id="71993" name="Rectangle 313"/>
          <p:cNvSpPr>
            <a:spLocks noChangeArrowheads="1"/>
          </p:cNvSpPr>
          <p:nvPr/>
        </p:nvSpPr>
        <p:spPr bwMode="auto">
          <a:xfrm>
            <a:off x="2576513" y="3857625"/>
            <a:ext cx="4305300" cy="576263"/>
          </a:xfrm>
          <a:prstGeom prst="rect">
            <a:avLst/>
          </a:prstGeom>
          <a:noFill/>
          <a:ln w="12700">
            <a:noFill/>
            <a:miter lim="800000"/>
            <a:headEnd/>
            <a:tailEnd/>
          </a:ln>
          <a:effectLst/>
        </p:spPr>
        <p:txBody>
          <a:bodyPr wrap="none" lIns="90488" tIns="44450" rIns="90488" bIns="44450">
            <a:spAutoFit/>
          </a:bodyPr>
          <a:lstStyle/>
          <a:p>
            <a:pPr>
              <a:defRPr/>
            </a:pPr>
            <a:r>
              <a:rPr lang="en-US" sz="3200" b="1">
                <a:solidFill>
                  <a:schemeClr val="hlink"/>
                </a:solidFill>
                <a:effectLst>
                  <a:outerShdw blurRad="38100" dist="38100" dir="2700000" algn="tl">
                    <a:srgbClr val="000000"/>
                  </a:outerShdw>
                </a:effectLst>
              </a:rPr>
              <a:t>JAVA INTERPRETER</a:t>
            </a:r>
          </a:p>
        </p:txBody>
      </p:sp>
      <p:sp>
        <p:nvSpPr>
          <p:cNvPr id="7190" name="Rectangle 314"/>
          <p:cNvSpPr>
            <a:spLocks noChangeArrowheads="1"/>
          </p:cNvSpPr>
          <p:nvPr/>
        </p:nvSpPr>
        <p:spPr bwMode="auto">
          <a:xfrm>
            <a:off x="747713" y="6310313"/>
            <a:ext cx="1730375" cy="454025"/>
          </a:xfrm>
          <a:prstGeom prst="rect">
            <a:avLst/>
          </a:prstGeom>
          <a:solidFill>
            <a:schemeClr val="folHlink"/>
          </a:solidFill>
          <a:ln w="12700">
            <a:noFill/>
            <a:miter lim="800000"/>
            <a:headEnd/>
            <a:tailEnd/>
          </a:ln>
        </p:spPr>
        <p:txBody>
          <a:bodyPr wrap="none" lIns="90488" tIns="44450" rIns="90488" bIns="44450">
            <a:spAutoFit/>
          </a:bodyPr>
          <a:lstStyle/>
          <a:p>
            <a:r>
              <a:rPr lang="en-US"/>
              <a:t>Windows 95</a:t>
            </a:r>
          </a:p>
        </p:txBody>
      </p:sp>
      <p:sp>
        <p:nvSpPr>
          <p:cNvPr id="7191" name="Rectangle 315"/>
          <p:cNvSpPr>
            <a:spLocks noChangeArrowheads="1"/>
          </p:cNvSpPr>
          <p:nvPr/>
        </p:nvSpPr>
        <p:spPr bwMode="auto">
          <a:xfrm>
            <a:off x="3033713" y="6310313"/>
            <a:ext cx="1466850" cy="454025"/>
          </a:xfrm>
          <a:prstGeom prst="rect">
            <a:avLst/>
          </a:prstGeom>
          <a:solidFill>
            <a:schemeClr val="folHlink"/>
          </a:solidFill>
          <a:ln w="12700">
            <a:noFill/>
            <a:miter lim="800000"/>
            <a:headEnd/>
            <a:tailEnd/>
          </a:ln>
        </p:spPr>
        <p:txBody>
          <a:bodyPr wrap="none" lIns="90488" tIns="44450" rIns="90488" bIns="44450">
            <a:spAutoFit/>
          </a:bodyPr>
          <a:lstStyle/>
          <a:p>
            <a:r>
              <a:rPr lang="en-US"/>
              <a:t>Macintosh</a:t>
            </a:r>
          </a:p>
        </p:txBody>
      </p:sp>
      <p:sp>
        <p:nvSpPr>
          <p:cNvPr id="7192" name="Rectangle 316"/>
          <p:cNvSpPr>
            <a:spLocks noChangeArrowheads="1"/>
          </p:cNvSpPr>
          <p:nvPr/>
        </p:nvSpPr>
        <p:spPr bwMode="auto">
          <a:xfrm>
            <a:off x="5167313" y="6310313"/>
            <a:ext cx="1027112" cy="454025"/>
          </a:xfrm>
          <a:prstGeom prst="rect">
            <a:avLst/>
          </a:prstGeom>
          <a:solidFill>
            <a:schemeClr val="folHlink"/>
          </a:solidFill>
          <a:ln w="12700">
            <a:noFill/>
            <a:miter lim="800000"/>
            <a:headEnd/>
            <a:tailEnd/>
          </a:ln>
        </p:spPr>
        <p:txBody>
          <a:bodyPr wrap="none" lIns="90488" tIns="44450" rIns="90488" bIns="44450">
            <a:spAutoFit/>
          </a:bodyPr>
          <a:lstStyle/>
          <a:p>
            <a:r>
              <a:rPr lang="en-US"/>
              <a:t>Solaris</a:t>
            </a:r>
          </a:p>
        </p:txBody>
      </p:sp>
      <p:sp>
        <p:nvSpPr>
          <p:cNvPr id="7193" name="Rectangle 317"/>
          <p:cNvSpPr>
            <a:spLocks noChangeArrowheads="1"/>
          </p:cNvSpPr>
          <p:nvPr/>
        </p:nvSpPr>
        <p:spPr bwMode="auto">
          <a:xfrm>
            <a:off x="6843713" y="6310313"/>
            <a:ext cx="1831975" cy="454025"/>
          </a:xfrm>
          <a:prstGeom prst="rect">
            <a:avLst/>
          </a:prstGeom>
          <a:solidFill>
            <a:schemeClr val="folHlink"/>
          </a:solidFill>
          <a:ln w="12700">
            <a:noFill/>
            <a:miter lim="800000"/>
            <a:headEnd/>
            <a:tailEnd/>
          </a:ln>
        </p:spPr>
        <p:txBody>
          <a:bodyPr wrap="none" lIns="90488" tIns="44450" rIns="90488" bIns="44450">
            <a:spAutoFit/>
          </a:bodyPr>
          <a:lstStyle/>
          <a:p>
            <a:r>
              <a:rPr lang="en-US"/>
              <a:t>Windows NT</a:t>
            </a:r>
          </a:p>
        </p:txBody>
      </p:sp>
      <p:sp>
        <p:nvSpPr>
          <p:cNvPr id="7194" name="Rectangle 318"/>
          <p:cNvSpPr>
            <a:spLocks noChangeArrowheads="1"/>
          </p:cNvSpPr>
          <p:nvPr/>
        </p:nvSpPr>
        <p:spPr bwMode="auto">
          <a:xfrm>
            <a:off x="4100513" y="2111375"/>
            <a:ext cx="1311275" cy="363538"/>
          </a:xfrm>
          <a:prstGeom prst="rect">
            <a:avLst/>
          </a:prstGeom>
          <a:noFill/>
          <a:ln w="12700">
            <a:noFill/>
            <a:miter lim="800000"/>
            <a:headEnd/>
            <a:tailEnd/>
          </a:ln>
        </p:spPr>
        <p:txBody>
          <a:bodyPr wrap="none" lIns="90488" tIns="44450" rIns="90488" bIns="44450">
            <a:spAutoFit/>
          </a:bodyPr>
          <a:lstStyle/>
          <a:p>
            <a:r>
              <a:rPr lang="en-US" sz="1800" b="1">
                <a:solidFill>
                  <a:schemeClr val="bg1"/>
                </a:solidFill>
              </a:rPr>
              <a:t>(translator)</a:t>
            </a:r>
          </a:p>
        </p:txBody>
      </p:sp>
      <p:sp>
        <p:nvSpPr>
          <p:cNvPr id="7195" name="Rectangle 319"/>
          <p:cNvSpPr>
            <a:spLocks noChangeArrowheads="1"/>
          </p:cNvSpPr>
          <p:nvPr/>
        </p:nvSpPr>
        <p:spPr bwMode="auto">
          <a:xfrm>
            <a:off x="3643313" y="3406775"/>
            <a:ext cx="2486025" cy="363538"/>
          </a:xfrm>
          <a:prstGeom prst="rect">
            <a:avLst/>
          </a:prstGeom>
          <a:noFill/>
          <a:ln w="12700">
            <a:noFill/>
            <a:miter lim="800000"/>
            <a:headEnd/>
            <a:tailEnd/>
          </a:ln>
        </p:spPr>
        <p:txBody>
          <a:bodyPr wrap="none" lIns="90488" tIns="44450" rIns="90488" bIns="44450">
            <a:spAutoFit/>
          </a:bodyPr>
          <a:lstStyle/>
          <a:p>
            <a:r>
              <a:rPr lang="en-US" sz="1800" b="1">
                <a:solidFill>
                  <a:srgbClr val="FAFD00"/>
                </a:solidFill>
              </a:rPr>
              <a:t>(same for all platforms)</a:t>
            </a:r>
          </a:p>
        </p:txBody>
      </p:sp>
      <p:sp>
        <p:nvSpPr>
          <p:cNvPr id="7196" name="Rectangle 320"/>
          <p:cNvSpPr>
            <a:spLocks noChangeArrowheads="1"/>
          </p:cNvSpPr>
          <p:nvPr/>
        </p:nvSpPr>
        <p:spPr bwMode="auto">
          <a:xfrm>
            <a:off x="2195513" y="4283075"/>
            <a:ext cx="4803775" cy="515938"/>
          </a:xfrm>
          <a:prstGeom prst="rect">
            <a:avLst/>
          </a:prstGeom>
          <a:noFill/>
          <a:ln w="12700">
            <a:noFill/>
            <a:miter lim="800000"/>
            <a:headEnd/>
            <a:tailEnd/>
          </a:ln>
        </p:spPr>
        <p:txBody>
          <a:bodyPr wrap="none" lIns="90488" tIns="44450" rIns="90488" bIns="44450">
            <a:spAutoFit/>
          </a:bodyPr>
          <a:lstStyle/>
          <a:p>
            <a:r>
              <a:rPr lang="en-US" sz="2800" b="1">
                <a:solidFill>
                  <a:srgbClr val="FAFD00"/>
                </a:solidFill>
              </a:rPr>
              <a:t>(one for each different system)</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Using objects</a:t>
            </a:r>
          </a:p>
        </p:txBody>
      </p:sp>
      <p:sp>
        <p:nvSpPr>
          <p:cNvPr id="77827" name="Rectangle 3"/>
          <p:cNvSpPr>
            <a:spLocks noGrp="1" noChangeArrowheads="1"/>
          </p:cNvSpPr>
          <p:nvPr>
            <p:ph type="body" idx="1"/>
          </p:nvPr>
        </p:nvSpPr>
        <p:spPr/>
        <p:txBody>
          <a:bodyPr/>
          <a:lstStyle/>
          <a:p>
            <a:pPr>
              <a:buClr>
                <a:schemeClr val="tx1"/>
              </a:buClr>
            </a:pPr>
            <a:r>
              <a:rPr lang="en-US" sz="2800"/>
              <a:t>Here, code in one class creates an instance of another class and does something with it …</a:t>
            </a:r>
          </a:p>
          <a:p>
            <a:pPr lvl="1">
              <a:buClr>
                <a:schemeClr val="tx1"/>
              </a:buClr>
              <a:buFontTx/>
              <a:buNone/>
            </a:pPr>
            <a:r>
              <a:rPr lang="en-US" sz="2400">
                <a:solidFill>
                  <a:schemeClr val="accent2"/>
                </a:solidFill>
              </a:rPr>
              <a:t>Fruit plum=new Fruit();</a:t>
            </a:r>
          </a:p>
          <a:p>
            <a:pPr lvl="1">
              <a:buClr>
                <a:schemeClr val="tx1"/>
              </a:buClr>
              <a:buFontTx/>
              <a:buNone/>
            </a:pPr>
            <a:r>
              <a:rPr lang="en-US" sz="2400">
                <a:solidFill>
                  <a:schemeClr val="accent2"/>
                </a:solidFill>
              </a:rPr>
              <a:t>int cals;</a:t>
            </a:r>
          </a:p>
          <a:p>
            <a:pPr lvl="1">
              <a:buClr>
                <a:schemeClr val="tx1"/>
              </a:buClr>
              <a:buFontTx/>
              <a:buNone/>
            </a:pPr>
            <a:r>
              <a:rPr lang="en-US" sz="2400">
                <a:solidFill>
                  <a:schemeClr val="accent2"/>
                </a:solidFill>
              </a:rPr>
              <a:t>cals = plum.total_calories();</a:t>
            </a:r>
          </a:p>
          <a:p>
            <a:pPr lvl="1">
              <a:buClr>
                <a:schemeClr val="tx1"/>
              </a:buClr>
              <a:buFontTx/>
              <a:buNone/>
            </a:pPr>
            <a:endParaRPr lang="en-US" sz="2400">
              <a:solidFill>
                <a:schemeClr val="accent2"/>
              </a:solidFill>
            </a:endParaRPr>
          </a:p>
          <a:p>
            <a:pPr>
              <a:buClr>
                <a:schemeClr val="tx1"/>
              </a:buClr>
            </a:pPr>
            <a:r>
              <a:rPr lang="en-US" sz="2800" b="1" i="1"/>
              <a:t>Dot operator</a:t>
            </a:r>
            <a:r>
              <a:rPr lang="en-US" sz="2800"/>
              <a:t> allows you to access (public) data/methods inside Fruit class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Constructors</a:t>
            </a:r>
          </a:p>
        </p:txBody>
      </p:sp>
      <p:sp>
        <p:nvSpPr>
          <p:cNvPr id="80899" name="Rectangle 3"/>
          <p:cNvSpPr>
            <a:spLocks noGrp="1" noChangeArrowheads="1"/>
          </p:cNvSpPr>
          <p:nvPr>
            <p:ph type="body" idx="1"/>
          </p:nvPr>
        </p:nvSpPr>
        <p:spPr/>
        <p:txBody>
          <a:bodyPr/>
          <a:lstStyle/>
          <a:p>
            <a:pPr>
              <a:buClr>
                <a:schemeClr val="tx1"/>
              </a:buClr>
            </a:pPr>
            <a:r>
              <a:rPr lang="en-US" sz="2800"/>
              <a:t>The line</a:t>
            </a:r>
          </a:p>
          <a:p>
            <a:pPr lvl="1">
              <a:buClr>
                <a:schemeClr val="tx1"/>
              </a:buClr>
              <a:buFontTx/>
              <a:buNone/>
            </a:pPr>
            <a:r>
              <a:rPr lang="en-US" sz="2400">
                <a:solidFill>
                  <a:schemeClr val="accent2"/>
                </a:solidFill>
              </a:rPr>
              <a:t>plum = new Fruit();</a:t>
            </a:r>
          </a:p>
          <a:p>
            <a:pPr>
              <a:buClr>
                <a:schemeClr val="tx1"/>
              </a:buClr>
            </a:pPr>
            <a:r>
              <a:rPr lang="en-US" sz="2800"/>
              <a:t>invokes a constructor method with which you can set the initial data of an object</a:t>
            </a:r>
          </a:p>
          <a:p>
            <a:pPr>
              <a:buClr>
                <a:schemeClr val="tx1"/>
              </a:buClr>
            </a:pPr>
            <a:r>
              <a:rPr lang="en-US" sz="2800"/>
              <a:t>You may choose several different type of constructor with different argument lists</a:t>
            </a:r>
          </a:p>
          <a:p>
            <a:pPr lvl="1">
              <a:buClr>
                <a:schemeClr val="tx1"/>
              </a:buClr>
              <a:buFontTx/>
              <a:buNone/>
            </a:pPr>
            <a:r>
              <a:rPr lang="en-US" sz="2400">
                <a:solidFill>
                  <a:schemeClr val="accent2"/>
                </a:solidFill>
              </a:rPr>
              <a:t> eg Fruit(), Fruit(a)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Overloading</a:t>
            </a:r>
          </a:p>
        </p:txBody>
      </p:sp>
      <p:sp>
        <p:nvSpPr>
          <p:cNvPr id="81923" name="Rectangle 3"/>
          <p:cNvSpPr>
            <a:spLocks noGrp="1" noChangeArrowheads="1"/>
          </p:cNvSpPr>
          <p:nvPr>
            <p:ph type="body" idx="1"/>
          </p:nvPr>
        </p:nvSpPr>
        <p:spPr/>
        <p:txBody>
          <a:bodyPr/>
          <a:lstStyle/>
          <a:p>
            <a:pPr>
              <a:buClr>
                <a:schemeClr val="tx1"/>
              </a:buClr>
            </a:pPr>
            <a:r>
              <a:rPr lang="en-US"/>
              <a:t>Can have several versions of a method in class with different types/numbers of arguments</a:t>
            </a:r>
          </a:p>
          <a:p>
            <a:pPr lvl="1">
              <a:buClr>
                <a:schemeClr val="tx1"/>
              </a:buClr>
              <a:buFontTx/>
              <a:buNone/>
            </a:pPr>
            <a:r>
              <a:rPr lang="en-US" sz="2400">
                <a:solidFill>
                  <a:schemeClr val="hlink"/>
                </a:solidFill>
              </a:rPr>
              <a:t>	</a:t>
            </a:r>
            <a:r>
              <a:rPr lang="en-US" sz="2400">
                <a:solidFill>
                  <a:schemeClr val="accent2"/>
                </a:solidFill>
              </a:rPr>
              <a:t>Fruit() {grams=50;}</a:t>
            </a:r>
          </a:p>
          <a:p>
            <a:pPr lvl="1">
              <a:buClr>
                <a:schemeClr val="tx1"/>
              </a:buClr>
              <a:buFontTx/>
              <a:buNone/>
            </a:pPr>
            <a:r>
              <a:rPr lang="en-US" sz="2400">
                <a:solidFill>
                  <a:schemeClr val="accent2"/>
                </a:solidFill>
              </a:rPr>
              <a:t>  	Fruit(a,b) { grams=a; cals_per_gram=b;} </a:t>
            </a:r>
          </a:p>
          <a:p>
            <a:pPr lvl="1">
              <a:buClr>
                <a:schemeClr val="tx1"/>
              </a:buClr>
              <a:buFontTx/>
              <a:buNone/>
            </a:pPr>
            <a:endParaRPr lang="en-US" sz="2400">
              <a:solidFill>
                <a:schemeClr val="accent2"/>
              </a:solidFill>
            </a:endParaRPr>
          </a:p>
          <a:p>
            <a:pPr>
              <a:buClr>
                <a:schemeClr val="tx1"/>
              </a:buClr>
            </a:pPr>
            <a:r>
              <a:rPr lang="en-US"/>
              <a:t>By looking at arguments Java decides which version to use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a:xfrm>
            <a:off x="533400" y="2971800"/>
            <a:ext cx="7772400" cy="914400"/>
          </a:xfrm>
        </p:spPr>
        <p:txBody>
          <a:bodyPr/>
          <a:lstStyle/>
          <a:p>
            <a:r>
              <a:rPr lang="en-US" sz="5400" dirty="0"/>
              <a:t>Stream Manipulation</a:t>
            </a:r>
            <a:endParaRPr lang="en-US" sz="80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ADCCE7C-7AD2-4E0D-A1DD-56042D7FFB3F}" type="slidenum">
              <a:rPr lang="en-US"/>
              <a:pPr/>
              <a:t>84</a:t>
            </a:fld>
            <a:endParaRPr lang="en-US"/>
          </a:p>
        </p:txBody>
      </p:sp>
      <p:sp>
        <p:nvSpPr>
          <p:cNvPr id="94210" name="Rectangle 2"/>
          <p:cNvSpPr>
            <a:spLocks noGrp="1" noChangeArrowheads="1"/>
          </p:cNvSpPr>
          <p:nvPr>
            <p:ph type="title"/>
          </p:nvPr>
        </p:nvSpPr>
        <p:spPr>
          <a:noFill/>
          <a:ln/>
        </p:spPr>
        <p:txBody>
          <a:bodyPr lIns="92075" tIns="46038" rIns="92075" bIns="46038"/>
          <a:lstStyle/>
          <a:p>
            <a:r>
              <a:rPr lang="en-US"/>
              <a:t>Streams and I/O</a:t>
            </a:r>
          </a:p>
        </p:txBody>
      </p:sp>
      <p:sp>
        <p:nvSpPr>
          <p:cNvPr id="94211" name="Rectangle 3"/>
          <p:cNvSpPr>
            <a:spLocks noGrp="1" noChangeArrowheads="1"/>
          </p:cNvSpPr>
          <p:nvPr>
            <p:ph type="body" idx="1"/>
          </p:nvPr>
        </p:nvSpPr>
        <p:spPr>
          <a:xfrm>
            <a:off x="1370013" y="1824038"/>
            <a:ext cx="7772400" cy="4114800"/>
          </a:xfrm>
          <a:noFill/>
          <a:ln/>
        </p:spPr>
        <p:txBody>
          <a:bodyPr lIns="92075" tIns="46038" rIns="92075" bIns="46038"/>
          <a:lstStyle/>
          <a:p>
            <a:pPr>
              <a:buClr>
                <a:srgbClr val="FFFF00"/>
              </a:buClr>
            </a:pPr>
            <a:r>
              <a:rPr lang="en-US" sz="2400"/>
              <a:t>basic classes for file IO</a:t>
            </a:r>
          </a:p>
          <a:p>
            <a:pPr lvl="1"/>
            <a:r>
              <a:rPr lang="en-US" sz="2000" u="sng"/>
              <a:t>FileInputStream</a:t>
            </a:r>
            <a:r>
              <a:rPr lang="en-US" sz="2000"/>
              <a:t>, for reading from a file</a:t>
            </a:r>
          </a:p>
          <a:p>
            <a:pPr lvl="1"/>
            <a:r>
              <a:rPr lang="en-US" sz="2000" u="sng"/>
              <a:t>FileOutputStream</a:t>
            </a:r>
            <a:r>
              <a:rPr lang="en-US" sz="2000"/>
              <a:t>, for writing to a file</a:t>
            </a:r>
          </a:p>
          <a:p>
            <a:pPr>
              <a:buClr>
                <a:srgbClr val="FFFF00"/>
              </a:buClr>
            </a:pPr>
            <a:r>
              <a:rPr lang="en-US" sz="2400"/>
              <a:t>Example:</a:t>
            </a:r>
          </a:p>
          <a:p>
            <a:pPr>
              <a:buFont typeface="Wingdings" pitchFamily="2" charset="2"/>
              <a:buNone/>
            </a:pPr>
            <a:r>
              <a:rPr lang="en-US" sz="2000"/>
              <a:t>Open a file "myfile.txt" for </a:t>
            </a:r>
            <a:r>
              <a:rPr lang="en-US" sz="2000">
                <a:solidFill>
                  <a:srgbClr val="FF6633"/>
                </a:solidFill>
              </a:rPr>
              <a:t>reading</a:t>
            </a:r>
            <a:r>
              <a:rPr lang="en-US" sz="2000"/>
              <a:t> </a:t>
            </a:r>
          </a:p>
          <a:p>
            <a:pPr>
              <a:buFont typeface="Wingdings" pitchFamily="2" charset="2"/>
              <a:buNone/>
            </a:pPr>
            <a:r>
              <a:rPr lang="en-US" sz="2000"/>
              <a:t>FileInputStream fis = new FileInputStream("myfile.txt");</a:t>
            </a:r>
          </a:p>
          <a:p>
            <a:pPr>
              <a:buFont typeface="Wingdings" pitchFamily="2" charset="2"/>
              <a:buNone/>
            </a:pPr>
            <a:endParaRPr lang="en-US" sz="2000"/>
          </a:p>
          <a:p>
            <a:pPr>
              <a:buFont typeface="Wingdings" pitchFamily="2" charset="2"/>
              <a:buNone/>
            </a:pPr>
            <a:r>
              <a:rPr lang="en-US" sz="2000"/>
              <a:t>Open a file "outfile.txt" for </a:t>
            </a:r>
            <a:r>
              <a:rPr lang="en-US" sz="2000">
                <a:solidFill>
                  <a:srgbClr val="FF6633"/>
                </a:solidFill>
              </a:rPr>
              <a:t>writing</a:t>
            </a:r>
            <a:r>
              <a:rPr lang="en-US" sz="2000"/>
              <a:t> </a:t>
            </a:r>
          </a:p>
          <a:p>
            <a:pPr>
              <a:buFont typeface="Wingdings" pitchFamily="2" charset="2"/>
              <a:buNone/>
            </a:pPr>
            <a:r>
              <a:rPr lang="en-US" sz="2000"/>
              <a:t>FileOutputStream fos = new FileOutputStream ("myfile.txt");</a:t>
            </a:r>
            <a:endParaRPr lang="en-US" sz="2800"/>
          </a:p>
          <a:p>
            <a:pPr lvl="1">
              <a:buFontTx/>
              <a:buNone/>
            </a:pPr>
            <a:r>
              <a:rPr lang="en-US" sz="2400"/>
              <a:t> </a:t>
            </a:r>
          </a:p>
        </p:txBody>
      </p:sp>
    </p:spTree>
  </p:cSld>
  <p:clrMapOvr>
    <a:masterClrMapping/>
  </p:clrMapOvr>
  <p:transition>
    <p:split/>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0A0D7A4-6A28-45D2-94EB-142F447FEAD4}" type="slidenum">
              <a:rPr lang="en-US"/>
              <a:pPr/>
              <a:t>85</a:t>
            </a:fld>
            <a:endParaRPr lang="en-US"/>
          </a:p>
        </p:txBody>
      </p:sp>
      <p:sp>
        <p:nvSpPr>
          <p:cNvPr id="95234" name="Rectangle 2"/>
          <p:cNvSpPr>
            <a:spLocks noGrp="1" noChangeArrowheads="1"/>
          </p:cNvSpPr>
          <p:nvPr>
            <p:ph type="title"/>
          </p:nvPr>
        </p:nvSpPr>
        <p:spPr>
          <a:xfrm>
            <a:off x="1370013" y="261938"/>
            <a:ext cx="7772400" cy="657225"/>
          </a:xfrm>
          <a:noFill/>
          <a:ln/>
        </p:spPr>
        <p:txBody>
          <a:bodyPr lIns="92075" tIns="46038" rIns="92075" bIns="46038"/>
          <a:lstStyle/>
          <a:p>
            <a:r>
              <a:rPr lang="en-US" sz="3600"/>
              <a:t>Display File Contents</a:t>
            </a:r>
          </a:p>
        </p:txBody>
      </p:sp>
      <p:sp>
        <p:nvSpPr>
          <p:cNvPr id="95235" name="Rectangle 3"/>
          <p:cNvSpPr>
            <a:spLocks noChangeArrowheads="1"/>
          </p:cNvSpPr>
          <p:nvPr/>
        </p:nvSpPr>
        <p:spPr bwMode="auto">
          <a:xfrm>
            <a:off x="1600200" y="1295400"/>
            <a:ext cx="7248525" cy="5292725"/>
          </a:xfrm>
          <a:prstGeom prst="rect">
            <a:avLst/>
          </a:prstGeom>
          <a:noFill/>
          <a:ln w="9525">
            <a:noFill/>
            <a:miter lim="800000"/>
            <a:headEnd/>
            <a:tailEnd/>
          </a:ln>
          <a:effectLst/>
        </p:spPr>
        <p:txBody>
          <a:bodyPr lIns="92075" tIns="46038" rIns="92075" bIns="46038">
            <a:spAutoFit/>
          </a:bodyPr>
          <a:lstStyle/>
          <a:p>
            <a:pPr eaLnBrk="0" hangingPunct="0"/>
            <a:r>
              <a:rPr lang="en-US" sz="1900"/>
              <a:t>import java.io.*;</a:t>
            </a:r>
          </a:p>
          <a:p>
            <a:pPr eaLnBrk="0" hangingPunct="0"/>
            <a:r>
              <a:rPr lang="en-US" sz="1900"/>
              <a:t>public class FileToOut1 {</a:t>
            </a:r>
          </a:p>
          <a:p>
            <a:pPr eaLnBrk="0" hangingPunct="0"/>
            <a:r>
              <a:rPr lang="en-US" sz="1900"/>
              <a:t>    public static void main(String args[]) {</a:t>
            </a:r>
          </a:p>
          <a:p>
            <a:pPr eaLnBrk="0" hangingPunct="0"/>
            <a:r>
              <a:rPr lang="en-US" sz="1900"/>
              <a:t>        try   {</a:t>
            </a:r>
          </a:p>
          <a:p>
            <a:pPr eaLnBrk="0" hangingPunct="0"/>
            <a:r>
              <a:rPr lang="en-US" sz="1900"/>
              <a:t>            FileInputStream infile = new FileInputStream("testfile.txt");</a:t>
            </a:r>
          </a:p>
          <a:p>
            <a:pPr eaLnBrk="0" hangingPunct="0"/>
            <a:r>
              <a:rPr lang="en-US" sz="1900"/>
              <a:t>            byte buffer[] = new byte[50];</a:t>
            </a:r>
          </a:p>
          <a:p>
            <a:pPr eaLnBrk="0" hangingPunct="0"/>
            <a:r>
              <a:rPr lang="en-US" sz="1900"/>
              <a:t>            int nBytesRead;</a:t>
            </a:r>
          </a:p>
          <a:p>
            <a:pPr eaLnBrk="0" hangingPunct="0"/>
            <a:r>
              <a:rPr lang="en-US" sz="1900"/>
              <a:t>            do   {</a:t>
            </a:r>
          </a:p>
          <a:p>
            <a:pPr eaLnBrk="0" hangingPunct="0"/>
            <a:r>
              <a:rPr lang="en-US" sz="1900"/>
              <a:t>                nBytesRead = infile.read(buffer);</a:t>
            </a:r>
          </a:p>
          <a:p>
            <a:pPr eaLnBrk="0" hangingPunct="0"/>
            <a:r>
              <a:rPr lang="en-US" sz="1900"/>
              <a:t>     	 System.out.write(buffer, 0, nBytesRead);</a:t>
            </a:r>
          </a:p>
          <a:p>
            <a:pPr eaLnBrk="0" hangingPunct="0"/>
            <a:r>
              <a:rPr lang="en-US" sz="1900"/>
              <a:t>            } while (nBytesRead == buffer.length);</a:t>
            </a:r>
          </a:p>
          <a:p>
            <a:pPr eaLnBrk="0" hangingPunct="0"/>
            <a:r>
              <a:rPr lang="en-US" sz="1900"/>
              <a:t>        }</a:t>
            </a:r>
          </a:p>
          <a:p>
            <a:pPr eaLnBrk="0" hangingPunct="0"/>
            <a:r>
              <a:rPr lang="en-US" sz="1900"/>
              <a:t>        catch (FileNotFoundException e)  {</a:t>
            </a:r>
          </a:p>
          <a:p>
            <a:pPr eaLnBrk="0" hangingPunct="0"/>
            <a:r>
              <a:rPr lang="en-US" sz="1900"/>
              <a:t>            System.err.println("File not found");</a:t>
            </a:r>
          </a:p>
          <a:p>
            <a:pPr eaLnBrk="0" hangingPunct="0"/>
            <a:r>
              <a:rPr lang="en-US" sz="1900"/>
              <a:t>        }  </a:t>
            </a:r>
          </a:p>
          <a:p>
            <a:pPr eaLnBrk="0" hangingPunct="0"/>
            <a:r>
              <a:rPr lang="en-US" sz="1900"/>
              <a:t>        catch (IOException e) { System.err.println("Read failed"); }</a:t>
            </a:r>
          </a:p>
          <a:p>
            <a:pPr eaLnBrk="0" hangingPunct="0"/>
            <a:r>
              <a:rPr lang="en-US" sz="1900"/>
              <a:t>    }</a:t>
            </a:r>
          </a:p>
          <a:p>
            <a:pPr eaLnBrk="0" hangingPunct="0"/>
            <a:r>
              <a:rPr lang="en-US" sz="1900"/>
              <a:t>}</a:t>
            </a:r>
            <a:endParaRPr lang="en-US" sz="2000"/>
          </a:p>
        </p:txBody>
      </p:sp>
    </p:spTree>
  </p:cSld>
  <p:clrMapOvr>
    <a:masterClrMapping/>
  </p:clrMapOvr>
  <p:transition>
    <p:split/>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69D5622-7D9E-4A48-9C86-AFE8E1E9669D}" type="slidenum">
              <a:rPr lang="en-US"/>
              <a:pPr/>
              <a:t>86</a:t>
            </a:fld>
            <a:endParaRPr lang="en-US"/>
          </a:p>
        </p:txBody>
      </p:sp>
      <p:sp>
        <p:nvSpPr>
          <p:cNvPr id="99330" name="Rectangle 2"/>
          <p:cNvSpPr>
            <a:spLocks noGrp="1" noChangeArrowheads="1"/>
          </p:cNvSpPr>
          <p:nvPr>
            <p:ph type="title"/>
          </p:nvPr>
        </p:nvSpPr>
        <p:spPr>
          <a:xfrm>
            <a:off x="1173163" y="512763"/>
            <a:ext cx="7772400" cy="822325"/>
          </a:xfrm>
          <a:noFill/>
          <a:ln/>
        </p:spPr>
        <p:txBody>
          <a:bodyPr lIns="92075" tIns="46038" rIns="92075" bIns="46038">
            <a:normAutofit fontScale="90000"/>
          </a:bodyPr>
          <a:lstStyle/>
          <a:p>
            <a:r>
              <a:rPr lang="en-US"/>
              <a:t>Object serialization</a:t>
            </a:r>
          </a:p>
        </p:txBody>
      </p:sp>
      <p:sp>
        <p:nvSpPr>
          <p:cNvPr id="99331" name="Rectangle 3"/>
          <p:cNvSpPr>
            <a:spLocks noChangeArrowheads="1"/>
          </p:cNvSpPr>
          <p:nvPr/>
        </p:nvSpPr>
        <p:spPr bwMode="auto">
          <a:xfrm>
            <a:off x="1609725" y="1897063"/>
            <a:ext cx="7377113" cy="2227262"/>
          </a:xfrm>
          <a:prstGeom prst="rect">
            <a:avLst/>
          </a:prstGeom>
          <a:noFill/>
          <a:ln w="9525">
            <a:noFill/>
            <a:miter lim="800000"/>
            <a:headEnd/>
            <a:tailEnd/>
          </a:ln>
          <a:effectLst/>
        </p:spPr>
        <p:txBody>
          <a:bodyPr lIns="92075" tIns="46038" rIns="92075" bIns="46038">
            <a:spAutoFit/>
          </a:bodyPr>
          <a:lstStyle/>
          <a:p>
            <a:pPr eaLnBrk="0" hangingPunct="0"/>
            <a:r>
              <a:rPr lang="en-US" sz="2800"/>
              <a:t>Write objects to a file, instead of writing primitive types.</a:t>
            </a:r>
          </a:p>
          <a:p>
            <a:pPr eaLnBrk="0" hangingPunct="0"/>
            <a:endParaRPr lang="en-US" sz="2800"/>
          </a:p>
          <a:p>
            <a:pPr eaLnBrk="0" hangingPunct="0"/>
            <a:r>
              <a:rPr lang="en-US" sz="2800"/>
              <a:t>Use the </a:t>
            </a:r>
            <a:r>
              <a:rPr lang="en-US" sz="2800">
                <a:solidFill>
                  <a:schemeClr val="accent1"/>
                </a:solidFill>
              </a:rPr>
              <a:t>ObjectInputStream</a:t>
            </a:r>
            <a:r>
              <a:rPr lang="en-US" sz="2800"/>
              <a:t>, </a:t>
            </a:r>
            <a:r>
              <a:rPr lang="en-US" sz="2800">
                <a:solidFill>
                  <a:srgbClr val="FF6633"/>
                </a:solidFill>
              </a:rPr>
              <a:t>ObjectOutputStream </a:t>
            </a:r>
            <a:r>
              <a:rPr lang="en-US" sz="2800">
                <a:solidFill>
                  <a:schemeClr val="tx2"/>
                </a:solidFill>
              </a:rPr>
              <a:t>classes, the same way that filters are used.</a:t>
            </a:r>
          </a:p>
        </p:txBody>
      </p:sp>
    </p:spTree>
  </p:cSld>
  <p:clrMapOvr>
    <a:masterClrMapping/>
  </p:clrMapOvr>
  <p:transition>
    <p:split/>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61ECC22-8D64-401F-8D0A-14E76F5350A0}" type="slidenum">
              <a:rPr lang="en-US"/>
              <a:pPr/>
              <a:t>87</a:t>
            </a:fld>
            <a:endParaRPr lang="en-US"/>
          </a:p>
        </p:txBody>
      </p:sp>
      <p:sp>
        <p:nvSpPr>
          <p:cNvPr id="100354" name="Rectangle 2"/>
          <p:cNvSpPr>
            <a:spLocks noGrp="1" noChangeArrowheads="1"/>
          </p:cNvSpPr>
          <p:nvPr>
            <p:ph type="title"/>
          </p:nvPr>
        </p:nvSpPr>
        <p:spPr>
          <a:xfrm>
            <a:off x="1316038" y="242888"/>
            <a:ext cx="7772400" cy="603250"/>
          </a:xfrm>
          <a:noFill/>
          <a:ln/>
        </p:spPr>
        <p:txBody>
          <a:bodyPr lIns="92075" tIns="46038" rIns="92075" bIns="46038">
            <a:normAutofit fontScale="90000"/>
          </a:bodyPr>
          <a:lstStyle/>
          <a:p>
            <a:r>
              <a:rPr lang="en-US"/>
              <a:t>Write an object to a file</a:t>
            </a:r>
          </a:p>
        </p:txBody>
      </p:sp>
      <p:sp>
        <p:nvSpPr>
          <p:cNvPr id="100355" name="Rectangle 3"/>
          <p:cNvSpPr>
            <a:spLocks noChangeArrowheads="1"/>
          </p:cNvSpPr>
          <p:nvPr/>
        </p:nvSpPr>
        <p:spPr bwMode="auto">
          <a:xfrm>
            <a:off x="1624013" y="1192213"/>
            <a:ext cx="7518400" cy="5273675"/>
          </a:xfrm>
          <a:prstGeom prst="rect">
            <a:avLst/>
          </a:prstGeom>
          <a:noFill/>
          <a:ln w="9525">
            <a:noFill/>
            <a:miter lim="800000"/>
            <a:headEnd/>
            <a:tailEnd/>
          </a:ln>
          <a:effectLst/>
        </p:spPr>
        <p:txBody>
          <a:bodyPr lIns="92075" tIns="46038" rIns="92075" bIns="46038">
            <a:spAutoFit/>
          </a:bodyPr>
          <a:lstStyle/>
          <a:p>
            <a:pPr eaLnBrk="0" hangingPunct="0"/>
            <a:r>
              <a:rPr lang="en-US" sz="2000"/>
              <a:t>import java.io.*;</a:t>
            </a:r>
          </a:p>
          <a:p>
            <a:pPr eaLnBrk="0" hangingPunct="0"/>
            <a:r>
              <a:rPr lang="en-US" sz="2000"/>
              <a:t>import java.util.*;</a:t>
            </a:r>
          </a:p>
          <a:p>
            <a:pPr eaLnBrk="0" hangingPunct="0"/>
            <a:r>
              <a:rPr lang="en-US" sz="2000"/>
              <a:t>public class WriteDate {</a:t>
            </a:r>
          </a:p>
          <a:p>
            <a:pPr eaLnBrk="0" hangingPunct="0"/>
            <a:r>
              <a:rPr lang="en-US" sz="2000"/>
              <a:t>    public WriteDate () {</a:t>
            </a:r>
          </a:p>
          <a:p>
            <a:pPr eaLnBrk="0" hangingPunct="0"/>
            <a:r>
              <a:rPr lang="en-US" sz="2000"/>
              <a:t>         Date d = new Date();</a:t>
            </a:r>
          </a:p>
          <a:p>
            <a:pPr eaLnBrk="0" hangingPunct="0"/>
            <a:r>
              <a:rPr lang="en-US" sz="2000"/>
              <a:t>         try {</a:t>
            </a:r>
          </a:p>
          <a:p>
            <a:pPr eaLnBrk="0" hangingPunct="0"/>
            <a:r>
              <a:rPr lang="en-US" sz="2000"/>
              <a:t>	FileOutputStream f = new FileOutputStream("date.ser");</a:t>
            </a:r>
          </a:p>
          <a:p>
            <a:pPr eaLnBrk="0" hangingPunct="0"/>
            <a:r>
              <a:rPr lang="en-US" sz="2000"/>
              <a:t>	ObjectOutputStream s = new ObjectOutputStream (f);</a:t>
            </a:r>
          </a:p>
          <a:p>
            <a:pPr eaLnBrk="0" hangingPunct="0"/>
            <a:r>
              <a:rPr lang="en-US" sz="2000"/>
              <a:t>	</a:t>
            </a:r>
            <a:r>
              <a:rPr lang="en-US" sz="2000" b="1">
                <a:solidFill>
                  <a:schemeClr val="accent2"/>
                </a:solidFill>
              </a:rPr>
              <a:t>s.writeObject (d);</a:t>
            </a:r>
          </a:p>
          <a:p>
            <a:pPr eaLnBrk="0" hangingPunct="0"/>
            <a:r>
              <a:rPr lang="en-US" sz="2000"/>
              <a:t>	s.close ();</a:t>
            </a:r>
          </a:p>
          <a:p>
            <a:pPr eaLnBrk="0" hangingPunct="0"/>
            <a:r>
              <a:rPr lang="en-US" sz="2000"/>
              <a:t>         } </a:t>
            </a:r>
          </a:p>
          <a:p>
            <a:pPr eaLnBrk="0" hangingPunct="0"/>
            <a:r>
              <a:rPr lang="en-US" sz="2000"/>
              <a:t>         catch (IOException e) { e.printStackTrace(); }</a:t>
            </a:r>
          </a:p>
          <a:p>
            <a:pPr eaLnBrk="0" hangingPunct="0"/>
            <a:r>
              <a:rPr lang="en-US" sz="2000"/>
              <a:t>     </a:t>
            </a:r>
          </a:p>
          <a:p>
            <a:pPr eaLnBrk="0" hangingPunct="0"/>
            <a:r>
              <a:rPr lang="en-US" sz="2000"/>
              <a:t>     public static void main (String args[]) {</a:t>
            </a:r>
          </a:p>
          <a:p>
            <a:pPr eaLnBrk="0" hangingPunct="0"/>
            <a:r>
              <a:rPr lang="en-US" sz="2000"/>
              <a:t>        new WriteDate ();</a:t>
            </a:r>
          </a:p>
          <a:p>
            <a:pPr eaLnBrk="0" hangingPunct="0"/>
            <a:r>
              <a:rPr lang="en-US" sz="2000"/>
              <a:t>     }</a:t>
            </a:r>
          </a:p>
          <a:p>
            <a:pPr eaLnBrk="0" hangingPunct="0"/>
            <a:r>
              <a:rPr lang="en-US" sz="2000"/>
              <a:t>}</a:t>
            </a:r>
          </a:p>
        </p:txBody>
      </p:sp>
    </p:spTree>
  </p:cSld>
  <p:clrMapOvr>
    <a:masterClrMapping/>
  </p:clrMapOvr>
  <p:transition>
    <p:split/>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888874E-EB71-4C16-9E88-3FA9AADB28B7}" type="slidenum">
              <a:rPr lang="en-US"/>
              <a:pPr/>
              <a:t>88</a:t>
            </a:fld>
            <a:endParaRPr lang="en-US"/>
          </a:p>
        </p:txBody>
      </p:sp>
      <p:sp>
        <p:nvSpPr>
          <p:cNvPr id="101378" name="Rectangle 2"/>
          <p:cNvSpPr>
            <a:spLocks noGrp="1" noChangeArrowheads="1"/>
          </p:cNvSpPr>
          <p:nvPr>
            <p:ph type="title"/>
          </p:nvPr>
        </p:nvSpPr>
        <p:spPr>
          <a:xfrm>
            <a:off x="1241425" y="169863"/>
            <a:ext cx="7772400" cy="566737"/>
          </a:xfrm>
          <a:noFill/>
          <a:ln/>
        </p:spPr>
        <p:txBody>
          <a:bodyPr lIns="92075" tIns="46038" rIns="92075" bIns="46038">
            <a:normAutofit fontScale="90000"/>
          </a:bodyPr>
          <a:lstStyle/>
          <a:p>
            <a:r>
              <a:rPr lang="en-US"/>
              <a:t>Read an object from a file</a:t>
            </a:r>
          </a:p>
        </p:txBody>
      </p:sp>
      <p:sp>
        <p:nvSpPr>
          <p:cNvPr id="101379" name="Rectangle 3"/>
          <p:cNvSpPr>
            <a:spLocks noChangeArrowheads="1"/>
          </p:cNvSpPr>
          <p:nvPr/>
        </p:nvSpPr>
        <p:spPr bwMode="auto">
          <a:xfrm>
            <a:off x="1643063" y="1447800"/>
            <a:ext cx="6967537" cy="5292725"/>
          </a:xfrm>
          <a:prstGeom prst="rect">
            <a:avLst/>
          </a:prstGeom>
          <a:noFill/>
          <a:ln w="9525">
            <a:noFill/>
            <a:miter lim="800000"/>
            <a:headEnd/>
            <a:tailEnd/>
          </a:ln>
          <a:effectLst/>
        </p:spPr>
        <p:txBody>
          <a:bodyPr lIns="92075" tIns="46038" rIns="92075" bIns="46038">
            <a:spAutoFit/>
          </a:bodyPr>
          <a:lstStyle/>
          <a:p>
            <a:pPr eaLnBrk="0" hangingPunct="0"/>
            <a:r>
              <a:rPr lang="en-US" sz="1900"/>
              <a:t>import java.util.*;</a:t>
            </a:r>
          </a:p>
          <a:p>
            <a:pPr eaLnBrk="0" hangingPunct="0"/>
            <a:r>
              <a:rPr lang="en-US" sz="1900"/>
              <a:t>public class ReadDate {</a:t>
            </a:r>
          </a:p>
          <a:p>
            <a:pPr eaLnBrk="0" hangingPunct="0"/>
            <a:r>
              <a:rPr lang="en-US" sz="1900"/>
              <a:t>  public ReadDate () {</a:t>
            </a:r>
          </a:p>
          <a:p>
            <a:pPr eaLnBrk="0" hangingPunct="0"/>
            <a:r>
              <a:rPr lang="en-US" sz="1900"/>
              <a:t>    Date d = null;</a:t>
            </a:r>
          </a:p>
          <a:p>
            <a:pPr eaLnBrk="0" hangingPunct="0"/>
            <a:r>
              <a:rPr lang="en-US" sz="1900"/>
              <a:t>    ObjectInputStream s = null;</a:t>
            </a:r>
          </a:p>
          <a:p>
            <a:pPr eaLnBrk="0" hangingPunct="0"/>
            <a:r>
              <a:rPr lang="en-US" sz="1900"/>
              <a:t>    try {  FileInputStream f = new FileInputStream ("date.ser");</a:t>
            </a:r>
          </a:p>
          <a:p>
            <a:pPr eaLnBrk="0" hangingPunct="0"/>
            <a:r>
              <a:rPr lang="en-US" sz="1900"/>
              <a:t>      s = new ObjectInputStream (f);</a:t>
            </a:r>
          </a:p>
          <a:p>
            <a:pPr eaLnBrk="0" hangingPunct="0"/>
            <a:r>
              <a:rPr lang="en-US" sz="1900"/>
              <a:t>    } catch (IOException e) { e.printStackTrace(); }</a:t>
            </a:r>
          </a:p>
          <a:p>
            <a:pPr eaLnBrk="0" hangingPunct="0"/>
            <a:r>
              <a:rPr lang="en-US" sz="1900"/>
              <a:t>    try { d = (Date)</a:t>
            </a:r>
            <a:r>
              <a:rPr lang="en-US" sz="1900" b="1">
                <a:solidFill>
                  <a:schemeClr val="accent2"/>
                </a:solidFill>
              </a:rPr>
              <a:t>s.readObject</a:t>
            </a:r>
            <a:r>
              <a:rPr lang="en-US" sz="1900"/>
              <a:t> (); }</a:t>
            </a:r>
          </a:p>
          <a:p>
            <a:pPr eaLnBrk="0" hangingPunct="0"/>
            <a:r>
              <a:rPr lang="en-US" sz="1900"/>
              <a:t>    catch (ClassNotFoundException e) { e.printStackTrace(); } </a:t>
            </a:r>
          </a:p>
          <a:p>
            <a:pPr eaLnBrk="0" hangingPunct="0"/>
            <a:r>
              <a:rPr lang="en-US" sz="1900"/>
              <a:t>    catch (InvalidClassException e) { e.printStackTrace(); } </a:t>
            </a:r>
          </a:p>
          <a:p>
            <a:pPr eaLnBrk="0" hangingPunct="0"/>
            <a:r>
              <a:rPr lang="en-US" sz="1900"/>
              <a:t>    catch (StreamCorruptedException e) { e.printStackTrace(); } </a:t>
            </a:r>
          </a:p>
          <a:p>
            <a:pPr eaLnBrk="0" hangingPunct="0"/>
            <a:r>
              <a:rPr lang="en-US" sz="1900"/>
              <a:t>    catch (OptionalDataException e) { e.printStackTrace(); } </a:t>
            </a:r>
          </a:p>
          <a:p>
            <a:pPr eaLnBrk="0" hangingPunct="0"/>
            <a:r>
              <a:rPr lang="en-US" sz="1900"/>
              <a:t>    catch (IOException e) { e.printStackTrace(); }</a:t>
            </a:r>
          </a:p>
          <a:p>
            <a:pPr eaLnBrk="0" hangingPunct="0"/>
            <a:r>
              <a:rPr lang="en-US" sz="1900"/>
              <a:t>    System.out.println ("Date serialized at: "+ d);</a:t>
            </a:r>
          </a:p>
          <a:p>
            <a:pPr eaLnBrk="0" hangingPunct="0"/>
            <a:r>
              <a:rPr lang="en-US" sz="1900"/>
              <a:t>  }</a:t>
            </a:r>
          </a:p>
          <a:p>
            <a:pPr eaLnBrk="0" hangingPunct="0"/>
            <a:r>
              <a:rPr lang="en-US" sz="1900"/>
              <a:t>  public static void main (String args[]) { new ReadDate ();  }</a:t>
            </a:r>
          </a:p>
          <a:p>
            <a:pPr eaLnBrk="0" hangingPunct="0"/>
            <a:r>
              <a:rPr lang="en-US" sz="1900"/>
              <a:t>}</a:t>
            </a:r>
          </a:p>
        </p:txBody>
      </p:sp>
    </p:spTree>
  </p:cSld>
  <p:clrMapOvr>
    <a:masterClrMapping/>
  </p:clrMapOvr>
  <p:transition>
    <p:spli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using an object</a:t>
            </a:r>
            <a:endParaRPr lang="en-US" dirty="0"/>
          </a:p>
        </p:txBody>
      </p:sp>
      <p:sp>
        <p:nvSpPr>
          <p:cNvPr id="3" name="Content Placeholder 2"/>
          <p:cNvSpPr>
            <a:spLocks noGrp="1"/>
          </p:cNvSpPr>
          <p:nvPr>
            <p:ph idx="1"/>
          </p:nvPr>
        </p:nvSpPr>
        <p:spPr/>
        <p:txBody>
          <a:bodyPr/>
          <a:lstStyle/>
          <a:p>
            <a:r>
              <a:rPr lang="en-US" dirty="0" smtClean="0">
                <a:latin typeface="Courier" charset="0"/>
              </a:rPr>
              <a:t>Person john;</a:t>
            </a:r>
            <a:br>
              <a:rPr lang="en-US" dirty="0" smtClean="0">
                <a:latin typeface="Courier" charset="0"/>
              </a:rPr>
            </a:br>
            <a:r>
              <a:rPr lang="en-US" dirty="0" smtClean="0">
                <a:latin typeface="Courier" charset="0"/>
              </a:rPr>
              <a:t>john = new Person ( );</a:t>
            </a:r>
            <a:br>
              <a:rPr lang="en-US" dirty="0" smtClean="0">
                <a:latin typeface="Courier" charset="0"/>
              </a:rPr>
            </a:br>
            <a:r>
              <a:rPr lang="en-US" dirty="0" smtClean="0">
                <a:latin typeface="Courier" charset="0"/>
              </a:rPr>
              <a:t>john.name = "John Smith";</a:t>
            </a:r>
            <a:br>
              <a:rPr lang="en-US" dirty="0" smtClean="0">
                <a:latin typeface="Courier" charset="0"/>
              </a:rPr>
            </a:br>
            <a:r>
              <a:rPr lang="en-US" dirty="0" err="1" smtClean="0">
                <a:latin typeface="Courier" charset="0"/>
              </a:rPr>
              <a:t>john.age</a:t>
            </a:r>
            <a:r>
              <a:rPr lang="en-US" dirty="0" smtClean="0">
                <a:latin typeface="Courier" charset="0"/>
              </a:rPr>
              <a:t> = 37;</a:t>
            </a:r>
          </a:p>
          <a:p>
            <a:r>
              <a:rPr lang="en-US" dirty="0" smtClean="0">
                <a:latin typeface="Courier" charset="0"/>
              </a:rPr>
              <a:t>Person </a:t>
            </a:r>
            <a:r>
              <a:rPr lang="en-US" dirty="0" err="1" smtClean="0">
                <a:latin typeface="Courier" charset="0"/>
              </a:rPr>
              <a:t>mary</a:t>
            </a:r>
            <a:r>
              <a:rPr lang="en-US" dirty="0" smtClean="0">
                <a:latin typeface="Courier" charset="0"/>
              </a:rPr>
              <a:t> = new Person ( );</a:t>
            </a:r>
            <a:br>
              <a:rPr lang="en-US" dirty="0" smtClean="0">
                <a:latin typeface="Courier" charset="0"/>
              </a:rPr>
            </a:br>
            <a:r>
              <a:rPr lang="en-US" dirty="0" smtClean="0">
                <a:latin typeface="Courier" charset="0"/>
              </a:rPr>
              <a:t>mary.name = "Mary Brown";</a:t>
            </a:r>
            <a:br>
              <a:rPr lang="en-US" dirty="0" smtClean="0">
                <a:latin typeface="Courier" charset="0"/>
              </a:rPr>
            </a:br>
            <a:r>
              <a:rPr lang="en-US" dirty="0" err="1" smtClean="0">
                <a:latin typeface="Courier" charset="0"/>
              </a:rPr>
              <a:t>mary.age</a:t>
            </a:r>
            <a:r>
              <a:rPr lang="en-US" dirty="0" smtClean="0">
                <a:latin typeface="Courier" charset="0"/>
              </a:rPr>
              <a:t> = 33;</a:t>
            </a:r>
            <a:br>
              <a:rPr lang="en-US" dirty="0" smtClean="0">
                <a:latin typeface="Courier" charset="0"/>
              </a:rPr>
            </a:br>
            <a:r>
              <a:rPr lang="en-US" dirty="0" err="1" smtClean="0">
                <a:latin typeface="Courier" charset="0"/>
              </a:rPr>
              <a:t>mary.birthday</a:t>
            </a:r>
            <a:r>
              <a:rPr lang="en-US" dirty="0" smtClean="0">
                <a:latin typeface="Courier" charset="0"/>
              </a:rPr>
              <a:t> (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IDE Tools</a:t>
            </a:r>
            <a:endParaRPr lang="en-US" dirty="0"/>
          </a:p>
        </p:txBody>
      </p:sp>
      <p:sp>
        <p:nvSpPr>
          <p:cNvPr id="3" name="Content Placeholder 2"/>
          <p:cNvSpPr>
            <a:spLocks noGrp="1"/>
          </p:cNvSpPr>
          <p:nvPr>
            <p:ph idx="1"/>
          </p:nvPr>
        </p:nvSpPr>
        <p:spPr/>
        <p:txBody>
          <a:bodyPr/>
          <a:lstStyle/>
          <a:p>
            <a:pPr>
              <a:lnSpc>
                <a:spcPct val="90000"/>
              </a:lnSpc>
            </a:pPr>
            <a:r>
              <a:rPr lang="en-US" sz="2800" dirty="0" smtClean="0"/>
              <a:t>IDE provides :</a:t>
            </a:r>
          </a:p>
          <a:p>
            <a:pPr>
              <a:lnSpc>
                <a:spcPct val="90000"/>
              </a:lnSpc>
              <a:buNone/>
            </a:pPr>
            <a:r>
              <a:rPr lang="en-US" sz="2800" dirty="0" smtClean="0"/>
              <a:t>    Editor + API+ Compiler +runtime + Help + …</a:t>
            </a:r>
          </a:p>
          <a:p>
            <a:pPr>
              <a:lnSpc>
                <a:spcPct val="90000"/>
              </a:lnSpc>
            </a:pPr>
            <a:r>
              <a:rPr lang="en-US" sz="2800" dirty="0" smtClean="0"/>
              <a:t>Example:</a:t>
            </a:r>
          </a:p>
          <a:p>
            <a:pPr>
              <a:lnSpc>
                <a:spcPct val="90000"/>
              </a:lnSpc>
            </a:pPr>
            <a:r>
              <a:rPr lang="en-US" sz="2800" dirty="0" err="1" smtClean="0"/>
              <a:t>NetBeans</a:t>
            </a:r>
            <a:endParaRPr lang="en-US" sz="2800" dirty="0" smtClean="0"/>
          </a:p>
          <a:p>
            <a:pPr>
              <a:lnSpc>
                <a:spcPct val="90000"/>
              </a:lnSpc>
            </a:pPr>
            <a:r>
              <a:rPr lang="en-US" sz="2800" dirty="0" smtClean="0"/>
              <a:t>Borland </a:t>
            </a:r>
            <a:r>
              <a:rPr lang="en-US" sz="2800" dirty="0" err="1" smtClean="0"/>
              <a:t>Jbuilder</a:t>
            </a:r>
            <a:endParaRPr lang="en-US" sz="2800" dirty="0" smtClean="0"/>
          </a:p>
          <a:p>
            <a:pPr>
              <a:lnSpc>
                <a:spcPct val="90000"/>
              </a:lnSpc>
            </a:pPr>
            <a:r>
              <a:rPr lang="en-US" sz="2800" dirty="0" smtClean="0"/>
              <a:t>Eclipse</a:t>
            </a:r>
          </a:p>
          <a:p>
            <a:pPr>
              <a:lnSpc>
                <a:spcPct val="90000"/>
              </a:lnSpc>
            </a:pPr>
            <a:r>
              <a:rPr lang="en-US" sz="2800" dirty="0" err="1" smtClean="0"/>
              <a:t>JCreater</a:t>
            </a:r>
            <a:endParaRPr lang="en-US" sz="2800" dirty="0" smtClean="0"/>
          </a:p>
          <a:p>
            <a:pPr>
              <a:lnSpc>
                <a:spcPct val="90000"/>
              </a:lnSpc>
              <a:spcBef>
                <a:spcPct val="50000"/>
              </a:spcBef>
            </a:pPr>
            <a:r>
              <a:rPr lang="en-US" sz="2800" dirty="0" smtClean="0"/>
              <a:t>Microsoft Visual J++</a:t>
            </a:r>
          </a:p>
          <a:p>
            <a:r>
              <a:rPr lang="en-US" dirty="0" smtClean="0"/>
              <a:t>Doctor Java</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array is an object</a:t>
            </a:r>
            <a:endParaRPr lang="en-US" dirty="0"/>
          </a:p>
        </p:txBody>
      </p:sp>
      <p:sp>
        <p:nvSpPr>
          <p:cNvPr id="3" name="Content Placeholder 2"/>
          <p:cNvSpPr>
            <a:spLocks noGrp="1"/>
          </p:cNvSpPr>
          <p:nvPr>
            <p:ph idx="1"/>
          </p:nvPr>
        </p:nvSpPr>
        <p:spPr/>
        <p:txBody>
          <a:bodyPr/>
          <a:lstStyle/>
          <a:p>
            <a:r>
              <a:rPr lang="en-US" dirty="0" smtClean="0">
                <a:latin typeface="Courier" charset="0"/>
              </a:rPr>
              <a:t>Person </a:t>
            </a:r>
            <a:r>
              <a:rPr lang="en-US" dirty="0" err="1" smtClean="0">
                <a:latin typeface="Courier" charset="0"/>
              </a:rPr>
              <a:t>mary</a:t>
            </a:r>
            <a:r>
              <a:rPr lang="en-US" dirty="0" smtClean="0">
                <a:latin typeface="Courier" charset="0"/>
              </a:rPr>
              <a:t> = new Person ( );</a:t>
            </a:r>
          </a:p>
          <a:p>
            <a:r>
              <a:rPr lang="en-US" dirty="0" err="1" smtClean="0">
                <a:latin typeface="Courier" charset="0"/>
              </a:rPr>
              <a:t>int</a:t>
            </a:r>
            <a:r>
              <a:rPr lang="en-US" dirty="0" smtClean="0">
                <a:latin typeface="Courier" charset="0"/>
              </a:rPr>
              <a:t> </a:t>
            </a:r>
            <a:r>
              <a:rPr lang="en-US" dirty="0" err="1" smtClean="0">
                <a:latin typeface="Courier" charset="0"/>
              </a:rPr>
              <a:t>myArray</a:t>
            </a:r>
            <a:r>
              <a:rPr lang="en-US" dirty="0" smtClean="0">
                <a:latin typeface="Courier" charset="0"/>
              </a:rPr>
              <a:t>[ ] = new </a:t>
            </a:r>
            <a:r>
              <a:rPr lang="en-US" dirty="0" err="1" smtClean="0">
                <a:latin typeface="Courier" charset="0"/>
              </a:rPr>
              <a:t>int</a:t>
            </a:r>
            <a:r>
              <a:rPr lang="en-US" dirty="0" smtClean="0">
                <a:latin typeface="Courier" charset="0"/>
              </a:rPr>
              <a:t>[5];</a:t>
            </a:r>
          </a:p>
          <a:p>
            <a:pPr lvl="1"/>
            <a:r>
              <a:rPr lang="en-US" dirty="0" smtClean="0"/>
              <a:t>or:</a:t>
            </a:r>
            <a:endParaRPr lang="en-US" dirty="0" smtClean="0">
              <a:latin typeface="Courier" charset="0"/>
            </a:endParaRPr>
          </a:p>
          <a:p>
            <a:r>
              <a:rPr lang="en-US" dirty="0" err="1" smtClean="0">
                <a:latin typeface="Courier" charset="0"/>
              </a:rPr>
              <a:t>int</a:t>
            </a:r>
            <a:r>
              <a:rPr lang="en-US" dirty="0" smtClean="0">
                <a:latin typeface="Courier" charset="0"/>
              </a:rPr>
              <a:t> </a:t>
            </a:r>
            <a:r>
              <a:rPr lang="en-US" dirty="0" err="1" smtClean="0">
                <a:latin typeface="Courier" charset="0"/>
              </a:rPr>
              <a:t>myArray</a:t>
            </a:r>
            <a:r>
              <a:rPr lang="en-US" dirty="0" smtClean="0">
                <a:latin typeface="Courier" charset="0"/>
              </a:rPr>
              <a:t>[ ] = {1, 4, 9, 16, 25};</a:t>
            </a:r>
          </a:p>
          <a:p>
            <a:r>
              <a:rPr lang="en-US" dirty="0" smtClean="0">
                <a:latin typeface="Courier" charset="0"/>
              </a:rPr>
              <a:t>String languages [ ] = {"Prolog", "Java"};</a:t>
            </a:r>
            <a:endParaRPr lang="en-US" dirty="0" smtClean="0">
              <a:latin typeface="Comic Sans MS" pitchFamily="66" charset="0"/>
            </a:endParaRPr>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normAutofit lnSpcReduction="10000"/>
          </a:bodyPr>
          <a:lstStyle/>
          <a:p>
            <a:r>
              <a:rPr lang="en-US" sz="2800" dirty="0" smtClean="0">
                <a:solidFill>
                  <a:schemeClr val="tx2"/>
                </a:solidFill>
                <a:latin typeface="Palatino" charset="0"/>
                <a:cs typeface="Times New Roman" pitchFamily="18" charset="0"/>
              </a:rPr>
              <a:t>What is </a:t>
            </a:r>
            <a:r>
              <a:rPr lang="en-US" sz="2800" u="sng" dirty="0" err="1" smtClean="0">
                <a:solidFill>
                  <a:schemeClr val="tx2"/>
                </a:solidFill>
                <a:latin typeface="Palatino" charset="0"/>
                <a:cs typeface="Times New Roman" pitchFamily="18" charset="0"/>
              </a:rPr>
              <a:t>System.out.println</a:t>
            </a:r>
            <a:r>
              <a:rPr lang="en-US" sz="2800" dirty="0" smtClean="0">
                <a:solidFill>
                  <a:schemeClr val="tx2"/>
                </a:solidFill>
                <a:latin typeface="Palatino" charset="0"/>
                <a:cs typeface="Times New Roman" pitchFamily="18" charset="0"/>
              </a:rPr>
              <a:t>? It is a </a:t>
            </a:r>
            <a:r>
              <a:rPr lang="en-US" sz="2800" i="1" dirty="0" smtClean="0">
                <a:solidFill>
                  <a:schemeClr val="tx2"/>
                </a:solidFill>
                <a:latin typeface="Palatino" charset="0"/>
                <a:cs typeface="Times New Roman" pitchFamily="18" charset="0"/>
              </a:rPr>
              <a:t>method</a:t>
            </a:r>
            <a:r>
              <a:rPr lang="en-US" sz="2800" dirty="0" smtClean="0">
                <a:solidFill>
                  <a:schemeClr val="tx2"/>
                </a:solidFill>
                <a:latin typeface="Palatino" charset="0"/>
                <a:cs typeface="Times New Roman" pitchFamily="18" charset="0"/>
              </a:rPr>
              <a:t>: a collection of statements that performs a sequence of operations to display a message on the console. It can be used even without fully understanding the details of how it works. It is used by invoking a statement with a string argument. The string argument is enclosed within parentheses. In this case, the argument is </a:t>
            </a:r>
            <a:r>
              <a:rPr lang="en-US" sz="2800" u="sng" dirty="0" smtClean="0">
                <a:solidFill>
                  <a:schemeClr val="tx2"/>
                </a:solidFill>
                <a:latin typeface="Palatino" charset="0"/>
                <a:cs typeface="Times New Roman" pitchFamily="18" charset="0"/>
              </a:rPr>
              <a:t>"Welcome to Java!"</a:t>
            </a:r>
            <a:r>
              <a:rPr lang="en-US" sz="2800" dirty="0" smtClean="0">
                <a:solidFill>
                  <a:schemeClr val="tx2"/>
                </a:solidFill>
                <a:latin typeface="Palatino" charset="0"/>
                <a:cs typeface="Times New Roman" pitchFamily="18" charset="0"/>
              </a:rPr>
              <a:t> You can call the same </a:t>
            </a:r>
            <a:r>
              <a:rPr lang="en-US" sz="2800" u="sng" dirty="0" err="1" smtClean="0">
                <a:solidFill>
                  <a:schemeClr val="tx2"/>
                </a:solidFill>
                <a:latin typeface="Palatino" charset="0"/>
                <a:cs typeface="Times New Roman" pitchFamily="18" charset="0"/>
              </a:rPr>
              <a:t>println</a:t>
            </a:r>
            <a:r>
              <a:rPr lang="en-US" sz="2800" dirty="0" smtClean="0">
                <a:solidFill>
                  <a:schemeClr val="tx2"/>
                </a:solidFill>
                <a:latin typeface="Palatino" charset="0"/>
                <a:cs typeface="Times New Roman" pitchFamily="18" charset="0"/>
              </a:rPr>
              <a:t> method with a different argument to print a different message.</a:t>
            </a:r>
            <a:r>
              <a:rPr lang="en-US" sz="2800" dirty="0" smtClean="0">
                <a:solidFill>
                  <a:schemeClr val="tx2"/>
                </a:solidFill>
                <a:latin typeface="Courier" charset="0"/>
                <a:cs typeface="Times New Roman" pitchFamily="18" charset="0"/>
              </a:rPr>
              <a:t> </a:t>
            </a:r>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Method</a:t>
            </a:r>
            <a:endParaRPr lang="en-US" dirty="0"/>
          </a:p>
        </p:txBody>
      </p:sp>
      <p:sp>
        <p:nvSpPr>
          <p:cNvPr id="3" name="Content Placeholder 2"/>
          <p:cNvSpPr>
            <a:spLocks noGrp="1"/>
          </p:cNvSpPr>
          <p:nvPr>
            <p:ph idx="1"/>
          </p:nvPr>
        </p:nvSpPr>
        <p:spPr/>
        <p:txBody>
          <a:bodyPr/>
          <a:lstStyle/>
          <a:p>
            <a:pPr marL="0" indent="0">
              <a:lnSpc>
                <a:spcPct val="90000"/>
              </a:lnSpc>
              <a:buFont typeface="Monotype Sorts" pitchFamily="2" charset="2"/>
              <a:buNone/>
            </a:pPr>
            <a:r>
              <a:rPr lang="en-US" sz="2800" dirty="0" smtClean="0">
                <a:solidFill>
                  <a:schemeClr val="tx2"/>
                </a:solidFill>
                <a:latin typeface="Courier" charset="0"/>
                <a:cs typeface="Times New Roman" pitchFamily="18" charset="0"/>
              </a:rPr>
              <a:t>The </a:t>
            </a:r>
            <a:r>
              <a:rPr lang="en-US" sz="2800" u="sng" dirty="0" smtClean="0">
                <a:solidFill>
                  <a:schemeClr val="tx2"/>
                </a:solidFill>
                <a:latin typeface="Courier" charset="0"/>
                <a:cs typeface="Times New Roman" pitchFamily="18" charset="0"/>
              </a:rPr>
              <a:t>main</a:t>
            </a:r>
            <a:r>
              <a:rPr lang="en-US" sz="2800" dirty="0" smtClean="0">
                <a:solidFill>
                  <a:schemeClr val="tx2"/>
                </a:solidFill>
                <a:latin typeface="Courier" charset="0"/>
                <a:cs typeface="Times New Roman" pitchFamily="18" charset="0"/>
              </a:rPr>
              <a:t> method provides the control of program flow. The Java interpreter executes the application by invoking the </a:t>
            </a:r>
            <a:r>
              <a:rPr lang="en-US" sz="2800" u="sng" dirty="0" smtClean="0">
                <a:solidFill>
                  <a:schemeClr val="tx2"/>
                </a:solidFill>
                <a:latin typeface="Courier" charset="0"/>
                <a:cs typeface="Times New Roman" pitchFamily="18" charset="0"/>
              </a:rPr>
              <a:t>main</a:t>
            </a:r>
            <a:r>
              <a:rPr lang="en-US" sz="2800" dirty="0" smtClean="0">
                <a:solidFill>
                  <a:schemeClr val="tx2"/>
                </a:solidFill>
                <a:latin typeface="Courier" charset="0"/>
                <a:cs typeface="Times New Roman" pitchFamily="18" charset="0"/>
              </a:rPr>
              <a:t> method. </a:t>
            </a:r>
          </a:p>
          <a:p>
            <a:pPr marL="0" indent="0" algn="just">
              <a:lnSpc>
                <a:spcPct val="90000"/>
              </a:lnSpc>
              <a:buFont typeface="Monotype Sorts" pitchFamily="2" charset="2"/>
              <a:buNone/>
            </a:pPr>
            <a:r>
              <a:rPr lang="en-US" sz="2800" dirty="0" smtClean="0">
                <a:solidFill>
                  <a:schemeClr val="tx2"/>
                </a:solidFill>
                <a:latin typeface="Courier" charset="0"/>
                <a:cs typeface="Times New Roman" pitchFamily="18" charset="0"/>
              </a:rPr>
              <a:t> </a:t>
            </a:r>
            <a:endParaRPr lang="en-US" sz="2800" dirty="0" smtClean="0">
              <a:solidFill>
                <a:schemeClr val="tx2"/>
              </a:solidFill>
              <a:latin typeface="Book Antiqua" pitchFamily="18" charset="0"/>
              <a:cs typeface="Times New Roman" pitchFamily="18" charset="0"/>
            </a:endParaRPr>
          </a:p>
          <a:p>
            <a:pPr marL="0" indent="0">
              <a:lnSpc>
                <a:spcPct val="90000"/>
              </a:lnSpc>
              <a:buFont typeface="Monotype Sorts" pitchFamily="2" charset="2"/>
              <a:buNone/>
            </a:pPr>
            <a:r>
              <a:rPr lang="en-US" sz="2800" dirty="0" smtClean="0">
                <a:solidFill>
                  <a:schemeClr val="tx2"/>
                </a:solidFill>
                <a:latin typeface="Courier" charset="0"/>
                <a:cs typeface="Times New Roman" pitchFamily="18" charset="0"/>
              </a:rPr>
              <a:t>The </a:t>
            </a:r>
            <a:r>
              <a:rPr lang="en-US" sz="2800" u="sng" dirty="0" smtClean="0">
                <a:solidFill>
                  <a:schemeClr val="tx2"/>
                </a:solidFill>
                <a:latin typeface="Courier" charset="0"/>
                <a:cs typeface="Times New Roman" pitchFamily="18" charset="0"/>
              </a:rPr>
              <a:t>main</a:t>
            </a:r>
            <a:r>
              <a:rPr lang="en-US" sz="2800" dirty="0" smtClean="0">
                <a:solidFill>
                  <a:schemeClr val="tx2"/>
                </a:solidFill>
                <a:latin typeface="Courier" charset="0"/>
                <a:cs typeface="Times New Roman" pitchFamily="18" charset="0"/>
              </a:rPr>
              <a:t> method looks like this:</a:t>
            </a:r>
          </a:p>
          <a:p>
            <a:pPr marL="0" indent="0" algn="just">
              <a:lnSpc>
                <a:spcPct val="90000"/>
              </a:lnSpc>
              <a:buFont typeface="Monotype Sorts" pitchFamily="2" charset="2"/>
              <a:buNone/>
            </a:pPr>
            <a:r>
              <a:rPr lang="en-US" sz="2800" dirty="0" smtClean="0">
                <a:solidFill>
                  <a:schemeClr val="tx2"/>
                </a:solidFill>
                <a:latin typeface="Courier" charset="0"/>
                <a:cs typeface="Times New Roman" pitchFamily="18" charset="0"/>
              </a:rPr>
              <a:t> </a:t>
            </a:r>
            <a:endParaRPr lang="en-US" sz="2800" dirty="0" smtClean="0">
              <a:solidFill>
                <a:schemeClr val="tx2"/>
              </a:solidFill>
              <a:latin typeface="Book Antiqua" pitchFamily="18" charset="0"/>
              <a:cs typeface="Times New Roman" pitchFamily="18" charset="0"/>
            </a:endParaRPr>
          </a:p>
          <a:p>
            <a:pPr marL="0" indent="0">
              <a:lnSpc>
                <a:spcPct val="90000"/>
              </a:lnSpc>
              <a:buFont typeface="Monotype Sorts" pitchFamily="2" charset="2"/>
              <a:buNone/>
            </a:pPr>
            <a:r>
              <a:rPr lang="en-US" sz="2800" dirty="0" smtClean="0">
                <a:solidFill>
                  <a:schemeClr val="tx2"/>
                </a:solidFill>
                <a:latin typeface="Courier" charset="0"/>
                <a:cs typeface="Times New Roman" pitchFamily="18" charset="0"/>
              </a:rPr>
              <a:t>public static void main(String[] </a:t>
            </a:r>
            <a:r>
              <a:rPr lang="en-US" sz="2800" dirty="0" err="1" smtClean="0">
                <a:solidFill>
                  <a:schemeClr val="tx2"/>
                </a:solidFill>
                <a:latin typeface="Courier" charset="0"/>
                <a:cs typeface="Times New Roman" pitchFamily="18" charset="0"/>
              </a:rPr>
              <a:t>args</a:t>
            </a:r>
            <a:r>
              <a:rPr lang="en-US" sz="2800" dirty="0" smtClean="0">
                <a:solidFill>
                  <a:schemeClr val="tx2"/>
                </a:solidFill>
                <a:latin typeface="Courier" charset="0"/>
                <a:cs typeface="Times New Roman" pitchFamily="18" charset="0"/>
              </a:rPr>
              <a:t>) {</a:t>
            </a:r>
          </a:p>
          <a:p>
            <a:pPr marL="0" indent="0">
              <a:lnSpc>
                <a:spcPct val="90000"/>
              </a:lnSpc>
              <a:buFont typeface="Monotype Sorts" pitchFamily="2" charset="2"/>
              <a:buNone/>
            </a:pPr>
            <a:r>
              <a:rPr lang="en-US" sz="2800" dirty="0" smtClean="0">
                <a:solidFill>
                  <a:schemeClr val="tx2"/>
                </a:solidFill>
                <a:latin typeface="Courier" charset="0"/>
                <a:cs typeface="Times New Roman" pitchFamily="18" charset="0"/>
              </a:rPr>
              <a:t>  // Statements;</a:t>
            </a:r>
          </a:p>
          <a:p>
            <a:pPr marL="0" indent="0">
              <a:lnSpc>
                <a:spcPct val="90000"/>
              </a:lnSpc>
              <a:buFont typeface="Monotype Sorts" pitchFamily="2" charset="2"/>
              <a:buNone/>
            </a:pPr>
            <a:r>
              <a:rPr lang="en-US" sz="2800" dirty="0" smtClean="0">
                <a:solidFill>
                  <a:schemeClr val="tx2"/>
                </a:solidFill>
                <a:latin typeface="Courier" charset="0"/>
                <a:cs typeface="Times New Roman" pitchFamily="18" charset="0"/>
              </a:rPr>
              <a:t>}</a:t>
            </a:r>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dirty="0" smtClean="0"/>
              <a:t>Name conventions</a:t>
            </a:r>
            <a:endParaRPr lang="en-US" dirty="0"/>
          </a:p>
        </p:txBody>
      </p:sp>
      <p:sp>
        <p:nvSpPr>
          <p:cNvPr id="3" name="Content Placeholder 2"/>
          <p:cNvSpPr>
            <a:spLocks noGrp="1"/>
          </p:cNvSpPr>
          <p:nvPr>
            <p:ph idx="1"/>
          </p:nvPr>
        </p:nvSpPr>
        <p:spPr/>
        <p:txBody>
          <a:bodyPr/>
          <a:lstStyle/>
          <a:p>
            <a:pPr>
              <a:lnSpc>
                <a:spcPct val="90000"/>
              </a:lnSpc>
            </a:pPr>
            <a:r>
              <a:rPr lang="en-US" dirty="0" smtClean="0"/>
              <a:t>Java is case-sensitive; </a:t>
            </a:r>
            <a:r>
              <a:rPr lang="en-US" dirty="0" err="1" smtClean="0">
                <a:latin typeface="Comic Sans MS" pitchFamily="66" charset="0"/>
              </a:rPr>
              <a:t>maxval</a:t>
            </a:r>
            <a:r>
              <a:rPr lang="en-US" dirty="0" smtClean="0"/>
              <a:t>, </a:t>
            </a:r>
            <a:r>
              <a:rPr lang="en-US" dirty="0" err="1" smtClean="0">
                <a:latin typeface="Comic Sans MS" pitchFamily="66" charset="0"/>
              </a:rPr>
              <a:t>maxVal</a:t>
            </a:r>
            <a:r>
              <a:rPr lang="en-US" dirty="0" smtClean="0"/>
              <a:t>, and </a:t>
            </a:r>
            <a:r>
              <a:rPr lang="en-US" dirty="0" err="1" smtClean="0">
                <a:latin typeface="Comic Sans MS" pitchFamily="66" charset="0"/>
              </a:rPr>
              <a:t>MaxVal</a:t>
            </a:r>
            <a:r>
              <a:rPr lang="en-US" dirty="0" smtClean="0"/>
              <a:t> are three different names</a:t>
            </a:r>
          </a:p>
          <a:p>
            <a:pPr>
              <a:lnSpc>
                <a:spcPct val="90000"/>
              </a:lnSpc>
            </a:pPr>
            <a:r>
              <a:rPr lang="en-US" dirty="0" smtClean="0"/>
              <a:t>Class names begin with a capital letter</a:t>
            </a:r>
          </a:p>
          <a:p>
            <a:pPr>
              <a:lnSpc>
                <a:spcPct val="90000"/>
              </a:lnSpc>
            </a:pPr>
            <a:r>
              <a:rPr lang="en-US" dirty="0" smtClean="0"/>
              <a:t>All other names begin with a lowercase letter</a:t>
            </a:r>
          </a:p>
          <a:p>
            <a:pPr>
              <a:lnSpc>
                <a:spcPct val="90000"/>
              </a:lnSpc>
            </a:pPr>
            <a:r>
              <a:rPr lang="en-US" dirty="0" smtClean="0"/>
              <a:t>Subsequent words are capitalized: </a:t>
            </a:r>
            <a:r>
              <a:rPr lang="en-US" dirty="0" err="1" smtClean="0">
                <a:latin typeface="Comic Sans MS" pitchFamily="66" charset="0"/>
              </a:rPr>
              <a:t>theBigOne</a:t>
            </a:r>
            <a:endParaRPr lang="en-US" dirty="0" smtClean="0">
              <a:latin typeface="Comic Sans MS" pitchFamily="66" charset="0"/>
            </a:endParaRPr>
          </a:p>
          <a:p>
            <a:pPr>
              <a:lnSpc>
                <a:spcPct val="90000"/>
              </a:lnSpc>
            </a:pPr>
            <a:r>
              <a:rPr lang="en-US" dirty="0" smtClean="0"/>
              <a:t>Underscores are not used in names</a:t>
            </a:r>
          </a:p>
          <a:p>
            <a:pPr>
              <a:lnSpc>
                <a:spcPct val="90000"/>
              </a:lnSpc>
            </a:pPr>
            <a:r>
              <a:rPr lang="en-US" dirty="0" smtClean="0"/>
              <a:t>These are </a:t>
            </a:r>
            <a:r>
              <a:rPr lang="en-US" i="1" dirty="0" smtClean="0"/>
              <a:t>very strong</a:t>
            </a:r>
            <a:r>
              <a:rPr lang="en-US" dirty="0" smtClean="0"/>
              <a:t> conventions!</a:t>
            </a:r>
          </a:p>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class hierarchy</a:t>
            </a:r>
            <a:endParaRPr lang="en-US" dirty="0"/>
          </a:p>
        </p:txBody>
      </p:sp>
      <p:sp>
        <p:nvSpPr>
          <p:cNvPr id="3" name="Content Placeholder 2"/>
          <p:cNvSpPr>
            <a:spLocks noGrp="1"/>
          </p:cNvSpPr>
          <p:nvPr>
            <p:ph idx="1"/>
          </p:nvPr>
        </p:nvSpPr>
        <p:spPr/>
        <p:txBody>
          <a:bodyPr/>
          <a:lstStyle/>
          <a:p>
            <a:r>
              <a:rPr lang="en-US" dirty="0" smtClean="0"/>
              <a:t>Classes are arranged in a hierarchy</a:t>
            </a:r>
          </a:p>
          <a:p>
            <a:r>
              <a:rPr lang="en-US" dirty="0" smtClean="0"/>
              <a:t>The root, or topmost, class is </a:t>
            </a:r>
            <a:r>
              <a:rPr lang="en-US" dirty="0" smtClean="0">
                <a:latin typeface="Comic Sans MS" pitchFamily="66" charset="0"/>
              </a:rPr>
              <a:t>Object</a:t>
            </a:r>
            <a:endParaRPr lang="en-US" dirty="0" smtClean="0"/>
          </a:p>
          <a:p>
            <a:r>
              <a:rPr lang="en-US" dirty="0" smtClean="0"/>
              <a:t>Every class but </a:t>
            </a:r>
            <a:r>
              <a:rPr lang="en-US" dirty="0" smtClean="0">
                <a:latin typeface="Comic Sans MS" pitchFamily="66" charset="0"/>
              </a:rPr>
              <a:t>Object</a:t>
            </a:r>
            <a:r>
              <a:rPr lang="en-US" dirty="0" smtClean="0"/>
              <a:t> has at least one </a:t>
            </a:r>
            <a:r>
              <a:rPr lang="en-US" dirty="0" err="1" smtClean="0"/>
              <a:t>superclass</a:t>
            </a:r>
            <a:endParaRPr lang="en-US" dirty="0" smtClean="0"/>
          </a:p>
          <a:p>
            <a:r>
              <a:rPr lang="en-US" dirty="0" smtClean="0"/>
              <a:t>A class may have subclasses</a:t>
            </a:r>
          </a:p>
          <a:p>
            <a:r>
              <a:rPr lang="en-US" dirty="0" smtClean="0"/>
              <a:t>Each class </a:t>
            </a:r>
            <a:r>
              <a:rPr lang="en-US" i="1" dirty="0" smtClean="0"/>
              <a:t>inherits</a:t>
            </a:r>
            <a:r>
              <a:rPr lang="en-US" dirty="0" smtClean="0"/>
              <a:t> all the fields and methods of its (possibly numerous) </a:t>
            </a:r>
            <a:r>
              <a:rPr lang="en-US" dirty="0" err="1" smtClean="0"/>
              <a:t>superclasses</a:t>
            </a:r>
            <a:endParaRPr lang="en-US" dirty="0" smtClean="0"/>
          </a:p>
          <a:p>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5CF5806-5DD3-497C-A2EF-EF9E3DDA2A84}" type="slidenum">
              <a:rPr lang="en-US"/>
              <a:pPr/>
              <a:t>95</a:t>
            </a:fld>
            <a:endParaRPr lang="en-US"/>
          </a:p>
        </p:txBody>
      </p:sp>
      <p:sp>
        <p:nvSpPr>
          <p:cNvPr id="273410" name="Rectangle 2"/>
          <p:cNvSpPr>
            <a:spLocks noGrp="1" noChangeArrowheads="1"/>
          </p:cNvSpPr>
          <p:nvPr>
            <p:ph type="title"/>
          </p:nvPr>
        </p:nvSpPr>
        <p:spPr>
          <a:xfrm>
            <a:off x="304800" y="381000"/>
            <a:ext cx="8534400" cy="1047750"/>
          </a:xfrm>
          <a:noFill/>
          <a:ln/>
        </p:spPr>
        <p:txBody>
          <a:bodyPr>
            <a:normAutofit fontScale="90000"/>
          </a:bodyPr>
          <a:lstStyle/>
          <a:p>
            <a:r>
              <a:rPr lang="en-US"/>
              <a:t>Syntax Errors, Runtime Errors, and Logic Errors</a:t>
            </a:r>
            <a:endParaRPr lang="en-US" b="1"/>
          </a:p>
        </p:txBody>
      </p:sp>
      <p:sp>
        <p:nvSpPr>
          <p:cNvPr id="273411" name="Rectangle 3"/>
          <p:cNvSpPr>
            <a:spLocks noGrp="1" noChangeArrowheads="1"/>
          </p:cNvSpPr>
          <p:nvPr>
            <p:ph type="body" idx="1"/>
          </p:nvPr>
        </p:nvSpPr>
        <p:spPr>
          <a:xfrm>
            <a:off x="304800" y="1676400"/>
            <a:ext cx="8610600" cy="4800600"/>
          </a:xfrm>
          <a:noFill/>
          <a:ln/>
        </p:spPr>
        <p:txBody>
          <a:bodyPr>
            <a:normAutofit lnSpcReduction="10000"/>
          </a:bodyPr>
          <a:lstStyle/>
          <a:p>
            <a:pPr marL="0" indent="0">
              <a:buFont typeface="Monotype Sorts" pitchFamily="2" charset="2"/>
              <a:buNone/>
            </a:pPr>
            <a:r>
              <a:rPr lang="en-US" sz="3400">
                <a:cs typeface="Times New Roman" pitchFamily="18" charset="0"/>
              </a:rPr>
              <a:t>You learned that there are three categories of errors: syntax errors, runtime errors, and logic errors. </a:t>
            </a:r>
            <a:r>
              <a:rPr lang="en-US" sz="3400" i="1">
                <a:cs typeface="Times New Roman" pitchFamily="18" charset="0"/>
              </a:rPr>
              <a:t>Syntax</a:t>
            </a:r>
            <a:r>
              <a:rPr lang="en-US" sz="3400">
                <a:cs typeface="Times New Roman" pitchFamily="18" charset="0"/>
              </a:rPr>
              <a:t> </a:t>
            </a:r>
            <a:r>
              <a:rPr lang="en-US" sz="3400" i="1">
                <a:cs typeface="Times New Roman" pitchFamily="18" charset="0"/>
              </a:rPr>
              <a:t>errors</a:t>
            </a:r>
            <a:r>
              <a:rPr lang="en-US" sz="3400">
                <a:cs typeface="Times New Roman" pitchFamily="18" charset="0"/>
              </a:rPr>
              <a:t> arise because the rules of the language have not been followed. They are detected by the compiler. </a:t>
            </a:r>
            <a:r>
              <a:rPr lang="en-US" sz="3400" i="1">
                <a:cs typeface="Times New Roman" pitchFamily="18" charset="0"/>
              </a:rPr>
              <a:t>Runtime errors</a:t>
            </a:r>
            <a:r>
              <a:rPr lang="en-US" sz="3400">
                <a:cs typeface="Times New Roman" pitchFamily="18" charset="0"/>
              </a:rPr>
              <a:t> occur while the program is running if the environment detects an operation that is impossible to carry out. </a:t>
            </a:r>
            <a:r>
              <a:rPr lang="en-US" sz="3400" i="1">
                <a:cs typeface="Times New Roman" pitchFamily="18" charset="0"/>
              </a:rPr>
              <a:t>Logic errors</a:t>
            </a:r>
            <a:r>
              <a:rPr lang="en-US" sz="3400">
                <a:cs typeface="Times New Roman" pitchFamily="18" charset="0"/>
              </a:rPr>
              <a:t> occur when a program doesn't perform the way it was intended to. </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C2A1FC57-E5BC-410C-A6D7-82E64246B457}" type="slidenum">
              <a:rPr lang="en-US"/>
              <a:pPr/>
              <a:t>96</a:t>
            </a:fld>
            <a:endParaRPr lang="en-US"/>
          </a:p>
        </p:txBody>
      </p:sp>
      <p:sp>
        <p:nvSpPr>
          <p:cNvPr id="271362" name="Rectangle 2"/>
          <p:cNvSpPr>
            <a:spLocks noGrp="1" noChangeArrowheads="1"/>
          </p:cNvSpPr>
          <p:nvPr>
            <p:ph type="title"/>
          </p:nvPr>
        </p:nvSpPr>
        <p:spPr>
          <a:xfrm>
            <a:off x="685800" y="304800"/>
            <a:ext cx="7772400" cy="590550"/>
          </a:xfrm>
          <a:noFill/>
          <a:ln/>
        </p:spPr>
        <p:txBody>
          <a:bodyPr>
            <a:normAutofit fontScale="90000"/>
          </a:bodyPr>
          <a:lstStyle/>
          <a:p>
            <a:r>
              <a:rPr lang="en-US"/>
              <a:t>Runtime Errors</a:t>
            </a:r>
            <a:endParaRPr lang="en-US" b="1"/>
          </a:p>
        </p:txBody>
      </p:sp>
      <p:sp>
        <p:nvSpPr>
          <p:cNvPr id="271369" name="Rectangle 9"/>
          <p:cNvSpPr>
            <a:spLocks noChangeArrowheads="1"/>
          </p:cNvSpPr>
          <p:nvPr/>
        </p:nvSpPr>
        <p:spPr bwMode="auto">
          <a:xfrm>
            <a:off x="2114550" y="24574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71371" name="Rectangle 11"/>
          <p:cNvSpPr>
            <a:spLocks noChangeArrowheads="1"/>
          </p:cNvSpPr>
          <p:nvPr/>
        </p:nvSpPr>
        <p:spPr bwMode="auto">
          <a:xfrm>
            <a:off x="2114550" y="24574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71373" name="Rectangle 13"/>
          <p:cNvSpPr>
            <a:spLocks noChangeArrowheads="1"/>
          </p:cNvSpPr>
          <p:nvPr/>
        </p:nvSpPr>
        <p:spPr bwMode="auto">
          <a:xfrm>
            <a:off x="0" y="25146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71372" name="Object 12"/>
          <p:cNvGraphicFramePr>
            <a:graphicFrameLocks noChangeAspect="1"/>
          </p:cNvGraphicFramePr>
          <p:nvPr/>
        </p:nvGraphicFramePr>
        <p:xfrm>
          <a:off x="0" y="1295400"/>
          <a:ext cx="9144000" cy="3400425"/>
        </p:xfrm>
        <a:graphic>
          <a:graphicData uri="http://schemas.openxmlformats.org/presentationml/2006/ole">
            <p:oleObj spid="_x0000_s8194" name="Picture" r:id="rId3" imgW="4917948" imgH="1827276" progId="Word.Picture.8">
              <p:embed/>
            </p:oleObj>
          </a:graphicData>
        </a:graphic>
      </p:graphicFrame>
      <p:sp>
        <p:nvSpPr>
          <p:cNvPr id="271374" name="AutoShape 14">
            <a:hlinkClick r:id="rId4" action="ppaction://program" highlightClick="1"/>
          </p:cNvPr>
          <p:cNvSpPr>
            <a:spLocks noChangeArrowheads="1"/>
          </p:cNvSpPr>
          <p:nvPr/>
        </p:nvSpPr>
        <p:spPr bwMode="auto">
          <a:xfrm>
            <a:off x="2895600" y="5181600"/>
            <a:ext cx="33528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4AC037E8-5BDD-4263-A5F1-F047011D27EE}" type="slidenum">
              <a:rPr lang="en-US"/>
              <a:pPr/>
              <a:t>97</a:t>
            </a:fld>
            <a:endParaRPr lang="en-US"/>
          </a:p>
        </p:txBody>
      </p:sp>
      <p:sp>
        <p:nvSpPr>
          <p:cNvPr id="272386" name="Rectangle 2"/>
          <p:cNvSpPr>
            <a:spLocks noGrp="1" noChangeArrowheads="1"/>
          </p:cNvSpPr>
          <p:nvPr>
            <p:ph type="title"/>
          </p:nvPr>
        </p:nvSpPr>
        <p:spPr>
          <a:xfrm>
            <a:off x="685800" y="304800"/>
            <a:ext cx="7772400" cy="590550"/>
          </a:xfrm>
          <a:noFill/>
          <a:ln/>
        </p:spPr>
        <p:txBody>
          <a:bodyPr>
            <a:normAutofit fontScale="90000"/>
          </a:bodyPr>
          <a:lstStyle/>
          <a:p>
            <a:r>
              <a:rPr lang="en-US"/>
              <a:t>Catch Runtime Errors</a:t>
            </a:r>
            <a:endParaRPr lang="en-US" b="1"/>
          </a:p>
        </p:txBody>
      </p:sp>
      <p:sp>
        <p:nvSpPr>
          <p:cNvPr id="272390" name="Rectangle 6"/>
          <p:cNvSpPr>
            <a:spLocks noChangeArrowheads="1"/>
          </p:cNvSpPr>
          <p:nvPr/>
        </p:nvSpPr>
        <p:spPr bwMode="auto">
          <a:xfrm>
            <a:off x="2028825" y="20002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72392" name="Rectangle 8"/>
          <p:cNvSpPr>
            <a:spLocks noChangeArrowheads="1"/>
          </p:cNvSpPr>
          <p:nvPr/>
        </p:nvSpPr>
        <p:spPr bwMode="auto">
          <a:xfrm>
            <a:off x="0" y="19050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72391" name="Object 7"/>
          <p:cNvGraphicFramePr>
            <a:graphicFrameLocks noChangeAspect="1"/>
          </p:cNvGraphicFramePr>
          <p:nvPr/>
        </p:nvGraphicFramePr>
        <p:xfrm>
          <a:off x="0" y="914400"/>
          <a:ext cx="9144000" cy="5476875"/>
        </p:xfrm>
        <a:graphic>
          <a:graphicData uri="http://schemas.openxmlformats.org/presentationml/2006/ole">
            <p:oleObj spid="_x0000_s9218" name="Picture" r:id="rId3" imgW="5090160" imgH="3044952" progId="Word.Picture.8">
              <p:embed/>
            </p:oleObj>
          </a:graphicData>
        </a:graphic>
      </p:graphicFrame>
      <p:sp>
        <p:nvSpPr>
          <p:cNvPr id="272393" name="AutoShape 9">
            <a:hlinkClick r:id="rId4" action="ppaction://program" highlightClick="1"/>
          </p:cNvPr>
          <p:cNvSpPr>
            <a:spLocks noChangeArrowheads="1"/>
          </p:cNvSpPr>
          <p:nvPr/>
        </p:nvSpPr>
        <p:spPr bwMode="auto">
          <a:xfrm>
            <a:off x="7467600" y="990600"/>
            <a:ext cx="14478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7500068-61AD-4379-A172-9BA0821181B6}" type="slidenum">
              <a:rPr lang="en-US"/>
              <a:pPr/>
              <a:t>98</a:t>
            </a:fld>
            <a:endParaRPr lang="en-US"/>
          </a:p>
        </p:txBody>
      </p:sp>
      <p:sp>
        <p:nvSpPr>
          <p:cNvPr id="149506" name="Rectangle 2"/>
          <p:cNvSpPr>
            <a:spLocks noGrp="1" noChangeArrowheads="1"/>
          </p:cNvSpPr>
          <p:nvPr>
            <p:ph type="title"/>
          </p:nvPr>
        </p:nvSpPr>
        <p:spPr>
          <a:xfrm>
            <a:off x="685800" y="228600"/>
            <a:ext cx="7772400" cy="819150"/>
          </a:xfrm>
          <a:noFill/>
          <a:ln/>
        </p:spPr>
        <p:txBody>
          <a:bodyPr/>
          <a:lstStyle/>
          <a:p>
            <a:r>
              <a:rPr lang="en-US"/>
              <a:t>Exception Classes</a:t>
            </a:r>
            <a:endParaRPr lang="en-US" b="1"/>
          </a:p>
        </p:txBody>
      </p:sp>
      <p:graphicFrame>
        <p:nvGraphicFramePr>
          <p:cNvPr id="149510" name="Object 6"/>
          <p:cNvGraphicFramePr>
            <a:graphicFrameLocks noChangeAspect="1"/>
          </p:cNvGraphicFramePr>
          <p:nvPr/>
        </p:nvGraphicFramePr>
        <p:xfrm>
          <a:off x="444500" y="1143000"/>
          <a:ext cx="8364538" cy="5110163"/>
        </p:xfrm>
        <a:graphic>
          <a:graphicData uri="http://schemas.openxmlformats.org/presentationml/2006/ole">
            <p:oleObj spid="_x0000_s10242" name="Picture" r:id="rId3" imgW="8001000" imgH="3657600" progId="Word.Picture.8">
              <p:embed/>
            </p:oleObj>
          </a:graphicData>
        </a:graphic>
      </p:graphicFrame>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B6653C23-EF0A-4B33-AF74-2E666E783CEA}" type="slidenum">
              <a:rPr lang="en-US"/>
              <a:pPr/>
              <a:t>99</a:t>
            </a:fld>
            <a:endParaRPr lang="en-US"/>
          </a:p>
        </p:txBody>
      </p:sp>
      <p:sp>
        <p:nvSpPr>
          <p:cNvPr id="284674" name="Rectangle 2"/>
          <p:cNvSpPr>
            <a:spLocks noGrp="1" noChangeArrowheads="1"/>
          </p:cNvSpPr>
          <p:nvPr>
            <p:ph type="title"/>
          </p:nvPr>
        </p:nvSpPr>
        <p:spPr>
          <a:xfrm>
            <a:off x="685800" y="228600"/>
            <a:ext cx="7772400" cy="533400"/>
          </a:xfrm>
          <a:noFill/>
          <a:ln/>
        </p:spPr>
        <p:txBody>
          <a:bodyPr>
            <a:normAutofit fontScale="90000"/>
          </a:bodyPr>
          <a:lstStyle/>
          <a:p>
            <a:r>
              <a:rPr lang="en-US"/>
              <a:t>System Errors</a:t>
            </a:r>
            <a:endParaRPr lang="en-US" b="1"/>
          </a:p>
        </p:txBody>
      </p:sp>
      <p:graphicFrame>
        <p:nvGraphicFramePr>
          <p:cNvPr id="284675" name="Object 3"/>
          <p:cNvGraphicFramePr>
            <a:graphicFrameLocks noChangeAspect="1"/>
          </p:cNvGraphicFramePr>
          <p:nvPr/>
        </p:nvGraphicFramePr>
        <p:xfrm>
          <a:off x="685800" y="990600"/>
          <a:ext cx="8359775" cy="5110163"/>
        </p:xfrm>
        <a:graphic>
          <a:graphicData uri="http://schemas.openxmlformats.org/presentationml/2006/ole">
            <p:oleObj spid="_x0000_s11266" name="Picture" r:id="rId3" imgW="8001000" imgH="3657600" progId="Word.Picture.8">
              <p:embed/>
            </p:oleObj>
          </a:graphicData>
        </a:graphic>
      </p:graphicFrame>
      <p:sp>
        <p:nvSpPr>
          <p:cNvPr id="284687" name="Line 15"/>
          <p:cNvSpPr>
            <a:spLocks noChangeShapeType="1"/>
          </p:cNvSpPr>
          <p:nvPr/>
        </p:nvSpPr>
        <p:spPr bwMode="auto">
          <a:xfrm>
            <a:off x="2819400" y="5257800"/>
            <a:ext cx="838200" cy="0"/>
          </a:xfrm>
          <a:prstGeom prst="line">
            <a:avLst/>
          </a:prstGeom>
          <a:noFill/>
          <a:ln w="12700">
            <a:solidFill>
              <a:schemeClr val="tx1"/>
            </a:solidFill>
            <a:round/>
            <a:headEnd type="none" w="sm" len="sm"/>
            <a:tailEnd type="stealth" w="sm" len="sm"/>
          </a:ln>
          <a:effectLst/>
        </p:spPr>
        <p:txBody>
          <a:bodyPr/>
          <a:lstStyle/>
          <a:p>
            <a:endParaRPr lang="en-US"/>
          </a:p>
        </p:txBody>
      </p:sp>
      <p:sp>
        <p:nvSpPr>
          <p:cNvPr id="284688" name="Rectangle 16"/>
          <p:cNvSpPr>
            <a:spLocks noChangeArrowheads="1"/>
          </p:cNvSpPr>
          <p:nvPr/>
        </p:nvSpPr>
        <p:spPr bwMode="auto">
          <a:xfrm>
            <a:off x="3352800" y="3962400"/>
            <a:ext cx="3276600" cy="2133600"/>
          </a:xfrm>
          <a:prstGeom prst="rect">
            <a:avLst/>
          </a:prstGeom>
          <a:solidFill>
            <a:schemeClr val="accent1">
              <a:alpha val="19000"/>
            </a:schemeClr>
          </a:solidFill>
          <a:ln w="12700">
            <a:solidFill>
              <a:schemeClr val="tx1"/>
            </a:solidFill>
            <a:miter lim="800000"/>
            <a:headEnd type="none" w="sm" len="sm"/>
            <a:tailEnd type="none" w="sm" len="sm"/>
          </a:ln>
          <a:effectLst/>
        </p:spPr>
        <p:txBody>
          <a:bodyPr wrap="none" anchor="ctr"/>
          <a:lstStyle/>
          <a:p>
            <a:endParaRPr lang="en-US"/>
          </a:p>
        </p:txBody>
      </p:sp>
      <p:sp>
        <p:nvSpPr>
          <p:cNvPr id="284686" name="Text Box 14"/>
          <p:cNvSpPr txBox="1">
            <a:spLocks noChangeArrowheads="1"/>
          </p:cNvSpPr>
          <p:nvPr/>
        </p:nvSpPr>
        <p:spPr bwMode="auto">
          <a:xfrm>
            <a:off x="0" y="3962400"/>
            <a:ext cx="3048000" cy="2047875"/>
          </a:xfrm>
          <a:prstGeom prst="rect">
            <a:avLst/>
          </a:prstGeom>
          <a:solidFill>
            <a:schemeClr val="tx1"/>
          </a:solidFill>
          <a:ln w="12700">
            <a:noFill/>
            <a:miter lim="800000"/>
            <a:headEnd type="none" w="sm" len="sm"/>
            <a:tailEnd type="none" w="sm" len="sm"/>
          </a:ln>
          <a:effectLst/>
        </p:spPr>
        <p:txBody>
          <a:bodyPr>
            <a:spAutoFit/>
          </a:bodyPr>
          <a:lstStyle/>
          <a:p>
            <a:pPr>
              <a:spcBef>
                <a:spcPct val="50000"/>
              </a:spcBef>
            </a:pPr>
            <a:r>
              <a:rPr lang="en-US" sz="1600" i="1">
                <a:solidFill>
                  <a:schemeClr val="bg2"/>
                </a:solidFill>
                <a:cs typeface="Times New Roman" pitchFamily="18" charset="0"/>
              </a:rPr>
              <a:t>System errors</a:t>
            </a:r>
            <a:r>
              <a:rPr lang="en-US" sz="1600">
                <a:solidFill>
                  <a:schemeClr val="bg2"/>
                </a:solidFill>
                <a:cs typeface="Times New Roman" pitchFamily="18" charset="0"/>
              </a:rPr>
              <a:t> are thrown by JVM and represented in the </a:t>
            </a:r>
            <a:r>
              <a:rPr lang="en-US" sz="1600" u="sng">
                <a:solidFill>
                  <a:schemeClr val="bg2"/>
                </a:solidFill>
                <a:cs typeface="Times New Roman" pitchFamily="18" charset="0"/>
              </a:rPr>
              <a:t>Error</a:t>
            </a:r>
            <a:r>
              <a:rPr lang="en-US" sz="1600">
                <a:solidFill>
                  <a:schemeClr val="bg2"/>
                </a:solidFill>
                <a:cs typeface="Times New Roman" pitchFamily="18" charset="0"/>
              </a:rPr>
              <a:t> class. The </a:t>
            </a:r>
            <a:r>
              <a:rPr lang="en-US" sz="1600" u="sng">
                <a:solidFill>
                  <a:schemeClr val="bg2"/>
                </a:solidFill>
                <a:cs typeface="Times New Roman" pitchFamily="18" charset="0"/>
              </a:rPr>
              <a:t>Error</a:t>
            </a:r>
            <a:r>
              <a:rPr lang="en-US" sz="1600">
                <a:solidFill>
                  <a:schemeClr val="bg2"/>
                </a:solidFill>
                <a:cs typeface="Times New Roman" pitchFamily="18" charset="0"/>
              </a:rPr>
              <a:t> class describes internal system errors. Such errors rarely occur. If one does, there is little you can do beyond notifying the user and trying to terminate the program gracefully.</a:t>
            </a:r>
            <a:r>
              <a:rPr lang="en-US" sz="1600">
                <a:cs typeface="Times New Roman" pitchFamily="18" charset="0"/>
              </a:rPr>
              <a:t> </a:t>
            </a:r>
            <a:endParaRPr 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4686"/>
                                        </p:tgtEl>
                                        <p:attrNameLst>
                                          <p:attrName>style.visibility</p:attrName>
                                        </p:attrNameLst>
                                      </p:cBhvr>
                                      <p:to>
                                        <p:strVal val="visible"/>
                                      </p:to>
                                    </p:set>
                                    <p:anim calcmode="lin" valueType="num">
                                      <p:cBhvr additive="base">
                                        <p:cTn id="7" dur="500" fill="hold"/>
                                        <p:tgtEl>
                                          <p:spTgt spid="284686"/>
                                        </p:tgtEl>
                                        <p:attrNameLst>
                                          <p:attrName>ppt_x</p:attrName>
                                        </p:attrNameLst>
                                      </p:cBhvr>
                                      <p:tavLst>
                                        <p:tav tm="0">
                                          <p:val>
                                            <p:strVal val="0-#ppt_w/2"/>
                                          </p:val>
                                        </p:tav>
                                        <p:tav tm="100000">
                                          <p:val>
                                            <p:strVal val="#ppt_x"/>
                                          </p:val>
                                        </p:tav>
                                      </p:tavLst>
                                    </p:anim>
                                    <p:anim calcmode="lin" valueType="num">
                                      <p:cBhvr additive="base">
                                        <p:cTn id="8" dur="500" fill="hold"/>
                                        <p:tgtEl>
                                          <p:spTgt spid="28468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84687"/>
                                        </p:tgtEl>
                                        <p:attrNameLst>
                                          <p:attrName>style.visibility</p:attrName>
                                        </p:attrNameLst>
                                      </p:cBhvr>
                                      <p:to>
                                        <p:strVal val="visible"/>
                                      </p:to>
                                    </p:set>
                                    <p:anim calcmode="lin" valueType="num">
                                      <p:cBhvr additive="base">
                                        <p:cTn id="11" dur="500" fill="hold"/>
                                        <p:tgtEl>
                                          <p:spTgt spid="284687"/>
                                        </p:tgtEl>
                                        <p:attrNameLst>
                                          <p:attrName>ppt_x</p:attrName>
                                        </p:attrNameLst>
                                      </p:cBhvr>
                                      <p:tavLst>
                                        <p:tav tm="0">
                                          <p:val>
                                            <p:strVal val="0-#ppt_w/2"/>
                                          </p:val>
                                        </p:tav>
                                        <p:tav tm="100000">
                                          <p:val>
                                            <p:strVal val="#ppt_x"/>
                                          </p:val>
                                        </p:tav>
                                      </p:tavLst>
                                    </p:anim>
                                    <p:anim calcmode="lin" valueType="num">
                                      <p:cBhvr additive="base">
                                        <p:cTn id="12" dur="500" fill="hold"/>
                                        <p:tgtEl>
                                          <p:spTgt spid="28468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84688"/>
                                        </p:tgtEl>
                                        <p:attrNameLst>
                                          <p:attrName>style.visibility</p:attrName>
                                        </p:attrNameLst>
                                      </p:cBhvr>
                                      <p:to>
                                        <p:strVal val="visible"/>
                                      </p:to>
                                    </p:set>
                                    <p:anim calcmode="lin" valueType="num">
                                      <p:cBhvr additive="base">
                                        <p:cTn id="15" dur="500" fill="hold"/>
                                        <p:tgtEl>
                                          <p:spTgt spid="284688"/>
                                        </p:tgtEl>
                                        <p:attrNameLst>
                                          <p:attrName>ppt_x</p:attrName>
                                        </p:attrNameLst>
                                      </p:cBhvr>
                                      <p:tavLst>
                                        <p:tav tm="0">
                                          <p:val>
                                            <p:strVal val="0-#ppt_w/2"/>
                                          </p:val>
                                        </p:tav>
                                        <p:tav tm="100000">
                                          <p:val>
                                            <p:strVal val="#ppt_x"/>
                                          </p:val>
                                        </p:tav>
                                      </p:tavLst>
                                    </p:anim>
                                    <p:anim calcmode="lin" valueType="num">
                                      <p:cBhvr additive="base">
                                        <p:cTn id="16" dur="500" fill="hold"/>
                                        <p:tgtEl>
                                          <p:spTgt spid="2846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87" grpId="0" animBg="1"/>
      <p:bldP spid="284688" grpId="0" animBg="1"/>
      <p:bldP spid="284686" grpId="0" animBg="1"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384</TotalTime>
  <Words>7490</Words>
  <Application>Microsoft Office PowerPoint</Application>
  <PresentationFormat>On-screen Show (4:3)</PresentationFormat>
  <Paragraphs>1478</Paragraphs>
  <Slides>195</Slides>
  <Notes>6</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195</vt:i4>
      </vt:variant>
    </vt:vector>
  </HeadingPairs>
  <TitlesOfParts>
    <vt:vector size="199" baseType="lpstr">
      <vt:lpstr>Flow</vt:lpstr>
      <vt:lpstr>Clip</vt:lpstr>
      <vt:lpstr>Microsoft Word Picture</vt:lpstr>
      <vt:lpstr>Picture</vt:lpstr>
      <vt:lpstr>                                               </vt:lpstr>
      <vt:lpstr>Contents</vt:lpstr>
      <vt:lpstr>What Is Java?</vt:lpstr>
      <vt:lpstr>             History</vt:lpstr>
      <vt:lpstr>             Java versions</vt:lpstr>
      <vt:lpstr>Characteristics of Java</vt:lpstr>
      <vt:lpstr>Java Specifications(Technologies)</vt:lpstr>
      <vt:lpstr>Total Platform Independence</vt:lpstr>
      <vt:lpstr>Java IDE Tools</vt:lpstr>
      <vt:lpstr>Anatomy of a Java Program</vt:lpstr>
      <vt:lpstr>Java Source Code Stucture</vt:lpstr>
      <vt:lpstr>Slide 12</vt:lpstr>
      <vt:lpstr>Creating Java Classes (1)</vt:lpstr>
      <vt:lpstr>Creating Java Classes (2)</vt:lpstr>
      <vt:lpstr>Static (Keyword)</vt:lpstr>
      <vt:lpstr>Instance</vt:lpstr>
      <vt:lpstr> Different ways of creating object in java </vt:lpstr>
      <vt:lpstr>Slide 18</vt:lpstr>
      <vt:lpstr>“new” Operator</vt:lpstr>
      <vt:lpstr>Default values</vt:lpstr>
      <vt:lpstr>Convention(not a rule)</vt:lpstr>
      <vt:lpstr>The Main “main method”</vt:lpstr>
      <vt:lpstr> Printing in Java</vt:lpstr>
      <vt:lpstr>Method Declaration</vt:lpstr>
      <vt:lpstr>Method Call</vt:lpstr>
      <vt:lpstr>Slide 26</vt:lpstr>
      <vt:lpstr>Slide 27</vt:lpstr>
      <vt:lpstr>Method Overloading</vt:lpstr>
      <vt:lpstr>Comment Styles</vt:lpstr>
      <vt:lpstr>Creating Packages (1)</vt:lpstr>
      <vt:lpstr>Creating Packages (2)</vt:lpstr>
      <vt:lpstr>Reserved Words </vt:lpstr>
      <vt:lpstr>Modifiers</vt:lpstr>
      <vt:lpstr>Statements</vt:lpstr>
      <vt:lpstr>Blocks</vt:lpstr>
      <vt:lpstr>Classes</vt:lpstr>
      <vt:lpstr>An example of a class</vt:lpstr>
      <vt:lpstr>Basic Java Syntax</vt:lpstr>
      <vt:lpstr>Java Development Kit</vt:lpstr>
      <vt:lpstr>Getting Started with Java Programming</vt:lpstr>
      <vt:lpstr>Hello World</vt:lpstr>
      <vt:lpstr>Compiling/Running Java Programs</vt:lpstr>
      <vt:lpstr>  In Java we have two Types Of Values</vt:lpstr>
      <vt:lpstr>Primitives Data types</vt:lpstr>
      <vt:lpstr>Default values</vt:lpstr>
      <vt:lpstr>Slide 46</vt:lpstr>
      <vt:lpstr>Slide 47</vt:lpstr>
      <vt:lpstr>Primitive Types and Variables</vt:lpstr>
      <vt:lpstr>Initialisation</vt:lpstr>
      <vt:lpstr>return Statement</vt:lpstr>
      <vt:lpstr>Declarations</vt:lpstr>
      <vt:lpstr>Assignment</vt:lpstr>
      <vt:lpstr>Basic Mathematical Operators</vt:lpstr>
      <vt:lpstr>Statements &amp; Blocks</vt:lpstr>
      <vt:lpstr>Flow of Control</vt:lpstr>
      <vt:lpstr>If – The Conditional Statement</vt:lpstr>
      <vt:lpstr>Relational Operators</vt:lpstr>
      <vt:lpstr>If… else</vt:lpstr>
      <vt:lpstr>Nested if … else</vt:lpstr>
      <vt:lpstr>else if</vt:lpstr>
      <vt:lpstr>A Warning…</vt:lpstr>
      <vt:lpstr>The switch Statement</vt:lpstr>
      <vt:lpstr>The for loop</vt:lpstr>
      <vt:lpstr>Slide 64</vt:lpstr>
      <vt:lpstr>do {… } while loops</vt:lpstr>
      <vt:lpstr>Break</vt:lpstr>
      <vt:lpstr>Continue</vt:lpstr>
      <vt:lpstr>Arrays</vt:lpstr>
      <vt:lpstr>Slide 69</vt:lpstr>
      <vt:lpstr>Declaring Arrays</vt:lpstr>
      <vt:lpstr>Assigning Values</vt:lpstr>
      <vt:lpstr>Iterating Through Arrays</vt:lpstr>
      <vt:lpstr>Slide 73</vt:lpstr>
      <vt:lpstr>Classes ARE Object Definitions</vt:lpstr>
      <vt:lpstr>The three principles of OOP</vt:lpstr>
      <vt:lpstr>Simple Class and Method</vt:lpstr>
      <vt:lpstr>Methods</vt:lpstr>
      <vt:lpstr>Method Signatures</vt:lpstr>
      <vt:lpstr>Public/private</vt:lpstr>
      <vt:lpstr>Using objects</vt:lpstr>
      <vt:lpstr>Constructors</vt:lpstr>
      <vt:lpstr>Overloading</vt:lpstr>
      <vt:lpstr>Stream Manipulation</vt:lpstr>
      <vt:lpstr>Streams and I/O</vt:lpstr>
      <vt:lpstr>Display File Contents</vt:lpstr>
      <vt:lpstr>Object serialization</vt:lpstr>
      <vt:lpstr>Write an object to a file</vt:lpstr>
      <vt:lpstr>Read an object from a file</vt:lpstr>
      <vt:lpstr>Creating and using an object</vt:lpstr>
      <vt:lpstr>An array is an object</vt:lpstr>
      <vt:lpstr>Methods</vt:lpstr>
      <vt:lpstr>main Method</vt:lpstr>
      <vt:lpstr>Name conventions</vt:lpstr>
      <vt:lpstr>The class hierarchy</vt:lpstr>
      <vt:lpstr>Syntax Errors, Runtime Errors, and Logic Errors</vt:lpstr>
      <vt:lpstr>Runtime Errors</vt:lpstr>
      <vt:lpstr>Catch Runtime Errors</vt:lpstr>
      <vt:lpstr>Exception Classes</vt:lpstr>
      <vt:lpstr>System Errors</vt:lpstr>
      <vt:lpstr>Exceptions</vt:lpstr>
      <vt:lpstr>Runtime Exceptions</vt:lpstr>
      <vt:lpstr>Checked Exceptions vs. Unchecked Exceptions</vt:lpstr>
      <vt:lpstr>Unchecked Exceptions</vt:lpstr>
      <vt:lpstr>Checked or Unchecked Exceptions</vt:lpstr>
      <vt:lpstr>Declaring, Throwing, and Catching Exceptions</vt:lpstr>
      <vt:lpstr>Declaring Exceptions</vt:lpstr>
      <vt:lpstr>Throwing Exceptions</vt:lpstr>
      <vt:lpstr>Throwing Exceptions Example</vt:lpstr>
      <vt:lpstr>Catching Exceptions</vt:lpstr>
      <vt:lpstr>Catching Exceptions</vt:lpstr>
      <vt:lpstr>Catch or Declare Checked Exceptions</vt:lpstr>
      <vt:lpstr>Example: Declaring, Throwing, and Catching Exceptions</vt:lpstr>
      <vt:lpstr>Exceptions in GUI Applications</vt:lpstr>
      <vt:lpstr>Example: Exceptions in GUI Applications</vt:lpstr>
      <vt:lpstr>Rethrowing Exceptions</vt:lpstr>
      <vt:lpstr>The finally Clause</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Cautions When Using Exceptions</vt:lpstr>
      <vt:lpstr>When to Throw Exceptions</vt:lpstr>
      <vt:lpstr>When to Use Exceptions</vt:lpstr>
      <vt:lpstr>When to Use Exceptions</vt:lpstr>
      <vt:lpstr>Creating Custom Exception Classes</vt:lpstr>
      <vt:lpstr>Custom Exception Class Example</vt:lpstr>
      <vt:lpstr>Java Collections</vt:lpstr>
      <vt:lpstr>Java Collections Framework</vt:lpstr>
      <vt:lpstr>Collections Framework (cont)</vt:lpstr>
      <vt:lpstr>Collection interfaces</vt:lpstr>
      <vt:lpstr>public interface Collection&lt;E&gt; extends Iterable&lt;E&gt;</vt:lpstr>
      <vt:lpstr>public interface Collection&lt;E&gt; extends Iterable&lt;E&gt;</vt:lpstr>
      <vt:lpstr>A note on iterators</vt:lpstr>
      <vt:lpstr>public interface Set&lt;E&gt; extends Collection&lt;E&gt;</vt:lpstr>
      <vt:lpstr>public interface Set&lt;E&gt; extends Collection&lt;E&gt;</vt:lpstr>
      <vt:lpstr>public interface List&lt;E&gt; extends Collection&lt;E&gt;</vt:lpstr>
      <vt:lpstr>public interface List&lt;E&gt; extends Collection&lt;E&gt;</vt:lpstr>
      <vt:lpstr>A note on ListIterators</vt:lpstr>
      <vt:lpstr>public interface Queue&lt;E&gt; extends Collection&lt;E&gt;</vt:lpstr>
      <vt:lpstr>public interface Queue&lt;E&gt; extends Collection&lt;E&gt;</vt:lpstr>
      <vt:lpstr>public interface Map&lt;K,V&gt; </vt:lpstr>
      <vt:lpstr>public interface Map&lt;K,V&gt;</vt:lpstr>
      <vt:lpstr>public interface SortedSet&lt;E&gt; extends Set&lt;E&gt;</vt:lpstr>
      <vt:lpstr>public interface SortedSet&lt;E&gt; extends Set&lt;E&gt;</vt:lpstr>
      <vt:lpstr>Note on Comparator interface</vt:lpstr>
      <vt:lpstr>public interface SortedMap&lt;K,V&gt; extends Map&lt;K,V&gt;</vt:lpstr>
      <vt:lpstr>public interface SortedMap&lt;K,V&gt; extends Map&lt;K,V&gt;</vt:lpstr>
      <vt:lpstr>Slide 155</vt:lpstr>
      <vt:lpstr>implementations</vt:lpstr>
      <vt:lpstr>Choosing the datatype</vt:lpstr>
      <vt:lpstr>Slide 158</vt:lpstr>
      <vt:lpstr>Other implementations in the API</vt:lpstr>
      <vt:lpstr>Slide 160</vt:lpstr>
      <vt:lpstr>algorithms</vt:lpstr>
      <vt:lpstr>Slide 162</vt:lpstr>
      <vt:lpstr>Slide 163</vt:lpstr>
      <vt:lpstr>Slide 164</vt:lpstr>
      <vt:lpstr>             Collections come in four basic flavors: </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Refences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Java?</dc:title>
  <dc:creator/>
  <cp:lastModifiedBy>shadab.khan</cp:lastModifiedBy>
  <cp:revision>154</cp:revision>
  <dcterms:created xsi:type="dcterms:W3CDTF">2006-08-16T00:00:00Z</dcterms:created>
  <dcterms:modified xsi:type="dcterms:W3CDTF">2012-07-11T10:48:31Z</dcterms:modified>
</cp:coreProperties>
</file>